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</Types>
</file>

<file path=_rels/.rels><?xml version="1.0" encoding="UTF-8"?>
<Relationships xmlns="http://schemas.openxmlformats.org/package/2006/relationships"><Relationship Id="rId1" Type="http://schemas.openxmlformats.org/package/2006/relationships/metadata/core-properties" Target="docProps/core.xml" TargetMode="Internal"></Relationship><Relationship Id="rId2" Type="http://schemas.openxmlformats.org/officeDocument/2006/relationships/extended-properties" Target="docProps/app.xml" TargetMode="Internal"></Relationship><Relationship Id="rId3" Type="http://schemas.openxmlformats.org/officeDocument/2006/relationships/officeDocument" Target="ppt/presentation.xml" TargetMode="Interna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</p:sldIdLst>
  <p:sldSz cx="7772400" cy="10058400" type="custom"/>
  <p:notesSz cx="6858000" cy="9144000"/>
  <p:defaultTextStyle>
    <a:defPPr>
      <a:defRPr lang="ko-KR"/>
    </a:defPPr>
    <a:lvl1pPr algn="l" marL="0" indent="0" defTabSz="914400">
      <a:buNone/>
      <a:defRPr lang="ko-KR" smtClean="0" sz="1800" baseline="0">
        <a:solidFill>
          <a:srgbClr val="000000"/>
        </a:solidFill>
        <a:latin typeface="SimSun"/>
        <a:ea typeface="SimSun"/>
      </a:defRPr>
    </a:lvl1pPr>
    <a:lvl2pPr lvl="1" marL="457200" indent="0" defTabSz="914400">
      <a:defRPr lang="ko-KR" smtClean="0"/>
    </a:lvl2pPr>
    <a:lvl3pPr lvl="2" marL="914400" indent="0" defTabSz="914400">
      <a:defRPr lang="ko-KR" smtClean="0"/>
    </a:lvl3pPr>
    <a:lvl4pPr lvl="3" marL="1371600" indent="0" defTabSz="914400">
      <a:defRPr lang="ko-KR" smtClean="0"/>
    </a:lvl4pPr>
    <a:lvl5pPr lvl="4" marL="1828800" indent="0" defTabSz="914400">
      <a:defRPr lang="ko-KR" smtClean="0"/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slideMaster" Target="slideMasters/slideMaster1.xml" TargetMode="Internal"></Relationship><Relationship Id="rId2" Type="http://schemas.openxmlformats.org/officeDocument/2006/relationships/slide" Target="slides/slide1.xml" TargetMode="Internal"></Relationship><Relationship Id="rId3" Type="http://schemas.openxmlformats.org/officeDocument/2006/relationships/slide" Target="slides/slide2.xml" TargetMode="Internal"></Relationship><Relationship Id="rId4" Type="http://schemas.openxmlformats.org/officeDocument/2006/relationships/slide" Target="slides/slide3.xml" TargetMode="Internal"></Relationship><Relationship Id="rId5" Type="http://schemas.openxmlformats.org/officeDocument/2006/relationships/slide" Target="slides/slide4.xml" TargetMode="Internal"></Relationship><Relationship Id="rId6" Type="http://schemas.openxmlformats.org/officeDocument/2006/relationships/slide" Target="slides/slide5.xml" TargetMode="Internal"></Relationship><Relationship Id="rId7" Type="http://schemas.openxmlformats.org/officeDocument/2006/relationships/slide" Target="slides/slide6.xml" TargetMode="Internal"></Relationship><Relationship Id="rId8" Type="http://schemas.openxmlformats.org/officeDocument/2006/relationships/slide" Target="slides/slide7.xml" TargetMode="Internal"></Relationship><Relationship Id="rId9" Type="http://schemas.openxmlformats.org/officeDocument/2006/relationships/slide" Target="slides/slide8.xml" TargetMode="Internal"></Relationship><Relationship Id="rId10" Type="http://schemas.openxmlformats.org/officeDocument/2006/relationships/slide" Target="slides/slide9.xml" TargetMode="Internal"></Relationship><Relationship Id="rId11" Type="http://schemas.openxmlformats.org/officeDocument/2006/relationships/slide" Target="slides/slide10.xml" TargetMode="Internal"></Relationship><Relationship Id="rId12" Type="http://schemas.openxmlformats.org/officeDocument/2006/relationships/slide" Target="slides/slide11.xml" TargetMode="Internal"></Relationship><Relationship Id="rId13" Type="http://schemas.openxmlformats.org/officeDocument/2006/relationships/slide" Target="slides/slide12.xml" TargetMode="Internal"></Relationship><Relationship Id="rId14" Type="http://schemas.openxmlformats.org/officeDocument/2006/relationships/slide" Target="slides/slide13.xml" TargetMode="Internal"></Relationship><Relationship Id="rId15" Type="http://schemas.openxmlformats.org/officeDocument/2006/relationships/slide" Target="slides/slide14.xml" TargetMode="Internal"></Relationship><Relationship Id="rId16" Type="http://schemas.openxmlformats.org/officeDocument/2006/relationships/slide" Target="slides/slide15.xml" TargetMode="Internal"></Relationship><Relationship Id="rId17" Type="http://schemas.openxmlformats.org/officeDocument/2006/relationships/slide" Target="slides/slide16.xml" TargetMode="Internal"></Relationship><Relationship Id="rId18" Type="http://schemas.openxmlformats.org/officeDocument/2006/relationships/slide" Target="slides/slide17.xml" TargetMode="Internal"></Relationship><Relationship Id="rId19" Type="http://schemas.openxmlformats.org/officeDocument/2006/relationships/slide" Target="slides/slide18.xml" TargetMode="Internal"></Relationship><Relationship Id="rId20" Type="http://schemas.openxmlformats.org/officeDocument/2006/relationships/slide" Target="slides/slide19.xml" TargetMode="Internal"></Relationship><Relationship Id="rId21" Type="http://schemas.openxmlformats.org/officeDocument/2006/relationships/slide" Target="slides/slide20.xml" TargetMode="Internal"></Relationship><Relationship Id="rId22" Type="http://schemas.openxmlformats.org/officeDocument/2006/relationships/slide" Target="slides/slide21.xml" TargetMode="Internal"></Relationship><Relationship Id="rId23" Type="http://schemas.openxmlformats.org/officeDocument/2006/relationships/slide" Target="slides/slide22.xml" TargetMode="Internal"></Relationship><Relationship Id="rId24" Type="http://schemas.openxmlformats.org/officeDocument/2006/relationships/slide" Target="slides/slide23.xml" TargetMode="Internal"></Relationship><Relationship Id="rId25" Type="http://schemas.openxmlformats.org/officeDocument/2006/relationships/slide" Target="slides/slide24.xml" TargetMode="Internal"></Relationship><Relationship Id="rId26" Type="http://schemas.openxmlformats.org/officeDocument/2006/relationships/slide" Target="slides/slide25.xml" TargetMode="Internal"></Relationship><Relationship Id="rId27" Type="http://schemas.openxmlformats.org/officeDocument/2006/relationships/slide" Target="slides/slide26.xml" TargetMode="Internal"></Relationship><Relationship Id="rId28" Type="http://schemas.openxmlformats.org/officeDocument/2006/relationships/slide" Target="slides/slide27.xml" TargetMode="Internal"></Relationship><Relationship Id="rId29" Type="http://schemas.openxmlformats.org/officeDocument/2006/relationships/slide" Target="slides/slide28.xml" TargetMode="Internal"></Relationship><Relationship Id="rId30" Type="http://schemas.openxmlformats.org/officeDocument/2006/relationships/slide" Target="slides/slide29.xml" TargetMode="Internal"></Relationship><Relationship Id="rId31" Type="http://schemas.openxmlformats.org/officeDocument/2006/relationships/slide" Target="slides/slide30.xml" TargetMode="Internal"></Relationship><Relationship Id="rId32" Type="http://schemas.openxmlformats.org/officeDocument/2006/relationships/slide" Target="slides/slide31.xml" TargetMode="Internal"></Relationship><Relationship Id="rId33" Type="http://schemas.openxmlformats.org/officeDocument/2006/relationships/slide" Target="slides/slide32.xml" TargetMode="Internal"></Relationship><Relationship Id="rId34" Type="http://schemas.openxmlformats.org/officeDocument/2006/relationships/slide" Target="slides/slide33.xml" TargetMode="Internal"></Relationship><Relationship Id="rId35" Type="http://schemas.openxmlformats.org/officeDocument/2006/relationships/slide" Target="slides/slide34.xml" TargetMode="Internal"></Relationship><Relationship Id="rId36" Type="http://schemas.openxmlformats.org/officeDocument/2006/relationships/slide" Target="slides/slide35.xml" TargetMode="Internal"></Relationship><Relationship Id="rId37" Type="http://schemas.openxmlformats.org/officeDocument/2006/relationships/slide" Target="slides/slide36.xml" TargetMode="Internal"></Relationship><Relationship Id="rId38" Type="http://schemas.openxmlformats.org/officeDocument/2006/relationships/slide" Target="slides/slide37.xml" TargetMode="Internal"></Relationship><Relationship Id="rId39" Type="http://schemas.openxmlformats.org/officeDocument/2006/relationships/slide" Target="slides/slide38.xml" TargetMode="Internal"></Relationship><Relationship Id="rId40" Type="http://schemas.openxmlformats.org/officeDocument/2006/relationships/slide" Target="slides/slide39.xml" TargetMode="Internal"></Relationship><Relationship Id="rId41" Type="http://schemas.openxmlformats.org/officeDocument/2006/relationships/slide" Target="slides/slide40.xml" TargetMode="Internal"></Relationship><Relationship Id="rId42" Type="http://schemas.openxmlformats.org/officeDocument/2006/relationships/slide" Target="slides/slide41.xml" TargetMode="Internal"></Relationship><Relationship Id="rId43" Type="http://schemas.openxmlformats.org/officeDocument/2006/relationships/slide" Target="slides/slide42.xml" TargetMode="Internal"></Relationship><Relationship Id="rId44" Type="http://schemas.openxmlformats.org/officeDocument/2006/relationships/slide" Target="slides/slide43.xml" TargetMode="Internal"></Relationship><Relationship Id="rId45" Type="http://schemas.openxmlformats.org/officeDocument/2006/relationships/slide" Target="slides/slide44.xml" TargetMode="Internal"></Relationship><Relationship Id="rId46" Type="http://schemas.openxmlformats.org/officeDocument/2006/relationships/slide" Target="slides/slide45.xml" TargetMode="Internal"></Relationship><Relationship Id="rId47" Type="http://schemas.openxmlformats.org/officeDocument/2006/relationships/slide" Target="slides/slide46.xml" TargetMode="Internal"></Relationship><Relationship Id="rId48" Type="http://schemas.openxmlformats.org/officeDocument/2006/relationships/slide" Target="slides/slide47.xml" TargetMode="Internal"></Relationship><Relationship Id="rId49" Type="http://schemas.openxmlformats.org/officeDocument/2006/relationships/slide" Target="slides/slide48.xml" TargetMode="Internal"></Relationship><Relationship Id="rId50" Type="http://schemas.openxmlformats.org/officeDocument/2006/relationships/slide" Target="slides/slide49.xml" TargetMode="Internal"></Relationship><Relationship Id="rId51" Type="http://schemas.openxmlformats.org/officeDocument/2006/relationships/slide" Target="slides/slide50.xml" TargetMode="Internal"></Relationship><Relationship Id="rId52" Type="http://schemas.openxmlformats.org/officeDocument/2006/relationships/slide" Target="slides/slide51.xml" TargetMode="Internal"></Relationship><Relationship Id="rId53" Type="http://schemas.openxmlformats.org/officeDocument/2006/relationships/slide" Target="slides/slide52.xml" TargetMode="Internal"></Relationship><Relationship Id="rId54" Type="http://schemas.openxmlformats.org/officeDocument/2006/relationships/slide" Target="slides/slide53.xml" TargetMode="Internal"></Relationship><Relationship Id="rId55" Type="http://schemas.openxmlformats.org/officeDocument/2006/relationships/slide" Target="slides/slide54.xml" TargetMode="Internal"></Relationship><Relationship Id="rId56" Type="http://schemas.openxmlformats.org/officeDocument/2006/relationships/slide" Target="slides/slide55.xml" TargetMode="Internal"></Relationship><Relationship Id="rId57" Type="http://schemas.openxmlformats.org/officeDocument/2006/relationships/slide" Target="slides/slide56.xml" TargetMode="Internal"></Relationship><Relationship Id="rId58" Type="http://schemas.openxmlformats.org/officeDocument/2006/relationships/slide" Target="slides/slide57.xml" TargetMode="Internal"></Relationship><Relationship Id="rId59" Type="http://schemas.openxmlformats.org/officeDocument/2006/relationships/slide" Target="slides/slide58.xml" TargetMode="Internal"></Relationship><Relationship Id="rId60" Type="http://schemas.openxmlformats.org/officeDocument/2006/relationships/slide" Target="slides/slide59.xml" TargetMode="Internal"></Relationship><Relationship Id="rId61" Type="http://schemas.openxmlformats.org/officeDocument/2006/relationships/slide" Target="slides/slide60.xml" TargetMode="Internal"></Relationship><Relationship Id="rId62" Type="http://schemas.openxmlformats.org/officeDocument/2006/relationships/slide" Target="slides/slide61.xml" TargetMode="Internal"></Relationship><Relationship Id="rId63" Type="http://schemas.openxmlformats.org/officeDocument/2006/relationships/slide" Target="slides/slide62.xml" TargetMode="Internal"></Relationship><Relationship Id="rId64" Type="http://schemas.openxmlformats.org/officeDocument/2006/relationships/slide" Target="slides/slide63.xml" TargetMode="Internal"></Relationship><Relationship Id="rId65" Type="http://schemas.openxmlformats.org/officeDocument/2006/relationships/slide" Target="slides/slide64.xml" TargetMode="Internal"></Relationship><Relationship Id="rId66" Type="http://schemas.openxmlformats.org/officeDocument/2006/relationships/slide" Target="slides/slide65.xml" TargetMode="Internal"></Relationship><Relationship Id="rId67" Type="http://schemas.openxmlformats.org/officeDocument/2006/relationships/slide" Target="slides/slide66.xml" TargetMode="Internal"></Relationship><Relationship Id="rId68" Type="http://schemas.openxmlformats.org/officeDocument/2006/relationships/slide" Target="slides/slide67.xml" TargetMode="Internal"></Relationship><Relationship Id="rId69" Type="http://schemas.openxmlformats.org/officeDocument/2006/relationships/slide" Target="slides/slide68.xml" TargetMode="Internal"></Relationship><Relationship Id="rId70" Type="http://schemas.openxmlformats.org/officeDocument/2006/relationships/slide" Target="slides/slide69.xml" TargetMode="Internal"></Relationship><Relationship Id="rId71" Type="http://schemas.openxmlformats.org/officeDocument/2006/relationships/slide" Target="slides/slide70.xml" TargetMode="Internal"></Relationship><Relationship Id="rId72" Type="http://schemas.openxmlformats.org/officeDocument/2006/relationships/slide" Target="slides/slide71.xml" TargetMode="Internal"></Relationship><Relationship Id="rId73" Type="http://schemas.openxmlformats.org/officeDocument/2006/relationships/slide" Target="slides/slide72.xml" TargetMode="Internal"></Relationship><Relationship Id="rId74" Type="http://schemas.openxmlformats.org/officeDocument/2006/relationships/slide" Target="slides/slide73.xml" TargetMode="Internal"></Relationship><Relationship Id="rId75" Type="http://schemas.openxmlformats.org/officeDocument/2006/relationships/slide" Target="slides/slide74.xml" TargetMode="Internal"></Relationship><Relationship Id="rId76" Type="http://schemas.openxmlformats.org/officeDocument/2006/relationships/slide" Target="slides/slide75.xml" TargetMode="Internal"></Relationship><Relationship Id="rId77" Type="http://schemas.openxmlformats.org/officeDocument/2006/relationships/slide" Target="slides/slide76.xml" TargetMode="Internal"></Relationship><Relationship Id="rId78" Type="http://schemas.openxmlformats.org/officeDocument/2006/relationships/slide" Target="slides/slide77.xml" TargetMode="Internal"></Relationship><Relationship Id="rId79" Type="http://schemas.openxmlformats.org/officeDocument/2006/relationships/slide" Target="slides/slide78.xml" TargetMode="Internal"></Relationship><Relationship Id="rId80" Type="http://schemas.openxmlformats.org/officeDocument/2006/relationships/slide" Target="slides/slide79.xml" TargetMode="Internal"></Relationship><Relationship Id="rId81" Type="http://schemas.openxmlformats.org/officeDocument/2006/relationships/slide" Target="slides/slide80.xml" TargetMode="Internal"></Relationship><Relationship Id="rId82" Type="http://schemas.openxmlformats.org/officeDocument/2006/relationships/slide" Target="slides/slide81.xml" TargetMode="Internal"></Relationship><Relationship Id="rId83" Type="http://schemas.openxmlformats.org/officeDocument/2006/relationships/slide" Target="slides/slide82.xml" TargetMode="Internal"></Relationship><Relationship Id="rId84" Type="http://schemas.openxmlformats.org/officeDocument/2006/relationships/slide" Target="slides/slide83.xml" TargetMode="Internal"></Relationship><Relationship Id="rId85" Type="http://schemas.openxmlformats.org/officeDocument/2006/relationships/slide" Target="slides/slide84.xml" TargetMode="Internal"></Relationship><Relationship Id="rId86" Type="http://schemas.openxmlformats.org/officeDocument/2006/relationships/slide" Target="slides/slide85.xml" TargetMode="Internal"></Relationship><Relationship Id="rId87" Type="http://schemas.openxmlformats.org/officeDocument/2006/relationships/slide" Target="slides/slide86.xml" TargetMode="Internal"></Relationship><Relationship Id="rId88" Type="http://schemas.openxmlformats.org/officeDocument/2006/relationships/slide" Target="slides/slide87.xml" TargetMode="Internal"></Relationship><Relationship Id="rId89" Type="http://schemas.openxmlformats.org/officeDocument/2006/relationships/slide" Target="slides/slide88.xml" TargetMode="Internal"></Relationship><Relationship Id="rId90" Type="http://schemas.openxmlformats.org/officeDocument/2006/relationships/slide" Target="slides/slide89.xml" TargetMode="Internal"></Relationship><Relationship Id="rId91" Type="http://schemas.openxmlformats.org/officeDocument/2006/relationships/slide" Target="slides/slide90.xml" TargetMode="Internal"></Relationship><Relationship Id="rId92" Type="http://schemas.openxmlformats.org/officeDocument/2006/relationships/slide" Target="slides/slide91.xml" TargetMode="Internal"></Relationship><Relationship Id="rId93" Type="http://schemas.openxmlformats.org/officeDocument/2006/relationships/slide" Target="slides/slide92.xml" TargetMode="Internal"></Relationship><Relationship Id="rId94" Type="http://schemas.openxmlformats.org/officeDocument/2006/relationships/slide" Target="slides/slide93.xml" TargetMode="Internal"></Relationship><Relationship Id="rId95" Type="http://schemas.openxmlformats.org/officeDocument/2006/relationships/slide" Target="slides/slide94.xml" TargetMode="Internal"></Relationship><Relationship Id="rId96" Type="http://schemas.openxmlformats.org/officeDocument/2006/relationships/slide" Target="slides/slide95.xml" TargetMode="Internal"></Relationship><Relationship Id="rId97" Type="http://schemas.openxmlformats.org/officeDocument/2006/relationships/slide" Target="slides/slide96.xml" TargetMode="Internal"></Relationship><Relationship Id="rId98" Type="http://schemas.openxmlformats.org/officeDocument/2006/relationships/slide" Target="slides/slide97.xml" TargetMode="Internal"></Relationship><Relationship Id="rId99" Type="http://schemas.openxmlformats.org/officeDocument/2006/relationships/slide" Target="slides/slide98.xml" TargetMode="Internal"></Relationship><Relationship Id="rId100" Type="http://schemas.openxmlformats.org/officeDocument/2006/relationships/slide" Target="slides/slide99.xml" TargetMode="Internal"></Relationship><Relationship Id="rId101" Type="http://schemas.openxmlformats.org/officeDocument/2006/relationships/slide" Target="slides/slide100.xml" TargetMode="Internal"></Relationship><Relationship Id="rId102" Type="http://schemas.openxmlformats.org/officeDocument/2006/relationships/slide" Target="slides/slide101.xml" TargetMode="Internal"></Relationship><Relationship Id="rId103" Type="http://schemas.openxmlformats.org/officeDocument/2006/relationships/slide" Target="slides/slide102.xml" TargetMode="Internal"></Relationship><Relationship Id="rId104" Type="http://schemas.openxmlformats.org/officeDocument/2006/relationships/slide" Target="slides/slide103.xml" TargetMode="Internal"></Relationship><Relationship Id="rId105" Type="http://schemas.openxmlformats.org/officeDocument/2006/relationships/slide" Target="slides/slide104.xml" TargetMode="Internal"></Relationship><Relationship Id="rId106" Type="http://schemas.openxmlformats.org/officeDocument/2006/relationships/slide" Target="slides/slide105.xml" TargetMode="Internal"></Relationship><Relationship Id="rId107" Type="http://schemas.openxmlformats.org/officeDocument/2006/relationships/slide" Target="slides/slide106.xml" TargetMode="Internal"></Relationship><Relationship Id="rId108" Type="http://schemas.openxmlformats.org/officeDocument/2006/relationships/slide" Target="slides/slide107.xml" TargetMode="Internal"></Relationship><Relationship Id="rId109" Type="http://schemas.openxmlformats.org/officeDocument/2006/relationships/slide" Target="slides/slide108.xml" TargetMode="Internal"></Relationship><Relationship Id="rId110" Type="http://schemas.openxmlformats.org/officeDocument/2006/relationships/slide" Target="slides/slide109.xml" TargetMode="Internal"></Relationship><Relationship Id="rId111" Type="http://schemas.openxmlformats.org/officeDocument/2006/relationships/slide" Target="slides/slide110.xml" TargetMode="Internal"></Relationship><Relationship Id="rId112" Type="http://schemas.openxmlformats.org/officeDocument/2006/relationships/slide" Target="slides/slide111.xml" TargetMode="Internal"></Relationship><Relationship Id="rId113" Type="http://schemas.openxmlformats.org/officeDocument/2006/relationships/slide" Target="slides/slide112.xml" TargetMode="Internal"></Relationship><Relationship Id="rId114" Type="http://schemas.openxmlformats.org/officeDocument/2006/relationships/slide" Target="slides/slide113.xml" TargetMode="Internal"></Relationship><Relationship Id="rId115" Type="http://schemas.openxmlformats.org/officeDocument/2006/relationships/slide" Target="slides/slide114.xml" TargetMode="Internal"></Relationship><Relationship Id="rId116" Type="http://schemas.openxmlformats.org/officeDocument/2006/relationships/slide" Target="slides/slide115.xml" TargetMode="Internal"></Relationship><Relationship Id="rId117" Type="http://schemas.openxmlformats.org/officeDocument/2006/relationships/slide" Target="slides/slide116.xml" TargetMode="Internal"></Relationship><Relationship Id="rId118" Type="http://schemas.openxmlformats.org/officeDocument/2006/relationships/slide" Target="slides/slide117.xml" TargetMode="Internal"></Relationship><Relationship Id="rId119" Type="http://schemas.openxmlformats.org/officeDocument/2006/relationships/slide" Target="slides/slide118.xml" TargetMode="Internal"></Relationship><Relationship Id="rId120" Type="http://schemas.openxmlformats.org/officeDocument/2006/relationships/slide" Target="slides/slide119.xml" TargetMode="Internal"></Relationship><Relationship Id="rId121" Type="http://schemas.openxmlformats.org/officeDocument/2006/relationships/slide" Target="slides/slide120.xml" TargetMode="Internal"></Relationship><Relationship Id="rId122" Type="http://schemas.openxmlformats.org/officeDocument/2006/relationships/slide" Target="slides/slide121.xml" TargetMode="Internal"></Relationship><Relationship Id="rId123" Type="http://schemas.openxmlformats.org/officeDocument/2006/relationships/slide" Target="slides/slide122.xml" TargetMode="Internal"></Relationship><Relationship Id="rId124" Type="http://schemas.openxmlformats.org/officeDocument/2006/relationships/slide" Target="slides/slide123.xml" TargetMode="Internal"></Relationship><Relationship Id="rId125" Type="http://schemas.openxmlformats.org/officeDocument/2006/relationships/slide" Target="slides/slide124.xml" TargetMode="Internal"></Relationship><Relationship Id="rId126" Type="http://schemas.openxmlformats.org/officeDocument/2006/relationships/slide" Target="slides/slide125.xml" TargetMode="Internal"></Relationship><Relationship Id="rId127" Type="http://schemas.openxmlformats.org/officeDocument/2006/relationships/slide" Target="slides/slide126.xml" TargetMode="Internal"></Relationship><Relationship Id="rId128" Type="http://schemas.openxmlformats.org/officeDocument/2006/relationships/slide" Target="slides/slide127.xml" TargetMode="Internal"></Relationship><Relationship Id="rId129" Type="http://schemas.openxmlformats.org/officeDocument/2006/relationships/slide" Target="slides/slide128.xml" TargetMode="Internal"></Relationship><Relationship Id="rId130" Type="http://schemas.openxmlformats.org/officeDocument/2006/relationships/slide" Target="slides/slide129.xml" TargetMode="Internal"></Relationship><Relationship Id="rId131" Type="http://schemas.openxmlformats.org/officeDocument/2006/relationships/slide" Target="slides/slide130.xml" TargetMode="Internal"></Relationship><Relationship Id="rId132" Type="http://schemas.openxmlformats.org/officeDocument/2006/relationships/slide" Target="slides/slide131.xml" TargetMode="Internal"></Relationship><Relationship Id="rId133" Type="http://schemas.openxmlformats.org/officeDocument/2006/relationships/slide" Target="slides/slide132.xml" TargetMode="Internal"></Relationship><Relationship Id="rId134" Type="http://schemas.openxmlformats.org/officeDocument/2006/relationships/slide" Target="slides/slide133.xml" TargetMode="Internal"></Relationship><Relationship Id="rId135" Type="http://schemas.openxmlformats.org/officeDocument/2006/relationships/slide" Target="slides/slide134.xml" TargetMode="Internal"></Relationship><Relationship Id="rId136" Type="http://schemas.openxmlformats.org/officeDocument/2006/relationships/slide" Target="slides/slide135.xml" TargetMode="Internal"></Relationship><Relationship Id="rId137" Type="http://schemas.openxmlformats.org/officeDocument/2006/relationships/slide" Target="slides/slide136.xml" TargetMode="Internal"></Relationship><Relationship Id="rId138" Type="http://schemas.openxmlformats.org/officeDocument/2006/relationships/slide" Target="slides/slide137.xml" TargetMode="Internal"></Relationship><Relationship Id="rId139" Type="http://schemas.openxmlformats.org/officeDocument/2006/relationships/slide" Target="slides/slide138.xml" TargetMode="Internal"></Relationship><Relationship Id="rId140" Type="http://schemas.openxmlformats.org/officeDocument/2006/relationships/slide" Target="slides/slide139.xml" TargetMode="Internal"></Relationship><Relationship Id="rId141" Type="http://schemas.openxmlformats.org/officeDocument/2006/relationships/slide" Target="slides/slide140.xml" TargetMode="Internal"></Relationship><Relationship Id="rId142" Type="http://schemas.openxmlformats.org/officeDocument/2006/relationships/slide" Target="slides/slide141.xml" TargetMode="Internal"></Relationship><Relationship Id="rId143" Type="http://schemas.openxmlformats.org/officeDocument/2006/relationships/theme" Target="theme/theme1.xml" TargetMode="Internal"></Relationship><Relationship Id="rId144" Type="http://schemas.openxmlformats.org/officeDocument/2006/relationships/presProps" Target="presProps.xml" TargetMode="Internal"></Relationship><Relationship Id="rId145" Type="http://schemas.openxmlformats.org/officeDocument/2006/relationships/viewProps" Target="viewProps.xml" TargetMode="Internal"></Relationship><Relationship Id="rId146" Type="http://schemas.openxmlformats.org/officeDocument/2006/relationships/tableStyles" Target="tableStyles.xml" TargetMode="Internal"></Relationship></Relationships>
</file>

<file path=ppt/slideLayouts/_rels/slideLayout1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10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11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2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3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4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5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6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7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8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_rels/slideLayout9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 TargetMode="Internal"></Relationship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algn="ctr" marL="0" indent="0">
              <a:buNone/>
              <a:defRPr>
                <a:solidFill>
                  <a:srgbClr val="000000"/>
                </a:solidFill>
              </a:defRPr>
            </a:lvl1pPr>
            <a:lvl2pPr algn="ctr" marL="457200" indent="0">
              <a:buNone/>
              <a:defRPr>
                <a:solidFill>
                  <a:srgbClr val="000000"/>
                </a:solidFill>
              </a:defRPr>
            </a:lvl2pPr>
            <a:lvl3pPr algn="ctr" marL="914400" indent="0">
              <a:buNone/>
              <a:defRPr>
                <a:solidFill>
                  <a:srgbClr val="000000"/>
                </a:solidFill>
              </a:defRPr>
            </a:lvl3pPr>
            <a:lvl4pPr algn="ctr" marL="1371600" indent="0">
              <a:buNone/>
              <a:defRPr>
                <a:solidFill>
                  <a:srgbClr val="000000"/>
                </a:solidFill>
              </a:defRPr>
            </a:lvl4pPr>
            <a:lvl5pPr algn="ctr" marL="1828800" indent="0">
              <a:buNone/>
              <a:defRPr>
                <a:solidFill>
                  <a:srgbClr val="000000"/>
                </a:solidFill>
              </a:defRPr>
            </a:lvl5pPr>
            <a:lvl6pPr algn="ctr" marL="2286000" indent="0">
              <a:buNone/>
              <a:defRPr>
                <a:solidFill>
                  <a:srgbClr val="000000"/>
                </a:solidFill>
              </a:defRPr>
            </a:lvl6pPr>
            <a:lvl7pPr algn="ctr" marL="2743200" indent="0">
              <a:buNone/>
              <a:defRPr>
                <a:solidFill>
                  <a:srgbClr val="000000"/>
                </a:solidFill>
              </a:defRPr>
            </a:lvl7pPr>
            <a:lvl8pPr algn="ctr" marL="3200400" indent="0">
              <a:buNone/>
              <a:defRPr>
                <a:solidFill>
                  <a:srgbClr val="000000"/>
                </a:solidFill>
              </a:defRPr>
            </a:lvl8pPr>
            <a:lvl9pPr algn="ctr" marL="3657600" indent="0">
              <a:buNone/>
              <a:defRPr>
                <a:solidFill>
                  <a:srgbClr val="000000"/>
                </a:solidFill>
              </a:defRPr>
            </a:lvl9pPr>
          </a:lstStyle>
          <a:p>
            <a:r>
              <a:rPr lang="ko-KR" altLang="en-US" dirty="0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1"/>
          <p:cNvSpPr>
            <a:spLocks noGrp="1"/>
          </p:cNvSpPr>
          <p:nvPr>
            <p:ph type="title" orient="vert" idx="0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buNone/>
              <a:defRPr sz="4000" b="1" cap="all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800">
                <a:solidFill>
                  <a:srgbClr val="000000"/>
                </a:solidFill>
              </a:defRPr>
            </a:lvl2pPr>
            <a:lvl3pPr marL="914400" indent="0">
              <a:buNone/>
              <a:defRPr sz="1600">
                <a:solidFill>
                  <a:srgbClr val="000000"/>
                </a:solidFill>
              </a:defRPr>
            </a:lvl3pPr>
            <a:lvl4pPr marL="1371600" indent="0">
              <a:buNone/>
              <a:defRPr sz="1400">
                <a:solidFill>
                  <a:srgbClr val="000000"/>
                </a:solidFill>
              </a:defRPr>
            </a:lvl4pPr>
            <a:lvl5pPr marL="1828800" indent="0">
              <a:buNone/>
              <a:defRPr sz="1400">
                <a:solidFill>
                  <a:srgbClr val="000000"/>
                </a:solidFill>
              </a:defRPr>
            </a:lvl5pPr>
            <a:lvl6pPr marL="2286000" indent="0">
              <a:buNone/>
              <a:defRPr sz="1400">
                <a:solidFill>
                  <a:srgbClr val="000000"/>
                </a:solidFill>
              </a:defRPr>
            </a:lvl6pPr>
            <a:lvl7pPr marL="2743200" indent="0">
              <a:buNone/>
              <a:defRPr sz="1400">
                <a:solidFill>
                  <a:srgbClr val="000000"/>
                </a:solidFill>
              </a:defRPr>
            </a:lvl7pPr>
            <a:lvl8pPr marL="3200400" indent="0">
              <a:buNone/>
              <a:defRPr sz="1400">
                <a:solidFill>
                  <a:srgbClr val="000000"/>
                </a:solidFill>
              </a:defRPr>
            </a:lvl8pPr>
            <a:lvl9pPr marL="3657600" indent="0">
              <a:buNone/>
              <a:defRPr sz="1400">
                <a:solidFill>
                  <a:srgbClr val="000000"/>
                </a:solidFill>
              </a:defRPr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marL="0" defTabSz="0">
              <a:defRPr sz="2800"/>
            </a:lvl1pPr>
            <a:lvl2pPr marL="0" defTabSz="0">
              <a:defRPr sz="2400"/>
            </a:lvl2pPr>
            <a:lvl3pPr marL="0" defTabSz="0">
              <a:defRPr sz="2000"/>
            </a:lvl3pPr>
            <a:lvl4pPr marL="0" defTabSz="0">
              <a:defRPr sz="1800"/>
            </a:lvl4pPr>
            <a:lvl5pPr marL="0" defTabSz="0">
              <a:defRPr sz="1800"/>
            </a:lvl5pPr>
            <a:lvl6pPr marL="0" defTabSz="0">
              <a:defRPr sz="1800"/>
            </a:lvl6pPr>
            <a:lvl7pPr marL="0" defTabSz="0">
              <a:defRPr sz="1800"/>
            </a:lvl7pPr>
            <a:lvl8pPr marL="0" defTabSz="0">
              <a:defRPr sz="1800"/>
            </a:lvl8pPr>
            <a:lvl9pPr marL="0" defTabSz="0">
              <a:defRPr sz="18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0" defTabSz="0">
              <a:defRPr sz="2800"/>
            </a:lvl1pPr>
            <a:lvl2pPr marL="0" defTabSz="0">
              <a:defRPr sz="2400"/>
            </a:lvl2pPr>
            <a:lvl3pPr marL="0" defTabSz="0">
              <a:defRPr sz="2000"/>
            </a:lvl3pPr>
            <a:lvl4pPr marL="0" defTabSz="0">
              <a:defRPr sz="1800"/>
            </a:lvl4pPr>
            <a:lvl5pPr marL="0" defTabSz="0">
              <a:defRPr sz="1800"/>
            </a:lvl5pPr>
            <a:lvl6pPr marL="0" defTabSz="0">
              <a:defRPr sz="1800"/>
            </a:lvl6pPr>
            <a:lvl7pPr marL="0" defTabSz="0">
              <a:defRPr sz="1800"/>
            </a:lvl7pPr>
            <a:lvl8pPr marL="0" defTabSz="0">
              <a:defRPr sz="1800"/>
            </a:lvl8pPr>
            <a:lvl9pPr marL="0" defTabSz="0">
              <a:defRPr sz="18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>
            <a:lvl1pPr marL="0" defTabSz="0">
              <a:defRPr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0" defTabSz="0">
              <a:defRPr sz="2400"/>
            </a:lvl1pPr>
            <a:lvl2pPr marL="0" defTabSz="0">
              <a:defRPr sz="2000"/>
            </a:lvl2pPr>
            <a:lvl3pPr marL="0" defTabSz="0">
              <a:defRPr sz="1800"/>
            </a:lvl3pPr>
            <a:lvl4pPr marL="0" defTabSz="0">
              <a:defRPr sz="1600"/>
            </a:lvl4pPr>
            <a:lvl5pPr marL="0" defTabSz="0">
              <a:defRPr sz="1600"/>
            </a:lvl5pPr>
            <a:lvl6pPr marL="0" defTabSz="0">
              <a:defRPr sz="1600"/>
            </a:lvl6pPr>
            <a:lvl7pPr marL="0" defTabSz="0">
              <a:defRPr sz="1600"/>
            </a:lvl7pPr>
            <a:lvl8pPr marL="0" defTabSz="0">
              <a:defRPr sz="1600"/>
            </a:lvl8pPr>
            <a:lvl9pPr marL="0" defTabSz="0">
              <a:defRPr sz="16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marL="0" defTabSz="0">
              <a:defRPr sz="2400"/>
            </a:lvl1pPr>
            <a:lvl2pPr marL="0" defTabSz="0">
              <a:defRPr sz="2000"/>
            </a:lvl2pPr>
            <a:lvl3pPr marL="0" defTabSz="0">
              <a:defRPr sz="1800"/>
            </a:lvl3pPr>
            <a:lvl4pPr marL="0" defTabSz="0">
              <a:defRPr sz="1600"/>
            </a:lvl4pPr>
            <a:lvl5pPr marL="0" defTabSz="0">
              <a:defRPr sz="1600"/>
            </a:lvl5pPr>
            <a:lvl6pPr marL="0" defTabSz="0">
              <a:defRPr sz="1600"/>
            </a:lvl6pPr>
            <a:lvl7pPr marL="0" defTabSz="0">
              <a:defRPr sz="1600"/>
            </a:lvl7pPr>
            <a:lvl8pPr marL="0" defTabSz="0">
              <a:defRPr sz="1600"/>
            </a:lvl8pPr>
            <a:lvl9pPr marL="0" defTabSz="0">
              <a:defRPr sz="16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 idx="0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type="pic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marL="0" defTabSz="0">
              <a:defRPr sz="3200"/>
            </a:lvl1pPr>
            <a:lvl2pPr marL="0" defTabSz="0">
              <a:defRPr sz="2800"/>
            </a:lvl2pPr>
            <a:lvl3pPr marL="0" defTabSz="0">
              <a:defRPr sz="2400"/>
            </a:lvl3pPr>
            <a:lvl4pPr marL="0" defTabSz="0">
              <a:defRPr sz="2000"/>
            </a:lvl4pPr>
            <a:lvl5pPr marL="0" defTabSz="0">
              <a:defRPr sz="2000"/>
            </a:lvl5pPr>
            <a:lvl6pPr marL="0" defTabSz="0">
              <a:defRPr sz="2000"/>
            </a:lvl6pPr>
            <a:lvl7pPr marL="0" defTabSz="0">
              <a:defRPr sz="2000"/>
            </a:lvl7pPr>
            <a:lvl8pPr marL="0" defTabSz="0">
              <a:defRPr sz="2000"/>
            </a:lvl8pPr>
            <a:lvl9pPr marL="0" defTabSz="0">
              <a:defRPr sz="20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 idx="0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.xml" TargetMode="Internal"></Relationship><Relationship Id="rId2" Type="http://schemas.openxmlformats.org/officeDocument/2006/relationships/slideLayout" Target="../slideLayouts/slideLayout2.xml" TargetMode="Internal"></Relationship><Relationship Id="rId3" Type="http://schemas.openxmlformats.org/officeDocument/2006/relationships/slideLayout" Target="../slideLayouts/slideLayout3.xml" TargetMode="Internal"></Relationship><Relationship Id="rId4" Type="http://schemas.openxmlformats.org/officeDocument/2006/relationships/slideLayout" Target="../slideLayouts/slideLayout4.xml" TargetMode="Internal"></Relationship><Relationship Id="rId5" Type="http://schemas.openxmlformats.org/officeDocument/2006/relationships/slideLayout" Target="../slideLayouts/slideLayout5.xml" TargetMode="Internal"></Relationship><Relationship Id="rId6" Type="http://schemas.openxmlformats.org/officeDocument/2006/relationships/slideLayout" Target="../slideLayouts/slideLayout6.xml" TargetMode="Internal"></Relationship><Relationship Id="rId7" Type="http://schemas.openxmlformats.org/officeDocument/2006/relationships/slideLayout" Target="../slideLayouts/slideLayout7.xml" TargetMode="Internal"></Relationship><Relationship Id="rId8" Type="http://schemas.openxmlformats.org/officeDocument/2006/relationships/slideLayout" Target="../slideLayouts/slideLayout8.xml" TargetMode="Internal"></Relationship><Relationship Id="rId9" Type="http://schemas.openxmlformats.org/officeDocument/2006/relationships/slideLayout" Target="../slideLayouts/slideLayout9.xml" TargetMode="Internal"></Relationship><Relationship Id="rId10" Type="http://schemas.openxmlformats.org/officeDocument/2006/relationships/slideLayout" Target="../slideLayouts/slideLayout10.xml" TargetMode="Internal"></Relationship><Relationship Id="rId11" Type="http://schemas.openxmlformats.org/officeDocument/2006/relationships/slideLayout" Target="../slideLayouts/slideLayout11.xml" TargetMode="Internal"></Relationship><Relationship Id="rId12" Type="http://schemas.openxmlformats.org/officeDocument/2006/relationships/theme" Target="../theme/theme1.xml" TargetMode="Internal"></Relationship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0000"/>
                </a:solidFill>
              </a:defRPr>
            </a:lvl1pPr>
          </a:lstStyle>
          <a:p>
            <a:fld id="{5C1A2B81-1DA3-497E-83CD-70D401AD2C06}" type="datetimeFigureOut">
              <a:rPr lang="ko-KR" altLang="en-US" dirty="0" smtClean="0"/>
              <a:t>2007-07-13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9CD56DC7-0AF8-4C3E-9120-C82FF52A6C0B}" type="slidenum">
              <a:rPr lang="ko-KR" altLang="en-US" dirty="0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marL="0" indent="0" defTabSz="914400">
        <a:buNone/>
        <a:defRPr lang="ko-KR" smtClean="0" sz="4400" baseline="0">
          <a:solidFill>
            <a:srgbClr val="000000"/>
          </a:solidFill>
          <a:latin typeface="SimSun"/>
          <a:ea typeface="SimSun"/>
        </a:defRPr>
      </a:lvl1pPr>
    </p:titleStyle>
    <p:bodyStyle>
      <a:lvl1pPr algn="l" marL="342900" indent="-342900" defTabSz="914400">
        <a:spcBef>
          <a:spcPct val="20000"/>
        </a:spcBef>
        <a:buFont typeface="SimSun"/>
        <a:buChar char="●"/>
        <a:defRPr lang="ko-KR" smtClean="0" sz="3200" baseline="0">
          <a:solidFill>
            <a:srgbClr val="000000"/>
          </a:solidFill>
          <a:latin typeface="SimSun"/>
          <a:ea typeface="SimSun"/>
        </a:defRPr>
      </a:lvl1pPr>
      <a:lvl2pPr lvl="1" marL="742950" indent="-285750" defTabSz="914400">
        <a:buChar char="-"/>
        <a:defRPr lang="ko-KR" smtClean="0" sz="2800"/>
      </a:lvl2pPr>
      <a:lvl3pPr lvl="2" marL="1143000" indent="-228600" defTabSz="914400">
        <a:buChar char="●"/>
        <a:defRPr lang="ko-KR" smtClean="0" sz="2400"/>
      </a:lvl3pPr>
      <a:lvl4pPr lvl="3" marL="1600200" indent="-228600" defTabSz="914400">
        <a:buChar char="-"/>
        <a:defRPr lang="ko-KR" smtClean="0" sz="2000"/>
      </a:lvl4pPr>
      <a:lvl5pPr lvl="4" marL="2057400" indent="-228600" defTabSz="914400">
        <a:buChar char="»"/>
        <a:defRPr lang="ko-KR" smtClean="0"/>
      </a:lvl5pPr>
    </p:bodyStyle>
    <p:otherStyle>
      <a:lvl1pPr algn="l" marL="0" indent="0" defTabSz="914400">
        <a:buNone/>
        <a:defRPr lang="ko-KR" smtClean="0" sz="1800" baseline="0">
          <a:solidFill>
            <a:srgbClr val="000000"/>
          </a:solidFill>
          <a:latin typeface="SimSun"/>
          <a:ea typeface="SimSun"/>
        </a:defRPr>
      </a:lvl1pPr>
      <a:lvl2pPr lvl="1" marL="457200" indent="0" defTabSz="914400">
        <a:defRPr lang="ko-KR" smtClean="0"/>
      </a:lvl2pPr>
      <a:lvl3pPr lvl="2" marL="914400" indent="0" defTabSz="914400">
        <a:defRPr lang="ko-KR" smtClean="0"/>
      </a:lvl3pPr>
      <a:lvl4pPr lvl="3" marL="1371600" indent="0" defTabSz="914400">
        <a:defRPr lang="ko-KR" smtClean="0"/>
      </a:lvl4pPr>
      <a:lvl5pPr lvl="4" marL="1828800" indent="0" defTabSz="914400">
        <a:defRPr lang="ko-KR" smtClean="0"/>
      </a:lvl5pPr>
    </p:otherStyle>
  </p:txStyles>
</p:sldMaster>
</file>

<file path=ppt/slides/_rels/slide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.jpeg" TargetMode="Internal"></Relationship><Relationship Id="rId3" Type="http://schemas.openxmlformats.org/officeDocument/2006/relationships/image" Target="../media/fImage2.jpeg" TargetMode="Internal"></Relationship></Relationships>
</file>

<file path=ppt/slides/_rels/slide1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9.jpeg" TargetMode="Internal"></Relationship><Relationship Id="rId3" Type="http://schemas.openxmlformats.org/officeDocument/2006/relationships/image" Target="../media/fImage20.jpeg" TargetMode="Internal"></Relationship></Relationships>
</file>

<file path=ppt/slides/_rels/slide10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99.jpeg" TargetMode="Internal"></Relationship><Relationship Id="rId3" Type="http://schemas.openxmlformats.org/officeDocument/2006/relationships/image" Target="../media/fImage200.jpeg" TargetMode="Internal"></Relationship></Relationships>
</file>

<file path=ppt/slides/_rels/slide10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01.jpeg" TargetMode="Internal"></Relationship><Relationship Id="rId3" Type="http://schemas.openxmlformats.org/officeDocument/2006/relationships/image" Target="../media/fImage202.jpeg" TargetMode="Internal"></Relationship></Relationships>
</file>

<file path=ppt/slides/_rels/slide10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03.jpeg" TargetMode="Internal"></Relationship><Relationship Id="rId3" Type="http://schemas.openxmlformats.org/officeDocument/2006/relationships/image" Target="../media/fImage204.jpeg" TargetMode="Internal"></Relationship></Relationships>
</file>

<file path=ppt/slides/_rels/slide10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05.jpeg" TargetMode="Internal"></Relationship><Relationship Id="rId3" Type="http://schemas.openxmlformats.org/officeDocument/2006/relationships/image" Target="../media/fImage206.jpeg" TargetMode="Internal"></Relationship></Relationships>
</file>

<file path=ppt/slides/_rels/slide10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07.jpeg" TargetMode="Internal"></Relationship><Relationship Id="rId3" Type="http://schemas.openxmlformats.org/officeDocument/2006/relationships/image" Target="../media/fImage208.jpeg" TargetMode="Internal"></Relationship></Relationships>
</file>

<file path=ppt/slides/_rels/slide10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09.jpeg" TargetMode="Internal"></Relationship><Relationship Id="rId3" Type="http://schemas.openxmlformats.org/officeDocument/2006/relationships/image" Target="../media/fImage210.jpeg" TargetMode="Internal"></Relationship></Relationships>
</file>

<file path=ppt/slides/_rels/slide10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11.jpeg" TargetMode="Internal"></Relationship><Relationship Id="rId3" Type="http://schemas.openxmlformats.org/officeDocument/2006/relationships/image" Target="../media/fImage212.jpeg" TargetMode="Internal"></Relationship></Relationships>
</file>

<file path=ppt/slides/_rels/slide10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13.jpeg" TargetMode="Internal"></Relationship><Relationship Id="rId3" Type="http://schemas.openxmlformats.org/officeDocument/2006/relationships/image" Target="../media/fImage214.jpeg" TargetMode="Internal"></Relationship></Relationships>
</file>

<file path=ppt/slides/_rels/slide10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15.jpeg" TargetMode="Internal"></Relationship><Relationship Id="rId3" Type="http://schemas.openxmlformats.org/officeDocument/2006/relationships/image" Target="../media/fImage216.jpeg" TargetMode="Internal"></Relationship></Relationships>
</file>

<file path=ppt/slides/_rels/slide10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17.jpeg" TargetMode="Internal"></Relationship><Relationship Id="rId3" Type="http://schemas.openxmlformats.org/officeDocument/2006/relationships/image" Target="../media/fImage218.jpeg" TargetMode="Internal"></Relationship></Relationships>
</file>

<file path=ppt/slides/_rels/slide1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1.jpeg" TargetMode="Internal"></Relationship><Relationship Id="rId3" Type="http://schemas.openxmlformats.org/officeDocument/2006/relationships/image" Target="../media/fImage22.jpeg" TargetMode="Internal"></Relationship></Relationships>
</file>

<file path=ppt/slides/_rels/slide11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19.jpeg" TargetMode="Internal"></Relationship><Relationship Id="rId3" Type="http://schemas.openxmlformats.org/officeDocument/2006/relationships/image" Target="../media/fImage220.jpeg" TargetMode="Internal"></Relationship></Relationships>
</file>

<file path=ppt/slides/_rels/slide11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21.jpeg" TargetMode="Internal"></Relationship><Relationship Id="rId3" Type="http://schemas.openxmlformats.org/officeDocument/2006/relationships/image" Target="../media/fImage222.jpeg" TargetMode="Internal"></Relationship></Relationships>
</file>

<file path=ppt/slides/_rels/slide11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23.jpeg" TargetMode="Internal"></Relationship><Relationship Id="rId3" Type="http://schemas.openxmlformats.org/officeDocument/2006/relationships/image" Target="../media/fImage224.jpeg" TargetMode="Internal"></Relationship></Relationships>
</file>

<file path=ppt/slides/_rels/slide11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25.jpeg" TargetMode="Internal"></Relationship><Relationship Id="rId3" Type="http://schemas.openxmlformats.org/officeDocument/2006/relationships/image" Target="../media/fImage226.jpeg" TargetMode="Internal"></Relationship></Relationships>
</file>

<file path=ppt/slides/_rels/slide11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27.jpeg" TargetMode="Internal"></Relationship><Relationship Id="rId3" Type="http://schemas.openxmlformats.org/officeDocument/2006/relationships/image" Target="../media/fImage228.jpeg" TargetMode="Internal"></Relationship></Relationships>
</file>

<file path=ppt/slides/_rels/slide11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29.jpeg" TargetMode="Internal"></Relationship><Relationship Id="rId3" Type="http://schemas.openxmlformats.org/officeDocument/2006/relationships/image" Target="../media/fImage230.jpeg" TargetMode="Internal"></Relationship></Relationships>
</file>

<file path=ppt/slides/_rels/slide11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31.jpeg" TargetMode="Internal"></Relationship><Relationship Id="rId3" Type="http://schemas.openxmlformats.org/officeDocument/2006/relationships/image" Target="../media/fImage232.jpeg" TargetMode="Internal"></Relationship></Relationships>
</file>

<file path=ppt/slides/_rels/slide11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33.jpeg" TargetMode="Internal"></Relationship><Relationship Id="rId3" Type="http://schemas.openxmlformats.org/officeDocument/2006/relationships/image" Target="../media/fImage234.jpeg" TargetMode="Internal"></Relationship></Relationships>
</file>

<file path=ppt/slides/_rels/slide11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35.jpeg" TargetMode="Internal"></Relationship><Relationship Id="rId3" Type="http://schemas.openxmlformats.org/officeDocument/2006/relationships/image" Target="../media/fImage236.jpeg" TargetMode="Internal"></Relationship></Relationships>
</file>

<file path=ppt/slides/_rels/slide11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37.jpeg" TargetMode="Internal"></Relationship><Relationship Id="rId3" Type="http://schemas.openxmlformats.org/officeDocument/2006/relationships/image" Target="../media/fImage238.jpeg" TargetMode="Internal"></Relationship></Relationships>
</file>

<file path=ppt/slides/_rels/slide1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3.jpeg" TargetMode="Internal"></Relationship><Relationship Id="rId3" Type="http://schemas.openxmlformats.org/officeDocument/2006/relationships/image" Target="../media/fImage24.jpeg" TargetMode="Internal"></Relationship></Relationships>
</file>

<file path=ppt/slides/_rels/slide12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39.jpeg" TargetMode="Internal"></Relationship><Relationship Id="rId3" Type="http://schemas.openxmlformats.org/officeDocument/2006/relationships/image" Target="../media/fImage240.jpeg" TargetMode="Internal"></Relationship></Relationships>
</file>

<file path=ppt/slides/_rels/slide12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41.jpeg" TargetMode="Internal"></Relationship><Relationship Id="rId3" Type="http://schemas.openxmlformats.org/officeDocument/2006/relationships/image" Target="../media/fImage242.jpeg" TargetMode="Internal"></Relationship></Relationships>
</file>

<file path=ppt/slides/_rels/slide12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43.jpeg" TargetMode="Internal"></Relationship><Relationship Id="rId3" Type="http://schemas.openxmlformats.org/officeDocument/2006/relationships/image" Target="../media/fImage244.jpeg" TargetMode="Internal"></Relationship></Relationships>
</file>

<file path=ppt/slides/_rels/slide12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45.jpeg" TargetMode="Internal"></Relationship><Relationship Id="rId3" Type="http://schemas.openxmlformats.org/officeDocument/2006/relationships/image" Target="../media/fImage246.jpeg" TargetMode="Internal"></Relationship></Relationships>
</file>

<file path=ppt/slides/_rels/slide12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47.jpeg" TargetMode="Internal"></Relationship><Relationship Id="rId3" Type="http://schemas.openxmlformats.org/officeDocument/2006/relationships/image" Target="../media/fImage248.jpeg" TargetMode="Internal"></Relationship></Relationships>
</file>

<file path=ppt/slides/_rels/slide12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49.jpeg" TargetMode="Internal"></Relationship><Relationship Id="rId3" Type="http://schemas.openxmlformats.org/officeDocument/2006/relationships/image" Target="../media/fImage250.jpeg" TargetMode="Internal"></Relationship></Relationships>
</file>

<file path=ppt/slides/_rels/slide12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51.jpeg" TargetMode="Internal"></Relationship><Relationship Id="rId3" Type="http://schemas.openxmlformats.org/officeDocument/2006/relationships/image" Target="../media/fImage252.jpeg" TargetMode="Internal"></Relationship></Relationships>
</file>

<file path=ppt/slides/_rels/slide12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53.jpeg" TargetMode="Internal"></Relationship><Relationship Id="rId3" Type="http://schemas.openxmlformats.org/officeDocument/2006/relationships/image" Target="../media/fImage254.jpeg" TargetMode="Internal"></Relationship></Relationships>
</file>

<file path=ppt/slides/_rels/slide12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55.jpeg" TargetMode="Internal"></Relationship><Relationship Id="rId3" Type="http://schemas.openxmlformats.org/officeDocument/2006/relationships/image" Target="../media/fImage256.jpeg" TargetMode="Internal"></Relationship></Relationships>
</file>

<file path=ppt/slides/_rels/slide12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57.jpeg" TargetMode="Internal"></Relationship><Relationship Id="rId3" Type="http://schemas.openxmlformats.org/officeDocument/2006/relationships/image" Target="../media/fImage258.jpeg" TargetMode="Internal"></Relationship></Relationships>
</file>

<file path=ppt/slides/_rels/slide1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5.jpeg" TargetMode="Internal"></Relationship><Relationship Id="rId3" Type="http://schemas.openxmlformats.org/officeDocument/2006/relationships/image" Target="../media/fImage26.jpeg" TargetMode="Internal"></Relationship></Relationships>
</file>

<file path=ppt/slides/_rels/slide13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59.jpeg" TargetMode="Internal"></Relationship><Relationship Id="rId3" Type="http://schemas.openxmlformats.org/officeDocument/2006/relationships/image" Target="../media/fImage260.jpeg" TargetMode="Internal"></Relationship></Relationships>
</file>

<file path=ppt/slides/_rels/slide13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61.jpeg" TargetMode="Internal"></Relationship><Relationship Id="rId3" Type="http://schemas.openxmlformats.org/officeDocument/2006/relationships/image" Target="../media/fImage262.jpeg" TargetMode="Internal"></Relationship></Relationships>
</file>

<file path=ppt/slides/_rels/slide13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63.jpeg" TargetMode="Internal"></Relationship><Relationship Id="rId3" Type="http://schemas.openxmlformats.org/officeDocument/2006/relationships/image" Target="../media/fImage264.jpeg" TargetMode="Internal"></Relationship></Relationships>
</file>

<file path=ppt/slides/_rels/slide13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65.jpeg" TargetMode="Internal"></Relationship><Relationship Id="rId3" Type="http://schemas.openxmlformats.org/officeDocument/2006/relationships/image" Target="../media/fImage266.jpeg" TargetMode="Internal"></Relationship></Relationships>
</file>

<file path=ppt/slides/_rels/slide13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67.jpeg" TargetMode="Internal"></Relationship><Relationship Id="rId3" Type="http://schemas.openxmlformats.org/officeDocument/2006/relationships/image" Target="../media/fImage268.jpeg" TargetMode="Internal"></Relationship></Relationships>
</file>

<file path=ppt/slides/_rels/slide13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69.jpeg" TargetMode="Internal"></Relationship><Relationship Id="rId3" Type="http://schemas.openxmlformats.org/officeDocument/2006/relationships/image" Target="../media/fImage270.jpeg" TargetMode="Internal"></Relationship></Relationships>
</file>

<file path=ppt/slides/_rels/slide13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71.jpeg" TargetMode="Internal"></Relationship><Relationship Id="rId3" Type="http://schemas.openxmlformats.org/officeDocument/2006/relationships/image" Target="../media/fImage272.jpeg" TargetMode="Internal"></Relationship></Relationships>
</file>

<file path=ppt/slides/_rels/slide13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73.jpeg" TargetMode="Internal"></Relationship><Relationship Id="rId3" Type="http://schemas.openxmlformats.org/officeDocument/2006/relationships/image" Target="../media/fImage274.jpeg" TargetMode="Internal"></Relationship></Relationships>
</file>

<file path=ppt/slides/_rels/slide13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75.jpeg" TargetMode="Internal"></Relationship><Relationship Id="rId3" Type="http://schemas.openxmlformats.org/officeDocument/2006/relationships/image" Target="../media/fImage276.jpeg" TargetMode="Internal"></Relationship></Relationships>
</file>

<file path=ppt/slides/_rels/slide13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77.jpeg" TargetMode="Internal"></Relationship><Relationship Id="rId3" Type="http://schemas.openxmlformats.org/officeDocument/2006/relationships/image" Target="../media/fImage278.jpeg" TargetMode="Internal"></Relationship></Relationships>
</file>

<file path=ppt/slides/_rels/slide1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7.jpeg" TargetMode="Internal"></Relationship><Relationship Id="rId3" Type="http://schemas.openxmlformats.org/officeDocument/2006/relationships/image" Target="../media/fImage28.jpeg" TargetMode="Internal"></Relationship></Relationships>
</file>

<file path=ppt/slides/_rels/slide14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79.jpeg" TargetMode="Internal"></Relationship><Relationship Id="rId3" Type="http://schemas.openxmlformats.org/officeDocument/2006/relationships/image" Target="../media/fImage280.jpeg" TargetMode="Internal"></Relationship></Relationships>
</file>

<file path=ppt/slides/_rels/slide14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81.jpeg" TargetMode="Internal"></Relationship><Relationship Id="rId3" Type="http://schemas.openxmlformats.org/officeDocument/2006/relationships/image" Target="../media/fImage282.jpeg" TargetMode="Internal"></Relationship></Relationships>
</file>

<file path=ppt/slides/_rels/slide1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29.jpeg" TargetMode="Internal"></Relationship><Relationship Id="rId3" Type="http://schemas.openxmlformats.org/officeDocument/2006/relationships/image" Target="../media/fImage30.jpeg" TargetMode="Internal"></Relationship></Relationships>
</file>

<file path=ppt/slides/_rels/slide1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31.jpeg" TargetMode="Internal"></Relationship><Relationship Id="rId3" Type="http://schemas.openxmlformats.org/officeDocument/2006/relationships/image" Target="../media/fImage32.jpeg" TargetMode="Internal"></Relationship></Relationships>
</file>

<file path=ppt/slides/_rels/slide1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33.jpeg" TargetMode="Internal"></Relationship><Relationship Id="rId3" Type="http://schemas.openxmlformats.org/officeDocument/2006/relationships/image" Target="../media/fImage34.jpeg" TargetMode="Internal"></Relationship></Relationships>
</file>

<file path=ppt/slides/_rels/slide1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35.jpeg" TargetMode="Internal"></Relationship><Relationship Id="rId3" Type="http://schemas.openxmlformats.org/officeDocument/2006/relationships/image" Target="../media/fImage36.jpeg" TargetMode="Internal"></Relationship></Relationships>
</file>

<file path=ppt/slides/_rels/slide1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37.jpeg" TargetMode="Internal"></Relationship><Relationship Id="rId3" Type="http://schemas.openxmlformats.org/officeDocument/2006/relationships/image" Target="../media/fImage38.jpeg" TargetMode="Internal"></Relationship></Relationships>
</file>

<file path=ppt/slides/_rels/slide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3.jpeg" TargetMode="Internal"></Relationship><Relationship Id="rId3" Type="http://schemas.openxmlformats.org/officeDocument/2006/relationships/image" Target="../media/fImage4.jpeg" TargetMode="Internal"></Relationship></Relationships>
</file>

<file path=ppt/slides/_rels/slide2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39.jpeg" TargetMode="Internal"></Relationship><Relationship Id="rId3" Type="http://schemas.openxmlformats.org/officeDocument/2006/relationships/image" Target="../media/fImage40.jpeg" TargetMode="Internal"></Relationship></Relationships>
</file>

<file path=ppt/slides/_rels/slide2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41.jpeg" TargetMode="Internal"></Relationship><Relationship Id="rId3" Type="http://schemas.openxmlformats.org/officeDocument/2006/relationships/image" Target="../media/fImage42.jpeg" TargetMode="Internal"></Relationship></Relationships>
</file>

<file path=ppt/slides/_rels/slide2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43.jpeg" TargetMode="Internal"></Relationship><Relationship Id="rId3" Type="http://schemas.openxmlformats.org/officeDocument/2006/relationships/image" Target="../media/fImage44.jpeg" TargetMode="Internal"></Relationship></Relationships>
</file>

<file path=ppt/slides/_rels/slide2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45.jpeg" TargetMode="Internal"></Relationship><Relationship Id="rId3" Type="http://schemas.openxmlformats.org/officeDocument/2006/relationships/image" Target="../media/fImage46.jpeg" TargetMode="Internal"></Relationship></Relationships>
</file>

<file path=ppt/slides/_rels/slide2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47.jpeg" TargetMode="Internal"></Relationship><Relationship Id="rId3" Type="http://schemas.openxmlformats.org/officeDocument/2006/relationships/image" Target="../media/fImage48.jpeg" TargetMode="Internal"></Relationship></Relationships>
</file>

<file path=ppt/slides/_rels/slide2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49.jpeg" TargetMode="Internal"></Relationship><Relationship Id="rId3" Type="http://schemas.openxmlformats.org/officeDocument/2006/relationships/image" Target="../media/fImage50.jpeg" TargetMode="Internal"></Relationship></Relationships>
</file>

<file path=ppt/slides/_rels/slide2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51.jpeg" TargetMode="Internal"></Relationship><Relationship Id="rId3" Type="http://schemas.openxmlformats.org/officeDocument/2006/relationships/image" Target="../media/fImage52.jpeg" TargetMode="Internal"></Relationship></Relationships>
</file>

<file path=ppt/slides/_rels/slide2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53.jpeg" TargetMode="Internal"></Relationship><Relationship Id="rId3" Type="http://schemas.openxmlformats.org/officeDocument/2006/relationships/image" Target="../media/fImage54.jpeg" TargetMode="Internal"></Relationship></Relationships>
</file>

<file path=ppt/slides/_rels/slide2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55.jpeg" TargetMode="Internal"></Relationship><Relationship Id="rId3" Type="http://schemas.openxmlformats.org/officeDocument/2006/relationships/image" Target="../media/fImage56.jpeg" TargetMode="Internal"></Relationship></Relationships>
</file>

<file path=ppt/slides/_rels/slide2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57.jpeg" TargetMode="Internal"></Relationship><Relationship Id="rId3" Type="http://schemas.openxmlformats.org/officeDocument/2006/relationships/image" Target="../media/fImage58.jpeg" TargetMode="Internal"></Relationship></Relationships>
</file>

<file path=ppt/slides/_rels/slide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5.jpeg" TargetMode="Internal"></Relationship><Relationship Id="rId3" Type="http://schemas.openxmlformats.org/officeDocument/2006/relationships/image" Target="../media/fImage6.jpeg" TargetMode="Internal"></Relationship></Relationships>
</file>

<file path=ppt/slides/_rels/slide3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59.jpeg" TargetMode="Internal"></Relationship><Relationship Id="rId3" Type="http://schemas.openxmlformats.org/officeDocument/2006/relationships/image" Target="../media/fImage60.jpeg" TargetMode="Internal"></Relationship></Relationships>
</file>

<file path=ppt/slides/_rels/slide3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61.jpeg" TargetMode="Internal"></Relationship><Relationship Id="rId3" Type="http://schemas.openxmlformats.org/officeDocument/2006/relationships/image" Target="../media/fImage62.jpeg" TargetMode="Internal"></Relationship></Relationships>
</file>

<file path=ppt/slides/_rels/slide3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63.jpeg" TargetMode="Internal"></Relationship><Relationship Id="rId3" Type="http://schemas.openxmlformats.org/officeDocument/2006/relationships/image" Target="../media/fImage64.jpeg" TargetMode="Internal"></Relationship></Relationships>
</file>

<file path=ppt/slides/_rels/slide3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65.jpeg" TargetMode="Internal"></Relationship><Relationship Id="rId3" Type="http://schemas.openxmlformats.org/officeDocument/2006/relationships/image" Target="../media/fImage66.jpeg" TargetMode="Internal"></Relationship></Relationships>
</file>

<file path=ppt/slides/_rels/slide3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67.jpeg" TargetMode="Internal"></Relationship><Relationship Id="rId3" Type="http://schemas.openxmlformats.org/officeDocument/2006/relationships/image" Target="../media/fImage68.jpeg" TargetMode="Internal"></Relationship></Relationships>
</file>

<file path=ppt/slides/_rels/slide3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69.jpeg" TargetMode="Internal"></Relationship><Relationship Id="rId3" Type="http://schemas.openxmlformats.org/officeDocument/2006/relationships/image" Target="../media/fImage70.jpeg" TargetMode="Internal"></Relationship></Relationships>
</file>

<file path=ppt/slides/_rels/slide3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71.jpeg" TargetMode="Internal"></Relationship><Relationship Id="rId3" Type="http://schemas.openxmlformats.org/officeDocument/2006/relationships/image" Target="../media/fImage72.jpeg" TargetMode="Internal"></Relationship></Relationships>
</file>

<file path=ppt/slides/_rels/slide3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73.jpeg" TargetMode="Internal"></Relationship><Relationship Id="rId3" Type="http://schemas.openxmlformats.org/officeDocument/2006/relationships/image" Target="../media/fImage74.jpeg" TargetMode="Internal"></Relationship></Relationships>
</file>

<file path=ppt/slides/_rels/slide3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75.jpeg" TargetMode="Internal"></Relationship><Relationship Id="rId3" Type="http://schemas.openxmlformats.org/officeDocument/2006/relationships/image" Target="../media/fImage76.jpeg" TargetMode="Internal"></Relationship></Relationships>
</file>

<file path=ppt/slides/_rels/slide3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77.jpeg" TargetMode="Internal"></Relationship><Relationship Id="rId3" Type="http://schemas.openxmlformats.org/officeDocument/2006/relationships/image" Target="../media/fImage78.jpeg" TargetMode="Internal"></Relationship></Relationships>
</file>

<file path=ppt/slides/_rels/slide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7.jpeg" TargetMode="Internal"></Relationship><Relationship Id="rId3" Type="http://schemas.openxmlformats.org/officeDocument/2006/relationships/image" Target="../media/fImage8.jpeg" TargetMode="Internal"></Relationship></Relationships>
</file>

<file path=ppt/slides/_rels/slide4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79.jpeg" TargetMode="Internal"></Relationship><Relationship Id="rId3" Type="http://schemas.openxmlformats.org/officeDocument/2006/relationships/image" Target="../media/fImage80.jpeg" TargetMode="Internal"></Relationship></Relationships>
</file>

<file path=ppt/slides/_rels/slide4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81.jpeg" TargetMode="Internal"></Relationship><Relationship Id="rId3" Type="http://schemas.openxmlformats.org/officeDocument/2006/relationships/image" Target="../media/fImage82.jpeg" TargetMode="Internal"></Relationship></Relationships>
</file>

<file path=ppt/slides/_rels/slide4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83.jpeg" TargetMode="Internal"></Relationship><Relationship Id="rId3" Type="http://schemas.openxmlformats.org/officeDocument/2006/relationships/image" Target="../media/fImage84.jpeg" TargetMode="Internal"></Relationship></Relationships>
</file>

<file path=ppt/slides/_rels/slide4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85.jpeg" TargetMode="Internal"></Relationship><Relationship Id="rId3" Type="http://schemas.openxmlformats.org/officeDocument/2006/relationships/image" Target="../media/fImage86.jpeg" TargetMode="Internal"></Relationship></Relationships>
</file>

<file path=ppt/slides/_rels/slide4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87.jpeg" TargetMode="Internal"></Relationship><Relationship Id="rId3" Type="http://schemas.openxmlformats.org/officeDocument/2006/relationships/image" Target="../media/fImage88.jpeg" TargetMode="Internal"></Relationship></Relationships>
</file>

<file path=ppt/slides/_rels/slide4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89.jpeg" TargetMode="Internal"></Relationship><Relationship Id="rId3" Type="http://schemas.openxmlformats.org/officeDocument/2006/relationships/image" Target="../media/fImage90.jpeg" TargetMode="Internal"></Relationship></Relationships>
</file>

<file path=ppt/slides/_rels/slide4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91.jpeg" TargetMode="Internal"></Relationship><Relationship Id="rId3" Type="http://schemas.openxmlformats.org/officeDocument/2006/relationships/image" Target="../media/fImage92.jpeg" TargetMode="Internal"></Relationship></Relationships>
</file>

<file path=ppt/slides/_rels/slide4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93.jpeg" TargetMode="Internal"></Relationship><Relationship Id="rId3" Type="http://schemas.openxmlformats.org/officeDocument/2006/relationships/image" Target="../media/fImage94.jpeg" TargetMode="Internal"></Relationship></Relationships>
</file>

<file path=ppt/slides/_rels/slide4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95.jpeg" TargetMode="Internal"></Relationship><Relationship Id="rId3" Type="http://schemas.openxmlformats.org/officeDocument/2006/relationships/image" Target="../media/fImage96.jpeg" TargetMode="Internal"></Relationship></Relationships>
</file>

<file path=ppt/slides/_rels/slide4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97.jpeg" TargetMode="Internal"></Relationship><Relationship Id="rId3" Type="http://schemas.openxmlformats.org/officeDocument/2006/relationships/image" Target="../media/fImage98.jpeg" TargetMode="Internal"></Relationship></Relationships>
</file>

<file path=ppt/slides/_rels/slide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9.jpeg" TargetMode="Internal"></Relationship><Relationship Id="rId3" Type="http://schemas.openxmlformats.org/officeDocument/2006/relationships/image" Target="../media/fImage10.jpeg" TargetMode="Internal"></Relationship></Relationships>
</file>

<file path=ppt/slides/_rels/slide5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99.jpeg" TargetMode="Internal"></Relationship><Relationship Id="rId3" Type="http://schemas.openxmlformats.org/officeDocument/2006/relationships/image" Target="../media/fImage100.jpeg" TargetMode="Internal"></Relationship></Relationships>
</file>

<file path=ppt/slides/_rels/slide5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01.jpeg" TargetMode="Internal"></Relationship><Relationship Id="rId3" Type="http://schemas.openxmlformats.org/officeDocument/2006/relationships/image" Target="../media/fImage102.jpeg" TargetMode="Internal"></Relationship></Relationships>
</file>

<file path=ppt/slides/_rels/slide5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03.jpeg" TargetMode="Internal"></Relationship><Relationship Id="rId3" Type="http://schemas.openxmlformats.org/officeDocument/2006/relationships/image" Target="../media/fImage104.jpeg" TargetMode="Internal"></Relationship></Relationships>
</file>

<file path=ppt/slides/_rels/slide5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05.jpeg" TargetMode="Internal"></Relationship><Relationship Id="rId3" Type="http://schemas.openxmlformats.org/officeDocument/2006/relationships/image" Target="../media/fImage106.jpeg" TargetMode="Internal"></Relationship></Relationships>
</file>

<file path=ppt/slides/_rels/slide5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07.jpeg" TargetMode="Internal"></Relationship><Relationship Id="rId3" Type="http://schemas.openxmlformats.org/officeDocument/2006/relationships/image" Target="../media/fImage108.jpeg" TargetMode="Internal"></Relationship></Relationships>
</file>

<file path=ppt/slides/_rels/slide5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09.jpeg" TargetMode="Internal"></Relationship><Relationship Id="rId3" Type="http://schemas.openxmlformats.org/officeDocument/2006/relationships/image" Target="../media/fImage110.jpeg" TargetMode="Internal"></Relationship></Relationships>
</file>

<file path=ppt/slides/_rels/slide5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11.jpeg" TargetMode="Internal"></Relationship><Relationship Id="rId3" Type="http://schemas.openxmlformats.org/officeDocument/2006/relationships/image" Target="../media/fImage112.jpeg" TargetMode="Internal"></Relationship></Relationships>
</file>

<file path=ppt/slides/_rels/slide5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13.jpeg" TargetMode="Internal"></Relationship><Relationship Id="rId3" Type="http://schemas.openxmlformats.org/officeDocument/2006/relationships/image" Target="../media/fImage114.jpeg" TargetMode="Internal"></Relationship></Relationships>
</file>

<file path=ppt/slides/_rels/slide5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15.jpeg" TargetMode="Internal"></Relationship><Relationship Id="rId3" Type="http://schemas.openxmlformats.org/officeDocument/2006/relationships/image" Target="../media/fImage116.jpeg" TargetMode="Internal"></Relationship></Relationships>
</file>

<file path=ppt/slides/_rels/slide5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17.jpeg" TargetMode="Internal"></Relationship><Relationship Id="rId3" Type="http://schemas.openxmlformats.org/officeDocument/2006/relationships/image" Target="../media/fImage118.jpeg" TargetMode="Internal"></Relationship></Relationships>
</file>

<file path=ppt/slides/_rels/slide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1.jpeg" TargetMode="Internal"></Relationship><Relationship Id="rId3" Type="http://schemas.openxmlformats.org/officeDocument/2006/relationships/image" Target="../media/fImage12.jpeg" TargetMode="Internal"></Relationship></Relationships>
</file>

<file path=ppt/slides/_rels/slide6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19.jpeg" TargetMode="Internal"></Relationship><Relationship Id="rId3" Type="http://schemas.openxmlformats.org/officeDocument/2006/relationships/image" Target="../media/fImage120.jpeg" TargetMode="Internal"></Relationship></Relationships>
</file>

<file path=ppt/slides/_rels/slide6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21.jpeg" TargetMode="Internal"></Relationship><Relationship Id="rId3" Type="http://schemas.openxmlformats.org/officeDocument/2006/relationships/image" Target="../media/fImage122.jpeg" TargetMode="Internal"></Relationship></Relationships>
</file>

<file path=ppt/slides/_rels/slide6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23.jpeg" TargetMode="Internal"></Relationship><Relationship Id="rId3" Type="http://schemas.openxmlformats.org/officeDocument/2006/relationships/image" Target="../media/fImage124.jpeg" TargetMode="Internal"></Relationship></Relationships>
</file>

<file path=ppt/slides/_rels/slide6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25.jpeg" TargetMode="Internal"></Relationship><Relationship Id="rId3" Type="http://schemas.openxmlformats.org/officeDocument/2006/relationships/image" Target="../media/fImage126.jpeg" TargetMode="Internal"></Relationship></Relationships>
</file>

<file path=ppt/slides/_rels/slide6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27.jpeg" TargetMode="Internal"></Relationship><Relationship Id="rId3" Type="http://schemas.openxmlformats.org/officeDocument/2006/relationships/image" Target="../media/fImage128.jpeg" TargetMode="Internal"></Relationship></Relationships>
</file>

<file path=ppt/slides/_rels/slide6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29.jpeg" TargetMode="Internal"></Relationship><Relationship Id="rId3" Type="http://schemas.openxmlformats.org/officeDocument/2006/relationships/image" Target="../media/fImage130.jpeg" TargetMode="Internal"></Relationship></Relationships>
</file>

<file path=ppt/slides/_rels/slide6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31.jpeg" TargetMode="Internal"></Relationship><Relationship Id="rId3" Type="http://schemas.openxmlformats.org/officeDocument/2006/relationships/image" Target="../media/fImage132.jpeg" TargetMode="Internal"></Relationship></Relationships>
</file>

<file path=ppt/slides/_rels/slide6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33.jpeg" TargetMode="Internal"></Relationship><Relationship Id="rId3" Type="http://schemas.openxmlformats.org/officeDocument/2006/relationships/image" Target="../media/fImage134.jpeg" TargetMode="Internal"></Relationship></Relationships>
</file>

<file path=ppt/slides/_rels/slide6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35.jpeg" TargetMode="Internal"></Relationship><Relationship Id="rId3" Type="http://schemas.openxmlformats.org/officeDocument/2006/relationships/image" Target="../media/fImage136.jpeg" TargetMode="Internal"></Relationship></Relationships>
</file>

<file path=ppt/slides/_rels/slide6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37.jpeg" TargetMode="Internal"></Relationship><Relationship Id="rId3" Type="http://schemas.openxmlformats.org/officeDocument/2006/relationships/image" Target="../media/fImage138.jpeg" TargetMode="Internal"></Relationship></Relationships>
</file>

<file path=ppt/slides/_rels/slide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3.jpeg" TargetMode="Internal"></Relationship><Relationship Id="rId3" Type="http://schemas.openxmlformats.org/officeDocument/2006/relationships/image" Target="../media/fImage14.jpeg" TargetMode="Internal"></Relationship></Relationships>
</file>

<file path=ppt/slides/_rels/slide7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39.jpeg" TargetMode="Internal"></Relationship><Relationship Id="rId3" Type="http://schemas.openxmlformats.org/officeDocument/2006/relationships/image" Target="../media/fImage140.jpeg" TargetMode="Internal"></Relationship></Relationships>
</file>

<file path=ppt/slides/_rels/slide7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41.jpeg" TargetMode="Internal"></Relationship><Relationship Id="rId3" Type="http://schemas.openxmlformats.org/officeDocument/2006/relationships/image" Target="../media/fImage142.jpeg" TargetMode="Internal"></Relationship></Relationships>
</file>

<file path=ppt/slides/_rels/slide7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43.jpeg" TargetMode="Internal"></Relationship><Relationship Id="rId3" Type="http://schemas.openxmlformats.org/officeDocument/2006/relationships/image" Target="../media/fImage144.jpeg" TargetMode="Internal"></Relationship></Relationships>
</file>

<file path=ppt/slides/_rels/slide7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45.jpeg" TargetMode="Internal"></Relationship><Relationship Id="rId3" Type="http://schemas.openxmlformats.org/officeDocument/2006/relationships/image" Target="../media/fImage146.jpeg" TargetMode="Internal"></Relationship></Relationships>
</file>

<file path=ppt/slides/_rels/slide7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47.jpeg" TargetMode="Internal"></Relationship><Relationship Id="rId3" Type="http://schemas.openxmlformats.org/officeDocument/2006/relationships/image" Target="../media/fImage148.jpeg" TargetMode="Internal"></Relationship></Relationships>
</file>

<file path=ppt/slides/_rels/slide7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49.jpeg" TargetMode="Internal"></Relationship><Relationship Id="rId3" Type="http://schemas.openxmlformats.org/officeDocument/2006/relationships/image" Target="../media/fImage150.jpeg" TargetMode="Internal"></Relationship></Relationships>
</file>

<file path=ppt/slides/_rels/slide7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51.jpeg" TargetMode="Internal"></Relationship><Relationship Id="rId3" Type="http://schemas.openxmlformats.org/officeDocument/2006/relationships/image" Target="../media/fImage152.jpeg" TargetMode="Internal"></Relationship></Relationships>
</file>

<file path=ppt/slides/_rels/slide7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53.jpeg" TargetMode="Internal"></Relationship><Relationship Id="rId3" Type="http://schemas.openxmlformats.org/officeDocument/2006/relationships/image" Target="../media/fImage154.jpeg" TargetMode="Internal"></Relationship></Relationships>
</file>

<file path=ppt/slides/_rels/slide7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55.jpeg" TargetMode="Internal"></Relationship><Relationship Id="rId3" Type="http://schemas.openxmlformats.org/officeDocument/2006/relationships/image" Target="../media/fImage156.jpeg" TargetMode="Internal"></Relationship></Relationships>
</file>

<file path=ppt/slides/_rels/slide7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57.jpeg" TargetMode="Internal"></Relationship><Relationship Id="rId3" Type="http://schemas.openxmlformats.org/officeDocument/2006/relationships/image" Target="../media/fImage158.jpeg" TargetMode="Internal"></Relationship></Relationships>
</file>

<file path=ppt/slides/_rels/slide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5.jpeg" TargetMode="Internal"></Relationship><Relationship Id="rId3" Type="http://schemas.openxmlformats.org/officeDocument/2006/relationships/image" Target="../media/fImage16.jpeg" TargetMode="Internal"></Relationship></Relationships>
</file>

<file path=ppt/slides/_rels/slide8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59.jpeg" TargetMode="Internal"></Relationship><Relationship Id="rId3" Type="http://schemas.openxmlformats.org/officeDocument/2006/relationships/image" Target="../media/fImage160.jpeg" TargetMode="Internal"></Relationship></Relationships>
</file>

<file path=ppt/slides/_rels/slide8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61.jpeg" TargetMode="Internal"></Relationship><Relationship Id="rId3" Type="http://schemas.openxmlformats.org/officeDocument/2006/relationships/image" Target="../media/fImage162.jpeg" TargetMode="Internal"></Relationship></Relationships>
</file>

<file path=ppt/slides/_rels/slide8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63.jpeg" TargetMode="Internal"></Relationship><Relationship Id="rId3" Type="http://schemas.openxmlformats.org/officeDocument/2006/relationships/image" Target="../media/fImage164.jpeg" TargetMode="Internal"></Relationship></Relationships>
</file>

<file path=ppt/slides/_rels/slide8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65.jpeg" TargetMode="Internal"></Relationship><Relationship Id="rId3" Type="http://schemas.openxmlformats.org/officeDocument/2006/relationships/image" Target="../media/fImage166.jpeg" TargetMode="Internal"></Relationship></Relationships>
</file>

<file path=ppt/slides/_rels/slide8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67.jpeg" TargetMode="Internal"></Relationship><Relationship Id="rId3" Type="http://schemas.openxmlformats.org/officeDocument/2006/relationships/image" Target="../media/fImage168.jpeg" TargetMode="Internal"></Relationship></Relationships>
</file>

<file path=ppt/slides/_rels/slide8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69.jpeg" TargetMode="Internal"></Relationship><Relationship Id="rId3" Type="http://schemas.openxmlformats.org/officeDocument/2006/relationships/image" Target="../media/fImage170.jpeg" TargetMode="Internal"></Relationship></Relationships>
</file>

<file path=ppt/slides/_rels/slide8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71.jpeg" TargetMode="Internal"></Relationship><Relationship Id="rId3" Type="http://schemas.openxmlformats.org/officeDocument/2006/relationships/image" Target="../media/fImage172.jpeg" TargetMode="Internal"></Relationship></Relationships>
</file>

<file path=ppt/slides/_rels/slide8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73.jpeg" TargetMode="Internal"></Relationship><Relationship Id="rId3" Type="http://schemas.openxmlformats.org/officeDocument/2006/relationships/image" Target="../media/fImage174.jpeg" TargetMode="Internal"></Relationship></Relationships>
</file>

<file path=ppt/slides/_rels/slide8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75.jpeg" TargetMode="Internal"></Relationship><Relationship Id="rId3" Type="http://schemas.openxmlformats.org/officeDocument/2006/relationships/image" Target="../media/fImage176.jpeg" TargetMode="Internal"></Relationship></Relationships>
</file>

<file path=ppt/slides/_rels/slide8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77.jpeg" TargetMode="Internal"></Relationship><Relationship Id="rId3" Type="http://schemas.openxmlformats.org/officeDocument/2006/relationships/image" Target="../media/fImage178.jpeg" TargetMode="Internal"></Relationship></Relationships>
</file>

<file path=ppt/slides/_rels/slide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7.jpeg" TargetMode="Internal"></Relationship><Relationship Id="rId3" Type="http://schemas.openxmlformats.org/officeDocument/2006/relationships/image" Target="../media/fImage18.jpeg" TargetMode="Internal"></Relationship></Relationships>
</file>

<file path=ppt/slides/_rels/slide9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79.jpeg" TargetMode="Internal"></Relationship><Relationship Id="rId3" Type="http://schemas.openxmlformats.org/officeDocument/2006/relationships/image" Target="../media/fImage180.jpeg" TargetMode="Internal"></Relationship></Relationships>
</file>

<file path=ppt/slides/_rels/slide9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81.jpeg" TargetMode="Internal"></Relationship><Relationship Id="rId3" Type="http://schemas.openxmlformats.org/officeDocument/2006/relationships/image" Target="../media/fImage182.jpeg" TargetMode="Internal"></Relationship></Relationships>
</file>

<file path=ppt/slides/_rels/slide9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83.jpeg" TargetMode="Internal"></Relationship><Relationship Id="rId3" Type="http://schemas.openxmlformats.org/officeDocument/2006/relationships/image" Target="../media/fImage184.jpeg" TargetMode="Internal"></Relationship></Relationships>
</file>

<file path=ppt/slides/_rels/slide9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85.jpeg" TargetMode="Internal"></Relationship><Relationship Id="rId3" Type="http://schemas.openxmlformats.org/officeDocument/2006/relationships/image" Target="../media/fImage186.jpeg" TargetMode="Internal"></Relationship></Relationships>
</file>

<file path=ppt/slides/_rels/slide9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87.jpeg" TargetMode="Internal"></Relationship><Relationship Id="rId3" Type="http://schemas.openxmlformats.org/officeDocument/2006/relationships/image" Target="../media/fImage188.jpeg" TargetMode="Internal"></Relationship></Relationships>
</file>

<file path=ppt/slides/_rels/slide9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89.jpeg" TargetMode="Internal"></Relationship><Relationship Id="rId3" Type="http://schemas.openxmlformats.org/officeDocument/2006/relationships/image" Target="../media/fImage190.jpeg" TargetMode="Internal"></Relationship></Relationships>
</file>

<file path=ppt/slides/_rels/slide9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91.jpeg" TargetMode="Internal"></Relationship><Relationship Id="rId3" Type="http://schemas.openxmlformats.org/officeDocument/2006/relationships/image" Target="../media/fImage192.jpeg" TargetMode="Internal"></Relationship></Relationships>
</file>

<file path=ppt/slides/_rels/slide9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93.jpeg" TargetMode="Internal"></Relationship><Relationship Id="rId3" Type="http://schemas.openxmlformats.org/officeDocument/2006/relationships/image" Target="../media/fImage194.jpeg" TargetMode="Internal"></Relationship></Relationships>
</file>

<file path=ppt/slides/_rels/slide9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95.jpeg" TargetMode="Internal"></Relationship><Relationship Id="rId3" Type="http://schemas.openxmlformats.org/officeDocument/2006/relationships/image" Target="../media/fImage196.jpeg" TargetMode="Internal"></Relationship></Relationships>
</file>

<file path=ppt/slides/_rels/slide9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 TargetMode="Internal"></Relationship><Relationship Id="rId2" Type="http://schemas.openxmlformats.org/officeDocument/2006/relationships/image" Target="../media/fImage197.jpeg" TargetMode="Internal"></Relationship><Relationship Id="rId3" Type="http://schemas.openxmlformats.org/officeDocument/2006/relationships/image" Target="../media/fImage198.jpeg" TargetMode="Interna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6470" y="521335"/>
            <a:ext cx="5781675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997" b="1">
                <a:solidFill>
                  <a:srgbClr val="000000"/>
                </a:solidFill>
                <a:latin typeface="Garamond"/>
                <a:ea typeface="Garamond"/>
              </a:rPr>
              <a:t>TABLE OF CONTENTS </a:t>
            </a:r>
            <a:endParaRPr lang="ko-KR" altLang="en-US" dirty="0" smtClean="0" sz="19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Lec#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Topic 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      Page#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01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INTRODUCTION.....................................................................................................................................3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02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UNDERSTANDING THE WORD “CREDIT”.................................................................................5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03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HISTORY ...................................................................................................................................7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04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RATING......................................................................................................................................9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05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PRINCIPLES FOR THE MANAGEMENT OF CREDIT RISK..................................................12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06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ADMINISTRATION, MEASUREMENT AND MONITORING PROCESS.........14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07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ESTABLISHING AN APPROPRIATE CREDIT RISK ENVIRONMENT..............................17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08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ESTABLISHING AN APPROPRIATE CREDIT RISK ENVIRONMENT </a:t>
            </a:r>
            <a:r>
              <a:rPr lang="en-US" altLang="ko-KR" dirty="0" smtClean="0" sz="900">
                <a:solidFill>
                  <a:srgbClr val="000000"/>
                </a:solidFill>
                <a:latin typeface="Garamond"/>
              </a:rPr>
              <a:t>(CONT.)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...............19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09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ADMINISTRATION, MEASUREMENT &amp; MONITORING PROCESS................21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ADMINISTRATION, MEASUREMENT &amp; MONITORING PROCESS </a:t>
            </a:r>
            <a:r>
              <a:rPr lang="en-US" altLang="ko-KR" dirty="0" smtClean="0" sz="900">
                <a:solidFill>
                  <a:srgbClr val="000000"/>
                </a:solidFill>
                <a:latin typeface="Garamond"/>
              </a:rPr>
              <a:t>(CONT.) 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24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11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ADMINISTRATION, MEASUREMENT &amp; MONITORING PROCESS </a:t>
            </a:r>
            <a:r>
              <a:rPr lang="en-US" altLang="ko-KR" dirty="0" smtClean="0" sz="900">
                <a:solidFill>
                  <a:srgbClr val="000000"/>
                </a:solidFill>
                <a:latin typeface="Garamond"/>
              </a:rPr>
              <a:t>(CONT.)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.26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12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 AND LIQUIDITY SENSITIVE CREDIT EXPOSURES...........................................29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13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BASIC SITUATION OF CREDIT APPROVAL PROCESS..........................................................31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14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BASIC SITUATION OF CREDIT APPROVAL PROCESS </a:t>
            </a:r>
            <a:r>
              <a:rPr lang="en-US" altLang="ko-KR" dirty="0" smtClean="0" sz="900">
                <a:solidFill>
                  <a:srgbClr val="000000"/>
                </a:solidFill>
                <a:latin typeface="Garamond"/>
              </a:rPr>
              <a:t>(CONT.)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............................................34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OBJECT OF REVIEW AND EXPOSURE MANAGEMENT......................................................36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16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DATA COLLECTION............................................................................................................................38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17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REVIEW AND VALUATION OF COLLATERAL ......................................................40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18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REVIEW AND VALUATION OF COLLATERAL </a:t>
            </a:r>
            <a:r>
              <a:rPr lang="en-US" altLang="ko-KR" dirty="0" smtClean="0" sz="900">
                <a:solidFill>
                  <a:srgbClr val="000000"/>
                </a:solidFill>
                <a:latin typeface="Garamond"/>
              </a:rPr>
              <a:t>(CONT.)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........................................42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19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 ASSESSMENT..................................................................................................................45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20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DECISION-MAKING STRUCTURE ...............................................................................47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21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WEIGHTS FOR NON-CENTRAL GOVT. PUBLIC SECTOR ENTITIES (PSES).....49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22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COUNTERPARTY RISK WEIGHTINGS OF OTC DERIVATIVE..........................................52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23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QUALITATIVE DISCLOSURES.........................................................................................................54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24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MITIGATION IN THE STANDARDIZED APPROACH...............................56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OPERATIONAL REQUIREMENTS FOR GUARANTEES........................................................59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26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RISK: THE INTERNAL RATINGS-BASED APPROACH.........................................62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27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OPERATIONAL REQUIREMENTS &amp; TREATMENT OF CLEAN-UP CALLS...................65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28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KEY PRINCIPLES OF SUPERVISORY REVIEW.........................................................................68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29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SUPERVISORY TRANSPARENCY &amp; ACCOUNTABILITY.......................................................71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30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ROLE OF FINANCIAL ADVISER &amp; CREDIT RISK.........................................................74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31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IN OUR SOCIETY .......................................................................................................................77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32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MANAGEMENT..........................................................................................................................82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33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ADVANCED TOPICS IN RISK MANAGEMENT........................................................................87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34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MARKETING SYSTEMS IN LIFE INSURANCE..........................................................................92</a:t>
            </a:r>
            <a:endParaRPr lang="ko-KR" altLang="en-US" dirty="0" smtClean="0" sz="1097"/>
          </a:p>
          <a:p>
            <a:pPr marL="0" indent="0" defTabSz="15240" algn="l">
              <a:lnSpc>
                <a:spcPts val="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Information Bureau &amp; State Bank of Pakistan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The bureau is a repository of credit information of borrowers. The member lending institutions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provide credit data (personal and loan information) of their borrowers to the bureau which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consolidates, updates, and stores the same and provides this information to its members FIs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form of credit worthiness reports (CWR). 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The Credit Information Bureau also aid financial institutions to make well informed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decisions in timely manners minimizing the credit risk. 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The Credit Information Bureau (CIB) is a public sector credit bureau of Pakistan. It was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established in 1992 by the State Bank of Pakistan (SBP) under Section 25(A) of Banking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Companies Ordinance-1962. 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The CIB is a part of Banking Surveillance Department of the State Bank of Pakistan. All fund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non-fund base credit facilities irrespective of any outstanding amount are being reported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CIB. Reporting to the CIB is mandatory for all member financial institutions (FIs). 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There are three privately owned credit bureaus in Pakistan: Data check, News-VIS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Systems and ICIL/ Pak Biz Info. 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The CIB gets information on borrowers from all the member financial institutions. 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All Banks, Development Financial Institutions (DFIs), Non- Bank Financial Institutions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(NBFIs), Modarabas and Micro Finance Banks operating in Pakistan are members of the CIB.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Only the financial institutions operating in Pakistan are entitled to become member of the CIB.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membership with CIB, as per instructions of SBP and SECP, is mandatory for all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Banks/DFIs and NBFCs respectively. No financial institution can access the CIB database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without having its membership.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is Credit Worthiness Report (CWR)?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credit worthiness report (CWR) is a factual statement of the borrowers’ credit position, on a certain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date, compiled on the basis of information received from the member financial institutions. The CWR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contains certain financial and non-financial information on borrowers. The CWR only shows the total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liabilities (both fund &amp; non-fund based) but does not reflect the names of lending financial institutions.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is not included in CWR?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CWR does not include race, income, religion, political affiliation, ethnic background, medical history,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private affairs details, bank deposit accounts details or other information not related to credit.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is the definition of “consumer” and “corporate” for CIB reporting purposes?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CIB reporting purposes, credit data of individuals and sole-proprietorships is reported under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consumer category whereas credit data of all other business concerns like partnerships, private limited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companies, public limited companies and corporations etc. is reported under corporate category.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Can a borrower prevent the CIB from having his/her information?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No. The CIB is legally empowered to collect credit information. The member financial institutions 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bound to share their credit information with the CIB.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Is any financial institution allowed to access a credit worthiness report (CWR) of a person who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is not its customer?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Yes. The financial institutions are allowed to access the credit worthiness report (CWR) of any person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CIB database even if he or she is not its customer. This arrangement is necessary in order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enable the financial institutions to have the CWR of their prospective customer.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Why has the CIB placed my name as defaulter?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CIB does not name any borrower as a defaulter at its own. The concerned FIs have reported your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name as a defaulter to the CIB. If you want to make correction in the CIB record, please contact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reporting institution.  </a:t>
            </a:r>
            <a:endParaRPr lang="ko-KR" altLang="en-US" dirty="0" smtClean="0" sz="1097"/>
          </a:p>
          <a:p>
            <a:pPr marL="0" indent="0" defTabSz="15240" algn="l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36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DEFINITION OF THE “INSURED”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insurance contract must indicate the persons or persons from whom the protection is provided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Some policies insure only one person, e.g., most life insurance policies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named insured is the person or persons named in the declarations section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policy may cover other parties even though they are not specifically named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the homeowners policy covers resident relatives under age 24 who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full-time students away from home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Endorsements and Riders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property and liability insurance, an endorsement is a written provision that adds to, deletes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from, or modifies the provisions in the original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e.g., an earthquake endorsement to a homeowners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life and health insurance, a rider is a provision that amends or changes the original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e.g., a waiver-of-premium rider on a life insurance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Deductibles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deductible is a provision by which a specified amount is subtracted from the total loss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payment that otherwise would be payable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purpose of a deductible is to: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Eliminate small claims that are expensive to handle and process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Reduce premiums paid by the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the large loss principle, insurance should pay for high severity losses;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small losses can be budgeted out of the person’s income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Reduce moral and morale hazard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a straight deductible, the insured must pay a certain amount before the insurer makes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 payment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e.g., an auto insurance deductible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aggregate deductible means that all losses that occur during a specified time period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accumulated to satisfy the deductible amount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Deductibles in Health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calendar-year deductible is a type of aggregate deductible that is found in basic medical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expense and major medical insurance contracts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corridor deductible is a deductible that can be used to integrate a basic medical expense plan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a supplemental major medical expense plan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elimination (waiting) period is a stated period of time at the beginning of a loss during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which no insurance benefits are paid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coinsurance clause in a property insurance contract encourages the insured to insure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to a stated percentage of its insurable value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the coinsurance requirement is not met at the time of the loss, the insured must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share in the loss as a coinsurer </a:t>
            </a:r>
            <a:endParaRPr lang="ko-KR" altLang="en-US" dirty="0" smtClean="0" sz="1097"/>
          </a:p>
          <a:p>
            <a:pPr marL="0" indent="0" defTabSz="15240" algn="l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Amount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of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insurance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carried</a:t>
            </a:r>
            <a:endParaRPr lang="ko-KR" altLang="en-US" dirty="0" smtClean="0" sz="1200" i="1"/>
          </a:p>
          <a:p>
            <a:pPr marL="0" indent="0" defTabSz="15240" algn="l">
              <a:lnSpc>
                <a:spcPts val="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Amount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of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insurance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required</a:t>
            </a:r>
            <a:endParaRPr lang="ko-KR" altLang="en-US" dirty="0" smtClean="0" sz="1200" i="1"/>
          </a:p>
          <a:p>
            <a:pPr marL="0" indent="0" defTabSz="15240" algn="l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purpose of coinsurance is to achieve equity in rating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property owner wishing to insure for a total loss would pay an inequitable premium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other property owners only insure for partial losses 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100 </a:t>
            </a:r>
            <a:endParaRPr lang="ko-KR" altLang="en-US" dirty="0" smtClean="0" sz="1200"/>
          </a:p>
        </p:txBody>
      </p:sp>
      <p:sp>
        <p:nvSpPr>
          <p:cNvPr id="211" name="Rect 3"/>
          <p:cNvSpPr>
            <a:spLocks noGrp="1" noChangeArrowheads="1"/>
          </p:cNvSpPr>
          <p:nvPr/>
        </p:nvSpPr>
        <p:spPr>
          <a:xfrm rot="0">
            <a:off x="3959225" y="8491855"/>
            <a:ext cx="1787525" cy="18605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</a:rPr>
              <a:t>x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Loss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=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Amount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of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</a:t>
            </a:r>
            <a:r>
              <a:rPr lang="en-US" altLang="ko-KR" dirty="0" smtClean="0" sz="1200" i="1">
                <a:solidFill>
                  <a:srgbClr val="000000"/>
                </a:solidFill>
                <a:latin typeface="Times New Roman"/>
                <a:ea typeface="Times New Roman"/>
              </a:rPr>
              <a:t>recovery</a:t>
            </a:r>
            <a:endParaRPr lang="ko-KR" altLang="en-US" dirty="0" smtClean="0" sz="1200" i="1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the coinsurance requirement is met, the insured receives a rate discount,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policy-owner who is underinsured is penalized through application of the coinsurance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formula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Coinsurance in Health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Health insurance policies frequently contain a percentage participation clause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clause requires the insured to pay a certain percentage of covered medical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expenses in excess of the deductible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purpose is to reduce premiums and prevent over-utilization of policy benefits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Other-insurance Provisions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purpose of other-insurance provisions is to prevent profiting from insurance and violation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the principle of indemnity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a pro rata liability provision, each insurer’s share of the loss is based 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proportion that its insurance bears to the total amount of insurance on the 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contribution by equal shares, each insurer shares equally in the loss until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share paid by each insurer equals the lowest limit of liability under any policy, or until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full amount of the loss is paid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a primary and excess insurance provision, the primary insurer pays first,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excess insurer pays only after the policy limits under the primary policy are exhausted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coordination of benefits provision in group health insurance is designed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prevent over-insurance and the duplication of benefits if one person is covered under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more than one group health insurance plan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two employed spouses are insured as dependents under each other’s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group health insurance plan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Social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Social insurance programs are necessary for several reasons: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 help solve complex social problems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 provide coverage for perils that are difficult to insure privately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 provide a base of economic security to the population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Basic Characteristics of Social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Social insurance programs have certain characteristics that distinguish them from other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government insurance programs: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Most programs are compulsory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makes it easier to provide a floor of income to the population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also reduces adverse selection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Programs are designed to provide a floor of income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Programs pay benefits based largely on social adequacy rather than individual equity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benefits are heavily weighted in favor of certain groups, such as low-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income persons, large families, and retirees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Benefits are loosely related to the workers’ earnings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Programs, benefits, and benefit formulas are prescribed by law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formal means test is not required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means test involves disclosing income and assets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Full funding of benefits is unnecessary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example, it is not necessary to fully fund Social Security because workers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will always enter the program and support 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Programs are designed to be financially self-supporting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Programs should be almost completely financed from the earmarked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contributions of covered employees </a:t>
            </a:r>
            <a:endParaRPr lang="ko-KR" altLang="en-US" dirty="0" smtClean="0" sz="1097"/>
          </a:p>
          <a:p>
            <a:pPr marL="0" indent="0" defTabSz="15240" algn="l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Liability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Basis of Legal Liability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legal wrong is a violation of a person’s legal rights, or a failure to perform a legal duty owed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a certain person or to society as a whole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Legal wrongs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Crime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Breach of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Tort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tort is a legal wrong for which the court allows a remedy in the form of money damages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person who is injured (plaintiff) by the action of another (tortfeasor) can sue for damages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Torts fall into three categories: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Intentional, e.g., fraud, assault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Strict liability: liability is imposed regardless of negligence or 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Negligence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Law of Negligence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Negligence is the failure to exercise the standard of care required by law to protect others from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unreasonable risk of harm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standard of care is not the same for each wrongful act. It is based on the care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required of a reasonably prudent person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Elements Negligence 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Existence of a legal duty to use reasonable care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Failure to perform that duty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Damage or injury to the claimant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Proximate cause relationship between the negligent act and the infliction of damages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proximate cause relationship requires an unbroken chain of events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law allows for the following types of damages: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Compensatory damages compensate the victim for losses actually incurred. They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Special damages, e.g., medical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General damages, e.g., pain and suffering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Punitive damages are designed to punish people and organizations so that others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deterred from committing the same wrongful 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ability to collect damages for negligence depends on state law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a contributory negligence law, the injured person cannot collect damages if his or 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care falls below the standard of care required for his or her protection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strict application of common law, the injured cannot collect damages if his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her conduct contributed in any way to the injury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a comparative negligence law, the financial burden of the injury is shared by both parties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according to their respective degrees of 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the pure rule, you can collect damages even if you are negligent, but your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reward is reduced in proportion to your 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the 49 percent rule, you can collect damages only if your negligence is less than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negligence of the other party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the 50 percent rule, you can recover reduced damages only if your negligence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not greater than the negligence of the other party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legal defenses can defeat a claim for damages: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last clear chance rule states that a plaintiff who is endangered by his or her own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negligence can still recover damages from the defendant if the defendant has a last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clear chance to avoid the accident but fails to do so.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the assumption of risk doctrine, a person who understands and recognizes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danger inherent in a particular activity cannot recover damages in the event of an injury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37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PERSONAL AUTO POLICY BASICS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2005 Personal Auto Policy (PAP) is widely used throughout the USA &amp; European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Countries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Drafted by the ISO, it replaces the 1998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Eligible vehicles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four-wheeled motor vehicle owned or leased by the insured for at least six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consecutive months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pick-up or van with a gross vehicle weight rating of 10,000 pounds or less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Cannot be used for deliveries, with some exceptions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Autos covered by the policy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Any auto shown in the declarations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newly acquired auto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depends on whether it is an additional vehicle or a replacement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vehicle and whether the declarations indicates at least one auto for collision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trailer owned by the named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temporary substitute vehicle, which is a non-owned auto or trailer used temporarily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because of mechanical breakdown, repair, servicing, loss, or destruction of a covered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Liability Coverage 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Liability coverage is the most important part of the PAP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It protects a covered person against a suit or claim arising out of the ownership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operation of a covered 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coverage is usually written in split limits, where the amounts of insurance for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bodily injury liability and property damage liability are stated separately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insurer also agrees to provide defense and pay all legal defense costs for claims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covered by the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Defense costs are covered in addition to the policy limits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Liability coverage applies to: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named insured and any resident family member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Any person using the named insured’s covered auto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Any person or organization legally responsible for any insured’s use of a covered auto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behalf of that person or organization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Any person or organization legally responsible for the named insured’s or family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members’ use of any auto or trailer (other than a covered auto or one owned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person or organization).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 addition to the policy limits and legal defense, certain supplementary payments can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be paid, including: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cost of a bail bond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Premiums on appeals bonds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Interest accruing after a judgment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Loss of earnings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Other reasonable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Exclusions to the coverage include: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Intentional injury or damage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Property owned or transported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Property rented, used, or in the insured’s care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Bodily injury to an employee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Use as a public livery or conveyance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Vehicles used in the auto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Vehicles with fewer than four wheels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Vehicle furnished for the insured’s regular use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an accident occurs in another state, and the financial responsibility law in that state has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higher liability limits than shown in the declarations, the PAP automatically provides the higher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limits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more than one liability policy covers a loss: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insurer pays its pro rata share of the loss for an owned 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insurance coverage is excess over any other insurance for a non-owned vehicle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Medical Payments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Medical payments coverage covers all reasonable medical and funeral expenses incurred by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insured in an accident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Two groups are eligible for coverage: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named insured and family members are covered: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While occupying any motor vehicle,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As pedestrians when struck by a motor 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persons occupying a covered auto are covered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But not covered in a non-owned 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Covers medical services rendered within three years from the date of the accident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Coverage is not based on 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Exclusions to the coverage include injuries sustained: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While occupying a vehicle with fewer than four wheels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While operating the vehicle as a public livery or conveyance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When the vehicle is used as a residence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When the vehicle is used without a reasonable belief of permission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When the vehicle is competing in a race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more than one auto policy covers a loss: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insurer pays its pro rata share of the loss for an owned 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insurance coverage is excess over any other insurance for a non-owned vehicle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Uninsured Motorists Coverage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uninsured motorists coverage pays for the bodily injury caused by an uninsured motorist,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by a hit-and-run driver, or by a negligent driver whose insurance company is insolvent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 some states, property damage is also covered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uninsured motorist must be legally liable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coverage applies to: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named insured and family members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Any other person while occupying a covered auto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Any person legally entitled to recover damages (e.g., a surviving spouse)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does not apply when: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insured is injured in, or by, a vehicle owned by the named insured, but not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the policy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There is primary coverage under another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vehicle is used as a public livery or conveyance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Does not apply to a carpool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When workers compensation benefits are applicable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are several limitations when more than one uninsured motorist coverage provision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applies to a loss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 example, if an insurer provides coverage on a vehicle not owned by the named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insured, the insurance provided is excess over any collectible insurance provided on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primary basis  </a:t>
            </a:r>
            <a:endParaRPr lang="ko-KR" altLang="en-US" dirty="0" smtClean="0" sz="1097"/>
          </a:p>
          <a:p>
            <a:pPr marL="0" indent="0" defTabSz="15240" algn="l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Underinsured motorists coverage can be added to the PAP to provide more complete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protection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 general, the maximum amount paid is the underinsured motorist’s coverage limit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stated in the policy less the amount paid by the negligent driver’s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Coverage is typically added as an endorsement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states make it mandatory, while others make it optional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Coverage for Damage to Your Auto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the coverage for damage to your auto, the insurer agrees to pay for any direct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accidental loss to a covered auto or any non-owned auto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Two optional coverages are available: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Collision coverage: a collision is defined as the upset of your covered auto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non-owned auto or its impact with another vehicle or object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 non-owned auto is also covered under the coverages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non-owned auto is a private passenger auto, pickup, van, or trailer not owned by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furnished or made available for regular use of the named insured or family member,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it is in the custody of or being operated by the named insured or family member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coverage also applies to a temporary substitute 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policy offers the broadest coverage applicable to any covered auto shown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declarations  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collision damage waiver (CDW) may be unnecessary on a rental car if you carry collision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comprehensive coverage on your own car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Most independent agents recommend purchase of the CDW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part also pays for temporary transportation expenses, e.g., for train, bus, taxi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expense must be the result of a covered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Coverage is subject to a daily and total limit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Includes charges from a rental car company for loss of daily rental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Coverage for towing and labor costs can be added by an endorsement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Exclusions to the coverage include, for example: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Use as a public livery or conveyance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Damage from wear and tear, freezing, and mechanical or electrical breakdown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Radioactive contamination or war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Certain electronic equipment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Permanently installed equipment is covered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Tapes, records, and disks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Government destruction or confiscation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Trailer, camper body, or motor home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Racing 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a total loss, the policy pays the actual cash value less the deductible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a partial loss, the policy pays only the amount necessary to repair or replace the damaged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of like kind and quality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car can be repaired with original equipment manufacturer (OEM) or generic parts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 can add a clarifying endorsement to exclude coverage for diminution in value from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direct and accidental physical damage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insured can purchase gap insurance to cover the difference between the amount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insurer pays for a totaled car and the amount owed on a lease or loan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more than one auto policy covers a physical damage loss: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insurer pays its pro rata share of the loss for an owned 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insurance coverage is excess over any other insurance for a non-owned vehicle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policy includes an appraisal provision for handling disputes over the amount of physical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damage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Either party can demand an appraisal of the loss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Duties after an Accident or Loss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an accident, the insured is required to perform certain duties, such as: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Promptly notify the insurance company or agent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Cooperate with the insurer in the investigation and settlement of a claim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Send the insurer copies of any legal notices received in connection with an accident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Take a physical exam, if required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police must be notified if a hit-and-run driver is involved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insurer must be allowed to inspect your vehicle if you are seeking coverage under next Part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insurer can deny coverage only if failure to comply is prejudicial to the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General Provisions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PAP provides coverage in the US, US territories, Puerto Rico, and Canada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states restrict the insurer’s right to cancel or non-renew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Termination provisions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Cancellation: The named insured can cancel at any time by returning the policy to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 or providing written notice. If a policy has been in force for more than 60 days,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insurer can cancel only if: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premium has not been paid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driver’s license of any insured has been suspended,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policy was obtained through material misrepresentation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Non-renewal: if an insurer decides to discontinue coverage, the insured must be given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notice at least 20 days before the end of the policy 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Automatic termination: a policy is automatically terminated if the insured decline’s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insurer’s offer to renew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Insuring Motorcycles and Other Vehicles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miscellaneous-type vehicle endorsement can be added to the PAP to insure motorcycles,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mopeds, motor-scooters, golf carts, motor homes, dune buggies, etc.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Does not cover snowmobiles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liability coverage does not apply to a non-owned vehicle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passenger hazard exclusion can be elected, which excludes liability for bodily injury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any passenger on a motorcycle </a:t>
            </a:r>
            <a:endParaRPr lang="ko-KR" altLang="en-US" dirty="0" smtClean="0" sz="1097"/>
          </a:p>
          <a:p>
            <a:pPr marL="0" indent="0" defTabSz="15240" algn="l">
              <a:lnSpc>
                <a:spcPts val="26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38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AUTO INSURANCE AND SOCIETY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Approaches for Compensating Auto Accident Victims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accident victims are unable to recover damages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negligent driver may be uninsured or underinsured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States use a number of approaches to protect accident victims from irresponsible or reckless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drivers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financial responsibility law requires motorists to furnish proof of financial responsibility up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certain minimum dollar limits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Proof is required: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an accident involving bodily injury or property damage over a certain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amount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Upon failure to pay a final judgment resulting from an auto accident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Following a conviction for certain offenses, such as DUI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Evidence of financial responsibility can be provided in several ways: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Producing evidence of an auto liability insurance policy with at least certain minimum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limits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Posting a bond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Depositing the amount required by law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Showing that the person is a qualified self-insurer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responsibility laws provide only limited protection against irresponsible motorists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There is no guarantee that all accident victim will be paid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victim may not be paid if injured by an uninsured driver, hit-and-run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driver, or driver of a stolen car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State laws require only minimum liability limits, which are relatively low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compulsory insurance law requires motorists to carry at least a minimum amount of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before the vehicle can be licensed or registered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Some argue that the law provides greater protection against uninsured drivers because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motorists must provide evidence of financial responsibility before an accident occurs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Critics cite: mandatory insurance does not reduce the number of uninsured drivers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is no correlation between compulsory insurance laws and the number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uninsured vehicles on the highway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Computer reporting systems to track uninsured motorists have not been effective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 Five states in USA have established unsatisfied judgment funds for compensating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 accident victims who have exhausted all other means of recovery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accident must obtain a judgment against the negligent motorist and show that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judgment cannot be collected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amount paid by the fund is limited by state law and may be reduced by collateral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sources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negligent driver must repay the fund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States use different methods for financing the benefits, e.g., through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states require uninsured motorists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injured person’s insurer agrees to compensate for bodily injury caused by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uninsured motorist, a hit-and-run driver, or a negligent driver whose insurer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insolvent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states include property damage losses 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One advantage is that claim settlement is faster than a tort liability lawsuit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injured person must establish that the uninsured motorist is legally liable for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accident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minimum limits are low, so an accident victim may not be fully compensated </a:t>
            </a:r>
            <a:endParaRPr lang="ko-KR" altLang="en-US" dirty="0" smtClean="0" sz="1097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Low-cost auto insurance provides minimum amounts of liability insurance at reduced rates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motorists who cannot afford regular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Goal is to reduce the number of uninsured drivers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pilot program in California does not appear to be effective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drivers still find auto insurance to be too expensive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Several states have enacted “no pay, no play” laws which prohibit uninsured motorists from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suing negligent drivers for non-economic damages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No-fault Auto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No-fault auto insurance is another method for compensating injured accident victims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About half of the states have no-fault auto insurance laws in effect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After an auto accident involving bodily injury, each party collects from his or her own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 regardless of 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Enacted because of dissatisfaction and defects in the traditional tort liability system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No-fault plans vary among the states: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a pure no-fault plan, accident victims cannot sue at all, regardless of the amount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the claim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 states have enacted a pure no-fault plan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a modified no-fault plan, victims have a limited right to sue: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some states, an injured driver may sue if the bodily injury claim exceeds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certain monetary threshold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some states, an injured driver may sue if the bodily injury claim exceeds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verbal threshold, e.g., if the injury involves death, dismemberment,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disfigurement, or permanent loss of a bodily member or function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add-on plan pays benefits to an accident victim without regard to fault,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injured person has the right to sue the negligent driver who caused the accident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Not a true no-fault plan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a choice no-fault plan, motorists can elect to be covered under the state’s no-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fault law and pay lower premiums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Or, they can retain the right to sue under the tort liability system and pay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higher premiums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No-fault benefits are provided by adding an endorsement to an auto insurance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Benefits are restricted to the injured person’s economic loss, which includes: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Medical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 of earnings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Essential services expenses, e.g., housework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Funeral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Survivors’ loss benefits, i.e., periodic payments to a surviving spouse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dependent children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 some states, insurers must also offer optional no-fault benefits above the prescribed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minimums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right to sue varies across states with no-fault or add-on plans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All states permit a lawsuit in the event of a serious injury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No-fault laws cover only bodily injury and not property damage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Except in Michigan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Motorists are allowed to sue the negligent driver for property damage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Cases are usually small and resolved quickly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Arguments in support of no-fault laws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Difficulty in determining 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Inequity in claim payments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Serious claims may be underpaid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High transactions costs and attorney fees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Less than half of all tort dollars reach injured victims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Fraudulent and inflated claims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When pain and suffering awards are based on a multiple of medical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wage loss, claimants have a powerful incentive to inflate their claims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Delay in payments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claims are not paid promptly because of the time consumed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investigation, negotiation, and waiting for a court date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Arguments against no-fault laws include: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Defects of present system are exaggerated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Savings from no-fault are exaggerated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Court delays are confined to a few large cities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Safe drivers may be penalized by no-fault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rating system may inequitably allocate accident costs to the drivers who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are not at fault, thus raising their premiums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No-fault provides no payment for pain and suffering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present tort liability system should be improved, not junked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states have repealed their no-fault laws because relatively low monetary thresholds have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increased the number of lawsuits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study by the Institute for Civil Justice found that no-fault plans: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reduce attorney fees and claim processing costs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match the compensation received for an injury more closely with the economic loss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sustained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generally pay benefits more quickly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study concluded that savings from a no-fault plan depend on the provisions in the plan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Auto Insurance for High Risk Drivers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High risk drivers who have difficulty obtaining auto insurance in the voluntary market can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obtain insurance in the shared (residual) market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These are typically younger drivers, drivers with poor driving records, and drivers with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convictions for drunk driving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Most states have an auto insurance plan (assigned risk plan) that makes auto insurance available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motorists who are unable to obtain insurance in the voluntary market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All auto insurers in the state are assigned a proportionate share of high-risk drivers,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depending on their total volume of auto insurance premiums written in the state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Premiums charged are substantially higher than those charged in the voluntary markets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few states have established a joint underwriting association (JUA), in which auto insurers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state participate in providing coverage to high-risk drivers through a common pool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Each insurer pays its pro rata share of pool losses and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JUA designs the policies and sets the rates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Underwriting losses are proportionately shared by the companies based on premiums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written in the state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limited number of insurers are designated as servicing insurers, but all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participate in the pool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few states have established a reinsurance facility (or pool) for placing high-risk drivers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Insurers must accept all applicants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 applicant is considered a high-risk driver, the insurer has the option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placing the driver in the reinsurance pool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Underwriting losses are shared by all auto insurers in the state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Maryland Automobile Insurance Fund is a state fund that provides insurance to high-risk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drivers who have been canceled or refused insurance by private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Specialty insurers are insurers that specialize in insuring motorists with poor driving records  </a:t>
            </a:r>
            <a:endParaRPr lang="ko-KR" altLang="en-US" dirty="0" smtClean="0" sz="1097"/>
          </a:p>
          <a:p>
            <a:pPr marL="0" indent="0" defTabSz="15240" algn="l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109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How the negative credit worthiness report (CWR) can be improved?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negative CIB report may be due to some outstanding liabilities of financial institutions that were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either not paid or paid after due date. You should discuss the matter with your lending financial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institutions and work out a repayment/settlement plan with them. Once your loan account is regular,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your credit worthiness report (CWR) will reflect the improved position.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How groups are formed and group liabilities determined?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responsibility of formation of group and consequent group liabilities rests with the reporting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institutions in line with the definition of group and the criteria laid down vide Prudential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Regulation for Corporate Commercial Banking. </a:t>
            </a:r>
            <a:endParaRPr lang="ko-KR" altLang="en-US" dirty="0" smtClean="0" sz="1097"/>
          </a:p>
          <a:p>
            <a:pPr marL="0" indent="0" defTabSz="15240" algn="l">
              <a:lnSpc>
                <a:spcPts val="55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Cost of Auto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 insurance rates have increased in recent years due to: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Rising medical and higher motor vehicle repair costs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Soaring jury awards in liability cases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fraud and abuse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 use a variety of factors to establish auto insurance premiums, including: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Territory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Age, gender, and marital status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Use of the auto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Driver education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Number and types of cars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multicar discount is available if the insured owns two or more cars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Good student discount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Individual driving record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insurers offer a safe driver plan for drivers with clean records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insurance score, based on an applicant’s credit record </a:t>
            </a:r>
            <a:endParaRPr lang="ko-KR" altLang="en-US" dirty="0" smtClean="0" sz="1097"/>
          </a:p>
          <a:p>
            <a:pPr marL="0" indent="0" defTabSz="15240" algn="l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Basics of Auto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42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39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ISO COMMERCIAL PROPERTY PROGRAM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firms can purchase a commercial package policy (CPP)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package policy is tailored to meet the specific needs of the business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policy combines two or more coverages into a single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Advantages include: fewer gaps in coverage, lower premiums,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convenience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policy contains: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Common policy declarations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Common policy conditions, e.g., cancellation terms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parts, e.g., commercial property, crime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Building and Personal Property Coverage Form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building and personal property coverage form is a commercial property coverage part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 widely used to cover a direct physical damage loss to commercial buildings and personal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form covers the buildings described in the declarations, including fixtures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permanently installed machinery and equipment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Business personal property, such as furniture and computers, is covered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Includes the insured’s interest in improvements and betterments as a tenant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Personal property of others in the care, custody, or control of the named insured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also covered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Additional coverages include debris removal, the cost of preserving property, fire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department charges, and the cost to replace data destroyed by a covered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certain conditions, the insurance can be extended to cover other property, such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the personal effects of employees, newly acquired property, and property off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premises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declarations page must show a coinsurance requirement of 80% or greater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a value-reporting period symbol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applicable, the coinsurance requirement must be met to avoid a penalty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policy can be endorsed to cover losses on an agreed value or replacement cost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basis, or to add an inflation guard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Causes-of-Loss Forms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causes-of-loss form must be added to the policy to have a complete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form specifies the covered perils for the business and personal property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causes-of-loss basic form provides coverage for 11 basic causes of loss: </a:t>
            </a:r>
            <a:endParaRPr lang="ko-KR" altLang="en-US" dirty="0" smtClean="0" sz="1097"/>
          </a:p>
          <a:p>
            <a:pPr marL="0" indent="0" defTabSz="15240" algn="l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Lightning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Explosion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Windstorm or hail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Smoke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Aircraft or vehicles </a:t>
            </a:r>
            <a:endParaRPr lang="ko-KR" altLang="en-US" dirty="0" smtClean="0" sz="1097"/>
          </a:p>
          <a:p>
            <a:pPr marL="0" indent="0" defTabSz="15240" algn="l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causes-of-loss broad form includes all causes of loss covered by the basic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plus: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Falling objects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 of snow, ice, or sleet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Water damage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111 </a:t>
            </a:r>
            <a:endParaRPr lang="ko-KR" altLang="en-US" dirty="0" smtClean="0" sz="1200"/>
          </a:p>
        </p:txBody>
      </p:sp>
      <p:sp>
        <p:nvSpPr>
          <p:cNvPr id="234" name="Rect 3"/>
          <p:cNvSpPr>
            <a:spLocks noGrp="1" noChangeArrowheads="1"/>
          </p:cNvSpPr>
          <p:nvPr/>
        </p:nvSpPr>
        <p:spPr>
          <a:xfrm rot="0">
            <a:off x="4178935" y="7364095"/>
            <a:ext cx="1591945" cy="82613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Riot or civil commotion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Vandalism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Sprinkler leakage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Sinkhole collapse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endParaRPr lang="ko-KR" altLang="en-US" dirty="0" smtClean="0" sz="1097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Also, collapse is covered for certain causes, such as hidden decay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causes-of-loss special form insures against “risks of direct physical loss” unless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specifically excluded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Also, personal property in transit is covered for certain causes of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also includes glass damage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Reporting Forms 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reporting form is used to insure fluctuations in business personal property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Premiums are based on the actual value of the covered 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insured can report inventory on a daily, weekly, monthly, quarterly or annual basis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the insured underreports the property values at a location, and a loss occurs at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location, recovery is limited to the proportion that the last value reported bears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correct value that should have been reported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Business Income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income insurance is designed to cover the loss of business income, expenses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continue during the shutdown period, and extra expenses because of loss from a covered peril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One form is the business income (and extra expense) coverage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form covers the loss of business income due to suspension of operations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during a period of restoration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Suspension must result from a covered direct physical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Extra expenses, such as relocation costs, are also covered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extended business income provision covers the reduction in earnings for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limited period after the business reopens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income is defined as the net profit or loss before income taxes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would have been earned, and continuing normal operating expenses, including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payroll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Business Income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coinsurance percentage selected depends on the length of time it takes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complete repairs and resume operations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higher percentage should be selected if the business expects to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shut down for a longer period of time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Some optional coverages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maximum period of indemnity of 120 days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Also eliminates the coinsurance requirement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monthly limit of indemnity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Eliminates the coinsurance requirement and limits the maximum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monthly amount that will be paid for each consecutive 30-day 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income agreed value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This option suspends the coinsurance clause and places no limit 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monthly amount paid, provided that the agreed amount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is carried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extra expense coverage form is a separate form that can be used to cover the extra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expenses incurred by the firm in continuing operations during  a period of restoration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Can be used by firms that must continue to operate after a loss occurs, such as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newspaper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form does not cover loss of business income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Expenses to continue operations are covered, subject to certain limits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endorsement can be added to a business income policy to cover the loss of business income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 dependent properties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Used when a business depends on a single supplier for raw materials, or relies on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single customer to purchase its products </a:t>
            </a:r>
            <a:endParaRPr lang="ko-KR" altLang="en-US" dirty="0" smtClean="0" sz="1097"/>
          </a:p>
          <a:p>
            <a:pPr marL="0" indent="0" defTabSz="15240" algn="l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loss of income must result from direct damage to property of the dependent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Types of dependent properties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Contributing location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Recipient location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Manufacturing location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Leader location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Other Commercial Property Coverages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firms have certain needs that require more specialized property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builders risk coverage form can be used to insure buildings under construction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Covers the insurable interest of a general contractor, subcontractor, or building owner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builders risk reporting form can be attached as an endorsement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Requires the builder to report monthly on the value of the building under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construction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the building progresses, the amount of insurance on the building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increased, and premiums are adjusted based on the values reported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builder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condominium association coverage form is used to cover a condominium building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Coverage includes the association’s personal property, such as exercise room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equipment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Coverage also includes personal property in the association’s care, such as leased lawn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mowers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Businesses that own units in a condominium building can purchase a condominium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u="sng">
                <a:solidFill>
                  <a:srgbClr val="000000"/>
                </a:solidFill>
                <a:latin typeface="Garamond"/>
                <a:ea typeface="Garamond"/>
              </a:rPr>
              <a:t>commercial unit-owners coverage form </a:t>
            </a:r>
            <a:endParaRPr lang="ko-KR" altLang="en-US" dirty="0" smtClean="0" sz="1097" u="sng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Not used for residential condominium units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form covers the business property of the unit owner, such as furniture, fixtures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improvements, machinery and equipment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form also covers the personal property of others in the care, custody, or control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unit owner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equipment breakdown coverage form can be used to cover losses due to the accidental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breakdown of covered equipment, such as steam boilers, refrigeration equipment,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computer equipment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These losses are not covered under the causes-of-loss forms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Difference in Conditions (DIC) insurance is an “all-risks” policy that covers other perils not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insured by basic property insurance contracts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coverage fills gaps in commercial property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coverage can be used to insure unusual and catastrophic exposures that are not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covered by the underlying contracts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substantial deductible must be satisfied for losses not covered by the underlying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Transportation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Ocean marine insurance provides protection for goods transported over water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It is one of the oldest forms of transportation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Ocean marine insurance comes in several different forms: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Hull insurance covers physical damage to the ship or vessel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collision liability clause (running down clause) covers the owner’s legal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liability if the ship collides with another vessel or damages its cargo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Cargo insurance covers the shipper of the goods if the goods are damaged or lost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Regular shipments can be covered with an open-cargo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coverage requires the shipper to report periodically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shipments that are made </a:t>
            </a:r>
            <a:endParaRPr lang="ko-KR" altLang="en-US" dirty="0" smtClean="0" sz="1097"/>
          </a:p>
          <a:p>
            <a:pPr marL="0" indent="0" defTabSz="15240" algn="l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Protection and indemnity (P&amp;I) insurance is usually written as a separate contract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provides comprehensive liability insurance for property damage or bodily injury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third parties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includes liability for damages caused by the ship to piers and docks,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for illness or injury to passengers and crew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Freight insurance indemnifies the ship owner for the loss of earnings if the goods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damaged or lost and are not delivered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Ocean marine insurance is based on certain fundamental concepts, or implied warranties: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owner implicitly warrants that the vessel is seaworthy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ship cannot deviate from its original course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ship can only deviate to avoid an accident, or to save the life of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individual on board, or rescue persons from another vessel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purpose of the voyage is legal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ocean marine policy provides broad coverage for perils of the sea, such as bad weather,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high waves, collision, sinking, and stranding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Includes losses from fire, pirates, and jettison (to save the ship)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policy can be written on an “all-risks” basis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Common exclusions are losses due to delay and war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particular average is a loss that falls entirely on a particular interest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 the free-of-particular average (FPA) clause, partial losses are not covered unless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loss is caused by certain perils, such as stranding or sinking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insurer pays the full amount of a loss only if it exceeds a certain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percentage specified in the FPA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general average is a loss that falls on all parties to the voyage, incurred for the common good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Each party must pay its share of the loss based on the proportion that its interest bears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the total value in the venture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Conditions for a general average loss include imminent peril, voluntary sacrifice,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preservation of at least part of the value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parties claiming contributions must be free of fault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Inland marine insurance provides protection for goods shipped on land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coverage grew out of ocean marine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Conflicts between fire and marine insurers were resolved with a nationwide marine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definition in 1933, to define the types of property that marine insurers could write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current definition includes imports, exports, domestic shipments, means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transportation and communication, personal property floater risks, and commercial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floater risks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Some examples of property that can be insured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Losses to domestic goods in transit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held by a bailee, such as dry cleaner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Mobile equipments, such as a tractor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of certain dealers, such as jewelry and fine art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Means of transportation and communication, which is property at a fixed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location that is used in transportation or communications, such as a bridge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television tower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Inland marine contracts are classified as either filed or non-filed forms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Filed forms are filed with the state insurance department, and are typically used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situations where there are a large number of potential insureds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Forms under the ISO simplified commercial inland marine program include,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Accounts receivable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Camera and musical instrument dealers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Film coverage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Mail coverage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Signs coverage form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Theatrical property coverage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Non-filed inland marine forms are used to meet specialized needs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annual transit policy can be used to cover the shipment of goods on public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trucks, railroads, and coastal vessels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Both incoming and outgoing shipments can be insured on a named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perils or “all-risks” basis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trip transit policy is used by firms to cover a single shipment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business floater covers property that frequently moves from one location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another, such as contractors equipment and garments in the process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manufacturing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Business-owners Policy 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business-owners policy (BOP) is a package policy specifically designed for small- to medium-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sized retail stores, office buildings, apartment buildings, and similar firms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ISO BOP provides both property and liability coverage in one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Businesses are ineligible if their loss exposures are outside those contemplated for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average small- to medium-sized firm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auto repair shops and bowling alleys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Property losses are covered on an “all-risks” basis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includes buildings described in the declarations, fixtures,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permanently installed machinery and equipment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Business personal property, including property in the insured’s care, is also covered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peak season provision provides for a temporary increase of 25%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amount of insurance when inventory values are at their peak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Some addition coverages include debris removal, collapse, and interruption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computer operations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 an additional cost, business-owners can also cover: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Outdoor signs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Money and securities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Employee dishonesty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Mechanical breakdown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BOP also includes business liability coverage similar to the commercial general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liability policy (CGL)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business-owner is insured for bodily injury and property damage liability,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advertising and personal injury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Medical expense insurance is also provided </a:t>
            </a:r>
            <a:endParaRPr lang="ko-KR" altLang="en-US" dirty="0" smtClean="0" sz="1097"/>
          </a:p>
          <a:p>
            <a:pPr marL="0" indent="0" defTabSz="15240" algn="l">
              <a:lnSpc>
                <a:spcPts val="17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40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COMMERCIAL LIABILITY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General Liability Loss Exposures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General liability refers to legal liability arising out of business operations other than auto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aviation accidents and employee injuries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Some important exposures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Premises and operations liability, arising out of the ownership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maintenance of the premises where the firm does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liability, arising out of the manufacturing and sale of products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Completed operations liability, arising out of faulty work performed away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 the premises after the work or operation is completed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Contractual liability, arising out of the assumption of legal liability through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written or oral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Contingent liability, arising out of work done by independent contractors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Commercial General Liability Policy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commercial general liability policy (CGL) is widely used by firms to cover their general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liability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policy comes in two forms: an occurrence form and a claims-made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occurrence policy covers liability claims arising out of occurrences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take place during the policy period, regardless of when the claim is made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claims-made policy covers only claims that are first reported during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policy period or extended reporting period, provided that the event occurred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the retroactive date, if any, stated in the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CGL contains three major parts of coverage and supplementary payments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A: Bodily Injury and Property Damage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insurer agrees to pay on behalf of the insured all sums up to the policy limits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insured is legally obligated to pay because of bodily injury or property damage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bodily injury or property damage must be caused by an occurrence, I.e.,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accident, including continuous or repeated exposure to substantially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same general harmful conditions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does not apply when a loss is known or is apparent before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policy’s inception date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includes defense costs, and the insurer has the right to investigate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 or suit and settle it at its discretion </a:t>
            </a:r>
            <a:endParaRPr lang="ko-KR" altLang="en-US" dirty="0" smtClean="0" sz="1097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798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798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Expected or intended injuries or damages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Contractual liability, with some exceptions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Liquor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Workers compensation and employers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Pollution, with some exceptions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Aircraft, auto, and watercraft, with some exceptions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Mobile equipment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Damage to property owned, rented, or occupied by the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damage to the insured’s product or work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Damage to impaired property that is not physically damaged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Recall of products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Coverage A includes coverage for fire legal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116 </a:t>
            </a:r>
            <a:endParaRPr lang="ko-KR" altLang="en-US" dirty="0" smtClean="0" sz="1200"/>
          </a:p>
        </p:txBody>
      </p:sp>
      <p:sp>
        <p:nvSpPr>
          <p:cNvPr id="245" name="Rect 3"/>
          <p:cNvSpPr>
            <a:spLocks noGrp="1" noChangeArrowheads="1"/>
          </p:cNvSpPr>
          <p:nvPr/>
        </p:nvSpPr>
        <p:spPr>
          <a:xfrm rot="0">
            <a:off x="1527175" y="6836410"/>
            <a:ext cx="3579495" cy="15875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Coverage A: contains a lengthy list of exclusions, including: </a:t>
            </a:r>
            <a:endParaRPr lang="ko-KR" altLang="en-US" dirty="0" smtClean="0" sz="1097" b="1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Covers fire damage to premises rented to the named insured or temporarily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occupied by the named insured with the permission of the owner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separate limit of coverage applies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damage to property rented by the insured is NOT covered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Coverage B: Personal and Advertising Liability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insurer agrees to pay those sums that the insured is legally liable to pay as damages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because of personal and advertising injury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policy covers legal liability resulting from: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false arrest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malicious prosecution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wrongful eviction or entry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slander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violation of privacy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copyright infringement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Coverage C: Medical Payments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insurer will cover the medical expenses of persons who are injured in an accident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the premises or on ways next to the premises, or as a result of the insured’s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operations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Expenses must be incurred within one year of the accident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Payments are made without regard to legal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Supplementary Payments: Coverages A and B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 addition to the policy limits, coverage includes: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expenses incurred by the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Actual loss of earnings by the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Prejudgment interest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CGL indicates the individuals and organizations that are considered “insureds”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designated in the declarations, insureds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Owner and spouse if a sole proprietorship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Partners, members, and their spouses if a partnership or joint venture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Members and managers if a limited liability company (LLC)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Officers, directors, and stockholders if a corporation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trust and trustees, but only with respect to their duties as trustees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Insureds also include persons not named in the policy: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Volunteer workers acting for the organization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Employees acting within the scope of employment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Any person or organization acting as a real estate manager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legal representative if the named insured should die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Any newly acquired or formed organization, other than a partnership, joint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venture or LLC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CGL contains the coverage limits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general aggregate limit is the maximum amount that the insurer will pay for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sum of the following: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Damages under Coverage A (except for amounts paid for products-completed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operations hazard), damages under Coverage B, and medical payments under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C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policy contains a separate products-completed operations hazard aggregate limit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personal and advertising injury limit is the maximum paid under Coverage B </a:t>
            </a:r>
            <a:endParaRPr lang="ko-KR" altLang="en-US" dirty="0" smtClean="0" sz="1097"/>
          </a:p>
          <a:p>
            <a:pPr marL="0" indent="0" defTabSz="15240" algn="l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each-occurrence limit is the maximum amount the insurer will pay for the sum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damages under Coverage A and medical expenses under Coverage C arising out of any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one occurrence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damage to rented premises limit is the maximum amount paid for damages under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A due to a single fire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medical expense limit is the maximum amount paid under Coverage C because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bodily injury sustained by any one person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Illustration of the CGL Limits of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24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CGL states the various conditions that apply to the coverage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 example, this section contains provisions for dealing with bankruptcy,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duties in the event of an occurrence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CGL contains the definitions of various terms used in the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Some terms defined in the policy include “advertisement”, “hostile fire”,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“volunteer worker”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ISO claims-made policy is similar to the occurrence policy with the major exceptions of: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Payment of claims is on a claims-made basis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policy covers only those claims that are first reported during the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event must occur after any stated retroactive date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It contains an extended reporting period provision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purpose is to provide coverage under an expired claims-made policy for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claims first reported after the policy expires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basic extended reporting period, with two separate reporting “tails”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automatically provided in certain circumstances (e.g., cancellation of coverage)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first tail is a five-year period after the policy expires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Covers events that occur during the policy period, and 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reported to the insurer, but a claim may not yet be made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second tail is a 60-day period after the expiration date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Covers events that occur during the policy period that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insured may not be aware of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Employment-related Practices Liability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the ISO employment-related practices liability insurance coverage, the insurer agrees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 damages resulting from an “injury” arising out of: 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Demotion or failure to promote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Wrongful termination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Negligent hiring or supervision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Retaliatory action against employees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Coercing an employee to commit an unlawful 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Work related harassment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Employment-related libel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Other work-related verbal, physical, mental, or emotional abuse, such as gender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discrimination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form includes a co-payment provision that requires the insured to pay part of the damages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legal defense costs up to some maximum limit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form provides for a legal defense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Included as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part of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the policy limit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claim cannot be settled without the insured’s consent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Exclusions include criminal acts, contractual liability, workers compensation, and violation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laws applicable to employers, such as the Age Discrimination in Employment 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Interest in this coverage is increasing due to an increase in suits against employers for sexual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harassment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Workers Compensation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Workers compensation insurance provides medical care, cash benefits, survivor benefits,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rehabilitation services to workers who are injured or die from job-related accidents or disease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Benefits are paid on the principle of liability without 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workers compensation and employment liability policy contains three parts: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 One: Workers compensation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 Two: Employers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 Three: Other-states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Part One, the insurer agrees to pay all workers compensation benefits and other benefits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the employer must legally provide to covered employees who have a job-related injury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occupational disease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There are no policy limits. The insurer pays all benefits required by state law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employer must reimburse the insurer for any payments that exceed regular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benefits in certain cases, e.g., willful misconduct by the employer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Commercial Umbrella Policy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commercial umbrella policy can protect a business against catastrophic liability judgments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ISO commercial umbrella policy pays the ultimate net loss in excess of the retained limit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bodily injury, property damage, and personal and advertising injury to which the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ultimate net loss is the total sum the insured is legally obligated to pay as damages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retained limit refers to (1) the available limits of underlying insurance listed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declarations, or (2) the self-insurance retention, whichever applies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a loss is covered by an underlying insurance contract, the umbrella policy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pays only after the underlying limits are exhausted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 loss is not covered by any underlying coverage, the insured must satisfy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self-insured retention (SIR)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Insureds are required to carry certain minimum amounts of liability coverage before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umbrella insurer will pay any claims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form contains a lengthy list of exclusions for bodily injury and property damage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liability, including: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Expected or intentional injury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Liquor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Pollution </a:t>
            </a:r>
            <a:endParaRPr lang="ko-KR" altLang="en-US" dirty="0" smtClean="0" sz="1097"/>
          </a:p>
          <a:p>
            <a:pPr marL="0" indent="0" defTabSz="15240" algn="l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119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05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PRINCIPLES FOR THE MANAGEMENT OF CREDIT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financial institutions have faced difficulties over the years for a multitude of reasons, the major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cause of serious banking problems continues to be directly related to lax credit standards for borrowers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counterparties, poor portfolio risk management, or a lack of attention to changes in economic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circumstances that can lead to a deterioration in the credit standing of a bank's counterparties.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is most simply defined as the potential that a bank borrower or counterparty will fail to meet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its obligations in accordance with agreed terms. The goal of credit risk management is to maximize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bank's risk-adjusted rate of return by maintaining credit risk exposure within acceptable parameters.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need to manage the credit risk inherent in the entire portfolio as well as the risk in individual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credits or transactions. Banks should also consider the relationships between credit risk and other risks.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effective management of credit risk is a critical component of a comprehensive approach to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management and essential to the long-term success of any banking organization.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most banks, loans are the largest and most obvious source of credit risk; however, other sources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exist throughout the activities of a bank, including in the banking book and in the trading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book, and both on and off the balance sheet.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are increasingly facing credit risk (or counterparty risk) in various financial instruments other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than loans, including acceptances, inter-bank transactions, trade financing, foreign exchange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transactions, financial futures, swaps, bonds, equities, options, and in the extension of commitments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guarantees, and the settlement of transactions.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Since exposure to credit risk continues to be the leading source of problems in banks world-wide, banks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their supervisors should be able to draw useful lessons from past experiences.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now have a keen awareness of the need to identify, measure, monitor and control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as well as to determine that they hold adequate capital against these risks and that they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adequately compensated for risks incurred. The Basel Committee is issuing this document in order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encourage banking supervisors globally to promote sound practices for managing credit risk.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Although the principles contained in this paper are most clearly applicable to the business of lending,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they should be applied to all activities where credit risk is present.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sound practices set out in this document specifically address the following areas: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(i)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Establishing an appropriate credit risk environment;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	Operating under a sound credit-granting process;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Maintaining an appropriate credit administration, measurement and monitoring process;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practices should also be applied in conjunction with sound practices related to the assessment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asset quality, the adequacy of provisions and reserves, and the disclosure of credit risk, all of which have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been addressed in other recent Basel Committee documents.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the exact approach chosen by individual supervisors will depend on a host off actors, including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their on-site and off-site supervisory techniques and the degree to which external auditors are also used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supervisory function,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all members of the Basel Committee agree that the principles set out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 this paper should be used in evaluating a banks credit risk management system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Supervisory expectations for the credit risk management approach used by individual banks should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commensurate with the scope and sophistication of the bank's activities. For smaller or less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sophisticated banks, supervisors need to determine that the credit risk management approach used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sufficient for their activities and that they have instilled sufficient risk-return discipline in their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management processes.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stipulates in Sections II through VI of the paper, principles for banking supervisory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authorities to apply in assessing bank's credit risk management systems. In addition, the appendix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provides an overview of credit problems commonly seen by supervisors.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further particular instance of credit risk relates to the process of settling financial transactions. If one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side of a transaction is settled but the other fails, a loss may be incurred that is equal to the principal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amount of the transaction.  </a:t>
            </a:r>
            <a:endParaRPr lang="ko-KR" altLang="en-US" dirty="0" smtClean="0" sz="1097"/>
          </a:p>
          <a:p>
            <a:pPr marL="0" indent="0" defTabSz="15240" algn="l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Liability arising out of professional services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form also contains a list of exclusions for personal injury and advertising liability,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including: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Criminal acts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Failure of the product to perform as advertised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Employment-related practices, such as harassment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Business-owners Policy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ISO business-owners policy (BOP) includes liability coverage that is similar to the CGL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coverage includes: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Medical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Legal defense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Although the BOP excludes professional liability, some professional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endorsements are available for: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retail drugstores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barbers and beauticians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funeral directors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optical and hearing aid establishments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printers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veterinarians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Professional Liability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Professional liability insurance is available for certain business professionals to provide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protection against a lawsuit involving a substantial error or omission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physicians, surgeons, and dentists liability coverage form covers these professionals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acts of malpractice or omission resulting in harm or injury to patients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Liability is not restricted to accidental acts of the physician or surgeon. The policy also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covers the physician for liability arising out of negligent acts of an employee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Current forms permit the insurer to settle a claim without the physician’s or surgeon’s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extended reporting period endorsement can be added to cover future claims arising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out of incidents that occurred during the policy 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Errors and omissions insurance provides protection against loss incurred by a client because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negligent acts, errors, or omissions by the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This coverage is purchased by professionals who provide advice to clients, such as: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agents and brokers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travel agents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real estate agents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stockbrokers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attorneys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consultants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engineers, and architects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policies are generally issued on a claims-made basis, covering only claims made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current policy 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Claims that result from dishonest, fraudulent, criminal or malicious acts by the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are specifically excluded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Directors and Officers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directors and officers (D&amp;O) liability policy provides financial protection for the directors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officers and the corporation if the directors and officers are sued for mismanagement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company’s affairs </a:t>
            </a:r>
            <a:endParaRPr lang="ko-KR" altLang="en-US" dirty="0" smtClean="0" sz="1097"/>
          </a:p>
          <a:p>
            <a:pPr marL="0" indent="0" defTabSz="1524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Typically, the policy agrees to pay damages on behalf of directors, officers,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employees because of a wrongful 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D&amp;O policies are written on a claims-made basis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Common exclusions include bodily injury and property damage, libel and slander,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personal profit, deliberate dishonesty by the insured, and illegal discrimination </a:t>
            </a:r>
            <a:endParaRPr lang="ko-KR" altLang="en-US" dirty="0" smtClean="0" sz="1097"/>
          </a:p>
          <a:p>
            <a:pPr marL="0" indent="0" defTabSz="15240" algn="l">
              <a:lnSpc>
                <a:spcPts val="60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41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CRIME INSURANCE AND SURETY BONDS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ISO Commercial Crime Insurance Program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Crime insurance coverage can be added to a commercial package policy (CPP), or purchased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separately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are five basic crime coverage forms, and each can be written in one of two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versions: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discovery version covers a loss that is discovered during the policy period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within 60 days after the policy expires even though the loss may have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occurred before the policy’s inception date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loss-sustained version covers a loss that occurs during the policy period,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 loss is discovered during the policy period or within one year after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policy expires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ISO Commercial Crime Coverage Forms and Policies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7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Most property crimes against businesses are due to: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Robbery: the unlawful taking of property from the care and custody of a person by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someone who has caused or threatens to cause that person bodily harm, or has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committed an obviously unlawful act witnessed by that person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Burglary: the unlawful taking of property from inside the premises by a person who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unlawfully enters or leaves the premises, as evidenced by marks of forcible entry or exit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Safe burglary: the unlawful taking of property from within a locked safe or vault by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someone who unlawfully enters the safe or vault as evidenced by marks of forcible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entry upon the exterior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commercial crime coverage form (loss sustained version) is used by private firms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nonprofit organizations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Firms can select from among eight insuring agreements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Employee theft coverage pays for the loss of money, securities, and other property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results directly from theft committed by an employee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Includes the theft of other property, besides money and securities, but not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computer programs or data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Forgery or alteration coverage pays for a loss that results directly from forgery or from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alteration of checks drawn by the insured or the insured’s agent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Also includes drafts, promissory notes, or similar instruments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coverage does not apply to losses that result from the acceptance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forged documents </a:t>
            </a:r>
            <a:endParaRPr lang="ko-KR" altLang="en-US" dirty="0" smtClean="0" sz="1097"/>
          </a:p>
          <a:p>
            <a:pPr marL="0" indent="0" defTabSz="15240" algn="l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Inside the premises - theft of money and securities pays for the loss of money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securities inside the premises that result directly from theft committed by a person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present inside the premises, or for disappearance, or destruction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also applies to damage to the premises or a vault if related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actual or attempted theft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Inside the premises – robbery or safe burglary of other property pays for the loss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damage to other property inside the premises by the actual or attempted robbery of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custodian, or by safe burglary inside the premises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Burglary loss of other property that is not stored in a safe is not covered.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losses can be covered by an inside the premises – robbery or burglary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property agreement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outside the premises agreement covers the theft, disappearance, or destruction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money and securities outside the premises while in the custody of a messenger or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armored-car company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coverage also includes losses due to the actual or attempted robbery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property outside the premises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computer fraud agreement covers the loss of money, securities, and other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if a computer is used to transfer property fraudulently from inside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premises to a person or place outside the premises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funds transfer fraud agreement covers the loss of funds that result directly from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fraudulent instructions that direct a financial institution to transfer or pay funds from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insured’s account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money orders and counterfeit paper currency coverage pays for losses resulting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directly from the good-faith acceptance of counterfeit currency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Includes money orders that are not paid upon presentation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Exclusions in the commercial crime coverage form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Dishonest acts or theft committed by the named insured, partners, or members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Knowledge of dishonest acts of employees prior to the policy 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Indirect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Inventory shortages (applies to employee theft only)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is no coverage for any loss if proof of loss depends on an inventory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computation or on a profit and loss computation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discovery version form is especially valuable for a business firm that has been in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several years but is uninsured for employee theft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New coverage written on a discovery version would cover any losses that occurred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years earlier but were only discovered during the current policy 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the underwriter suspects that large undiscovered losses might exist prior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policy’s inception date, a retroactive date endorsement can be added to the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endorsement limits coverage to only those losses that occur after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retroactive date and are discovered during the current policy 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provision for loss sustained during prior insurance covers a loss that occurred during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term of the prior policy but was discovered only after the discovery period under the prior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policy had expired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This provision enables a business to change insurers without penalty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There must not be a break in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under the employee theft agreement terminates as to any employee once the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has knowledge that the employee has committed a theft or dishonest 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Financial Institution Bonds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institutions, such as commercial banks and credit unions, use some type of financial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institution bond to deal with crime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 this context, the word “bond” is synonymous with “insurance policy” </a:t>
            </a:r>
            <a:endParaRPr lang="ko-KR" altLang="en-US" dirty="0" smtClean="0" sz="1097"/>
          </a:p>
          <a:p>
            <a:pPr marL="0" indent="0" defTabSz="15240" algn="l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Fidelity coverage covers losses that result directly from the dishonest or fraudulent acts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employees acting alone or in collusion with others, with the active and conscious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purpose of causing the insured to sustain such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Excludes losses due to trading or loan transactions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On premises coverage covers loss of property on the premises for a broad list of perils,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including  robbery, burglary, misplacement, mysterious unexplainable disappearance,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theft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In-transit coverage covers losses to property in-transit for a broad list of perils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property must be in the custody of a messenger or transportation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Forgery or alteration coverage covers loss from forgery or alteration of most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negotiable instruments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Securities coverage covers losses to the insured because securities accepted in good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faith have been forged, altered, lost or stolen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Counterfeit currency coverage covers loss to the insured from counterfeit money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Fraudulent mortgages coverage covers loss that results directly from having accepted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acted upon any mortgage on real property that proves defective because of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fraudulent signature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Surety Bonds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surety bond is a bond that usually provides monetary compensation if the bonded party fails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perform certain promised acts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parties to a surety bond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principal is the party who agrees to perform certain acts or fulfill certain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obligations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obligee is the party who receives the proceeds of the bond if the principal fails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surety is the party who agrees to answer for the debt, default, or obligation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Surety bonds are similar to insurance contracts in that both provide protection against specified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Comparison of Insurance and Surety Bonds </a:t>
            </a:r>
            <a:endParaRPr lang="ko-KR" altLang="en-US" dirty="0" smtClean="0" sz="1097" b="1"/>
          </a:p>
          <a:p>
            <a:pPr marL="0" indent="0" defTabSz="15240" algn="l">
              <a:lnSpc>
                <a:spcPts val="28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Comparison of Five Contract Bonds </a:t>
            </a:r>
            <a:endParaRPr lang="ko-KR" altLang="en-US" dirty="0" smtClean="0" sz="1097" b="1"/>
          </a:p>
          <a:p>
            <a:pPr marL="0" indent="0" defTabSz="15240" algn="l">
              <a:lnSpc>
                <a:spcPts val="65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42305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42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NATURE AND IMPORTANCE OF CREDIT RISK &amp;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Insurance Production Process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35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Role of Capital and Surplus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policies are contingent claim contracts that rely on pricing Inversion.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product is priced before actual production costs are known.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Insurers must provide a margin for unfavorable pricing deviations.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greater an insurer’s capital compared with its premium writings and liabilities – that is,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less its financial leverage – the greater the perceived security and the more favorable 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reception among informed buyers.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Pricing and Product Development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Pricing (premium rates and reserves) using their best estimates as to future losses and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an eye toward competitiveness.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greater the average period between premium receipt and loss payout, the greater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influence of investment returns in setting premium rates. (life vs. non-life)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(experience rating v. exposure rating &amp; model)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 innovation and price competitiveness are often understandably crucial determinants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success, especially for new entrants.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Distribution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Direct response system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Companies distribute products without the use of intermediary.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Distribution through agents (authority granted) 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Captive (exclusive, tied) agents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Independent agents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Distribution through brokers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broker is a legal representative of an insurance purchaser, represents the interests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insured.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Distribution through other financial institutions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     e.g. bank, convenient store, post office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Investment Management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 are key institutional investors in capital markets worldwide.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Regulators and supervisors pay close attention to the composition and management of invested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assets of insurance companies.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Nothing inherent in the investment management function requires a local presence.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Foreign investments can exacerbate the buyer’s (and the regulator’s) problem of information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asymmetry.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National regulation typically places severe limits on foreign investments by domestic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related but different concern arises with cross-border insurance trade.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a foreign insurer in cross-border business fails to meet its obligations, the host-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country insureds could be at a legal, not to mention a practical, disadvantage.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resolution of this issue is essential if cross-border insurance is to grow.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Asset management,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Overview of Insurance Worldwide </a:t>
            </a:r>
            <a:endParaRPr lang="ko-KR" altLang="en-US" dirty="0" smtClean="0" sz="1097" b="1"/>
          </a:p>
          <a:p>
            <a:pPr marL="0" indent="0" defTabSz="15240" algn="l">
              <a:lnSpc>
                <a:spcPts val="16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World’s Largest Non-life Insurers </a:t>
            </a:r>
            <a:endParaRPr lang="ko-KR" altLang="en-US" dirty="0" smtClean="0" sz="1097" b="1"/>
          </a:p>
          <a:p>
            <a:pPr marL="0" indent="0" defTabSz="15240" algn="l">
              <a:lnSpc>
                <a:spcPts val="21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World’s Largest Reinsurers </a:t>
            </a:r>
            <a:endParaRPr lang="ko-KR" altLang="en-US" dirty="0" smtClean="0" sz="1097" b="1"/>
          </a:p>
          <a:p>
            <a:pPr marL="0" indent="0" defTabSz="15240" algn="l">
              <a:lnSpc>
                <a:spcPts val="26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Nature of Insurance Companies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Ownership structure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Stock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Mutual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 mutuals (e.g., Protection and Indemnity clubs)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Non-assessment mutuals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Licensing status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Admitted vs. non-admitted insurers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Composite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Place of domicile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Domestic vs. foreign insurer (alien insurer in the U.S.)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Home vs. host country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Distribution of Insurance Premiums </a:t>
            </a:r>
            <a:endParaRPr lang="ko-KR" altLang="en-US" dirty="0" smtClean="0" sz="1097" b="1"/>
          </a:p>
          <a:p>
            <a:pPr marL="0" indent="0" defTabSz="15240" algn="l">
              <a:lnSpc>
                <a:spcPts val="23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World’s 10 Largest Markets </a:t>
            </a:r>
            <a:endParaRPr lang="ko-KR" altLang="en-US" dirty="0" smtClean="0" sz="1097" b="1"/>
          </a:p>
          <a:p>
            <a:pPr marL="0" indent="0" defTabSz="15240" algn="l">
              <a:lnSpc>
                <a:spcPts val="24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Insurance Density and Penetration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density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average annual per capita premium within a country.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Values are usually converted from national currency to US dollars – currency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fluctuations affect comparisons.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penetration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ratio of yearly direct premiums written to GDP.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It shows roughly the relative importance of insurance within national economies –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unaffected by currency fluctuations.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Insurance Supply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Cross-border Insurance Trade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Pure cross-border insurance trade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When the resultant insurance contract is entered into because of solicitations.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Own-initiative cross-border insurance trade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Many corporations often seek insurance abroad trying to secure coverage either more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favorable terms.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Consumption-abroad cross-border insurance trade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Ex. Travelers may purchase a short-term automobile insurance for rental car.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Difference-in-conditions (DIC) and difference-in-limits (DIL) insurance trade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global firm purchases DIC or DIL coverage as part of its global management.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Excess and surplus (E&amp;S)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insurer places the risk with a non-admitted insurer.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E&amp;S brokers – such trades are prohibit except through specialty domestic E&amp;S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brokers.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Establishment of Insurance Trade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Agency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domestic agent represents a foreign insurer for the purpose of making sales.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Branch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Not Separate Corporation but a part of the home-country insurers.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Subsidiary </a:t>
            </a:r>
            <a:endParaRPr lang="ko-KR" altLang="en-US" dirty="0" smtClean="0" sz="1097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129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Even if one party is simply late in settling, then the other party may incur a loss relating to missed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investment opportunities. Settlement risk (i.e. the risk that the completion or settlement of a financial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transaction will fail to take place as expected) thus includes elements of liquidity, market, operational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reputational risk as well as credit risk.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level of risk is determined by the particular arrangements for settlement. Factors in such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arrangements that have a bearing on credit risk include: the timing of the exchange of value;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payment/settlement finality; and the role of intermediaries and clearing houses.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Principles for the Assessment of Banks Management of Credit Risk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1: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The board of directors should have responsibility for approving and periodically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reviewing the credit risk strategy and significant credit risk policies of the bank. The strategy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reflect the bank's tolerance for risk and the level of profitability the bank expects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achieve for incurring various credit risks. 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2: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Senior management should have responsibility for implementing the credit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strategy approved by the board of directors and for developing policies and procedures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identifying, measuring, monitoring and controlling credit risk. Such policies and procedures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address credit risk in all of the bank's activities and at both the individual credit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portfolio levels.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3: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Banks should identify and manage credit risk inherent in all products and activities.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ensure that the risks of products and activities new to them are subject to adequate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procedures and controls before being introduced or undertaken, and approved in advance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board of directors or its appropriate committee.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Operating under a sound credit granting process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4: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Banks must operate under sound, well-defined credit-granting criteria. These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criteria  should  include  a  thorough  understanding  of  the  borrower  or counterparty, as well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the purpose and structure of the credit, and its source of repayment.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5: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Banks should establish overall credit limits at the level of individual borrowers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counterparties, and groups of connected counterparties that aggregate in comparable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meaningful manner different types of exposures, both in the banking and trading book and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off the balance sheet.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6: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Banks should have a clearly-established process in place for approving new credits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well as the extension of existing credits.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7: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All extensions of credit must be made on an arm's-length basis. In particular, credits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related companies and individuals must be monitored with particular care and other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appropriate steps taken to control or mitigate the risks of connected lending. </a:t>
            </a:r>
            <a:endParaRPr lang="ko-KR" altLang="en-US" dirty="0" smtClean="0" sz="1097"/>
          </a:p>
          <a:p>
            <a:pPr marL="0" indent="0" defTabSz="15240" algn="l">
              <a:lnSpc>
                <a:spcPts val="20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local subsidiary of a foreign insurer is a domestic corporation.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Representative office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market research, interest promotion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 risk bearing, no insurance selling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Role of Insurance in Economic Growth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Property Rights and Economic Development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rights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right to own and alienate real and personal 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right to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right to be compensated for damage resulting from the tortuous conduct of others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Private financial services will not flourish unless individuals’ ownership interests in property 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well defined and protected. (legal environment and infrastructure) Ex. Shin Kong’s joint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venture in Beijing.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Property Rights and Economic Development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Any action that diminishes the value of one’s ownership interest in private property hinders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private financial services development.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Failure to control inflation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Substantial trade restrictions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High income tax rate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Private property rights, however, are restrictive by their nature.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Without some restraints, their complete exercise could actually interfere with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efficient functioning of markets. </a:t>
            </a:r>
            <a:endParaRPr lang="ko-KR" altLang="en-US" dirty="0" smtClean="0" sz="1097"/>
          </a:p>
          <a:p>
            <a:pPr marL="0" indent="0" defTabSz="15240" algn="l">
              <a:lnSpc>
                <a:spcPts val="35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43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FINANCIAL DEVELOPMENT AND ECONOMIC GROWTH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financial intermediaries, insurance companies perform the same types of functions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provide similar generic benefits to a national economy as other financial intermediaries.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Financial services generally and insurance in particular are of primordial importance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economic development.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services offer the possibility of providing such externalities, thereby enhancing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economic growth.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Non-life insurance, life insurance and banking are all shown to be important predictors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economic productivity.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Thus, the more developed and efficient a country’s financial market, the greater will be its contribution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economic prosperity.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Benefits of Insurance in Economic Growth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Promote financial stability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By indemnifying those who suffer or harm, insurance helps stabilize the financial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situation of individuals, families and organizations.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It encourages individuals and firms to invest and create wealth.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Peach of mind and financial carelessness.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Substitutes for and complements government security programs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Private insurance can relieve pressure on social insurance system, preserving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government resources for essential social security.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Pension fund and life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Natural disaster  indemnity plan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Facilitates trade and commerce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Many products and services are produced and sold only if adequate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 available to cover any claims for negligence.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Innovation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Credit enhancement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Helps mobilize savings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and financial intermediation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enhance financial system efficiency in three ways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Reduce transaction costs associated with bringing together savers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Create liquidity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Facilitate economies of scale in investment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Financial intermediaries vs. financial markets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more developed a country’s financial system, the greater the reliance 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markets and the less the reliance on intermediaries.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Insurers vs. other financial intermediaries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Commercial banks – short-term deposits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Contractual saving institutions – long-term view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Enables risk to be managed more efficiently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Risk pricing – greater the expected loss, higher the price (u/w and investment)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Risk transformation – risk exposures can be transferred to an insurer for a price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Risk pooling and reduction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    (1) insurers make reasonably accurate estimates as to the pool’s overall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    (2) insurers diversify their portfolios. </a:t>
            </a:r>
            <a:endParaRPr lang="ko-KR" altLang="en-US" dirty="0" smtClean="0" sz="1097"/>
          </a:p>
          <a:p>
            <a:pPr marL="0" indent="0" defTabSz="15240"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Encourages loss mitigation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pricing is tied to loss experience, insureds have economic incentives to control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Ex. experience rating, no claim bonus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Fosters a more efficient capital allocation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Insurers will monitor the companies to reduce risk-increasing behavior and act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best interests of their various stakeholders.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watch-dog role.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Costs of Insurance to Society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 incur sales, servicing, administration and investment management expenses.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higher are such expenses, the less efficient are.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existence of insurance encourages moral hazard.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All such moral hazard caused behavior causes premiums to be higher than they would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otherwise, represents a deadweight loss to society, can lead to disruptions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otherwise well-functioning markets, and truly is a societal cost of insurance.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Determinants of Insurance Market Structure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Economic Factors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Income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higher an economy’s income, the more it spends on all types of insurance.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income elasticity of insurance premium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relative change in insurance premiums written for a given change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national income.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Inflation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Considered as detrimental to life insurance supply and demand. </a:t>
            </a:r>
            <a:endParaRPr lang="ko-KR" altLang="en-US" dirty="0" smtClean="0" sz="1097"/>
          </a:p>
          <a:p>
            <a:pPr marL="0" indent="0" defTabSz="15240" algn="l">
              <a:lnSpc>
                <a:spcPts val="24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Demographic Factors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Aging populations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greater demand for savings-based life insurance products, long-term care insurance.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 longevity risk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Education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more educated population, the greater the likelihood of understanding the need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insurance.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Household structure </a:t>
            </a:r>
            <a:endParaRPr lang="ko-KR" altLang="en-US" dirty="0" smtClean="0" sz="1097"/>
          </a:p>
          <a:p>
            <a:pPr marL="0" indent="0" defTabSz="15240" algn="l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Life insurance demand increase as the number of young children in the house hold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increases.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Industrialization and urbanization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positive between Industrialization and urbanization and insurance consumption.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 new urban risks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Social Factors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Cultural perceptions of the role of insurance products can vary substantially.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Asia – life insurance as a savings instrument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Muslim society -- insurance as inappropriate because of religious belief.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Non-Muslim society – impolite to say no in some circumstances.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Political and Legal Factors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Improvements in a country’s political environment enhance insurance demand.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Governments make decisions that directly affect insurance demand and supply.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product within the regulatory jurisdiction through a policy review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approval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Tax laws and the premium approval process greatly influence product design,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availability and value.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improvement in legal systems had a significant and positive affect on life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demand.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Globalization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continuing globalization of financial services adds a new dimension to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consumption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Especially for markets that have been highly restrictive regarding new entrants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increasing internationalization can come increased capital from abroad, product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marketing innovations, and different ways of managing companies.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More competition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More consumption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Product and marketing innovation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New management style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Greater consumer choice and value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provides monetary compensation against a predetermined risk. An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company offers such protection for a payment (or premium).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is also the amount the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	insurance company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agrees to pay when an unfortunate event occurs.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is a benefit to the society at large by allowing individuals to share the risks faced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people. An insurance policy is a written agreement between an insurance company and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individual or organization that requires insurance.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		insurance policy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sets out the terms and conditions and specifies the risks that will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compensated for. Online insurance quote helps you to shop for insurance via the Internet. 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offers a quick, safe and convenient method to shop for insurance from the comfort of your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home.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Business Insurance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Buying a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	business insurance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, that is, property and liability insurance for a business protects 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against unforeseen disaster. A property and liability insurance together is available in a cheaper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premium called a business owner policy (BOP) or comprehensive general liability (CGL).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basic property insurance would have a fire, theft and damage coverage for buildings,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furniture, equipment, inventory, accounts receivable records, vehicles and also intangible assets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like trademarks or goodwill.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 business is in an area prone to tornadoes, floods, or earthquakes, or there are potential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safety risks, extra coverage may be needed on the business owner policy based on the nature of </a:t>
            </a:r>
            <a:endParaRPr lang="ko-KR" altLang="en-US" dirty="0" smtClean="0" sz="1097"/>
          </a:p>
          <a:p>
            <a:pPr marL="0" indent="0" defTabSz="1524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hazard. A basic business liability policy protects the business against losses by employees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machinery.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comprehensive general liability policy covers the premises, leasing troubles, contracts,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and operations, injury to customers, vehicle accidents, and professional malpractice.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Another type of liability insurance is a “professional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 liability insurance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" also called as " errors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omissions insurance ".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protects against professional misjudgments that cause damage to others. A typical example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would be insurance to cover surgery where the doctor used the wrong procedure or otherwise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made a mistake. </a:t>
            </a:r>
            <a:endParaRPr lang="ko-KR" altLang="en-US" dirty="0" smtClean="0" sz="1097"/>
          </a:p>
          <a:p>
            <a:pPr marL="0" indent="0" defTabSz="15240" algn="l">
              <a:lnSpc>
                <a:spcPts val="55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44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NON-LIFE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Policies Sold by Non-life Insurance Companies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Classification of Non-life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Based on purchaser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Personal lines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Commercial  lines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Based on the Object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OECD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Property Insurance Policies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Nature and 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Real (immovable) vs. personal (movable) properties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Tangible vs. intangible properties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Direct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Reductions in property values caused by a loss event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 Consequential (indirect)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Reductions in income or increases in expenses that result from direct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Nature of covered perils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Named-peril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Indemnification to the insured only if the cause of loss is “named as covered”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All risks policy – by exclusion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Basic form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Named-peril coverage for damage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Broad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Broader coverage than the basic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Special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All-risks coverage for damage (with exclusion)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Nature of indemnification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Actual cash value (ACV)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   Replacement cost less depreciation in value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Replacement cost (reinstatement value)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   At the time of loss to replace the property with the same kind of like-kind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Economic (use value) of 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   Lost of utility associated with damaged 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Market value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Property Insurance Policies – Common Aspects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Pricing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Characteristics of the covered property, such as construction, occupancy, protection,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 and location (for Fire Insurance, Public Liability)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Scope of insurance requested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Limit of insurance along with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Deductible, coinsurance, and other optional coverages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Property Insurance Policies – Types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Package policies / multi-line policies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 both direct and indirect property exposures plus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financial obligations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 legal expenses arising from the insured’s legal liability for injuries to others or damage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their property.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e.g. Homeowner policy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Property Insurance Policies – Types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Fire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 2 perils: fire. Lighting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Commercial property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 large business, both movable and immovable business 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Consequential loss insurance (business income insurance)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 specific indirect losses form an insured peril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Industrial all-risk insurance (special risk insurance)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All-risk contracts of high-value movable and immovable properties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Contractors’ (builders) all-risk insurance (CAR)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 damage during the course of construction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Boiler and machinery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 the direct physical losses from an explosion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Fidelity/crime insurance – for employee dishonesty &amp; Criminal acts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Fidelity bond/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Computer fraud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Employee dishonesty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Extortion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Forgery or alteration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Theft and robbery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for self-propelled 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for motor vehicles – covering the direct loss of or damage to their vessels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for ships – when the term “marine insurance” is used, the policy provides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both hull insurance and insurance on the vessel’s cargo.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for aircraft – for damage to the aircraft, its equipment, its cargo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for property being transported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Cargo insurance – from the departure to the final destination (international trade,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cargo)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for transportable property – including items worn, carried from place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place, temporarily removed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Liability Insurance Policies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General (public)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All-risks coverage for individuals and organizations for their tortuous actions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Automobile (motor)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 insureds’ legal liability to third party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Pay claims on behalf of the insured made by third party (desperately needed in China)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Package Insurance Policies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Workers’ compensation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Employer’s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Civil law, Labor law, others?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Professional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Errors and omissions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Doctor, Lawyers, Engineers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Homeowner's (householder’s)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Commonly cover loss of or damage to the residence and its contents, consequential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expenses while the property is being repaired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owner’s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Commonly cover loss of or damage to the business premises and its contents,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consequential expenses following a direct property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Commercial multi-peril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Covering both the property and general liability loss exposures of large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Selected Non-life Insurance Markets Internationally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Americas – the U.S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importance of understanding the U.S. market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It has been the world’s largest non-life market for decades.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It remains highly competitive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Encourages experimentation in product development, methods of distribution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general business practices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size and complexity of many U.S. risks demand the capacity and expertise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global insurance and reinsurance markets.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Features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Ranks second in per capita expenditures and first on premiums as a percentage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GDP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U.S. per capita spending for private		health insurance the world’s highest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U.S. businesses and families spend more on liability insurance than do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citizens of any other country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fast growth in recent years, especially after September 2001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market prone to natural catastrophic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More than 2,500 non-life insurance companies compete.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About 800 or so insurers are independent.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and distributions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Virtually any type of non-life insurance is available.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Insurers use multiple distribution channels to reach their customers.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Brokers also figure prominently in the market.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Issues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State regulation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Stated based, with differences in each of the regulatory jurisdictions.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National Association of Insurance Commissioners (NAIC) strives toward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uniformity in regulation.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Major issue – rate regulation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Market consolidation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large number of relatively small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Loss reserve adequacy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lack of precision in their establishing loss reserves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Impact of catastrophes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Significantly affected by natural catastrophes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Americas – Canada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Features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Shares some similarities with the U.S. market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As noted earlier, Canada maintains a dual regulatory system.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Non-life insurance accounts for 36% of the Canadian insurance market. </a:t>
            </a:r>
            <a:endParaRPr lang="ko-KR" altLang="en-US" dirty="0" smtClean="0" sz="1097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and distributions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agency form of distribution dominates the Canadian non-life insurance market.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Issues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government continues to regulate rating of automobile insurance premiums.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Americas – Latin America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Features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Two groups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Caribbean (developed insurance markets)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countries (including Argentina, Brazil, Chile, Colombia, Mexico,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Venezuela)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high growth potential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Many Latin American governments have privatized insurers and opened their markets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foreign interests.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and distributions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Traditional intermediaries (brokers and agents) and employees of insurance companies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dominate the markets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Bancassurance introduced in selected countries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Issues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Economic crisis – led to the collapse of several non-life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Many Latin American insurers have comparatively high expenses, making their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less attractive.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With increasing bilateral and multilateral trade agreements and more regional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arrangements, future competition promises to be even more vigorous.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Europe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Features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Consists of big three markets – Germany, the U.K. and France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Rich history and tradition that are reflected in the markets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Gained more attention globally with the creation of a single E.U. market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Bancassurance primarily in life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Europe – Germany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and distributions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Workers’ compensation as part of the government’s social insurance program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Distribution dominated by exclusive agents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Guaranteed renewal features common in many non-life insurance contracts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London Market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international insurance center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Specializes in large accounts and target risks such as MAT and hard-to-place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Comprises insurance and reinsurance companies and Lloyd’s syndicates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It is a subscription market		in that the coverage needs are often satisfied by a group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 or reinsurers on a collective basis.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brokers play a crucial role.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Asia-Pacific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Features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Countries in various economic development stages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Middle East probably with least developed insurance markets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China and India continue to grow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potential impact of WTO agreements in several countries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Asia-Pacific – Japan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Features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world’s fourth largest non-life insurance market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Non-life insurance density ranks 20th worldwide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local market is heavily skewed toward the life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Non-life Insurance Issues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Liberalization and deregulation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Competition is increasing worldwide in both developing and developed markets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Increased competition enhances social welfare, and is best achieved by liberty, open,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appropriately supervised markets.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Many developing nations are encountering the challenge – from closed and strictly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regulated markets to new market deregulation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Coping with catastrophes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Developing countries – depending greatly on catastrophe reinsurance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Developed countries – the financial consequences of catastrophes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Solvency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Some insurance lines are highly volatile and notoriously difficult to price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Insolvency becomes a more critical issue in open and competitive markets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regulators </a:t>
            </a:r>
            <a:endParaRPr lang="ko-KR" altLang="en-US" dirty="0" smtClean="0" sz="1097"/>
          </a:p>
          <a:p>
            <a:pPr marL="0" indent="0" defTabSz="15240" algn="l">
              <a:lnSpc>
                <a:spcPts val="44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139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06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ADMINISTRATION, MEASUREMENT AND MONITORING PROCESS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Maintaining an appropriate credit administration, measurement and monitoring process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8: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Banks should have in place a system for the ongoing administration of their various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risk-bearing portfolios.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9: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Banks must have in place a system for monitoring the condition of individual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credits, including determining the adequacy of provisions and reserves.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10: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Banks should develop and utilize internal risk rating systems in managing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risk. The rating system should be consistent with the nature, size and complexity of a bank's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activities.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11: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Banks must have information systems and analytical techniques that enable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management to measure the credit risk inherent in all on- and off-balance sheet activities.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management information system should provide adequate information on the composition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portfolio, including identification of any concentrations of risk.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12: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Banks must have in place a system for monitoring the overall composition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quality of the credit portfolio.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13: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Banks should take into consideration potential future changes in economic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conditions when assessing individual credits and their credit portfolios, and should assess their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exposures under stressful conditions.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Ensuring adequate controls over credit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14: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Banks should establish a system of independent, ongoing credit review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results of such reviews should be communicated directly to the board of directors and senior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management.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15: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Banks must ensure that the credit-granting function is being properly managed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credit exposures are within levels consistent with prudential standards and internal limits.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establish and enforce internal controls and other practices to ensure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exceptions to policies, procedures and limits are reported in a timely manner to the appropriate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level of management.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16: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Banks must have a system in place for managing problem credits and various other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workout situations.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role of supervisors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Principle 17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: Supervisors should require that banks have an effective system in place to identify,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measure, monitor and control credit risk as part of an overall approach to risk management.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should conduct an independent evaluation of banks strategies, policies, practices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procedures related to the granting of credit and the ongoing management of the portfolio.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should consider setting prudential limits to restrict bank exposures to single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borrowers or groups of connected counterparties.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Establishing an Appropriate Credit Risk Environment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board of directors should have responsibility for approving and periodically reviewing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strategy and significant credit risk policies of the bank. The strategy should reflect the bank's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tolerance for risk and the level of profitability the bank expects to achieve for incurring various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with all other areas of a bank's activities, the board of directors3 has a critical role to play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overseeing the credit-granting and credit risk management functions of the bank. Each bank should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develop a credit risk strategy or plan that establishes the objectives guiding the bank's credit-granting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activities and adopt the necessary policies and procedures for conducting such activities. The credit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strategy, as well as significant credit risk policies, should be approved and periodically reviewed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45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RECAP </a:t>
            </a:r>
            <a:endParaRPr lang="ko-KR" altLang="en-US" dirty="0" smtClean="0" sz="1097" b="1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Course Introduction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Course Objectives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Learning Objectives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Course Contents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Understanding the word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Repayment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Interest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Score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Identity Score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Bureau or Credit Agency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How credit rating is determined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Understanding credit reports and scores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International issues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Principles for the Management of Credit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Principles for the Assessment of Banks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Establishing an appropriate credit risk environment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Operating under a sound credit granting process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Maintaining an appropriate credit administration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Establishing an Appropriate Credit Risk Environment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Maintaining an Appropriate Credit Administration,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 Measurement and Monitoring Process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Ensuring Adequate Controls over Credit Risk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Basic Situation of Credit Approval Process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Accounting for Risk Aspects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Probability of Default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 Given Default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Standard and Individual Processes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Level of Exposure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Asset Classes under Basel II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Object of Review and Exposure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Object of Review and Exposure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Overview of the Credit Approval Process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Integration of Sales and IT in the Process Design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 Steps Leading up to the Credit Review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Data Collection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Role of Financial Adviser &amp; Credit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Types of Financial Advisers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Planners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Client Responsibilities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Meaning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Chance of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Peril and Hazard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Basic Categories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Types of Pure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Burden of Risk on Society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Methods of Handling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Overview of Private Insurance in the Financial Services Industry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Types of Private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Agents and Brokers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Types of Marketing Systems </a:t>
            </a:r>
            <a:endParaRPr lang="ko-KR" altLang="en-US" dirty="0" smtClean="0" sz="1097"/>
          </a:p>
          <a:p>
            <a:pPr marL="0" indent="0" defTabSz="15240" algn="l">
              <a:lnSpc>
                <a:spcPts val="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140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Group Insurance Marketing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Changing Scope of Risk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Market Dynamics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 Forecasting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Analysis in Risk Management Decision Making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Risk Management Tools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Rate making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Underwriting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 settlement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transference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Law of large numbers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Insured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Spread of risk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Reduction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Difference b/w Insurance Credit Score &amp; Financial Institution Credit Score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Basic parts of an insurance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Definition of the “Insured”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Endorsements and Riders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Deductibles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Deductibles in Health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Personal Auto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Liability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Medical Payments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Uninsured Motorists Coverage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 for Damage to Your Auto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Approaches for Compensating Auto Accident Victims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 Insurance for High Risk Drivers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Cost of Auto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ISO Commercial Property Program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Building and Personal Property Coverage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Causes-of-Loss 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Reporting Forms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Income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Commercial Property Coverages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Transportation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Business-owners Policy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General Liability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Commercial General Liability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Employment-related Practices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Workers compensation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Commercial Umbrella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Business-owners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Professional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Directors and Officers Liability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Policies sold by non-life insurance companies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Selected non-life insurance markets internationally </a:t>
            </a:r>
            <a:endParaRPr lang="ko-KR" altLang="en-US" dirty="0" smtClean="0" sz="1097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endParaRPr lang="ko-KR" altLang="en-US" dirty="0" smtClean="0" sz="1200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141 </a:t>
            </a:r>
            <a:endParaRPr lang="ko-KR" altLang="en-US" dirty="0" smtClean="0" sz="1200"/>
          </a:p>
        </p:txBody>
      </p:sp>
      <p:sp>
        <p:nvSpPr>
          <p:cNvPr id="296" name="Rect 3"/>
          <p:cNvSpPr>
            <a:spLocks noGrp="1" noChangeArrowheads="1"/>
          </p:cNvSpPr>
          <p:nvPr/>
        </p:nvSpPr>
        <p:spPr>
          <a:xfrm rot="0">
            <a:off x="1527175" y="9022080"/>
            <a:ext cx="1381760" cy="15557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Non-life insurance issues</a:t>
            </a:r>
            <a:endParaRPr lang="ko-KR" altLang="en-US" dirty="0" smtClean="0" sz="1097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board of directors. The board needs to recognize that the strategy and policies must cover the many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activities of the bank in which credit exposure is a significant risk.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strategy should include a statement of the bank's willingness to grant credit based on type (for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example, commercial, consumer, and real estate), economic sector, geographical location, currency,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maturity and anticipated profitability. This would include the identification of target markets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overall characteristics that the bank would want to achieve in its credit portfolio (including levels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diversification and concentration tolerances).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risk strategy should give recognition to the goals of credit quality, earnings and growth.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Every bank, regardless of size, is in business to be profitable and, consequently, must determine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acceptable risk/reward trade-off for its activities, factoring in the cost of capital. A bank's board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directors should approve the bank's strategy for selecting risks and maximizing profits.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board should periodically review the financial results of the bank and, based on these results,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determine if changes need to be made to the strategy. The board must also determine that the bank's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capital level is adequate for the risks assumed throughout the entire organization.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risk strategy of any bank should provide continuity in approach. Therefore, the strategy will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need to take into account the cyclical aspects of any economy and the resulting shifts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composition and quality of the overall credit portfolio. Although the strategy should be periodically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assessed and amended, it should be viable in the long-run and through various economic cycles.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risk strategy and policies should be effectively communicated throughout the banking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organization. All relevant personnel should clearly understand the bank's approach to granting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should be held accountable for complying with established policies and procedures.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board should ensure that senior management is fully capable of managing the credit activities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conducted by the bank and such activities are done within the risk strategy, policies and tolerances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approved by the board. The Board should also regularly (i.e. at least annually), either within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strategy or within a statement of credit policy, approve the bank's credit granting criteria (including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terms and conditions). In addition, it should approve the manner in which the bank will organize 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credit-granting functions, including independent review of the credit function and the overall portfolio.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members of the board of directors, particularly outside directors, can be important sources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new business for the bank, once a potential credit is introduced, the bank's established processes should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determine how much and at what terms credit is granted. In order to avoid conflicts of interest, it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important that board members not override the credit-granting and monitoring processes of the bank.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board of directors should ensure that the bank's remuneration policies reflect its credit risk strategy.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Remuneration policies that reward unacceptable behavior such as generating short-term profits while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deviating from credit policies or exceeding established limits, weaken the bank's credit processes.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Senior management should have responsibility for implementing the credit risk strategy approved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board of directors and for developing policies and procedures for identifying, measuring, monitoring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controlling credit risk. Such policies and procedures should address credit risk in all of the bank's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activities and at both the individual credit and portfolio levels.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Senior management of a bank is responsible for implementing the credit risk strategy approved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board of directors. This includes ensuring that the bank's credit-granting activities conform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established strategy, that written procedures are developed and implemented, and that loan approval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review responsibilities are clearly and properly assigned. Senior management must also ensure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is a periodic independent assessment of the bank's credit-granting functions.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cornerstone of safe and sound banking is the design and implementation of written policies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procedures related to identifying, measuring, monitoring and controlling credit risk. Credit policies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 the framework for lending and guide the credit-granting activities of the bank.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policies should address such topics as target markets, portfolio mix, price and non-price terms,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structure of limits, approval authorities, exception reporting, etc. Such policies should be clearly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defined, consistent with prudent banking practices and relevant regulatory requirements, and adequate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the nature and complexity of the bank's activities.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policies should be designed and implemented within the context of internal and external factors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as the bank's market position, trade area, staff capabilities and technology. Policies and procedures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are properly developed and implemented enable the bank to: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(i)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maintain sound credit-granting standards;  </a:t>
            </a:r>
            <a:endParaRPr lang="ko-KR" altLang="en-US" dirty="0" smtClean="0" sz="1097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	monitor and control credit risk;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properly evaluate new business opportunities; and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(iv)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identify and administer problem credits.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discussed further, banks should develop and implement policies and procedures to ensure that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portfolio is adequately diversified given the bank's target markets and overall credit strategy.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particular, such policies should establish targets for portfolio mix as well as set exposure limits on single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counterparties and groups of connected counterparties, particular industries or economic sectors,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geographic regions and specific products. Banks should ensure that their own internal exposure limits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comply with any prudential limits or restrictions set by the banking supervisors. </a:t>
            </a:r>
            <a:endParaRPr lang="ko-KR" altLang="en-US" dirty="0" smtClean="0" sz="1097"/>
          </a:p>
          <a:p>
            <a:pPr marL="0" indent="0" defTabSz="15240" algn="l">
              <a:lnSpc>
                <a:spcPts val="54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07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ESTABLISHING AN APPROPRIATE CREDIT RISK ENVIRONMENT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be effective, credit policies must be communicated throughout the organization,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implemented through appropriate procedures, and periodically revised to take into account changing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and external circumstances.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They should be applied, where appropriate, on a consolidated basis and at the level of individual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affiliates. In addition, the policies should address equally the important functions of reviewing credits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an individual basis and ensuring appropriate diversification at the portfolio level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When banks engage in granting credit internationally, they undertake, in addition to standard credit risk,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associated with conditions in the home country of a foreign borrower or counterparty. Country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sovereign risk encompasses the entire spectrum of risks arising from the economic, political and social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environments of a foreign country that may have potential consequences for foreigners’ debt and equity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investments in that country. Transfer risk focuses more specifically on a borrower’s capacity to obtain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foreign exchange necessary to service its cross-border debt and other contractual obligations. In all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instances of international transactions, banks need to understand the globalization of financial markets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 potential for spillover effects from one country to another or contagion effects for an entire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that engage in granting credit internationally must therefore have adequate policies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procedures for identifying, measuring, monitoring and controlling country risk and transfer risk in their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international lending and investment activities.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monitoring of country risk factors should incorporate the potential default of foreign private sector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counterparties arising from country-specific economic factors. This function is often the responsibility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a specialist team familiar with the particular issues related to country and transfer risk.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identify and manage credit risk inherent in all products and activities. Banks should ensure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the risks of products and activities new to them are subject to adequate procedures and controls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before being introduced or undertaken, and approved in advance by the board of directors or 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appropriate committee.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basis for an effective credit risk management process is the identification of existing and potential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 inherent in any product or activity. Consequently, it is important that banks identify all credit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inherent in the products they offer and the activities in which they engage. Such identification stems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 a careful review of the credit risk characteristics of the product or activity.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must develop a clear understanding of the credit risks involved in more complex credit-granting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activities (for example, loans to certain industry sectors, asset securitization, customer-written options,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derivatives, credit-linked notes).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is particularly important because the credit risk involved, while not new to banking, may be less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obvious and require more analysis than the risk of more traditional credit-granting activities. Although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more complex credit-granting activities may require tailored procedures and controls, the basic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principles of credit risk management will still apply.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New ventures require significant planning and careful oversight to ensure the risks are appropriately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identified and managed. Banks should ensure that the risks of new products and activities are subject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adequate procedures and controls before being introduced or undertaken, and approved in advance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board of directors or its appropriate delegated committee.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is critical that senior management determine that the staff involved in any activity where there 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 or counterparty credit risk, whether established or new, basic or more complex, be fully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capable of conducting the activity to the highest standards and in compliance with the bank’s policies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procedures.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must operate under sound, well-defined credit-granting criteria. These criteria should include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thorough understanding of the borrower or counterparty, as well as the purpose and structure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credit, and its source of repayment.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Establishing sound, well-defined credit-granting criteria is essential to approving credit in a safe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sound manner. The criteria should set out who is eligible for credit and for how much, what types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are available, and under what terms and conditions the credits should be granted. </a:t>
            </a:r>
            <a:endParaRPr lang="ko-KR" altLang="en-US" dirty="0" smtClean="0" sz="1097"/>
          </a:p>
          <a:p>
            <a:pPr marL="0" indent="0" defTabSz="15240" algn="l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need to understand to whom they are granting credit. Therefore, prior to entering into any new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relationship, a bank must become familiar with the borrower or counterparty and be confident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they are dealing with an individual or organization of sound repute and creditworthiness.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particular, strict policies must be in place to avoid association with individuals involved in fraudulent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activities and other crimes. This can be achieved through a number of ways, including asking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references from known parties, accessing credit registries, and becoming familiar with individuals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responsible for managing a company and checking their personal references and financial condition.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However, a bank should not grant credit simply because the borrower or counterparty is familiar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 or is perceived to be highly reputable.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have procedures to identify situations where, in considering credits, it is appropriate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classify a group of obligors as connected counterparties and, thus, as a single obligor. This would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include aggregating exposures to groups of accounts, corporate or non corporate, under common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ownership or control or with strong connecting links (for example, common management, familial ties).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also have procedures for aggregating exposures to individual clients across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activities.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banks participate in loan syndications or other such loan consortia. Some institutions place undue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reliance on the credit risk analysis done by the lead underwriter or on commercial loan credit ratings. All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syndicate participants should perform their own independent credit risk analysis and review of syndicate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terms prior to committing to the syndication. Each bank should analyze the risk and return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syndicated loans in the same manner as other loans.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Granting credit involves accepting risks as well as producing profits. Banks should assess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risk/return relationship in any credit as well as the overall profitability of the account relationship.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Credits should be priced in such a way as to cover all of the imbedded costs and compensate the bank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the risks incurred.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evaluating whether, and on what terms, to grant credit, banks need to assess the risks against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expected return, factoring in, to the greatest extent possible, price and non-price (e.g. collateral,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restrictive covenants, etc.) terms.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evaluating risk, banks should also assess likely downside scenarios and their possible impact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borrowers or counterparties. A common problem among banks is the tendency not to price a credit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overall relationship properly and therefore not receive adequate compensation for the risks incurred.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considering potential credits, banks must recognize the necessity of establishing provisions for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expected losses and holding adequate capital to absorb risks and unexpected losses. The bank should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factor these considerations into credit-granting decisions, as well as into the overall portfolio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monitoring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Netting agreements are an important way to reduce credit risks, especially in Inter-bank transactions.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order to actually reduce risk, such agreements need to be sound and legally enforceable.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actual or potential conflicts of interest exist within the bank, internal confidentiality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arrangements (e.g. “Chinese walls”) should be established to ensure that there is no hindrance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 obtaining all relevant information from the borrower. </a:t>
            </a:r>
            <a:endParaRPr lang="ko-KR" altLang="en-US" dirty="0" smtClean="0" sz="1097"/>
          </a:p>
          <a:p>
            <a:pPr marL="0" indent="0" defTabSz="15240" algn="l">
              <a:lnSpc>
                <a:spcPts val="19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08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ESTABLISHING AN APPROPRIATE CREDIT RISK ENVIRONMENT (CONT.)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establish overall credit limits at the level of individual borrowers and counterparties,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groups of connected counterparties that aggregate in comparable and meaningful manner different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types of exposures, both in the banking and trading book and on and off the balance sheet.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important element of credit risk management is the establishment of exposure limits on single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counterparties and groups of connected counterparties. Such limits are usually based in part on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risk rating assigned to the borrower or counterparty, with counterparties assigned better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ratings having potentially higher limits.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Limits should also be established for particular industries or economic sectors, geographic regions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specific products. Such limits are needed in all areas of the bank’s activities that involve credit risk.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limits will help to ensure that the bank’s credit-granting activities are adequately diversified. 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mentioned earlier, much of the credit exposure faced by some banks comes from activities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instruments in the trading book and off the balance sheet.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Limits on such transactions are particularly effective in managing the overall credit risk or counterparty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of a bank. In order to be effective, limits should generally be binding and not driven by customer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demand.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Effective measures of potential future exposure are essential for the establishment of meaningful limits,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placing an upper bound on the overall scale of activity with, and exposure to, a given counterparty,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based on a comparable measure of exposure across a bank’s various activities (both on and off-balance-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sheet).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consider the results of stress testing in the overall limit setting and monitoring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stress testing should take into consideration economic cycles, interest rate and other market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movements, and liquidity conditions.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Bank’s credit limits should recognize and reflect the risks associated with the near term liquidation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positions in the event of counterparty default. Where a bank has several transactions with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counterparty, its potential exposure to that counterparty is likely to vary significantly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discontinuously over the maturity over which it is calculated.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Potential future exposures should therefore be calculated over multiple time horizons. Limits should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also factor in any unsecured exposure in a liquidation scenario.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monitor actual exposures against established limits and have in place procedures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increasing monitoring and taking appropriate action as such limits are approached.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individuals within a bank are involved in the credit-granting process. These include individuals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 the business origination function, the credit analysis function and the credit approval function.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addition, the same counterparty may be approaching several different areas of the bank for various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forms of credit.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may choose to assign responsibilities in different ways; however, it is important that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granting process coordinate the efforts of all of the various individuals in order to ensure that sound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decisions are made.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maintain a sound credit portfolio, a bank must have an established formal evaluation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approval process for the granting of credits. Approvals should be made in accordance with the bank’s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written guidelines and granted by the appropriate level of management.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should be a clear audit trail documenting that the approval process was complied with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identifying the individual (s) and/or committee (s) providing input as well as making the credit decision.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often benefit from the establishment of specialist credit groups to analyze and approve credits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related to significant product lines, types of credit facilities and industrial and geographic sectors. Banks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invest in adequate credit decision resources so that they are able to make sound credit decisions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consistent with their credit strategy and meet competitive time and structuring pressures.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Each credit proposal should be subject to careful analysis by a credit analyst with expertise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commensurate with the size and complexity of the transaction. An effective evaluation process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establishes minimum requirements for the information on which the analysis is to be based.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should be policies in place regarding the information and documentation needed to approve new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credits, renew existing credits and/or change the terms and conditions of previously approved credits.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information received will be the basis for any internal evaluation or rating assigned to the credit and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19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AND RISK......................................................................................................................96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36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DEFINITION OF THE “INSURED” ..............................................................................................100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37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PERSONAL AUTO POLICY BASICS..............................................................................................103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38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 INSURANCE AND SOCIETY.............................................................................................107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39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ISO COMMERCIAL PROPERTY PROGRAM..............................................................................111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40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COMMERCIAL LIABILITY INSURANCE ....................................................................................116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41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CRIME INSURANCE AND SURETY BONDS.............................................................................122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42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NATURE AND IMPORTANCE OF CREDIT RISK &amp; INSURANCE..........................126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43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DEVELOPMENT AND ECONOMIC GROWTH..............................................131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44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NON-LIFE INSURANCE....................................................................................................................135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RECAP ......................................................................................................................................................140</a:t>
            </a:r>
            <a:endParaRPr lang="ko-KR" altLang="en-US" dirty="0" smtClean="0" sz="1097"/>
          </a:p>
          <a:p>
            <a:pPr marL="0" indent="0" defTabSz="15240" algn="l">
              <a:lnSpc>
                <a:spcPts val="50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its accuracy and adequacy is critical to management making appropriate judgments about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acceptability of the credit.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must develop a corps of experienced officers who have the experience, knowledge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background to exercise prudent judgment in taking credit risks. A bank’s credit-granting approval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 should establish accountability for decisions taken and designate who has the authority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approve credits or changes in credit terms.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typically utilize a combination of individual signature authority, dual or joint authorities, and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approval group or committee, depending upon the size and nature of the credit. Approval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authorities should be commensurate with the expertise of the individuals involved.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extensions of credit must be made on an arm’s-length basis. In particular, credits to related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companies and individuals must be monitored with particular care and other appropriate steps taken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control or mitigate the risks of connected lending.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Extensions of credit should be made subject to the criteria and processes described above. These create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system of checks and balances that promote sound credit decisions. Therefore, directors, senior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management and other influential parties (e.g. shareholders) should not seek to override the established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credit-granting and monitoring processes of the bank.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potential area of abuse arises from granting credit to connected and related parties, whether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companies or individuals. Consequently, it is important that banks grant credit to such parties on 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arm’s-length basis and that the amount of credit granted is monitored. Such controls are most easily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implemented by requiring that the terms and conditions of such credits not be more favorable than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granted to non-related borrowers under similar circumstances and by imposing strict limits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credits. Another method of control is the public disclosure of the terms of credits granted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related parties. The bank’s credit-granting criteria should not be altered to accommodate related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companies and individuals.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Material transactions with related parties should be subject to the approval of the board of directors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(excluding board members with conflicts of interest), and in certain circumstances (e.g. a large loan to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major shareholder) reported to the banking supervisory authorities. </a:t>
            </a:r>
            <a:endParaRPr lang="ko-KR" altLang="en-US" dirty="0" smtClean="0" sz="1097"/>
          </a:p>
          <a:p>
            <a:pPr marL="0" indent="0" defTabSz="15240" algn="l">
              <a:lnSpc>
                <a:spcPts val="33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09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ADMINISTRATION, MEASUREMENT &amp; MONITORING PROCESS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1: Banks should have in place a system for the ongoing administration of their various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risk-bearing portfolios.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administration is a critical element in maintaining the safety and soundness of a bank. Once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is granted, it is the responsibility of the business function, often in conjunction with a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administration support team, to ensure that the credit is properly maintained. This includes keeping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file up to date, obtaining current financial information, sending out renewal notices and preparing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various documents such as loan agreements.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Given the wide range of responsibilities of the credit administration function, its organizational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structure varies with the size and sophistication of the bank. In larger banks, responsibilities for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various components of credit administration are usually assigned to different departments. In smaller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banks, a few individuals might handle several of the functional areas.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individuals perform such sensitive functions as custody of key documents, wiring out funds,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entering limits into the computer database, they should report to managers who are independent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origination and credit approval processes.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 developing their credit administration areas, banks should ensure: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efficiency and effectiveness of credit administration operations, including monitoring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documentation, contractual requirements, legal covenants, collateral, etc.;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the accuracy and timeliness of information provided to management information systems;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the adequacy of controls over all “back office” procedures;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compliance with prescribed management policies and procedures as well as applicable laws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the various components of credit administration to function appropriately, senior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must understand and demonstrate that it recognises the importance of this element of monitoring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controlling credit risk.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files should include all of the information necessary to ascertain the current financial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condition of the borrower or counterparty as well as sufficient information to track the decisions made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 history of the credit.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example, the credit files should include current financial statements, financial analyses and internal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 documentation, internal memoranda, reference letters, and appraisals. The loan review function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determine that the credit files are complete and that all loan approvals and other necessary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documents have been obtained.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2: Banks must have in place a system for monitoring the condition of individual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credits, including determining the adequacy of provisions and reserves.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need to develop and implement comprehensive procedures and information systems to monitor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condition of individual credits and single obligors across the bank’s various portfolios.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procedures need to define criteria for identifying and reporting potential problem credits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transactions to ensure that they are subject to more frequent monitoring as well as possible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corrective action, classification and/or provisioning.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effective credit monitoring system will include measures to: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ensure that the bank understands the current financial condition of the borrower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counterparty;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ensure that all credits are in compliance with existing covenants;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follow the use customers make of approved credit lines;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(iv)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ensure that projected cash flows on major credits meet debt servicing requirements;  </a:t>
            </a:r>
            <a:endParaRPr lang="ko-KR" altLang="en-US" dirty="0" smtClean="0" sz="1097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(v)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ensure that, where applicable, collateral provides adequate coverage relative to the obligor’s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current condition; and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(vi)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identify and classify potential problem credits on a timely basis. </a:t>
            </a:r>
            <a:endParaRPr lang="ko-KR" altLang="en-US" dirty="0" smtClean="0" sz="1097"/>
          </a:p>
          <a:p>
            <a:pPr marL="0" indent="0" defTabSz="15240" algn="l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Specific individuals should be responsible for monitoring credit quality; including ensuring that relevant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is passed to those responsible for assigning internal risk ratings to the credit. In addition,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individuals should be made responsible for monitoring on an ongoing basis any underlying collateral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guarantees.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monitoring will assist the bank in making necessary changes to contractual arrangements as well 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maintaining adequate reserves for credit losses. In assigning these responsibilities, bank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recognize the potential for conflicts of interest, especially for personnel who are judged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rewarded on such indicators as loan volume, portfolio quality or short-term profitability.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3: Banks should develop and utilize internal risk rating systems in managing credit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risk. The rating system should be consistent with the nature, size and complexity of a bank’s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activities.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important tool in monitoring the quality of individual credits, as well as the total portfolio, is the use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an internal risk rating system. A well-structured internal risk rating system is a good means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differentiating the degree of credit risk in the different credit exposures of a bank.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will allow more accurate determination of the overall characteristics of the credit portfolio,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concentrations, problem credits, and the adequacy of loan loss reserves.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More detailed and sophisticated internal risk rating systems, used primarily at larger banks, can also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used to determine internal capital allocation, pricing of credits, and profitability of transactions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relationships.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Typically, an internal risk rating system categorizes credits into various classes designed to take into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account the gradations in risk. Simpler systems might be based on several categories ranging from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satisfactory to unsatisfactory; however, more meaningful systems will have numerous gradations for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credits considered satisfactory in order to truly differentiate the relative credit risk they pose.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developing their systems, banks must decide whether to rate the riskiness of the borrower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counterparty, the risks associated with a specific transaction, or both.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risk ratings are an important tool in monitoring and controlling credit risk. In order to facilitate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early identification, the bank’s internal risk rating system should be responsive to indicators of potential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actual deterioration in credit risk.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Credits with deteriorating ratings should be subject to additional oversight and monitoring, for example,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through more frequent visits from credit officers and inclusion on a watchlist that is regularly reviewed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by senior management. The internal risk ratings can be used by line management in different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departments to track the current characteristics of the credit portfolio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Help determine necessary changes to the credit strategy of the bank. Consequently, it is important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board of directors and senior management also receive periodic reports on the condition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portfolios based on such ratings.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ratings assigned to individual borrowers or counterparties at the time the credit is granted must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reviewed on a periodic basis and individual credits should be assigned a new rating when conditions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either improve or deteriorate.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Because of the importance of ensuring that internal ratings are consistent and accurately reflect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quality of individual credits, responsibility for setting or confirming such ratings should rest with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review function independent of that which originated the credit concerned.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4: Banks must have information systems and analytical techniques that enable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management to measure the credit risk inherent in all on- and off-balance sheet activities. The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management information system should provide adequate information on the composition of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credit portfolio, including identification of any concentrations of risk.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have methodologies that enable them to quantify the risk involved in exposures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individual borrowers or counterparties. Banks should also be able to analyze credit risk at the portfolio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level in order to identify any particular sensitivities or concentrations.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measurement of credit risk should take account of: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the specific nature of the credit (loan, derivative, facility, etc.) and its contractual and financial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conditions (maturity, reference rate, etc.);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the exposure profile until maturity in relation to potential market movements;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the existence of collateral or guarantees; and  </a:t>
            </a:r>
            <a:endParaRPr lang="ko-KR" altLang="en-US" dirty="0" smtClean="0" sz="1097"/>
          </a:p>
          <a:p>
            <a:pPr marL="0" indent="0" defTabSz="15240" algn="l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(iv)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the internal risk rating and its potential evolution during the duration of the exposure.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analysis of credit risk should be undertaken at an appropriate frequency with the results reviewed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against relevant limits. Banks should use measurement techniques that are appropriate to the complexity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level of the risks involved in their activities, based on robust data, and subject to periodic validation. </a:t>
            </a:r>
            <a:endParaRPr lang="ko-KR" altLang="en-US" dirty="0" smtClean="0" sz="1097"/>
          </a:p>
          <a:p>
            <a:pPr marL="0" indent="0" defTabSz="15240" algn="l">
              <a:lnSpc>
                <a:spcPts val="60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10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ADMINISTRATION, MEASUREMENT &amp; MONITORING PROCESS (CONT.)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effectiveness of a bank’s credit risk measurement process is highly dependent on the quality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management information systems. The information generated from such systems enables the board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levels of management to fulfill their respective oversight roles, including determining the adequate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level of capital that the bank should be holding.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Therefore, the quality, detail and timeliness of information are critical. In particular, information 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composition and quality of the various portfolios, including on a consolidated basis, should permit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management to assess quickly and accurately the level of credit risk that the bank has incurred through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its various activities and determine whether the bank’s performance is meeting the credit risk strategy.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is also important that banks have a management information system in place to ensure that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approaching risk limits are brought to the attention of senior management. All exposures should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included in a risk limit measurement system.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bank’s information system should be able to aggregate credit exposures to individual borrowers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counterparties and report on exceptions to credit risk limits on a meaningful and timely basis.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have information systems in place that enable management to identify any concentrations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risk within the credit portfolio. The adequacy of scope of information should be reviewed on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periodic basis by business line managers, senior management and the board of directors to ensure that 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 sufficient to the complexity of the business. Increasingly, banks are also designing information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systems that permit additional analysis of the credit portfolio, including stress testing.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5:			Banks must have in place a system for monitoring the overall composition and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quality of the credit portfolio.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Traditionally, banks have focused on oversight of individual credits in managing their overall credit risk.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this focus is important, banks also need to have in place a system for monitoring the overall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composition and quality of the various credit portfolios.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continuing source of credit-related problems in banks is concentrations within the credit portfolio.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Concentrations of risk can take many forms and can arise whenever a significant number of credits have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similar risk characteristics.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Concentrations occur when, among other things, a bank’s portfolio contains a high level of direct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indirect credits to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(i)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single counterparty,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	a group of connected counterparties11,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a particular industry or economic sector,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(iv)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a geographic region,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(v)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	an individual foreign country or a group of countries whose economies are strongly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interrelated,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(vi)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a type of credit facility, or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(vii)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a type of security.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Concentrations also occur in credits with the same maturity. Concentrations can stem from more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complex or subtle linkages among credits in the portfolio. The concentration of risk does not only apply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the granting of loans but to the whole range of banking activities that, by their nature, involve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counterparty risk. A high level of concentration exposes the bank to adverse changes in the area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which the credits are concentrated.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many instances, due to a bank’s trade area, geographic location or lack of access to economically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diverse borrowers or counterparties, avoiding or reducing concentrations may be extremely difficult.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addition, banks may want to capitalize on their expertise in a particular industry or economic sector.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 may also determine that it is being adequately compensated for incurring certain concentrations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risk. Consequently, banks should not necessarily forego booking sound credits solely on the basis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concentration. Banks may need to make use of alternatives to reduce or mitigate concentrations.  </a:t>
            </a:r>
            <a:endParaRPr lang="ko-KR" altLang="en-US" dirty="0" smtClean="0" sz="1097"/>
          </a:p>
          <a:p>
            <a:pPr marL="0" indent="0" defTabSz="1524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measures can include pricing for the additional risk, increased holdings of capital to compensate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the additional risks and making use of loan participations in order to reduce dependency on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particular sector of the economy or group of related borrowers. Banks must be careful not to enter into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transactions with borrowers or counterparties they do not know or engage in credit activities they do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not fully understand simply for the sake of diversification.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have new possibilities to manage credit concentrations and other portfolio issues. These include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mechanisms as loan sales, credit derivatives, securitization programs and other secondary loan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markets. However, mechanisms to deal with portfolio. Concentration issues involve risks that must also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identified and managed. Consequently, when banks decide to utilize these mechanisms, they need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have policies and procedures, as well as adequate controls, in place.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7:					Banks should take into consideration potential future changes in economic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conditions when assessing individual credits and their credit portfolios, and should assess their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risk exposures under stressful conditions.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important element of sound credit risk management involves discussing what could potentially go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wrong with individual credits and within the various credit portfolios, and factoring this information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into the analysis of the adequacy of capital and provisions. This “what if” exercise can reveal previously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undetected areas of potential credit risk exposure for the bank.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linkages between different categories of risk that are likely to emerge in times of crisis should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fully understood. In case of adverse circumstances, there may be a substantial correlation of various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risks, especially credit and market risk. Scenario analysis and stress testing are useful ways of assessing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areas of potential problems.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Stress testing should involve identifying possible events or future changes in economic conditions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could have un-favourable effects on a bank’s credit exposures and assessing the bank’s ability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withstand such changes. Three areas that banks could usefully examine are: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economic or industry downturns;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market-risk events; and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Garamond"/>
                <a:ea typeface="Garamond"/>
              </a:rPr>
              <a:t>(iii)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liquidity conditions.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Stress testing can range from relatively simple alterations in assumptions about one or more financial,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structural or economic variables to the use of highly sophisticated financial models. Typically, the latter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are used by large, internationally active banks.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Whatever the method of stress testing used, the output of the tests should be reviewed periodically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senior management and appropriate action taken in cases where the results exceed agreed tolerances.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output should also be incorporated into the process for assigning and updating policies and limits.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bank should attempt to identify the types of situations, such as economic downturns, both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whole economy or in particular sectors, higher than expected levels of delinquencies and defaults, or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combinations of credit and market events that could produce substantial losses or liquidity problems.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an analysis should be done on a consolidated basis. Stress-test analyses should also include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contingency plans regarding actions management might take given certain scenarios. These can include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techniques as hedging against the outcome or reducing the size of the exposure.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Ensuring Adequate Controls over Credit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8:			Banks should establish a system of independent, ongoing credit review and the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results of such reviews should be communicated directly to the board of directors and senior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management.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Because individuals throughout a bank have the authority to grant credit, the bank should have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efficient internal review and reporting system in order to manage effectively the bank’s various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portfolios. This system should provide the board of directors and senior management with sufficient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to evaluate the performance of account officers and the condition of the credit portfolio.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credit reviews conducted by individuals independent from the business function provide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important assessment of individual credits and the overall quality of the credit portfolio. Such a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review function can help evaluate the overall credit administration process, &amp; determine the accuracy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risk ratings and judge whether the account officer is properly monitoring individual credits.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review function should report directly to the board of directors, a committee with audit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responsibilities, or senior management without lending authority.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11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ADMINISTRATION, MEASUREMENT &amp; MONITORING PROCESS (CONT.)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9:			Banks must ensure that the credit-granting function is being properly managed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and that credit exposures are within levels consistent with prudential standards and internal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limits. Banks should establish and enforce internal controls and other practices to ensure that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exceptions to policies, procedures and limits are reported in a timely manner to the appropriate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level of management.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goal of credit risk management is to maintain a bank’s credit risk exposure within parameters set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board of directors and senior management. The establishment and enforcement of internal controls,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operating limits and other practices will help ensure that credit risk exposures do not exceed levels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acceptable to the individual bank. Such a system will enable bank management to monitor adherence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established credit policies.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Limit systems should ensure that granting of credit exceeding certain predetermined levels receive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prompt management attention. An appropriate limit system should enable management to control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exposures, initiate discussion about opportunities and risks, and monitor actual risk taking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against predetermined credit risk tolerances.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audits of the credit risk processes should be conducted on a periodic basis to determine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activities are in compliance with the bank’s credit policies and procedures, that credits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authorized within the guidelines established by the bank’s board of directors and that the existence,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quality and value of individual credits are accurately being reported to senior management. Such audits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also be used to identify areas of weakness in the credit administration process, policies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procedures as well as any exceptions to policies, procedures and limits.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10: Banks must have a system in place for managing problem credits and various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other workout situations.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One reason for establishing a systematic credit review process is to identify weakened or problem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credits. A reduction in credit quality should be recognized at an early stage when there may be more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options available for improving the credit.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bank’s credit risk policies should clearly set out how the bank will manage problem credits. Banks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differ on the methods and organization they use to manage problem credits. Responsibility for such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credits may be assigned to the originating business function, a specialized workout section, or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combination of the two, depending upon the size and nature of the credit and the reason for 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problems.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Effective workout programs are critical to managing risk in the portfolio. When a bank has significant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credit-related problems, it is important to segregate the workout function from the area that originated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credit. The additional resources, expertise and more concentrated focus of a specialized workout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section normally improve collection results.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workout section can help develop an effective strategy to rehabilitate a troubled credit or to increase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amount of repayment ultimately collected. An experienced workout section can also provide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valuable input into any credit restructurings organized by the business function.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Role of Supervisors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Principle 1: Supervisors should require that banks have an effective system in place to identify,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measure, monitor and control credit risk as part of an overall approach to risk management.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Supervisors should conduct an independent evaluation of a bank’s strategies, policies, practices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and procedures related to the granting of credit and the ongoing management of the portfolio.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Supervisors should consider setting prudential limits to restrict bank exposures to single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borrowers or groups of connected counterparties.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Although the board of directors and senior management bear the ultimate responsibility for an effective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system of credit risk management, supervisors should, as part of their ongoing supervisory activities,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 the system in place at individual banks to identify, measure, monitor and control credit risk.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should include an assessment of any measurement tools (such as internal risk ratings and credit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models) used by the bank. In addition, they should determine that the board of directors effectively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oversees the credit risk management process of the bank and that management monitors risk positions,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compliance with and appropriateness of policies.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should take particular note of whether bank management recognises problem credits at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early stage and takes the appropriate actions. Supervisors should monitor trends within a bank’s overall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portfolio and discuss with senior management any marked deterioration. Supervisors should also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 whether the capital of the bank, in addition to its provisions and reserves, is adequate related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level of credit risk inherent in the bank’s various on- and off-balance sheet activities.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reviewing the adequacy of the credit risk management process, home country supervisors should also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determine that the process is effective across business lines, subsidiaries and national boundaries. It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important that supervisors evaluate the credit risk management system not only at the level of individual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businesses or legal entities but also across the wide spectrum of activities and subsidiaries within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consolidated banking organization.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should consider setting prudential limits (e.g., large exposure limits) that would apply to all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banks, irrespective of the quality of their credit risk management process. Such limits would include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restricting bank exposures to single borrowers or groups of connected counterparties. Supervisors may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also want to impose certain reporting requirements for credits of a particular type or exceeding certain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established levels. In particular, special attention needs to be paid to credits granted to “connected”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Common Sources of Major Credit Problems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Most major banking problems have been either explicitly or indirectly caused by weaknesses in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management. In supervisors’ experience, certain key problems tend to recur. Severe credit losses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banking system usually reflect simultaneous problems in several areas, such as concentrations, failures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due diligence and inadequate monitoring.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Banking supervisors should have specific regulations limiting concentrations to one borrower or set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related borrowers, and, in fact, should also expect banks to set much lower limits on single-obligor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exposure. Most credit risk managers in banks also monitor industry concentrations. Many banks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exploring techniques to identify concentrations based on common risk factors or correlations among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factors.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small banks may find it difficult not to be at or near limits on concentrations, very large banking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organizations must recognize that, because of their large capital base, their exposures to single obligors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can reach imprudent levels while remaining within regulatory limits.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Process Issues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credit problems reveal basic weaknesses in the credit granting and monitoring processes. While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shortcomings in underwriting and management of market-related credit exposures represent important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sources of losses at banks, many credit problems would have been avoided or mitigated by a strong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credit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banks find carrying out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a thorough credit assessment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(or basic due diligence) a substantial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challenge. For traditional bank lending, competitive pressures and the growth of loan syndication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techniques create time constraints that interfere with basic due diligence.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Globalization of credit markets increases the need for financial information based on sound accounting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standards and timely macroeconomic and flow of funds data. When this information is not available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reliable, banks may dispense with financial and economic analysis and support credit decisions with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simple indicators of credit quality, especially if they perceive a need to gain a competitive foothold in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rapidly growing foreign market.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Finally, banks may need new types of information, such as risk measurements, and more frequent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information, to assess relatively newer counterparties, such as institutional investors and highly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leveraged institutions.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absence of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testing and validation of new lending techniques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is another important problem.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Adoption of untested lending techniques in new or innovative areas of the market, especially techniques </a:t>
            </a:r>
            <a:endParaRPr lang="ko-KR" altLang="en-US" dirty="0" smtClean="0" sz="1097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dispense with sound principles of due diligence or traditional benchmarks for leverage, have led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serious problems at many banks.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Sound practice calls for the application of basic principles to new types of credit activity. Any new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technique involves uncertainty about its effectiveness. That uncertainty should be reflected in somewhat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greater conservatism and corroborating indicators of credit quality. An example of the problem is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expanded use of credit-scoring models in consumer lending in the United States and some other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countries.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Large credit losses experienced by some banks for particular tranches of certain mass-marketed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indicate the potential for scoring weaknesses.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credit problems arise from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subjective decision-making by senior management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of the bank.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includes extending credits to companies they own or with which they are affiliated, to personal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friends, to persons with a reputation for financial acumen or to meet a personal agenda, such 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cultivating special relationships with celebrities. </a:t>
            </a:r>
            <a:endParaRPr lang="ko-KR" altLang="en-US" dirty="0" smtClean="0" sz="1097"/>
          </a:p>
          <a:p>
            <a:pPr marL="0" indent="0" defTabSz="15240" algn="l">
              <a:lnSpc>
                <a:spcPts val="50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12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MARKET AND LIQUIDITY SENSITIVE CREDIT EXPOSURES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 and liquidity-sensitive exposures pose special challenges to the credit processes at banks.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Market-sensitive exposures include foreign exchange and financial derivative contracts. Liquidity-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sensitive exposures include margin and collateral agreements with periodic margin calls, liquidity back-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up lines, commitments and some letters of credit, and some unwind provisions of securitizations.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contingent nature of the exposure in these instruments requires the bank to have the ability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 the probability distribution of the size of actual exposure in the future and its impact on both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borrower’s and the bank’s leverage and liquidity.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issue faced by virtually all financial institutions is the need to develop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meaningful measures of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exposure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that can be compared readily with loans and other credit exposures. This problem 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described at some length in the Basel Committee’s January 1999 study of exposures to highly leveraged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institutions.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Market-sensitive instruments require a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careful analysis of the customer’s willingness and ability to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pay.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Most market-sensitive instruments, such as financial derivatives, are viewed as relatively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sophisticated instruments, requiring some effort by both the bank and the customer to ensure that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contract is well understood by the customer.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link to changes in asset prices in financial markets means that the value of such instruments can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change very sharply and adversely to the customer, usually with a small, but non-zero probability.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Effective stress testing can reveal the potential for large losses, which sound practice suggests should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disclosed to the customer.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have suffered significant losses when they have taken insufficient care to ensure that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customer fully understood the transaction at origination and subsequent large adverse price movements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left the customer owing the bank a substantial amount.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Liquidity-sensitive credit arrangements or instruments require a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careful analysis of the customer’s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vulnerability to liquidity stresses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, since the bank’s funded credit exposure can grow rapidly when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customers are subject to such stresses.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increased pressure to have sufficient liquidity to meet margin agreements supporting over-the-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 trading activities or clearing and settlement arrangements may directly reflect market price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volatility.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other instances, liquidity pressures in the financial system may reflect credit concerns and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constricting of normal credit activity, leading borrowers to utilize liquidity backup lines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commitments. Liquidity pressures can also be the result of inadequate liquidity risk management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customer or a decline in its creditworthiness, making an assessment of a borrower’s or counterparty’s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liquidity risk profile another important element of credit analysis.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Market- and liquidity-sensitive instruments change in riskiness with changes in the underlying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distribution of price changes and market conditions. For market-sensitive instruments, for example,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increases in the volatility of price changes effectively increases potential exposures. Consequently, banks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conduct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stress testing of volatility assumptions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Market- and liquidity-sensitive exposures, because they are probabilistic, can be correlated with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creditworthiness of the borrower. This is an important insight gained from the market turmoil in Asia,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Russia and elsewhere in the course of 1997 and 1998. That is, the same factor that changes the value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market- or liquidity-sensitive instrument can also influence the borrower’s financial health and future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prospects.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need to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analyze the relationship between market- and liquidity-sensitive exposures and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default risk of the borrower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. Stress testing shocking the market or liquidity factors — is a key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element of that analysis.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Approval Process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individual steps in the process and their implementation have a considerable impact on the risks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associated with credit approval. Therefore, this chapter presents these steps and shows examples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shapes they can take. </a:t>
            </a:r>
            <a:endParaRPr lang="ko-KR" altLang="en-US" dirty="0" smtClean="0" sz="1097"/>
          </a:p>
          <a:p>
            <a:pPr marL="0" indent="0" defTabSz="15240" algn="l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29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01 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INTRODUCTION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Course Objectives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1.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	Environment and risks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2.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Relationships between risk components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3.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Decision makers and risk 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4.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Systems engineering and risk 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5.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Risks in simple, dynamic and systemic contexts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6.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Insurance and legal implications for risk 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7.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Defining context including organizational and behavioral considerations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8.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Relationship between environment and risk identification and treatment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9.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			Generic and specific causes of risk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10.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Qualitative and quantitative risk management techniques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11.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	Causation and mitigation techniques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management is a key process often aligned with either project management or systems engineering.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the surface it appears to be a relatively simple process, but achieving effective risk management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often illusive. This course offers a comprehensive look at the risk management process, including tips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succeed and traps to avoid based upon a number of lessons learned from actual projects.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Throughout the course, we explore how state of the art concepts can be applied to project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management across a variety of industries to make it effective.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course provides practical, ready-to-use approaches using examples from actual programs, for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planning, identifying and analyzing project risks, developing and implementing risk handling strategies,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monitoring progress in reducing risks to anticipated levels.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You'll gain a solid foundation in the basic elements, strategies, and implications of derivatives, their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and terminology, as well as a better understanding of the effects of financial risk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a firm's investment and financing decisions and on its overall profitability.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Learning Objectives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Concept of Risk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Understand the concept of risk management and how to use a variety of derivative financial strategies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manage risk. Learn how hedging can positively affect an organization’s risk exposure.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Goals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Formulate and implement risk management strategies that are consistent with corporate goals.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Exploit hedging as a positive risk management tactic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Reduce the likelihood of financial distress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Use your organization's special skills and knowledge to optimize risk exposure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Course Contents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What is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Credit Score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Credit History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Credit Rating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Principles for the Management of Credit Risk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Individual Credit Lending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The role of professional Financial Advisor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8.								The Role of the Financial Advisor, To Sell or Advice?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9.								Role of Personal Financial advisor in the life of a common person.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Risk &amp; Credit Approval Process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Credit Approval Process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Process Steps Leading up to the Credit Review  </a:t>
            </a:r>
            <a:endParaRPr lang="ko-KR" altLang="en-US" dirty="0" smtClean="0" sz="1097"/>
          </a:p>
          <a:p>
            <a:pPr marL="0" indent="0" defTabSz="15240" algn="l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However, this cannot mean the presentation of a final model credit approval process, as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characteristics which have to be taken into consideration in planning credit approval processes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which usually stem from the heterogeneity of the products concerned are simply too diverse.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said, it is possible to single out individual process components and show their basic design within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credit approval process optimized in terms of risk and efficiency. Thus, the risk drivers in carrying out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lending and rating process essentially shape the structure of this chapter.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First of all, we need to ask what possible sources of error the credit approval process must be designed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avoid. The errors encountered in practice most often can be put down to these two sources: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Substantive errors: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These comprise the erroneous assessment of a credit exposure despite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comprehensive and transparent presentation.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Procedural errors: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Procedural errors may take one of two forms: On the one hand,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procedural-structural design of the credit approval process itself may be marked by procedural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errors.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errors lead to an incomplete or wrong presentation of the credit exposure. On the other hand,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procedural errors can result from an incorrect performance of the credit approval process. These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caused by negligent or intentional misconduct by the persons in charge of executing the credit approval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various instances describing individual steps in the process, this chapter refers to the fundamental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logic of error avoidance by adjusting the risk drivers; in doing so, however, it does not always reiterate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explanation as to what sources of error can be reduced or eliminated depending on the way in which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they are set up.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credit review, for example, aims to create transparency concerning the risk level of a potential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 (and thus helps avoid substantive errors), the design of the other process components laid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down in the internal guidelines is intended to avoid procedural errors in the credit approval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Still, both substantive and procedural errors are usually determined by the same risk drivers. Thus, these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drivers are the starting point to find the optimal design of credit approval processes in terms of risk.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Segmentation of Credit Approval Processes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assess the credit risk, it is necessary to take a close look at the borrowers’ economic and legal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situation as well as the relevant environment (e.g. industry, economic growth).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quality of credit approval processes depends on two factors, i.e. a transparent and comprehensive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presentation of the risks when granting the loan on the one hand, and an adequate assessment of these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 on the other. Furthermore, the level of efficiency of the credit approval processes is an important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 element.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Due to the considerable differences in the nature of various borrowers (e.g. private persons, listed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companies, sovereigns, etc.) and the assets to be financed (e.g. residential real estate, production plants,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machinery, etc.) as well the large number of products and their complexity, there cannot be a uniform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 to assess credit risks.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Therefore, it is necessary to differentiate, and this section describes the essential criteria which have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taken into account in defining this differentiation in terms of risk and efficiency. </a:t>
            </a:r>
            <a:endParaRPr lang="ko-KR" altLang="en-US" dirty="0" smtClean="0" sz="1097"/>
          </a:p>
          <a:p>
            <a:pPr marL="0" indent="0" defTabSz="15240" algn="l">
              <a:lnSpc>
                <a:spcPts val="16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13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BASIC SITUATION OF CREDIT APPROVAL PROCESS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vast majority of credit institutions serve a number of different customer segments. This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segmentation is mostly used to differentiate the services offered and to individualize the respective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marketing efforts.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a result, this segmentation is based on customer demands in most cases. Based on its policy, a bank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tries to meet the demands of its customers in terms of accessibility and availability, product range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expertise, as well as personal customer service.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linking sales with the risk analysis units is not an issue in many cases at first. The sales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organization often determines the process design in the risk analysis units. Thus, the existing variety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segments on the sales side is often reflected in the structure and process design1 of the credit analysis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units.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classifications in terms of customer segments are, for example, complemented by product-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specific segments, there appears to be no uniform model. Given the different sizes of the banks,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lack of volume of comparable claims in small banks renders such a model inadequate also for reasons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complexity, efficiency, and customer orientation.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Irrespective of a bank’s size, however, it is essential to ensure a transparent and comprehensive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presentation as well as an objective and subjective assessment of the risks involved in lending in all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cases. Therefore, the criteria that have to be taken into account in presenting and assessing credit risks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determine the design of the credit approval processes.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 respective criteria result in different forms of segmentation for sales and analysis, this will cause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friction when credit exposures are passed on from sales to processing. A risk analysis or credit approval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processing unit assigned to a specific sales segment may not be able to handle all products offered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sales segment properly in terms of risk (e.g. processing residential real estate finance in the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analysis unit dealing with corporate clients).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a situation can be prevented by making the interface between sales and processing more flexible,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internal guidelines dealing with the problems mentioned here. Making this interface more flexible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ease potential tension can make sense in terms of risk as well as efficiency.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Accounting for Risk Aspects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quality of the credit approval process from a risk perspective is determined by the best possible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identification and evaluation of the credit risk resulting from a possible exposure. The credit risk can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distributed among four risk components which have found their way into the new Basel Capital Accord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(in the following referred to as Basel II).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a. Probability of default (PD)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b. Loss given default (LGD)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c. Exposure at default (EAD)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d. Maturity (M)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Probability of Default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Reviewing a borrower’s probability of default is basically done by evaluating the borrower’s current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future ability to fulfill its interest and principal repayment obligations. This evaluation has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take into account various characteristics of the borrower (natural or legal person), which should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lead to a differentiation of the credit approval processes in accordance with the borrowers served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by the bank.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Furthermore, it has to be taken into account that — for certain finance transactions — interest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principal repayments should be financed exclusively from the cash flow of the object to be financed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without the possibility for recourse to further assets of the borrower.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this case, the credit review must address the viability of the underlying business model, which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means that the source of the cash flows required to meet interest and principal repayment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obligations has to be included in the review. </a:t>
            </a:r>
            <a:endParaRPr lang="ko-KR" altLang="en-US" dirty="0" smtClean="0" sz="1097"/>
          </a:p>
          <a:p>
            <a:pPr marL="0" indent="0" defTabSz="15240" algn="l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Loss Given Default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loss given default is affected by the collateralized portion as well as the cost of selling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collateral. Therefore, the calculated value and type of collateral also have to be taken into account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designing the credit approval processes.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Exposure at Default (EAD)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vast majority of the cases described here, the exposure at default corresponds to the amount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owed to the bank.5 Thus, besides the type of claim, the amount of the claim is another important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element in the credit approval process. Thus, four factors should be taken into account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segmentation of credit approval processes: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 Type of borrower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 Source of cash flows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 Value and type of collateral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 Amount and type of claim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Approaches to the Segmentation of Credit Approval Processes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following subsections present possible segmentations to include the four factors mentioned above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structuring the credit approval process. The lending business in which banks engage is highly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heterogeneous in terms of volume and complexity; this makes it impossible to define an optimal model,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therefore we will not show model segmentation.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the description of possible segmentations, two principles are dealt with that have to be included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differentiation of the credit approval processes along the four risk components to ensure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efficient structure of the credit approval processes.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Distinction between standard and individual processes in the various segments;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taking into account asset classes under Basel II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Type of Borrower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general, type of borrower is used as the highest layer in credit approval processes. This is due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higher priority of reviewing legal and economic conditions within the substantive credit review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way in which the economic situation is assessed greatly depends on the available data.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following segments can be distinguished: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Sovereigns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Other public authorities (e.g. regional governments, local authorities)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Financial services providers (incl. credit institutions)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Corporates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Retail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Usually, at least the segments of corporate and retail customers are differentiated further (e.g.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 category).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Source of Cash Flows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distinction of so-called specialized lending from other forms of corporate finance is based 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fact that the primary, if not the only source of reducing the exposure is the income from the asset being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financed, and not so much the unrelated solvency of the company behind it, which operates on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broader basis.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Therefore, the credit review has to focus on the asset to be financed and the expected cash flow.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order to account for this situation, the segmentation of the credit approval processes should distinguish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between: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credits to corporations, partnerships, or sole proprietors;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specialized lending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institutions have to distinguish between the following forms of specialized lending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calculation of regulatory capital.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 Project finance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 Object finance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 Commodities finance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 Finance of income-producing commercial real estate </a:t>
            </a:r>
            <a:endParaRPr lang="ko-KR" altLang="en-US" dirty="0" smtClean="0" sz="1097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subdivision of Basel II primarily serves to determine the required capital correctly, but it can also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prove useful from a procedural point of view. This chapter does not separately address the specific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design of credit approval processes in specialized lending transactions. The general procedural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provisions that should be heeded to minimize the risk also apply to the forms of finance collectively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referred to as _specialized lending.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Value and Type of Collateral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Value and type of collateral have a significant impact on the risk involved in lending. Of particular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relevance in this context are those types of collateral which afford the lender a claim in rem 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collateral, and those product constructions under which the lender has legal and economic ownership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asset to be financed.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Two forms of finance are particularly relevant in practice: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mortgage finance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leasing finance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Mortgage finance and leasing are those forms of finance which often give the lender a substantial degree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control over the asset being financed. The strong legal position resulting from such collateral may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warrant special treatment of the relevant forms of finance.  </a:t>
            </a:r>
            <a:endParaRPr lang="ko-KR" altLang="en-US" dirty="0" smtClean="0" sz="1097"/>
          </a:p>
          <a:p>
            <a:pPr marL="0" indent="0" defTabSz="15240" algn="l">
              <a:lnSpc>
                <a:spcPts val="44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14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BASIC SITUATION OF CREDIT APPROVAL PROCESS (CONT.)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Level of Exposure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level of exposure has an immediate impact on the exposure at default (EAD). Therefore, any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increase in the level of exposure should trigger a more detailed credit review of the respective borrower.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aspect and the risk minimization that can be achieved by standardization and automation are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rationale behind the separation of low-volume and high-volume lending business that can often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found in the way in which credit approval processes are designed. In practice, the ensuing sub-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segmentation within the claims segments is now commonly referred to as standard process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individual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Standard and Individual Processes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distinction between standard and individual processes does not create a separate segment. It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rather a common process differentiation within claims segments which are defined in accordance with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criteria described above. In the vast majority of cases, the level of engagement is the decisive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element in the differentiation between standard and individual processes.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addition to the level of exposure, it is possible to describe some general differentiating criteria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characterize the process type in question. Generally speaking, the objective of establishing standard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processes is more efficient process execution. As most segments show concentrations of certain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 specifications, it is possible to develop processes that specifically address these characteristics.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Standard processes are characterized by the fact that they are only intended and suitable for handling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certain credit products with limited features and options.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Limiting the process to certain products and maximum exposure volumes allows for simplifications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automations within the process (in particular with regard to credit decisions by vote and highly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automated credit decisions). Individual processes are characterized by an adaptive design which makes 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possible to deal with a variety of products, collateral, and conditions.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Typically, this will be required especially for high-volume corporate customer business, as both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borrowers_ characteristics to be taken into account in the credit review and the specifics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products wanted are very heterogeneous.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higher risk involved with loans examined in an individual process should be addressed by using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double vote (one vote by the front office, and one vote by the back office).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Asset Classes under Basel II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already mentioned above, the new Basel Capital Accord — in its incorporation into European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thus Austrian law — presents mandatory rules for the regulatory capital requirements of claims under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any and all banking book transactions of credit institutions and investment firms.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Basel II provides two approaches to determine the capital requirement: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 a standardized approach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 an internal ratings-based approach (IRB approach)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IRB approach allows a more risk-sensitive calculation (based on the Bank’s internal estimates)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capital required to cover the risks associated with claims than was or will be possible under Basel I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 newly modified standardized approach.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goal is to use the capital required from an economic point of view as the yardstick for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regulatory capital requirement. However, this will only happen if the banks measure the risks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accordance with the regulatory criteria.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IRB approach distinguishes &amp; asset classes: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sovereign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bank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corporate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retail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equity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securitization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fixed assets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banks decide to apply the IRB approach in calculating the capital requirements, these asset classes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 respective sub-segments of corporate and retail exposures have to be accounted for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segmentation process. Thus, it would make sense to harmonize and match the segmentation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asset classes mentioned above to allow an efficient design of credit approval processes.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most cases, it will be necessary to refine the segmentation further to address a bank’s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orientation. Under Basel II, type of borrower is the only criterion at first (asset classes 1—3), but this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changes for retail exposures (asset class).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Claims on individuals belong to the retail portfolio. Besides loans to individuals, the retail portfolio can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also contain credits to SMEs provided the total exposure of the bank, or more specifically of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institution group, vis-à-vis each of these enterprises is less than one million euro. Furthermore, such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SMEs must not be treated in the same way as large enterprises within the bank’s internal credit (risk)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processes.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allocation to the retail asset class is effected by means of the processes most appropriate in terms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and from a risk perspective. Finally, retail exposures must also show a sufficient granularity.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means that an individual exposure needs to be part of a large number of exposures which 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managed by the bank in the same way.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differentiation of the retail segment from the other asset classes is highly significant, as Basel II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allows a so-called pooling approach in meeting the capital requirements for retail exposures. Under this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approach, deriving the risk parameters13 is not based on an individual exposure, but on a pool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homogenous exposures. Simplified credit rating processes may be used (only) in this segment.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Object of Review and Exposure Management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approval processes are started on behalf of a credit applicant. Especially in the context of lending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corporate customers, it is often necessary to include several (natural or legal) persons in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 process. This will be required if these (natural and legal) persons are to be considered one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economic unit and would thus probably have a mutual impact on each others credit standing.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granting an individual loan often involves a large number of (natural and legal) persons.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has to be borne in mind throughout the entire credit approval process, but particularly in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course of the credit review.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approval for groups of companies should be designed in a manner which is specific to the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involved and efficient and should aim to focus the review on the actual risk-bearer, that (natural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legal) person whose legal and economic situation ultimately determines the ability to fulfill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obligations under the credit agreement.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any case, Basel II requires the assessment of the borrower’s credit standing. Especially in complex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far-reaching company networks, the link to the respective credit institution may often go beyond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pure sales contacts (e.g. a foreign holding company and a domestic subsidiary).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this often results in vague guidelines in terms of exposure management within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approval processes. From a risk perspective, the overall risk of the risk-bearer should always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aggregated over the bank as a whole and then presented to the decision makers; the internal guidelines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contain provisions which clearly define the risk-bearer.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classification is usually based on loss-sharing arrangements or legal interdependences. Also, 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be stipulated whether aggregation should be effected by one person in charge (at group level)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processing or risk analysis, or in a decentralized fashion by each unit itself. </a:t>
            </a:r>
            <a:endParaRPr lang="ko-KR" altLang="en-US" dirty="0" smtClean="0" sz="1097"/>
          </a:p>
          <a:p>
            <a:pPr marL="0" indent="0" defTabSz="15240" algn="l">
              <a:lnSpc>
                <a:spcPts val="9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15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OBJECT OF REVIEW AND EXPOSURE MANAGEMENT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approval processes are started on behalf of a credit applicant. Especially in the context of lending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corporate customers, it is often necessary to include several (natural or legal) persons in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 process. This will be required if these (natural and legal) persons are to be considered one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economic unit and would thus probably have a mutual impact on each other’s credit standing.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granting an individual loan often involves a large number of (natural and legal) persons.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has to be borne in mind throughout the entire credit approval process, but particularly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course of the credit review.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approval for groups of companies should be designed in a manner which is specific to the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involved and efficient and should aim to focus the review on the actual risk-bearer, that (natural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legal) person whose legal and economic situation ultimately determines the ability to fulfill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obligations under the credit agreement.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any case, Basel II requires the assessment of the borrower’s credit standing. Especially in complex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far-reaching company networks, the link to the respective credit institution may often go beyond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pure sales contacts (e.g. a foreign holding company and a domestic subsidiary).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this often results in vague guidelines in terms of exposure management within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approval processes. From a risk perspective, the overall risk of the risk-bearer should always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aggregated over the bank as a whole and then presented to the decision makers; the internal guidelines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contain provisions which clearly define the risk-bearer.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classification is usually based on loss-sharing arrangements or legal interdependences. Also, 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be stipulated whether aggregation should be effected by one person in charge (at group level)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processing or risk analysis, or in a decentralized fashion by each unit itself.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Overview of the Credit Approval Process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order of the following subsections reflects the sequence of steps in the credit approval process,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the credit approval process for new customers serving as the general framework. Credit approval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processes for existing customers will be addressed explicitly if they contain process steps that are not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found in the credit approval process for new customers at least in a similar form.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definition of exposure segments is an important prerequisite to handle credit approval processes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manner which is specific to the risk involved and efficient. Many of the risk mitigation measures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described here can only take full effect if they account for the specific characteristics of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applicants.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Therefore, the segmentation of the credit approval processes is a central component of risk mitigation.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the risk mitigation measures should be designed in accordance with the specifics of each segment,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is a uniform basic structure of these measures which are discussed in the following subchapters.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presentation of the specific design of these measures would only be possible with reference to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detailed definition of the individual segments. Such a definition is impossible due to the great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heterogeneity among the banks addressed by this guideline to begin with and can thus only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established for each bank separately. Thus, the following lectures will primarily discuss the basic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structure of the risk mitigation measures and the way in which they work.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At some points, the distinction between standard and individual processes is pointed out as this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distinction is a central element in the design of credit approval processes nowadays. In case differences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process design are considered essential for the effectiveness of the risk mitigation measures, this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design will be described in more detail.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Integration of Sales and IT in the Process Design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early integration of sales and IT is an essential prerequisite for the success of a reorientation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approval process. In order to facilitate their implementation, changes in processes have to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reflected in the bank’s IT structure.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extensive planning and alignment effort involved in IT projects (in particular the coordination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interfaces to all organizational units that use data from the credit approval processes) makes 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necessary to check at an early stage whether the project is feasible and can be financed. This depiction </a:t>
            </a:r>
            <a:endParaRPr lang="ko-KR" altLang="en-US" dirty="0" smtClean="0" sz="1097"/>
          </a:p>
          <a:p>
            <a:pPr marL="0" indent="0" defTabSz="15240"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the credit approval processes is highly relevant not only for risk analysis and processing, but has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particular significance for sales. “and”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Changes in processes, in particular the introduction of mostly automated credit decisions, entail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considerable change in the user interface in sales applications. Therefore, the success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implementation is highly dependent on the extent to which employees accept such changes.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Process Steps Leading up to the Credit Review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execution of the credit review is based on external and internal data on the credit applicant.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Especially for extensive exposures, considerable resources may be tied up in the process of collecting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data, checking the data for completeness and plausibility, and passing on the data to people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charge of handling, analyzing, and processing the exposure within the bank.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steps can also lead to a large number of procedural errors. As the data included form the basis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the credit review, errors in collecting, aggregating, and passing them on are especially relevant also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 a risk perspective. The subchapter thus focuses on measures to avoid such procedural errors. </a:t>
            </a:r>
            <a:endParaRPr lang="ko-KR" altLang="en-US" dirty="0" smtClean="0" sz="1097"/>
          </a:p>
          <a:p>
            <a:pPr marL="0" indent="0" defTabSz="15240" algn="l">
              <a:lnSpc>
                <a:spcPts val="49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16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DATA COLLECTION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assessment of a credit applicant’s credit standing is based on different data sources and data types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accordance with the type of borrower. In any case, a bank must always be interested in having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comprehensive and current data on the economic and personal situation of the borrower.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ensure consistent customer service, the respective account manager will typically coordinate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gathering of information. The credit review incorporates not only economic data but also qualitative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concerning the borrower.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account manager should thus include a complete and critical picture of the borrower. In order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ensure that all the information gathered by the account manager is passed on to the person in charge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review, it would be advisable to prepare standardized and structured reports on customer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visits.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this has proven effective in directing conversations with customers as desired (function 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conversation guide). This procedure ensures that information is gathered in its entirety and in 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efficient manner. The layout of the visit reports should be specified for each segment and should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included in the internal guidelines.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make sure that the data collected is complete, mandatory lists showing what data are required should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used. These lists then have to be adapted to the requirements of the credit review process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conforming to the type of borrower in each case.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addition to individual borrower data, many cases will require general information on the economic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situation of a region or an industry to allow a comprehensive assessment of credit application; here,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 can make use of external sources.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a bank’s credit portfolio shows a focus on certain industries or regions, banks are advised to conduct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their own analyses of the economic situation in these fields — this is particularly true if the available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external information lacks the necessary detail and/or currency.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Plausibility Check and Preliminary Review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Before a credit exposure is subjected to a comprehensive credit review, the employee initially in charge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conduct a plausibility check and preliminary review. This check should look at the completeness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consistency of the documents filed by the borrower to minimize any process loops and the need for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further inquiries with the customer.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addition, sales should carry out an initial substantive check based on a select few relevant criteria.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objectives include the creation of awareness and active assumption of responsibility for credit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the part of the sales department.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preliminary check is especially significant in segments with high rejection rates, as a comprehensive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review ties up considerable resources in these segments. The preliminary check should prevent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 which will most likely be rejected from tying up capacities in risk analysis.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resulting reduction in number of cases dealt with by risk analysis allows a more detailed scrutiny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promising exposures and is thus desirable it terms of risk as well as efficiency.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the distinction between two types of check criteria has proven successful: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red criteria,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which, if fulfilled, lead to an outright rejection of the exposure (also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referred to as knock-out criteria)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yellow criteria,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which, if fulfilled, require the sales staff to present a plausible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well, documented justification of the respective situation. If this justification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cannot be made, the exposure also has to be rejected. </a:t>
            </a:r>
            <a:endParaRPr lang="ko-KR" altLang="en-US" dirty="0" smtClean="0" sz="1097"/>
          </a:p>
          <a:p>
            <a:pPr marL="0" indent="0" defTabSz="15240" algn="l">
              <a:lnSpc>
                <a:spcPts val="10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26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Passing on Data 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Making sure that information is passed on in its entirety is relevant from a risk perspective and concerns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those processes in which the credit approval process is not concluded by the account manager himself.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 internal guidelines provide for a transfer of responsibility, or if the credit review is conducted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two or more people, it is necessary to ensure that the complete set of relevant documents is handed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over.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would be advisable to prepare handover reports for this purpose. Handover reports should fully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reflect changes in responsibility in the course of the credit approval process as well as any interface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occurring in the process.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a modular structure has proven particularly effective for such forms. If possible, they should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kept electronically18 or, alternatively, as the first page of the respective credit folder.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sales employee has to use the module (table or text module) provided for handing over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 to the respective process. This contains, among other things, an enumeration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documents required for the respective risk analysis segment (completeness checklist).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the one hand, this ensures a smooth transfer of the documents, and on the other, it prevents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incomplete files from being handed over to risk analysis. In addition, further modules, e.g. notes taken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during customer appointments, should be included in the handover reports.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Furthermore, appropriate modules should be included for all other interfaces between sales and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analysis, or between different persons in processing.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facilitate a consistent application of the handover reports, it would be advisable to prepare detailed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interface plans, which should, in particular, show the interfaces between sales and risk analysis.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internal guidelines have to stipulate the responsibilities along the interface plans in detail, which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ensure a consistent application and minimize the procedural risks resulting from the change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responsibility (e.g. loss of documents).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Furthermore, this list serves to clearly assign specific responsibilities. This can help avoid errors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approval process that could result from unclear responsibilities (e.g. failure to carry out a required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 step).</a:t>
            </a:r>
            <a:endParaRPr lang="ko-KR" altLang="en-US" dirty="0" smtClean="0" sz="1097"/>
          </a:p>
          <a:p>
            <a:pPr marL="0" indent="0" defTabSz="15240" algn="l">
              <a:lnSpc>
                <a:spcPts val="8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39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Preparation of Offers, Credit Decision, and Documentation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Continuous Monitoring of Credit Exposures,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Intensive Servicing and Handling of Troubled Loans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Credit Risk 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Combination of Risk Management and Value 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8.								Risk-bearing Capacity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9.								Risk Strategy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10.				Capital Allocation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11.				Limits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12.				Risk Controlling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13.				Risk Management Systems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Organizational Structure &amp; Risk Management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Processing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Risk 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Internal Auditing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Significance and Tasks of Internal Auditing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Internal Auditing and Basel II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Standardized Approach to Credit Risk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RISK WEIGHTS IN THE STANDARDISED APPROACH INDIVIDUAL CLAIMS.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EXTERNAL CREDIT ASSESSMENTS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IMPLEMENTATION CONSIDERATIONS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CREDIT RISK MITIGATION IN THE STANDARDISED APPROACH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COLLATERAL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NETTING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GUARANTEES AND CREDIT DERIVATIVES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8.								MATURITY MISMATCHES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9.								CURRENCY MISMATCHES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10.				DISCLOSURE REQUIREMENTS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Basic Concepts of Risk Management and Insurance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Risk in Our Society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Insurance and Risk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Introduction to Risk 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Types of Insurers and Marketing Systems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Insurance Company Operations 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Basel II Accord &amp; Risk Management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Basel II Accord &amp; Risk 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Credit Risk ─ The Standardized Approach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External credit assessments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The standardized approach ─ credit risk mitigation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Rules for Retail Exposures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Rules for Equity Exposures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Rules for Purchased Receivables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8.								Recognition of credit risk mitigates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9.								Treatment of Expected Losses and Recognition of Provisions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10.				Minimum Requirements for IRB Approach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11.				Credit Risk ─ Securitization Framework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12.				Operational requirements for use of external credit assessments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13.				Standardized approach for securitization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14.				Internal ratings-based approach for securitization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17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REVIEW AND VALUATION OF COLLATERAL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 assessment involves the credit review and a valuation of the collateral based on the data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provided by the credit applicant. These steps aim at making the risks resulting from the exposure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transparent and allowing a final assessment of the exposure.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review basically consists of two process components: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Standardized models of data evaluation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Documentation and evaluation of other credit assessment factors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reviews are increasingly marked by standardized procedures. These procedures support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sometimes even replace the subjective decision making process in assessing credit standing.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we can also find credit review processes that are completely based on standardized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automated models and thus do not provide for any manual documentation and assessment of other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assessment factors beyond that.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establishing and assessing the risk involved in lending, the collateral offered by the applicant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examined and evaluated. The collateralized portion does not affect the applicant’s probability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default19; and its impact on assessing the exposure thus has to be dealt with independently of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review.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Standardized Models of Data Evaluation (Rating Models)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Today, we have many different models for the standardized evaluation of credit assessment data. These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models can basically be divided into heuristic models, empirical statistical models, and causal models.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addition, hybrid models are used in practice that is based on two or three of the models mentioned.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Heuristic models attempt to take experiences and use them as a basis to methodically gain new insights.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experiences can stem from: 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conjectured business interrelationships,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subjective practical experiences and observations, 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theories related to specific aspects.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terms of credit review, this means that experience from the lending business is used to try to predict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borrower’s future credit standing. Heuristic models thus depend on the fact that the subjective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experiences of the credit experts are reflected appropriately. Thus, not only the credit assessment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factors are determined heuristically, but also their impact and their weighting with reference to the final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decision are based on subjective experiences.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Empirical statistical models, by contrast, try to assess a borrower’s credit standing on the basis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objectifying processes. For this purpose, certain credit review criteria of the exposure under review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compared to the existing database which was established empirically. This comparison makes it possible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classify the credit exposure. The goodness of fit of an empirical statistical model depends to a great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extent on the quality of the database used in developing the system. First, the database must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sufficiently large to allow significant findings.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addition, it must be ensured that the data used also represent the credit institution’s future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adequately. Causal models derive direct analytical Links to creditworthiness on the basis of finance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theory. They do not use statistical methods to test hypotheses on an empirical basis.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Hybrid models try to combine the advantages of several systems. Empirical statistical models are used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only for those assessment factors for which a database exists which is sufficient in terms of quality.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credit assessment factors which have to be included in the model are assessed by means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heuristic systems, while causal analysis models are typically not used.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following subsections deal with the integration of these models in credit decision processes.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basic distinction made here is whether further steps are carried out in addition to the standardized data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evaluation to assess the credit standing (individual decision), or whether the standardized data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evaluation essentially forms the basis for a credit decision (mostly automated decision). </a:t>
            </a:r>
            <a:endParaRPr lang="ko-KR" altLang="en-US" dirty="0" smtClean="0" sz="1097"/>
          </a:p>
          <a:p>
            <a:pPr marL="0" indent="0" defTabSz="15240" algn="l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Individual Decision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an individual decision, the standardized data evaluation is complemented by further process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steps to assess the credit standing. After the credit review, the collateral is evaluated. An integrated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look at the detailed results leads to an individual credit decision which is not directly contingent 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results of the individual process components.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Standardized Credit Review (Rating)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typical rating process consists of two components: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financial rating (or quantitative rating)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qualitative rating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rating comprises an analysis of the financial data available for the credit applicant. The analysis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annual financial statements (backward-looking approach) has a central position in this context.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Increasingly, however, the analysis of business planning (forward-looking approach) is being employed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credit review process.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Usually, automated programs are used to calculate indicators from the annual financial statements or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plan. In most cases, the financial rating is carried out by credit analysts that are not related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sales in terms of organizational structure. The degree of specialization of these employees depends 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volume and the complexity of each bank’s business activities.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conventional corporate customer business most elements of the financial rating are carried out by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specialized employees. There may be additional specialized units that furnish those employees which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primarily responsible with certain analyses (modular system). In many banks, for example, it is possible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find units specializing in the analysis of foreign companies or real estate finance.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Setting up a separate unit should be considered whenever the analysis requires the development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special know-how and the number of the analyses to be handled renders a complete specialization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employees feasible in terms of efficiency.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analyses that were drawn up by employees other than those primarily responsible for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approval process, it is essential to make sure that the administrative process involved is as efficient 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possible. There should be a general guideline stipulating that the analysis is confirmed by the person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charge of the organizational unit supplying the module for the credit analysis when this module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handed over to the credit officer managing the exposure.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common practice of having the people in charge of every single organizational unit involved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approval process also confirm the completed credit application is rejected as inefficient and does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not seem necessary in terms of risk, either.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contrast to financial rating, which requires specific technical know-how, qualitative rating requires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comprehensive knowledge of the borrower to be successful.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course of the rating, the qualitative factors are also evaluated in a standardized fashion by means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one of the models described above.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Accordingly, this is typically done by the sales employee. As qualitative rating may be interested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characteristics that go beyond the borrower in question itself (e.g. product positioning within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competitive environment), it is possible to provide for the integration of additional organizational units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within the bank.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could, for example, be units specializing in the evaluation of product markets. What was said above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also applies to the inclusion of these modules.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Using a weighting function, financial and qualitative ratings are combined, with the result usually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referred to as base rating. </a:t>
            </a:r>
            <a:endParaRPr lang="ko-KR" altLang="en-US" dirty="0" smtClean="0" sz="1097"/>
          </a:p>
          <a:p>
            <a:pPr marL="0" indent="0" defTabSz="15240" algn="l">
              <a:lnSpc>
                <a:spcPts val="9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18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REVIEW AND VALUATION OF COLLATERAL (CONT.)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addition to the process components discussed so far, it is possible to include further information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rating process. In particular, this comprises a bank’s internal information on the respective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applicant’s conduct in the past (e.g. overdrafts) as well as additional information concerning the industry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which the company operates.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the result is often referred to as company rating.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companies are affiliated, it is necessary to look at possible loss-sharing arrangements in the rating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inclusion of loss-sharing arrangements makes it possible to determine the risk-bearing entities.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inclusion of a loss sharing arrangement can affect the assessment of the probability of default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company on which the rating is based positively and negatively.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Positive effect: assumption of support for the company in case of a crisis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Negative effect: spillover of a crisis to the company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inclusion of loss-sharing arrangements should be done in accordance with the relevant members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sales and credit analysis departments. This typically marks the end of the rating process. The final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result is also referred to as borrower rating.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final borrower rating should be awarded and confirmed together by the sales and risk analysis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employees primarily in charge of the exposure. The employees should carry out mutual plausibility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checks. In addition, external ratings should also be used in the plausibility check. If it is not possible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come to an agreement, the managers in charge look at the exposure, but the final decision should not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left in the hands of the front office.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need for a formal arrangement is underscored by the significance which will be attributed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 under the IRB approach in the future. </a:t>
            </a:r>
            <a:endParaRPr lang="ko-KR" altLang="en-US" dirty="0" smtClean="0" sz="1097"/>
          </a:p>
          <a:p>
            <a:pPr marL="0" indent="0" defTabSz="15240" algn="l">
              <a:lnSpc>
                <a:spcPts val="34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Overriding Rating Results 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internal guidelines should contain rules governing the circumstances under which it is permissible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interfere manually in the standardized credit rating models. This might, for example, be necessary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course of a financial rating if a meaningful ratio analysis is precluded due to a special structure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enterprise to be examined.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Any changes made must be subject to strict documentation requirements to ensure complete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transparency of the process. The authority to do so must be stipulated in the decision-making structure.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Furthermore, the number of overrides represents an indicator of the reliability of the credit rating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processes. Therefore, the documentation is also required for validation purposes.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Documentation of Other Credit Assessment Factors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addition to the factors evaluated by means of the standardized credit rating process, the employees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handling the exposure could include further data/factors in the credit review.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need to offer at least the option to add a description and evaluation of the exposure results from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fact that the standardization of the credit rating process makes it necessary to limit the extent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which all existing credit assessment factors are presented.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Ideally, the processes should adequately reflect all factors necessary to assess the credit standing,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need for a separate description should arise only as an exception. The description and assessment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factors should be carried out in accordance with clear rules in the internal guidelines.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the credit applications show fields that help document these factors. Five categories 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usually distinguished: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 Legal situation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 Market situation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 Economic situation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 Project evaluation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 Debt service capacity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documentation of the factors to be considered in these categories should contain clear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unambiguous statements describing their potential impact on credit standing. The design of the forms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already be apt to prevent or reduce longwinded descriptions of the factors and unclear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assessments with regard to the impact on credit standing. This can be achieved by using standardized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text modules and limited field sizes.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Valuation of Collateral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valuation of the collateral provided by the credit applicant is an essential element in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approval process and thus has an impact on the overall assessment of the credit risk involved in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possible exposure. The main feature of a collateralized credit is not only the borrower’s personal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standing, which basically determines the probability of default (PD), but the collateral which the lender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can realize in case the customer defaults and which thus determines the banks loss.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Via the risk component of loss given default (LGD) and other requirements concerning credit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mitigation techniques, the value of the collateral is included in calculating the capital requirement under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Basel II.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calculate the risk parameters under Basel II correctly, it is important for the valuation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 to be effected completely independently of the calculation of the borrower’s PD in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should ensure that the probability of default and the loss given default are shown separately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order to meet the Basel requirements of splitting up the review into a customer rating which reflects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only the PD on the one hand, and a transaction valuation which also contains a valuation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 to support the credit decision on the other.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 is generally divided into personal and physical collateral.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case of personal collateral, the provider is basically liable with his entire fortune. Examples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personal collateral are the following: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a.									surety ship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b.								guarantee and letter of support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c.									collateral promise </a:t>
            </a:r>
            <a:endParaRPr lang="ko-KR" altLang="en-US" dirty="0" smtClean="0" sz="1097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case of physical collateral, the bank receives a specific security interest in certain assets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 or the collateral provider. Examples of physical collateral are the following: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a.									mortgage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b.								pledge of movable assets (on securities, goods, bills of exchange)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c.									security assignment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d.								retention of title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internal guidelines (collateral catalog) should lay down the type of collateral which each bank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generally accepts. Banks should take a close look at that collateral whose value is subject to particularly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strong fluctuations and/ or whose realization is longwinded or often cumbersome.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Liens, for example, usually pose relatively few problems for their holders and provide them with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rather strong creditor position, as the related value of the collateral given is generally easier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assess/value than the personal liability fund of a guarantor.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collateral catalog has to include appropriate instructions on assessing the collateral potentially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accepted by the bank as well as determining its collateral value. A description of the processes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principles in determining the collateral value for each type of collateral will primarily have to be drawn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up in accordance with the business orientation of each bank and the complexity of the approved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General principles governing the valuation of collateral such as accounting for sustainable value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valuing the collateral based on the liquidation principle should be included in the determination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 value; similarly, it should also include general risk deductions (haircuts) as well as deductions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procedural cost (e.g. long time required to sell the collateral). </a:t>
            </a:r>
            <a:endParaRPr lang="ko-KR" altLang="en-US" dirty="0" smtClean="0" sz="1097"/>
          </a:p>
          <a:p>
            <a:pPr marL="0" indent="0" defTabSz="15240" algn="l">
              <a:lnSpc>
                <a:spcPts val="38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19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EXPOSURE ASSESSMENT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reviewing borrower rating, other credit assessment factors, and the collateral, it is possible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 the borrower’s creditworthiness with regard to the proposed exposure. The final assessment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exposure risk can only be made (especially in the corporate customer business) after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comprehensive evaluation of all sub-processes of credit review.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results of the valuation of the collateral will also be included in this assessment which has to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made by the employees handling the exposure. The credit form should thus provide appropriate fields.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Here, it is important to make sure that the internal guidelines contain clear rules on the level of detail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 form in which the explanation has to be presented.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practice, it has proven useful to compare the positive and negative assessment criteria. In addition,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form should provide a field for a concluding summary. Here, too, the use of text modules appears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appropriate to avoid longwinded and vague statements.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assessment of the employees in charge of processing the exposure is the basis for the subsequent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decision. This must be done in line with the decision-making structure for the credit decision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stipulated in the internal guidelines.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Automated Decision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standardized retail business in particularly does mostly without individual interventions in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decision process, with the result of the standardized credit rating process being the major basis for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decision.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these processes are used only for small credit volumes, the data are often entered by a sales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employee. Deviations can be found mostly in residential real estate finance, as it is possible to set up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specialized risk analysis units for this usually highly standardized process.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both cases, the credit decision can be made by a single vote up to a volume to be defined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guidelines in order to curb the complexity and thus increase the efficiency of the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Increasingly, mostly automated decision processes are also used in the small business segment.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prerequisite is a clear definition of and the data to be maintained for this customer segment. This makes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possible to create the conditions to derive a discriminatory analysis function.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some cases, it is left to the credit applicant to enter the data necessary to carry out the credit review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(so-called online applications). However, the limited database and lack of more personal contact with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applicant limit the application of this option.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most important success factor in the use of mostly automated processes is the bank’s ability to take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precautions against the credit applicant entering wrong data or to identify such wrong entries in time.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Choosing a Process as the IRB approach provides for a calculation of the regulatory capital requirement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the basis of credit standing, the credit rating process has to be adapted to the requirements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IRB approach.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application of the formulas to calculate the regulatory capital requirement stipulated in the IRB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approach under Basel II requires banks to derive the default parameters needed to quantify the risk.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Both the basic approach and the advanced IRB approach require the calculation of the probability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default (PD) of a claim/a pool of claims.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Therefore, the credit rating of individual exposures has an immediate impact on the capital requirement.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probability of default of retail exposures can be determined on the basis of pools of claims which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combine a number of comparable individual exposures. Thus, it is not necessary to classify every single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 into different categories.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Basel II, it is possible — under certain circumstances — to treat corporate exposures with a total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volume of no more than 1m as retail exposures. Based on what has been said so far, it would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theoretically also be possible to assess such exposures by using a mostly automated credit decision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 (at least from a perspective of compatibility of the credit rating process with the calculation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capital requirement).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 practice, this will have to be qualified for two major reasons: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profitability of the small business segment is highly dependent on the price structure.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This, in turn, is one of the decisive competitive factors. Therefore, it is necessary to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delineate the risk associated with an exposure as precisely as possible to be able to set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price commensurate with the risk involved.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Homogeneous data pools are required for the application of empirical statistical models.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practice, the borrowers in the small business segment show a high degree of heterogeneity,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which means that this requirement can only be met by setting up many, thus smaller pools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claims. The decreasing size of pools of claims and the resulting increase in the processes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be applied thus effectively limit the application of this method. This is especially true for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small institutions.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Preparation of Offers, Credit Decision and Documentation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reviewing and determining the applicant’s creditworthiness in the course of assessing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exposure, the process leading up to disbursement of the credit can be initiated.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Thus, this covers all aspects ranging from preparing an offer to actually disbursing the amount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stipulated in the credit agreement. With some restrictions, what was said in pervious lectures also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applies to the individual process steps in this context. These steps are basically designed in a way as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prevent procedural errors in the credit approval process. Therefore, this focuses on the risk-mitigating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design of selected process components.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Preparation of Offers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When preparing a firm offer, costing this offer plays a central role. From a procedural point of view,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special emphasis has to be placed on clearly defining the authority to set conditions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coordination process between sales and risk analysis.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Authority to Set Conditions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internal guidelines have to lay down the responsibility for the final decision concerning conditions.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a calculation of the conditions in line with the risk involved is carried out by automated systems, sales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can have the sole authority to set conditions.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sales department is fully responsible for earnings and should thus have the authority to decide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conditions. If the systems do not allow a precise calculation of the risk-adequate conditions,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person in charge of risk analysis should be included in the final decision on the conditions.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internal guidelines should contain specific instructions governing the assignment of responsibility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this case. This entails an explicit definition of the escalation criteria. These should be identical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sales and risk analysis. This helps avoid situations in which people at different hierarchical levels have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decide on conditions of an individual exposure.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this is not done properly, such a hierarchical relation (even if it only exists indirectly) may have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negative impact on the required balance in forming an opinion. One of the prerequisites for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identical design of the authority to set conditions, viz. the congruent design of the sales and the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analysis organization, is dealt with separately in next lectures.</a:t>
            </a:r>
            <a:endParaRPr lang="ko-KR" altLang="en-US" dirty="0" smtClean="0" sz="1097"/>
          </a:p>
          <a:p>
            <a:pPr marL="0" indent="0" defTabSz="15240" algn="l">
              <a:lnSpc>
                <a:spcPts val="19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20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DECISION-MAKING STRUCTURE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a set-up of the specific credit exposure was agreed upon in the course of preparing the offer, this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followed by a formal internal approval of the individual exposure as part of the credit approval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essential risk-related issue of this process step is the definition of credit authority, particularly with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regard to the coordination of sales and risk analysis.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authority describes the authorization granted by the management those discretion in making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decisions up to a certain amount. In order to comply with the of our-eyes principle, this authority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can as a rule only be exercised jointly by two or more decision makers. Moreover, a credit decision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always involve people that do not belong to the sales department (double vote).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addition, the level of authority should be commensurate with the experience of the employees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charge of assessing the credit exposure. Looking at decision-making authority, we will now discuss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idealized decision- making structure. Special emphasis is placed on the determining factors to allow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adaptation to different business models.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Basic Guidelines Covering the Creation of a Decision-making Structure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looking at the risk level of the pending decision, the structure should be subdivided based 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nature of the object of the decision. Three categories are usually formed here: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non-standardized credits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standardized credits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short-term overdrafts (all instances in which credit lines are exceeded in the short term)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addition, the decision-making structure may contain specific rules on further issues (e.g., authority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set conditions, minor changes within an exposure).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 a conceptual point of view, it makes sense to refer to the credit risk associated with the individual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 when drawing up the decision-making structure for non-standardized credits.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Accordingly, the factors to be taken into account in drawing up the decision-making structure are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following: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level of exposure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value of collateral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type of borrower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probability of default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Basel Accord &amp; Credit Risk Management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Along the lines of the proposals in the consultative paper to the new capital adequacy framework issued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June 1999, the risk weighted assets in the standardized approach will continue to be calculated as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 of the amount of exposures and supervisory determined risk weights. As in the current Accord,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risk weights will be determined by the category of the borrower: sovereign, bank, or corporate.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Unlike in the current Accord, there will be no distinction on the sovereign risk weighting depending 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whether or not the sovereign is a member of the Organization for Economic Coordination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Development (OECD).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Instead the risk weights for exposures will depend on external credit assessments. The treatment of off-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balance sheet exposures will largely remain unchanged, with a few exceptions.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Sovereign Risk Weights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retains its proposal to replace the current Accord with an approach that relies on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sovereign assessments of eligible ECAIs.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Claims on sovereigns determined to be of the very highest quality will be eligible for a 0% risk weight.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assessments used should generally be in respect of the sovereigns long-term domestic rating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domestic currency obligations and foreign rating for foreign currency obligations.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acknowledges the concerns expressed by some commentators regarding the use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external credit assessments, especially credit ratings. However, no alternative has been yet proposed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would be both superior to the current Accords OECD/non-OECD distinction and as risk-sensitive 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current proposal.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has also been indicated that the Committee could mitigate concerns on the use of external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assessments by providing strict guidance and explicit criteria governing the use of credit assessments.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has clarified the criteria set out in the first Consultative Paper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Following the notation used in the June 1999 Consultative Paper, the risk weights of sovereigns would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as follows: </a:t>
            </a:r>
            <a:endParaRPr lang="ko-KR" altLang="en-US" dirty="0" smtClean="0" sz="1097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AAA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A+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BBB+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BB+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Assessments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AA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BBB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</a:t>
            </a:r>
            <a:endParaRPr lang="ko-KR" altLang="en-US" dirty="0" smtClean="0" sz="1097" b="1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Weights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150%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100%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At national discretion, a lower risk weight may be applied to banks. Exposures to the sovereign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incorporation denominated in domestic currency and funded in that currency. Where this discretion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exercised, other national supervisory authorities may also permit their banks to apply the same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 to domestic currency exposures to this sovereign (or central bank) funded in that currency.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address at least in part the concern expressed over the use of credit ratings and to supplement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private sector ratings for sovereign exposures, the Committee is currently exploring the possibility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using the country risk ratings assigned to sovereigns by Export Credit Agencies (ECAs).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key advantage of using publicly available export credit agencies. Risk scores for sovereigns are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ECA risk scores are available for a far larger number of sovereigns than are private ECAI ratings.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primary function of the ECAs is to insure the country risk, and sometimes also the commercial risk,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attached to the provision of export credit to foreign buyers. In April 1999 the OECD introduced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methodology for setting benchmarks for minimum export insurance premiums for country risk.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methodology has been adopted by various countries. Based on an econometric model of three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groups of quantitative indicators, the methodology produces a risk classification by assigning individual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countries to one of seven risk scores.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proposes that supervisors may recognize the country risk scores assigned to sovereigns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by Export Credit Agencies that subscribe to the OECD 1999 methodology and publish their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scores. Banks may then choose to use the risk scores produced by an ECA (or ECAs) recognized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their supervisor.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OECD 1999 methodology establishes seven risk score categories associated with minimum export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premiums. As detailed below, each of those ECA risk scores will correspond to a specific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 category Where only a risk score which is not associated with a minimum premium is indicated,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will not be recognized for risk weighting purposes.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Committee is proposing that the risk scores will be slotted into the risk weighting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categories as in the table. </a:t>
            </a:r>
            <a:endParaRPr lang="ko-KR" altLang="en-US" dirty="0" smtClean="0" sz="1097" b="1"/>
          </a:p>
          <a:p>
            <a:pPr marL="0" indent="0" defTabSz="15240"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ECA risk Scores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1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2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3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4 to 6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7</a:t>
            </a:r>
            <a:endParaRPr lang="ko-KR" altLang="en-US" dirty="0" smtClean="0" sz="1097" b="1"/>
          </a:p>
          <a:p>
            <a:pPr marL="0" indent="0" defTabSz="15240" algn="l">
              <a:lnSpc>
                <a:spcPts val="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Weights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150%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Given the similarity in risk profiles, claims on central banks are assigned the same risk weight as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applicable to their sovereign governments. The Bank for International Settlements (BIS),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International Monetary Fund (IMF), the European Central Bank (ECB) and the European Community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will receive the lowest risk weight applicable to sovereigns and central banks.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further reflection, the Committee is no longer calling for adherence to the SDDS set out by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IMF as a pre-condition for preferential risk weights. Judging compliance with these standards is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qualitative exercise and an all-or-nothing judgment may be overly simplistic.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Therefore, the Committee does not wish to create a structure in which a sovereigns or supervisors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compliance with these fundamental standards would be assessed in a purely mechanical fashion. </a:t>
            </a:r>
            <a:endParaRPr lang="ko-KR" altLang="en-US" dirty="0" smtClean="0" sz="1097"/>
          </a:p>
          <a:p>
            <a:pPr marL="0" indent="0" defTabSz="15240" algn="l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48 </a:t>
            </a:r>
            <a:endParaRPr lang="ko-KR" altLang="en-US" dirty="0" smtClean="0" sz="1200"/>
          </a:p>
        </p:txBody>
      </p:sp>
      <p:sp>
        <p:nvSpPr>
          <p:cNvPr id="97" name="Rect 3"/>
          <p:cNvSpPr>
            <a:spLocks noGrp="1" noChangeArrowheads="1"/>
          </p:cNvSpPr>
          <p:nvPr/>
        </p:nvSpPr>
        <p:spPr>
          <a:xfrm rot="0">
            <a:off x="5711825" y="1767840"/>
            <a:ext cx="509905" cy="15557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Unrated</a:t>
            </a:r>
            <a:endParaRPr lang="ko-KR" altLang="en-US" dirty="0" smtClean="0" sz="1097" b="1"/>
          </a:p>
        </p:txBody>
      </p:sp>
      <p:sp>
        <p:nvSpPr>
          <p:cNvPr id="98" name="Rect 3"/>
          <p:cNvSpPr>
            <a:spLocks noGrp="1" noChangeArrowheads="1"/>
          </p:cNvSpPr>
          <p:nvPr/>
        </p:nvSpPr>
        <p:spPr>
          <a:xfrm rot="0">
            <a:off x="5068570" y="1688465"/>
            <a:ext cx="394335" cy="31432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Below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</a:t>
            </a:r>
            <a:endParaRPr lang="ko-KR" altLang="en-US" dirty="0" smtClean="0" sz="1097" b="1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21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WEIGHTS FOR NON-CENTRAL GOVT. PUBLIC SECTOR ENTITIES (PSES)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Claims on domestic PSEs will be treated as claims on banks of that country. Subject to national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discretion, claims on domestic PSEs may also be treated as claims on the sovereigns in whose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jurisdictions the PSEs are established. Where this discretion is exercised, other national supervisors may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allow their banks to risk weight claims on such PSEs in the same manner.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Non-central government PSEs can include different types of institutions, ranging from government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agencies and regional governments to government owned corporations.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provide some guidance and to delineate the circumstances in which PSEs may receive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more favorable bank or sovereign treatment, the example below shows how PSEs might be categorized,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looking at one particular aspect of the PSEs, the revenue raising powers.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should be noted that, given the wide range of PSEs and the significant differences in government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structures among different jurisdictions, this is only one example for supervisory authorities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exercising their national discretion.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may be other ways of determining the different treatments for different types of PSEs,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example by focusing on the extent of guarantees provided by the central government.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							Regional governments and local authorities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could qualify for the same treatment as claims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the central government if these governments and local authorities have specific revenue-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raising powers and have specific institutional arrangements the effect of which is to reduce their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 of default.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							Administrative bodies responsible to central governments, regional governments or to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local authorities and other non-commercial undertakings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owned by the governments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local authorities may not warrant the same treatment as claims on their sovereign if the entities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 not have revenue raising powers or other arrangements as described above. If strict lending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rules apply to these entities and a declaration of bankruptcy is not possible because of their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special public status, it may be appropriate to treat these claims in the same manner as claims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banks.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							Commercial undertakings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owned by central governments, regional governments or by local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authorities may be treated as normal commercial enterprises. If these entities function as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corporate in competitive markets even though the state, a regional authority or a local authority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 the major shareholder of these entities, supervisors may decide to attach the risk weights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applicable to corporate.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weights for multilateral development banks (MDBs)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risk weights applied to MDBs will be based on external credit assessments as set out under option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 for treating bank claims explained further. A 0% risk weight will be applied to claims on highly rated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MDBs that fulfill to the Committees satisfaction the criteria provided below. The Committee will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continue to evaluate eligibility on a case-by-case basis. The eligibility criteria for MDBs risk weighted 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0% are: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very high quality long-term issuer ratings, i.e. a majority of an MDBs external assessments must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AAA;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shareholder structure comprised of a significant proportion of high quality sovereigns with long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term issuer credit assessments of AA or better;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strong shareholder support demonstrated by the amount of paid-in capital contributed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shareholders; the amount of callable capital the MDBs have the right to call, if required,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repay their liabilities; and continued capital contributions and new pledges from sovereign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shareholders;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adequate level of capital and liquidity (a case-by-case approach is necessary in order to assess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whether each institutions capital and liquidity are adequate),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strict statutory lending requirements and conservative financial policies, which would include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among other conditions a structured approval process, internal creditworthiness and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concentration limits (per country, sector, and individual exposure and credit category), large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 approval by the board or a committee of the board, fixed repayment schedules,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49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02 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UNDERSTANDING THE WORD “CREDIT” 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As a financial term, used in such terms as credit card, it refers to the granting of a loan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creation of debt. Any movement of financial capital is normally quite dependent on credit, which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turn is dependent on the reputation or creditworthiness of the entity which takes responsibility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funds. A similar usage is in commercial trade, where credit is used to refer to the approval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delayed payments for goods purchased. Credit is denominated by a unit of account. Unlike money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(strict definition) credit can not itself act as a unit of account.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privilege granted for the purpose of extending time to make payment on a debt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Borrowed money or other finance (e.g. Hire purchase) to be paid back under an arrangement with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lender.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money a lender extends to a buyer for a commitment to repay the loan within a certain time frame.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 are granted credit when an organization or individual makes a sum available for you to borrow.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are two main types of credit.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Home loans, or mortgages, and personal or shop loans are linked to a specific item or items –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example, a new kitchen, or a house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Revolving credit on payment cards can give you access to a fixed amount of money that you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can spend as you wish, in a wide range of retailers and other outlets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Repayment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Loans are normally repaid in regular installments over an agreed period of time. Mortgages, or home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loans, can be repaid in variable installments but most personal loans specify fixed repayments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approximately equal amounts.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you want to make another major purchase when you have finished paying off one loan, you need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negotiate a new loan. Revolving credit means that you always have access to the amount of your line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that remains unspent. And every time you pay off some of the outstanding amount,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proportion of your credit limit becomes available for you to spend again.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 if you have a credit limit of Rs 1,000, spend Rs 300 and repay Rs 100, you have Rs 800 available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spend. Whatever type of loan you choose, be certain to make your repayments on time, or you can face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penalties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Interest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cover the lending risk and to make a profit on their money, lenders generally charge interest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loans and revolving credit. You must remember this when you are calculating your repayments.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example, if you borrow Rs 100 and interest is payable at an annual rate of ten per cent, the total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cost is Rs 110. This is known as simple interest. It is rarely charged on borrowings. Compound interest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 more common. It means that interest is charged on the interest at regular intervals.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 – if you owe Rs 100 and are charged ten per cent compound interest each year, at the end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year one you will owe Rs 110. In year two, the lender will charge ten per cent of this sum and add 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the outstanding amount, so you will owe Rs 121, and so on.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Interest may be compounded after any period – a day, a week, a month and so on. With fixed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repayment loans, the amount of interest is worked out in advance and added into the repayments. There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 often a penalty if you want to repay the outstanding amount earlier than agreed.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revolving credit, you can repay as much or as little as you want, at any point. You can often avoid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paying any interest at all if you repay the total amount you have borrowed on the date when the first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repayment is due.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Score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A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credit score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a numerical expression based on a statistical analysis of a person's credit files,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represent the creditworthiness of that person, which is the perceived likelihood that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person will pay debts in a timely manner. A credit score is primarily based on credit report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typically sourced from credit bureaus / credit reference agencies  </a:t>
            </a:r>
            <a:endParaRPr lang="ko-KR" altLang="en-US" dirty="0" smtClean="0" sz="1097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effective monitoring of use of proceeds, status review process, and rigorous assessment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provisioning to loan loss reserve.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considers that the MDBs currently eligible for a 0% risk weight are: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World Bank Group comprised of the International Bank for Reconstruction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Development (IBRD) and the International Finance Corporation (IFC),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The Asian Development Bank (ADB),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The African Development Bank (AFDB),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The Council of Europe Development Bank (CEDB),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The European Bank for Reconstruction and Development (EBRD),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The Inter-American Development Bank (IADB),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8.								The European Investment Bank (EIB),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9.								The Nordic Investment Bank (NIB),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10.				The Caribbean Development Bank (CDB),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Weights for Banks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was proposed in the June 1999 Consultative Paper, there will be two options for deciding the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weights on exposures to banks. National supervisors will apply one option to all banks in their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jurisdiction. No claim on an unrated bank may receive a risk weight less than that applied to 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sovereign of incorporation.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this option, as shown in the table below, all banks incorporated in a given country will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assigned a risk weight one category less favorable than that assigned to claims on the sovereign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incorporation.  </a:t>
            </a:r>
            <a:endParaRPr lang="ko-KR" altLang="en-US" dirty="0" smtClean="0" sz="1097"/>
          </a:p>
          <a:p>
            <a:pPr marL="0" indent="0" defTabSz="15240" algn="l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Assessments</a:t>
            </a:r>
            <a:endParaRPr lang="ko-KR" altLang="en-US" dirty="0" smtClean="0" sz="1097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Weights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150%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100% </a:t>
            </a:r>
            <a:endParaRPr lang="ko-KR" altLang="en-US" dirty="0" smtClean="0" sz="1097"/>
          </a:p>
          <a:p>
            <a:pPr marL="0" indent="0" defTabSz="15240" algn="l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is reducing the scope of claims that would receive the preferential risk weight from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those with original maturity of 6 months or less, as was proposed in the June 1999 Consultative Paper,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those with original maturity of 3 months or less. This change reflects analysis completed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Committee which suggests that in practice the upper maturity bound in the short-term inter-bank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 is generally three months.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understands that there are cases where a bank or a corporate can have a higher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 than the sovereign assessment of its home country and that risk weighting exposures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those entities based on such assessments can be justified. Therefore, it will not retain the sovereign floor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was proposed in the June 1999 Consultative Paper.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weights for securities firms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Claims on securities firms may be treated as claims on banks provided they are subject to supervisory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regulatory arrangements comparable to those under the new capital adequacy framework (including,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particular, risk-based capital requirements).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is no longer proposing to include the implementation of the 30 Objective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Principles of Securities Regulation set out by IOSCO and referenced in the first consultative paper as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condition for receiving a risk weight less than 100%.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Weights for Corporates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table provided below illustrates the risk weighting of rated corporate claims, including claims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companies. </a:t>
            </a:r>
            <a:endParaRPr lang="ko-KR" altLang="en-US" dirty="0" smtClean="0" sz="1097"/>
          </a:p>
          <a:p>
            <a:pPr marL="0" indent="0" defTabSz="15240" algn="l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50 </a:t>
            </a:r>
            <a:endParaRPr lang="ko-KR" altLang="en-US" dirty="0" smtClean="0" sz="1200"/>
          </a:p>
        </p:txBody>
      </p:sp>
      <p:sp>
        <p:nvSpPr>
          <p:cNvPr id="103" name="Rect 3"/>
          <p:cNvSpPr>
            <a:spLocks noGrp="1" noChangeArrowheads="1"/>
          </p:cNvSpPr>
          <p:nvPr/>
        </p:nvSpPr>
        <p:spPr>
          <a:xfrm rot="0">
            <a:off x="5142230" y="4550410"/>
            <a:ext cx="393700" cy="31432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Below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</a:t>
            </a:r>
            <a:endParaRPr lang="ko-KR" altLang="en-US" dirty="0" smtClean="0" sz="1097" b="1"/>
          </a:p>
        </p:txBody>
      </p:sp>
      <p:sp>
        <p:nvSpPr>
          <p:cNvPr id="104" name="Rect 3"/>
          <p:cNvSpPr>
            <a:spLocks noGrp="1" noChangeArrowheads="1"/>
          </p:cNvSpPr>
          <p:nvPr/>
        </p:nvSpPr>
        <p:spPr>
          <a:xfrm rot="0">
            <a:off x="2719070" y="4474210"/>
            <a:ext cx="3521075" cy="4699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A+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BBB+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BB+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AAA to AA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Unrated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BBB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</a:t>
            </a:r>
            <a:endParaRPr lang="ko-KR" altLang="en-US" dirty="0" smtClean="0" sz="1097" b="1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AAA to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BBB+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Assessment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AA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 BB</a:t>
            </a:r>
            <a:endParaRPr lang="ko-KR" altLang="en-US" dirty="0" smtClean="0" sz="1097" b="1"/>
          </a:p>
          <a:p>
            <a:pPr marL="0" indent="0" defTabSz="1524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Weights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150%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100% </a:t>
            </a:r>
            <a:endParaRPr lang="ko-KR" altLang="en-US" dirty="0" smtClean="0" sz="1097"/>
          </a:p>
          <a:p>
            <a:pPr marL="0" indent="0" defTabSz="1524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with the case of exposure to banks, the Committee will not adopt the sovereign floor that was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proposed in the June 1999 Consultative Paper, recognising that there are legitimate cases where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corporate can have a higher assessment than the sovereign assessment of its home country.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standard risk weight for unrated claims on corporates will be 100%. No claim on an unrated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corporate may be given a risk weight preferential to that assigned to its sovereign of incorporation. </a:t>
            </a:r>
            <a:endParaRPr lang="ko-KR" altLang="en-US" dirty="0" smtClean="0" sz="1097"/>
          </a:p>
          <a:p>
            <a:pPr marL="0" indent="0" defTabSz="15240" algn="l">
              <a:lnSpc>
                <a:spcPts val="5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51 </a:t>
            </a:r>
            <a:endParaRPr lang="ko-KR" altLang="en-US" dirty="0" smtClean="0" sz="1200"/>
          </a:p>
        </p:txBody>
      </p:sp>
      <p:sp>
        <p:nvSpPr>
          <p:cNvPr id="107" name="Rect 3"/>
          <p:cNvSpPr>
            <a:spLocks noGrp="1" noChangeArrowheads="1"/>
          </p:cNvSpPr>
          <p:nvPr/>
        </p:nvSpPr>
        <p:spPr>
          <a:xfrm rot="0">
            <a:off x="4797425" y="749935"/>
            <a:ext cx="394335" cy="31369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Below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BB</a:t>
            </a:r>
            <a:endParaRPr lang="ko-KR" altLang="en-US" dirty="0" smtClean="0" sz="1097" b="1"/>
          </a:p>
        </p:txBody>
      </p:sp>
      <p:sp>
        <p:nvSpPr>
          <p:cNvPr id="108" name="Rect 3"/>
          <p:cNvSpPr>
            <a:spLocks noGrp="1" noChangeArrowheads="1"/>
          </p:cNvSpPr>
          <p:nvPr/>
        </p:nvSpPr>
        <p:spPr>
          <a:xfrm rot="0">
            <a:off x="3752215" y="673735"/>
            <a:ext cx="2189480" cy="46926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A+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to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Unrated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</a:t>
            </a:r>
            <a:endParaRPr lang="ko-KR" altLang="en-US" dirty="0" smtClean="0" sz="1097" b="1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22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COUNTERPARTY RISK WEIGHTINGS OF OTC DERIVATIVE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stated in the June 1999 Consultative Paper, the 50% ceiling on counterparty risk weightings of OTC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derivative transactions will no longer apply.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ceiling was founded on the assumption that counterparties to OTC derivatives contracts tend to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first-class names; this assumption is no longer valid. Furthermore, the increased risk-sensitivity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new standardized approach renders the ceiling needless.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Conversion Factor for Short term Commitments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conversion factor for business commitments with original maturity up to one year will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20% as proposed in the June 1999 Consultative Paper. As an exception, a 0% conversion factor will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applied to commitments that are unconditionally cancellable, or that effectively provide for automatic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cancellation, due to deterioration in a borrower’s creditworthiness, at any time by the bank without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prior notice. The credit conversion factor for commitments with original maturity over one year will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continue to be 50%.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Guaranteed Repo-Style Transactions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credit conversion factor of 100% will be applied to the lending of banks. Securities or the posting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securities as collateral by the bank, including instances where these arise out of repo-style transactions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(i.e. repo / reverse repo and securities lending/securities borrowing transactions) where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converted exposure is secured by eligible collateral. When banks, acting as agents, arrange a repo-style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transaction between a customer and a third party and provide a guarantee to the customer that the third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party will perform on its obligations, then the risk to the banks is the same as if the banks had entered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into a repo-style transaction as principal. In such circumstances, banks would be required to calculate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capital requirements as if it were indeed a party to the transaction.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Maturity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confirms the view expressed in the June 1999 Consultative paper that, although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maturity is one factor that is relevant in the assessment of the credit risk of a claim, it is difficult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pursue greater precision in differentiating among the maturities of claims within the standardized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approach given the broad-brush nature of the counterparty risk weighting.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standardized approach is designed to be suitable for application by banks of varying degrees of size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sophistication, and the costs of increasing the complexity of the standardized approach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relatively high.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standardized approach is designed to be suitable for application by banks of varying degrees of size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sophistication, and the costs of increasing the complexity of the standardized approach 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relatively high.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has concluded that, in general, the benefits (of improved risk-sensitivity) would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outweighed by the costs (of greater complexity). Despite its improved risk sensitivity, the new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standardized approach remains intentionally simple and broad-brush.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has concluded that, in general, the benefits (of improved risk-sensitivity) would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outweighed by the costs (of greater complexity). Despite its improved risk sensitivity, the new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standardized approach remains intentionally simple and broad-brush.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Therefore, the Committee will not incorporate a maturity dimension throughout the standardized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approach. As set out above, the only maturity elements to be included in the standardized approach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distinction between short-term and long-term commitments, and the distinction between short-term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long-term lending between financial institutions. The other exception is the use of short-term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assessments as is discussed below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External Credit Assessment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standardized approach draws on external credit assessments for determining risk weights.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Therefore, the soundness and reliability of the institutions performing the assessments are vitally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important for the new system to be effective. This section discusses the recognition process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criteria for eligibility.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Recognition Process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National supervisors are responsible for determining whether an ECAI meets the criteria listed below.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Certain ECAIs may be recognized on a limited basis, e.g. by type of claims or by jurisdiction. Some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may choose to disclose a list of all recognized ECAIs, plus any restrictions which may apply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the use of particular agencies for certain types of 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supervisory process for recognising ECAIs should be made public to avoid unnecessary barriers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entry. Supervisors will have to gain experience in reviewing and recognising rating agencies in the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area. The Committee thus recognizes the importance for supervisors of sharing their experiences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the use of credit ratings and continuing dialogue with market participants.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Objectivity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methodology for assigning credit assessments must be rigorous, systematic, and subject to some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form of validation based on historical experience. Moreover, assessments must be subject to ongoing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review and responsive to changes in financial condition.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Before being recognized by supervisors, an assessment methodology for each market segment,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including rigorous back testing, must have been established for at least one year and preferably three.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Independence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ECAI should be independent and should not be subject to political or economic pressures that may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influence the rating. The assessment process should be as free as possible from any constraints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could arise in situations where the composition of the board of directors or the shareholder structure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assessment institution may be seen as creating a conflict of interest.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International Access / Transparency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individual assessments should be available to both domestic and foreign institutions with legitimate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interests and at equivalent terms. In addition, the general methodology used by the ECAI should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publicly available.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Disclosure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ECAI should disclose qualitative and quantitative information as set forth below. Disclosures by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ECAIs have been designed to ensure that the ratings which banks employ in the allocation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weightings are compiled by reputable institutions. An absence of transparency in this context could lead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banks .assessment shopping.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institutions which may give more favourable assessments, leading to misleading indicators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 and the potential for inadequate capital requirements. Furthermore, such disclosures will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underpin the comparability of disclosures across banks </a:t>
            </a:r>
            <a:endParaRPr lang="ko-KR" altLang="en-US" dirty="0" smtClean="0" sz="1097"/>
          </a:p>
          <a:p>
            <a:pPr marL="0" indent="0" defTabSz="15240" algn="l">
              <a:lnSpc>
                <a:spcPts val="21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23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QUALITATIVE DISCLOSURES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Qualitative disclosures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enable users to compare assessment methods and put quantitative information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into context. Thus information such as the definition of default, the time horizon, and the target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 are all required.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Quantitative disclosures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present information on the actual default rates experienced in each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 category and information on assessment transitions i.e. the likelihood of an AAA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transiting to AA etc over time.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disclosure of certain aspects of ECAIs methodologies and definitions is important where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differences in methodologies present the opportunity for exploitation by individual banks.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that needs to be disclosed is presented in more detail in Basel II. The Committee will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carrying out further work on how to make disclosures by ECAIs comparable.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Resources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ECAI should have sufficient resources to carry out high quality credit assessments. These resources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allow for substantial on-going contact with senior and operational levels within the entities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assessed in order to add value to the credit assessments. Such assessments should be based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methodologies combining qualitative and quantitative approaches.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Credibility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some extent, credibility is derived from the criteria above. In addition, the reliance on ECAIs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external credit assessments by independent parties (investors, insurers, trading partners) is evidence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credibility of the assessments of an ECAI.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credibility of an ECAI is also underpinned by the existence of internal procedures to prevent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misuse of confidential information. In order to be eligible for recognition, an ECAI does not have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 firms in more than one country.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Implementation Considerations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mapping process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will be responsible for slotting ECAIs assessments into the standardized risk weighting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framework, i.e. deciding which assessment categories correspond to which risk weights.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mapping process should be objective and should result in a risk weight assignment consistent with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of the level of credit risk reflected in the tables above and should cover the full spectrum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processes also need to be publicly disclosed. Other possibilities for slotting ECAIs assessment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categories into the risk framework in an objective manner will be evaluated during the consultation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period, for example basing the slotting on experienced default probabilities for individual rating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categories of ECAIs.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has begun work in this area and has identified issues such as the definition of default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 types of assessment to be used.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must use the chosen ECAIs and their ratings consistently for each type of claim, for both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weighting and risk management purposes. In other words, banks will not be allowed to cherry-pick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assessments provided by different ECAIs.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must disclose on at least an annual basis the credit assessment institutions that they use for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weighting of their assets by type of claims, the mapping process determined by supervisors. Other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disclosures will also be required, including the percentage of their risk weighted assets that are based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assessments of each eligible institution.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Multiple Assessments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there is only one assessment by an ECAI chosen by a bank for a particular claim, that assessment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be used to determine the risk weight of the claim.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there are two assessments by ECAIs chosen by a bank corresponding to different risk weights,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higher risk weight will be applied.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there are multiple assessments (more than two), the two assessments corresponding to the lowest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weights referred to, and if they are different, the higher risk weight should be used. If the best two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assessments are the same, that assessment should be used to determine the risk weight.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Issuer versus Issue Assessment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a bank invests in a particular issue that has an issue-specific assessment, the risk weight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 will be based on this assessment. Where the bank’s claim is not subject to an issue-specific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assessment, the following general principles apply.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circumstances where the borrower has a specific assessment for an issued debt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but the bank’s claim is not an investment in this particular debt - a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high quality credit assessment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(one which maps into a risk weight lower than that which applies to an unrated claim) on that specific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debt may only be applied to the bank’s unassessed claim if this claim ranks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pari passu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or senior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 with an assessment in all respects. If not, the credit assessment cannot be used and the unassessed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 will receive the risk weight for unrated claims.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circumstances where the borrower has an issuer assessment, this typically applies to senior unsecured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claims on that issuer. Consequently, only senior claims on that issuer will benefit from a high quality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issuer assessment.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unassessed claims of a highly assessed issuer will be treated as unrated. If either the issuer or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single issue has a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low quality assessment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(mapping into a risk weight equal or higher than that which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applies to unrated claims), an unassessed claim on the same counterparty will be attributed the same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 applicable to the low quality assessment.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avoid any double counting of credit enhancement factors, no supervisory recognition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mitigation techniques will be taken into account if the credit enhancement is already reflected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issue specific rating.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Short Term / Long Term Assessments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intends to carry out further work to consider the feasibility and desirability of using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short-term assessments even in cases where there are long-term assessments. In doing so, it will explore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underpinning of the short-term assessments and evaluate the implication of extending the scope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maturity dimension in this area against the considerations on maturity in general as previously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illustrated.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a general rule, if short-term claims receive a 150% risk weight, an unrated unsecured long-term claim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also receive a 150% risk weight, unless the bank uses recognized credit risk mitigation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techniques on the long-term claim. </a:t>
            </a:r>
            <a:endParaRPr lang="ko-KR" altLang="en-US" dirty="0" smtClean="0" sz="1097"/>
          </a:p>
          <a:p>
            <a:pPr marL="0" indent="0" defTabSz="15240" algn="l">
              <a:lnSpc>
                <a:spcPts val="24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24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RISK MITIGATION IN THE STANDARDIZED APPROACH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mitigation (CRM) relates to the reduction of by, for example, collateral, obtaining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derivatives or guarantees, or taking an offsetting position subject to a netting agreement.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1988 Accord recognizes only collateral instruments and guarantees deemed to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reliably/identifiably of the very highest quality. The Accord takes an all-or-nothing approach to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mitigates: some forms are recognized while others are not.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Since 1988, the markets for the transfer of credit risk have become more liquid and more complex.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number of suppliers of credit protection has increased, and new products such as credit derivatives have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allowed banks to un-bundle their credit risks and to sell those risks that they do not wish to retain.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welcomes these innovations: greater liquidity in itself reduces the transaction costs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intermediating between borrowers and lenders, and it also encourages a more efficient allocation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 in the financial system.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designing the new framework for credit risk mitigation, the Committee has pursued three aims: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improving the incentives for banks to manage credit risk in a prudent and effective manner;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continuing to offer a prudent and simple approach that may be adopted by a wide range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banks;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relating capital treatments to the economic effects of different (CRM) Credit Risk Mitigation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techniques, delivering greater consistency and flexibility in the treatment of different forms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CRM techniques.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new framework for credit risk mitigation offers a choice of approaches that allow different banks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strike different balances between simplicity and risk-sensitivity. There are three broad treatments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CRM: in the standardized approach, the foundation IRB approach and the advanced IRB approach.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treatments of CRM in the standardized and foundation IRB approaches are very similar.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advanced IRB approach, banks are permitted to estimate a greater number of risk parameters, but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concepts on which the framework is based are the same.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approach to CRM techniques is designed to focus on economic effect. However, collateral, netting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guarantees/credit derivatives typically have different risk characteristics. For example, collateral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represents .funded. Protection whereas guarantees and most credit derivatives is unfunded.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Furthermore, whereas collateral instruments are subject to market risk, guarantees are not. Finally,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derivatives are more likely than collateral to be subject to maturity or asset mismatches. Hence,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although the treatments of collateral, netting and credit derivatives and guarantees are based on similar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concepts, the risk weighting schemes are different.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CRM techniques generally reduce credit risk, they do not fully eliminate it. In such transactions,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- often for good business reasons - leave some residual risks un-hedged. Three forms of residual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are explicitly addressed in the new proposed framework: asset mismatch, maturity mismatch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currency mismatch. The Committee’s approach to maturity and currency mismatch is the same across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CRM techniques. The treatment for asset mismatch is provided in the area of credit derivatives.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June 1999 Consultative Paper set out the Committee’s intention to focus on the economic risks,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this intention received broad support among commentators. This document explains the proposed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treatments of credit risk mitigate in much greater detail.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Also in the context of CRM, given the operational and capital requirements of the first pillar in BASEL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Accord, the second pillar will be used to ensure that banks are sufficiently well equipped,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	ex ante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,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control and manage the risks inherent in each business in which they are involved. Furthermore, Pillar 2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supervisory responses will have a role to play should it become apparent,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ex post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, that banks systems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controls are not adequate to capture and manage the risks of their business.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rated debt issues may contain credit risk mitigates. Where those mitigates are taken into account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external credit assessment, they may not be granted regulatory capital relief under the framework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set out in this part of the supporting document. If other risk mitigates are applied, then they may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recognized. In other words, no double counting of credit risk mitigation will be allowed </a:t>
            </a:r>
            <a:endParaRPr lang="ko-KR" altLang="en-US" dirty="0" smtClean="0" sz="1097"/>
          </a:p>
          <a:p>
            <a:pPr marL="0" indent="0" defTabSz="15240" algn="l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Collateral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section covers collateralized transactions. A collateralized transaction is one in which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A bank has an credit exposure or potential credit exposure to another party by virtue of cash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instruments lent or posted as collateral, or an OTC derivatives contract;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The exposure or potential exposure is hedged in whole or in part by collateral posted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a general rule, no secured claim should receive a higher capital requirement than an otherwise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identical claim on which there is no collateral. Well-documented collateral agreements reduce credit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the lender. However, the near-collapse of LTCM “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Long-Term Capital Management”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in 1998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demonstrated that even a fully collateralized position is not without risk.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Minimum Conditions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Before capital relief will be granted to any form of collateral, the standards set out in this section must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met. Supervisors will monitor the extent to which banks satisfy these conditions, both at the outset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a collateralized transaction and on an on-going basis.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Legal certainty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a.									Collateral is effective only if the legal mechanism by which collateral is given is robust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ensures that the lender has clear rights over the collateral, and may liquidate or retain it in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event of the default, insolvency or bankruptcy (or otherwise-defined credit event set out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transaction documentation) of the obligor and, where applicable, the custodian holding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b.								A bank must take all steps necessary to fulfill local contractual requirements in respect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enforceability of security interest, e.g. by registering a security interest with a registrar. Where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collateral is held by a custodian, the bank must seek to ensure that the custodian ensures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adequate segregation of the collateral instruments and the custodian’s own assets.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c.									A bank must obtain legal opinions confirming the enforceability of the collateral arrangements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all relevant jurisdictions. Legal opinions should be updated at appropriate intervals (e.g.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annually).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d.								The collateral arrangements must be properly documented, with a clear and robust procedure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the timely liquidation of collateral. A bank’s procedures should ensure that any legal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conditions required for declaring the default of the customer and liquidating the collateral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observed.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Low correlation w th exposure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for collateral to provide protection, the credit quality of the obligor and the value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 must not have a material positive correlation. For example, securities issued by the collateral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provider - or by any related group entity - would provide little protection and so would be ineligible.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Robust risk management process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collateral reduces credit risk, it simultaneously increases other risks to which a bank is exposed,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as legal, operational, liquidity and market risks. Therefore, it is imperative that a bank employ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robust procedures and processes to control these risks. The following is a list of sound practices relating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collateral management.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Collateral Valuation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 should be revalued frequently, and the unsecured exposure should also be monitored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frequently. More frequent revaluation is more prudent, and the revaluation of marketable securities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preferably occur on (at least) a daily basis. Furthermore, stressed and unstressed measures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potential unsecured exposure under collateralized transactions should be calculated.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One such measure would take account of the time and cost involved if the borrower or counterparty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was to default and the collateral had to be liquidated. Furthermore, the setting of limits for collateralized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counterparties should take account of the potential unsecured exposure. Stress tests and scenario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analysis should be conducted to enable the bank to understand the performance of its portfolio of </a:t>
            </a:r>
            <a:endParaRPr lang="ko-KR" altLang="en-US" dirty="0" smtClean="0" sz="1097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 arrangements under unusual market conditions. Any unusual or disproportionate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identified should be managed and controlled.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Roll-off Risks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the bank obtains credit protection that differs in maturity from the underlying credit exposure,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bank must monitor and control its roll-off risks, i.e. the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fact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that the bank will be fully exposed when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protection expires, and the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	risk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that it will be unable to purchase credit protection or ensure 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capital adequacy when the credit protection expires. </a:t>
            </a:r>
            <a:endParaRPr lang="ko-KR" altLang="en-US" dirty="0" smtClean="0" sz="1097"/>
          </a:p>
          <a:p>
            <a:pPr marL="0" indent="0" defTabSz="15240" algn="l">
              <a:lnSpc>
                <a:spcPts val="56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25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OPERATIONAL REQUIREMENTS FOR GUARANTEES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for a guarantee to be recognized, the following conditions must be satisfied: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on the qualifying default/non-payment of the obligor, the lender may in a timely manner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pursue the guarantor for monies outstanding under the loan, rather than having to continue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pursue the obligor. The act of the guarantor making a payment under the guarantee grants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guarantor the right to pursue the obligor for monies outstanding under the loan;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the guarantee is an explicitly documented obligation assumed by the guarantor;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for the proportion of the exposure covered, the guarantor covers all payments the underlying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obligor is expected to make under the loan/exposure, notional amount etc;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the guarantee must be legally enforceable in all relevant jurisdictions.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Operational Requirements for Credit Derivatives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for protection from a credit derivative to be recognized, the following conditions must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satisfied: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credit events specified by the contracting parties must at a minimum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accruals;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redemption dates;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subordination of such obligation.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Contracts allowing for cash settlement are recognized for capital purposes insofar as a robust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valuation process is in place in order to estimate loss reliably. There must also be a clearly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specified period for obtaining post-credit-event valuations of the reference asset, typically no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more than 30 days.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The credit protection must be legally enforceable in all relevant jurisdictions;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Default events must be triggered by any material event, e.g. failure to make payment over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certain period or filing for bankruptcy or protection from creditors;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The grace period in the credit derivative contract must not be longer than the grace period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agreed upon under the loan agreement;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The protection purchaser must have the right/ability to transfer the underlying exposure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protection provider, if required for settlement;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The identity of the parties responsible for determining whether a credit event has occurred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must be clearly defined. This determination must not be the sole responsibility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protection seller. The protection buyer must have the right/ability to inform the protection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provider of the occurrence of a credit event;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Only credit default swaps and total return swaps that provide credit protection equivalent to guarantees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will be eligible for recognition. The following exception applies.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a bank buying credit protection through a total return swap records the net payments received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the swap as net income, but does not record offsetting deterioration in the value of the asset that 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protected (either through reductions in fair value or by an addition to reserves) the credit protection will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not be recognized.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types of credit derivatives will not be eligible for this treatment at this time. Further work 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expected in this area.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Sovereign Guarantees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described in pervious lectures, a lower risk weight may be applied at national discretion to banks.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 to the sovereign (or central bank) of incorporation denominated in domestic currency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funded in that currency. National authorities may extend this treatment to portions of claims guaranteed 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59 </a:t>
            </a:r>
            <a:endParaRPr lang="ko-KR" altLang="en-US" dirty="0" smtClean="0" sz="1200"/>
          </a:p>
        </p:txBody>
      </p:sp>
      <p:sp>
        <p:nvSpPr>
          <p:cNvPr id="125" name="Rect 3"/>
          <p:cNvSpPr>
            <a:spLocks noGrp="1" noChangeArrowheads="1"/>
          </p:cNvSpPr>
          <p:nvPr/>
        </p:nvSpPr>
        <p:spPr>
          <a:xfrm rot="0">
            <a:off x="1755775" y="3544570"/>
            <a:ext cx="5008880" cy="10033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failure to pay the amounts due according to reference asset specified in the contract; </a:t>
            </a:r>
            <a:endParaRPr lang="ko-KR" altLang="en-US" dirty="0" smtClean="0" sz="1097"/>
          </a:p>
          <a:p>
            <a:pPr marL="0" indent="0" defTabSz="15240" algn="l">
              <a:lnSpc>
                <a:spcPts val="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a reduction in the rate or amount of interest payable or the amount of scheduled interest </a:t>
            </a:r>
            <a:endParaRPr lang="ko-KR" altLang="en-US" dirty="0" smtClean="0" sz="1097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a reduction in the amount of principal or premium payable at maturity or at scheduled </a:t>
            </a:r>
            <a:endParaRPr lang="ko-KR" altLang="en-US" dirty="0" smtClean="0" sz="1097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a change in the ranking in the priority of payment of any obligation, causing the </a:t>
            </a:r>
            <a:endParaRPr lang="ko-KR" altLang="en-US" dirty="0" smtClean="0" sz="1097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Lenders, such as banks and credit card companies, use credit scores to evaluate the potential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posed by lending money to consumers and to mitigate losses due to bad debt. Lenders use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scores to determine who qualifies for a loan, at what interest rate, and what credit limits.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The use of credit or identity scoring prior to authorizing access or granting credit is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implementation of a trusted system. Credit scoring is not limited to banks. Other organizations,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as mobile phone companies, insurance companies, employers, and government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departments employ the same techniques. 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Credit scoring also has a lot of overlap with data mining, which uses many similar techniques.  </a:t>
            </a:r>
            <a:endParaRPr lang="ko-KR" altLang="en-US" dirty="0" smtClean="0" sz="1097"/>
          </a:p>
          <a:p>
            <a:pPr marL="0" indent="0" defTabSz="15240" algn="l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Identity Score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identity score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a system for tagging and verifying the legitimacy of an individual’s public identity.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Identity scores are increasingly being adopted as a means to prevent fraud in business and as a tool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verify and correct public records.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Identity scores incorporate a broad set of consumer data that gauges a person’s legitimacy. Identity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score components can include (but are not limited to) personal Identifiers , public records, Internet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data, government records, corporate data, predicted behavior patterns based on empiric data, self-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assessed behavior patterns, and credit records.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Bureau or Credit Reference Agency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credit bureau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(U.S.) or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credit reference agency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(UK) is a company that provides consumer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on individual borrowers. This helps lenders assess credit worthiness, the ability to pay back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loan, and can affect the interest rate applied to loans. Interest rates are not the same for everyone, but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instead are based on risk-based pricing, a form of price discrimination based on the different expected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costs of different borrowers, as set out in their credit rating.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bureaus collect and collate personal financial data on individuals and businesses from data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furnishers with which the bureaus have a relationship. Data furnishers are businesses, utilities, debt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collection agencies, public institutions, and the courts (i.e. public records) that a consumer or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has had a relationship or experience with. Data furnishers report the experience with the consumer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to the credit bureaus. The data provided by the data furnishers as well as collected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bureaus are then aggregated into the credit bureaus data repository or files.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resulting information is made available on request to contributing companies for the purposes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assessment and credit scoring. Given the large number of consumer borrowers, these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scores tend to be mechanistic.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other words, the different credit bureaus collect data from a variety of sources and then apply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mathematical algorithm to assess the likelihood that an individual will repay a given debt given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frequency that other individuals in similar situations have defaulted.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Most consumer welfare advocates advise individuals to review their credit reports at least once per year,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ensure that the reports are accurate.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Commercial credit reports and scoring, which report the statistic likelihood of a business paying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creditors, also exist, such as the Paydex score from Dun and Bradstreet and the Experian Intelliscore.</a:t>
            </a:r>
            <a:endParaRPr lang="ko-KR" altLang="en-US" dirty="0" smtClean="0" sz="1097"/>
          </a:p>
          <a:p>
            <a:pPr marL="0" indent="0" defTabSz="15240" algn="l">
              <a:lnSpc>
                <a:spcPts val="16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by the sovereign (or central bank), where the guarantee is denominated in domestic currency and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 is funded in that currency.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Maturity Mismatches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maturity mismatch occurs when the residual maturity of a hedge is less than that of the underlying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exposure. There may be sound economic reasons for acquiring a hedge with a maturity mismatch.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example, a bank may have only a short-term concern in respect of the credit quality of a particular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counterparty. Therefore, it may seek to hedge only the front-end credit risk i.e. the counterparty risk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first year or so of the exposure.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does not wish to discourage such partial hedging but seeks to adopt a prudent approach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the maturity risks arising.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Currency Mismatches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the credit exposure is denominated in a currency that differs from that in which the underlying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 is denominated, there is a currency mismatch. This currency mismatch is a contingent risk: for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 to suffer loss, the borrower must fail to pay and the exchange rates must move adversely. This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contingent risk should be distinguished from outright FX risk.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Collateral / On-Balance Sheet Netting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 must disclose gross exposures, the amount of exposure secured by collateral and netted by on-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balance sheet netting contracts, and risk-weighted assets excluding and including the effects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collateral/on-balance sheet netting. These aggregate values must be split into risk weight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bucket/internal risk grade.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 must disclose the methodologies used (i.e. simple/comprehensive, standard supervisory/own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estimate haircuts).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 must describe its overall strategy and process for managing collateral including, in particular,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monitoring of collateral value over time. Key internal policies for the recognition of collateral, including,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example, the ratio of underlying exposure to collateral (i.e. LTV ratio) and maturity mismatches,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must also be broadly described.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 must disclose the amount of exposure covered by guarantees/credit derivatives and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weighted assets excluding and including the effects of guarantees/credit derivatives. These values must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disclosed by risk weight bucket/internal risk grade and by type of guarantor/protection provider.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 must provide information on its strategy and process for monitoring the continuing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worthiness of protection providers and administering the guarantees and credit derivatives along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lines required for collateralized transactions.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Risk: The Internal Ratings-Based Approach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must apply the securitization framework for determining regulatory capital requirements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 arising from traditional and synthetic securitizations or similar structures that contain features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common to both. Since securitizations may be structured in many different ways, the capital treatment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a securitization exposure must be determined on the basis of its economic substance rather than 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legal form.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Similarly, supervisors will look to the economic substance of a transaction to determine whether 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be subject to the securitization framework for purposes of determining regulatory capital. Banks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are encouraged to consult with their national supervisors when there is uncertainty about whether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given transaction should be considered a securitization. For example, transactions involving cash flows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 real estate (e.g. rents) may be considered specialized lending exposures, if warranted.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traditional securitization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is a structure where the cash flow from an underlying pool of exposures is used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service at least two different stratified risk positions or tranches reflecting different degrees of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risk. Payments to the investors depend upon the performance of the specified underlying exposures, as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opposed to being derived from an obligation of the entity originating those exposures.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stratified / tranched structures that characterize securitizations differ from ordinary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senior/subordinated debt instruments in that junior securitization tranches can absorb losses without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interrupting contractual payments to more senior tranches, whereas subordination in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senior/subordinated debt structure is a matter of priority of rights to the proceeds of liquidation. </a:t>
            </a:r>
            <a:endParaRPr lang="ko-KR" altLang="en-US" dirty="0" smtClean="0" sz="1097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synthetic securitization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is a structure with at least two different stratified risk positions or tranches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reflect different degrees of credit risk where credit risk of an underlying pool of exposures 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transferred, in whole or in part, through the use of funded (e.g. credit-linked notes) or unfunded (e.g.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default swaps) credit derivatives or guarantees that serve to hedge the credit risk of the portfolio.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Accordingly, the investors’ potential risk is dependent upon the performance of the underlying pool. </a:t>
            </a:r>
            <a:endParaRPr lang="ko-KR" altLang="en-US" dirty="0" smtClean="0" sz="1097"/>
          </a:p>
          <a:p>
            <a:pPr marL="0" indent="0" defTabSz="15240" algn="l">
              <a:lnSpc>
                <a:spcPts val="60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26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RISK: THE INTERNAL RATINGS-BASED APPROACH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Banks’ exposures to a securitization are hereafter referred to as “securitization exposures”.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Securitization exposures can include but are not restricted to the following: asset-backed securities,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mortgage-backed securities, credit enhancements, liquidity facilities, interest rate or currency swaps,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derivatives and tranched cover as described in Basel Accord. Reserve accounts, such as cash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 accounts, recorded as an asset by the originating bank must also be treated as securitization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Underlying instruments in the pool being securitized may include but are not restricted to the following: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loans, commitments, asset-backed and mortgage-backed securities, corporate bonds, equity securities,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private equity investments. The underlying pool may include one or more 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Definitions &amp; General Terminology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Originating bank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risk-based capital purposes, a bank is considered to be an originator with regard to a certain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securitization if it meets either of the following conditions: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bank originates directly or indirectly underlying exposures included in the securitization;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The bank serves as a sponsor of an asset-backed commercial paper (ABCP) conduit or similar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program that acquires exposures from third-party entities. In the context of such programs,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 would generally be considered a sponsor and, in turn, an originator if it, in fact or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substance, manages or advises the program, places securities into the market, or provides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liquidity and/or credit enhancements.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Asset-Backed Commercial Paper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asset-backed commercial paper (ABCP) program predominately issues commercial paper with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original maturity of one year or less that is backed by assets or other exposures held in a bankruptcy-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remote, special purpose entity.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Clean-up call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clean-up call is an option that permits the securitization exposures (e.g. asset backed securities) to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called before all of the underlying exposures or securitization exposures have been repaid. In the case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traditional securitizations, this is generally accomplished by repurchasing the remaining securitization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 once the pool balance or outstanding securities have fallen below some specified level.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case of a synthetic transaction, the clean-up call may take the form of a clause that extinguishes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protection.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Enhancement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credit enhancement is a contractual arrangement in which the bank retains or assumes a securitization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 and, in substance, provides some degree of added protection to other parties to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transaction.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Credit-enhancing interest-only strip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credit-enhancing interest-only strip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(I/O)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is an on-balance sheet asset that: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represents a valuation of cash flows related to future margin income, and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is subordinated.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Early Amortization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Early amortization provisions are mechanisms that, once triggered, allow investors to be paid out prior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the originally stated maturity of the securities issued. For risk-based capital purposes, an early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amortization provision will be considered either controlled or non-controlled. A controlled early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amortization provision must meet all of the following conditions.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bank must have an appropriate capital/liquidity plan in place to ensure that it has sufficient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capital and liquidity available in the event of an early amortization. </a:t>
            </a:r>
            <a:endParaRPr lang="ko-KR" altLang="en-US" dirty="0" smtClean="0" sz="1097"/>
          </a:p>
          <a:p>
            <a:pPr marL="0" indent="0" defTabSz="15240"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Throughout the duration of the transaction, including the amortization period, there is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same pro rata sharing of interest, principal, expenses, losses and recoveries based on the bank’s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investors’ relative shares of the receivables outstanding at the beginning of each month.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The bank must set a period for amortization that would be sufficient for at least 90%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total debt outstanding at the beginning of the early amortization period to have been repaid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recognized as in default;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The pace of repayment should not be any more rapid than would be allowed by straight-line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amortization over the period set out in criterion (3).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An early amortization provision that does not satisfy the conditions for a controlled early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amortization provision will be treated as a non-controlled early amortization provision.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Excess Spread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Excess spread is generally defined as gross finance charge collections and other income received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trust or special purpose entity (SPE, specified in Basel II) minus certificate interest, servicing fees,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charge-offs, and other senior trust or SPE expenses.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Implicit Support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Implicit support arises when a bank provides support to a securitization in excess of its predetermined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contractual obligation.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Special purpose entity (SPE)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SPE is a corporation, trust, or other entity organized for a specific purpose, the activities of which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are limited to those appropriate to accomplish the purpose of the SPE, and the structure of which 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intended to isolate the SPE from the credit risk of an originator or seller of exposures.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SPEs are commonly used as financing vehicles in which exposures are sold to a trust or similar entity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exchange for cash or other assets funded by debt issued by the trust.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Operational requirements for traditional securitizations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originating bank may exclude securitized exposures from the calculation of risk weighted assets only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all of the following conditions have been met. Banks meeting these conditions must still hold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regulatory capital against any securitization exposures they retain.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a)								Significant credit risk associated with the securitized exposures has been transferred to third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b)							The transferor does not maintain effective or indirect control over the transferred 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assets are legally isolated from the transferor in such a way (e.g. through the sale of assets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through sub participation) that the exposures are put beyond the reach of the transferor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its creditors, even in bankruptcy or receivership. These conditions must be supported by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opinion provided by a qualified legal counsel. The transferor is deemed to have maintained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effective control over the transferred credit risk exposures if it: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(i)							is able to repurchase from the transferee the previously transferred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realize their benefits; or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(ii)					is obligated to retain the risk of the transferred exposures. The transferor’s retention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servicing rights to the exposures will not necessarily constitute indirect control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c)								The securities issued are not obligations of the transferor. Thus, investors who purchase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securities only have claim to the underlying pool of 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d)							The transferee is an SPE and the holders of the beneficial interests in that entity have the right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pledge or exchange them without restriction.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e)								Clean-up calls must satisfy the conditions.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f)									The securitization does not contain clauses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(i)							require the originating bank to alter systematically the underlying exposures such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pool’s weighted average credit quality is improved unless this is achieved by selling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assets to independent and unaffiliated third parties at market prices;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(ii)					allow for increases in a retained first loss position or credit enhancement provided by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originating bank after the transaction’s inception; or </a:t>
            </a:r>
            <a:endParaRPr lang="ko-KR" altLang="en-US" dirty="0" smtClean="0" sz="1097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(iii)			increase the yield payable to parties other than the originating bank, such as investors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third-party providers of credit enhancements, in response to deterioration in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quality of the underlying pool.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Operational requirements for syn hetic securitizations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synthetic securitizations, the use of CRM techniques (i.e. collateral, guarantees and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derivatives) for hedging the underlying exposure may be recognized for risk-based capital purposes only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 conditions outlined following are satisfied: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Credit risk mitigate must comply with the requirements as set out in Basel II Section II-D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Framework.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Eligible collateral is limited to that specified in Basel II paragraphs 145 and 146. Eligible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collateral pledged by SPEs may be recognized.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Eligible guarantors are defined in paragraph 195. Banks may not recognize SPEs as eligible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guarantors in the securitization framework.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Banks must transfer significant credit risk associated with the underlying exposure to third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parties.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instruments used to transfer credit risk may not contain terms or conditions that limit the amount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credit risk transferred, such as those provided following: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Clauses that materially limit the credit protection or credit risk transference (e.g. significant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materiality thresholds below which credit protection is deemed not to be triggered even if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event occurs or those that allow for the termination of the protection due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deterioration in the credit quality of the underlying exposures);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Clauses that require the originating bank to alter the underlying exposures to improve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pool’s weighted average credit quality;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Clauses that increase the banks’ cost of credit protection in response to deterioration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pool’s quality;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Clauses that increase the yield payable to parties other than the originating bank, such 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investors and third-party providers of credit enhancements, in response to deterioration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quality of the reference pool. </a:t>
            </a:r>
            <a:endParaRPr lang="ko-KR" altLang="en-US" dirty="0" smtClean="0" sz="1097"/>
          </a:p>
          <a:p>
            <a:pPr marL="0" indent="0" defTabSz="15240" algn="l">
              <a:lnSpc>
                <a:spcPts val="29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27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OPERATIONAL REQUIREMENTS &amp; TREATMENT OF CLEAN-UP CALLS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securitization transactions that include a clean-up call, no capital will be required due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presence of a clean-up call if the following conditions are met: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(i)							the exercise of the clean-up call must not be mandatory, in form or in substance, but rather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must be at the discretion of the originating bank;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(ii)					the clean-up call must not be structured to avoid allocating losses to credit enhancements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positions held by investors or otherwise structured to provide credit enhancement;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(iii)			the clean-up call must only be exercisable when 10% or less of the original underlying portfolio,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securities issued remains, or, for synthetic securitizations, when 10% or less of the original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reference portfolio value remains.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a clean-up call, when exercised, is found to serve as a credit enhancement, the exercise of the clean-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up call must be considered a form of implicit support provided by the bank and must be treated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accordance with the supervisory guidance pertaining to securitization transactions.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Treatment of Securitization Exposure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Calculation of capital requirements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are required to hold regulatory capital against all of their securitization exposures, including those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arising from the provision of credit risk mitigants to a securitization transaction, investments in asset-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backed securities, retention of a subordinated tranche, and extension of a liquidity facility or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enhancement, as set forth in the following sections. Repurchased securitization exposures must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treated as retained securitization 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Operational Requirements for use of External Credit Assessments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following operational criteria concerning the use of external credit assessments apply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standardized and IRB approaches of the securitization framework: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a.									To be eligible for risk-weighting purposes, the external credit assessment must take into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account and reflect the entire amount of credit risk exposure the bank has with regard to all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payments owed to it. For example, if a bank is owed both principal and interest, the assessment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must fully take into account and reflect the credit risk associated with timely repayment of both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principal and interest.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b.								The external credit assessments must be from an eligible ECAI as recognized by the bank’s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national supervisor in accordance with paragraphs BASEL II with the following exception.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“An eligible credit assessment must be publicly available. In other words, a  rating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must be pub ished in an accessible form and included in the ECAI’s transition matrix.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Consequently, ratings that are made available only to the parties to a transaction do 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satisfy this requirement.”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c.									Eligible ECAIs must have a demonstrated expertise in assessing securitizations, which may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evidenced by strong market acceptance.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BASEL II &amp; Supervisory Review Process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lecture discusses the key principles of supervisory review, risk management guidance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supervisory transparency and accountability produced by the Committee with respect to banking risks,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including guidance relating to, among other things, the treatment of interest rate risk in the banking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book, credit risk (stress testing, definition of default, residual risk, and credit concentration risk),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operational risk, enhanced cross-border communication and cooperation, and securitization.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Importance of Supervisory Review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supervisory review process of the Framework is intended not only to ensure that banks have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adequate capital to support all the risks in their business, but also to encourage banks to develop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use better risk management techniques in monitoring and managing their risks. </a:t>
            </a:r>
            <a:endParaRPr lang="ko-KR" altLang="en-US" dirty="0" smtClean="0" sz="1097"/>
          </a:p>
          <a:p>
            <a:pPr marL="0" indent="0" defTabSz="15240"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supervisory review process recognizes the responsibility of bank management in developing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capital assessment process and setting capital targets that are commensurate with the bank’s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profile and control environment.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Framework, bank management continues to bear responsibility for ensuring that the bank has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adequate capital to support its risks beyond the core minimum requirements.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are expected to evaluate how well banks are assessing their capital needs relative to their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 and to intervene, where appropriate. This interaction is intended to foster an active dialogue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between banks and supervisors such that when deficiencies are identified, prompt and decisive action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can be taken to reduce risk or restore capital.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Accordingly, supervisors may wish to adopt an approach to focus more intensely on those banks with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profiles or operational experience that warrants such attention.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recognizes the relationship that exists between the amount of capital held by the bank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against its risks and the strength and effectiveness of the bank’s risk management and internal control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However, increased capital should not be viewed as the only option for addressing increased risks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confronting the bank. Other means for addressing risk, such as strengthening risk management,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applying internal limits, strengthening the level of provisions and reserves, and improving internal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controls, must also be considered.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Furthermore, capital should not be regarded as a substitute for addressing fundamentally inadequate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control or risk management processes.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Key Principles of Supervisory Review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has identified four key principles of supervisory review, which complement those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outlined in the extensive supervisory guidance that has been developed by the Committee, the keystone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which is the Core Principles for Effective Banking Supervision and the Core Principles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Methodology. A list of the specific guidance relating to the management of banking risks is provided 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end of this Part of the Framework.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their risk profile and a strategy for maintaining their capital levels. Banks must be able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demonstrate that chosen internal capital targets are well founded and that these targets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consistent with their overall risk profile and current operating environment. In assessing capital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adequacy, bank management needs to be mindful of the particular stage of the business cycle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which the bank is operating. Rigorous, forward-looking stress testing that identifies possible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events or changes in market conditions that could adversely impact the bank should be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performed. Bank management clearly bears primary responsibility for ensuring that the bank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has adequate capital to support its risks.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five main features of a rigorous process are as follows: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Board and senior management oversight 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Sound capital assessment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Comprehensive assessment of risks 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Monitoring and reporting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Internal control review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assessments and strategies, as well as their ability to monitor and ensure their compliance with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regulatory capital ratios. Supervisors should take appropriate supervisory action if they are not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satisfied with the result of this process. The supervisory authorities should regularly review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 by which a bank assesses its capital adequacy, risk position, resulting capital levels,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quality of capital held. Supervisors should also evaluate the degree to which a bank has in place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sound internal process to assess capital adequacy. The emphasis of the review should be 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quality of the bank’s risk management and controls and should not result in supervisors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functioning as bank management. </a:t>
            </a:r>
            <a:endParaRPr lang="ko-KR" altLang="en-US" dirty="0" smtClean="0" sz="1097"/>
          </a:p>
          <a:p>
            <a:pPr marL="0" indent="0" defTabSz="15240" algn="l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66 </a:t>
            </a:r>
            <a:endParaRPr lang="ko-KR" altLang="en-US" dirty="0" smtClean="0" sz="1200"/>
          </a:p>
        </p:txBody>
      </p:sp>
      <p:sp>
        <p:nvSpPr>
          <p:cNvPr id="140" name="Rect 3"/>
          <p:cNvSpPr>
            <a:spLocks noGrp="1" noChangeArrowheads="1"/>
          </p:cNvSpPr>
          <p:nvPr/>
        </p:nvSpPr>
        <p:spPr>
          <a:xfrm rot="0">
            <a:off x="1527175" y="5059680"/>
            <a:ext cx="5237480" cy="287718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Principle 1: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Banks should have a process for assessing their overall capital adequacy in relation </a:t>
            </a:r>
            <a:endParaRPr lang="ko-KR" altLang="en-US" dirty="0" smtClean="0" sz="1097"/>
          </a:p>
          <a:p>
            <a:pPr marL="0" indent="0" defTabSz="15240" algn="l">
              <a:lnSpc>
                <a:spcPts val="20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Principle 2: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			Supervisors should review and evaluate banks’ internal capital adequacy </a:t>
            </a:r>
            <a:endParaRPr lang="ko-KR" altLang="en-US" dirty="0" smtClean="0" sz="1097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2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periodic review can involve some combination of: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On-site examinations or inspections;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Off-site review; 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Discussions with bank management; 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Review of work done by external auditors (provided it is adequately focused 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necessary capital issues);  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Periodic reporting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ratios and should have the ability to require banks to hold capital in excess of the minimum.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falling below the minimum levels required to support the risk characteristics of a particular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 and should require rapid remedial action if capital is not maintained or restored. </a:t>
            </a:r>
            <a:endParaRPr lang="ko-KR" altLang="en-US" dirty="0" smtClean="0" sz="1097"/>
          </a:p>
          <a:p>
            <a:pPr marL="0" indent="0" defTabSz="15240" algn="l">
              <a:lnSpc>
                <a:spcPts val="49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67 </a:t>
            </a:r>
            <a:endParaRPr lang="ko-KR" altLang="en-US" dirty="0" smtClean="0" sz="1200"/>
          </a:p>
        </p:txBody>
      </p:sp>
      <p:sp>
        <p:nvSpPr>
          <p:cNvPr id="143" name="Rect 3"/>
          <p:cNvSpPr>
            <a:spLocks noGrp="1" noChangeArrowheads="1"/>
          </p:cNvSpPr>
          <p:nvPr/>
        </p:nvSpPr>
        <p:spPr>
          <a:xfrm rot="0">
            <a:off x="1527175" y="1944370"/>
            <a:ext cx="5237480" cy="64643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Principle 3: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Supervisors should expect banks to operate above the minimum regulatory capital </a:t>
            </a:r>
            <a:endParaRPr lang="ko-KR" altLang="en-US" dirty="0" smtClean="0" sz="1097"/>
          </a:p>
          <a:p>
            <a:pPr marL="0" indent="0" defTabSz="15240"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Principle 4: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	Supervisors should seek to intervene at an early stage to prevent capital from </a:t>
            </a:r>
            <a:endParaRPr lang="ko-KR" altLang="en-US" dirty="0" smtClean="0" sz="1097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28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KEY PRINCIPLES OF SUPERVISORY REVIEW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should consider a range of options if they become concerned that a bank is not meeting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requirements embodied in the supervisory principles explained in last lecture.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actions may include intensifying the monitoring of the bank, restricting the payment of dividends,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requiring the bank to prepare and implement a satisfactory capital adequacy restoration plan,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requiring the bank to raise additional capital immediately.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should have the discretion to use the tools best suited to the circumstances of the bank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its operating environment.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Specific issues to be addressed under the supervisory review process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has identified a number of important issues that banks and supervisors should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particularly focus on when carrying out the supervisory review process.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issues include some key risks which are not directly addressed under Pillar 1 and important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assessments that supervisors should make to ensure the proper functioning of certain aspects of Pillar 1.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Interest rate risk in the banking book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remains convinced that interest rate risk in the banking book is a potentially significant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which merits support from capital. However, comments received from the industry and additional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work conducted by the Committee have made it clear that there is considerable heterogeneity across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internationally active banks in terms of the nature of the underlying risk and the processes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monitoring and managing it.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light of this, the Committee has concluded that it is at this time most appropriate to treat interest rate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in the banking book under Pillar 2 of the Framework. Nevertheless, supervisors who consider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is sufficient homogeneity within their banking populations regarding the nature and methods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monitoring and measuring this risk could establish a mandatory minimum capital requirement.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revised guidance on interest rate risk recognizes banks’ internal systems as the principal tool for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measurement of interest rate risk in the banking book and the supervisory response. To facilitate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supervisors’ monitoring of interest rate risk exposures across institutions, banks would have to provide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results of their internal measurement systems, expressed in terms of economic value relative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capital, using a standardized interest rate shock.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supervisors determine that banks are not holding capital commensurate with the level of interest rate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risk, they must require the bank to reduce its risk, to hold a specific additional amount of capital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combination of the two.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should be particularly attentive to the sufficiency of capital of ‘outlier banks’ where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economic value declines by more than 20% of the sum of Tier 1 and Tier 2 capital as a result of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standardized interest rate shock (200 basis points) or its equivalent, as described in the supporting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document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Principles for the Management and Supervision of Interest Rate Risk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concentration risk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risk concentration is any single exposure or group of exposures with the potential to produce losses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large enough (relative to a bank’s capital, total assets, or overall risk level) to threaten a bank’s health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ability to maintain its core operations. Risk concentrations are arguably the single most important cause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major problems in banks.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concentrations can arise in a bank’s assets, liabilities, or off-balance sheet items, through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execution or processing of transactions (either product or service), or through a combination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exposures across these broad categories.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Because lending is the primary activity of most banks, credit risk concentrations are often the most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material risk concentrations within a bank.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concentrations, by their nature, are based on common or correlated risk factors, which,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times of stress, have an adverse effect on the creditworthiness of each of the individual counterparties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making up the concentration.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Concentration risk arises in both direct exposures to obligors and may also occur through exposures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protection providers. Such concentrations are not addressed in the Pillar 1 capital charge for credit risk. </a:t>
            </a:r>
            <a:endParaRPr lang="ko-KR" altLang="en-US" dirty="0" smtClean="0" sz="1097"/>
          </a:p>
          <a:p>
            <a:pPr marL="0" indent="0" defTabSz="15240" algn="l">
              <a:lnSpc>
                <a:spcPts val="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have in place effective internal policies, systems and controls to identify, measure,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monitor, and control their credit risk concentrations. Banks should explicitly consider the extent of their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concentrations in their assessment of capital adequacy under Pillar 2. These policies should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 the different forms of credit risk concentrations to which a bank may be exposed.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Such concentrations include: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Significant exposures to an individual counterparty or group of related counterparties.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many jurisdictions, supervisors define a limit for exposures of this nature,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commonly referred to as a large exposure limit. Banks might also establish an aggregate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limit for the management and control of all of its large exposures as a group;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Credit exposures to counterparties in the same economic sector or geographic region;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Credit exposures to counterparties whose financial performance is dependent 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same activity or commodity;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Indirect credit exposures arising from a bank’s Credit Risk Mitigation activities (e.g.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exposure to a single collateral type or to credit protection provided by a single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counterparty).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bank’s framework for managing credit risk concentrations should be clearly documented and should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include a definition of the credit risk concentrations relevant to the bank and how these concentrations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their corresponding limits are calculated. Limits should be defined in relation to a bank’s capital,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total assets or, where adequate measures exist, its overall risk level.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bank’s management should conduct periodic stress tests of its major credit risk concentrations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review the results of those tests to identify and respond to potential changes in market conditions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could adversely impact the bank’s performance.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Counterparty credit risk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counterparty credit risk (CCR) represents a form of credit risk, this would include meeting this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Framework’s standards regarding their approaches to stress testing,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“residual risks”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associated with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risk mitigation techniques, and credit concentrations.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bank must have counterparty credit risk management policies, processes and systems that 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conceptually sound and implemented with integrity relative to the sophistication and complexity of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firm’s holdings of exposures that give rise to CCR. A sound counterparty credit risk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framework shall include the identification, measurement, management, approval and internal reporting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CCR.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bank’s risk management policies must take account of the market, liquidity, legal and operational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 that can be associated with CCR and, to the extent practicable, interrelationships among those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bank must not undertake business with a counterparty without assessing its creditworthiness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must take due account of both settlement and pre-settlement credit risk. These risks must be managed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comprehensively as practicable at the counterparty level (aggregating counterparty exposures with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credit exposures) and at the firm-wide level. The board of directors and senior management must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actively involved in the CCR control process and must regard this as an essential aspect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to which significant resources need to be devoted. Where the bank is using an internal model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CCR, senior management must be aware of the limitations and assumptions of the model used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impact these can have on the reliability of the output. They should also consider the uncertainties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market environment (e.g. timing of realization of collateral) and operational issues (e.g. pricing feed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irregularities) and be aware of how these are reflected in the model. In this regard, the daily reports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prepared on a firm’s exposures to CCR must be reviewed by a level of management with sufficient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seniority and authority to enforce both reductions of positions taken by individual credit managers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traders and reductions in the firm’s overall CCR exposure. The bank’s CCR management system must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used in conjunction with internal credit and trading limits. In this regard, credit and trading limits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must be related to the firm’s risk measurement model in a manner that is consistent over time and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 well understood by credit managers, traders and senior management. The measurement of CCR must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include monitoring daily and intra-day usage of credit lines. The bank must measure current exposure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gross and net of collateral held where such measures are appropriate and meaningful (e.g. OTC </a:t>
            </a:r>
            <a:endParaRPr lang="ko-KR" altLang="en-US" dirty="0" smtClean="0" sz="1097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69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03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HISTORY 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history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or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credit report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is, in many countries, a record of an individual's or company's past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borrowing and repaying, including information about late payments and bankruptcy. The term "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credit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reputation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" can either be used synonymous to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credit history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or to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credit score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When a customer fills out an application for credit from a bank, store or credit card company, their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is forwarded to a credit bureau, along with constant updates on the status of their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accounts, address or any other changes made since the last time they applied for any credit.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information is used by lenders such as credit card companies to determine an individual's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entity's credit worthiness; that is, determining an individual's or entity's means and willingness to repay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indebtedness. This helps determine whether to extend credit, and on what terms.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the adoption of risk-based pricing on almost all lending in the financial services industry, this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report has become even more important since it is usually the sole element used to choose the annual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percentage rate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How credit rating is determined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ratings are determined differently in each country, but the factors are similar, and may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Payment record - a record of bills being overdue will lower the credit rating.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Control of debt - Lenders want to see that borrowers are not living beyond their means. Experts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estimate that non-mortgage credit payments each month should not exceed more than 15 percent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borrower's after tax income.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Signs of responsibility and stability - Lenders perceive things such as longevity in the borrower's home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job (at least two years) as signs of stability. Having a respected profession can improve a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inquiries – An inquiry is a notation on a credit history file. There are several kinds of notations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may or may not have an adverse effect on the credit score. Soft pulls don't affect the credit score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are characteristic of the following examples: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credit bureau may sell a person's contact information to an advertiser purchasing a list of people with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similar characteristics, like homeowners with excellent credit. A creditor can check a person's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periodically. Or, a credit counseling agency, with the client's permission, can obtain a client's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report with no adverse action. Each of the preceding examples is commonly referred to as a "soft"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pull.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However "hard" credit inquiries are made by lenders. Lenders, when granted a permissible purpose by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borrower for the purposes of extending his credit, can check his credit history. Hard inquiries from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lenders directly affect the borrower's credit score.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Keeping credit inquiries to a minimum can help a person's credit rating. A lender may perceive many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inquiries on a person's report as a signal that the person is looking for loans and will possibly consider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person a poor credit risk.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Understanding credit reports and scores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information in a credit report is sold by credit agencies to organizations that are considering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whether to offer credit to individuals or companies. It is also available to other entities with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"permissible purpose." The consequence of a negative credit rating is typically a reduction in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likelihood that a lender will approve an application for credit under favorable terms, if at all. Interest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rates on loans are significantly affected by credit history—the higher the credit rating, the lower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interest while the lower the credit rating, the higher the interest. The increased interest is used to offset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higher rate of default within the low credit rating group of individuals.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International issues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history is typically local to one country. Even within the same credit card network information 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not shared for different countries. For example, a person who has been using Visa credit cards issued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in China or Canada for many years who moves to the United States and immediately applies for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Visa will not be approved because of lack of credit history. </a:t>
            </a:r>
            <a:endParaRPr lang="ko-KR" altLang="en-US" dirty="0" smtClean="0" sz="1097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derivatives, margin lending, etc.). Measuring and monitoring peak exposure or potential future exposure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(PFE) at a confidence level chosen by the bank at both the portfolio and counterparty levels is one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element of a robust limit monitoring system. Banks must take account of large or concentrated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positions, including concentrations by groups of related counterparties, by industry, by market,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customer investment strategies, etc. </a:t>
            </a:r>
            <a:endParaRPr lang="ko-KR" altLang="en-US" dirty="0" smtClean="0" sz="1097"/>
          </a:p>
          <a:p>
            <a:pPr marL="0" indent="0" defTabSz="15240" algn="l">
              <a:lnSpc>
                <a:spcPts val="60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29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SUPERVISORY TRANSPARENCY &amp; ACCOUNTABILITY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supervision of banks is not an exact science, and therefore, discretionary elements within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supervisory review process are inevitable.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must take care to carry out their obligations in a transparent and accountable manner.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should make publicly available the criteria to be used in the review of banks’ internal capital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assessments.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a supervisor chooses to set target or trigger ratios or to set categories of capital in excess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regulatory minimum, factors that may be considered in doing so should be publicly available.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the capital requirements are set above the minimum for an individual bank, the supervisor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explain to the bank the risk characteristics specific to the bank which resulted in the requirement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any remedial action necessary.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Enhanced cross-border communication &amp; cooperation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Effective supervision of large banking organizations necessarily entails a close and continuous dialogue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between industry participants and supervisors.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addition, the Framework will require enhanced cooperation between supervisors, on a practical basis,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especially for the cross-border supervision of complex international banking groups.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Framework will not change the legal responsibilities of national supervisors for the regulation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their domestic institutions or the arrangements for consolidated supervision as set out in the existing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Basel Committee standards.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home country supervisor is responsible for the oversight of the implementation of the Framework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a banking group on a consolidated basis; host country supervisors are responsible for supervision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those entities operating in their countries.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reduce the compliance burden and avoid regulatory arbitrage, the methods and approval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processes used by a bank at the group level may be accepted by the host country supervisor at the local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level, provided that they adequately meet the local supervisor’s requirements.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Wherever possible, supervisors should avoid performing redundant and uncoordinated approval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validation work in order to reduce the implementation burden on banks, and conserve supervisory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resources.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implementing the Framework, supervisors should communicate the respective roles of home country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host country supervisors as clearly as possible to banking groups with significant cross-border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operations in multiple jurisdictions.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home country supervisor would lead this coordination effort in cooperation with the host country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supervisors. In communicating the respective supervisory roles, supervisors will take care to clarify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existing supervisory legal responsibilities remain unchanged.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Committee supports a pragmatic approach of mutual recognition for internationally active banks as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key basis for international supervisory co-operation.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approach implies recognizing common capital adequacy approaches when considering the entities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internationally active banks in host jurisdictions, as well as the desirability of minimizing differences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national capital adequacy regulations between home and host jurisdictions so that subsidiary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are not subjected to excessive burden.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Supervisory review process for securitization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Further to the Pillar 1 principle that banks should take account of the economic substance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transactions in their determination of capital adequacy, supervisory authorities will monitor, as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appropriate, whether banks have done so adequately.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a result, regulatory capital treatments for specific securitization exposures might differ from those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specified in Pillar 1 of the Framework, particularly in instances where the general capital requirement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would not adequately and sufficiently reflect the risks to which an individual banking organization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exposed. </a:t>
            </a:r>
            <a:endParaRPr lang="ko-KR" altLang="en-US" dirty="0" smtClean="0" sz="1097"/>
          </a:p>
          <a:p>
            <a:pPr marL="0" indent="0" defTabSz="15240" algn="l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Significance of risk transfer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Securitization transactions may be carried out for purposes other than credit risk transfer (e.g. funding).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this is the case, there might still be a limited transfer of credit risk.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However, for an originating bank to achieve reductions in capital requirements, the risk transfer arising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 a securitization has to be deemed significant by the national supervisory authority.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 risk transfer is considered to be insufficient or non existent, the supervisory authority can require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application of a higher capital requirement than prescribed under Pillar 1 or, alternatively, may deny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 from obtaining any capital relief from the securitizations.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Therefore, the capital relief that can be achieved will correspond to the amount of credit risk that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effectively transferred. The following includes a set of examples where supervisors may have concerns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about the degree of risk transfer, such as retaining or repurchasing significant amounts of risk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“cherry picking” the exposures to be transferred via a securitization.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Retaining or repurchasing significant securitization exposures, depending on the proportion of risk held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by the originator, might undermine the intent of a securitization to transfer credit risk.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Specifically, supervisory authorities might expect that a significant portion of the credit risk and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nominal value of the pool be transferred to at least one independent third party at inception and on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ongoing basis.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banks repurchase risk for market making purposes, supervisors could find it appropriate for 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originator to buy part of a transaction but not, for example, to repurchase a whole trance.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would expect that where positions have been bought for market making purposes, these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positions should be resold within an appropriate period, thereby remaining true to the initial intention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transfer risk.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Another implication of realizing only a non-significant risk transfer, especially if related to good quality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unrated exposures, is that both the poorer quality unrated assets and most of the credit risk embedded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the exposures underlying the securitized transaction are likely to remain with the originator.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Accordingly, and depending on the outcome of the supervisory review process, the supervisory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authority may increase the capital requirement for particular exposures or even increase the overall level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capital the bank is required to hold.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Market innovations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the minimum capital requirements for securitization may not be able to address all potential issues,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supervisory authorities are expected to consider new features of securitization transactions as they arise.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assessments would include reviewing the impact new features may have on credit risk transfer and,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appropriate, supervisors will be expected to take appropriate action under Pillar 2. A Pillar 1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response may be formulated to take account of market innovations.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Such a response may take the form of a set of operational requirements and/or a specific capital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treatment.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Residual risks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with credit risk mitigation techniques more generally, supervisors will review the appropriateness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banks’ approaches to the recognition of credit protection. In particular, with regard to securitizations,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will review the appropriateness of protection recognized against first loss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enhancements.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these positions, expected loss is less likely to be a significant element of the risk and is likely to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retained by the protection buyer through the pricing. Therefore, supervisors will expect banks’ policies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take account of this in determining their economic capital.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Where supervisors do not consider the approach to protection recognized is adequate, they will take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appropriate action. Such action may include increasing the capital requirement against a particular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transaction or class of transactions.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Call provisions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Supervisors expect a bank not to make use of clauses that entitles it to call the securitization transaction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the coverage of credit protection prematurely if this would increase the bank’s exposure to losses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deterioration in the credit quality of the underlying 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Besides the general principle stated above, supervisors expect banks to only execute clean-up calls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economic business purposes, such as when the cost of servicing the outstanding credit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exceeds the benefits of servicing the underlying credit 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Subject to national discretion, supervisory authorities may require a review prior to the bank exercising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call which can be expected to include consideration of: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rationale for the bank’s decision to exercise the call;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The impact of the exercise of the call on the bank’s regulatory capital ratio.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supervisory authority may also require the bank to enter into a follow-up transaction, if necessary,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depending on the bank’s overall risk profile, and existing market conditions.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Date related calls should be set at a date no earlier than the duration or the weighted average life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underlying securitization exposures.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Accordingly, supervisory authorities may require a minimum period to elapse before the first possible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call date can be set, given, for instance, the existence of up-front sunk costs of a capital market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securitization transaction.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Most early amortization triggers are tied to excess spread levels, the factors affecting these levels should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well understood, monitored, and managed, to the extent possible by the originating bank.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example, the following factors affecting excess spread should generally be considered: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Interest payments made by borrowers on the underlying receivable balances;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Other fees and charges to be paid by the underlying obligors (e.g. late-payment fees, cash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advance fees, over-limit fees);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Gross charge-offs;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Principal payments;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Recoveries on charged-off loans;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Interchange income;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Interest paid on investors’ certificates;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8.								Macroeconomic factors such as bankruptcy rates, interest rate movements, unemployment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rates; etc.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 should consider the effects that changes in portfolio management or business strategies may have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the levels of excess spread and on the likelihood of an early amortization event.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example, marketing strategies or underwriting changes that result in lower finance charges or higher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charge-offs, might also lower excess spread levels and increase the likelihood of an early amortization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event. </a:t>
            </a:r>
            <a:endParaRPr lang="ko-KR" altLang="en-US" dirty="0" smtClean="0" sz="1097"/>
          </a:p>
          <a:p>
            <a:pPr marL="0" indent="0" defTabSz="15240" algn="l">
              <a:lnSpc>
                <a:spcPts val="22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30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ROLE OF FINANCIAL ADVISER &amp; CREDIT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Choosing financial advisers is an important first step towards successful investment planning. Having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access to sound, objective financial advice will be key to your long term financial success. With that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mind, you should take the time to choose your financial advisers just as carefully as you would a family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doctor or a lawyer.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most countries, securities laws require anyone trading securities or in the business of advising clients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securities to be registered with (licensed by) the provincial or territorial securities regulator, unless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registration exemption applies.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Both the company employing the trader and the individual representative trading or advising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securities must be registered in the province/territory where the investor resides.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regulatory system ensures that all registered dealers and advisers meet certain minimum standards.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However, it does not mean that they are all equally skilled, that they provide the same services, or that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they charge the same fees.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types of financial advisers are there?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Dealers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are firms that are registered with securities regulators to buy or sell securities on behalf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clients. This registration also allows them to provide advice to clients about the purchase or sale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securities. There are many different types of dealers offering different products and services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specializing in different areas: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are large national firms, while others are very small and operate in only one province or territory,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one city.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dealers are full service stock brokerage firms, registered to buy or sell a full range of securities,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while others are restricted to certain types of products such as mutual funds, scholarship plans, real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estate securities or exchange contracts.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dealers are subject to regulation by provincial or territorial securities regulators. Some are also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members of self-regulatory organizations.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dealers offer clients a full range of trading, research and advisory services, while others specialize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providing low cost trading services for investors who are able to make their own investment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decisions.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Financial Advisors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Advisers are firms that specialize in providing advice to clients about investing in securities, but do not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offer the trading services that are provided by dealers. You would look to a registered adviser purely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investment advice or if you wanted someone to manage your investment portfolio on your behalf.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Advice can come in different formats: face to face, written (newsletters and advertisements), e-mail,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audio and Internet.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advisers, called portfolio managers, are authorized to make discretionary trades on behalf of their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clients (you give them authority to make investment decisions and to trade on your behalf without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consulting you on each trade).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Advisers must be registered with the regulator in your jurisdiction and, like dealers, may offer different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services depending on their category of registration.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about financial planners?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Planners determine how individuals can meet their life goals through proper management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their financial resources and offer financial services such as personal budgeting, cash and debt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management, retirement and tax planning.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planners are not currently subject to provincial registration or regulation, although a number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jurisdictions are considering the issue. If, however, a financial planner wants to trade in securities, 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she must become registered under the securities legislation. Without that registration, financial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planners cannot trade securities for their clients or recommend the sale or purchase of specific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securities. </a:t>
            </a:r>
            <a:endParaRPr lang="ko-KR" altLang="en-US" dirty="0" smtClean="0" sz="1097"/>
          </a:p>
          <a:p>
            <a:pPr marL="0" indent="0" defTabSz="15240" algn="l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Most countries many financial planners have become registered to trade in mutual funds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segregated funds (a similar insurance product), allowing them to trade and advise clients only with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respect to mutual funds or insurance products.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Investing your life savings involves a great deal of trust – trust in the management of companies you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 in, and trust in the people who advise you and handle your investment funds.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However, trust should never take the place of careful research and healthy skepticism. Don’t make your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choice of financial advisers lightly.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When you start your search for a dealer or adviser, remember that you want to have confidence in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comfortable with both the firm and the individual representative who will service your account. Find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out if the firm focuses on certain sectors of the market or on certain types of securities. Make sure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firm’s style and the individual representative’s style match your own.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Decide what kind of investment services you need.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  <a:ea typeface="Garamond"/>
              </a:rPr>
              <a:t>“Are you a knowledgeable investor who plans to do your own investment  </a:t>
            </a:r>
            <a:endParaRPr lang="ko-KR" altLang="en-US" dirty="0" smtClean="0" sz="1097" i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  <a:ea typeface="Garamond"/>
              </a:rPr>
              <a:t>research and make your own  investment decisions?” </a:t>
            </a:r>
            <a:endParaRPr lang="ko-KR" altLang="en-US" dirty="0" smtClean="0" sz="1097" i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so, you may want to find a dealer who will simply execute trades for you quickly and at the lowest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cost. A discount brokerage firm might be right for you.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  <a:ea typeface="Garamond"/>
              </a:rPr>
              <a:t>“Are you looking for someone who can provide investment advice, make  </a:t>
            </a:r>
            <a:endParaRPr lang="ko-KR" altLang="en-US" dirty="0" smtClean="0" sz="1097" i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  <a:ea typeface="Garamond"/>
              </a:rPr>
              <a:t>recommendations on specific securities and also execute the trades for you?”  </a:t>
            </a:r>
            <a:endParaRPr lang="ko-KR" altLang="en-US" dirty="0" smtClean="0" sz="1097" i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so, you may want to look for a suitable full service dealer or you may want to find an independent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investment adviser to provide the advice you need and a discount broker to execute the trades on your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instructions.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  <a:ea typeface="Garamond"/>
              </a:rPr>
              <a:t>“Do you have a substantial investment portfolio and are you looking for  </a:t>
            </a:r>
            <a:endParaRPr lang="ko-KR" altLang="en-US" dirty="0" smtClean="0" sz="1097" i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  <a:ea typeface="Garamond"/>
              </a:rPr>
              <a:t>someone to take control of the portfolio and manage it on your behalf?” </a:t>
            </a:r>
            <a:endParaRPr lang="ko-KR" altLang="en-US" dirty="0" smtClean="0" sz="1097" i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  <a:ea typeface="Garamond"/>
              </a:rPr>
              <a:t> If so, a portfolio manager may be able to provide the services you need. </a:t>
            </a:r>
            <a:endParaRPr lang="ko-KR" altLang="en-US" dirty="0" smtClean="0" sz="1097" i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  <a:ea typeface="Garamond"/>
              </a:rPr>
              <a:t>Are you interested only in mutual funds?</a:t>
            </a:r>
            <a:endParaRPr lang="ko-KR" altLang="en-US" dirty="0" smtClean="0" sz="1097" i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so, you will have a choice of many mutual fund dealers as well as the full service dealers in your area.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Word of mouth can always be helpful in identifying capable financial professionals. Ask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recommendations from your accountant, your lawyer, your family, or friends whose judgment you trust.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Your local agencies can provide you with the names of many or all of the dealers and advisers in your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area under headings such as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‘bonds – investment’, ‘brokers – stocks and bonds’, ‘financial planning’, ‘investment advisory services’,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‘investment dealers’, ‘investment management’ and ‘stocks and bonds’.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 may also want to contact the one of the stock exchanges to obtain a list of the member firms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are registered in your area.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some jurisdictions, you may also be able to contact your provincial or territorial securities regulator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obtain a list of all of the registered dealers and advisers in your area.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firms have written materials about themselves and their services that will answer many of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questions. If you are like most clients, you will find that you deal with, and rely heavily on, a single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individual with the firm.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 that reason, it is very important that you know as much as you can about the person’s skills,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knowledge and expertise, their approach to investing and their ability to provide the personal service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 expect.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 want to find someone who deserves your confidence and your trust. Ensure you arrange to meet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 the person and ask about their educational qualifications, their experience, their investment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philosophy, and their specialties.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 may also want to ask for references, the size of their client list and the amount of an average client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portfolio, and about their disciplinary history.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the person never has time to meet with you, is unwilling to discuss their qualifications or history, or 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not keenly interested in your financial goals and objectives, you should probably look elsewhere. </a:t>
            </a:r>
            <a:endParaRPr lang="ko-KR" altLang="en-US" dirty="0" smtClean="0" sz="1097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are my responsibilities as a client?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 matter how well intentioned the dealer or adviser, no one will ever care as much about your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health as you do.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As an investor, you must be prepared: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to research and monitor your investments, ask questions of your financial advisers, and educate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yourself about investing.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to communicate clearly and honestly with dealers and advisers so they understand your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circumstances, investment objectives and experience.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to be realistic in your expectations of profit.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to appreciate that investing can involve risk.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to read any offering documents those are provided to you in connection with an investment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(such as a prospectus or offering memorandum).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to read and retain your confirmation slips and statements of account, as well as notes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conversations between you and your dealer or adviser. This will enable you to alert your dealer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 adviser immediately if there are errors in or problems with your account.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to ask questions about investment matters that you do not understand.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should I expect from my dealer or adviser?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to be competent and ethical, and to act in your best interests at all times.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to deal with you fairly, honestly, and in good faith.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to find out your general investment needs and objectives.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to make recommendations that are consistent with those investment needs and objectives.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to disclose the risks associated with their recommendations.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to disclose any conflicts of interest that they may have concerning their recommendations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to provide prompt written confirmation of trades made on your behalf, with details of the value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the transaction as well as the commissions or fees charged.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8.								to provide regular statements of accounts detailing the transactions in your accounts, the fees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charged and the securities held on your behalf.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9.								to obtain your express authorization in advance of every trade made on your behalf (unless you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have provided proper written trading authority or power of attorney to someone else).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You should not expect your dealer or adviser: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to be successful in every investment recommendation they make. No one can predict future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 performance with certainty.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to know what investment opportunities might be suitable for you unless you discuss your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position, your objectives and your risk tolerance with them in detail.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to be aware of changes in your financial situation or investment objectives unless you tell them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To act on vague or general instructions to buy or sell securities ‘when the time is right’. Unless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 have vested proper written trading authority in someone else, registrants can only act 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specific instructions from you.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To charge all clients the same commissions. Commissions are negotiable and larger clients may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able to negotiate lower commission rates. </a:t>
            </a:r>
            <a:endParaRPr lang="ko-KR" altLang="en-US" dirty="0" smtClean="0" sz="1097"/>
          </a:p>
          <a:p>
            <a:pPr marL="0" indent="0" defTabSz="15240" algn="l">
              <a:lnSpc>
                <a:spcPts val="1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31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IN OUR SOCIETY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Meaning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Risk: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Uncertainty concerning the occurrence of a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Objective Risk vs. Subjective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Objective risk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defined as the relative variation of actual loss from expected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can be statistically calculated using a measure of dispersion, such as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standard deviation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Subjective risk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defined as uncertainty based on a person’s mental condition or state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mind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Two persons in the same situation may have different perceptions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High subjective risk often results in conservative behavior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Chance of loss: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The probability that an event will occur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Objective Probability vs. Subjective Probability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Objective probability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refers to the long-run relative frequency of an event assuming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infinite number of observations and no change in the underlying conditions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can be determined by deductive or inductive reasoning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Subjective probability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the individual’s personal estimate of the chance of loss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person’s perception of the chance of loss may differ from the objective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probability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Peril and Hazard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peril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defined as the cause of the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 an auto accident, the collision is the peril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hazard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a condition that increases the chance of loss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Physical hazards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are physical conditions that increase the chance of loss (icy roads,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defective wiring)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Moral hazard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dishonesty or character defects in an individual, that increase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chance of loss (faking accidents, inflating claim amounts)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Morale Hazard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carelessness or indifference to a loss because of the existence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(leaving keys in an unlocked car)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Legal Hazard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refers to characteristics of the legal system or regulatory environment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that increase the chance of loss (large damage awards in liability lawsuits)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Basic Categories of Risk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Pure and Speculative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		pure risk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one in which there are only the possibilities of loss or no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(earthquake)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speculative risk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one in which both profit or loss are possible (gambling)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Fundamental and Particular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		fundamental risk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affects the entire economy or large numbers of persons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groups (hurricane)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particular risk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affects only the individual (car theft)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Enterprise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Enterprise risk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encompasses all major risks faced by a business firm, which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pure risk, speculative risk, strategic risk, operational risk, and financial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Types of Pure Risks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Personal risks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involve the possibility of a loss or reduction in income, extra expenses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depletion of financial assets: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Premature death of family head </a:t>
            </a:r>
            <a:endParaRPr lang="ko-KR" altLang="en-US" dirty="0" smtClean="0" sz="1097"/>
          </a:p>
          <a:p>
            <a:pPr marL="0" indent="0" defTabSz="15240" algn="l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Insufficient income during retirement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Most workers are not saving enough for a comfortable retirement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Poor health (catastrophic medical bills and loss of earned income)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Involuntary unemployment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Property risks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involve the possibility of losses associated with the destruction or theft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Physical damage to home and personal property from fire, tornado, vandalism,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causes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Direct loss vs. indirect loss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direct loss is a financial loss that results from the physical damage, destruction,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theft of the property, such as fire damage to a restaurant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indirect loss results indirectly from the occurrence of a direct physical damage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theft loss, such as lost profits due to inability to operate after a fire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Liability risks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involve the possibility of being held liable for bodily injury or property damage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someone else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There is no maximum upper limit with respect to the amount of the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lien can be placed on your income and financial assets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Defense costs can be enormous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Burden of Risk on Society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presence of risk results in three major burdens on society: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 the absence of insurance, individuals would have to maintain large emergency funds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risk of a liability lawsuit may discourage innovation, depriving society of certain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goods and services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Risk causes worry and fear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Methods of Handling Risk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Avoidance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 control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Loss prevention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refers to activities to reduce the frequency of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Loss reduction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refers to activities to reduce the severity of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Retention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individual or firm retains all or part of a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Loss retention may be active or passive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Non-insurance transfers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risk may be transferred to another party through contracts, hedging,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incorporation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Definition of Insurance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is the pooling of fortuitous losses by transfer of such risks to insurers, who agree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indemnify insured for such losses, to provide other pecuniary benefits on their occurrence, 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render services connected with the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Basic Characteristics of Insurance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Pooling of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Spreading losses incurred by the few over the entire group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Risk reduction based on the Law of Large Numbers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Payment of fortuitous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pays for losses that are unforeseen, unexpected, and occur as a result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transfer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pure risk is transferred from the insured to the insurer, who typically is in a stronger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position  </a:t>
            </a:r>
            <a:endParaRPr lang="ko-KR" altLang="en-US" dirty="0" smtClean="0" sz="1097"/>
          </a:p>
          <a:p>
            <a:pPr marL="0" indent="0" defTabSz="15240" algn="l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Indemnification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insured is restored to his or her approximate financial position prior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occurrence of the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Requirements of an Insurable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Large number of exposure units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 predict average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Accidental and unintentional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 control moral hazard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 assure randomness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Determinable and measurable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 facilitate loss adjustment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 must be able to determine if the loss is covered and if so, how much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should be paid.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 catastrophic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 allow the pooling technique to work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exposures to catastrophic loss can be managed by: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dispersing coverage over a large geographic area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using reinsurance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catastrophe bonds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Calculable chance of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 establish an adequate premium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Economically feasible premium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 people can afford to buy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Premium must be substantially less than the face value of the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Based on these requirements: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Most personal, property and liability risks can be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Market risks, financial risks, production risks and political risks are difficult to insure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Adverse Selection and Insurance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Adverse selection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the tendency of persons with a higher-than-average chance of loss to seek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at standard rates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If not controlled, adverse selection result in higher-than-expected loss levels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Adverse selection can be controlled by: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careful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underwriting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(selection and classification of applicants for insurance)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policy provisions (e.g., suicide clause in life insurance)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Insurance vs. Gambling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Insurance 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is a technique for handing an already existing pure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is socially productive: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both parties have a common interest in the prevention of a loss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Gambling 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Gambling creates a new speculative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Gambling is not socially productive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winner’s gain comes at the expense of the loser </a:t>
            </a:r>
            <a:endParaRPr lang="ko-KR" altLang="en-US" dirty="0" smtClean="0" sz="1097"/>
          </a:p>
          <a:p>
            <a:pPr marL="0" indent="0" defTabSz="15240" algn="l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79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immigrant must establish a credit history from scratch in the new country, which can take years.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New immigrants are forced to seek loans from irregular channels, which can create social problems.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Adverse credit history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also called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sub-prime credit history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,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non-status credit history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,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impaired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history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,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poor credit history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, and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	bad credit history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, is a negative credit rating. A negative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rating is often considered undesirable to lenders and other extenders of credit for the purposes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loaning money or capital.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Adverse Credit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consumer or business'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credit history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regularly tracked by credit rating agencies. The data reported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by these agencies is primarily provided to them by creditors and includes detailed records of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relationship a person or business has with the lender.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Detailed account information, including payment history, credit limits, high and low balances, and any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aggressive actions taken to recover overdue debts, are all reported regularly (usually monthly). This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can be quite detailed and arduous to navigate by a potential lender dealing with a new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applicant. To address this issue, credit scoring was invented.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scores allege to assess the likelihood that a borrower will repay a loan or other credit obligation.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higher the score, the better the credit history and the higher the probability that the loan will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repaid on time; this theory purports.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When creditors report an excessive number of late payments, or trouble with collecting payments,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"hit" on the score is suffered. Similarly, when adverse judgments and collection agency activity 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reported, even bigger "hits" on this score are suffered. Repeated hits can lower the score and trigger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what is called a negative credit rating or adverse credit history. </a:t>
            </a:r>
            <a:endParaRPr lang="ko-KR" altLang="en-US" dirty="0" smtClean="0" sz="1097"/>
          </a:p>
          <a:p>
            <a:pPr marL="0" indent="0" defTabSz="15240" algn="l">
              <a:lnSpc>
                <a:spcPts val="4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Insurance vs. Hedging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Insurance 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is transferred by a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involves the transfer of insurable risks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can reduce the objective risk of an insurer through the Law of Large Numbers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Hedging 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is transferred by a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Hedging involves  risks that are typically uninsurable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Hedging does not result in reduced risk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Types of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Private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Life and Health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Property and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Government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Social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Other Government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Private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Life and Health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Life insurance pays death benefits to beneficiaries when the insured dies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Health insurance covers medical expenses because of sickness or injury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Disability plans pay income benefits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and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Property insurance indemnifies property owners against the loss or damage of real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personal property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Liability insurance covers the insured’s legal liability arising out of property damage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bodily injury to others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Casualty insurance refers to insurance that covers whatever is not covered by fire,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marine, and life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Private insurance coverages can be grouped into two major categories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Personal lines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coverages that insure the real estate and personal property of individuals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families or provide protection against legal liability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Commercial lines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coverages for business firms, nonprofit organizations, and government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agencies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Property and Casualty Insurance Coverages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8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14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Government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Social Insurance Programs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Financed entirely or in large part by contributions from employers and/or employees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Benefits are heavily weighted in favor of low-income groups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Eligibility and benefits are prescribed by statute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Examples: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Social Security, Unemployment, Workers Comp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Government Insurance Programs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Found at both the federal and state level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Examples: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Federal flood insurance, state health insurance pools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Social Benefits of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Indemnification for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Contributes to family and business stability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Reduction of Worry and Fear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Insureds are less worried about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Source of Investment Funds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Premiums may be invested, promoting economic growth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 Prevention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Insurers support loss-prevention activities that reduce direct and indirect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Enhancement of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Insured individuals are better credit risks than individuals without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Social Costs of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Cost of Doing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Insurers consume resources in providing insurance to society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expense loading is the amount needed to pay all expenses, including commissions,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general administrative expenses, state premium taxes, acquisition expenses, and an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allowance for contingencies and profit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Fraudulent and Inflated Claims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Payment of fraudulent or inflated claims results in higher premiums to all insureds,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thus reducing disposable income and consumption of other goods and services </a:t>
            </a:r>
            <a:endParaRPr lang="ko-KR" altLang="en-US" dirty="0" smtClean="0" sz="1097"/>
          </a:p>
          <a:p>
            <a:pPr marL="0" indent="0" defTabSz="15240" algn="l">
              <a:lnSpc>
                <a:spcPts val="10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32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MANAGEMENT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Management is a process that identifies loss exposures faced by an organization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selects the most appropriate techniques for treating such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loss exposure is any situation or circumstance in which a loss is possible, regardless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whether a loss occurs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E.g., a plant that may be damaged by an earthquake, or an automobile that may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damaged in a collision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New forms of risk management consider both pure and speculative loss exposures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Objectives of Risk Management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management has objectives before and after a loss occurs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Pre-loss objectives: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Prepare for potential losses in the most economical way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Reduce anxiety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Meet any legal obligations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Post-loss objectives: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Ensure survival of the firm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Continue operations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Stabilize earnings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Maintain growth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Minimize the effects that a loss will have on other persons and on society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Management Process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Identify potential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Evaluate potential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Select the appropriate risk management technique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Implement and monitor the risk management program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Steps in the Risk Management Process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28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Identifying Loss Exposures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Liability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income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Human resources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Crime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Employee benefit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Foreign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Market reputation and public image of company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Failure to comply with government rules and regulations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Managers have several sources of information to identify loss exposures: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Questionnaires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Physical inspection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Flowcharts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statements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Historical loss data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Industry trends and market changes can create new loss exposures.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exposure to acts of terrorism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Analyzing Loss Exposures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Estimate the frequency and severity of loss for each type of loss exposure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Loss frequency refers to the probable number of losses that may occur during some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given time 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Loss severity refers to the probable size of the losses that may occur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Once loss exposures are analyzed, they can be ranked according to their relative importance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 severity is more important than loss frequency: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maximum possible loss is the worst loss that could happen to the firm during 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lifetime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maximum probable loss is the worst loss that is </a:t>
            </a:r>
            <a:r>
              <a:rPr lang="en-US" altLang="ko-KR" dirty="0" smtClean="0" sz="1097" i="1">
                <a:solidFill>
                  <a:srgbClr val="000000"/>
                </a:solidFill>
                <a:latin typeface="Garamond"/>
              </a:rPr>
              <a:t>likely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to happen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Select the Appropriate Risk Management Technique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control refers to techniques that reduce the frequency and severity of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Methods of risk control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Avoidance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Loss prevention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Loss reduction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Control Methods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Avoidance means a certain loss exposure is never acquired, or an existing loss exposure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is abandoned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chance of loss is reduced to zero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is not always possible, or practical, to avoid all losses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Loss prevention refers to measures that reduce the frequency of a particular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installing safety features on hazardous products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Loss reduction refers to measures that reduce the severity of a loss after is occurs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installing an automatic sprinkler system </a:t>
            </a:r>
            <a:endParaRPr lang="ko-KR" altLang="en-US" dirty="0" smtClean="0" sz="1097"/>
          </a:p>
          <a:p>
            <a:pPr marL="0" indent="0" defTabSz="15240" algn="l">
              <a:lnSpc>
                <a:spcPts val="6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Select the Appropriate Risk Management Technique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financing refers to techniques that provide for the funding of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Methods of risk financing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Retention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Non-insurance Transfers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Commercial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Financing Methods: Retention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Retention means that the firm retains part or all of the losses that can result from a given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Retention is effectively used when: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 other method of treatment is available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worst possible loss is not serious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Losses are highly predictable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retention level is the dollar amount of losses that the firm will retain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financially strong firm can have a higher retention level than a financially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weak firm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maximum retention may be calculated as a percentage of the firm’s net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working capital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risk manager has several methods for paying retained losses: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Current net income: losses are treated as current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Unfunded reserve: losses are deducted from a bookkeeping account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Funded reserve: losses are deducted from a liquid fund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line: funds are borrowed to pay losses as they occur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captive insurer is an insurer owned by a parent firm for the purpose of insuring the parent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firm’s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single-parent captive is owned by only one parent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association or group captive is an insurer owned by several parents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Many captives are located in the Caribbean because the regulatory environment 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favorable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Captives are formed for several reasons, including: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parent firm may have difficulty obtaining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Costs may be lower than purchasing commercial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captive insurer has easier access to a reinsurer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captive insurer can become a source of profit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Premiums paid to a captive may be tax-deductible under certain conditions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Self-insurance is a special form of planned retention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Part or all of a given loss exposure is retained by the firm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more accurate term would be self-funding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Widely used for workers compensation and group health benefits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risk retention group is a group captive that can write any type of liability coverage except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employer liability, workers compensation, and personal lines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Federal regulation allows employers, trade groups, governmental units, and other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parties to form risk retention groups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They are exempt from many state insurance laws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Advantages 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Save money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Lower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Encourage loss prevention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Increase cash flow </a:t>
            </a:r>
            <a:endParaRPr lang="ko-KR" altLang="en-US" dirty="0" smtClean="0" sz="1097"/>
          </a:p>
          <a:p>
            <a:pPr marL="0" indent="0" defTabSz="15240" algn="l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Disadvantages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Possible higher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Possible higher 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Possible higher taxes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Financing Methods: Non-insurance Transfers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non-insurance transfer is a method other than insurance by which a pure risk and its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potential financial consequences are transferred to another party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Examples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Contracts, leases, hold-harmless agreements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Financing Methods: Non-insurance Transfers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Advantages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Can transfer some losses that are not insurable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Save money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Can transfer loss to someone who is in a better position to control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Disadvantages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Contract language may be ambiguous, so transfer may fail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the other party fails to pay, firm is still responsible for the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Insurers may not give credit for transfers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Risk Financing Methods: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is appropriate for loss exposures that have a low probability of loss but for which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severity of loss is high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risk manager selects the coverages needed, and policy provisions: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deductible is a provision by which a specified amount is subtracted from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loss payment otherwise payable to the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excess insurance policy is one in which the insurer does not participate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loss until the actual loss exceeds the amount a firm has decided to retain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risk manager selects the insurer, or insurers, to provide the coverages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risk manager negotiates the terms of the insurance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manuscript policy is a policy specially tailored for the firm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Language in the policy must be clear to both parties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parties must agree on the contract provisions, endorsements, forms,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premiums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risk manager must periodically review the insurance program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Advantages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Firm is indemnified for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Uncertainty is reduced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Insurers may provide other risk management services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Premiums are tax-deductible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Disadvantages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Premiums may be costly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Opportunity cost should be considered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Negotiation of contracts takes time and effort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risk manager may become lax in exercising loss control </a:t>
            </a:r>
            <a:endParaRPr lang="ko-KR" altLang="en-US" dirty="0" smtClean="0" sz="1097"/>
          </a:p>
          <a:p>
            <a:pPr marL="0" indent="0" defTabSz="15240" algn="l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Implement and Monitor the Risk Management Program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Implementation of a risk management program begins with a risk management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statement that: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Outlines the firm’s risk management objectives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Outlines the firm’s policy on loss control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Educates top-level executives in regard to the risk management process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Gives the risk manager greater authority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Provides standards for judging the risk manager’s performance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risk management manual may be used to: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Describe the risk management program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Train new employees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successful risk management program requires active cooperation from other departments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firm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risk management program should be periodically reviewed and evaluated to determine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whether the objectives are being attained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risk manager should compare the costs and benefits of all risk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activities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Benefits of Risk Management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Pre-loss and post-loss objectives are attainable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risk management program can reduce a firm’s cost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cost of risk includes premiums paid, retained losses, outside risk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services, financial guarantees, internal administrative costs, taxes, fees, and other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Reduction in pure loss exposures allows a firm to enact an enterprise risk management program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treat both pure and speculative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Society benefits because both direct and indirect losses are reduced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Personal Risk Management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Personal risk management refers to the identification of pure risks faced by an individual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family, and to the selection of the most appropriate technique for treating such risks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same principles applied to corporate risk management apply to personal risk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26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33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ADVANCED TOPICS IN RISK MANAGEMENT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 Changing Scope of Risk Management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Today, the risk manager’s job: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Involves more than simply purchasing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Is not limited in scope to pure risks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risk manager may be using: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Financial risk management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Enterprise risk management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Risk Management refers to the identification, analysis, and treatment of speculative financial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Commodity price risk is the risk of losing money if the price of a commodity changes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Interest rate risk is the risk of loss caused by adverse interest rate movements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Currency exchange rate risk is the risk of loss of value caused by changes in the rate at which one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nation's currency may be converted to another nation’s currency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risks can be managed with capital market instruments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integrated risk management program is a risk treatment technique that combines coverage for pure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speculative risks in the same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double-trigger option is a provision that provides for payment only if two specified losses occur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organizations have created a Chief Risk Officer (CRO) position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chief risk officer is responsible for the treatment of pure and speculative risks faced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organization.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Enterprise Risk Management (ERM) is a comprehensive risk management program that addresses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organization’s pure, speculative, strategic, and operational risks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As long as risks are not positively correlated, the combination of these risks in a single program reduces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overall risk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Nearly half of all US firms have adopted some type of ERM program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Barriers to the implementation of ERM include organizational, culture and turf battles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Insurance Market Dynamics 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Decisions about whether to retain or transfer risks are influenced by conditions in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marketplace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	Underwriting Cycle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refers to the cyclical pattern of underwriting stringency, premium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levels, and profitability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					“Hard” market: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tight standards, high premiums, unfavorable insurance terms, more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retention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					“Soft” market”: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loose standards, low premiums, favorable insurance terms, less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retention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One indicator of the status of the cycle is the combined ratio: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factors affect property and liability insurance pricing and underwriting decisions: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Insurance industry capacity refers to the relative level of surplus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Surplus is the difference between an insurer’s assets and its liabilities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Capacity can be affected by a clash loss, which occurs when several lines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simultaneously experience large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Investment returns may be used to offset underwriting losses, allowing insurers to set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lower premium rates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trend toward consolidation in the financial services industry is continuing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Consolidation refers to the combining of businesses through acquisitions or mergers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Due to mergers, the market is populated by fewer, but larger independent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organizations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are also fewer large national insurance brokerages </a:t>
            </a:r>
            <a:endParaRPr lang="ko-KR" altLang="en-US" dirty="0" smtClean="0" sz="1097"/>
          </a:p>
          <a:p>
            <a:pPr marL="0" indent="0" defTabSz="15240" algn="l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insurance broker is an intermediary who represents insurance purchasers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Cross-Industry Consolidation: the boundaries between insurance companies and other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institutions have been struck down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financial services companies are diversifying their operations by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expanding into new sectors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 are making increasing use of securitization of risk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										Securitization of risk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means that insurable risk is transferred to the capital markets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through creation of a financial instrument: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catastrophe bond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permits the issue to skip or defer scheduled payments if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catastrophic loss occurs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weather option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provides a payment if a specified weather contingency (e.g.,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high temperature) occurs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impact of risk securitization is an increase in capacity for insurers and re-insurers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provides access to the capital of many investors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Loss Forecasting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risk manager can predict losses using several different techniques: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Probability analysis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Regression analysis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Forecasting based on loss distribution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course, there is no guarantee that losses will follow past loss trends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Probability analysis: the risk manager can assign probabilities to individual and joint events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probability of an event is equal to the number of events likely to occur (X) divided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by the number of exposure units (N)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May be calculated with past loss data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Two events are considered independent events if the occurrence of one event does not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affect the occurrence of the other event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Two events are considered dependent events if the occurrence of one event affects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occurrence of the other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Events are mutually exclusive if the occurrence of one event precludes the occurrence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the second event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Regression analysis characterizes the relationship between two or more variables and then uses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characterization to predict values of a variable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 example, the number of physical damage claims for a fleet of vehicles is a function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the size of the fleet and the number of miles driven each year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loss distribution is a probability distribution of losses that could occur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Useful for forecasting if the history of losses tends to follow a specified distribution,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the sample size is large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risk manager needs to know the parameters of the loss distribution, such as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mean and standard deviation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normal distribution is widely used for loss forecasting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Financial Analysis in Risk Management Decision Making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time value of money must be considered when decisions involve cash flows over time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Considers the interest-earning capacity of money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present value is converted to a future value through compounding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future value is converted to a present value through discounting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managers use the time value of money when: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Analyzing insurance bids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Making loss control investment decisions </a:t>
            </a:r>
            <a:endParaRPr lang="ko-KR" altLang="en-US" dirty="0" smtClean="0" sz="1097"/>
          </a:p>
          <a:p>
            <a:pPr marL="0" indent="0" defTabSz="15240" algn="l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	net present value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the sum of the present values of the future cash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flows minus the cost of the project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internal rate of return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on a project is the average annual rate of return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provided by investing in the project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Other Risk Management Tools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risk management information system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(RMIS) is a computerized database that permits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manager to store and analyze risk management data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database may include listing of properties, insurance policies, loss records,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status of legal claims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Data can be used to predict and attempt to control future loss levels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Management Intranets and Web Sites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intranet is a web site with search capabilities designed for a limited, internal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audience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risk map is a grid detailing the potential frequency and severity of risks faced by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organization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Each risk must be analyzed before placing it on the map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Value at risk (VAR) analysis involves calculating the worst probable loss likely to occur in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given time period under regular market conditions at some level of confidence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VAR is determined using historical data or running a computer simulation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Often applied to a portfolio of assets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Can be used to evaluate the solvency of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Catastrophe modeling is a computer-assisted method of estimating losses that could occur as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result of a catastrophic event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Model inputs include seismic data, historical losses, and values exposed to losses (e.g.,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building characteristics)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Models are used by insurers, brokers, and large companies with exposure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catastrophic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Overview of Private Insurance in the Financial Services Industry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financial services industry consists of: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Commercial banks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Savings and loan institutions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Credit unions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Life and health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Property and casualty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Mutual Funds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Securities brokers and dealers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Private and state pension funds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Government-related financial intuitions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Overview of Private Insurance in the Financial Services Industry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Changes in the financial services industry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>
                <a:solidFill>
                  <a:srgbClr val="000000"/>
                </a:solidFill>
                <a:latin typeface="Garamond"/>
                <a:ea typeface="Garamond"/>
              </a:rPr>
              <a:t>										Consolidations </a:t>
            </a:r>
            <a:endParaRPr lang="ko-KR" altLang="en-US" dirty="0" smtClean="0" sz="1097" u="sng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number of firms has declined due to mergers and acquisitions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>
                <a:solidFill>
                  <a:srgbClr val="000000"/>
                </a:solidFill>
                <a:latin typeface="Garamond"/>
                <a:ea typeface="Garamond"/>
              </a:rPr>
              <a:t>										Convergence </a:t>
            </a:r>
            <a:endParaRPr lang="ko-KR" altLang="en-US" dirty="0" smtClean="0" sz="1097" u="sng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Existing financial institutions now sell a wide variety of financial products that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earlier were outside their core business area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Types of Private Insurers 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Life and health insurers: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insurers sell life and health insurance products, annuities, mutual funds,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pension plans, and related financial products 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89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04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RATING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credit rating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assesses the credit worthiness of an individual, corporation, or even a country.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ratings are calculated from financial history and current assets and liabilities. Typically, a credit rating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tells a lender or investor the probability of the subject being able to pay back a loan.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However, in recent years, credit ratings have also been used to adjust insurance premiums, determine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employment eligibility, and establish the amount of a utility or leasing deposit.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poor credit rating indicates a high risk of defaulting on a loan, and thus leads to high interest rates 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refusal of a loan by the creditor.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Personal credit ratings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countries such as the United States, an individual's credit history is compiled and maintained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companies called credit bureaus. In the United States, credit worthiness is usually determined through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statistical analysis of the available credit data.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common form of this analysis is a 3-digit credit score provided by independent financial service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companies such as the FICO credit score. (The term, a registered trademark, comes from Fair Isaac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Corporation, which pioneered the credit rating concept in the late 1950s.)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individual's credit score, along with his or her credit report, affects his or her ability to borrow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money through financial institutions such as banks.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factors which may influence a person's credit rating are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ability to pay a loan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interest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amount of credit used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saving patterns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spending patterns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debt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Corporate credit ratings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credit rating of a corporation is a financial indicator to potential investors of debt securities such as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bonds. These are assigned by credit rating agencies such as Standard &amp; Poor's or Fitch Ratings and have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letter designations such as AAA, B, and CC.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Sovereign credit ratings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sovereign credit rating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the credit rating of a sovereign entity, i.e. a country. The sovereign credit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rating indicates the risk level of the investing environment of a country and is used by investors looking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invest abroad. It takes political risk into account.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Short term rating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short term rating is a probability factor of an individual going into default within a year. This is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contrast to long-term rating which is evaluated over a long timeframe.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Credit rating agencies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Credit scores for individuals are assigned by credit bureaus (US; UK: credit reference agencies).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 ratings for corporations and sovereign debt are assigned by credit rating agencies.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In the United States, the main credit bureaus are Experian, Equifax, and TransUnion.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relatively new credit bureau in the US is Innovis.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In the United Kingdom, the main credit reference agencies for individuals are Experian, Equifax,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Callcredit.  </a:t>
            </a:r>
            <a:endParaRPr lang="ko-KR" altLang="en-US" dirty="0" smtClean="0" sz="1097"/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In Canada, the main credit bureaus for individuals are Equifax, TransUnion and Northern Credit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Bureaus/ Experian. </a:t>
            </a:r>
            <a:endParaRPr lang="ko-KR" altLang="en-US" dirty="0" smtClean="0" sz="1097"/>
          </a:p>
          <a:p>
            <a:pPr marL="0" indent="0" defTabSz="15240" algn="l">
              <a:lnSpc>
                <a:spcPts val="3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Property and casualty insurers: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These insurers sell property and casualty insurance and related lines, including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marine coverages and surety and fidelity bonds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 can be classified by their organizational form: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Stock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Mutual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Reciprocal exchanges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Lloyd’s of London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Blue Cross and Blue Shield Plans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Health maintenance organizations (HMOs)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Other types of private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stock insurer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a corporation owned by stockholders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Objective: earn profit for stockholders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Increase value of stock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 dividends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Stockholders elect board of directors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Stockholders bear all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Insurer cannot issue an assessable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mutual insurer is a corporation owned by the policy-owners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Policy-owners elect board of directors, who have effective management control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May pay dividends to policy-owners, or give a rate reduction in advance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					There are three main types of mutual insurers: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advance premium mutual is owned by the policy-owners; there are no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stockholders, and the insurer does not issue assessable policies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assessment mutual has the right to assess policy-owners an additional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amount if the insurer’s financial operations are unfavorable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fraternal insurer is a mutual insurer that provides life and health insurance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members of a social or religious organization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corporate structure of mutual insurers is changing due to: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increase in company mergers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Demutualization, in which a mutual company is converted into a stock insurer by: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Pure conversion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Merger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Bulk reinsurance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creation of mutual holding companies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holding company is a company that directly or indirectly controls 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authorized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captive insurer is an insurer owned by a parent firm for the purposes of insuring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parent firm’s loss exposures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Savings Bank Life Insurance refers to life insurance that is sold by mutual savings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banks, over the phone or through Web sites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Agents and Brokers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agent is someone who legally represents the principal and has the authority to act 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principal's behalf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Authority may be: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Expressed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Implied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Apparent </a:t>
            </a:r>
            <a:endParaRPr lang="ko-KR" altLang="en-US" dirty="0" smtClean="0" sz="1097"/>
          </a:p>
          <a:p>
            <a:pPr marL="0" indent="0" defTabSz="15240"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90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principal is responsible for all acts of an agent when the agent is acting within the scope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authority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property and casualty agent has the power to bind the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binder provides temporary insurance until the policy is actually written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life insurance agent normally does not have the authority to bind the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applicant for life insurance must be approved by the insurer before the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becomes effective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broker is someone who legally represents the insured, and: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solicits applications and attempts to place coverage with an appropriate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is paid a commission from the insurers where the business is placed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does not have the authority to bind the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surplus lines broker is licensed to place business with a non-admitted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Surplus lines refer to any type of insurance for which there is no available market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within the state, and coverage must be placed with a non-admitted insurer </a:t>
            </a:r>
            <a:endParaRPr lang="ko-KR" altLang="en-US" dirty="0" smtClean="0" sz="1097"/>
          </a:p>
          <a:p>
            <a:pPr marL="0" indent="0" defTabSz="15240" algn="l">
              <a:lnSpc>
                <a:spcPts val="48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91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34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MARKETING SYSTEMS IN LIFE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agency building system is a system by which an insurer builds its own agency force by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recruiting, financing, training, and supervising new agents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  <a:ea typeface="Garamond"/>
              </a:rPr>
              <a:t>General agency system 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general agent is an independent contractor who represents only one insurer,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receives a commission based on the amount of business produced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 provides some financial assistance, but the general agent is responsible for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recruiting, training, and motivating new agents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u="sng">
                <a:solidFill>
                  <a:srgbClr val="000000"/>
                </a:solidFill>
                <a:latin typeface="Garamond"/>
                <a:ea typeface="Garamond"/>
              </a:rPr>
              <a:t>Managerial system </a:t>
            </a:r>
            <a:endParaRPr lang="ko-KR" altLang="en-US" dirty="0" smtClean="0" sz="1097" u="sng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Branch offices are established in various areas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branch manager is responsible for hiring and training new agents, and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receives a commission from the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 pays expenses of the branch office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u="sng">
                <a:solidFill>
                  <a:srgbClr val="000000"/>
                </a:solidFill>
                <a:latin typeface="Garamond"/>
                <a:ea typeface="Garamond"/>
              </a:rPr>
              <a:t>Managerial system </a:t>
            </a:r>
            <a:endParaRPr lang="ko-KR" altLang="en-US" dirty="0" smtClean="0" sz="1097" u="sng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Branch offices are established in various areas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branch manager is responsible for hiring and training new agents,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receives a commission from the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 pays expenses of the branch office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Marketing Systems in Life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non-building agency system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a marketing system by which an insurer sells its products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through established agents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</a:t>
            </a:r>
            <a:r>
              <a:rPr lang="en-US" altLang="ko-KR" dirty="0" smtClean="0" sz="1097" u="sng" b="1">
                <a:solidFill>
                  <a:srgbClr val="000000"/>
                </a:solidFill>
                <a:latin typeface="Garamond"/>
              </a:rPr>
              <a:t>personal-producing general agent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is a successful agent who is hired primarily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sell insurance under a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a 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</a:rPr>
              <a:t>direct response system,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insurance is sold directly to customers without the services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an agent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Marketing Systems in Property and Liability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independent agency is a business firm that usually represents several unrelated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Agents are paid a commission based on the amount of business produced, which vary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by the line of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Agency owns the expirations or renewal rights to the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the exclusive agency system, the agent represents only one insurer or group of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common ownership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Agents do not usually own the expirations or renewal rights to the policies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Agents are generally paid a lower commission rate on renewal business than on new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Marketing Systems in Property and Liability 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direct writer is an insurer in which the salesperson is an employee of the insurer, not 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independent contractor.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Employees are usually compensated on a “salary plus” arrangement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direct response insurer sells directly to the consumer by television or some other media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Used primarily to sell personal lines of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property and casualty insurers use multiple distribution systems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Group Insurance Marketing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Many insurers use group marketing methods to sell individual insurance policies to: </a:t>
            </a:r>
            <a:endParaRPr lang="ko-KR" altLang="en-US" dirty="0" smtClean="0" sz="1097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92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Employer groups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Labor unions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Trade associations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property and liability insurers use mass merchandising plans to market their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Employees pay for insurance by payroll deduction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Insurance Company Operations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Rate making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Rate making refers to the pricing of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Total premiums charged must be adequate for paying all claims and expenses during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policy period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Rates and premiums are determined by an actuary, using the company’s past loss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experience and industry statistics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Underwriting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Underwriting refers to the process of selecting, classifying, and pricing applicants for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					The objective is to produce a profitable book of business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 statement of underwriting policy establishes policies that are consistent with the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company’s objectives, such as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					Acceptable classes of business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										Amounts of insurance that can be written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 line underwriter 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makes daily decisions concerning the acceptance or rejection of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are three important principles of underwriting: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underwriter must select prospective insureds according to the company’s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underwriting standards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Underwriting should achieve a proper balance within each rate classification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class underwriting, exposure units with similar loss-producing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characteristics are grouped together and charged the same rate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Underwriting should maintain equity among the policyholders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Underwriting starts with the agent in the field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Information for underwriting comes from: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application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agent’s report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An inspection report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Physical inspection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physical examination and attending physician’s report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 u="sng">
                <a:solidFill>
                  <a:srgbClr val="000000"/>
                </a:solidFill>
                <a:latin typeface="Garamond"/>
                <a:ea typeface="Garamond"/>
              </a:rPr>
              <a:t>										MIB report </a:t>
            </a:r>
            <a:endParaRPr lang="ko-KR" altLang="en-US" dirty="0" smtClean="0" sz="1097" u="sng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After reviewing the information, the underwriter can: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Accept the application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Accept the application subject to restrictions or modifications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Reject the application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Production refers to the sales and marketing activities of insurers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Agents are often referred to as producers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Life insurers have an agency or sales department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Property and liability insurers have marketing departments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agent should be a competent professional with a high degree of technical knowledge in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particular area of insurance and who also places the needs of his or her clients first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Claim Settlement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objectives of claims settlement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Verification of a covered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Fair and prompt payment of claims </a:t>
            </a:r>
            <a:endParaRPr lang="ko-KR" altLang="en-US" dirty="0" smtClean="0" sz="1097"/>
          </a:p>
          <a:p>
            <a:pPr marL="0" indent="0" defTabSz="1524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93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Personal assistance to the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laws prohibit unfair claims practices, such as: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Refusing to pay claims without conducting a reasonable investigation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Not attempting to provide prompt, fair, and equitable settlements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Offering lower settlements to compel insureds to institute lawsuits to recover amounts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due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claim process begins with a notice of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Next, the claim is investigated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A claims adjustor determines if a covered loss has occurred and the amount of the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adjustor may require a proof of loss before the claim is paid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adjustor decides if the claim should be paid or denied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Policy provisions address how disputes may be resolved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Reinsurance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Reinsurance is an arrangement by which the primary insurer that initially writes the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transfers to another insurer part or all of the potential losses associated with such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primary insurer is the ceding company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insurer that accepts the insurance from the ceding company is the re-insurer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retention limit is the amount of insurance retained by the ceding company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amount of insurance ceded to the re-insurer is known as a cession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Reinsurance is used to: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Increase underwriting capacity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Stabilize profits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Reduce the unearned premium reserve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unearned premium reserve represents the unearned portion of gross premiums 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outstanding policies at the time of valuation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Provide protection against a catastrophic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Retire from business or from a line of insurance or territory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Obtain underwriting advice on a line for which the insurer has little experience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There are two principal forms of reinsurance: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Facultative reinsurance is an optional, case-by-case method that is used when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ceding company receives an application for insurance that exceeds its retention limit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Treaty reinsurance means the primary insurer has agreed to cede insurance to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reinsurer, and the reinsurer has agreed to accept the business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a quota-share treaty, the ceding insurer and the re-insurer agree to share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premiums and losses based on some proportion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 a surplus-share treaty, the re-insurer agrees to accept insurance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excess of the ceding insurer’s retention limit, up to some maximum amount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 excess-of-loss treaty is designed for catastrophic protection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reinsurance pool is an organization of insurers that underwrites 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a joint basis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Reinsurance Alternatives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Some insurers use the capital markets as an alternative to traditional reinsurance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Securitization of risk means that an insurable risk is transferred to the capital markets through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creation of a financial instrument, such as a futures contract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Catastrophe bonds are corporate bonds that permit the issuer of the bond to skip or reduce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interest payments if a catastrophic loss occurs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Investments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Because premiums are paid in advance, they can be invested until needed to pay claims and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expenses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Investment income is extremely important in reducing the cost of insurance to policy-owners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and offsetting unfavorable underwriting experience </a:t>
            </a:r>
            <a:endParaRPr lang="ko-KR" altLang="en-US" dirty="0" smtClean="0" sz="1097"/>
          </a:p>
          <a:p>
            <a:pPr marL="0" indent="0" defTabSz="15240" algn="l">
              <a:lnSpc>
                <a:spcPts val="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94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9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Life insurance contracts are long-term; thus, safety of principal is a primary consideration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In contrast to life insurance, property insurance contracts are short-term in nature, and claim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payments can vary widely depending on catastrophic losses, inflation, medical costs, etc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Other Insurance Company Functions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electronic data processing area maintains information on premiums, claims, loss ratios,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investments, and underwriting results.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The accounting department prepares financial statements and develops budgets.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In the legal department, attorneys are used in advanced underwriting and estate planning.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Property and liability insurers provide numerous loss control services. </a:t>
            </a:r>
            <a:endParaRPr lang="ko-KR" altLang="en-US" dirty="0" smtClean="0" sz="1097"/>
          </a:p>
          <a:p>
            <a:pPr marL="0" indent="0" defTabSz="15240" algn="l">
              <a:lnSpc>
                <a:spcPts val="54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95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1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Arial"/>
              </a:rPr>
              <a:t>LECTURE – 35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INSURANCE AND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is a system to protect persons against the risks of financial loss by transferring the risks to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large group who share the financial losses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is based on two principles: risk transference and the law of large numbers.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Risk transference, sometimes called ‘pooling’, involves the transfer of risk from the individual to a pool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the insurance company’s policyholders.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insurance company charges a fee, the premium (or part thereof), for accepting the risk and ‘pools’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premiums from a group of policyholders into a general fund to fund the death benefits under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contract.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law of large numbers basically relies on the principle that the larger the pool, the more predictable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amount of losses will be in a given period.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Since not all members of the pool are the same age or in the same health condition, we can assume not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of them will be making a claim at the same time.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fact, by recording and studying the number of claims over a very large population, the number of 62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year old men, for example, who will die in a particular year can be fairly predicted.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is not to say the year a particular person will die can be predicted. It only says that in a given year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is a high probability that X number of men who are 62 will die at that age.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All insurance is based on these two principles. A teenager commands a higher auto insurance rate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because the statistical history has shown they have more accidents and the accidents are more serious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than for a 40 year old driver.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Homeowners located on the eastern seaboard of Florida have a higher incidence of losses than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homeowner located in Idaho and, statistically, should pay a higher insurance premium.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It would not be fair to charge the Idaho homeowner additional fees to cover the costs of hurricanes in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Florida, would it? A 40 year old man with two heart by-passes and who smokes statistically has less of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chance of living to age 70 than a 40 year old man who runs marathons.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Again, this is not to say there will not be instances of a 40 year old marathon runner dying from heart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problems or other causes but, statistically, those incidences will be less for the marathon runner than for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heart patient who smokes. Should both 40 year old men pay the same premium for the same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amount of insurance coverage?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application submitted by an applicant is extremely important to the insurance company.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application not only becomes essentially a legal document for purposes of recording what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company knew about the applicant when the insurance company assumed the risk it is very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important to the underwriter in rating the insurability of the applicant(s).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There are generally rules within the policy to address errors, omissions or falsehoods provided on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application.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Insured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 risk that meets the following criteria: 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1.								The insured loss must have a definite time and place;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2.								The insured event must be accidental;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3.								The insured must have an insurable interest in the subject of coverage;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4.								The insured risks must belong to a sufficiently large group of homogeneous exposure units to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make losses predictable;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5.								The risk must not be subject to a catastrophic loss where a large number of exposure units can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be damaged or destroyed in a single event;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6.								The coverage must be provided at a reasonable cost;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7.								The chance of loss must be calculable. </a:t>
            </a:r>
            <a:endParaRPr lang="ko-KR" altLang="en-US" dirty="0" smtClean="0" sz="1097"/>
          </a:p>
          <a:p>
            <a:pPr marL="0" indent="0" defTabSz="15240" algn="l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96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3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Spread of risk 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principle of insurance that insurers need to accept homogeneous exposure units spread over a wide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geographic area, with the knowledge that only a given number of risks will result in claims or losses.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This dispersion of exposure units allows insurers to project expected losses from the entire body of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insured, lessens the potential for catastrophic losses that could occur to exposure units close to each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another, and allows for the development of rates.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Reduction of risk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method of handling risk by the scope or volume of a firm's operations or through the purchase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Example: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 A large outdoor advertising firm reduces its risk of lost revenue due to damaged billboards in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way that a small billboard company cannot because of its large number of dispersed exposure units.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scale of operations makes losses relatively predictable. Insurance reduces risk for the small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company by combining a number of similar companies' risks into a more predictable group.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What's the difference between an insurance score and a credit score?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use of credit information by insurance companies is not the same as by banks. It's easy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understand how credit applies to getting a bank loan, but insurers aren't as interested in credit-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worthiness as in stability.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logic is similar, because while it's not a loan, insurance is like a line of credit. Customers pay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premiums so that, in the event of a loss, they will have money to repair or replace their homes, cars, etc.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is a Credit Score?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 order to streamline the decision making process, the lending industry has developed a system which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scores the borrower's credit history.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score is seen as predictive of the borrower's ability and willingness to repay the loan. Such scoring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gives the lender the ability to give the borrower a rapid credit decision by using automated underwriting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software currently available.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does my credit score have to do with insurance?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Most, if not all, insurance companies use credit scoring as a tool to qualify you for the best premiums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possible. It is not a pure credit score, but barometer for estimating your potential for having a claim.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Financial history does have an effect on your ability to properly maintain your property.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What is an insurance-based credit score?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Insurance-based credit score is a number or rating that is generated when information from a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consumer's credit history is plugged into a highly specialized insurance formula or rating model. 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purpose for selecting and using a consumer's credit information in this manner is to predict the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potential risk of loss that consumer poses to the insurance company.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How can my credit insurance score benefit me?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way that you manage your credit is very important - it helps determine things like home mortgage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interest rates and auto insurance rates. 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credit-based insurance score allows insurers to quote the fairest, most appropriate rate for every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customer. Our experience shows that about half of our existing customers receive a rate decrease based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 credit score.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Why do Insurance Companies run a credit score?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use of credit history helps provide a consistent tool to look at every risk. It does not discriminate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against any specific group of customers. The results usually help each customer pay his or her fair share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of premium for insurance.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Is an insurance credit score different from the credit score a bank or financial institution uses?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Yes. An insurance credit score differs from the credit score used by banks and financial institutions.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Though both scores rely on the same source of information, the scores and the models that generate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scores are designed to predict different outcomes.  </a:t>
            </a:r>
            <a:endParaRPr lang="ko-KR" altLang="en-US" dirty="0" smtClean="0" sz="1097"/>
          </a:p>
          <a:p>
            <a:pPr marL="0" indent="0" defTabSz="15240" algn="l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97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5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 bank or financial institution will use credit information (including income) and your credit score to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predict the amount of your loan, your ability to repay the loan and the risk that you may default on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loan.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Your Credit Score Can Affect Your Car Insurance Rates? 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You need to understand that your credit history can affect how much you pay for car insurance. Not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only can it affect your rates, but it may even impact whether you can get insurance at all — or if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companies chooses to renew your policy.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If my bank says I have good credit, does that mean I have a good insurance score? </a:t>
            </a:r>
            <a:endParaRPr lang="ko-KR" altLang="en-US" dirty="0" smtClean="0" sz="1097" b="1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 do not look at credit the same way that a financial institution does. Insurers only consider items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from your credit report that are relevant to loss potential. A financial institution uses credit to assess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credit-worthiness.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Is the credit score used by auto insurance companies the same as that used by lenders?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No. Lenders use your credit report to estimate your ability to repay a loan. Auto Insurance carriers use a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different method to estimate the likelihood or your filing a claim. Some of the issues that may be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considered to determine your auto insurance rate include: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Analysis of Insurance Contracts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</a:t>
            </a:r>
            <a:r>
              <a:rPr lang="en-US" altLang="ko-KR" dirty="0" smtClean="0" sz="1097" b="1">
                <a:solidFill>
                  <a:srgbClr val="000000"/>
                </a:solidFill>
                <a:latin typeface="Garamond"/>
                <a:ea typeface="Garamond"/>
              </a:rPr>
              <a:t>Basic Parts of an Insurance Contract </a:t>
            </a:r>
            <a:endParaRPr lang="ko-KR" altLang="en-US" dirty="0" smtClean="0" sz="1097" b="1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Declarations are statements that provide information about the particular property or activity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be insured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Usually the first page of the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In property insurance, it contains name of the insured, location of property, period of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protection, amount of insurance, premium and deductible information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contracts typically contain a page or section of definitions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For example, the insured is referred to as “you”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The insuring agreement summarizes the major promises of the insurer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The two basic forms of an insuring agreement in property insurance are: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Named perils policy, where only those perils specifically named in the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are covered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“All-risks” policy, where all losses are covered except those losses specifically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excluded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May also be called an open-perils policy or special coverage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Insurers have generally deleted the word “all” from policies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“All-risks” coverage has fewer gaps, and the burden of proof is placed on the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insurer to deny a claim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Insurance contracts contain three major types of exclusions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Excluded perils, e.g., flood, intentional act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Excluded losses, e.g., a professional liability loss is excluded in the homeowners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Excluded property, e.g., pets are not covered as personal property in the homeowners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Exclusions are necessary because: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Some perils are not commercially insurable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catastrophic losses due to war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Extraordinary hazards are present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using the automobile for a taxi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Coverage is provided by other contracts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use of auto excluded on homeowners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Moral hazard is present or it would be difficult to measure the amount of loss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coverage of money limited to $200 in homeowners policy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Coverage not needed by typical insureds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e.g., homeowners policy does not cover aircraft </a:t>
            </a:r>
            <a:endParaRPr lang="ko-KR" altLang="en-US" dirty="0" smtClean="0" sz="1097"/>
          </a:p>
          <a:p>
            <a:pPr marL="0" indent="0" defTabSz="15240" algn="l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98 </a:t>
            </a:r>
            <a:endParaRPr lang="ko-KR" altLang="en-US" dirty="0" smtClean="0" sz="120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9495" y="521335"/>
            <a:ext cx="5708650" cy="901890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7" name="Rect 3"/>
          <p:cNvSpPr>
            <a:spLocks noGrp="1" noChangeArrowheads="1"/>
          </p:cNvSpPr>
          <p:nvPr/>
        </p:nvSpPr>
        <p:spPr>
          <a:xfrm rot="0">
            <a:off x="0" y="0"/>
            <a:ext cx="7797801" cy="1005840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</a:rPr>
              <a:t>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Credit Analysis &amp; Risk Management – FIN625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VU</a:t>
            </a:r>
            <a:endParaRPr lang="ko-KR" altLang="en-US" dirty="0" smtClean="0" sz="1097"/>
          </a:p>
          <a:p>
            <a:pPr marL="0" indent="0" defTabSz="15240" algn="l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•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Conditions are provisions in the policy that qualify or place limitations on the insurer’s promise </a:t>
            </a:r>
            <a:endParaRPr lang="ko-KR" altLang="en-US" dirty="0" smtClean="0" sz="1097"/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to perform </a:t>
            </a:r>
            <a:endParaRPr lang="ko-KR" altLang="en-US" dirty="0" smtClean="0" sz="1097"/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If policy conditions are not met, insurer can refuse to pay the claim </a:t>
            </a:r>
            <a:endParaRPr lang="ko-KR" altLang="en-US" dirty="0" smtClean="0" sz="1097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</a:t>
            </a:r>
            <a:r>
              <a:rPr lang="en-US" altLang="ko-KR" dirty="0" smtClean="0" sz="798">
                <a:solidFill>
                  <a:srgbClr val="000000"/>
                </a:solidFill>
                <a:latin typeface="Symbol"/>
                <a:ea typeface="Symbol"/>
              </a:rPr>
              <a:t>•</a:t>
            </a:r>
            <a:endParaRPr lang="ko-KR" altLang="en-US" dirty="0" smtClean="0" sz="798"/>
          </a:p>
          <a:p>
            <a:pPr marL="0" indent="0" defTabSz="15240" algn="l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										e.g., cancellation, subrogation, grace period, misstatement of age  </a:t>
            </a:r>
            <a:endParaRPr lang="ko-KR" altLang="en-US" dirty="0" smtClean="0" sz="1097"/>
          </a:p>
          <a:p>
            <a:pPr marL="0" indent="0" defTabSz="15240" algn="l">
              <a:lnSpc>
                <a:spcPts val="60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 u="sng" b="1">
                <a:solidFill>
                  <a:srgbClr val="0000FF"/>
                </a:solidFill>
                <a:latin typeface="Garamond"/>
                <a:ea typeface="Garamond"/>
              </a:rPr>
              <a:t>Back to TOC</a:t>
            </a:r>
            <a:endParaRPr lang="ko-KR" altLang="en-US" dirty="0" smtClean="0" sz="1097" u="sng" b="1"/>
          </a:p>
          <a:p>
            <a:pPr marL="0" indent="0" defTabSz="15240" algn="l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dirty="0" smtClean="0" sz="950">
              <a:latin typeface="Arial"/>
              <a:ea typeface="Arial"/>
            </a:endParaRPr>
          </a:p>
          <a:p>
            <a:pPr marL="0" indent="0" defTabSz="15240" algn="l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																																																																			</a:t>
            </a:r>
            <a:r>
              <a:rPr lang="en-US" altLang="ko-KR" dirty="0" smtClean="0" sz="1097">
                <a:solidFill>
                  <a:srgbClr val="000000"/>
                </a:solidFill>
                <a:latin typeface="Garamond"/>
                <a:ea typeface="Garamond"/>
              </a:rPr>
              <a:t>© Copyright Virtual University of Pakistan </a:t>
            </a:r>
            <a:r>
              <a:rPr lang="en-US" altLang="ko-KR" dirty="0" smtClean="0" sz="950">
                <a:solidFill>
                  <a:srgbClr val="000000"/>
                </a:solidFill>
                <a:latin typeface="Arial"/>
                <a:ea typeface="Arial"/>
              </a:rPr>
              <a:t>																																																																																																								</a:t>
            </a:r>
            <a:r>
              <a:rPr lang="en-US" altLang="ko-KR" dirty="0" smtClean="0" sz="1200">
                <a:solidFill>
                  <a:srgbClr val="000000"/>
                </a:solidFill>
                <a:latin typeface="Times New Roman"/>
                <a:ea typeface="Times New Roman"/>
              </a:rPr>
              <a:t>99 </a:t>
            </a:r>
            <a:endParaRPr lang="ko-KR" altLang="en-US" dirty="0" smtClean="0" sz="1200"/>
          </a:p>
        </p:txBody>
      </p:sp>
      <p:sp>
        <p:nvSpPr>
          <p:cNvPr id="208" name="Rect 3"/>
          <p:cNvSpPr>
            <a:spLocks noGrp="1" noChangeArrowheads="1"/>
          </p:cNvSpPr>
          <p:nvPr/>
        </p:nvSpPr>
        <p:spPr>
          <a:xfrm rot="0">
            <a:off x="1527175" y="1130935"/>
            <a:ext cx="3484880" cy="15811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/>
          <a:lstStyle/>
          <a:p>
            <a:pPr marL="0" indent="0" defTabSz="1524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 sz="1097">
                <a:solidFill>
                  <a:srgbClr val="000000"/>
                </a:solidFill>
                <a:latin typeface="Garamond"/>
              </a:rPr>
              <a:t>Insurance policies contain a variety of miscellaneous provisions </a:t>
            </a:r>
            <a:endParaRPr lang="ko-KR" altLang="en-US" dirty="0" smtClean="0" sz="1097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Gulim"/>
        <a:ea typeface=""/>
        <a:cs typeface=""/>
        <a:font script="Jpan" typeface="MS PGothic"/>
        <a:font script="Hang" typeface="Gulim"/>
        <a:font script="Hant" typeface="SimSun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Oox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ulim"/>
        <a:ea typeface=""/>
        <a:cs typeface=""/>
        <a:font script="Jpan" typeface="MS PGothic"/>
        <a:font script="Hang" typeface="Gulim"/>
        <a:font script="Hant" typeface="SimSun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PDF Converter</Application>
  <PresentationFormat>On-screen Show</PresentationFormat>
  <Paragraphs>0</Paragraphs>
  <Slides>1</Slides>
  <Notes>0</Notes>
  <HiddenSlides>0</HiddenSlides>
  <MMClips>0</MMClips>
  <HeadingPairs>
    <vt:vector size="4" baseType="variant">
      <vt:variant>
        <vt:lpstr>Theme</vt:lpstr>
      </vt:variant>
      <vt:variant>
        <vt:i4>0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Title text</vt:lpstr>
    </vt:vector>
  </TitlesOfParts>
  <Company>PDFConverter, Inc.</Company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User</cp:lastModifiedBy>
  <cp:revision>1</cp:revision>
  <dcterms:modified xsi:type="dcterms:W3CDTF">2010-06-24T10:54:49Z</dcterms:modified>
</cp:coreProperties>
</file>