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Default Extension="png" ContentType="image/png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Default Extension="jpg" ContentType="image/jpg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  <p:sldId id="362" r:id="rId112"/>
    <p:sldId id="363" r:id="rId113"/>
    <p:sldId id="364" r:id="rId114"/>
    <p:sldId id="365" r:id="rId115"/>
    <p:sldId id="366" r:id="rId116"/>
    <p:sldId id="367" r:id="rId117"/>
    <p:sldId id="368" r:id="rId118"/>
    <p:sldId id="369" r:id="rId119"/>
    <p:sldId id="370" r:id="rId120"/>
    <p:sldId id="371" r:id="rId121"/>
    <p:sldId id="372" r:id="rId122"/>
    <p:sldId id="373" r:id="rId123"/>
    <p:sldId id="374" r:id="rId124"/>
    <p:sldId id="375" r:id="rId125"/>
    <p:sldId id="376" r:id="rId126"/>
    <p:sldId id="377" r:id="rId127"/>
    <p:sldId id="378" r:id="rId128"/>
    <p:sldId id="379" r:id="rId129"/>
    <p:sldId id="380" r:id="rId130"/>
    <p:sldId id="381" r:id="rId131"/>
    <p:sldId id="382" r:id="rId132"/>
    <p:sldId id="383" r:id="rId133"/>
    <p:sldId id="384" r:id="rId134"/>
    <p:sldId id="385" r:id="rId135"/>
    <p:sldId id="386" r:id="rId136"/>
    <p:sldId id="387" r:id="rId137"/>
    <p:sldId id="388" r:id="rId138"/>
    <p:sldId id="389" r:id="rId139"/>
    <p:sldId id="390" r:id="rId140"/>
    <p:sldId id="391" r:id="rId141"/>
    <p:sldId id="392" r:id="rId142"/>
    <p:sldId id="393" r:id="rId143"/>
    <p:sldId id="394" r:id="rId144"/>
    <p:sldId id="395" r:id="rId145"/>
    <p:sldId id="396" r:id="rId146"/>
    <p:sldId id="397" r:id="rId147"/>
    <p:sldId id="398" r:id="rId148"/>
    <p:sldId id="399" r:id="rId149"/>
    <p:sldId id="400" r:id="rId150"/>
    <p:sldId id="401" r:id="rId151"/>
    <p:sldId id="402" r:id="rId152"/>
    <p:sldId id="403" r:id="rId153"/>
    <p:sldId id="404" r:id="rId154"/>
    <p:sldId id="405" r:id="rId155"/>
    <p:sldId id="406" r:id="rId156"/>
    <p:sldId id="407" r:id="rId157"/>
    <p:sldId id="408" r:id="rId158"/>
    <p:sldId id="409" r:id="rId159"/>
    <p:sldId id="410" r:id="rId160"/>
    <p:sldId id="411" r:id="rId161"/>
    <p:sldId id="412" r:id="rId162"/>
    <p:sldId id="413" r:id="rId163"/>
    <p:sldId id="414" r:id="rId164"/>
    <p:sldId id="415" r:id="rId165"/>
    <p:sldId id="416" r:id="rId166"/>
    <p:sldId id="417" r:id="rId167"/>
    <p:sldId id="418" r:id="rId168"/>
    <p:sldId id="419" r:id="rId169"/>
    <p:sldId id="420" r:id="rId170"/>
    <p:sldId id="421" r:id="rId171"/>
    <p:sldId id="422" r:id="rId172"/>
    <p:sldId id="423" r:id="rId173"/>
    <p:sldId id="424" r:id="rId174"/>
    <p:sldId id="425" r:id="rId175"/>
    <p:sldId id="426" r:id="rId176"/>
    <p:sldId id="427" r:id="rId177"/>
    <p:sldId id="428" r:id="rId178"/>
    <p:sldId id="429" r:id="rId179"/>
    <p:sldId id="430" r:id="rId180"/>
    <p:sldId id="431" r:id="rId181"/>
    <p:sldId id="432" r:id="rId182"/>
    <p:sldId id="433" r:id="rId183"/>
    <p:sldId id="434" r:id="rId184"/>
    <p:sldId id="435" r:id="rId185"/>
    <p:sldId id="436" r:id="rId186"/>
    <p:sldId id="437" r:id="rId187"/>
    <p:sldId id="438" r:id="rId188"/>
    <p:sldId id="439" r:id="rId189"/>
    <p:sldId id="440" r:id="rId190"/>
    <p:sldId id="441" r:id="rId191"/>
    <p:sldId id="442" r:id="rId192"/>
    <p:sldId id="443" r:id="rId193"/>
    <p:sldId id="444" r:id="rId194"/>
    <p:sldId id="445" r:id="rId195"/>
    <p:sldId id="446" r:id="rId196"/>
    <p:sldId id="447" r:id="rId197"/>
    <p:sldId id="448" r:id="rId198"/>
    <p:sldId id="449" r:id="rId199"/>
    <p:sldId id="450" r:id="rId200"/>
    <p:sldId id="451" r:id="rId201"/>
    <p:sldId id="452" r:id="rId202"/>
    <p:sldId id="453" r:id="rId203"/>
    <p:sldId id="454" r:id="rId204"/>
    <p:sldId id="455" r:id="rId205"/>
    <p:sldId id="456" r:id="rId206"/>
    <p:sldId id="457" r:id="rId207"/>
    <p:sldId id="458" r:id="rId208"/>
    <p:sldId id="459" r:id="rId209"/>
    <p:sldId id="460" r:id="rId210"/>
    <p:sldId id="461" r:id="rId211"/>
    <p:sldId id="462" r:id="rId212"/>
    <p:sldId id="463" r:id="rId213"/>
    <p:sldId id="464" r:id="rId214"/>
    <p:sldId id="465" r:id="rId215"/>
    <p:sldId id="466" r:id="rId216"/>
    <p:sldId id="467" r:id="rId217"/>
    <p:sldId id="468" r:id="rId218"/>
    <p:sldId id="469" r:id="rId219"/>
    <p:sldId id="470" r:id="rId220"/>
    <p:sldId id="471" r:id="rId221"/>
    <p:sldId id="472" r:id="rId222"/>
    <p:sldId id="473" r:id="rId223"/>
    <p:sldId id="474" r:id="rId224"/>
    <p:sldId id="475" r:id="rId225"/>
    <p:sldId id="476" r:id="rId226"/>
    <p:sldId id="477" r:id="rId227"/>
    <p:sldId id="478" r:id="rId228"/>
    <p:sldId id="479" r:id="rId229"/>
    <p:sldId id="480" r:id="rId230"/>
    <p:sldId id="481" r:id="rId231"/>
    <p:sldId id="482" r:id="rId232"/>
    <p:sldId id="483" r:id="rId233"/>
    <p:sldId id="484" r:id="rId234"/>
    <p:sldId id="485" r:id="rId235"/>
    <p:sldId id="486" r:id="rId236"/>
    <p:sldId id="487" r:id="rId237"/>
    <p:sldId id="488" r:id="rId238"/>
    <p:sldId id="489" r:id="rId239"/>
    <p:sldId id="490" r:id="rId240"/>
    <p:sldId id="491" r:id="rId241"/>
    <p:sldId id="492" r:id="rId242"/>
    <p:sldId id="493" r:id="rId243"/>
    <p:sldId id="494" r:id="rId244"/>
    <p:sldId id="495" r:id="rId245"/>
    <p:sldId id="496" r:id="rId246"/>
    <p:sldId id="497" r:id="rId247"/>
    <p:sldId id="498" r:id="rId248"/>
    <p:sldId id="499" r:id="rId249"/>
    <p:sldId id="500" r:id="rId250"/>
    <p:sldId id="501" r:id="rId251"/>
    <p:sldId id="502" r:id="rId252"/>
    <p:sldId id="503" r:id="rId253"/>
    <p:sldId id="504" r:id="rId254"/>
    <p:sldId id="505" r:id="rId255"/>
    <p:sldId id="506" r:id="rId256"/>
    <p:sldId id="507" r:id="rId257"/>
    <p:sldId id="508" r:id="rId258"/>
    <p:sldId id="509" r:id="rId259"/>
    <p:sldId id="510" r:id="rId260"/>
    <p:sldId id="511" r:id="rId261"/>
    <p:sldId id="512" r:id="rId262"/>
    <p:sldId id="513" r:id="rId263"/>
    <p:sldId id="514" r:id="rId264"/>
    <p:sldId id="515" r:id="rId265"/>
    <p:sldId id="516" r:id="rId266"/>
    <p:sldId id="517" r:id="rId267"/>
    <p:sldId id="518" r:id="rId268"/>
    <p:sldId id="519" r:id="rId269"/>
    <p:sldId id="520" r:id="rId270"/>
    <p:sldId id="521" r:id="rId271"/>
    <p:sldId id="522" r:id="rId272"/>
    <p:sldId id="523" r:id="rId273"/>
    <p:sldId id="524" r:id="rId274"/>
    <p:sldId id="525" r:id="rId275"/>
    <p:sldId id="526" r:id="rId276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slide" Target="slides/slide77.xml"/><Relationship Id="rId83" Type="http://schemas.openxmlformats.org/officeDocument/2006/relationships/slide" Target="slides/slide78.xml"/><Relationship Id="rId84" Type="http://schemas.openxmlformats.org/officeDocument/2006/relationships/slide" Target="slides/slide79.xml"/><Relationship Id="rId85" Type="http://schemas.openxmlformats.org/officeDocument/2006/relationships/slide" Target="slides/slide80.xml"/><Relationship Id="rId86" Type="http://schemas.openxmlformats.org/officeDocument/2006/relationships/slide" Target="slides/slide81.xml"/><Relationship Id="rId87" Type="http://schemas.openxmlformats.org/officeDocument/2006/relationships/slide" Target="slides/slide82.xml"/><Relationship Id="rId88" Type="http://schemas.openxmlformats.org/officeDocument/2006/relationships/slide" Target="slides/slide83.xml"/><Relationship Id="rId89" Type="http://schemas.openxmlformats.org/officeDocument/2006/relationships/slide" Target="slides/slide84.xml"/><Relationship Id="rId90" Type="http://schemas.openxmlformats.org/officeDocument/2006/relationships/slide" Target="slides/slide85.xml"/><Relationship Id="rId91" Type="http://schemas.openxmlformats.org/officeDocument/2006/relationships/slide" Target="slides/slide86.xml"/><Relationship Id="rId92" Type="http://schemas.openxmlformats.org/officeDocument/2006/relationships/slide" Target="slides/slide87.xml"/><Relationship Id="rId93" Type="http://schemas.openxmlformats.org/officeDocument/2006/relationships/slide" Target="slides/slide88.xml"/><Relationship Id="rId94" Type="http://schemas.openxmlformats.org/officeDocument/2006/relationships/slide" Target="slides/slide89.xml"/><Relationship Id="rId95" Type="http://schemas.openxmlformats.org/officeDocument/2006/relationships/slide" Target="slides/slide90.xml"/><Relationship Id="rId96" Type="http://schemas.openxmlformats.org/officeDocument/2006/relationships/slide" Target="slides/slide91.xml"/><Relationship Id="rId97" Type="http://schemas.openxmlformats.org/officeDocument/2006/relationships/slide" Target="slides/slide92.xml"/><Relationship Id="rId98" Type="http://schemas.openxmlformats.org/officeDocument/2006/relationships/slide" Target="slides/slide93.xml"/><Relationship Id="rId99" Type="http://schemas.openxmlformats.org/officeDocument/2006/relationships/slide" Target="slides/slide94.xml"/><Relationship Id="rId100" Type="http://schemas.openxmlformats.org/officeDocument/2006/relationships/slide" Target="slides/slide95.xml"/><Relationship Id="rId101" Type="http://schemas.openxmlformats.org/officeDocument/2006/relationships/slide" Target="slides/slide96.xml"/><Relationship Id="rId102" Type="http://schemas.openxmlformats.org/officeDocument/2006/relationships/slide" Target="slides/slide97.xml"/><Relationship Id="rId103" Type="http://schemas.openxmlformats.org/officeDocument/2006/relationships/slide" Target="slides/slide98.xml"/><Relationship Id="rId104" Type="http://schemas.openxmlformats.org/officeDocument/2006/relationships/slide" Target="slides/slide99.xml"/><Relationship Id="rId105" Type="http://schemas.openxmlformats.org/officeDocument/2006/relationships/slide" Target="slides/slide100.xml"/><Relationship Id="rId106" Type="http://schemas.openxmlformats.org/officeDocument/2006/relationships/slide" Target="slides/slide101.xml"/><Relationship Id="rId107" Type="http://schemas.openxmlformats.org/officeDocument/2006/relationships/slide" Target="slides/slide102.xml"/><Relationship Id="rId108" Type="http://schemas.openxmlformats.org/officeDocument/2006/relationships/slide" Target="slides/slide103.xml"/><Relationship Id="rId109" Type="http://schemas.openxmlformats.org/officeDocument/2006/relationships/slide" Target="slides/slide104.xml"/><Relationship Id="rId110" Type="http://schemas.openxmlformats.org/officeDocument/2006/relationships/slide" Target="slides/slide105.xml"/><Relationship Id="rId111" Type="http://schemas.openxmlformats.org/officeDocument/2006/relationships/slide" Target="slides/slide106.xml"/><Relationship Id="rId112" Type="http://schemas.openxmlformats.org/officeDocument/2006/relationships/slide" Target="slides/slide107.xml"/><Relationship Id="rId113" Type="http://schemas.openxmlformats.org/officeDocument/2006/relationships/slide" Target="slides/slide108.xml"/><Relationship Id="rId114" Type="http://schemas.openxmlformats.org/officeDocument/2006/relationships/slide" Target="slides/slide109.xml"/><Relationship Id="rId115" Type="http://schemas.openxmlformats.org/officeDocument/2006/relationships/slide" Target="slides/slide110.xml"/><Relationship Id="rId116" Type="http://schemas.openxmlformats.org/officeDocument/2006/relationships/slide" Target="slides/slide111.xml"/><Relationship Id="rId117" Type="http://schemas.openxmlformats.org/officeDocument/2006/relationships/slide" Target="slides/slide112.xml"/><Relationship Id="rId118" Type="http://schemas.openxmlformats.org/officeDocument/2006/relationships/slide" Target="slides/slide113.xml"/><Relationship Id="rId119" Type="http://schemas.openxmlformats.org/officeDocument/2006/relationships/slide" Target="slides/slide114.xml"/><Relationship Id="rId120" Type="http://schemas.openxmlformats.org/officeDocument/2006/relationships/slide" Target="slides/slide115.xml"/><Relationship Id="rId121" Type="http://schemas.openxmlformats.org/officeDocument/2006/relationships/slide" Target="slides/slide116.xml"/><Relationship Id="rId122" Type="http://schemas.openxmlformats.org/officeDocument/2006/relationships/slide" Target="slides/slide117.xml"/><Relationship Id="rId123" Type="http://schemas.openxmlformats.org/officeDocument/2006/relationships/slide" Target="slides/slide118.xml"/><Relationship Id="rId124" Type="http://schemas.openxmlformats.org/officeDocument/2006/relationships/slide" Target="slides/slide119.xml"/><Relationship Id="rId125" Type="http://schemas.openxmlformats.org/officeDocument/2006/relationships/slide" Target="slides/slide120.xml"/><Relationship Id="rId126" Type="http://schemas.openxmlformats.org/officeDocument/2006/relationships/slide" Target="slides/slide121.xml"/><Relationship Id="rId127" Type="http://schemas.openxmlformats.org/officeDocument/2006/relationships/slide" Target="slides/slide122.xml"/><Relationship Id="rId128" Type="http://schemas.openxmlformats.org/officeDocument/2006/relationships/slide" Target="slides/slide123.xml"/><Relationship Id="rId129" Type="http://schemas.openxmlformats.org/officeDocument/2006/relationships/slide" Target="slides/slide124.xml"/><Relationship Id="rId130" Type="http://schemas.openxmlformats.org/officeDocument/2006/relationships/slide" Target="slides/slide125.xml"/><Relationship Id="rId131" Type="http://schemas.openxmlformats.org/officeDocument/2006/relationships/slide" Target="slides/slide126.xml"/><Relationship Id="rId132" Type="http://schemas.openxmlformats.org/officeDocument/2006/relationships/slide" Target="slides/slide127.xml"/><Relationship Id="rId133" Type="http://schemas.openxmlformats.org/officeDocument/2006/relationships/slide" Target="slides/slide128.xml"/><Relationship Id="rId134" Type="http://schemas.openxmlformats.org/officeDocument/2006/relationships/slide" Target="slides/slide129.xml"/><Relationship Id="rId135" Type="http://schemas.openxmlformats.org/officeDocument/2006/relationships/slide" Target="slides/slide130.xml"/><Relationship Id="rId136" Type="http://schemas.openxmlformats.org/officeDocument/2006/relationships/slide" Target="slides/slide131.xml"/><Relationship Id="rId137" Type="http://schemas.openxmlformats.org/officeDocument/2006/relationships/slide" Target="slides/slide132.xml"/><Relationship Id="rId138" Type="http://schemas.openxmlformats.org/officeDocument/2006/relationships/slide" Target="slides/slide133.xml"/><Relationship Id="rId139" Type="http://schemas.openxmlformats.org/officeDocument/2006/relationships/slide" Target="slides/slide134.xml"/><Relationship Id="rId140" Type="http://schemas.openxmlformats.org/officeDocument/2006/relationships/slide" Target="slides/slide135.xml"/><Relationship Id="rId141" Type="http://schemas.openxmlformats.org/officeDocument/2006/relationships/slide" Target="slides/slide136.xml"/><Relationship Id="rId142" Type="http://schemas.openxmlformats.org/officeDocument/2006/relationships/slide" Target="slides/slide137.xml"/><Relationship Id="rId143" Type="http://schemas.openxmlformats.org/officeDocument/2006/relationships/slide" Target="slides/slide138.xml"/><Relationship Id="rId144" Type="http://schemas.openxmlformats.org/officeDocument/2006/relationships/slide" Target="slides/slide139.xml"/><Relationship Id="rId145" Type="http://schemas.openxmlformats.org/officeDocument/2006/relationships/slide" Target="slides/slide140.xml"/><Relationship Id="rId146" Type="http://schemas.openxmlformats.org/officeDocument/2006/relationships/slide" Target="slides/slide141.xml"/><Relationship Id="rId147" Type="http://schemas.openxmlformats.org/officeDocument/2006/relationships/slide" Target="slides/slide142.xml"/><Relationship Id="rId148" Type="http://schemas.openxmlformats.org/officeDocument/2006/relationships/slide" Target="slides/slide143.xml"/><Relationship Id="rId149" Type="http://schemas.openxmlformats.org/officeDocument/2006/relationships/slide" Target="slides/slide144.xml"/><Relationship Id="rId150" Type="http://schemas.openxmlformats.org/officeDocument/2006/relationships/slide" Target="slides/slide145.xml"/><Relationship Id="rId151" Type="http://schemas.openxmlformats.org/officeDocument/2006/relationships/slide" Target="slides/slide146.xml"/><Relationship Id="rId152" Type="http://schemas.openxmlformats.org/officeDocument/2006/relationships/slide" Target="slides/slide147.xml"/><Relationship Id="rId153" Type="http://schemas.openxmlformats.org/officeDocument/2006/relationships/slide" Target="slides/slide148.xml"/><Relationship Id="rId154" Type="http://schemas.openxmlformats.org/officeDocument/2006/relationships/slide" Target="slides/slide149.xml"/><Relationship Id="rId155" Type="http://schemas.openxmlformats.org/officeDocument/2006/relationships/slide" Target="slides/slide150.xml"/><Relationship Id="rId156" Type="http://schemas.openxmlformats.org/officeDocument/2006/relationships/slide" Target="slides/slide151.xml"/><Relationship Id="rId157" Type="http://schemas.openxmlformats.org/officeDocument/2006/relationships/slide" Target="slides/slide152.xml"/><Relationship Id="rId158" Type="http://schemas.openxmlformats.org/officeDocument/2006/relationships/slide" Target="slides/slide153.xml"/><Relationship Id="rId159" Type="http://schemas.openxmlformats.org/officeDocument/2006/relationships/slide" Target="slides/slide154.xml"/><Relationship Id="rId160" Type="http://schemas.openxmlformats.org/officeDocument/2006/relationships/slide" Target="slides/slide155.xml"/><Relationship Id="rId161" Type="http://schemas.openxmlformats.org/officeDocument/2006/relationships/slide" Target="slides/slide156.xml"/><Relationship Id="rId162" Type="http://schemas.openxmlformats.org/officeDocument/2006/relationships/slide" Target="slides/slide157.xml"/><Relationship Id="rId163" Type="http://schemas.openxmlformats.org/officeDocument/2006/relationships/slide" Target="slides/slide158.xml"/><Relationship Id="rId164" Type="http://schemas.openxmlformats.org/officeDocument/2006/relationships/slide" Target="slides/slide159.xml"/><Relationship Id="rId165" Type="http://schemas.openxmlformats.org/officeDocument/2006/relationships/slide" Target="slides/slide160.xml"/><Relationship Id="rId166" Type="http://schemas.openxmlformats.org/officeDocument/2006/relationships/slide" Target="slides/slide161.xml"/><Relationship Id="rId167" Type="http://schemas.openxmlformats.org/officeDocument/2006/relationships/slide" Target="slides/slide162.xml"/><Relationship Id="rId168" Type="http://schemas.openxmlformats.org/officeDocument/2006/relationships/slide" Target="slides/slide163.xml"/><Relationship Id="rId169" Type="http://schemas.openxmlformats.org/officeDocument/2006/relationships/slide" Target="slides/slide164.xml"/><Relationship Id="rId170" Type="http://schemas.openxmlformats.org/officeDocument/2006/relationships/slide" Target="slides/slide165.xml"/><Relationship Id="rId171" Type="http://schemas.openxmlformats.org/officeDocument/2006/relationships/slide" Target="slides/slide166.xml"/><Relationship Id="rId172" Type="http://schemas.openxmlformats.org/officeDocument/2006/relationships/slide" Target="slides/slide167.xml"/><Relationship Id="rId173" Type="http://schemas.openxmlformats.org/officeDocument/2006/relationships/slide" Target="slides/slide168.xml"/><Relationship Id="rId174" Type="http://schemas.openxmlformats.org/officeDocument/2006/relationships/slide" Target="slides/slide169.xml"/><Relationship Id="rId175" Type="http://schemas.openxmlformats.org/officeDocument/2006/relationships/slide" Target="slides/slide170.xml"/><Relationship Id="rId176" Type="http://schemas.openxmlformats.org/officeDocument/2006/relationships/slide" Target="slides/slide171.xml"/><Relationship Id="rId177" Type="http://schemas.openxmlformats.org/officeDocument/2006/relationships/slide" Target="slides/slide172.xml"/><Relationship Id="rId178" Type="http://schemas.openxmlformats.org/officeDocument/2006/relationships/slide" Target="slides/slide173.xml"/><Relationship Id="rId179" Type="http://schemas.openxmlformats.org/officeDocument/2006/relationships/slide" Target="slides/slide174.xml"/><Relationship Id="rId180" Type="http://schemas.openxmlformats.org/officeDocument/2006/relationships/slide" Target="slides/slide175.xml"/><Relationship Id="rId181" Type="http://schemas.openxmlformats.org/officeDocument/2006/relationships/slide" Target="slides/slide176.xml"/><Relationship Id="rId182" Type="http://schemas.openxmlformats.org/officeDocument/2006/relationships/slide" Target="slides/slide177.xml"/><Relationship Id="rId183" Type="http://schemas.openxmlformats.org/officeDocument/2006/relationships/slide" Target="slides/slide178.xml"/><Relationship Id="rId184" Type="http://schemas.openxmlformats.org/officeDocument/2006/relationships/slide" Target="slides/slide179.xml"/><Relationship Id="rId185" Type="http://schemas.openxmlformats.org/officeDocument/2006/relationships/slide" Target="slides/slide180.xml"/><Relationship Id="rId186" Type="http://schemas.openxmlformats.org/officeDocument/2006/relationships/slide" Target="slides/slide181.xml"/><Relationship Id="rId187" Type="http://schemas.openxmlformats.org/officeDocument/2006/relationships/slide" Target="slides/slide182.xml"/><Relationship Id="rId188" Type="http://schemas.openxmlformats.org/officeDocument/2006/relationships/slide" Target="slides/slide183.xml"/><Relationship Id="rId189" Type="http://schemas.openxmlformats.org/officeDocument/2006/relationships/slide" Target="slides/slide184.xml"/><Relationship Id="rId190" Type="http://schemas.openxmlformats.org/officeDocument/2006/relationships/slide" Target="slides/slide185.xml"/><Relationship Id="rId191" Type="http://schemas.openxmlformats.org/officeDocument/2006/relationships/slide" Target="slides/slide186.xml"/><Relationship Id="rId192" Type="http://schemas.openxmlformats.org/officeDocument/2006/relationships/slide" Target="slides/slide187.xml"/><Relationship Id="rId193" Type="http://schemas.openxmlformats.org/officeDocument/2006/relationships/slide" Target="slides/slide188.xml"/><Relationship Id="rId194" Type="http://schemas.openxmlformats.org/officeDocument/2006/relationships/slide" Target="slides/slide189.xml"/><Relationship Id="rId195" Type="http://schemas.openxmlformats.org/officeDocument/2006/relationships/slide" Target="slides/slide190.xml"/><Relationship Id="rId196" Type="http://schemas.openxmlformats.org/officeDocument/2006/relationships/slide" Target="slides/slide191.xml"/><Relationship Id="rId197" Type="http://schemas.openxmlformats.org/officeDocument/2006/relationships/slide" Target="slides/slide192.xml"/><Relationship Id="rId198" Type="http://schemas.openxmlformats.org/officeDocument/2006/relationships/slide" Target="slides/slide193.xml"/><Relationship Id="rId199" Type="http://schemas.openxmlformats.org/officeDocument/2006/relationships/slide" Target="slides/slide194.xml"/><Relationship Id="rId200" Type="http://schemas.openxmlformats.org/officeDocument/2006/relationships/slide" Target="slides/slide195.xml"/><Relationship Id="rId201" Type="http://schemas.openxmlformats.org/officeDocument/2006/relationships/slide" Target="slides/slide196.xml"/><Relationship Id="rId202" Type="http://schemas.openxmlformats.org/officeDocument/2006/relationships/slide" Target="slides/slide197.xml"/><Relationship Id="rId203" Type="http://schemas.openxmlformats.org/officeDocument/2006/relationships/slide" Target="slides/slide198.xml"/><Relationship Id="rId204" Type="http://schemas.openxmlformats.org/officeDocument/2006/relationships/slide" Target="slides/slide199.xml"/><Relationship Id="rId205" Type="http://schemas.openxmlformats.org/officeDocument/2006/relationships/slide" Target="slides/slide200.xml"/><Relationship Id="rId206" Type="http://schemas.openxmlformats.org/officeDocument/2006/relationships/slide" Target="slides/slide201.xml"/><Relationship Id="rId207" Type="http://schemas.openxmlformats.org/officeDocument/2006/relationships/slide" Target="slides/slide202.xml"/><Relationship Id="rId208" Type="http://schemas.openxmlformats.org/officeDocument/2006/relationships/slide" Target="slides/slide203.xml"/><Relationship Id="rId209" Type="http://schemas.openxmlformats.org/officeDocument/2006/relationships/slide" Target="slides/slide204.xml"/><Relationship Id="rId210" Type="http://schemas.openxmlformats.org/officeDocument/2006/relationships/slide" Target="slides/slide205.xml"/><Relationship Id="rId211" Type="http://schemas.openxmlformats.org/officeDocument/2006/relationships/slide" Target="slides/slide206.xml"/><Relationship Id="rId212" Type="http://schemas.openxmlformats.org/officeDocument/2006/relationships/slide" Target="slides/slide207.xml"/><Relationship Id="rId213" Type="http://schemas.openxmlformats.org/officeDocument/2006/relationships/slide" Target="slides/slide208.xml"/><Relationship Id="rId214" Type="http://schemas.openxmlformats.org/officeDocument/2006/relationships/slide" Target="slides/slide209.xml"/><Relationship Id="rId215" Type="http://schemas.openxmlformats.org/officeDocument/2006/relationships/slide" Target="slides/slide210.xml"/><Relationship Id="rId216" Type="http://schemas.openxmlformats.org/officeDocument/2006/relationships/slide" Target="slides/slide211.xml"/><Relationship Id="rId217" Type="http://schemas.openxmlformats.org/officeDocument/2006/relationships/slide" Target="slides/slide212.xml"/><Relationship Id="rId218" Type="http://schemas.openxmlformats.org/officeDocument/2006/relationships/slide" Target="slides/slide213.xml"/><Relationship Id="rId219" Type="http://schemas.openxmlformats.org/officeDocument/2006/relationships/slide" Target="slides/slide214.xml"/><Relationship Id="rId220" Type="http://schemas.openxmlformats.org/officeDocument/2006/relationships/slide" Target="slides/slide215.xml"/><Relationship Id="rId221" Type="http://schemas.openxmlformats.org/officeDocument/2006/relationships/slide" Target="slides/slide216.xml"/><Relationship Id="rId222" Type="http://schemas.openxmlformats.org/officeDocument/2006/relationships/slide" Target="slides/slide217.xml"/><Relationship Id="rId223" Type="http://schemas.openxmlformats.org/officeDocument/2006/relationships/slide" Target="slides/slide218.xml"/><Relationship Id="rId224" Type="http://schemas.openxmlformats.org/officeDocument/2006/relationships/slide" Target="slides/slide219.xml"/><Relationship Id="rId225" Type="http://schemas.openxmlformats.org/officeDocument/2006/relationships/slide" Target="slides/slide220.xml"/><Relationship Id="rId226" Type="http://schemas.openxmlformats.org/officeDocument/2006/relationships/slide" Target="slides/slide221.xml"/><Relationship Id="rId227" Type="http://schemas.openxmlformats.org/officeDocument/2006/relationships/slide" Target="slides/slide222.xml"/><Relationship Id="rId228" Type="http://schemas.openxmlformats.org/officeDocument/2006/relationships/slide" Target="slides/slide223.xml"/><Relationship Id="rId229" Type="http://schemas.openxmlformats.org/officeDocument/2006/relationships/slide" Target="slides/slide224.xml"/><Relationship Id="rId230" Type="http://schemas.openxmlformats.org/officeDocument/2006/relationships/slide" Target="slides/slide225.xml"/><Relationship Id="rId231" Type="http://schemas.openxmlformats.org/officeDocument/2006/relationships/slide" Target="slides/slide226.xml"/><Relationship Id="rId232" Type="http://schemas.openxmlformats.org/officeDocument/2006/relationships/slide" Target="slides/slide227.xml"/><Relationship Id="rId233" Type="http://schemas.openxmlformats.org/officeDocument/2006/relationships/slide" Target="slides/slide228.xml"/><Relationship Id="rId234" Type="http://schemas.openxmlformats.org/officeDocument/2006/relationships/slide" Target="slides/slide229.xml"/><Relationship Id="rId235" Type="http://schemas.openxmlformats.org/officeDocument/2006/relationships/slide" Target="slides/slide230.xml"/><Relationship Id="rId236" Type="http://schemas.openxmlformats.org/officeDocument/2006/relationships/slide" Target="slides/slide231.xml"/><Relationship Id="rId237" Type="http://schemas.openxmlformats.org/officeDocument/2006/relationships/slide" Target="slides/slide232.xml"/><Relationship Id="rId238" Type="http://schemas.openxmlformats.org/officeDocument/2006/relationships/slide" Target="slides/slide233.xml"/><Relationship Id="rId239" Type="http://schemas.openxmlformats.org/officeDocument/2006/relationships/slide" Target="slides/slide234.xml"/><Relationship Id="rId240" Type="http://schemas.openxmlformats.org/officeDocument/2006/relationships/slide" Target="slides/slide235.xml"/><Relationship Id="rId241" Type="http://schemas.openxmlformats.org/officeDocument/2006/relationships/slide" Target="slides/slide236.xml"/><Relationship Id="rId242" Type="http://schemas.openxmlformats.org/officeDocument/2006/relationships/slide" Target="slides/slide237.xml"/><Relationship Id="rId243" Type="http://schemas.openxmlformats.org/officeDocument/2006/relationships/slide" Target="slides/slide238.xml"/><Relationship Id="rId244" Type="http://schemas.openxmlformats.org/officeDocument/2006/relationships/slide" Target="slides/slide239.xml"/><Relationship Id="rId245" Type="http://schemas.openxmlformats.org/officeDocument/2006/relationships/slide" Target="slides/slide240.xml"/><Relationship Id="rId246" Type="http://schemas.openxmlformats.org/officeDocument/2006/relationships/slide" Target="slides/slide241.xml"/><Relationship Id="rId247" Type="http://schemas.openxmlformats.org/officeDocument/2006/relationships/slide" Target="slides/slide242.xml"/><Relationship Id="rId248" Type="http://schemas.openxmlformats.org/officeDocument/2006/relationships/slide" Target="slides/slide243.xml"/><Relationship Id="rId249" Type="http://schemas.openxmlformats.org/officeDocument/2006/relationships/slide" Target="slides/slide244.xml"/><Relationship Id="rId250" Type="http://schemas.openxmlformats.org/officeDocument/2006/relationships/slide" Target="slides/slide245.xml"/><Relationship Id="rId251" Type="http://schemas.openxmlformats.org/officeDocument/2006/relationships/slide" Target="slides/slide246.xml"/><Relationship Id="rId252" Type="http://schemas.openxmlformats.org/officeDocument/2006/relationships/slide" Target="slides/slide247.xml"/><Relationship Id="rId253" Type="http://schemas.openxmlformats.org/officeDocument/2006/relationships/slide" Target="slides/slide248.xml"/><Relationship Id="rId254" Type="http://schemas.openxmlformats.org/officeDocument/2006/relationships/slide" Target="slides/slide249.xml"/><Relationship Id="rId255" Type="http://schemas.openxmlformats.org/officeDocument/2006/relationships/slide" Target="slides/slide250.xml"/><Relationship Id="rId256" Type="http://schemas.openxmlformats.org/officeDocument/2006/relationships/slide" Target="slides/slide251.xml"/><Relationship Id="rId257" Type="http://schemas.openxmlformats.org/officeDocument/2006/relationships/slide" Target="slides/slide252.xml"/><Relationship Id="rId258" Type="http://schemas.openxmlformats.org/officeDocument/2006/relationships/slide" Target="slides/slide253.xml"/><Relationship Id="rId259" Type="http://schemas.openxmlformats.org/officeDocument/2006/relationships/slide" Target="slides/slide254.xml"/><Relationship Id="rId260" Type="http://schemas.openxmlformats.org/officeDocument/2006/relationships/slide" Target="slides/slide255.xml"/><Relationship Id="rId261" Type="http://schemas.openxmlformats.org/officeDocument/2006/relationships/slide" Target="slides/slide256.xml"/><Relationship Id="rId262" Type="http://schemas.openxmlformats.org/officeDocument/2006/relationships/slide" Target="slides/slide257.xml"/><Relationship Id="rId263" Type="http://schemas.openxmlformats.org/officeDocument/2006/relationships/slide" Target="slides/slide258.xml"/><Relationship Id="rId264" Type="http://schemas.openxmlformats.org/officeDocument/2006/relationships/slide" Target="slides/slide259.xml"/><Relationship Id="rId265" Type="http://schemas.openxmlformats.org/officeDocument/2006/relationships/slide" Target="slides/slide260.xml"/><Relationship Id="rId266" Type="http://schemas.openxmlformats.org/officeDocument/2006/relationships/slide" Target="slides/slide261.xml"/><Relationship Id="rId267" Type="http://schemas.openxmlformats.org/officeDocument/2006/relationships/slide" Target="slides/slide262.xml"/><Relationship Id="rId268" Type="http://schemas.openxmlformats.org/officeDocument/2006/relationships/slide" Target="slides/slide263.xml"/><Relationship Id="rId269" Type="http://schemas.openxmlformats.org/officeDocument/2006/relationships/slide" Target="slides/slide264.xml"/><Relationship Id="rId270" Type="http://schemas.openxmlformats.org/officeDocument/2006/relationships/slide" Target="slides/slide265.xml"/><Relationship Id="rId271" Type="http://schemas.openxmlformats.org/officeDocument/2006/relationships/slide" Target="slides/slide266.xml"/><Relationship Id="rId272" Type="http://schemas.openxmlformats.org/officeDocument/2006/relationships/slide" Target="slides/slide267.xml"/><Relationship Id="rId273" Type="http://schemas.openxmlformats.org/officeDocument/2006/relationships/slide" Target="slides/slide268.xml"/><Relationship Id="rId274" Type="http://schemas.openxmlformats.org/officeDocument/2006/relationships/slide" Target="slides/slide269.xml"/><Relationship Id="rId275" Type="http://schemas.openxmlformats.org/officeDocument/2006/relationships/slide" Target="slides/slide270.xml"/><Relationship Id="rId276" Type="http://schemas.openxmlformats.org/officeDocument/2006/relationships/slide" Target="slides/slide27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otcquote.com/" TargetMode="External"/></Relationships>
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ibes.com/" TargetMode="External"/></Relationships>
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
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
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
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Relationship Id="rId3" Type="http://schemas.openxmlformats.org/officeDocument/2006/relationships/image" Target="../media/image15.jpg"/></Relationships>
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/Relationships>
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
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
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
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
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
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
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trading-ideas.com/" TargetMode="External"/></Relationships>
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spglobal.com/" TargetMode="External"/></Relationships>
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7037"/>
            <a:ext cx="325564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4154" y="407037"/>
            <a:ext cx="2324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47" y="572391"/>
            <a:ext cx="5335905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635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INTRODUCTION OF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INVESTMENT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Investment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topic in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virtually </a:t>
            </a:r>
            <a:r>
              <a:rPr dirty="0" sz="1100" spc="10">
                <a:latin typeface="Times New Roman"/>
                <a:cs typeface="Times New Roman"/>
              </a:rPr>
              <a:t>everyone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some native </a:t>
            </a:r>
            <a:r>
              <a:rPr dirty="0" sz="1100" spc="5">
                <a:latin typeface="Times New Roman"/>
                <a:cs typeface="Times New Roman"/>
              </a:rPr>
              <a:t>interest. </a:t>
            </a:r>
            <a:r>
              <a:rPr dirty="0" sz="1100" spc="10">
                <a:latin typeface="Times New Roman"/>
                <a:cs typeface="Times New Roman"/>
              </a:rPr>
              <a:t>At a college  campus, a number of </a:t>
            </a:r>
            <a:r>
              <a:rPr dirty="0" sz="1100" spc="5">
                <a:latin typeface="Times New Roman"/>
                <a:cs typeface="Times New Roman"/>
              </a:rPr>
              <a:t>students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astronomy to zoology </a:t>
            </a:r>
            <a:r>
              <a:rPr dirty="0" sz="1100" spc="5">
                <a:latin typeface="Times New Roman"/>
                <a:cs typeface="Times New Roman"/>
              </a:rPr>
              <a:t>seek to </a:t>
            </a:r>
            <a:r>
              <a:rPr dirty="0" sz="1100" spc="10">
                <a:latin typeface="Times New Roman"/>
                <a:cs typeface="Times New Roman"/>
              </a:rPr>
              <a:t>gain </a:t>
            </a:r>
            <a:r>
              <a:rPr dirty="0" sz="1100" spc="5">
                <a:latin typeface="Times New Roman"/>
                <a:cs typeface="Times New Roman"/>
              </a:rPr>
              <a:t>admission </a:t>
            </a:r>
            <a:r>
              <a:rPr dirty="0" sz="1100" spc="10">
                <a:latin typeface="Times New Roman"/>
                <a:cs typeface="Times New Roman"/>
              </a:rPr>
              <a:t>to an  </a:t>
            </a:r>
            <a:r>
              <a:rPr dirty="0" sz="1100" spc="5">
                <a:latin typeface="Times New Roman"/>
                <a:cs typeface="Times New Roman"/>
              </a:rPr>
              <a:t>elective investments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class in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College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Business </a:t>
            </a:r>
            <a:r>
              <a:rPr dirty="0" sz="1100" spc="5">
                <a:latin typeface="Times New Roman"/>
                <a:cs typeface="Times New Roman"/>
              </a:rPr>
              <a:t>Administration. </a:t>
            </a:r>
            <a:r>
              <a:rPr dirty="0" sz="1100" spc="10">
                <a:latin typeface="Times New Roman"/>
                <a:cs typeface="Times New Roman"/>
              </a:rPr>
              <a:t>Evening </a:t>
            </a:r>
            <a:r>
              <a:rPr dirty="0" sz="1100" spc="5">
                <a:latin typeface="Times New Roman"/>
                <a:cs typeface="Times New Roman"/>
              </a:rPr>
              <a:t>adult  </a:t>
            </a:r>
            <a:r>
              <a:rPr dirty="0" sz="1100" spc="10">
                <a:latin typeface="Times New Roman"/>
                <a:cs typeface="Times New Roman"/>
              </a:rPr>
              <a:t>education classes </a:t>
            </a:r>
            <a:r>
              <a:rPr dirty="0" sz="1100" spc="5">
                <a:latin typeface="Times New Roman"/>
                <a:cs typeface="Times New Roman"/>
              </a:rPr>
              <a:t>with titles such </a:t>
            </a:r>
            <a:r>
              <a:rPr dirty="0" sz="1100" spc="10">
                <a:latin typeface="Times New Roman"/>
                <a:cs typeface="Times New Roman"/>
              </a:rPr>
              <a:t>as “Fundamentals </a:t>
            </a:r>
            <a:r>
              <a:rPr dirty="0" sz="1100" spc="5">
                <a:latin typeface="Times New Roman"/>
                <a:cs typeface="Times New Roman"/>
              </a:rPr>
              <a:t>of Stock </a:t>
            </a:r>
            <a:r>
              <a:rPr dirty="0" sz="1100" spc="10">
                <a:latin typeface="Times New Roman"/>
                <a:cs typeface="Times New Roman"/>
              </a:rPr>
              <a:t>Market”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10">
                <a:latin typeface="Times New Roman"/>
                <a:cs typeface="Times New Roman"/>
              </a:rPr>
              <a:t> common.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Most readers of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5">
                <a:latin typeface="Times New Roman"/>
                <a:cs typeface="Times New Roman"/>
              </a:rPr>
              <a:t>book </a:t>
            </a:r>
            <a:r>
              <a:rPr dirty="0" sz="1100" spc="10">
                <a:latin typeface="Times New Roman"/>
                <a:cs typeface="Times New Roman"/>
              </a:rPr>
              <a:t>are enrolled in a college-level investment course. For many  </a:t>
            </a:r>
            <a:r>
              <a:rPr dirty="0" sz="1100" spc="5">
                <a:latin typeface="Times New Roman"/>
                <a:cs typeface="Times New Roman"/>
              </a:rPr>
              <a:t>students, this course 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they ever </a:t>
            </a:r>
            <a:r>
              <a:rPr dirty="0" sz="1100" spc="5">
                <a:latin typeface="Times New Roman"/>
                <a:cs typeface="Times New Roman"/>
              </a:rPr>
              <a:t>formally study investments </a:t>
            </a:r>
            <a:r>
              <a:rPr dirty="0" sz="1100" spc="10">
                <a:latin typeface="Times New Roman"/>
                <a:cs typeface="Times New Roman"/>
              </a:rPr>
              <a:t>in a  classroom </a:t>
            </a:r>
            <a:r>
              <a:rPr dirty="0" sz="1100" spc="5">
                <a:latin typeface="Times New Roman"/>
                <a:cs typeface="Times New Roman"/>
              </a:rPr>
              <a:t>sitting.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success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 an individual investment program has lifelong  </a:t>
            </a:r>
            <a:r>
              <a:rPr dirty="0" sz="1100" spc="5">
                <a:latin typeface="Times New Roman"/>
                <a:cs typeface="Times New Roman"/>
              </a:rPr>
              <a:t>ramifications, </a:t>
            </a:r>
            <a:r>
              <a:rPr dirty="0" sz="1100" spc="10">
                <a:latin typeface="Times New Roman"/>
                <a:cs typeface="Times New Roman"/>
              </a:rPr>
              <a:t>so soaking up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of this </a:t>
            </a:r>
            <a:r>
              <a:rPr dirty="0" sz="1100" spc="10">
                <a:latin typeface="Times New Roman"/>
                <a:cs typeface="Times New Roman"/>
              </a:rPr>
              <a:t>material </a:t>
            </a:r>
            <a:r>
              <a:rPr dirty="0" sz="1100" spc="5">
                <a:latin typeface="Times New Roman"/>
                <a:cs typeface="Times New Roman"/>
              </a:rPr>
              <a:t>as possible </a:t>
            </a:r>
            <a:r>
              <a:rPr dirty="0" sz="1100" spc="10">
                <a:latin typeface="Times New Roman"/>
                <a:cs typeface="Times New Roman"/>
              </a:rPr>
              <a:t>can be advantageous.  </a:t>
            </a:r>
            <a:r>
              <a:rPr dirty="0" sz="1100" spc="5">
                <a:latin typeface="Times New Roman"/>
                <a:cs typeface="Times New Roman"/>
              </a:rPr>
              <a:t>Aristotle said, </a:t>
            </a:r>
            <a:r>
              <a:rPr dirty="0" sz="1100" spc="10">
                <a:latin typeface="Times New Roman"/>
                <a:cs typeface="Times New Roman"/>
              </a:rPr>
              <a:t>“The educated </a:t>
            </a:r>
            <a:r>
              <a:rPr dirty="0" sz="1100" spc="5">
                <a:latin typeface="Times New Roman"/>
                <a:cs typeface="Times New Roman"/>
              </a:rPr>
              <a:t>differ </a:t>
            </a:r>
            <a:r>
              <a:rPr dirty="0" sz="1100" spc="10">
                <a:latin typeface="Times New Roman"/>
                <a:cs typeface="Times New Roman"/>
              </a:rPr>
              <a:t>from the uneducated as much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living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dead”.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idea is especially true with regards </a:t>
            </a:r>
            <a:r>
              <a:rPr dirty="0" sz="1100" spc="10">
                <a:latin typeface="Times New Roman"/>
                <a:cs typeface="Times New Roman"/>
              </a:rPr>
              <a:t>to investment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education.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INVESTING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DEFINED: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economist says when </a:t>
            </a:r>
            <a:r>
              <a:rPr dirty="0" sz="1100" spc="5">
                <a:latin typeface="Times New Roman"/>
                <a:cs typeface="Times New Roman"/>
              </a:rPr>
              <a:t>people earn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dollar; they </a:t>
            </a:r>
            <a:r>
              <a:rPr dirty="0" sz="1100" spc="10">
                <a:latin typeface="Times New Roman"/>
                <a:cs typeface="Times New Roman"/>
              </a:rPr>
              <a:t>do one of two </a:t>
            </a:r>
            <a:r>
              <a:rPr dirty="0" sz="1100" spc="5">
                <a:latin typeface="Times New Roman"/>
                <a:cs typeface="Times New Roman"/>
              </a:rPr>
              <a:t>things with </a:t>
            </a:r>
            <a:r>
              <a:rPr dirty="0" sz="1100">
                <a:latin typeface="Times New Roman"/>
                <a:cs typeface="Times New Roman"/>
              </a:rPr>
              <a:t>it: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consume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save it.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person consumes a dollar by </a:t>
            </a:r>
            <a:r>
              <a:rPr dirty="0" sz="1100" spc="5">
                <a:latin typeface="Times New Roman"/>
                <a:cs typeface="Times New Roman"/>
              </a:rPr>
              <a:t>spending it </a:t>
            </a:r>
            <a:r>
              <a:rPr dirty="0" sz="1100" spc="10">
                <a:latin typeface="Times New Roman"/>
                <a:cs typeface="Times New Roman"/>
              </a:rPr>
              <a:t>on something like a car,  </a:t>
            </a:r>
            <a:r>
              <a:rPr dirty="0" sz="1100" spc="5">
                <a:latin typeface="Times New Roman"/>
                <a:cs typeface="Times New Roman"/>
              </a:rPr>
              <a:t>clothing, or food.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consume some </a:t>
            </a:r>
            <a:r>
              <a:rPr dirty="0" sz="1100" spc="5">
                <a:latin typeface="Times New Roman"/>
                <a:cs typeface="Times New Roman"/>
              </a:rPr>
              <a:t>of their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involuntarily </a:t>
            </a:r>
            <a:r>
              <a:rPr dirty="0" sz="1100" spc="10">
                <a:latin typeface="Times New Roman"/>
                <a:cs typeface="Times New Roman"/>
              </a:rPr>
              <a:t>because they  must pay tax; a person saves a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15">
                <a:latin typeface="Times New Roman"/>
                <a:cs typeface="Times New Roman"/>
              </a:rPr>
              <a:t>somehow </a:t>
            </a:r>
            <a:r>
              <a:rPr dirty="0" sz="1100" spc="10">
                <a:latin typeface="Times New Roman"/>
                <a:cs typeface="Times New Roman"/>
              </a:rPr>
              <a:t>putting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aside for consumption at a later 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distinction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made between </a:t>
            </a:r>
            <a:r>
              <a:rPr dirty="0" sz="1100" spc="5">
                <a:latin typeface="Times New Roman"/>
                <a:cs typeface="Times New Roman"/>
              </a:rPr>
              <a:t>saving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investing. Saving involves putting </a:t>
            </a:r>
            <a:r>
              <a:rPr dirty="0" sz="1100" spc="10">
                <a:latin typeface="Times New Roman"/>
                <a:cs typeface="Times New Roman"/>
              </a:rPr>
              <a:t>money  away with </a:t>
            </a:r>
            <a:r>
              <a:rPr dirty="0" sz="1100" spc="5">
                <a:latin typeface="Times New Roman"/>
                <a:cs typeface="Times New Roman"/>
              </a:rPr>
              <a:t>little, if </a:t>
            </a:r>
            <a:r>
              <a:rPr dirty="0" sz="1100" spc="10">
                <a:latin typeface="Times New Roman"/>
                <a:cs typeface="Times New Roman"/>
              </a:rPr>
              <a:t>any,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saving </a:t>
            </a:r>
            <a:r>
              <a:rPr dirty="0" sz="1100" spc="5">
                <a:latin typeface="Times New Roman"/>
                <a:cs typeface="Times New Roman"/>
              </a:rPr>
              <a:t>dollars. Putting money in </a:t>
            </a:r>
            <a:r>
              <a:rPr dirty="0" sz="1100" spc="10">
                <a:latin typeface="Times New Roman"/>
                <a:cs typeface="Times New Roman"/>
              </a:rPr>
              <a:t>a bank </a:t>
            </a:r>
            <a:r>
              <a:rPr dirty="0" sz="1100" spc="5">
                <a:latin typeface="Times New Roman"/>
                <a:cs typeface="Times New Roman"/>
              </a:rPr>
              <a:t>certificate of </a:t>
            </a:r>
            <a:r>
              <a:rPr dirty="0" sz="1100" spc="10">
                <a:latin typeface="Times New Roman"/>
                <a:cs typeface="Times New Roman"/>
              </a:rPr>
              <a:t>deposit </a:t>
            </a:r>
            <a:r>
              <a:rPr dirty="0" sz="1100" spc="5">
                <a:latin typeface="Times New Roman"/>
                <a:cs typeface="Times New Roman"/>
              </a:rPr>
              <a:t>or  </a:t>
            </a:r>
            <a:r>
              <a:rPr dirty="0" sz="1100" spc="10">
                <a:latin typeface="Times New Roman"/>
                <a:cs typeface="Times New Roman"/>
              </a:rPr>
              <a:t>a passbook account </a:t>
            </a:r>
            <a:r>
              <a:rPr dirty="0" sz="1100" spc="5">
                <a:latin typeface="Times New Roman"/>
                <a:cs typeface="Times New Roman"/>
              </a:rPr>
              <a:t>is saving.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saver </a:t>
            </a:r>
            <a:r>
              <a:rPr dirty="0" sz="1100" spc="10">
                <a:latin typeface="Times New Roman"/>
                <a:cs typeface="Times New Roman"/>
              </a:rPr>
              <a:t>knows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future return,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probably  </a:t>
            </a:r>
            <a:r>
              <a:rPr dirty="0" sz="1100" spc="5">
                <a:latin typeface="Times New Roman"/>
                <a:cs typeface="Times New Roman"/>
              </a:rPr>
              <a:t>insured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Federal deposit Insurance Corporation </a:t>
            </a:r>
            <a:r>
              <a:rPr dirty="0" sz="1100" spc="10">
                <a:latin typeface="Times New Roman"/>
                <a:cs typeface="Times New Roman"/>
              </a:rPr>
              <a:t>(FDIC), a government agency </a:t>
            </a:r>
            <a:r>
              <a:rPr dirty="0" sz="1100" spc="5">
                <a:latin typeface="Times New Roman"/>
                <a:cs typeface="Times New Roman"/>
              </a:rPr>
              <a:t>that  protects </a:t>
            </a:r>
            <a:r>
              <a:rPr dirty="0" sz="1100" spc="10">
                <a:latin typeface="Times New Roman"/>
                <a:cs typeface="Times New Roman"/>
              </a:rPr>
              <a:t>depositors against bank </a:t>
            </a:r>
            <a:r>
              <a:rPr dirty="0" sz="1100" spc="5">
                <a:latin typeface="Times New Roman"/>
                <a:cs typeface="Times New Roman"/>
              </a:rPr>
              <a:t>failure.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short-run, saving </a:t>
            </a:r>
            <a:r>
              <a:rPr dirty="0" sz="1100" spc="10">
                <a:latin typeface="Times New Roman"/>
                <a:cs typeface="Times New Roman"/>
              </a:rPr>
              <a:t>involves few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worries.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Investing also involves putting </a:t>
            </a:r>
            <a:r>
              <a:rPr dirty="0" sz="1100" spc="10">
                <a:latin typeface="Times New Roman"/>
                <a:cs typeface="Times New Roman"/>
              </a:rPr>
              <a:t>money away, </a:t>
            </a:r>
            <a:r>
              <a:rPr dirty="0" sz="1100" spc="5">
                <a:latin typeface="Times New Roman"/>
                <a:cs typeface="Times New Roman"/>
              </a:rPr>
              <a:t>but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risky endeavor. </a:t>
            </a:r>
            <a:r>
              <a:rPr dirty="0" sz="1100" spc="10">
                <a:latin typeface="Times New Roman"/>
                <a:cs typeface="Times New Roman"/>
              </a:rPr>
              <a:t>Buying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stock 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New York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listed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investing.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an investor choose to </a:t>
            </a:r>
            <a:r>
              <a:rPr dirty="0" sz="1100" spc="5">
                <a:latin typeface="Times New Roman"/>
                <a:cs typeface="Times New Roman"/>
              </a:rPr>
              <a:t>let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broker hold the shares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just send </a:t>
            </a:r>
            <a:r>
              <a:rPr dirty="0" sz="1100" spc="10">
                <a:latin typeface="Times New Roman"/>
                <a:cs typeface="Times New Roman"/>
              </a:rPr>
              <a:t>an account </a:t>
            </a:r>
            <a:r>
              <a:rPr dirty="0" sz="1100" spc="5">
                <a:latin typeface="Times New Roman"/>
                <a:cs typeface="Times New Roman"/>
              </a:rPr>
              <a:t>statement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month, his or her </a:t>
            </a:r>
            <a:r>
              <a:rPr dirty="0" sz="1100" spc="10">
                <a:latin typeface="Times New Roman"/>
                <a:cs typeface="Times New Roman"/>
              </a:rPr>
              <a:t>investment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protected against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theft, loss,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brokerage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failure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Securities Investor  Protection Corporation (SIPC), but not </a:t>
            </a:r>
            <a:r>
              <a:rPr dirty="0" sz="1100" spc="10">
                <a:latin typeface="Times New Roman"/>
                <a:cs typeface="Times New Roman"/>
              </a:rPr>
              <a:t>against a </a:t>
            </a:r>
            <a:r>
              <a:rPr dirty="0" sz="1100" spc="5">
                <a:latin typeface="Times New Roman"/>
                <a:cs typeface="Times New Roman"/>
              </a:rPr>
              <a:t>decline in value. </a:t>
            </a:r>
            <a:r>
              <a:rPr dirty="0" sz="1100" spc="10">
                <a:latin typeface="Times New Roman"/>
                <a:cs typeface="Times New Roman"/>
              </a:rPr>
              <a:t>Depending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particular stock </a:t>
            </a:r>
            <a:r>
              <a:rPr dirty="0" sz="1100" spc="10">
                <a:latin typeface="Times New Roman"/>
                <a:cs typeface="Times New Roman"/>
              </a:rPr>
              <a:t>purchased and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holdings, 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have plenty to </a:t>
            </a:r>
            <a:r>
              <a:rPr dirty="0" sz="1100" spc="10">
                <a:latin typeface="Times New Roman"/>
                <a:cs typeface="Times New Roman"/>
              </a:rPr>
              <a:t>worry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about.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Both saving and </a:t>
            </a:r>
            <a:r>
              <a:rPr dirty="0" sz="1100" spc="5">
                <a:latin typeface="Times New Roman"/>
                <a:cs typeface="Times New Roman"/>
              </a:rPr>
              <a:t>investing </a:t>
            </a:r>
            <a:r>
              <a:rPr dirty="0" sz="1100" spc="10">
                <a:latin typeface="Times New Roman"/>
                <a:cs typeface="Times New Roman"/>
              </a:rPr>
              <a:t>amount to consumption </a:t>
            </a:r>
            <a:r>
              <a:rPr dirty="0" sz="1100" spc="5">
                <a:latin typeface="Times New Roman"/>
                <a:cs typeface="Times New Roman"/>
              </a:rPr>
              <a:t>shifting </a:t>
            </a:r>
            <a:r>
              <a:rPr dirty="0" sz="1100" spc="10">
                <a:latin typeface="Times New Roman"/>
                <a:cs typeface="Times New Roman"/>
              </a:rPr>
              <a:t>through time. By </a:t>
            </a:r>
            <a:r>
              <a:rPr dirty="0" sz="1100" spc="5">
                <a:latin typeface="Times New Roman"/>
                <a:cs typeface="Times New Roman"/>
              </a:rPr>
              <a:t>not spending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 spc="10">
                <a:latin typeface="Times New Roman"/>
                <a:cs typeface="Times New Roman"/>
              </a:rPr>
              <a:t>today, a person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able to spend </a:t>
            </a:r>
            <a:r>
              <a:rPr dirty="0" sz="1100" spc="5">
                <a:latin typeface="Times New Roman"/>
                <a:cs typeface="Times New Roman"/>
              </a:rPr>
              <a:t>more lately, assuming </a:t>
            </a:r>
            <a:r>
              <a:rPr dirty="0" sz="1100" spc="10">
                <a:latin typeface="Times New Roman"/>
                <a:cs typeface="Times New Roman"/>
              </a:rPr>
              <a:t>of course, the person saved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invested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wisely.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Investing </a:t>
            </a:r>
            <a:r>
              <a:rPr dirty="0" sz="1100" b="1" i="1">
                <a:latin typeface="Times New Roman"/>
                <a:cs typeface="Times New Roman"/>
              </a:rPr>
              <a:t>is </a:t>
            </a:r>
            <a:r>
              <a:rPr dirty="0" sz="1100" spc="5" b="1" i="1">
                <a:latin typeface="Times New Roman"/>
                <a:cs typeface="Times New Roman"/>
              </a:rPr>
              <a:t>risky </a:t>
            </a:r>
            <a:r>
              <a:rPr dirty="0" sz="1100" spc="10" b="1" i="1">
                <a:latin typeface="Times New Roman"/>
                <a:cs typeface="Times New Roman"/>
              </a:rPr>
              <a:t>but saving </a:t>
            </a:r>
            <a:r>
              <a:rPr dirty="0" sz="1100" spc="5" b="1" i="1">
                <a:latin typeface="Times New Roman"/>
                <a:cs typeface="Times New Roman"/>
              </a:rPr>
              <a:t>is</a:t>
            </a:r>
            <a:r>
              <a:rPr dirty="0" sz="1100" spc="-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not.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INVESTMENT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ALTERNATIVES: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Assets: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Assets are things that </a:t>
            </a:r>
            <a:r>
              <a:rPr dirty="0" sz="1100" spc="10">
                <a:latin typeface="Times New Roman"/>
                <a:cs typeface="Times New Roman"/>
              </a:rPr>
              <a:t>people own. The two </a:t>
            </a:r>
            <a:r>
              <a:rPr dirty="0" sz="1100" spc="5">
                <a:latin typeface="Times New Roman"/>
                <a:cs typeface="Times New Roman"/>
              </a:rPr>
              <a:t>kinds of assets are </a:t>
            </a:r>
            <a:r>
              <a:rPr dirty="0" sz="1100" spc="10">
                <a:latin typeface="Times New Roman"/>
                <a:cs typeface="Times New Roman"/>
              </a:rPr>
              <a:t>financial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and real  </a:t>
            </a:r>
            <a:r>
              <a:rPr dirty="0" sz="1100" spc="5">
                <a:latin typeface="Times New Roman"/>
                <a:cs typeface="Times New Roman"/>
              </a:rPr>
              <a:t>assets.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distinction </a:t>
            </a:r>
            <a:r>
              <a:rPr dirty="0" sz="1100" spc="10">
                <a:latin typeface="Times New Roman"/>
                <a:cs typeface="Times New Roman"/>
              </a:rPr>
              <a:t>between these terms </a:t>
            </a:r>
            <a:r>
              <a:rPr dirty="0" sz="1100" spc="5">
                <a:latin typeface="Times New Roman"/>
                <a:cs typeface="Times New Roman"/>
              </a:rPr>
              <a:t>is easiest to </a:t>
            </a:r>
            <a:r>
              <a:rPr dirty="0" sz="1100" spc="10">
                <a:latin typeface="Times New Roman"/>
                <a:cs typeface="Times New Roman"/>
              </a:rPr>
              <a:t>see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an accounting</a:t>
            </a:r>
            <a:r>
              <a:rPr dirty="0" sz="1100" spc="10">
                <a:latin typeface="Times New Roman"/>
                <a:cs typeface="Times New Roman"/>
              </a:rPr>
              <a:t> viewpoint.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50"/>
              </a:lnSpc>
            </a:pPr>
            <a:r>
              <a:rPr dirty="0" sz="1100" spc="20" b="1">
                <a:latin typeface="Times New Roman"/>
                <a:cs typeface="Times New Roman"/>
              </a:rPr>
              <a:t>A</a:t>
            </a:r>
            <a:r>
              <a:rPr dirty="0" sz="1100" spc="5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financial</a:t>
            </a:r>
            <a:r>
              <a:rPr dirty="0" sz="1100" spc="5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asset</a:t>
            </a:r>
            <a:r>
              <a:rPr dirty="0" sz="1100" spc="50" b="1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carries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corresponding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liability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somewhere.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If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buys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stock, they are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asset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but </a:t>
            </a:r>
            <a:r>
              <a:rPr dirty="0" sz="1100" spc="10">
                <a:latin typeface="Times New Roman"/>
                <a:cs typeface="Times New Roman"/>
              </a:rPr>
              <a:t>show up on </a:t>
            </a:r>
            <a:r>
              <a:rPr dirty="0" sz="1100" spc="5">
                <a:latin typeface="Times New Roman"/>
                <a:cs typeface="Times New Roman"/>
              </a:rPr>
              <a:t>the right </a:t>
            </a:r>
            <a:r>
              <a:rPr dirty="0" sz="1100" spc="10">
                <a:latin typeface="Times New Roman"/>
                <a:cs typeface="Times New Roman"/>
              </a:rPr>
              <a:t>side of </a:t>
            </a:r>
            <a:r>
              <a:rPr dirty="0" sz="1100" spc="5">
                <a:latin typeface="Times New Roman"/>
                <a:cs typeface="Times New Roman"/>
              </a:rPr>
              <a:t>the corporation’s 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sheet.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financial asset, therefore,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left-hand side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owner’s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sheet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right-hand side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issuer’s </a:t>
            </a:r>
            <a:r>
              <a:rPr dirty="0" sz="1100" spc="10">
                <a:latin typeface="Times New Roman"/>
                <a:cs typeface="Times New Roman"/>
              </a:rPr>
              <a:t>balance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sheet.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24827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7037"/>
            <a:ext cx="325691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4227" y="407037"/>
            <a:ext cx="23367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19" y="572391"/>
            <a:ext cx="5336540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762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INTRODUCTION OF MARKET PLACE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Circuit </a:t>
            </a:r>
            <a:r>
              <a:rPr dirty="0" sz="1100" spc="5" b="1">
                <a:latin typeface="Times New Roman"/>
                <a:cs typeface="Times New Roman"/>
              </a:rPr>
              <a:t>Breakers </a:t>
            </a:r>
            <a:r>
              <a:rPr dirty="0" sz="1100" spc="15" b="1">
                <a:latin typeface="Times New Roman"/>
                <a:cs typeface="Times New Roman"/>
              </a:rPr>
              <a:t>and </a:t>
            </a:r>
            <a:r>
              <a:rPr dirty="0" sz="1100" spc="10" b="1">
                <a:latin typeface="Times New Roman"/>
                <a:cs typeface="Times New Roman"/>
              </a:rPr>
              <a:t>Trading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Curbs: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listening to market reports,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hear that trading curbs are in effect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that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circuit breaker </a:t>
            </a:r>
            <a:r>
              <a:rPr dirty="0" sz="1100" spc="10">
                <a:latin typeface="Times New Roman"/>
                <a:cs typeface="Times New Roman"/>
              </a:rPr>
              <a:t>kicked </a:t>
            </a:r>
            <a:r>
              <a:rPr dirty="0" sz="1100" spc="5">
                <a:latin typeface="Times New Roman"/>
                <a:cs typeface="Times New Roman"/>
              </a:rPr>
              <a:t>in”. </a:t>
            </a:r>
            <a:r>
              <a:rPr dirty="0" sz="1100" spc="10">
                <a:latin typeface="Times New Roman"/>
                <a:cs typeface="Times New Roman"/>
              </a:rPr>
              <a:t>While both </a:t>
            </a:r>
            <a:r>
              <a:rPr dirty="0" sz="1100" spc="5">
                <a:latin typeface="Times New Roman"/>
                <a:cs typeface="Times New Roman"/>
              </a:rPr>
              <a:t>trading curbs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circuit </a:t>
            </a:r>
            <a:r>
              <a:rPr dirty="0" sz="1100" spc="10">
                <a:latin typeface="Times New Roman"/>
                <a:cs typeface="Times New Roman"/>
              </a:rPr>
              <a:t>breakers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designed to  </a:t>
            </a:r>
            <a:r>
              <a:rPr dirty="0" sz="1100" spc="5">
                <a:latin typeface="Times New Roman"/>
                <a:cs typeface="Times New Roman"/>
              </a:rPr>
              <a:t>reduce </a:t>
            </a:r>
            <a:r>
              <a:rPr dirty="0" sz="1100" spc="10">
                <a:latin typeface="Times New Roman"/>
                <a:cs typeface="Times New Roman"/>
              </a:rPr>
              <a:t>temporary </a:t>
            </a:r>
            <a:r>
              <a:rPr dirty="0" sz="1100" spc="5">
                <a:latin typeface="Times New Roman"/>
                <a:cs typeface="Times New Roman"/>
              </a:rPr>
              <a:t>volatility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market, they are slightly different. </a:t>
            </a:r>
            <a:r>
              <a:rPr dirty="0" sz="1100" spc="10">
                <a:latin typeface="Times New Roman"/>
                <a:cs typeface="Times New Roman"/>
              </a:rPr>
              <a:t>At the NYSE, anytime  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industrial </a:t>
            </a:r>
            <a:r>
              <a:rPr dirty="0" sz="1100" spc="10">
                <a:latin typeface="Times New Roman"/>
                <a:cs typeface="Times New Roman"/>
              </a:rPr>
              <a:t>average moves up or down more than 2%, computerized trading  </a:t>
            </a:r>
            <a:r>
              <a:rPr dirty="0" sz="1100" spc="5">
                <a:latin typeface="Times New Roman"/>
                <a:cs typeface="Times New Roman"/>
              </a:rPr>
              <a:t>via </a:t>
            </a:r>
            <a:r>
              <a:rPr dirty="0" sz="1100" spc="10">
                <a:latin typeface="Times New Roman"/>
                <a:cs typeface="Times New Roman"/>
              </a:rPr>
              <a:t>the SuperDot system </a:t>
            </a:r>
            <a:r>
              <a:rPr dirty="0" sz="1100" spc="5">
                <a:latin typeface="Times New Roman"/>
                <a:cs typeface="Times New Roman"/>
              </a:rPr>
              <a:t>is restricted. This happened </a:t>
            </a:r>
            <a:r>
              <a:rPr dirty="0" sz="1100" spc="10">
                <a:latin typeface="Times New Roman"/>
                <a:cs typeface="Times New Roman"/>
              </a:rPr>
              <a:t>366 times on 277 </a:t>
            </a:r>
            <a:r>
              <a:rPr dirty="0" sz="1100" spc="5">
                <a:latin typeface="Times New Roman"/>
                <a:cs typeface="Times New Roman"/>
              </a:rPr>
              <a:t>separate </a:t>
            </a:r>
            <a:r>
              <a:rPr dirty="0" sz="1100" spc="10">
                <a:latin typeface="Times New Roman"/>
                <a:cs typeface="Times New Roman"/>
              </a:rPr>
              <a:t>trading days  </a:t>
            </a:r>
            <a:r>
              <a:rPr dirty="0" sz="1100" spc="5">
                <a:latin typeface="Times New Roman"/>
                <a:cs typeface="Times New Roman"/>
              </a:rPr>
              <a:t>in 1998. </a:t>
            </a:r>
            <a:r>
              <a:rPr dirty="0" sz="1100" spc="10">
                <a:latin typeface="Times New Roman"/>
                <a:cs typeface="Times New Roman"/>
              </a:rPr>
              <a:t>Non </a:t>
            </a:r>
            <a:r>
              <a:rPr dirty="0" sz="1100" spc="5">
                <a:latin typeface="Times New Roman"/>
                <a:cs typeface="Times New Roman"/>
              </a:rPr>
              <a:t>computerized trading continues despite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circuit breaker </a:t>
            </a:r>
            <a:r>
              <a:rPr dirty="0" sz="1100" spc="10">
                <a:latin typeface="Times New Roman"/>
                <a:cs typeface="Times New Roman"/>
              </a:rPr>
              <a:t>having </a:t>
            </a:r>
            <a:r>
              <a:rPr dirty="0" sz="1100" spc="5">
                <a:latin typeface="Times New Roman"/>
                <a:cs typeface="Times New Roman"/>
              </a:rPr>
              <a:t>been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activated.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curbs </a:t>
            </a:r>
            <a:r>
              <a:rPr dirty="0" sz="1100" spc="5">
                <a:latin typeface="Times New Roman"/>
                <a:cs typeface="Times New Roman"/>
              </a:rPr>
              <a:t>halt 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trading at the </a:t>
            </a:r>
            <a:r>
              <a:rPr dirty="0" sz="1100" spc="10">
                <a:latin typeface="Times New Roman"/>
                <a:cs typeface="Times New Roman"/>
              </a:rPr>
              <a:t>exchange, not </a:t>
            </a:r>
            <a:r>
              <a:rPr dirty="0" sz="1100" spc="5">
                <a:latin typeface="Times New Roman"/>
                <a:cs typeface="Times New Roman"/>
              </a:rPr>
              <a:t>just </a:t>
            </a:r>
            <a:r>
              <a:rPr dirty="0" sz="1100" spc="10">
                <a:latin typeface="Times New Roman"/>
                <a:cs typeface="Times New Roman"/>
              </a:rPr>
              <a:t>computerized </a:t>
            </a:r>
            <a:r>
              <a:rPr dirty="0" sz="1100" spc="5">
                <a:latin typeface="Times New Roman"/>
                <a:cs typeface="Times New Roman"/>
              </a:rPr>
              <a:t>trades. 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 </a:t>
            </a:r>
            <a:r>
              <a:rPr dirty="0" sz="1100" spc="5">
                <a:latin typeface="Times New Roman"/>
                <a:cs typeface="Times New Roman"/>
              </a:rPr>
              <a:t>Jones industrial </a:t>
            </a:r>
            <a:r>
              <a:rPr dirty="0" sz="1100" spc="10">
                <a:latin typeface="Times New Roman"/>
                <a:cs typeface="Times New Roman"/>
              </a:rPr>
              <a:t>average drops 10%, </a:t>
            </a:r>
            <a:r>
              <a:rPr dirty="0" sz="1100" spc="5">
                <a:latin typeface="Times New Roman"/>
                <a:cs typeface="Times New Roman"/>
              </a:rPr>
              <a:t>trading stops </a:t>
            </a:r>
            <a:r>
              <a:rPr dirty="0" sz="1100" spc="10">
                <a:latin typeface="Times New Roman"/>
                <a:cs typeface="Times New Roman"/>
              </a:rPr>
              <a:t>for an hour or for 30 minutes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drop  was </a:t>
            </a:r>
            <a:r>
              <a:rPr dirty="0" sz="1100" spc="5">
                <a:latin typeface="Times New Roman"/>
                <a:cs typeface="Times New Roman"/>
              </a:rPr>
              <a:t>between 2:00 </a:t>
            </a:r>
            <a:r>
              <a:rPr dirty="0" sz="1100" spc="20">
                <a:latin typeface="Times New Roman"/>
                <a:cs typeface="Times New Roman"/>
              </a:rPr>
              <a:t>pm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2:30 </a:t>
            </a:r>
            <a:r>
              <a:rPr dirty="0" sz="1100" spc="10">
                <a:latin typeface="Times New Roman"/>
                <a:cs typeface="Times New Roman"/>
              </a:rPr>
              <a:t>pm. </a:t>
            </a:r>
            <a:r>
              <a:rPr dirty="0" sz="1100" spc="5">
                <a:latin typeface="Times New Roman"/>
                <a:cs typeface="Times New Roman"/>
              </a:rPr>
              <a:t>After 2:30 </a:t>
            </a:r>
            <a:r>
              <a:rPr dirty="0" sz="1100" spc="10">
                <a:latin typeface="Times New Roman"/>
                <a:cs typeface="Times New Roman"/>
              </a:rPr>
              <a:t>pm, </a:t>
            </a:r>
            <a:r>
              <a:rPr dirty="0" sz="1100" spc="5">
                <a:latin typeface="Times New Roman"/>
                <a:cs typeface="Times New Roman"/>
              </a:rPr>
              <a:t>trading 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halted.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20% </a:t>
            </a:r>
            <a:r>
              <a:rPr dirty="0" sz="1100" spc="5">
                <a:latin typeface="Times New Roman"/>
                <a:cs typeface="Times New Roman"/>
              </a:rPr>
              <a:t>drop halts  </a:t>
            </a:r>
            <a:r>
              <a:rPr dirty="0" sz="1100" spc="10">
                <a:latin typeface="Times New Roman"/>
                <a:cs typeface="Times New Roman"/>
              </a:rPr>
              <a:t>trading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hours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it is before 1:00 </a:t>
            </a:r>
            <a:r>
              <a:rPr dirty="0" sz="1100" spc="10">
                <a:latin typeface="Times New Roman"/>
                <a:cs typeface="Times New Roman"/>
              </a:rPr>
              <a:t>pm;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one hour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15">
                <a:latin typeface="Times New Roman"/>
                <a:cs typeface="Times New Roman"/>
              </a:rPr>
              <a:t>1:00pm </a:t>
            </a:r>
            <a:r>
              <a:rPr dirty="0" sz="1100" spc="10">
                <a:latin typeface="Times New Roman"/>
                <a:cs typeface="Times New Roman"/>
              </a:rPr>
              <a:t>and 2:00 pm;  and </a:t>
            </a:r>
            <a:r>
              <a:rPr dirty="0" sz="1100" spc="5">
                <a:latin typeface="Times New Roman"/>
                <a:cs typeface="Times New Roman"/>
              </a:rPr>
              <a:t>for the rest of </a:t>
            </a:r>
            <a:r>
              <a:rPr dirty="0" sz="1100" spc="10">
                <a:latin typeface="Times New Roman"/>
                <a:cs typeface="Times New Roman"/>
              </a:rPr>
              <a:t>the trading </a:t>
            </a:r>
            <a:r>
              <a:rPr dirty="0" sz="1100" spc="15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 spc="5">
                <a:latin typeface="Times New Roman"/>
                <a:cs typeface="Times New Roman"/>
              </a:rPr>
              <a:t>2:00 </a:t>
            </a:r>
            <a:r>
              <a:rPr dirty="0" sz="1100" spc="10">
                <a:latin typeface="Times New Roman"/>
                <a:cs typeface="Times New Roman"/>
              </a:rPr>
              <a:t>pm.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30% drop </a:t>
            </a:r>
            <a:r>
              <a:rPr dirty="0" sz="1100" spc="5">
                <a:latin typeface="Times New Roman"/>
                <a:cs typeface="Times New Roman"/>
              </a:rPr>
              <a:t>halts </a:t>
            </a:r>
            <a:r>
              <a:rPr dirty="0" sz="1100" spc="10">
                <a:latin typeface="Times New Roman"/>
                <a:cs typeface="Times New Roman"/>
              </a:rPr>
              <a:t>trading for </a:t>
            </a:r>
            <a:r>
              <a:rPr dirty="0" sz="1100" spc="5">
                <a:latin typeface="Times New Roman"/>
                <a:cs typeface="Times New Roman"/>
              </a:rPr>
              <a:t>the  remainder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only been halted </a:t>
            </a:r>
            <a:r>
              <a:rPr dirty="0" sz="1100" spc="10">
                <a:latin typeface="Times New Roman"/>
                <a:cs typeface="Times New Roman"/>
              </a:rPr>
              <a:t>once because </a:t>
            </a:r>
            <a:r>
              <a:rPr dirty="0" sz="1100" spc="5">
                <a:latin typeface="Times New Roman"/>
                <a:cs typeface="Times New Roman"/>
              </a:rPr>
              <a:t>of there provisions. </a:t>
            </a:r>
            <a:r>
              <a:rPr dirty="0" sz="1100" spc="20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October </a:t>
            </a:r>
            <a:r>
              <a:rPr dirty="0" sz="1100" spc="5">
                <a:latin typeface="Times New Roman"/>
                <a:cs typeface="Times New Roman"/>
              </a:rPr>
              <a:t>27, </a:t>
            </a:r>
            <a:r>
              <a:rPr dirty="0" sz="1100" spc="10">
                <a:latin typeface="Times New Roman"/>
                <a:cs typeface="Times New Roman"/>
              </a:rPr>
              <a:t>1997 the  DJIA was down 350 </a:t>
            </a:r>
            <a:r>
              <a:rPr dirty="0" sz="1100" spc="5">
                <a:latin typeface="Times New Roman"/>
                <a:cs typeface="Times New Roman"/>
              </a:rPr>
              <a:t>points at </a:t>
            </a:r>
            <a:r>
              <a:rPr dirty="0" sz="1100" spc="10">
                <a:latin typeface="Times New Roman"/>
                <a:cs typeface="Times New Roman"/>
              </a:rPr>
              <a:t>2:35 </a:t>
            </a:r>
            <a:r>
              <a:rPr dirty="0" sz="1100" spc="20">
                <a:latin typeface="Times New Roman"/>
                <a:cs typeface="Times New Roman"/>
              </a:rPr>
              <a:t>pm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10">
                <a:latin typeface="Times New Roman"/>
                <a:cs typeface="Times New Roman"/>
              </a:rPr>
              <a:t>550 </a:t>
            </a:r>
            <a:r>
              <a:rPr dirty="0" sz="1100" spc="5">
                <a:latin typeface="Times New Roman"/>
                <a:cs typeface="Times New Roman"/>
              </a:rPr>
              <a:t>points by 3:30 </a:t>
            </a:r>
            <a:r>
              <a:rPr dirty="0" sz="1100" spc="10">
                <a:latin typeface="Times New Roman"/>
                <a:cs typeface="Times New Roman"/>
              </a:rPr>
              <a:t>pm.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shut down  trading for the remainder of the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NASDAQ STOCK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MARKET: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Once </a:t>
            </a:r>
            <a:r>
              <a:rPr dirty="0" sz="1100" spc="10">
                <a:latin typeface="Times New Roman"/>
                <a:cs typeface="Times New Roman"/>
              </a:rPr>
              <a:t>a stepchild of the marketplace, the </a:t>
            </a:r>
            <a:r>
              <a:rPr dirty="0" sz="1100" spc="20">
                <a:latin typeface="Times New Roman"/>
                <a:cs typeface="Times New Roman"/>
              </a:rPr>
              <a:t>NASDAQ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market, still </a:t>
            </a:r>
            <a:r>
              <a:rPr dirty="0" sz="1100" spc="10">
                <a:latin typeface="Times New Roman"/>
                <a:cs typeface="Times New Roman"/>
              </a:rPr>
              <a:t>sometimes called the  over the </a:t>
            </a:r>
            <a:r>
              <a:rPr dirty="0" sz="1100" spc="5">
                <a:latin typeface="Times New Roman"/>
                <a:cs typeface="Times New Roman"/>
              </a:rPr>
              <a:t>counter market, is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10">
                <a:latin typeface="Times New Roman"/>
                <a:cs typeface="Times New Roman"/>
              </a:rPr>
              <a:t>an important 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investment </a:t>
            </a:r>
            <a:r>
              <a:rPr dirty="0" sz="1100" spc="5">
                <a:latin typeface="Times New Roman"/>
                <a:cs typeface="Times New Roman"/>
              </a:rPr>
              <a:t>arena. Securities trading 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this market range </a:t>
            </a:r>
            <a:r>
              <a:rPr dirty="0" sz="1100" spc="10">
                <a:latin typeface="Times New Roman"/>
                <a:cs typeface="Times New Roman"/>
              </a:rPr>
              <a:t>from small, unknown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to some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largest companies in the  world.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NASDAQ </a:t>
            </a:r>
            <a:r>
              <a:rPr dirty="0" sz="1100" spc="5" b="1">
                <a:latin typeface="Times New Roman"/>
                <a:cs typeface="Times New Roman"/>
              </a:rPr>
              <a:t>National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Market: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Unlike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national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regional stock </a:t>
            </a:r>
            <a:r>
              <a:rPr dirty="0" sz="1100" spc="10">
                <a:latin typeface="Times New Roman"/>
                <a:cs typeface="Times New Roman"/>
              </a:rPr>
              <a:t>exchanges, no </a:t>
            </a:r>
            <a:r>
              <a:rPr dirty="0" sz="1100" spc="5">
                <a:latin typeface="Times New Roman"/>
                <a:cs typeface="Times New Roman"/>
              </a:rPr>
              <a:t>actual place is called </a:t>
            </a:r>
            <a:r>
              <a:rPr dirty="0" sz="1100" spc="10">
                <a:latin typeface="Times New Roman"/>
                <a:cs typeface="Times New Roman"/>
              </a:rPr>
              <a:t>the over the  counter </a:t>
            </a:r>
            <a:r>
              <a:rPr dirty="0" sz="1100" spc="5">
                <a:latin typeface="Times New Roman"/>
                <a:cs typeface="Times New Roman"/>
              </a:rPr>
              <a:t>market. Rather, it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worldwide </a:t>
            </a:r>
            <a:r>
              <a:rPr dirty="0" sz="1100" spc="10">
                <a:latin typeface="Times New Roman"/>
                <a:cs typeface="Times New Roman"/>
              </a:rPr>
              <a:t>computerized linkup </a:t>
            </a:r>
            <a:r>
              <a:rPr dirty="0" sz="1100" spc="5">
                <a:latin typeface="Times New Roman"/>
                <a:cs typeface="Times New Roman"/>
              </a:rPr>
              <a:t>brokerage firms, </a:t>
            </a:r>
            <a:r>
              <a:rPr dirty="0" sz="1100" spc="10">
                <a:latin typeface="Times New Roman"/>
                <a:cs typeface="Times New Roman"/>
              </a:rPr>
              <a:t>investment  </a:t>
            </a:r>
            <a:r>
              <a:rPr dirty="0" sz="1100" spc="5">
                <a:latin typeface="Times New Roman"/>
                <a:cs typeface="Times New Roman"/>
              </a:rPr>
              <a:t>houses, and large </a:t>
            </a:r>
            <a:r>
              <a:rPr dirty="0" sz="1100" spc="10">
                <a:latin typeface="Times New Roman"/>
                <a:cs typeface="Times New Roman"/>
              </a:rPr>
              <a:t>commercial banks. The </a:t>
            </a:r>
            <a:r>
              <a:rPr dirty="0" sz="1100" spc="5">
                <a:latin typeface="Times New Roman"/>
                <a:cs typeface="Times New Roman"/>
              </a:rPr>
              <a:t>headquarters of the </a:t>
            </a:r>
            <a:r>
              <a:rPr dirty="0" sz="1100" spc="10">
                <a:latin typeface="Times New Roman"/>
                <a:cs typeface="Times New Roman"/>
              </a:rPr>
              <a:t>computer system </a:t>
            </a:r>
            <a:r>
              <a:rPr dirty="0" sz="1100" spc="5">
                <a:latin typeface="Times New Roman"/>
                <a:cs typeface="Times New Roman"/>
              </a:rPr>
              <a:t>is 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Trumbull, Connecticut, </a:t>
            </a:r>
            <a:r>
              <a:rPr dirty="0" sz="1100" spc="10">
                <a:latin typeface="Times New Roman"/>
                <a:cs typeface="Times New Roman"/>
              </a:rPr>
              <a:t>with a backup system </a:t>
            </a:r>
            <a:r>
              <a:rPr dirty="0" sz="1100" spc="5">
                <a:latin typeface="Times New Roman"/>
                <a:cs typeface="Times New Roman"/>
              </a:rPr>
              <a:t>in Rockville, </a:t>
            </a:r>
            <a:r>
              <a:rPr dirty="0" sz="1100" spc="10">
                <a:latin typeface="Times New Roman"/>
                <a:cs typeface="Times New Roman"/>
              </a:rPr>
              <a:t>Maryland. </a:t>
            </a:r>
            <a:r>
              <a:rPr dirty="0" sz="1100" spc="5">
                <a:latin typeface="Times New Roman"/>
                <a:cs typeface="Times New Roman"/>
              </a:rPr>
              <a:t>Bids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offers 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individual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are posted to an </a:t>
            </a:r>
            <a:r>
              <a:rPr dirty="0" sz="1100" spc="5">
                <a:latin typeface="Times New Roman"/>
                <a:cs typeface="Times New Roman"/>
              </a:rPr>
              <a:t>electronic bulletin board.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appear </a:t>
            </a:r>
            <a:r>
              <a:rPr dirty="0" sz="1100" spc="5">
                <a:latin typeface="Times New Roman"/>
                <a:cs typeface="Times New Roman"/>
              </a:rPr>
              <a:t>in the  financial press under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heading including the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15">
                <a:latin typeface="Times New Roman"/>
                <a:cs typeface="Times New Roman"/>
              </a:rPr>
              <a:t>NASDAQ, </a:t>
            </a:r>
            <a:r>
              <a:rPr dirty="0" sz="1100" spc="10">
                <a:latin typeface="Times New Roman"/>
                <a:cs typeface="Times New Roman"/>
              </a:rPr>
              <a:t>shorthand for national  association of securities dealer’s automated quotations.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quotations </a:t>
            </a:r>
            <a:r>
              <a:rPr dirty="0" sz="1100" spc="5">
                <a:latin typeface="Times New Roman"/>
                <a:cs typeface="Times New Roman"/>
              </a:rPr>
              <a:t>first  </a:t>
            </a:r>
            <a:r>
              <a:rPr dirty="0" sz="1100" spc="10">
                <a:latin typeface="Times New Roman"/>
                <a:cs typeface="Times New Roman"/>
              </a:rPr>
              <a:t>appeared </a:t>
            </a:r>
            <a:r>
              <a:rPr dirty="0" sz="1100" spc="5">
                <a:latin typeface="Times New Roman"/>
                <a:cs typeface="Times New Roman"/>
              </a:rPr>
              <a:t>February 5,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1971.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1980,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outnumbered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to one. </a:t>
            </a:r>
            <a:r>
              <a:rPr dirty="0" sz="1100" spc="10">
                <a:latin typeface="Times New Roman"/>
                <a:cs typeface="Times New Roman"/>
              </a:rPr>
              <a:t>Today,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numbers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 traded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each of the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systems is approximately equal.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were very large  company’s </a:t>
            </a:r>
            <a:r>
              <a:rPr dirty="0" sz="1100" spc="5">
                <a:latin typeface="Times New Roman"/>
                <a:cs typeface="Times New Roman"/>
              </a:rPr>
              <a:t>trade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10">
                <a:latin typeface="Times New Roman"/>
                <a:cs typeface="Times New Roman"/>
              </a:rPr>
              <a:t>market. </a:t>
            </a:r>
            <a:r>
              <a:rPr dirty="0" sz="1100" spc="5">
                <a:latin typeface="Times New Roman"/>
                <a:cs typeface="Times New Roman"/>
              </a:rPr>
              <a:t>Including apple </a:t>
            </a:r>
            <a:r>
              <a:rPr dirty="0" sz="1100" spc="10">
                <a:latin typeface="Times New Roman"/>
                <a:cs typeface="Times New Roman"/>
              </a:rPr>
              <a:t>computer, sun Microsystems,  </a:t>
            </a:r>
            <a:r>
              <a:rPr dirty="0" sz="1100" spc="5">
                <a:latin typeface="Times New Roman"/>
                <a:cs typeface="Times New Roman"/>
              </a:rPr>
              <a:t>Microsoft, oracle, </a:t>
            </a:r>
            <a:r>
              <a:rPr dirty="0" sz="1100" spc="10">
                <a:latin typeface="Times New Roman"/>
                <a:cs typeface="Times New Roman"/>
              </a:rPr>
              <a:t>MCI communications and </a:t>
            </a:r>
            <a:r>
              <a:rPr dirty="0" sz="1100" spc="5">
                <a:latin typeface="Times New Roman"/>
                <a:cs typeface="Times New Roman"/>
              </a:rPr>
              <a:t>Intel. </a:t>
            </a:r>
            <a:r>
              <a:rPr dirty="0" sz="1100" spc="10">
                <a:latin typeface="Times New Roman"/>
                <a:cs typeface="Times New Roman"/>
              </a:rPr>
              <a:t>These companies could </a:t>
            </a:r>
            <a:r>
              <a:rPr dirty="0" sz="1100" spc="5">
                <a:latin typeface="Times New Roman"/>
                <a:cs typeface="Times New Roman"/>
              </a:rPr>
              <a:t>easily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listed 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20">
                <a:latin typeface="Times New Roman"/>
                <a:cs typeface="Times New Roman"/>
              </a:rPr>
              <a:t>AMEX </a:t>
            </a:r>
            <a:r>
              <a:rPr dirty="0" sz="1100" spc="5">
                <a:latin typeface="Times New Roman"/>
                <a:cs typeface="Times New Roman"/>
              </a:rPr>
              <a:t>of they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close. </a:t>
            </a: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5">
                <a:latin typeface="Times New Roman"/>
                <a:cs typeface="Times New Roman"/>
              </a:rPr>
              <a:t>many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small, </a:t>
            </a:r>
            <a:r>
              <a:rPr dirty="0" sz="1100" spc="10">
                <a:latin typeface="Times New Roman"/>
                <a:cs typeface="Times New Roman"/>
              </a:rPr>
              <a:t>start-up  companies. In fact, the phrase </a:t>
            </a:r>
            <a:r>
              <a:rPr dirty="0" sz="1100" spc="20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stock 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increasingly common,  emphasizing the growing </a:t>
            </a:r>
            <a:r>
              <a:rPr dirty="0" sz="1100" spc="5">
                <a:latin typeface="Times New Roman"/>
                <a:cs typeface="Times New Roman"/>
              </a:rPr>
              <a:t>importance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this part </a:t>
            </a:r>
            <a:r>
              <a:rPr dirty="0" sz="1100" spc="10">
                <a:latin typeface="Times New Roman"/>
                <a:cs typeface="Times New Roman"/>
              </a:rPr>
              <a:t>of 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marketplace.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Trades of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executed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than 1 minute via the small </a:t>
            </a:r>
            <a:r>
              <a:rPr dirty="0" sz="1100" spc="5">
                <a:latin typeface="Times New Roman"/>
                <a:cs typeface="Times New Roman"/>
              </a:rPr>
              <a:t>order  execution system.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most stocks, </a:t>
            </a:r>
            <a:r>
              <a:rPr dirty="0" sz="1100" spc="15">
                <a:latin typeface="Times New Roman"/>
                <a:cs typeface="Times New Roman"/>
              </a:rPr>
              <a:t>SOES </a:t>
            </a:r>
            <a:r>
              <a:rPr dirty="0" sz="1100" spc="5">
                <a:latin typeface="Times New Roman"/>
                <a:cs typeface="Times New Roman"/>
              </a:rPr>
              <a:t>historically </a:t>
            </a:r>
            <a:r>
              <a:rPr dirty="0" sz="1100" spc="10">
                <a:latin typeface="Times New Roman"/>
                <a:cs typeface="Times New Roman"/>
              </a:rPr>
              <a:t>executed </a:t>
            </a:r>
            <a:r>
              <a:rPr dirty="0" sz="1100" spc="5">
                <a:latin typeface="Times New Roman"/>
                <a:cs typeface="Times New Roman"/>
              </a:rPr>
              <a:t>orders of </a:t>
            </a:r>
            <a:r>
              <a:rPr dirty="0" sz="1100" spc="10">
                <a:latin typeface="Times New Roman"/>
                <a:cs typeface="Times New Roman"/>
              </a:rPr>
              <a:t>1000 </a:t>
            </a:r>
            <a:r>
              <a:rPr dirty="0" sz="1100" spc="5">
                <a:latin typeface="Times New Roman"/>
                <a:cs typeface="Times New Roman"/>
              </a:rPr>
              <a:t>shares of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less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10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571581"/>
            <a:ext cx="5335270" cy="811212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55575" indent="-143510">
              <a:lnSpc>
                <a:spcPts val="1310"/>
              </a:lnSpc>
              <a:spcBef>
                <a:spcPts val="130"/>
              </a:spcBef>
              <a:buAutoNum type="arabicPeriod"/>
              <a:tabLst>
                <a:tab pos="156210" algn="l"/>
              </a:tabLst>
            </a:pPr>
            <a:r>
              <a:rPr dirty="0" sz="1100" spc="5">
                <a:latin typeface="Times New Roman"/>
                <a:cs typeface="Times New Roman"/>
              </a:rPr>
              <a:t>Threat of </a:t>
            </a:r>
            <a:r>
              <a:rPr dirty="0" sz="1100" spc="10">
                <a:latin typeface="Times New Roman"/>
                <a:cs typeface="Times New Roman"/>
              </a:rPr>
              <a:t>new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entrants</a:t>
            </a:r>
            <a:endParaRPr sz="1100">
              <a:latin typeface="Times New Roman"/>
              <a:cs typeface="Times New Roman"/>
            </a:endParaRPr>
          </a:p>
          <a:p>
            <a:pPr marL="155575" indent="-143510">
              <a:lnSpc>
                <a:spcPts val="1300"/>
              </a:lnSpc>
              <a:buAutoNum type="arabicPeriod"/>
              <a:tabLst>
                <a:tab pos="156210" algn="l"/>
              </a:tabLst>
            </a:pPr>
            <a:r>
              <a:rPr dirty="0" sz="1100" spc="10">
                <a:latin typeface="Times New Roman"/>
                <a:cs typeface="Times New Roman"/>
              </a:rPr>
              <a:t>Bargaining power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buyers</a:t>
            </a:r>
            <a:endParaRPr sz="1100">
              <a:latin typeface="Times New Roman"/>
              <a:cs typeface="Times New Roman"/>
            </a:endParaRPr>
          </a:p>
          <a:p>
            <a:pPr marL="155575" indent="-143510">
              <a:lnSpc>
                <a:spcPts val="1300"/>
              </a:lnSpc>
              <a:buAutoNum type="arabicPeriod"/>
              <a:tabLst>
                <a:tab pos="156210" algn="l"/>
              </a:tabLst>
            </a:pPr>
            <a:r>
              <a:rPr dirty="0" sz="1100" spc="5">
                <a:latin typeface="Times New Roman"/>
                <a:cs typeface="Times New Roman"/>
              </a:rPr>
              <a:t>Rivalry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existing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competitors</a:t>
            </a:r>
            <a:endParaRPr sz="1100">
              <a:latin typeface="Times New Roman"/>
              <a:cs typeface="Times New Roman"/>
            </a:endParaRPr>
          </a:p>
          <a:p>
            <a:pPr marL="155575" indent="-143510">
              <a:lnSpc>
                <a:spcPts val="1300"/>
              </a:lnSpc>
              <a:buAutoNum type="arabicPeriod"/>
              <a:tabLst>
                <a:tab pos="156210" algn="l"/>
              </a:tabLst>
            </a:pPr>
            <a:r>
              <a:rPr dirty="0" sz="1100" spc="10">
                <a:latin typeface="Times New Roman"/>
                <a:cs typeface="Times New Roman"/>
              </a:rPr>
              <a:t>Threat of </a:t>
            </a:r>
            <a:r>
              <a:rPr dirty="0" sz="1100" spc="5">
                <a:latin typeface="Times New Roman"/>
                <a:cs typeface="Times New Roman"/>
              </a:rPr>
              <a:t>substitute-products </a:t>
            </a:r>
            <a:r>
              <a:rPr dirty="0" sz="1100" spc="10">
                <a:latin typeface="Times New Roman"/>
                <a:cs typeface="Times New Roman"/>
              </a:rPr>
              <a:t>or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services</a:t>
            </a:r>
            <a:endParaRPr sz="1100">
              <a:latin typeface="Times New Roman"/>
              <a:cs typeface="Times New Roman"/>
            </a:endParaRPr>
          </a:p>
          <a:p>
            <a:pPr marL="155575" indent="-143510">
              <a:lnSpc>
                <a:spcPts val="1310"/>
              </a:lnSpc>
              <a:buAutoNum type="arabicPeriod"/>
              <a:tabLst>
                <a:tab pos="156210" algn="l"/>
              </a:tabLst>
            </a:pPr>
            <a:r>
              <a:rPr dirty="0" sz="1100" spc="10">
                <a:latin typeface="Times New Roman"/>
                <a:cs typeface="Times New Roman"/>
              </a:rPr>
              <a:t>Bargaining power of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suppliers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five </a:t>
            </a:r>
            <a:r>
              <a:rPr dirty="0" sz="1100" spc="5">
                <a:latin typeface="Times New Roman"/>
                <a:cs typeface="Times New Roman"/>
              </a:rPr>
              <a:t>competitive forces </a:t>
            </a:r>
            <a:r>
              <a:rPr dirty="0" sz="1100" spc="10">
                <a:latin typeface="Times New Roman"/>
                <a:cs typeface="Times New Roman"/>
              </a:rPr>
              <a:t>determine </a:t>
            </a:r>
            <a:r>
              <a:rPr dirty="0" sz="1100" spc="5">
                <a:latin typeface="Times New Roman"/>
                <a:cs typeface="Times New Roman"/>
              </a:rPr>
              <a:t>industry profitability because these influence </a:t>
            </a:r>
            <a:r>
              <a:rPr dirty="0" sz="1100" spc="10">
                <a:latin typeface="Times New Roman"/>
                <a:cs typeface="Times New Roman"/>
              </a:rPr>
              <a:t>the  components </a:t>
            </a:r>
            <a:r>
              <a:rPr dirty="0" sz="1100" spc="5">
                <a:latin typeface="Times New Roman"/>
                <a:cs typeface="Times New Roman"/>
              </a:rPr>
              <a:t>of return on investment.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strength of each of these factors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function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industry</a:t>
            </a:r>
            <a:r>
              <a:rPr dirty="0" sz="1100" spc="5">
                <a:latin typeface="Times New Roman"/>
                <a:cs typeface="Times New Roman"/>
              </a:rPr>
              <a:t> structure.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10">
                <a:latin typeface="Times New Roman"/>
                <a:cs typeface="Times New Roman"/>
              </a:rPr>
              <a:t>point </a:t>
            </a:r>
            <a:r>
              <a:rPr dirty="0" sz="1100" spc="5">
                <a:latin typeface="Times New Roman"/>
                <a:cs typeface="Times New Roman"/>
              </a:rPr>
              <a:t>of the Porter analysis is that industry profitability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function of  </a:t>
            </a:r>
            <a:r>
              <a:rPr dirty="0" sz="1100" spc="10">
                <a:latin typeface="Times New Roman"/>
                <a:cs typeface="Times New Roman"/>
              </a:rPr>
              <a:t>industry </a:t>
            </a:r>
            <a:r>
              <a:rPr dirty="0" sz="1100" spc="5">
                <a:latin typeface="Times New Roman"/>
                <a:cs typeface="Times New Roman"/>
              </a:rPr>
              <a:t>structure. Investors must </a:t>
            </a:r>
            <a:r>
              <a:rPr dirty="0" sz="1100" spc="10">
                <a:latin typeface="Times New Roman"/>
                <a:cs typeface="Times New Roman"/>
              </a:rPr>
              <a:t>analyze </a:t>
            </a:r>
            <a:r>
              <a:rPr dirty="0" sz="1100" spc="5">
                <a:latin typeface="Times New Roman"/>
                <a:cs typeface="Times New Roman"/>
              </a:rPr>
              <a:t>industry structure to assess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strength of the five  </a:t>
            </a:r>
            <a:r>
              <a:rPr dirty="0" sz="1100" spc="10">
                <a:latin typeface="Times New Roman"/>
                <a:cs typeface="Times New Roman"/>
              </a:rPr>
              <a:t>competitive </a:t>
            </a:r>
            <a:r>
              <a:rPr dirty="0" sz="1100" spc="5">
                <a:latin typeface="Times New Roman"/>
                <a:cs typeface="Times New Roman"/>
              </a:rPr>
              <a:t>forces,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in turn </a:t>
            </a:r>
            <a:r>
              <a:rPr dirty="0" sz="1100" spc="10">
                <a:latin typeface="Times New Roman"/>
                <a:cs typeface="Times New Roman"/>
              </a:rPr>
              <a:t>determine </a:t>
            </a:r>
            <a:r>
              <a:rPr dirty="0" sz="1100" spc="5">
                <a:latin typeface="Times New Roman"/>
                <a:cs typeface="Times New Roman"/>
              </a:rPr>
              <a:t>industry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profitability.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Government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b="1">
                <a:latin typeface="Times New Roman"/>
                <a:cs typeface="Times New Roman"/>
              </a:rPr>
              <a:t>Effects: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Government regulations and actions can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significant effects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industries.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must attempt </a:t>
            </a:r>
            <a:r>
              <a:rPr dirty="0" sz="1100" spc="5">
                <a:latin typeface="Times New Roman"/>
                <a:cs typeface="Times New Roman"/>
              </a:rPr>
              <a:t>to assess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results of these effects or,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very least,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well aware </a:t>
            </a:r>
            <a:r>
              <a:rPr dirty="0" sz="1100" spc="5">
                <a:latin typeface="Times New Roman"/>
                <a:cs typeface="Times New Roman"/>
              </a:rPr>
              <a:t>that  they exist </a:t>
            </a:r>
            <a:r>
              <a:rPr dirty="0" sz="1100" spc="10">
                <a:latin typeface="Times New Roman"/>
                <a:cs typeface="Times New Roman"/>
              </a:rPr>
              <a:t>and may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continue.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Consider the </a:t>
            </a:r>
            <a:r>
              <a:rPr dirty="0" sz="1100" spc="5">
                <a:latin typeface="Times New Roman"/>
                <a:cs typeface="Times New Roman"/>
              </a:rPr>
              <a:t>breakup of </a:t>
            </a:r>
            <a:r>
              <a:rPr dirty="0" sz="1100" spc="15">
                <a:latin typeface="Times New Roman"/>
                <a:cs typeface="Times New Roman"/>
              </a:rPr>
              <a:t>AT&amp;T </a:t>
            </a:r>
            <a:r>
              <a:rPr dirty="0" sz="1100" spc="5">
                <a:latin typeface="Times New Roman"/>
                <a:cs typeface="Times New Roman"/>
              </a:rPr>
              <a:t>as of January 1*1984.' </a:t>
            </a:r>
            <a:r>
              <a:rPr dirty="0" sz="1100" spc="10">
                <a:latin typeface="Times New Roman"/>
                <a:cs typeface="Times New Roman"/>
              </a:rPr>
              <a:t>This one </a:t>
            </a:r>
            <a:r>
              <a:rPr dirty="0" sz="1100" spc="5">
                <a:latin typeface="Times New Roman"/>
                <a:cs typeface="Times New Roman"/>
              </a:rPr>
              <a:t>action </a:t>
            </a:r>
            <a:r>
              <a:rPr dirty="0" sz="1100" spc="10">
                <a:latin typeface="Times New Roman"/>
                <a:cs typeface="Times New Roman"/>
              </a:rPr>
              <a:t>has changed the  telecommunications </a:t>
            </a:r>
            <a:r>
              <a:rPr dirty="0" sz="1100" spc="5">
                <a:latin typeface="Times New Roman"/>
                <a:cs typeface="Times New Roman"/>
              </a:rPr>
              <a:t>industry permanently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perhaps </a:t>
            </a:r>
            <a:r>
              <a:rPr dirty="0" sz="1100" spc="10">
                <a:latin typeface="Times New Roman"/>
                <a:cs typeface="Times New Roman"/>
              </a:rPr>
              <a:t>others </a:t>
            </a:r>
            <a:r>
              <a:rPr dirty="0" sz="1100" spc="5">
                <a:latin typeface="Times New Roman"/>
                <a:cs typeface="Times New Roman"/>
              </a:rPr>
              <a:t>as well. </a:t>
            </a:r>
            <a:r>
              <a:rPr dirty="0" sz="1100" spc="10">
                <a:latin typeface="Times New Roman"/>
                <a:cs typeface="Times New Roman"/>
              </a:rPr>
              <a:t>As a second example,  </a:t>
            </a:r>
            <a:r>
              <a:rPr dirty="0" sz="1100" spc="5">
                <a:latin typeface="Times New Roman"/>
                <a:cs typeface="Times New Roman"/>
              </a:rPr>
              <a:t>the deregulating of the financial services industries resulted .in </a:t>
            </a:r>
            <a:r>
              <a:rPr dirty="0" sz="1100" spc="10">
                <a:latin typeface="Times New Roman"/>
                <a:cs typeface="Times New Roman"/>
              </a:rPr>
              <a:t>banks and </a:t>
            </a:r>
            <a:r>
              <a:rPr dirty="0" sz="1100" spc="5">
                <a:latin typeface="Times New Roman"/>
                <a:cs typeface="Times New Roman"/>
              </a:rPr>
              <a:t>savings </a:t>
            </a:r>
            <a:r>
              <a:rPr dirty="0" sz="1100" spc="10">
                <a:latin typeface="Times New Roman"/>
                <a:cs typeface="Times New Roman"/>
              </a:rPr>
              <a:t>and loans  competing more </a:t>
            </a:r>
            <a:r>
              <a:rPr dirty="0" sz="1100" spc="5">
                <a:latin typeface="Times New Roman"/>
                <a:cs typeface="Times New Roman"/>
              </a:rPr>
              <a:t>directly with" each other, offering </a:t>
            </a:r>
            <a:r>
              <a:rPr dirty="0" sz="1100" spc="10">
                <a:latin typeface="Times New Roman"/>
                <a:cs typeface="Times New Roman"/>
              </a:rPr>
              <a:t>consumers many </a:t>
            </a:r>
            <a:r>
              <a:rPr dirty="0" sz="1100" spc="5">
                <a:latin typeface="Times New Roman"/>
                <a:cs typeface="Times New Roman"/>
              </a:rPr>
              <a:t>of the same services.  </a:t>
            </a:r>
            <a:r>
              <a:rPr dirty="0" sz="1100" spc="10">
                <a:latin typeface="Times New Roman"/>
                <a:cs typeface="Times New Roman"/>
              </a:rPr>
              <a:t>Such an </a:t>
            </a:r>
            <a:r>
              <a:rPr dirty="0" sz="1100" spc="5">
                <a:latin typeface="Times New Roman"/>
                <a:cs typeface="Times New Roman"/>
              </a:rPr>
              <a:t>action has to affect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relative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of these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industries as well as </a:t>
            </a:r>
            <a:r>
              <a:rPr dirty="0" sz="1100" spc="10">
                <a:latin typeface="Times New Roman"/>
                <a:cs typeface="Times New Roman"/>
              </a:rPr>
              <a:t>some  </a:t>
            </a:r>
            <a:r>
              <a:rPr dirty="0" sz="1100" spc="5">
                <a:latin typeface="Times New Roman"/>
                <a:cs typeface="Times New Roman"/>
              </a:rPr>
              <a:t>of their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competitors,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the brokerage-industry </a:t>
            </a:r>
            <a:r>
              <a:rPr dirty="0" sz="1100" spc="10">
                <a:latin typeface="Times New Roman"/>
                <a:cs typeface="Times New Roman"/>
              </a:rPr>
              <a:t>(which can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also offer similar  </a:t>
            </a:r>
            <a:r>
              <a:rPr dirty="0" sz="1100" spc="10">
                <a:latin typeface="Times New Roman"/>
                <a:cs typeface="Times New Roman"/>
              </a:rPr>
              <a:t>services in many respects).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Structural</a:t>
            </a:r>
            <a:r>
              <a:rPr dirty="0" sz="1100" spc="5" b="1">
                <a:latin typeface="Times New Roman"/>
                <a:cs typeface="Times New Roman"/>
              </a:rPr>
              <a:t> Changes: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fourth factor to consider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structural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occur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economy, </a:t>
            </a:r>
            <a:r>
              <a:rPr dirty="0" sz="1100" spc="15">
                <a:latin typeface="Times New Roman"/>
                <a:cs typeface="Times New Roman"/>
              </a:rPr>
              <a:t>As_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United </a:t>
            </a:r>
            <a:r>
              <a:rPr dirty="0" sz="1100" spc="5">
                <a:latin typeface="Times New Roman"/>
                <a:cs typeface="Times New Roman"/>
              </a:rPr>
              <a:t>States  continues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move from an industrial society </a:t>
            </a:r>
            <a:r>
              <a:rPr dirty="0" sz="1100" spc="5">
                <a:latin typeface="Times New Roman"/>
                <a:cs typeface="Times New Roman"/>
              </a:rPr>
              <a:t>to  an  </a:t>
            </a:r>
            <a:r>
              <a:rPr dirty="0" sz="1100" spc="10">
                <a:latin typeface="Times New Roman"/>
                <a:cs typeface="Times New Roman"/>
              </a:rPr>
              <a:t>information-  communications </a:t>
            </a:r>
            <a:r>
              <a:rPr dirty="0" sz="1100" spc="5">
                <a:latin typeface="Times New Roman"/>
                <a:cs typeface="Times New Roman"/>
              </a:rPr>
              <a:t>society, major industries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affected.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industries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tremendous  </a:t>
            </a:r>
            <a:r>
              <a:rPr dirty="0" sz="1100" spc="5">
                <a:latin typeface="Times New Roman"/>
                <a:cs typeface="Times New Roman"/>
              </a:rPr>
              <a:t>potential are, arid </a:t>
            </a:r>
            <a:r>
              <a:rPr dirty="0" sz="1100" spc="10">
                <a:latin typeface="Times New Roman"/>
                <a:cs typeface="Times New Roman"/>
              </a:rPr>
              <a:t>will be, </a:t>
            </a:r>
            <a:r>
              <a:rPr dirty="0" sz="1100" spc="5">
                <a:latin typeface="Times New Roman"/>
                <a:cs typeface="Times New Roman"/>
              </a:rPr>
              <a:t>emerging, </a:t>
            </a:r>
            <a:r>
              <a:rPr dirty="0" sz="1100" spc="10">
                <a:latin typeface="Times New Roman"/>
                <a:cs typeface="Times New Roman"/>
              </a:rPr>
              <a:t>whereas some </a:t>
            </a:r>
            <a:r>
              <a:rPr dirty="0" sz="1100" spc="5">
                <a:latin typeface="Times New Roman"/>
                <a:cs typeface="Times New Roman"/>
              </a:rPr>
              <a:t>traditional industries, such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steel, </a:t>
            </a:r>
            <a:r>
              <a:rPr dirty="0" sz="1100" spc="10">
                <a:latin typeface="Times New Roman"/>
                <a:cs typeface="Times New Roman"/>
              </a:rPr>
              <a:t>may  never recover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their former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positions.</a:t>
            </a:r>
            <a:endParaRPr sz="1100">
              <a:latin typeface="Times New Roman"/>
              <a:cs typeface="Times New Roman"/>
            </a:endParaRPr>
          </a:p>
          <a:p>
            <a:pPr marL="3869690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'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Evaluating Future Industry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Prospects: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Ultimately,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interested in expected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realize that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such estimates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difficult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are likely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somewhat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error, but they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equity  prices are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function of expected parameters, riot past,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values.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then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an  </a:t>
            </a:r>
            <a:r>
              <a:rPr dirty="0" sz="1100" spc="10">
                <a:latin typeface="Times New Roman"/>
                <a:cs typeface="Times New Roman"/>
              </a:rPr>
              <a:t>investor to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proceed?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Assessing Longer-Term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Prospects: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98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forecast industry performance </a:t>
            </a:r>
            <a:r>
              <a:rPr dirty="0" sz="1100" spc="10">
                <a:latin typeface="Times New Roman"/>
                <a:cs typeface="Times New Roman"/>
              </a:rPr>
              <a:t>over the longer </a:t>
            </a:r>
            <a:r>
              <a:rPr dirty="0" sz="1100" spc="5">
                <a:latin typeface="Times New Roman"/>
                <a:cs typeface="Times New Roman"/>
              </a:rPr>
              <a:t>run, investors should </a:t>
            </a:r>
            <a:r>
              <a:rPr dirty="0" sz="1100" spc="10">
                <a:latin typeface="Times New Roman"/>
                <a:cs typeface="Times New Roman"/>
              </a:rPr>
              <a:t>ask the </a:t>
            </a:r>
            <a:r>
              <a:rPr dirty="0" sz="1100" spc="5">
                <a:latin typeface="Times New Roman"/>
                <a:cs typeface="Times New Roman"/>
              </a:rPr>
              <a:t>following  questions: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lvl="1" marL="443230" indent="-215900">
              <a:lnSpc>
                <a:spcPct val="100000"/>
              </a:lnSpc>
              <a:buAutoNum type="arabicParenR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Which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industries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obvious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candidates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growth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prosperity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over,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say,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34338" y="8650305"/>
            <a:ext cx="76962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next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decade?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40555" y="8716674"/>
            <a:ext cx="52069" cy="14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50">
                <a:latin typeface="Times New Roman"/>
                <a:cs typeface="Times New Roman"/>
              </a:rPr>
              <a:t>: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18691" y="8815658"/>
            <a:ext cx="5119370" cy="820419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227965" marR="5080" indent="-215900">
              <a:lnSpc>
                <a:spcPts val="1300"/>
              </a:lnSpc>
              <a:spcBef>
                <a:spcPts val="190"/>
              </a:spcBef>
            </a:pPr>
            <a:r>
              <a:rPr dirty="0" sz="1100" spc="10">
                <a:latin typeface="Times New Roman"/>
                <a:cs typeface="Times New Roman"/>
              </a:rPr>
              <a:t>2) Which </a:t>
            </a:r>
            <a:r>
              <a:rPr dirty="0" sz="1100" spc="5">
                <a:latin typeface="Times New Roman"/>
                <a:cs typeface="Times New Roman"/>
              </a:rPr>
              <a:t>industries appear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likely </a:t>
            </a:r>
            <a:r>
              <a:rPr dirty="0" sz="1100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difficulties as the United States </a:t>
            </a:r>
            <a:r>
              <a:rPr dirty="0" sz="1100" spc="10">
                <a:latin typeface="Times New Roman"/>
                <a:cs typeface="Times New Roman"/>
              </a:rPr>
              <a:t>changes  from an industrial to an </a:t>
            </a:r>
            <a:r>
              <a:rPr dirty="0" sz="1100" spc="5">
                <a:latin typeface="Times New Roman"/>
                <a:cs typeface="Times New Roman"/>
              </a:rPr>
              <a:t>information-collecting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information-  processing  </a:t>
            </a:r>
            <a:r>
              <a:rPr dirty="0" sz="1100" spc="10">
                <a:latin typeface="Times New Roman"/>
                <a:cs typeface="Times New Roman"/>
              </a:rPr>
              <a:t>economy?</a:t>
            </a:r>
            <a:endParaRPr sz="1100">
              <a:latin typeface="Times New Roman"/>
              <a:cs typeface="Times New Roman"/>
            </a:endParaRPr>
          </a:p>
          <a:p>
            <a:pPr marL="982980">
              <a:lnSpc>
                <a:spcPct val="100000"/>
              </a:lnSpc>
              <a:spcBef>
                <a:spcPts val="940"/>
              </a:spcBef>
              <a:tabLst>
                <a:tab pos="489013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100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572391"/>
            <a:ext cx="5335270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Picking Industries for Next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Year: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shorter-run </a:t>
            </a:r>
            <a:r>
              <a:rPr dirty="0" sz="1100" spc="5">
                <a:latin typeface="Times New Roman"/>
                <a:cs typeface="Times New Roman"/>
              </a:rPr>
              <a:t>basis, </a:t>
            </a:r>
            <a:r>
              <a:rPr dirty="0" sz="1100" spc="10">
                <a:latin typeface="Times New Roman"/>
                <a:cs typeface="Times New Roman"/>
              </a:rPr>
              <a:t>investors would like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able to estimate </a:t>
            </a: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earnings 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industry and the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multiplier </a:t>
            </a:r>
            <a:r>
              <a:rPr dirty="0" sz="1100" spc="10">
                <a:latin typeface="Times New Roman"/>
                <a:cs typeface="Times New Roman"/>
              </a:rPr>
              <a:t>and combine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to produce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estimate of value. 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this is </a:t>
            </a:r>
            <a:r>
              <a:rPr dirty="0" sz="1100" spc="10">
                <a:latin typeface="Times New Roman"/>
                <a:cs typeface="Times New Roman"/>
              </a:rPr>
              <a:t>not easy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do? </a:t>
            </a:r>
            <a:r>
              <a:rPr dirty="0" sz="1100" spc="5">
                <a:latin typeface="Times New Roman"/>
                <a:cs typeface="Times New Roman"/>
              </a:rPr>
              <a:t>It requires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understanding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several relationships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estimates of several variables. </a:t>
            </a:r>
            <a:r>
              <a:rPr dirty="0" sz="1100" spc="10">
                <a:latin typeface="Times New Roman"/>
                <a:cs typeface="Times New Roman"/>
              </a:rPr>
              <a:t>Fortunately, </a:t>
            </a:r>
            <a:r>
              <a:rPr dirty="0" sz="1100" spc="5">
                <a:latin typeface="Times New Roman"/>
                <a:cs typeface="Times New Roman"/>
              </a:rPr>
              <a:t>considerable information is readily available to  help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in their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5">
                <a:latin typeface="Times New Roman"/>
                <a:cs typeface="Times New Roman"/>
              </a:rPr>
              <a:t>of industries. Investors should </a:t>
            </a:r>
            <a:r>
              <a:rPr dirty="0" sz="1100" spc="10">
                <a:latin typeface="Times New Roman"/>
                <a:cs typeface="Times New Roman"/>
              </a:rPr>
              <a:t>beware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primary sources  of information about industries.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Te </a:t>
            </a:r>
            <a:r>
              <a:rPr dirty="0" sz="1100" spc="10">
                <a:latin typeface="Times New Roman"/>
                <a:cs typeface="Times New Roman"/>
              </a:rPr>
              <a:t>determines industry performance for </a:t>
            </a:r>
            <a:r>
              <a:rPr dirty="0" sz="1100" spc="5">
                <a:latin typeface="Times New Roman"/>
                <a:cs typeface="Times New Roman"/>
              </a:rPr>
              <a:t>shorter periods of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(e.g., </a:t>
            </a:r>
            <a:r>
              <a:rPr dirty="0" sz="1100" spc="10">
                <a:latin typeface="Times New Roman"/>
                <a:cs typeface="Times New Roman"/>
              </a:rPr>
              <a:t>one year), investors  </a:t>
            </a:r>
            <a:r>
              <a:rPr dirty="0" sz="1100" spc="5">
                <a:latin typeface="Times New Roman"/>
                <a:cs typeface="Times New Roman"/>
              </a:rPr>
              <a:t>should ask themselves the </a:t>
            </a:r>
            <a:r>
              <a:rPr dirty="0" sz="1100" spc="10">
                <a:latin typeface="Times New Roman"/>
                <a:cs typeface="Times New Roman"/>
              </a:rPr>
              <a:t>following </a:t>
            </a:r>
            <a:r>
              <a:rPr dirty="0" sz="1100" spc="5">
                <a:latin typeface="Times New Roman"/>
                <a:cs typeface="Times New Roman"/>
              </a:rPr>
              <a:t>question: </a:t>
            </a:r>
            <a:r>
              <a:rPr dirty="0" sz="1100" spc="10">
                <a:latin typeface="Times New Roman"/>
                <a:cs typeface="Times New Roman"/>
              </a:rPr>
              <a:t>Given 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prospective </a:t>
            </a:r>
            <a:r>
              <a:rPr dirty="0" sz="1100" spc="10">
                <a:latin typeface="Times New Roman"/>
                <a:cs typeface="Times New Roman"/>
              </a:rPr>
              <a:t>economic  </a:t>
            </a:r>
            <a:r>
              <a:rPr dirty="0" sz="1100" spc="5">
                <a:latin typeface="Times New Roman"/>
                <a:cs typeface="Times New Roman"/>
              </a:rPr>
              <a:t>situation,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industries are likely to-show improving earnings? In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respects, this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the key </a:t>
            </a:r>
            <a:r>
              <a:rPr dirty="0" sz="1100" spc="5">
                <a:latin typeface="Times New Roman"/>
                <a:cs typeface="Times New Roman"/>
              </a:rPr>
              <a:t>question for industry security analysis. Investors can </a:t>
            </a:r>
            <a:r>
              <a:rPr dirty="0" sz="1100" spc="10">
                <a:latin typeface="Times New Roman"/>
                <a:cs typeface="Times New Roman"/>
              </a:rPr>
              <a:t>turn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IBES, </a:t>
            </a:r>
            <a:r>
              <a:rPr dirty="0" sz="1100" spc="5">
                <a:latin typeface="Times New Roman"/>
                <a:cs typeface="Times New Roman"/>
              </a:rPr>
              <a:t>.which </a:t>
            </a:r>
            <a:r>
              <a:rPr dirty="0" sz="1100" spc="10">
                <a:latin typeface="Times New Roman"/>
                <a:cs typeface="Times New Roman"/>
              </a:rPr>
              <a:t>complies  </a:t>
            </a:r>
            <a:r>
              <a:rPr dirty="0" sz="1100" spc="5">
                <a:latin typeface="Times New Roman"/>
                <a:cs typeface="Times New Roman"/>
              </a:rPr>
              <a:t>institutional </a:t>
            </a:r>
            <a:r>
              <a:rPr dirty="0" sz="1100" spc="10">
                <a:latin typeface="Times New Roman"/>
                <a:cs typeface="Times New Roman"/>
              </a:rPr>
              <a:t>brokerage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estimates, for </a:t>
            </a:r>
            <a:r>
              <a:rPr dirty="0" sz="1100" spc="5">
                <a:latin typeface="Times New Roman"/>
                <a:cs typeface="Times New Roman"/>
              </a:rPr>
              <a:t>analysts' estimates of earning'; for various  industries, </a:t>
            </a:r>
            <a:r>
              <a:rPr dirty="0" sz="1100" spc="10">
                <a:latin typeface="Times New Roman"/>
                <a:cs typeface="Times New Roman"/>
              </a:rPr>
              <a:t>which are </a:t>
            </a:r>
            <a:r>
              <a:rPr dirty="0" sz="1100" spc="5">
                <a:latin typeface="Times New Roman"/>
                <a:cs typeface="Times New Roman"/>
              </a:rPr>
              <a:t>revised during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Business </a:t>
            </a:r>
            <a:r>
              <a:rPr dirty="0" sz="1100" spc="5" b="1">
                <a:latin typeface="Times New Roman"/>
                <a:cs typeface="Times New Roman"/>
              </a:rPr>
              <a:t>Cycle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useful procedure for investors to </a:t>
            </a:r>
            <a:r>
              <a:rPr dirty="0" sz="1100" spc="5">
                <a:latin typeface="Times New Roman"/>
                <a:cs typeface="Times New Roman"/>
              </a:rPr>
              <a:t>assess </a:t>
            </a:r>
            <a:r>
              <a:rPr dirty="0" sz="1100" spc="10">
                <a:latin typeface="Times New Roman"/>
                <a:cs typeface="Times New Roman"/>
              </a:rPr>
              <a:t>industry </a:t>
            </a:r>
            <a:r>
              <a:rPr dirty="0" sz="1100" spc="5">
                <a:latin typeface="Times New Roman"/>
                <a:cs typeface="Times New Roman"/>
              </a:rPr>
              <a:t>prospects is to </a:t>
            </a:r>
            <a:r>
              <a:rPr dirty="0" sz="1100" spc="10">
                <a:latin typeface="Times New Roman"/>
                <a:cs typeface="Times New Roman"/>
              </a:rPr>
              <a:t>analyze industries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their  </a:t>
            </a:r>
            <a:r>
              <a:rPr dirty="0" sz="1100" spc="5">
                <a:latin typeface="Times New Roman"/>
                <a:cs typeface="Times New Roman"/>
              </a:rPr>
              <a:t>operating ability in relation to 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whole.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industries </a:t>
            </a:r>
            <a:r>
              <a:rPr dirty="0" sz="1100" spc="10">
                <a:latin typeface="Times New Roman"/>
                <a:cs typeface="Times New Roman"/>
              </a:rPr>
              <a:t>perform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poorly during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recession, whereas others </a:t>
            </a:r>
            <a:r>
              <a:rPr dirty="0" sz="1100" spc="10">
                <a:latin typeface="Times New Roman"/>
                <a:cs typeface="Times New Roman"/>
              </a:rPr>
              <a:t>are able to </a:t>
            </a:r>
            <a:r>
              <a:rPr dirty="0" sz="1100" spc="5">
                <a:latin typeface="Times New Roman"/>
                <a:cs typeface="Times New Roman"/>
              </a:rPr>
              <a:t>weather it reasonably </a:t>
            </a:r>
            <a:r>
              <a:rPr dirty="0" sz="1100" spc="10">
                <a:latin typeface="Times New Roman"/>
                <a:cs typeface="Times New Roman"/>
              </a:rPr>
              <a:t>well. Some  </a:t>
            </a:r>
            <a:r>
              <a:rPr dirty="0" sz="1100" spc="5">
                <a:latin typeface="Times New Roman"/>
                <a:cs typeface="Times New Roman"/>
              </a:rPr>
              <a:t>industries </a:t>
            </a:r>
            <a:r>
              <a:rPr dirty="0" sz="1100" spc="10">
                <a:latin typeface="Times New Roman"/>
                <a:cs typeface="Times New Roman"/>
              </a:rPr>
              <a:t>move </a:t>
            </a:r>
            <a:r>
              <a:rPr dirty="0" sz="1100" spc="5">
                <a:latin typeface="Times New Roman"/>
                <a:cs typeface="Times New Roman"/>
              </a:rPr>
              <a:t>closely with-the business cycle, outperforming </a:t>
            </a:r>
            <a:r>
              <a:rPr dirty="0" sz="1100" spc="10">
                <a:latin typeface="Times New Roman"/>
                <a:cs typeface="Times New Roman"/>
              </a:rPr>
              <a:t>the average </a:t>
            </a:r>
            <a:r>
              <a:rPr dirty="0" sz="1100" spc="5">
                <a:latin typeface="Times New Roman"/>
                <a:cs typeface="Times New Roman"/>
              </a:rPr>
              <a:t>industry in </a:t>
            </a:r>
            <a:r>
              <a:rPr dirty="0" sz="1100" spc="10">
                <a:latin typeface="Times New Roman"/>
                <a:cs typeface="Times New Roman"/>
              </a:rPr>
              <a:t>good  </a:t>
            </a:r>
            <a:r>
              <a:rPr dirty="0" sz="1100" spc="5">
                <a:latin typeface="Times New Roman"/>
                <a:cs typeface="Times New Roman"/>
              </a:rPr>
              <a:t>times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underperforming it in </a:t>
            </a:r>
            <a:r>
              <a:rPr dirty="0" sz="1100" spc="10">
                <a:latin typeface="Times New Roman"/>
                <a:cs typeface="Times New Roman"/>
              </a:rPr>
              <a:t>bad </a:t>
            </a:r>
            <a:r>
              <a:rPr dirty="0" sz="1100" spc="5">
                <a:latin typeface="Times New Roman"/>
                <a:cs typeface="Times New Roman"/>
              </a:rPr>
              <a:t>times. Investors should </a:t>
            </a:r>
            <a:r>
              <a:rPr dirty="0" sz="1100" spc="10">
                <a:latin typeface="Times New Roman"/>
                <a:cs typeface="Times New Roman"/>
              </a:rPr>
              <a:t>be aware </a:t>
            </a:r>
            <a:r>
              <a:rPr dirty="0" sz="1100" spc="5">
                <a:latin typeface="Times New Roman"/>
                <a:cs typeface="Times New Roman"/>
              </a:rPr>
              <a:t>of these relationships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when analyzing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Growth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Industries: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have heard of, and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usually </a:t>
            </a:r>
            <a:r>
              <a:rPr dirty="0" sz="1100" spc="5">
                <a:latin typeface="Times New Roman"/>
                <a:cs typeface="Times New Roman"/>
              </a:rPr>
              <a:t>seeking; growth </a:t>
            </a:r>
            <a:r>
              <a:rPr dirty="0" sz="1100" spc="10">
                <a:latin typeface="Times New Roman"/>
                <a:cs typeface="Times New Roman"/>
              </a:rPr>
              <a:t>companies.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growth  </a:t>
            </a:r>
            <a:r>
              <a:rPr dirty="0" sz="1100" spc="5">
                <a:latin typeface="Times New Roman"/>
                <a:cs typeface="Times New Roman"/>
              </a:rPr>
              <a:t>industries, </a:t>
            </a:r>
            <a:r>
              <a:rPr dirty="0" sz="1100" spc="10">
                <a:latin typeface="Times New Roman"/>
                <a:cs typeface="Times New Roman"/>
              </a:rPr>
              <a:t>earnings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expected to be </a:t>
            </a:r>
            <a:r>
              <a:rPr dirty="0" sz="1100" spc="5">
                <a:latin typeface="Times New Roman"/>
                <a:cs typeface="Times New Roman"/>
              </a:rPr>
              <a:t>significantly </a:t>
            </a:r>
            <a:r>
              <a:rPr dirty="0" sz="1100" spc="10">
                <a:latin typeface="Times New Roman"/>
                <a:cs typeface="Times New Roman"/>
              </a:rPr>
              <a:t>above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of all industries,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10">
                <a:latin typeface="Times New Roman"/>
                <a:cs typeface="Times New Roman"/>
              </a:rPr>
              <a:t>growth may occur </a:t>
            </a:r>
            <a:r>
              <a:rPr dirty="0" sz="1100" spc="5">
                <a:latin typeface="Times New Roman"/>
                <a:cs typeface="Times New Roman"/>
              </a:rPr>
              <a:t>regardless of </a:t>
            </a:r>
            <a:r>
              <a:rPr dirty="0" sz="1100" spc="10">
                <a:latin typeface="Times New Roman"/>
                <a:cs typeface="Times New Roman"/>
              </a:rPr>
              <a:t>setbacks in the economy. Growth industries in the  1980s </a:t>
            </a:r>
            <a:r>
              <a:rPr dirty="0" sz="1100" spc="5">
                <a:latin typeface="Times New Roman"/>
                <a:cs typeface="Times New Roman"/>
              </a:rPr>
              <a:t>included </a:t>
            </a:r>
            <a:r>
              <a:rPr dirty="0" sz="1100" spc="10">
                <a:latin typeface="Times New Roman"/>
                <a:cs typeface="Times New Roman"/>
              </a:rPr>
              <a:t>genetic </a:t>
            </a:r>
            <a:r>
              <a:rPr dirty="0" sz="1100" spc="5">
                <a:latin typeface="Times New Roman"/>
                <a:cs typeface="Times New Roman"/>
              </a:rPr>
              <a:t>engineering,-microcomputers, </a:t>
            </a:r>
            <a:r>
              <a:rPr dirty="0" sz="1100" spc="10">
                <a:latin typeface="Times New Roman"/>
                <a:cs typeface="Times New Roman"/>
              </a:rPr>
              <a:t>and new medical </a:t>
            </a:r>
            <a:r>
              <a:rPr dirty="0" sz="1100" spc="5">
                <a:latin typeface="Times New Roman"/>
                <a:cs typeface="Times New Roman"/>
              </a:rPr>
              <a:t>devices! Current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growth industries include </a:t>
            </a:r>
            <a:r>
              <a:rPr dirty="0" sz="1100" spc="5">
                <a:latin typeface="Times New Roman"/>
                <a:cs typeface="Times New Roman"/>
              </a:rPr>
              <a:t>robotics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cellular </a:t>
            </a:r>
            <a:r>
              <a:rPr dirty="0" sz="1100" spc="10">
                <a:latin typeface="Times New Roman"/>
                <a:cs typeface="Times New Roman"/>
              </a:rPr>
              <a:t>telephones. </a:t>
            </a:r>
            <a:r>
              <a:rPr dirty="0" sz="1100" spc="5">
                <a:latin typeface="Times New Roman"/>
                <a:cs typeface="Times New Roman"/>
              </a:rPr>
              <a:t>Clearly,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primary goals of </a:t>
            </a:r>
            <a:r>
              <a:rPr dirty="0" sz="1100" spc="10">
                <a:latin typeface="Times New Roman"/>
                <a:cs typeface="Times New Roman"/>
              </a:rPr>
              <a:t>fundamental </a:t>
            </a:r>
            <a:r>
              <a:rPr dirty="0" sz="1100" spc="5">
                <a:latin typeface="Times New Roman"/>
                <a:cs typeface="Times New Roman"/>
              </a:rPr>
              <a:t>security analysis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to-identify the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industries, 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near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far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Defensive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Industries: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opposite </a:t>
            </a:r>
            <a:r>
              <a:rPr dirty="0" sz="1100" spc="5">
                <a:latin typeface="Times New Roman"/>
                <a:cs typeface="Times New Roman"/>
              </a:rPr>
              <a:t>end of the scale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the defensive industries,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are least affected by  recessions </a:t>
            </a:r>
            <a:r>
              <a:rPr dirty="0" sz="1100" spc="10">
                <a:latin typeface="Times New Roman"/>
                <a:cs typeface="Times New Roman"/>
              </a:rPr>
              <a:t>and economic </a:t>
            </a:r>
            <a:r>
              <a:rPr dirty="0" sz="1100" spc="5">
                <a:latin typeface="Times New Roman"/>
                <a:cs typeface="Times New Roman"/>
              </a:rPr>
              <a:t>adversity. </a:t>
            </a:r>
            <a:r>
              <a:rPr dirty="0" sz="1100" spc="10">
                <a:latin typeface="Times New Roman"/>
                <a:cs typeface="Times New Roman"/>
              </a:rPr>
              <a:t>Food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long been </a:t>
            </a:r>
            <a:r>
              <a:rPr dirty="0" sz="1100" spc="5">
                <a:latin typeface="Times New Roman"/>
                <a:cs typeface="Times New Roman"/>
              </a:rPr>
              <a:t>considered </a:t>
            </a:r>
            <a:r>
              <a:rPr dirty="0" sz="1100" spc="10">
                <a:latin typeface="Times New Roman"/>
                <a:cs typeface="Times New Roman"/>
              </a:rPr>
              <a:t>such an </a:t>
            </a:r>
            <a:r>
              <a:rPr dirty="0" sz="1100" spc="5">
                <a:latin typeface="Times New Roman"/>
                <a:cs typeface="Times New Roman"/>
              </a:rPr>
              <a:t>industry. </a:t>
            </a:r>
            <a:r>
              <a:rPr dirty="0" sz="1100" spc="10">
                <a:latin typeface="Times New Roman"/>
                <a:cs typeface="Times New Roman"/>
              </a:rPr>
              <a:t>People  </a:t>
            </a:r>
            <a:r>
              <a:rPr dirty="0" sz="1100" spc="5">
                <a:latin typeface="Times New Roman"/>
                <a:cs typeface="Times New Roman"/>
              </a:rPr>
              <a:t>must eat,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they continue to drink beer, eat frozen yogurt,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on, regardless of </a:t>
            </a:r>
            <a:r>
              <a:rPr dirty="0" sz="1100" spc="10">
                <a:latin typeface="Times New Roman"/>
                <a:cs typeface="Times New Roman"/>
              </a:rPr>
              <a:t>the  economy. </a:t>
            </a:r>
            <a:r>
              <a:rPr dirty="0" sz="1100" spc="5">
                <a:latin typeface="Times New Roman"/>
                <a:cs typeface="Times New Roman"/>
              </a:rPr>
              <a:t>Public utilities might also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considered </a:t>
            </a:r>
            <a:r>
              <a:rPr dirty="0" sz="1100" spc="10">
                <a:latin typeface="Times New Roman"/>
                <a:cs typeface="Times New Roman"/>
              </a:rPr>
              <a:t>a defensive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industry.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Cyclical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Industries: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Cyclical industries are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volatile—they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unusually well </a:t>
            </a:r>
            <a:r>
              <a:rPr dirty="0" sz="1100" spc="10">
                <a:latin typeface="Times New Roman"/>
                <a:cs typeface="Times New Roman"/>
              </a:rPr>
              <a:t>when the economy </a:t>
            </a:r>
            <a:r>
              <a:rPr dirty="0" sz="1100" spc="5">
                <a:latin typeface="Times New Roman"/>
                <a:cs typeface="Times New Roman"/>
              </a:rPr>
              <a:t>prospers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are likely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hurt </a:t>
            </a:r>
            <a:r>
              <a:rPr dirty="0" sz="1100" spc="10">
                <a:latin typeface="Times New Roman"/>
                <a:cs typeface="Times New Roman"/>
              </a:rPr>
              <a:t>more 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fakers. </a:t>
            </a:r>
            <a:r>
              <a:rPr dirty="0" sz="1100" spc="10">
                <a:latin typeface="Times New Roman"/>
                <a:cs typeface="Times New Roman"/>
              </a:rPr>
              <a:t>Durable goods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 good example  </a:t>
            </a:r>
            <a:r>
              <a:rPr dirty="0" sz="1100" spc="5">
                <a:latin typeface="Times New Roman"/>
                <a:cs typeface="Times New Roman"/>
              </a:rPr>
              <a:t>of the products </a:t>
            </a:r>
            <a:r>
              <a:rPr dirty="0" sz="1100" spc="10">
                <a:latin typeface="Times New Roman"/>
                <a:cs typeface="Times New Roman"/>
              </a:rPr>
              <a:t>involved in </a:t>
            </a:r>
            <a:r>
              <a:rPr dirty="0" sz="1100" spc="5">
                <a:latin typeface="Times New Roman"/>
                <a:cs typeface="Times New Roman"/>
              </a:rPr>
              <a:t>cyclical industries. Autos, refrigerators,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stereos, </a:t>
            </a:r>
            <a:r>
              <a:rPr dirty="0" sz="1100" spc="10">
                <a:latin typeface="Times New Roman"/>
                <a:cs typeface="Times New Roman"/>
              </a:rPr>
              <a:t>for  example, may be </a:t>
            </a:r>
            <a:r>
              <a:rPr dirty="0" sz="1100" spc="5">
                <a:latin typeface="Times New Roman"/>
                <a:cs typeface="Times New Roman"/>
              </a:rPr>
              <a:t>avidly sought </a:t>
            </a:r>
            <a:r>
              <a:rPr dirty="0" sz="1100" spc="10">
                <a:latin typeface="Times New Roman"/>
                <a:cs typeface="Times New Roman"/>
              </a:rPr>
              <a:t>when times </a:t>
            </a:r>
            <a:r>
              <a:rPr dirty="0" sz="1100" spc="5">
                <a:latin typeface="Times New Roman"/>
                <a:cs typeface="Times New Roman"/>
              </a:rPr>
              <a:t>are good, but such purchases </a:t>
            </a:r>
            <a:r>
              <a:rPr dirty="0" sz="1100" spc="10">
                <a:latin typeface="Times New Roman"/>
                <a:cs typeface="Times New Roman"/>
              </a:rPr>
              <a:t>may be postponed  </a:t>
            </a:r>
            <a:r>
              <a:rPr dirty="0" sz="1100" spc="5">
                <a:latin typeface="Times New Roman"/>
                <a:cs typeface="Times New Roman"/>
              </a:rPr>
              <a:t>during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recession, </a:t>
            </a:r>
            <a:r>
              <a:rPr dirty="0" sz="1100" spc="10">
                <a:latin typeface="Times New Roman"/>
                <a:cs typeface="Times New Roman"/>
              </a:rPr>
              <a:t>because consumers can often make do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old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Cyclical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said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"bought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sold."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should investors pursue cyclical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industries? </a:t>
            </a:r>
            <a:r>
              <a:rPr dirty="0" sz="1100" spc="10">
                <a:latin typeface="Times New Roman"/>
                <a:cs typeface="Times New Roman"/>
              </a:rPr>
              <a:t>When the </a:t>
            </a:r>
            <a:r>
              <a:rPr dirty="0" sz="1100" spc="5">
                <a:latin typeface="Times New Roman"/>
                <a:cs typeface="Times New Roman"/>
              </a:rPr>
              <a:t>prices of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in the industry are low, relative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historical  record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P/Es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high.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seems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counterintuitive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many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investors,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but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rationale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151701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08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that earnings are </a:t>
            </a:r>
            <a:r>
              <a:rPr dirty="0" sz="1100" spc="10">
                <a:latin typeface="Times New Roman"/>
                <a:cs typeface="Times New Roman"/>
              </a:rPr>
              <a:t>severely </a:t>
            </a:r>
            <a:r>
              <a:rPr dirty="0" sz="1100" spc="5">
                <a:latin typeface="Times New Roman"/>
                <a:cs typeface="Times New Roman"/>
              </a:rPr>
              <a:t>depressed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recession </a:t>
            </a:r>
            <a:r>
              <a:rPr dirty="0" sz="1100" spc="10">
                <a:latin typeface="Times New Roman"/>
                <a:cs typeface="Times New Roman"/>
              </a:rPr>
              <a:t>and therefore the P/E </a:t>
            </a:r>
            <a:r>
              <a:rPr dirty="0" sz="1100" spc="5">
                <a:latin typeface="Times New Roman"/>
                <a:cs typeface="Times New Roman"/>
              </a:rPr>
              <a:t>is high,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this 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occur shortly before earnings turn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around.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three classifications of industries according to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conditions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constitute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 exhaustive </a:t>
            </a:r>
            <a:r>
              <a:rPr dirty="0" sz="1100" spc="5">
                <a:latin typeface="Times New Roman"/>
                <a:cs typeface="Times New Roman"/>
              </a:rPr>
              <a:t>set. Additional classifications are possible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logical.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example, </a:t>
            </a:r>
            <a:r>
              <a:rPr dirty="0" sz="1100" spc="10" b="1">
                <a:latin typeface="Times New Roman"/>
                <a:cs typeface="Times New Roman"/>
              </a:rPr>
              <a:t>interest-  </a:t>
            </a:r>
            <a:r>
              <a:rPr dirty="0" sz="1100" spc="5" b="1">
                <a:latin typeface="Times New Roman"/>
                <a:cs typeface="Times New Roman"/>
              </a:rPr>
              <a:t>sensitive industries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particularly sensitive to expectations-about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interest  rates;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services, </a:t>
            </a:r>
            <a:r>
              <a:rPr dirty="0" sz="1100" spc="10">
                <a:latin typeface="Times New Roman"/>
                <a:cs typeface="Times New Roman"/>
              </a:rPr>
              <a:t>banking,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real </a:t>
            </a:r>
            <a:r>
              <a:rPr dirty="0" sz="1100" spc="5">
                <a:latin typeface="Times New Roman"/>
                <a:cs typeface="Times New Roman"/>
              </a:rPr>
              <a:t>estate industries </a:t>
            </a:r>
            <a:r>
              <a:rPr dirty="0" sz="1100" spc="10">
                <a:latin typeface="Times New Roman"/>
                <a:cs typeface="Times New Roman"/>
              </a:rPr>
              <a:t>are obvious examples of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interest-sensitive industries. </a:t>
            </a: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building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industry.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102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345438" y="902338"/>
            <a:ext cx="5513705" cy="8733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COMPANY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ANALYSIS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50" b="1">
                <a:latin typeface="Times New Roman"/>
                <a:cs typeface="Times New Roman"/>
              </a:rPr>
              <a:t>Fundamental</a:t>
            </a:r>
            <a:r>
              <a:rPr dirty="0" sz="1100" spc="30" b="1">
                <a:latin typeface="Times New Roman"/>
                <a:cs typeface="Times New Roman"/>
              </a:rPr>
              <a:t> </a:t>
            </a:r>
            <a:r>
              <a:rPr dirty="0" sz="1100" spc="40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46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Fundamental </a:t>
            </a:r>
            <a:r>
              <a:rPr dirty="0" sz="1100" spc="5">
                <a:latin typeface="Times New Roman"/>
                <a:cs typeface="Times New Roman"/>
              </a:rPr>
              <a:t>analyst at 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level involves </a:t>
            </a:r>
            <a:r>
              <a:rPr dirty="0" sz="1100" spc="10">
                <a:latin typeface="Times New Roman"/>
                <a:cs typeface="Times New Roman"/>
              </a:rPr>
              <a:t>analyzing </a:t>
            </a:r>
            <a:r>
              <a:rPr dirty="0" sz="1100" spc="5">
                <a:latin typeface="Times New Roman"/>
                <a:cs typeface="Times New Roman"/>
              </a:rPr>
              <a:t>basic financial variables in  order to estimate the </a:t>
            </a:r>
            <a:r>
              <a:rPr dirty="0" sz="1100" spc="10">
                <a:latin typeface="Times New Roman"/>
                <a:cs typeface="Times New Roman"/>
              </a:rPr>
              <a:t>company's </a:t>
            </a:r>
            <a:r>
              <a:rPr dirty="0" sz="1100" spc="5">
                <a:latin typeface="Times New Roman"/>
                <a:cs typeface="Times New Roman"/>
              </a:rPr>
              <a:t>intrinsic </a:t>
            </a:r>
            <a:r>
              <a:rPr dirty="0" sz="1100" spc="10">
                <a:latin typeface="Times New Roman"/>
                <a:cs typeface="Times New Roman"/>
              </a:rPr>
              <a:t>value. These variables include </a:t>
            </a:r>
            <a:r>
              <a:rPr dirty="0" sz="1100" spc="5">
                <a:latin typeface="Times New Roman"/>
                <a:cs typeface="Times New Roman"/>
              </a:rPr>
              <a:t>sales, profit mar-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gins, depreciation,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tax rate, </a:t>
            </a:r>
            <a:r>
              <a:rPr dirty="0" sz="1100" spc="10">
                <a:latin typeface="Times New Roman"/>
                <a:cs typeface="Times New Roman"/>
              </a:rPr>
              <a:t>sources </a:t>
            </a:r>
            <a:r>
              <a:rPr dirty="0" sz="1100" spc="5">
                <a:latin typeface="Times New Roman"/>
                <a:cs typeface="Times New Roman"/>
              </a:rPr>
              <a:t>of financing, </a:t>
            </a:r>
            <a:r>
              <a:rPr dirty="0" sz="1100" spc="10">
                <a:latin typeface="Times New Roman"/>
                <a:cs typeface="Times New Roman"/>
              </a:rPr>
              <a:t>asset </a:t>
            </a:r>
            <a:r>
              <a:rPr dirty="0" sz="1100" spc="5">
                <a:latin typeface="Times New Roman"/>
                <a:cs typeface="Times New Roman"/>
              </a:rPr>
              <a:t>utilization, </a:t>
            </a:r>
            <a:r>
              <a:rPr dirty="0" sz="1100" spc="10">
                <a:latin typeface="Times New Roman"/>
                <a:cs typeface="Times New Roman"/>
              </a:rPr>
              <a:t>and other </a:t>
            </a:r>
            <a:r>
              <a:rPr dirty="0" sz="1100" spc="5">
                <a:latin typeface="Times New Roman"/>
                <a:cs typeface="Times New Roman"/>
              </a:rPr>
              <a:t>factors.  Additional analysis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5">
                <a:latin typeface="Times New Roman"/>
                <a:cs typeface="Times New Roman"/>
              </a:rPr>
              <a:t>involve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firm's competitive position in its industry, labor re-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lations, technological </a:t>
            </a:r>
            <a:r>
              <a:rPr dirty="0" sz="1100" spc="10">
                <a:latin typeface="Times New Roman"/>
                <a:cs typeface="Times New Roman"/>
              </a:rPr>
              <a:t>changes, management, </a:t>
            </a:r>
            <a:r>
              <a:rPr dirty="0" sz="1100" spc="5">
                <a:latin typeface="Times New Roman"/>
                <a:cs typeface="Times New Roman"/>
              </a:rPr>
              <a:t>foreign competition, </a:t>
            </a:r>
            <a:r>
              <a:rPr dirty="0" sz="1100" spc="10">
                <a:latin typeface="Times New Roman"/>
                <a:cs typeface="Times New Roman"/>
              </a:rPr>
              <a:t>and so on. The end </a:t>
            </a:r>
            <a:r>
              <a:rPr dirty="0" sz="1100" spc="5">
                <a:latin typeface="Times New Roman"/>
                <a:cs typeface="Times New Roman"/>
              </a:rPr>
              <a:t>result  of fundamental analysis at </a:t>
            </a:r>
            <a:r>
              <a:rPr dirty="0" sz="1100" spc="10">
                <a:latin typeface="Times New Roman"/>
                <a:cs typeface="Times New Roman"/>
              </a:rPr>
              <a:t>the company </a:t>
            </a:r>
            <a:r>
              <a:rPr dirty="0" sz="1100" spc="5">
                <a:latin typeface="Times New Roman"/>
                <a:cs typeface="Times New Roman"/>
              </a:rPr>
              <a:t>level is </a:t>
            </a:r>
            <a:r>
              <a:rPr dirty="0" sz="1100" spc="10">
                <a:latin typeface="Times New Roman"/>
                <a:cs typeface="Times New Roman"/>
              </a:rPr>
              <a:t>a good </a:t>
            </a:r>
            <a:r>
              <a:rPr dirty="0" sz="1100" spc="5">
                <a:latin typeface="Times New Roman"/>
                <a:cs typeface="Times New Roman"/>
              </a:rPr>
              <a:t>understanding of </a:t>
            </a:r>
            <a:r>
              <a:rPr dirty="0" sz="1100" spc="10">
                <a:latin typeface="Times New Roman"/>
                <a:cs typeface="Times New Roman"/>
              </a:rPr>
              <a:t>the company's  </a:t>
            </a:r>
            <a:r>
              <a:rPr dirty="0" sz="1100" spc="5">
                <a:latin typeface="Times New Roman"/>
                <a:cs typeface="Times New Roman"/>
              </a:rPr>
              <a:t>financial variables </a:t>
            </a:r>
            <a:r>
              <a:rPr dirty="0" sz="1100" spc="10">
                <a:latin typeface="Times New Roman"/>
                <a:cs typeface="Times New Roman"/>
              </a:rPr>
              <a:t>and an assessment </a:t>
            </a:r>
            <a:r>
              <a:rPr dirty="0" sz="1100" spc="5">
                <a:latin typeface="Times New Roman"/>
                <a:cs typeface="Times New Roman"/>
              </a:rPr>
              <a:t>of the estimated </a:t>
            </a:r>
            <a:r>
              <a:rPr dirty="0" sz="1100" spc="10">
                <a:latin typeface="Times New Roman"/>
                <a:cs typeface="Times New Roman"/>
              </a:rPr>
              <a:t>value and </a:t>
            </a:r>
            <a:r>
              <a:rPr dirty="0" sz="1100" spc="5">
                <a:latin typeface="Times New Roman"/>
                <a:cs typeface="Times New Roman"/>
              </a:rPr>
              <a:t>potential of the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500"/>
              </a:lnSpc>
            </a:pP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dividend discount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stocks; </a:t>
            </a:r>
            <a:r>
              <a:rPr dirty="0" sz="1100" spc="5">
                <a:latin typeface="Times New Roman"/>
                <a:cs typeface="Times New Roman"/>
              </a:rPr>
              <a:t>alternatively, </a:t>
            </a:r>
            <a:r>
              <a:rPr dirty="0" sz="1100" spc="10">
                <a:latin typeface="Times New Roman"/>
                <a:cs typeface="Times New Roman"/>
              </a:rPr>
              <a:t>for  a </a:t>
            </a:r>
            <a:r>
              <a:rPr dirty="0" sz="1100" spc="5">
                <a:latin typeface="Times New Roman"/>
                <a:cs typeface="Times New Roman"/>
              </a:rPr>
              <a:t>short-run estimate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intrinsic value,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earnings multiplier </a:t>
            </a:r>
            <a:r>
              <a:rPr dirty="0" sz="1100" spc="10">
                <a:latin typeface="Times New Roman"/>
                <a:cs typeface="Times New Roman"/>
              </a:rPr>
              <a:t>model could be </a:t>
            </a:r>
            <a:r>
              <a:rPr dirty="0" sz="1100" spc="5">
                <a:latin typeface="Times New Roman"/>
                <a:cs typeface="Times New Roman"/>
              </a:rPr>
              <a:t>used. Intrinsic  (estimated)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product of the estimated earnings per share (EPS) for next year and  the expected </a:t>
            </a:r>
            <a:r>
              <a:rPr dirty="0" sz="1100" spc="5">
                <a:latin typeface="Times New Roman"/>
                <a:cs typeface="Times New Roman"/>
              </a:rPr>
              <a:t>multiplier </a:t>
            </a:r>
            <a:r>
              <a:rPr dirty="0" sz="1100" spc="10">
                <a:latin typeface="Times New Roman"/>
                <a:cs typeface="Times New Roman"/>
              </a:rPr>
              <a:t>or P/E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ratio,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1905">
              <a:lnSpc>
                <a:spcPct val="100000"/>
              </a:lnSpc>
              <a:spcBef>
                <a:spcPts val="5"/>
              </a:spcBef>
            </a:pPr>
            <a:r>
              <a:rPr dirty="0" sz="1100" spc="-25" b="1">
                <a:latin typeface="Times New Roman"/>
                <a:cs typeface="Times New Roman"/>
              </a:rPr>
              <a:t>Stocks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00" spc="-25" b="1">
                <a:latin typeface="Times New Roman"/>
                <a:cs typeface="Times New Roman"/>
              </a:rPr>
              <a:t>estimated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00" spc="-20" b="1">
                <a:latin typeface="Times New Roman"/>
                <a:cs typeface="Times New Roman"/>
              </a:rPr>
              <a:t>value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65" b="1">
                <a:latin typeface="Times New Roman"/>
                <a:cs typeface="Times New Roman"/>
              </a:rPr>
              <a:t> </a:t>
            </a:r>
            <a:r>
              <a:rPr dirty="0" sz="1100" spc="-15" b="1" i="1">
                <a:latin typeface="Times New Roman"/>
                <a:cs typeface="Times New Roman"/>
              </a:rPr>
              <a:t>V</a:t>
            </a:r>
            <a:r>
              <a:rPr dirty="0" baseline="-11111" sz="1125" spc="-22" b="1" i="1">
                <a:latin typeface="Times New Roman"/>
                <a:cs typeface="Times New Roman"/>
              </a:rPr>
              <a:t>0</a:t>
            </a:r>
            <a:r>
              <a:rPr dirty="0" baseline="-11111" sz="1125" spc="15" b="1" i="1">
                <a:latin typeface="Times New Roman"/>
                <a:cs typeface="Times New Roman"/>
              </a:rPr>
              <a:t> </a:t>
            </a:r>
            <a:r>
              <a:rPr dirty="0" sz="1100" spc="-25" b="1">
                <a:latin typeface="Times New Roman"/>
                <a:cs typeface="Times New Roman"/>
              </a:rPr>
              <a:t>-/Estimated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-15" b="1">
                <a:latin typeface="Times New Roman"/>
                <a:cs typeface="Times New Roman"/>
              </a:rPr>
              <a:t>EPS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20" b="1">
                <a:latin typeface="Times New Roman"/>
                <a:cs typeface="Times New Roman"/>
              </a:rPr>
              <a:t>X</a:t>
            </a:r>
            <a:r>
              <a:rPr dirty="0" sz="1100" spc="-65" b="1">
                <a:latin typeface="Times New Roman"/>
                <a:cs typeface="Times New Roman"/>
              </a:rPr>
              <a:t> </a:t>
            </a:r>
            <a:r>
              <a:rPr dirty="0" sz="1100" spc="-25" b="1">
                <a:latin typeface="Times New Roman"/>
                <a:cs typeface="Times New Roman"/>
              </a:rPr>
              <a:t>expected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00" spc="-10" b="1">
                <a:latin typeface="Times New Roman"/>
                <a:cs typeface="Times New Roman"/>
              </a:rPr>
              <a:t>P/E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00" spc="-25" b="1">
                <a:latin typeface="Times New Roman"/>
                <a:cs typeface="Times New Roman"/>
              </a:rPr>
              <a:t>ratio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-2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0170">
              <a:lnSpc>
                <a:spcPct val="98300"/>
              </a:lnSpc>
            </a:pPr>
            <a:r>
              <a:rPr dirty="0" sz="1100" spc="-10">
                <a:latin typeface="Times New Roman"/>
                <a:cs typeface="Times New Roman"/>
              </a:rPr>
              <a:t>Ei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-20">
                <a:latin typeface="Times New Roman"/>
                <a:cs typeface="Times New Roman"/>
              </a:rPr>
              <a:t>earnings expected </a:t>
            </a:r>
            <a:r>
              <a:rPr dirty="0" sz="1100" spc="-15">
                <a:latin typeface="Times New Roman"/>
                <a:cs typeface="Times New Roman"/>
              </a:rPr>
              <a:t>for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next year and </a:t>
            </a:r>
            <a:r>
              <a:rPr dirty="0" sz="1100" spc="-10">
                <a:latin typeface="Times New Roman"/>
                <a:cs typeface="Times New Roman"/>
              </a:rPr>
              <a:t>P/E </a:t>
            </a:r>
            <a:r>
              <a:rPr dirty="0" sz="1100" spc="-5">
                <a:latin typeface="Times New Roman"/>
                <a:cs typeface="Times New Roman"/>
              </a:rPr>
              <a:t>==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price/earnings </a:t>
            </a:r>
            <a:r>
              <a:rPr dirty="0" sz="1100" spc="-20">
                <a:latin typeface="Times New Roman"/>
                <a:cs typeface="Times New Roman"/>
              </a:rPr>
              <a:t>ratio </a:t>
            </a:r>
            <a:r>
              <a:rPr dirty="0" sz="1100" spc="-15">
                <a:latin typeface="Times New Roman"/>
                <a:cs typeface="Times New Roman"/>
              </a:rPr>
              <a:t>expected </a:t>
            </a:r>
            <a:r>
              <a:rPr dirty="0" sz="1100" spc="-5">
                <a:latin typeface="Times New Roman"/>
                <a:cs typeface="Times New Roman"/>
              </a:rPr>
              <a:t>for </a:t>
            </a:r>
            <a:r>
              <a:rPr dirty="0" sz="1100" spc="-10">
                <a:latin typeface="Times New Roman"/>
                <a:cs typeface="Times New Roman"/>
              </a:rPr>
              <a:t>the next  year. </a:t>
            </a:r>
            <a:r>
              <a:rPr dirty="0" sz="1100" spc="-15">
                <a:latin typeface="Times New Roman"/>
                <a:cs typeface="Times New Roman"/>
              </a:rPr>
              <a:t>Many </a:t>
            </a:r>
            <a:r>
              <a:rPr dirty="0" sz="1100" spc="-30">
                <a:latin typeface="Times New Roman"/>
                <a:cs typeface="Times New Roman"/>
              </a:rPr>
              <a:t>investors </a:t>
            </a:r>
            <a:r>
              <a:rPr dirty="0" sz="1100" spc="-15">
                <a:latin typeface="Times New Roman"/>
                <a:cs typeface="Times New Roman"/>
              </a:rPr>
              <a:t>use </a:t>
            </a:r>
            <a:r>
              <a:rPr dirty="0" sz="1100" spc="-25">
                <a:latin typeface="Times New Roman"/>
                <a:cs typeface="Times New Roman"/>
              </a:rPr>
              <a:t>relative valuation techniques, comparing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company's </a:t>
            </a:r>
            <a:r>
              <a:rPr dirty="0" sz="1100" spc="-15">
                <a:latin typeface="Times New Roman"/>
                <a:cs typeface="Times New Roman"/>
              </a:rPr>
              <a:t>P/E </a:t>
            </a:r>
            <a:r>
              <a:rPr dirty="0" sz="1100" spc="-25">
                <a:latin typeface="Times New Roman"/>
                <a:cs typeface="Times New Roman"/>
              </a:rPr>
              <a:t>ratio, </a:t>
            </a:r>
            <a:r>
              <a:rPr dirty="0" sz="1100" spc="-15">
                <a:latin typeface="Times New Roman"/>
                <a:cs typeface="Times New Roman"/>
              </a:rPr>
              <a:t>P/B </a:t>
            </a:r>
            <a:r>
              <a:rPr dirty="0" sz="1100" spc="-30">
                <a:latin typeface="Times New Roman"/>
                <a:cs typeface="Times New Roman"/>
              </a:rPr>
              <a:t>ratio,  </a:t>
            </a:r>
            <a:r>
              <a:rPr dirty="0" sz="1100" spc="-25">
                <a:latin typeface="Times New Roman"/>
                <a:cs typeface="Times New Roman"/>
              </a:rPr>
              <a:t>and/or </a:t>
            </a:r>
            <a:r>
              <a:rPr dirty="0" sz="1100" spc="-15">
                <a:latin typeface="Times New Roman"/>
                <a:cs typeface="Times New Roman"/>
              </a:rPr>
              <a:t>P/S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various benchmarks </a:t>
            </a:r>
            <a:r>
              <a:rPr dirty="0" sz="1100" spc="-15">
                <a:latin typeface="Times New Roman"/>
                <a:cs typeface="Times New Roman"/>
              </a:rPr>
              <a:t>in </a:t>
            </a:r>
            <a:r>
              <a:rPr dirty="0" sz="1100" spc="-25">
                <a:latin typeface="Times New Roman"/>
                <a:cs typeface="Times New Roman"/>
              </a:rPr>
              <a:t>order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assess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relative </a:t>
            </a:r>
            <a:r>
              <a:rPr dirty="0" sz="1100" spc="-20">
                <a:latin typeface="Times New Roman"/>
                <a:cs typeface="Times New Roman"/>
              </a:rPr>
              <a:t>value </a:t>
            </a:r>
            <a:r>
              <a:rPr dirty="0" sz="1100" spc="-10">
                <a:latin typeface="Times New Roman"/>
                <a:cs typeface="Times New Roman"/>
              </a:rPr>
              <a:t>of the </a:t>
            </a:r>
            <a:r>
              <a:rPr dirty="0" sz="1100" spc="-20">
                <a:latin typeface="Times New Roman"/>
                <a:cs typeface="Times New Roman"/>
              </a:rPr>
              <a:t>company. Using </a:t>
            </a:r>
            <a:r>
              <a:rPr dirty="0" sz="1100" spc="-15">
                <a:latin typeface="Times New Roman"/>
                <a:cs typeface="Times New Roman"/>
              </a:rPr>
              <a:t>these  </a:t>
            </a:r>
            <a:r>
              <a:rPr dirty="0" sz="1100" spc="-20">
                <a:latin typeface="Times New Roman"/>
                <a:cs typeface="Times New Roman"/>
              </a:rPr>
              <a:t>techniques, </a:t>
            </a:r>
            <a:r>
              <a:rPr dirty="0" sz="1100" spc="-10">
                <a:latin typeface="Times New Roman"/>
                <a:cs typeface="Times New Roman"/>
              </a:rPr>
              <a:t>it </a:t>
            </a:r>
            <a:r>
              <a:rPr dirty="0" sz="1100" spc="-15">
                <a:latin typeface="Times New Roman"/>
                <a:cs typeface="Times New Roman"/>
              </a:rPr>
              <a:t>is' not </a:t>
            </a:r>
            <a:r>
              <a:rPr dirty="0" sz="1100" spc="-20">
                <a:latin typeface="Times New Roman"/>
                <a:cs typeface="Times New Roman"/>
              </a:rPr>
              <a:t>necessary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make </a:t>
            </a:r>
            <a:r>
              <a:rPr dirty="0" sz="1100" spc="-10">
                <a:latin typeface="Times New Roman"/>
                <a:cs typeface="Times New Roman"/>
              </a:rPr>
              <a:t>a. </a:t>
            </a:r>
            <a:r>
              <a:rPr dirty="0" sz="1100" spc="-5">
                <a:latin typeface="Times New Roman"/>
                <a:cs typeface="Times New Roman"/>
              </a:rPr>
              <a:t>point </a:t>
            </a:r>
            <a:r>
              <a:rPr dirty="0" sz="1100" spc="-10">
                <a:latin typeface="Times New Roman"/>
                <a:cs typeface="Times New Roman"/>
              </a:rPr>
              <a:t>estimate </a:t>
            </a:r>
            <a:r>
              <a:rPr dirty="0" sz="1100">
                <a:latin typeface="Times New Roman"/>
                <a:cs typeface="Times New Roman"/>
              </a:rPr>
              <a:t>of </a:t>
            </a:r>
            <a:r>
              <a:rPr dirty="0" sz="1100" spc="-10">
                <a:latin typeface="Times New Roman"/>
                <a:cs typeface="Times New Roman"/>
              </a:rPr>
              <a:t>intrinsic </a:t>
            </a:r>
            <a:r>
              <a:rPr dirty="0" sz="1100" spc="-5">
                <a:latin typeface="Times New Roman"/>
                <a:cs typeface="Times New Roman"/>
              </a:rPr>
              <a:t>value. </a:t>
            </a:r>
            <a:r>
              <a:rPr dirty="0" sz="1100" spc="-10">
                <a:latin typeface="Times New Roman"/>
                <a:cs typeface="Times New Roman"/>
              </a:rPr>
              <a:t>Instead, investors are  </a:t>
            </a:r>
            <a:r>
              <a:rPr dirty="0" sz="1100" spc="-5">
                <a:latin typeface="Times New Roman"/>
                <a:cs typeface="Times New Roman"/>
              </a:rPr>
              <a:t>simply </a:t>
            </a:r>
            <a:r>
              <a:rPr dirty="0" sz="1100" spc="-10">
                <a:latin typeface="Times New Roman"/>
                <a:cs typeface="Times New Roman"/>
              </a:rPr>
              <a:t>trying </a:t>
            </a:r>
            <a:r>
              <a:rPr dirty="0" sz="1100" spc="-5">
                <a:latin typeface="Times New Roman"/>
                <a:cs typeface="Times New Roman"/>
              </a:rPr>
              <a:t>to </a:t>
            </a:r>
            <a:r>
              <a:rPr dirty="0" sz="1100" spc="-10">
                <a:latin typeface="Times New Roman"/>
                <a:cs typeface="Times New Roman"/>
              </a:rPr>
              <a:t>determine </a:t>
            </a:r>
            <a:r>
              <a:rPr dirty="0" sz="1100" spc="-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stock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 spc="-15">
                <a:latin typeface="Times New Roman"/>
                <a:cs typeface="Times New Roman"/>
              </a:rPr>
              <a:t>reasonably valued, overvalued, </a:t>
            </a:r>
            <a:r>
              <a:rPr dirty="0" sz="1100" spc="-5">
                <a:latin typeface="Times New Roman"/>
                <a:cs typeface="Times New Roman"/>
              </a:rPr>
              <a:t>or </a:t>
            </a:r>
            <a:r>
              <a:rPr dirty="0" sz="1100" spc="-15">
                <a:latin typeface="Times New Roman"/>
                <a:cs typeface="Times New Roman"/>
              </a:rPr>
              <a:t>undervalued without  being </a:t>
            </a:r>
            <a:r>
              <a:rPr dirty="0" sz="1100" spc="-10">
                <a:latin typeface="Times New Roman"/>
                <a:cs typeface="Times New Roman"/>
              </a:rPr>
              <a:t>too </a:t>
            </a:r>
            <a:r>
              <a:rPr dirty="0" sz="1100" spc="-20">
                <a:latin typeface="Times New Roman"/>
                <a:cs typeface="Times New Roman"/>
              </a:rPr>
              <a:t>precise </a:t>
            </a:r>
            <a:r>
              <a:rPr dirty="0" sz="1100" spc="-15">
                <a:latin typeface="Times New Roman"/>
                <a:cs typeface="Times New Roman"/>
              </a:rPr>
              <a:t>about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30">
                <a:latin typeface="Times New Roman"/>
                <a:cs typeface="Times New Roman"/>
              </a:rPr>
              <a:t>absolute amount. </a:t>
            </a:r>
            <a:r>
              <a:rPr dirty="0" sz="1100" spc="-20">
                <a:latin typeface="Times New Roman"/>
                <a:cs typeface="Times New Roman"/>
              </a:rPr>
              <a:t>For many </a:t>
            </a:r>
            <a:r>
              <a:rPr dirty="0" sz="1100" spc="-35">
                <a:latin typeface="Times New Roman"/>
                <a:cs typeface="Times New Roman"/>
              </a:rPr>
              <a:t>investors, </a:t>
            </a:r>
            <a:r>
              <a:rPr dirty="0" sz="1100" spc="-25">
                <a:latin typeface="Times New Roman"/>
                <a:cs typeface="Times New Roman"/>
              </a:rPr>
              <a:t>this </a:t>
            </a:r>
            <a:r>
              <a:rPr dirty="0" sz="1100" spc="-20">
                <a:latin typeface="Times New Roman"/>
                <a:cs typeface="Times New Roman"/>
              </a:rPr>
              <a:t>is </a:t>
            </a:r>
            <a:r>
              <a:rPr dirty="0" sz="1100" spc="-15">
                <a:latin typeface="Times New Roman"/>
                <a:cs typeface="Times New Roman"/>
              </a:rPr>
              <a:t>an </a:t>
            </a:r>
            <a:r>
              <a:rPr dirty="0" sz="1100" spc="-30">
                <a:latin typeface="Times New Roman"/>
                <a:cs typeface="Times New Roman"/>
              </a:rPr>
              <a:t>effective </a:t>
            </a:r>
            <a:r>
              <a:rPr dirty="0" sz="1100" spc="-25">
                <a:latin typeface="Times New Roman"/>
                <a:cs typeface="Times New Roman"/>
              </a:rPr>
              <a:t>method </a:t>
            </a:r>
            <a:r>
              <a:rPr dirty="0" sz="1100" spc="-35">
                <a:latin typeface="Times New Roman"/>
                <a:cs typeface="Times New Roman"/>
              </a:rPr>
              <a:t>of  </a:t>
            </a:r>
            <a:r>
              <a:rPr dirty="0" sz="1100" spc="-30">
                <a:latin typeface="Times New Roman"/>
                <a:cs typeface="Times New Roman"/>
              </a:rPr>
              <a:t>analysis.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2710">
              <a:lnSpc>
                <a:spcPct val="98400"/>
              </a:lnSpc>
            </a:pPr>
            <a:r>
              <a:rPr dirty="0" sz="1100" spc="-10">
                <a:latin typeface="Times New Roman"/>
                <a:cs typeface="Times New Roman"/>
              </a:rPr>
              <a:t>For </a:t>
            </a:r>
            <a:r>
              <a:rPr dirty="0" sz="1100" spc="-20">
                <a:latin typeface="Times New Roman"/>
                <a:cs typeface="Times New Roman"/>
              </a:rPr>
              <a:t>purposes </a:t>
            </a:r>
            <a:r>
              <a:rPr dirty="0" sz="1100" spc="-5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discussion, </a:t>
            </a:r>
            <a:r>
              <a:rPr dirty="0" sz="1100">
                <a:latin typeface="Times New Roman"/>
                <a:cs typeface="Times New Roman"/>
              </a:rPr>
              <a:t>we </a:t>
            </a:r>
            <a:r>
              <a:rPr dirty="0" sz="1100" spc="-20">
                <a:latin typeface="Times New Roman"/>
                <a:cs typeface="Times New Roman"/>
              </a:rPr>
              <a:t>concentrate </a:t>
            </a:r>
            <a:r>
              <a:rPr dirty="0" sz="1100" spc="-5">
                <a:latin typeface="Times New Roman"/>
                <a:cs typeface="Times New Roman"/>
              </a:rPr>
              <a:t>on </a:t>
            </a:r>
            <a:r>
              <a:rPr dirty="0" sz="1100" spc="-20">
                <a:latin typeface="Times New Roman"/>
                <a:cs typeface="Times New Roman"/>
              </a:rPr>
              <a:t>earnings </a:t>
            </a:r>
            <a:r>
              <a:rPr dirty="0" sz="1100" spc="-10">
                <a:latin typeface="Times New Roman"/>
                <a:cs typeface="Times New Roman"/>
              </a:rPr>
              <a:t>and P/E </a:t>
            </a:r>
            <a:r>
              <a:rPr dirty="0" sz="1100" spc="-20">
                <a:latin typeface="Times New Roman"/>
                <a:cs typeface="Times New Roman"/>
              </a:rPr>
              <a:t>ratios </a:t>
            </a:r>
            <a:r>
              <a:rPr dirty="0" sz="1100" spc="-10">
                <a:latin typeface="Times New Roman"/>
                <a:cs typeface="Times New Roman"/>
              </a:rPr>
              <a:t>for </a:t>
            </a:r>
            <a:r>
              <a:rPr dirty="0" sz="1100" spc="-15">
                <a:latin typeface="Times New Roman"/>
                <a:cs typeface="Times New Roman"/>
              </a:rPr>
              <a:t>several </a:t>
            </a:r>
            <a:r>
              <a:rPr dirty="0" sz="1100" spc="-20">
                <a:latin typeface="Times New Roman"/>
                <a:cs typeface="Times New Roman"/>
              </a:rPr>
              <a:t>reasons. First,  this </a:t>
            </a:r>
            <a:r>
              <a:rPr dirty="0" sz="1100" spc="-10">
                <a:latin typeface="Times New Roman"/>
                <a:cs typeface="Times New Roman"/>
              </a:rPr>
              <a:t>is what </a:t>
            </a:r>
            <a:r>
              <a:rPr dirty="0" sz="1100" spc="-20">
                <a:latin typeface="Times New Roman"/>
                <a:cs typeface="Times New Roman"/>
              </a:rPr>
              <a:t>investors encounter </a:t>
            </a:r>
            <a:r>
              <a:rPr dirty="0" sz="1100" spc="-15">
                <a:latin typeface="Times New Roman"/>
                <a:cs typeface="Times New Roman"/>
              </a:rPr>
              <a:t>most </a:t>
            </a:r>
            <a:r>
              <a:rPr dirty="0" sz="1100" spc="-20">
                <a:latin typeface="Times New Roman"/>
                <a:cs typeface="Times New Roman"/>
              </a:rPr>
              <a:t>frequently </a:t>
            </a:r>
            <a:r>
              <a:rPr dirty="0" sz="1100" spc="-10">
                <a:latin typeface="Times New Roman"/>
                <a:cs typeface="Times New Roman"/>
              </a:rPr>
              <a:t>when </a:t>
            </a:r>
            <a:r>
              <a:rPr dirty="0" sz="1100" spc="-15">
                <a:latin typeface="Times New Roman"/>
                <a:cs typeface="Times New Roman"/>
              </a:rPr>
              <a:t>analyzing </a:t>
            </a:r>
            <a:r>
              <a:rPr dirty="0" sz="1100" spc="-20">
                <a:latin typeface="Times New Roman"/>
                <a:cs typeface="Times New Roman"/>
              </a:rPr>
              <a:t>stocks. Despite </a:t>
            </a:r>
            <a:r>
              <a:rPr dirty="0" sz="1100" spc="-15">
                <a:latin typeface="Times New Roman"/>
                <a:cs typeface="Times New Roman"/>
              </a:rPr>
              <a:t>all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uproar  </a:t>
            </a:r>
            <a:r>
              <a:rPr dirty="0" sz="1100" spc="-25">
                <a:latin typeface="Times New Roman"/>
                <a:cs typeface="Times New Roman"/>
              </a:rPr>
              <a:t>recently </a:t>
            </a:r>
            <a:r>
              <a:rPr dirty="0" sz="1100" spc="-20">
                <a:latin typeface="Times New Roman"/>
                <a:cs typeface="Times New Roman"/>
              </a:rPr>
              <a:t>about accounting scandals, </a:t>
            </a:r>
            <a:r>
              <a:rPr dirty="0" sz="1100" spc="-10">
                <a:latin typeface="Times New Roman"/>
                <a:cs typeface="Times New Roman"/>
              </a:rPr>
              <a:t>EPS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25">
                <a:latin typeface="Times New Roman"/>
                <a:cs typeface="Times New Roman"/>
              </a:rPr>
              <a:t>still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major variable </a:t>
            </a:r>
            <a:r>
              <a:rPr dirty="0" sz="1100">
                <a:latin typeface="Times New Roman"/>
                <a:cs typeface="Times New Roman"/>
              </a:rPr>
              <a:t>of </a:t>
            </a:r>
            <a:r>
              <a:rPr dirty="0" sz="1100" spc="-5">
                <a:latin typeface="Times New Roman"/>
                <a:cs typeface="Times New Roman"/>
              </a:rPr>
              <a:t>interest </a:t>
            </a:r>
            <a:r>
              <a:rPr dirty="0" sz="1100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5">
                <a:latin typeface="Times New Roman"/>
                <a:cs typeface="Times New Roman"/>
              </a:rPr>
              <a:t>majority of  investors. Second, </a:t>
            </a:r>
            <a:r>
              <a:rPr dirty="0" sz="1100">
                <a:latin typeface="Times New Roman"/>
                <a:cs typeface="Times New Roman"/>
              </a:rPr>
              <a:t>the close </a:t>
            </a:r>
            <a:r>
              <a:rPr dirty="0" sz="1100" spc="-10">
                <a:latin typeface="Times New Roman"/>
                <a:cs typeface="Times New Roman"/>
              </a:rPr>
              <a:t>correlation </a:t>
            </a:r>
            <a:r>
              <a:rPr dirty="0" sz="1100" spc="-5">
                <a:latin typeface="Times New Roman"/>
                <a:cs typeface="Times New Roman"/>
              </a:rPr>
              <a:t>between earnings </a:t>
            </a:r>
            <a:r>
              <a:rPr dirty="0" sz="1100" spc="-25">
                <a:latin typeface="Times New Roman"/>
                <a:cs typeface="Times New Roman"/>
              </a:rPr>
              <a:t>changes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25">
                <a:latin typeface="Times New Roman"/>
                <a:cs typeface="Times New Roman"/>
              </a:rPr>
              <a:t>stock-price changes </a:t>
            </a:r>
            <a:r>
              <a:rPr dirty="0" sz="1100" spc="-15">
                <a:latin typeface="Times New Roman"/>
                <a:cs typeface="Times New Roman"/>
              </a:rPr>
              <a:t>is  </a:t>
            </a:r>
            <a:r>
              <a:rPr dirty="0" sz="1100" spc="-20">
                <a:latin typeface="Times New Roman"/>
                <a:cs typeface="Times New Roman"/>
              </a:rPr>
              <a:t>well </a:t>
            </a:r>
            <a:r>
              <a:rPr dirty="0" sz="1100" spc="-25">
                <a:latin typeface="Times New Roman"/>
                <a:cs typeface="Times New Roman"/>
              </a:rPr>
              <a:t>documented. </a:t>
            </a:r>
            <a:r>
              <a:rPr dirty="0" sz="1100" spc="-5">
                <a:latin typeface="Times New Roman"/>
                <a:cs typeface="Times New Roman"/>
              </a:rPr>
              <a:t>As </a:t>
            </a:r>
            <a:r>
              <a:rPr dirty="0" sz="1100" spc="-25">
                <a:latin typeface="Times New Roman"/>
                <a:cs typeface="Times New Roman"/>
              </a:rPr>
              <a:t>Siegel states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20">
                <a:latin typeface="Times New Roman"/>
                <a:cs typeface="Times New Roman"/>
              </a:rPr>
              <a:t>his book, </a:t>
            </a:r>
            <a:r>
              <a:rPr dirty="0" sz="1100" spc="-20" i="1">
                <a:latin typeface="Times New Roman"/>
                <a:cs typeface="Times New Roman"/>
              </a:rPr>
              <a:t>Stocks </a:t>
            </a:r>
            <a:r>
              <a:rPr dirty="0" sz="1100" spc="-25" i="1">
                <a:latin typeface="Times New Roman"/>
                <a:cs typeface="Times New Roman"/>
              </a:rPr>
              <a:t>for </a:t>
            </a:r>
            <a:r>
              <a:rPr dirty="0" sz="1100" spc="-20" i="1">
                <a:latin typeface="Times New Roman"/>
                <a:cs typeface="Times New Roman"/>
              </a:rPr>
              <a:t>the </a:t>
            </a:r>
            <a:r>
              <a:rPr dirty="0" sz="1100" spc="-25" i="1">
                <a:latin typeface="Times New Roman"/>
                <a:cs typeface="Times New Roman"/>
              </a:rPr>
              <a:t>Long Run, </a:t>
            </a:r>
            <a:r>
              <a:rPr dirty="0" sz="1100" spc="-30">
                <a:latin typeface="Times New Roman"/>
                <a:cs typeface="Times New Roman"/>
              </a:rPr>
              <a:t>"stock values </a:t>
            </a:r>
            <a:r>
              <a:rPr dirty="0" sz="1100" spc="-25">
                <a:latin typeface="Times New Roman"/>
                <a:cs typeface="Times New Roman"/>
              </a:rPr>
              <a:t>are </a:t>
            </a:r>
            <a:r>
              <a:rPr dirty="0" sz="1100" spc="-30">
                <a:latin typeface="Times New Roman"/>
                <a:cs typeface="Times New Roman"/>
              </a:rPr>
              <a:t>based </a:t>
            </a:r>
            <a:r>
              <a:rPr dirty="0" sz="1100" spc="-40">
                <a:latin typeface="Times New Roman"/>
                <a:cs typeface="Times New Roman"/>
              </a:rPr>
              <a:t>on  </a:t>
            </a:r>
            <a:r>
              <a:rPr dirty="0" sz="1100" spc="-35">
                <a:latin typeface="Times New Roman"/>
                <a:cs typeface="Times New Roman"/>
              </a:rPr>
              <a:t>corporate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earnings."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0805">
              <a:lnSpc>
                <a:spcPct val="98300"/>
              </a:lnSpc>
            </a:pPr>
            <a:r>
              <a:rPr dirty="0" sz="1100" spc="-25">
                <a:latin typeface="Times New Roman"/>
                <a:cs typeface="Times New Roman"/>
              </a:rPr>
              <a:t>Alternatively, </a:t>
            </a:r>
            <a:r>
              <a:rPr dirty="0" sz="1100" spc="-20">
                <a:latin typeface="Times New Roman"/>
                <a:cs typeface="Times New Roman"/>
              </a:rPr>
              <a:t>consider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relationship </a:t>
            </a:r>
            <a:r>
              <a:rPr dirty="0" sz="1100" spc="-20">
                <a:latin typeface="Times New Roman"/>
                <a:cs typeface="Times New Roman"/>
              </a:rPr>
              <a:t>between earnings growth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20">
                <a:latin typeface="Times New Roman"/>
                <a:cs typeface="Times New Roman"/>
              </a:rPr>
              <a:t>price </a:t>
            </a:r>
            <a:r>
              <a:rPr dirty="0" sz="1100" spc="-30">
                <a:latin typeface="Times New Roman"/>
                <a:cs typeface="Times New Roman"/>
              </a:rPr>
              <a:t>performance.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study  </a:t>
            </a:r>
            <a:r>
              <a:rPr dirty="0" sz="1100" spc="-15">
                <a:latin typeface="Times New Roman"/>
                <a:cs typeface="Times New Roman"/>
              </a:rPr>
              <a:t>by </a:t>
            </a:r>
            <a:r>
              <a:rPr dirty="0" sz="1100" spc="-30">
                <a:latin typeface="Times New Roman"/>
                <a:cs typeface="Times New Roman"/>
              </a:rPr>
              <a:t>Elton, </a:t>
            </a:r>
            <a:r>
              <a:rPr dirty="0" sz="1100" spc="-25">
                <a:latin typeface="Times New Roman"/>
                <a:cs typeface="Times New Roman"/>
              </a:rPr>
              <a:t>Gruber, </a:t>
            </a:r>
            <a:r>
              <a:rPr dirty="0" sz="1100" spc="-20">
                <a:latin typeface="Times New Roman"/>
                <a:cs typeface="Times New Roman"/>
              </a:rPr>
              <a:t>and </a:t>
            </a:r>
            <a:r>
              <a:rPr dirty="0" sz="1100" spc="-30">
                <a:latin typeface="Times New Roman"/>
                <a:cs typeface="Times New Roman"/>
              </a:rPr>
              <a:t>Gultekin examined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35">
                <a:latin typeface="Times New Roman"/>
                <a:cs typeface="Times New Roman"/>
              </a:rPr>
              <a:t>risk-adjusted </a:t>
            </a:r>
            <a:r>
              <a:rPr dirty="0" sz="1100" spc="-30">
                <a:latin typeface="Times New Roman"/>
                <a:cs typeface="Times New Roman"/>
              </a:rPr>
              <a:t>excess returns </a:t>
            </a:r>
            <a:r>
              <a:rPr dirty="0" sz="1100" spc="-15">
                <a:latin typeface="Times New Roman"/>
                <a:cs typeface="Times New Roman"/>
              </a:rPr>
              <a:t>available </a:t>
            </a:r>
            <a:r>
              <a:rPr dirty="0" sz="1100" spc="-5">
                <a:latin typeface="Times New Roman"/>
                <a:cs typeface="Times New Roman"/>
              </a:rPr>
              <a:t>from </a:t>
            </a:r>
            <a:r>
              <a:rPr dirty="0" sz="1100" spc="-10">
                <a:latin typeface="Times New Roman"/>
                <a:cs typeface="Times New Roman"/>
              </a:rPr>
              <a:t>buying  </a:t>
            </a:r>
            <a:r>
              <a:rPr dirty="0" sz="1100" spc="-15">
                <a:latin typeface="Times New Roman"/>
                <a:cs typeface="Times New Roman"/>
              </a:rPr>
              <a:t>stocks </a:t>
            </a:r>
            <a:r>
              <a:rPr dirty="0" sz="1100" spc="-5">
                <a:latin typeface="Times New Roman"/>
                <a:cs typeface="Times New Roman"/>
              </a:rPr>
              <a:t>on the </a:t>
            </a:r>
            <a:r>
              <a:rPr dirty="0" sz="1100" spc="-15">
                <a:latin typeface="Times New Roman"/>
                <a:cs typeface="Times New Roman"/>
              </a:rPr>
              <a:t>basis </a:t>
            </a:r>
            <a:r>
              <a:rPr dirty="0" sz="1100" spc="-5">
                <a:latin typeface="Times New Roman"/>
                <a:cs typeface="Times New Roman"/>
              </a:rPr>
              <a:t>of </a:t>
            </a:r>
            <a:r>
              <a:rPr dirty="0" sz="1100" spc="-10">
                <a:latin typeface="Times New Roman"/>
                <a:cs typeface="Times New Roman"/>
              </a:rPr>
              <a:t>next year's growth </a:t>
            </a:r>
            <a:r>
              <a:rPr dirty="0" sz="1100" spc="-5">
                <a:latin typeface="Times New Roman"/>
                <a:cs typeface="Times New Roman"/>
              </a:rPr>
              <a:t>in </a:t>
            </a:r>
            <a:r>
              <a:rPr dirty="0" sz="1100" spc="-15">
                <a:latin typeface="Times New Roman"/>
                <a:cs typeface="Times New Roman"/>
              </a:rPr>
              <a:t>earnings. </a:t>
            </a:r>
            <a:r>
              <a:rPr dirty="0" sz="1100" spc="-10">
                <a:latin typeface="Times New Roman"/>
                <a:cs typeface="Times New Roman"/>
              </a:rPr>
              <a:t>They found </a:t>
            </a:r>
            <a:r>
              <a:rPr dirty="0" sz="1100" spc="-5">
                <a:latin typeface="Times New Roman"/>
                <a:cs typeface="Times New Roman"/>
              </a:rPr>
              <a:t>that those stocks with </a:t>
            </a:r>
            <a:r>
              <a:rPr dirty="0" sz="1100" spc="-10">
                <a:latin typeface="Times New Roman"/>
                <a:cs typeface="Times New Roman"/>
              </a:rPr>
              <a:t>the  </a:t>
            </a:r>
            <a:r>
              <a:rPr dirty="0" sz="1100" spc="-5">
                <a:latin typeface="Times New Roman"/>
                <a:cs typeface="Times New Roman"/>
              </a:rPr>
              <a:t>highest future </a:t>
            </a:r>
            <a:r>
              <a:rPr dirty="0" sz="1100">
                <a:latin typeface="Times New Roman"/>
                <a:cs typeface="Times New Roman"/>
              </a:rPr>
              <a:t>growth in </a:t>
            </a:r>
            <a:r>
              <a:rPr dirty="0" sz="1100" spc="5">
                <a:latin typeface="Times New Roman"/>
                <a:cs typeface="Times New Roman"/>
              </a:rPr>
              <a:t>EPS </a:t>
            </a:r>
            <a:r>
              <a:rPr dirty="0" sz="1100">
                <a:latin typeface="Times New Roman"/>
                <a:cs typeface="Times New Roman"/>
              </a:rPr>
              <a:t>showed the </a:t>
            </a:r>
            <a:r>
              <a:rPr dirty="0" sz="1100" spc="-5">
                <a:latin typeface="Times New Roman"/>
                <a:cs typeface="Times New Roman"/>
              </a:rPr>
              <a:t>highest risk-adjusted </a:t>
            </a:r>
            <a:r>
              <a:rPr dirty="0" sz="1100">
                <a:latin typeface="Times New Roman"/>
                <a:cs typeface="Times New Roman"/>
              </a:rPr>
              <a:t>returns.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30 percent of  the companies with the highest growth in EPS, the </a:t>
            </a:r>
            <a:r>
              <a:rPr dirty="0" sz="1100">
                <a:latin typeface="Times New Roman"/>
                <a:cs typeface="Times New Roman"/>
              </a:rPr>
              <a:t>Risk-adjusted excess return </a:t>
            </a:r>
            <a:r>
              <a:rPr dirty="0" sz="1100" spc="5">
                <a:latin typeface="Times New Roman"/>
                <a:cs typeface="Times New Roman"/>
              </a:rPr>
              <a:t>was </a:t>
            </a:r>
            <a:r>
              <a:rPr dirty="0" sz="1100">
                <a:latin typeface="Times New Roman"/>
                <a:cs typeface="Times New Roman"/>
              </a:rPr>
              <a:t>7.48  percent; for the </a:t>
            </a:r>
            <a:r>
              <a:rPr dirty="0" sz="1100" spc="5">
                <a:latin typeface="Times New Roman"/>
                <a:cs typeface="Times New Roman"/>
              </a:rPr>
              <a:t>30 </a:t>
            </a:r>
            <a:r>
              <a:rPr dirty="0" sz="1100">
                <a:latin typeface="Times New Roman"/>
                <a:cs typeface="Times New Roman"/>
              </a:rPr>
              <a:t>percent with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lowest growth, the </a:t>
            </a:r>
            <a:r>
              <a:rPr dirty="0" sz="1100" spc="-5">
                <a:latin typeface="Times New Roman"/>
                <a:cs typeface="Times New Roman"/>
              </a:rPr>
              <a:t>risk-adjusted </a:t>
            </a:r>
            <a:r>
              <a:rPr dirty="0" sz="1100">
                <a:latin typeface="Times New Roman"/>
                <a:cs typeface="Times New Roman"/>
              </a:rPr>
              <a:t>excess return </a:t>
            </a:r>
            <a:r>
              <a:rPr dirty="0" sz="1100" spc="5">
                <a:latin typeface="Times New Roman"/>
                <a:cs typeface="Times New Roman"/>
              </a:rPr>
              <a:t>was </a:t>
            </a:r>
            <a:r>
              <a:rPr dirty="0" sz="1100">
                <a:latin typeface="Times New Roman"/>
                <a:cs typeface="Times New Roman"/>
              </a:rPr>
              <a:t>4.93  </a:t>
            </a:r>
            <a:r>
              <a:rPr dirty="0" sz="1100" spc="-5">
                <a:latin typeface="Times New Roman"/>
                <a:cs typeface="Times New Roman"/>
              </a:rPr>
              <a:t>percent.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-65" b="1">
                <a:latin typeface="Times New Roman"/>
                <a:cs typeface="Times New Roman"/>
              </a:rPr>
              <a:t>The </a:t>
            </a:r>
            <a:r>
              <a:rPr dirty="0" sz="1100" spc="-50" b="1">
                <a:latin typeface="Times New Roman"/>
                <a:cs typeface="Times New Roman"/>
              </a:rPr>
              <a:t>Financial</a:t>
            </a:r>
            <a:r>
              <a:rPr dirty="0" sz="1100" spc="20" b="1">
                <a:latin typeface="Times New Roman"/>
                <a:cs typeface="Times New Roman"/>
              </a:rPr>
              <a:t> </a:t>
            </a:r>
            <a:r>
              <a:rPr dirty="0" sz="1100" spc="-55" b="1">
                <a:latin typeface="Times New Roman"/>
                <a:cs typeface="Times New Roman"/>
              </a:rPr>
              <a:t>Statements: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207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Investors rely heavily on the financial </a:t>
            </a:r>
            <a:r>
              <a:rPr dirty="0" sz="1100" spc="5">
                <a:latin typeface="Times New Roman"/>
                <a:cs typeface="Times New Roman"/>
              </a:rPr>
              <a:t>statements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corporation,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provide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major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financial data, </a:t>
            </a:r>
            <a:r>
              <a:rPr dirty="0" sz="1100" spc="10">
                <a:latin typeface="Times New Roman"/>
                <a:cs typeface="Times New Roman"/>
              </a:rPr>
              <a:t>about companies. To </a:t>
            </a:r>
            <a:r>
              <a:rPr dirty="0" sz="1100" spc="5">
                <a:latin typeface="Times New Roman"/>
                <a:cs typeface="Times New Roman"/>
              </a:rPr>
              <a:t>illustrate </a:t>
            </a:r>
            <a:r>
              <a:rPr dirty="0" sz="1100" spc="10">
                <a:latin typeface="Times New Roman"/>
                <a:cs typeface="Times New Roman"/>
              </a:rPr>
              <a:t>the use of </a:t>
            </a:r>
            <a:r>
              <a:rPr dirty="0" sz="1100" spc="5">
                <a:latin typeface="Times New Roman"/>
                <a:cs typeface="Times New Roman"/>
              </a:rPr>
              <a:t>financial statements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>
                <a:latin typeface="Times New Roman"/>
                <a:cs typeface="Times New Roman"/>
              </a:rPr>
              <a:t>doing  company analysis,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>
                <a:latin typeface="Times New Roman"/>
                <a:cs typeface="Times New Roman"/>
              </a:rPr>
              <a:t>examine the 2002 </a:t>
            </a:r>
            <a:r>
              <a:rPr dirty="0" sz="1100" spc="-5">
                <a:latin typeface="Times New Roman"/>
                <a:cs typeface="Times New Roman"/>
              </a:rPr>
              <a:t>financial </a:t>
            </a:r>
            <a:r>
              <a:rPr dirty="0" sz="1100">
                <a:latin typeface="Times New Roman"/>
                <a:cs typeface="Times New Roman"/>
              </a:rPr>
              <a:t>statements for the Coca-Cola </a:t>
            </a:r>
            <a:r>
              <a:rPr dirty="0" sz="1100" spc="-5">
                <a:latin typeface="Times New Roman"/>
                <a:cs typeface="Times New Roman"/>
              </a:rPr>
              <a:t>Company,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-5">
                <a:latin typeface="Times New Roman"/>
                <a:cs typeface="Times New Roman"/>
              </a:rPr>
              <a:t>famous company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5">
                <a:latin typeface="Times New Roman"/>
                <a:cs typeface="Times New Roman"/>
              </a:rPr>
              <a:t>brand name </a:t>
            </a:r>
            <a:r>
              <a:rPr dirty="0" sz="1100">
                <a:latin typeface="Times New Roman"/>
                <a:cs typeface="Times New Roman"/>
              </a:rPr>
              <a:t>known </a:t>
            </a:r>
            <a:r>
              <a:rPr dirty="0" sz="1100" spc="-5">
                <a:latin typeface="Times New Roman"/>
                <a:cs typeface="Times New Roman"/>
              </a:rPr>
              <a:t>worldwide, </a:t>
            </a:r>
            <a:r>
              <a:rPr dirty="0" sz="1100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5">
                <a:latin typeface="Times New Roman"/>
                <a:cs typeface="Times New Roman"/>
              </a:rPr>
              <a:t>company </a:t>
            </a:r>
            <a:r>
              <a:rPr dirty="0" sz="1100" spc="-10">
                <a:latin typeface="Times New Roman"/>
                <a:cs typeface="Times New Roman"/>
              </a:rPr>
              <a:t>that </a:t>
            </a:r>
            <a:r>
              <a:rPr dirty="0" sz="1100">
                <a:latin typeface="Times New Roman"/>
                <a:cs typeface="Times New Roman"/>
              </a:rPr>
              <a:t>epitomizes the  global nature of business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>
                <a:latin typeface="Times New Roman"/>
                <a:cs typeface="Times New Roman"/>
              </a:rPr>
              <a:t>today's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world.</a:t>
            </a:r>
            <a:endParaRPr sz="1100">
              <a:latin typeface="Times New Roman"/>
              <a:cs typeface="Times New Roman"/>
            </a:endParaRPr>
          </a:p>
          <a:p>
            <a:pPr marL="1287145">
              <a:lnSpc>
                <a:spcPct val="100000"/>
              </a:lnSpc>
              <a:spcBef>
                <a:spcPts val="990"/>
              </a:spcBef>
              <a:tabLst>
                <a:tab pos="51930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103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16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104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8" y="572391"/>
            <a:ext cx="5343525" cy="82759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Balance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Sheet: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1143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balance sheet </a:t>
            </a:r>
            <a:r>
              <a:rPr dirty="0" sz="1100" spc="5">
                <a:latin typeface="Times New Roman"/>
                <a:cs typeface="Times New Roman"/>
              </a:rPr>
              <a:t>shows the </a:t>
            </a:r>
            <a:r>
              <a:rPr dirty="0" sz="1100">
                <a:latin typeface="Times New Roman"/>
                <a:cs typeface="Times New Roman"/>
              </a:rPr>
              <a:t>portfolio </a:t>
            </a:r>
            <a:r>
              <a:rPr dirty="0" sz="1100" spc="5">
                <a:latin typeface="Times New Roman"/>
                <a:cs typeface="Times New Roman"/>
              </a:rPr>
              <a:t>of assets </a:t>
            </a:r>
            <a:r>
              <a:rPr dirty="0" sz="1100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>
                <a:latin typeface="Times New Roman"/>
                <a:cs typeface="Times New Roman"/>
              </a:rPr>
              <a:t>corporation, </a:t>
            </a:r>
            <a:r>
              <a:rPr dirty="0" sz="1100" spc="5">
                <a:latin typeface="Times New Roman"/>
                <a:cs typeface="Times New Roman"/>
              </a:rPr>
              <a:t>as well as </a:t>
            </a:r>
            <a:r>
              <a:rPr dirty="0" sz="1100">
                <a:latin typeface="Times New Roman"/>
                <a:cs typeface="Times New Roman"/>
              </a:rPr>
              <a:t>its liabilities and  </a:t>
            </a:r>
            <a:r>
              <a:rPr dirty="0" sz="1100" spc="5">
                <a:latin typeface="Times New Roman"/>
                <a:cs typeface="Times New Roman"/>
              </a:rPr>
              <a:t>owner's equity, at one point in </a:t>
            </a:r>
            <a:r>
              <a:rPr dirty="0" sz="1100">
                <a:latin typeface="Times New Roman"/>
                <a:cs typeface="Times New Roman"/>
              </a:rPr>
              <a:t>time. </a:t>
            </a:r>
            <a:r>
              <a:rPr dirty="0" sz="1100" spc="5">
                <a:latin typeface="Times New Roman"/>
                <a:cs typeface="Times New Roman"/>
              </a:rPr>
              <a:t>The amounts at which </a:t>
            </a:r>
            <a:r>
              <a:rPr dirty="0" sz="1100" spc="-5">
                <a:latin typeface="Times New Roman"/>
                <a:cs typeface="Times New Roman"/>
              </a:rPr>
              <a:t>items are </a:t>
            </a:r>
            <a:r>
              <a:rPr dirty="0" sz="1100" spc="-10">
                <a:latin typeface="Times New Roman"/>
                <a:cs typeface="Times New Roman"/>
              </a:rPr>
              <a:t>carried </a:t>
            </a:r>
            <a:r>
              <a:rPr dirty="0" sz="1100">
                <a:latin typeface="Times New Roman"/>
                <a:cs typeface="Times New Roman"/>
              </a:rPr>
              <a:t>on the </a:t>
            </a:r>
            <a:r>
              <a:rPr dirty="0" sz="1100" spc="-10">
                <a:latin typeface="Times New Roman"/>
                <a:cs typeface="Times New Roman"/>
              </a:rPr>
              <a:t>balance  </a:t>
            </a:r>
            <a:r>
              <a:rPr dirty="0" sz="1100" spc="-5">
                <a:latin typeface="Times New Roman"/>
                <a:cs typeface="Times New Roman"/>
              </a:rPr>
              <a:t>sheet are </a:t>
            </a:r>
            <a:r>
              <a:rPr dirty="0" sz="1100" spc="-10">
                <a:latin typeface="Times New Roman"/>
                <a:cs typeface="Times New Roman"/>
              </a:rPr>
              <a:t>dictated </a:t>
            </a:r>
            <a:r>
              <a:rPr dirty="0" sz="1100">
                <a:latin typeface="Times New Roman"/>
                <a:cs typeface="Times New Roman"/>
              </a:rPr>
              <a:t>by </a:t>
            </a:r>
            <a:r>
              <a:rPr dirty="0" sz="1100" spc="-10">
                <a:latin typeface="Times New Roman"/>
                <a:cs typeface="Times New Roman"/>
              </a:rPr>
              <a:t>accounting conventions. </a:t>
            </a:r>
            <a:r>
              <a:rPr dirty="0" sz="1100" spc="-5">
                <a:latin typeface="Times New Roman"/>
                <a:cs typeface="Times New Roman"/>
              </a:rPr>
              <a:t>Cash is the </a:t>
            </a:r>
            <a:r>
              <a:rPr dirty="0" sz="1100">
                <a:latin typeface="Times New Roman"/>
                <a:cs typeface="Times New Roman"/>
              </a:rPr>
              <a:t>actual dollar </a:t>
            </a:r>
            <a:r>
              <a:rPr dirty="0" sz="1100" spc="5">
                <a:latin typeface="Times New Roman"/>
                <a:cs typeface="Times New Roman"/>
              </a:rPr>
              <a:t>amount, whereas  marketable </a:t>
            </a:r>
            <a:r>
              <a:rPr dirty="0" sz="1100">
                <a:latin typeface="Times New Roman"/>
                <a:cs typeface="Times New Roman"/>
              </a:rPr>
              <a:t>securities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at cost or market </a:t>
            </a:r>
            <a:r>
              <a:rPr dirty="0" sz="1100">
                <a:latin typeface="Times New Roman"/>
                <a:cs typeface="Times New Roman"/>
              </a:rPr>
              <a:t>value. </a:t>
            </a:r>
            <a:r>
              <a:rPr dirty="0" sz="1100" spc="-5">
                <a:latin typeface="Times New Roman"/>
                <a:cs typeface="Times New Roman"/>
              </a:rPr>
              <a:t>Stockholders </a:t>
            </a:r>
            <a:r>
              <a:rPr dirty="0" sz="1100" spc="-10">
                <a:latin typeface="Times New Roman"/>
                <a:cs typeface="Times New Roman"/>
              </a:rPr>
              <a:t>equity </a:t>
            </a:r>
            <a:r>
              <a:rPr dirty="0" sz="1100" spc="-5">
                <a:latin typeface="Times New Roman"/>
                <a:cs typeface="Times New Roman"/>
              </a:rPr>
              <a:t>and the </a:t>
            </a:r>
            <a:r>
              <a:rPr dirty="0" sz="1100" spc="-10">
                <a:latin typeface="Times New Roman"/>
                <a:cs typeface="Times New Roman"/>
              </a:rPr>
              <a:t>fixed  assets </a:t>
            </a:r>
            <a:r>
              <a:rPr dirty="0" sz="1100" spc="-5">
                <a:latin typeface="Times New Roman"/>
                <a:cs typeface="Times New Roman"/>
              </a:rPr>
              <a:t>are </a:t>
            </a:r>
            <a:r>
              <a:rPr dirty="0" sz="1100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>
                <a:latin typeface="Times New Roman"/>
                <a:cs typeface="Times New Roman"/>
              </a:rPr>
              <a:t>book </a:t>
            </a:r>
            <a:r>
              <a:rPr dirty="0" sz="1100" spc="-5">
                <a:latin typeface="Times New Roman"/>
                <a:cs typeface="Times New Roman"/>
              </a:rPr>
              <a:t>value</a:t>
            </a:r>
            <a:r>
              <a:rPr dirty="0" sz="1100" spc="-19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basis.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1270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important for investors </a:t>
            </a:r>
            <a:r>
              <a:rPr dirty="0" sz="1100" spc="10">
                <a:latin typeface="Times New Roman"/>
                <a:cs typeface="Times New Roman"/>
              </a:rPr>
              <a:t>to analyze a company's balance </a:t>
            </a:r>
            <a:r>
              <a:rPr dirty="0" sz="1100" spc="5">
                <a:latin typeface="Times New Roman"/>
                <a:cs typeface="Times New Roman"/>
              </a:rPr>
              <a:t>sheet, carefully. Investors wish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know which companies are </a:t>
            </a:r>
            <a:r>
              <a:rPr dirty="0" sz="1100" spc="5">
                <a:latin typeface="Times New Roman"/>
                <a:cs typeface="Times New Roman"/>
              </a:rPr>
              <a:t>undergoing </a:t>
            </a:r>
            <a:r>
              <a:rPr dirty="0" sz="1100" spc="10">
                <a:latin typeface="Times New Roman"/>
                <a:cs typeface="Times New Roman"/>
              </a:rPr>
              <a:t>true growth, </a:t>
            </a:r>
            <a:r>
              <a:rPr dirty="0" sz="1100" spc="5">
                <a:latin typeface="Times New Roman"/>
                <a:cs typeface="Times New Roman"/>
              </a:rPr>
              <a:t>as opposed to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are  pumping up </a:t>
            </a:r>
            <a:r>
              <a:rPr dirty="0" sz="1100" spc="5">
                <a:latin typeface="Times New Roman"/>
                <a:cs typeface="Times New Roman"/>
              </a:rPr>
              <a:t>their performance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lot of </a:t>
            </a:r>
            <a:r>
              <a:rPr dirty="0" sz="1100" spc="10">
                <a:latin typeface="Times New Roman"/>
                <a:cs typeface="Times New Roman"/>
              </a:rPr>
              <a:t>debt they may be </a:t>
            </a:r>
            <a:r>
              <a:rPr dirty="0" sz="1100" spc="5">
                <a:latin typeface="Times New Roman"/>
                <a:cs typeface="Times New Roman"/>
              </a:rPr>
              <a:t>unable to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service.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-5" b="1">
                <a:latin typeface="Times New Roman"/>
                <a:cs typeface="Times New Roman"/>
              </a:rPr>
              <a:t>Income</a:t>
            </a:r>
            <a:r>
              <a:rPr dirty="0" sz="1100" spc="-50" b="1">
                <a:latin typeface="Times New Roman"/>
                <a:cs typeface="Times New Roman"/>
              </a:rPr>
              <a:t> </a:t>
            </a:r>
            <a:r>
              <a:rPr dirty="0" sz="1100" spc="-15" b="1">
                <a:latin typeface="Times New Roman"/>
                <a:cs typeface="Times New Roman"/>
              </a:rPr>
              <a:t>Statement: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400"/>
              </a:lnSpc>
              <a:spcBef>
                <a:spcPts val="5"/>
              </a:spcBef>
            </a:pPr>
            <a:r>
              <a:rPr dirty="0" sz="1100" spc="-10">
                <a:latin typeface="Times New Roman"/>
                <a:cs typeface="Times New Roman"/>
              </a:rPr>
              <a:t>This </a:t>
            </a:r>
            <a:r>
              <a:rPr dirty="0" sz="1100" spc="-15">
                <a:latin typeface="Times New Roman"/>
                <a:cs typeface="Times New Roman"/>
              </a:rPr>
              <a:t>statement </a:t>
            </a:r>
            <a:r>
              <a:rPr dirty="0" sz="1100" spc="-10">
                <a:latin typeface="Times New Roman"/>
                <a:cs typeface="Times New Roman"/>
              </a:rPr>
              <a:t>is used more </a:t>
            </a:r>
            <a:r>
              <a:rPr dirty="0" sz="1100" spc="-15">
                <a:latin typeface="Times New Roman"/>
                <a:cs typeface="Times New Roman"/>
              </a:rPr>
              <a:t>frequently </a:t>
            </a:r>
            <a:r>
              <a:rPr dirty="0" sz="1100" spc="-5">
                <a:latin typeface="Times New Roman"/>
                <a:cs typeface="Times New Roman"/>
              </a:rPr>
              <a:t>by </a:t>
            </a:r>
            <a:r>
              <a:rPr dirty="0" sz="1100" spc="-15">
                <a:latin typeface="Times New Roman"/>
                <a:cs typeface="Times New Roman"/>
              </a:rPr>
              <a:t>investors, </a:t>
            </a:r>
            <a:r>
              <a:rPr dirty="0" sz="1100" spc="-5">
                <a:latin typeface="Times New Roman"/>
                <a:cs typeface="Times New Roman"/>
              </a:rPr>
              <a:t>not </a:t>
            </a:r>
            <a:r>
              <a:rPr dirty="0" sz="1100" spc="-35">
                <a:latin typeface="Times New Roman"/>
                <a:cs typeface="Times New Roman"/>
              </a:rPr>
              <a:t>only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35">
                <a:latin typeface="Times New Roman"/>
                <a:cs typeface="Times New Roman"/>
              </a:rPr>
              <a:t>assess current management  </a:t>
            </a:r>
            <a:r>
              <a:rPr dirty="0" sz="1100" spc="-40">
                <a:latin typeface="Times New Roman"/>
                <a:cs typeface="Times New Roman"/>
              </a:rPr>
              <a:t>performance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but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also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guide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to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company's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future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profitability.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income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statement</a:t>
            </a:r>
            <a:r>
              <a:rPr dirty="0" sz="1100" spc="-40">
                <a:latin typeface="Times New Roman"/>
                <a:cs typeface="Times New Roman"/>
              </a:rPr>
              <a:t> represents  </a:t>
            </a:r>
            <a:r>
              <a:rPr dirty="0" sz="1100" spc="-30">
                <a:latin typeface="Times New Roman"/>
                <a:cs typeface="Times New Roman"/>
              </a:rPr>
              <a:t>flows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for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particular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period,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usually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one</a:t>
            </a:r>
            <a:r>
              <a:rPr dirty="0" sz="1100" spc="-12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year.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key item for </a:t>
            </a:r>
            <a:r>
              <a:rPr dirty="0" sz="1100" spc="-25">
                <a:latin typeface="Times New Roman"/>
                <a:cs typeface="Times New Roman"/>
              </a:rPr>
              <a:t>investors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income statement </a:t>
            </a:r>
            <a:r>
              <a:rPr dirty="0" sz="1100" spc="-15">
                <a:latin typeface="Times New Roman"/>
                <a:cs typeface="Times New Roman"/>
              </a:rPr>
              <a:t>is the </a:t>
            </a:r>
            <a:r>
              <a:rPr dirty="0" sz="1100" spc="-30">
                <a:latin typeface="Times New Roman"/>
                <a:cs typeface="Times New Roman"/>
              </a:rPr>
              <a:t>after-tax </a:t>
            </a:r>
            <a:r>
              <a:rPr dirty="0" sz="1100" spc="-15">
                <a:latin typeface="Times New Roman"/>
                <a:cs typeface="Times New Roman"/>
              </a:rPr>
              <a:t>net </a:t>
            </a:r>
            <a:r>
              <a:rPr dirty="0" sz="1100" spc="-25">
                <a:latin typeface="Times New Roman"/>
                <a:cs typeface="Times New Roman"/>
              </a:rPr>
              <a:t>Income, which, divided </a:t>
            </a:r>
            <a:r>
              <a:rPr dirty="0" sz="1100" spc="-10">
                <a:latin typeface="Times New Roman"/>
                <a:cs typeface="Times New Roman"/>
              </a:rPr>
              <a:t>by 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number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common </a:t>
            </a:r>
            <a:r>
              <a:rPr dirty="0" sz="1100" spc="-25">
                <a:latin typeface="Times New Roman"/>
                <a:cs typeface="Times New Roman"/>
              </a:rPr>
              <a:t>shares </a:t>
            </a:r>
            <a:r>
              <a:rPr dirty="0" sz="1100" spc="-30">
                <a:latin typeface="Times New Roman"/>
                <a:cs typeface="Times New Roman"/>
              </a:rPr>
              <a:t>outstanding, </a:t>
            </a:r>
            <a:r>
              <a:rPr dirty="0" sz="1100" spc="-25">
                <a:latin typeface="Times New Roman"/>
                <a:cs typeface="Times New Roman"/>
              </a:rPr>
              <a:t>produces earnings </a:t>
            </a:r>
            <a:r>
              <a:rPr dirty="0" sz="1100" spc="-20">
                <a:latin typeface="Times New Roman"/>
                <a:cs typeface="Times New Roman"/>
              </a:rPr>
              <a:t>per </a:t>
            </a:r>
            <a:r>
              <a:rPr dirty="0" sz="1100" spc="-30">
                <a:latin typeface="Times New Roman"/>
                <a:cs typeface="Times New Roman"/>
              </a:rPr>
              <a:t>share. Earnings </a:t>
            </a:r>
            <a:r>
              <a:rPr dirty="0" sz="1100" spc="-20">
                <a:latin typeface="Times New Roman"/>
                <a:cs typeface="Times New Roman"/>
              </a:rPr>
              <a:t>from </a:t>
            </a:r>
            <a:r>
              <a:rPr dirty="0" sz="1100" spc="-35">
                <a:latin typeface="Times New Roman"/>
                <a:cs typeface="Times New Roman"/>
              </a:rPr>
              <a:t>continuing  operations typically </a:t>
            </a:r>
            <a:r>
              <a:rPr dirty="0" sz="1100" spc="-25">
                <a:latin typeface="Times New Roman"/>
                <a:cs typeface="Times New Roman"/>
              </a:rPr>
              <a:t>are used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judge the </a:t>
            </a:r>
            <a:r>
              <a:rPr dirty="0" sz="1100" spc="-30">
                <a:latin typeface="Times New Roman"/>
                <a:cs typeface="Times New Roman"/>
              </a:rPr>
              <a:t>company's </a:t>
            </a:r>
            <a:r>
              <a:rPr dirty="0" sz="1100" spc="-40">
                <a:latin typeface="Times New Roman"/>
                <a:cs typeface="Times New Roman"/>
              </a:rPr>
              <a:t>success </a:t>
            </a:r>
            <a:r>
              <a:rPr dirty="0" sz="1100" spc="-25">
                <a:latin typeface="Times New Roman"/>
                <a:cs typeface="Times New Roman"/>
              </a:rPr>
              <a:t>and are </a:t>
            </a:r>
            <a:r>
              <a:rPr dirty="0" sz="1100" spc="-35">
                <a:latin typeface="Times New Roman"/>
                <a:cs typeface="Times New Roman"/>
              </a:rPr>
              <a:t>almost always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earnings  reported </a:t>
            </a:r>
            <a:r>
              <a:rPr dirty="0" sz="1100" spc="-15">
                <a:latin typeface="Times New Roman"/>
                <a:cs typeface="Times New Roman"/>
              </a:rPr>
              <a:t>in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financial </a:t>
            </a:r>
            <a:r>
              <a:rPr dirty="0" sz="1100" spc="-35">
                <a:latin typeface="Times New Roman"/>
                <a:cs typeface="Times New Roman"/>
              </a:rPr>
              <a:t>press. </a:t>
            </a:r>
            <a:r>
              <a:rPr dirty="0" sz="1100" spc="-40">
                <a:latin typeface="Times New Roman"/>
                <a:cs typeface="Times New Roman"/>
              </a:rPr>
              <a:t>Nonrecurring </a:t>
            </a:r>
            <a:r>
              <a:rPr dirty="0" sz="1100" spc="-45">
                <a:latin typeface="Times New Roman"/>
                <a:cs typeface="Times New Roman"/>
              </a:rPr>
              <a:t>earnings, </a:t>
            </a:r>
            <a:r>
              <a:rPr dirty="0" sz="1100" spc="-35">
                <a:latin typeface="Times New Roman"/>
                <a:cs typeface="Times New Roman"/>
              </a:rPr>
              <a:t>such </a:t>
            </a:r>
            <a:r>
              <a:rPr dirty="0" sz="1100" spc="-25">
                <a:latin typeface="Times New Roman"/>
                <a:cs typeface="Times New Roman"/>
              </a:rPr>
              <a:t>as </a:t>
            </a:r>
            <a:r>
              <a:rPr dirty="0" sz="1100" spc="-30">
                <a:latin typeface="Times New Roman"/>
                <a:cs typeface="Times New Roman"/>
              </a:rPr>
              <a:t>net </a:t>
            </a:r>
            <a:r>
              <a:rPr dirty="0" sz="1100" spc="-45">
                <a:latin typeface="Times New Roman"/>
                <a:cs typeface="Times New Roman"/>
              </a:rPr>
              <a:t>extraordinary </a:t>
            </a:r>
            <a:r>
              <a:rPr dirty="0" sz="1100" spc="-40">
                <a:latin typeface="Times New Roman"/>
                <a:cs typeface="Times New Roman"/>
              </a:rPr>
              <a:t>items </a:t>
            </a:r>
            <a:r>
              <a:rPr dirty="0" sz="1100" spc="-35">
                <a:latin typeface="Times New Roman"/>
                <a:cs typeface="Times New Roman"/>
              </a:rPr>
              <a:t>that arise </a:t>
            </a:r>
            <a:r>
              <a:rPr dirty="0" sz="1100" spc="-30">
                <a:latin typeface="Times New Roman"/>
                <a:cs typeface="Times New Roman"/>
              </a:rPr>
              <a:t>from  </a:t>
            </a:r>
            <a:r>
              <a:rPr dirty="0" sz="1100" spc="-40">
                <a:latin typeface="Times New Roman"/>
                <a:cs typeface="Times New Roman"/>
              </a:rPr>
              <a:t>unusual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and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infrequently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occurring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transactions,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ate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separated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from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income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from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continuing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50">
                <a:latin typeface="Times New Roman"/>
                <a:cs typeface="Times New Roman"/>
              </a:rPr>
              <a:t>operations.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-40" b="1">
                <a:latin typeface="Times New Roman"/>
                <a:cs typeface="Times New Roman"/>
              </a:rPr>
              <a:t>The </a:t>
            </a:r>
            <a:r>
              <a:rPr dirty="0" sz="1100" spc="-35" b="1">
                <a:latin typeface="Times New Roman"/>
                <a:cs typeface="Times New Roman"/>
              </a:rPr>
              <a:t>Cash-Flow</a:t>
            </a:r>
            <a:r>
              <a:rPr dirty="0" sz="1100" spc="10" b="1">
                <a:latin typeface="Times New Roman"/>
                <a:cs typeface="Times New Roman"/>
              </a:rPr>
              <a:t> </a:t>
            </a:r>
            <a:r>
              <a:rPr dirty="0" sz="1100" spc="-35" b="1">
                <a:latin typeface="Times New Roman"/>
                <a:cs typeface="Times New Roman"/>
              </a:rPr>
              <a:t>Statement: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1397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third financial </a:t>
            </a:r>
            <a:r>
              <a:rPr dirty="0" sz="1100" spc="10">
                <a:latin typeface="Times New Roman"/>
                <a:cs typeface="Times New Roman"/>
              </a:rPr>
              <a:t>statement of a company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die </a:t>
            </a:r>
            <a:r>
              <a:rPr dirty="0" sz="1100" spc="10">
                <a:latin typeface="Times New Roman"/>
                <a:cs typeface="Times New Roman"/>
              </a:rPr>
              <a:t>cash flow statement, which </a:t>
            </a:r>
            <a:r>
              <a:rPr dirty="0" sz="1100" spc="5">
                <a:latin typeface="Times New Roman"/>
                <a:cs typeface="Times New Roman"/>
              </a:rPr>
              <a:t>incorporates  </a:t>
            </a:r>
            <a:r>
              <a:rPr dirty="0" sz="1100" spc="10">
                <a:latin typeface="Times New Roman"/>
                <a:cs typeface="Times New Roman"/>
              </a:rPr>
              <a:t>elements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sheet </a:t>
            </a:r>
            <a:r>
              <a:rPr dirty="0" sz="1100" spc="10">
                <a:latin typeface="Times New Roman"/>
                <a:cs typeface="Times New Roman"/>
              </a:rPr>
              <a:t>and income </a:t>
            </a:r>
            <a:r>
              <a:rPr dirty="0" sz="1100" spc="5">
                <a:latin typeface="Times New Roman"/>
                <a:cs typeface="Times New Roman"/>
              </a:rPr>
              <a:t>statement 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other items. It is designed, to  track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of cash </a:t>
            </a:r>
            <a:r>
              <a:rPr dirty="0" sz="1100" spc="10">
                <a:latin typeface="Times New Roman"/>
                <a:cs typeface="Times New Roman"/>
              </a:rPr>
              <a:t>through </a:t>
            </a:r>
            <a:r>
              <a:rPr dirty="0" sz="1100" spc="5">
                <a:latin typeface="Times New Roman"/>
                <a:cs typeface="Times New Roman"/>
              </a:rPr>
              <a:t>the firm. It consists of three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Cash from </a:t>
            </a:r>
            <a:r>
              <a:rPr dirty="0" sz="1100" spc="5">
                <a:latin typeface="Times New Roman"/>
                <a:cs typeface="Times New Roman"/>
              </a:rPr>
              <a:t>operating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activities</a:t>
            </a: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30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Cash from </a:t>
            </a:r>
            <a:r>
              <a:rPr dirty="0" sz="1100" spc="5">
                <a:latin typeface="Times New Roman"/>
                <a:cs typeface="Times New Roman"/>
              </a:rPr>
              <a:t>investing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activities</a:t>
            </a: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financing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activities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1270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cash-flow statement can </a:t>
            </a:r>
            <a:r>
              <a:rPr dirty="0" sz="1100" spc="10">
                <a:latin typeface="Times New Roman"/>
                <a:cs typeface="Times New Roman"/>
              </a:rPr>
              <a:t>help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examine </a:t>
            </a:r>
            <a:r>
              <a:rPr dirty="0" sz="1100" spc="5">
                <a:latin typeface="Times New Roman"/>
                <a:cs typeface="Times New Roman"/>
              </a:rPr>
              <a:t>the quality of the earnings.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ex-  </a:t>
            </a:r>
            <a:r>
              <a:rPr dirty="0" sz="1100" spc="10">
                <a:latin typeface="Times New Roman"/>
                <a:cs typeface="Times New Roman"/>
              </a:rPr>
              <a:t>ample, </a:t>
            </a:r>
            <a:r>
              <a:rPr dirty="0" sz="1100" spc="5">
                <a:latin typeface="Times New Roman"/>
                <a:cs typeface="Times New Roman"/>
              </a:rPr>
              <a:t>if inventories are rising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quickly than sales, as </a:t>
            </a:r>
            <a:r>
              <a:rPr dirty="0" sz="1100" spc="10">
                <a:latin typeface="Times New Roman"/>
                <a:cs typeface="Times New Roman"/>
              </a:rPr>
              <a:t>happened </a:t>
            </a:r>
            <a:r>
              <a:rPr dirty="0" sz="1100" spc="5">
                <a:latin typeface="Times New Roman"/>
                <a:cs typeface="Times New Roman"/>
              </a:rPr>
              <a:t>in late </a:t>
            </a:r>
            <a:r>
              <a:rPr dirty="0" sz="1100" spc="10">
                <a:latin typeface="Times New Roman"/>
                <a:cs typeface="Times New Roman"/>
              </a:rPr>
              <a:t>2000 and </a:t>
            </a:r>
            <a:r>
              <a:rPr dirty="0" sz="1100" spc="5">
                <a:latin typeface="Times New Roman"/>
                <a:cs typeface="Times New Roman"/>
              </a:rPr>
              <a:t>early  </a:t>
            </a:r>
            <a:r>
              <a:rPr dirty="0" sz="1100" spc="10">
                <a:latin typeface="Times New Roman"/>
                <a:cs typeface="Times New Roman"/>
              </a:rPr>
              <a:t>2001 for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companies, </a:t>
            </a:r>
            <a:r>
              <a:rPr dirty="0" sz="1100" spc="5">
                <a:latin typeface="Times New Roman"/>
                <a:cs typeface="Times New Roman"/>
              </a:rPr>
              <a:t>this can </a:t>
            </a:r>
            <a:r>
              <a:rPr dirty="0" sz="1100" spc="10">
                <a:latin typeface="Times New Roman"/>
                <a:cs typeface="Times New Roman"/>
              </a:rPr>
              <a:t>be a </a:t>
            </a:r>
            <a:r>
              <a:rPr dirty="0" sz="1100" spc="5">
                <a:latin typeface="Times New Roman"/>
                <a:cs typeface="Times New Roman"/>
              </a:rPr>
              <a:t>real </a:t>
            </a:r>
            <a:r>
              <a:rPr dirty="0" sz="1100" spc="10">
                <a:latin typeface="Times New Roman"/>
                <a:cs typeface="Times New Roman"/>
              </a:rPr>
              <a:t>sign </a:t>
            </a:r>
            <a:r>
              <a:rPr dirty="0" sz="1100" spc="5">
                <a:latin typeface="Times New Roman"/>
                <a:cs typeface="Times New Roman"/>
              </a:rPr>
              <a:t>pf trouble—demand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softening. </a:t>
            </a:r>
            <a:r>
              <a:rPr dirty="0" sz="1100">
                <a:latin typeface="Times New Roman"/>
                <a:cs typeface="Times New Roman"/>
              </a:rPr>
              <a:t>If 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is cutting </a:t>
            </a:r>
            <a:r>
              <a:rPr dirty="0" sz="1100" spc="10">
                <a:latin typeface="Times New Roman"/>
                <a:cs typeface="Times New Roman"/>
              </a:rPr>
              <a:t>back on </a:t>
            </a:r>
            <a:r>
              <a:rPr dirty="0" sz="1100" spc="5">
                <a:latin typeface="Times New Roman"/>
                <a:cs typeface="Times New Roman"/>
              </a:rPr>
              <a:t>its capital expenditures, this could signal problems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the  road. If </a:t>
            </a:r>
            <a:r>
              <a:rPr dirty="0" sz="1100" spc="10">
                <a:latin typeface="Times New Roman"/>
                <a:cs typeface="Times New Roman"/>
              </a:rPr>
              <a:t>accounts </a:t>
            </a:r>
            <a:r>
              <a:rPr dirty="0" sz="1100" spc="5">
                <a:latin typeface="Times New Roman"/>
                <a:cs typeface="Times New Roman"/>
              </a:rPr>
              <a:t>receivable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rising at </a:t>
            </a:r>
            <a:r>
              <a:rPr dirty="0" sz="1100" spc="10">
                <a:latin typeface="Times New Roman"/>
                <a:cs typeface="Times New Roman"/>
              </a:rPr>
              <a:t>a rate greater </a:t>
            </a:r>
            <a:r>
              <a:rPr dirty="0" sz="1100" spc="5">
                <a:latin typeface="Times New Roman"/>
                <a:cs typeface="Times New Roman"/>
              </a:rPr>
              <a:t>than sales are increasing, </a:t>
            </a:r>
            <a:r>
              <a:rPr dirty="0" sz="1100" spc="10">
                <a:latin typeface="Times New Roman"/>
                <a:cs typeface="Times New Roman"/>
              </a:rPr>
              <a:t>a company  may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having </a:t>
            </a:r>
            <a:r>
              <a:rPr dirty="0" sz="1100" spc="5">
                <a:latin typeface="Times New Roman"/>
                <a:cs typeface="Times New Roman"/>
              </a:rPr>
              <a:t>trouble collecting </a:t>
            </a:r>
            <a:r>
              <a:rPr dirty="0" sz="1100" spc="10">
                <a:latin typeface="Times New Roman"/>
                <a:cs typeface="Times New Roman"/>
              </a:rPr>
              <a:t>money owed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5">
                <a:latin typeface="Times New Roman"/>
                <a:cs typeface="Times New Roman"/>
              </a:rPr>
              <a:t>If accounts payable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rising too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quickly, a company may be </a:t>
            </a:r>
            <a:r>
              <a:rPr dirty="0" sz="1100" spc="5">
                <a:latin typeface="Times New Roman"/>
                <a:cs typeface="Times New Roman"/>
              </a:rPr>
              <a:t>conserving cash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delaying </a:t>
            </a:r>
            <a:r>
              <a:rPr dirty="0" sz="1100" spc="10">
                <a:latin typeface="Times New Roman"/>
                <a:cs typeface="Times New Roman"/>
              </a:rPr>
              <a:t>payments </a:t>
            </a:r>
            <a:r>
              <a:rPr dirty="0" sz="1100" spc="5">
                <a:latin typeface="Times New Roman"/>
                <a:cs typeface="Times New Roman"/>
              </a:rPr>
              <a:t>to suppliers,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potential  sign of trouble for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10" b="1">
                <a:latin typeface="Times New Roman"/>
                <a:cs typeface="Times New Roman"/>
              </a:rPr>
              <a:t>Certifying </a:t>
            </a:r>
            <a:r>
              <a:rPr dirty="0" sz="1100" spc="-5" b="1">
                <a:latin typeface="Times New Roman"/>
                <a:cs typeface="Times New Roman"/>
              </a:rPr>
              <a:t>the</a:t>
            </a:r>
            <a:r>
              <a:rPr dirty="0" sz="1100" spc="-85" b="1">
                <a:latin typeface="Times New Roman"/>
                <a:cs typeface="Times New Roman"/>
              </a:rPr>
              <a:t> </a:t>
            </a:r>
            <a:r>
              <a:rPr dirty="0" sz="1100" spc="-10" b="1">
                <a:latin typeface="Times New Roman"/>
                <a:cs typeface="Times New Roman"/>
              </a:rPr>
              <a:t>Statements: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earnings </a:t>
            </a:r>
            <a:r>
              <a:rPr dirty="0" sz="1100" spc="-10">
                <a:latin typeface="Times New Roman"/>
                <a:cs typeface="Times New Roman"/>
              </a:rPr>
              <a:t>shown </a:t>
            </a:r>
            <a:r>
              <a:rPr dirty="0" sz="1100">
                <a:latin typeface="Times New Roman"/>
                <a:cs typeface="Times New Roman"/>
              </a:rPr>
              <a:t>on </a:t>
            </a:r>
            <a:r>
              <a:rPr dirty="0" sz="1100" spc="-5">
                <a:latin typeface="Times New Roman"/>
                <a:cs typeface="Times New Roman"/>
              </a:rPr>
              <a:t>an </a:t>
            </a:r>
            <a:r>
              <a:rPr dirty="0" sz="1100" spc="-10">
                <a:latin typeface="Times New Roman"/>
                <a:cs typeface="Times New Roman"/>
              </a:rPr>
              <a:t>income </a:t>
            </a:r>
            <a:r>
              <a:rPr dirty="0" sz="1100" spc="-15">
                <a:latin typeface="Times New Roman"/>
                <a:cs typeface="Times New Roman"/>
              </a:rPr>
              <a:t>statement </a:t>
            </a:r>
            <a:r>
              <a:rPr dirty="0" sz="1100" spc="-10">
                <a:latin typeface="Times New Roman"/>
                <a:cs typeface="Times New Roman"/>
              </a:rPr>
              <a:t>are </a:t>
            </a:r>
            <a:r>
              <a:rPr dirty="0" sz="1100" spc="-20">
                <a:latin typeface="Times New Roman"/>
                <a:cs typeface="Times New Roman"/>
              </a:rPr>
              <a:t>derived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basis </a:t>
            </a:r>
            <a:r>
              <a:rPr dirty="0" sz="1100" spc="-15">
                <a:latin typeface="Times New Roman"/>
                <a:cs typeface="Times New Roman"/>
              </a:rPr>
              <a:t>of </a:t>
            </a:r>
            <a:r>
              <a:rPr dirty="0" sz="1100" spc="-30">
                <a:latin typeface="Times New Roman"/>
                <a:cs typeface="Times New Roman"/>
              </a:rPr>
              <a:t>generally accepted  accounting principles </a:t>
            </a:r>
            <a:r>
              <a:rPr dirty="0" sz="1100" spc="-25">
                <a:latin typeface="Times New Roman"/>
                <a:cs typeface="Times New Roman"/>
              </a:rPr>
              <a:t>(GAAP).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company </a:t>
            </a:r>
            <a:r>
              <a:rPr dirty="0" sz="1100" spc="-35">
                <a:latin typeface="Times New Roman"/>
                <a:cs typeface="Times New Roman"/>
              </a:rPr>
              <a:t>adheres </a:t>
            </a:r>
            <a:r>
              <a:rPr dirty="0" sz="1100" spc="-20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5">
                <a:latin typeface="Times New Roman"/>
                <a:cs typeface="Times New Roman"/>
              </a:rPr>
              <a:t>standard </a:t>
            </a:r>
            <a:r>
              <a:rPr dirty="0" sz="1100" spc="-30">
                <a:latin typeface="Times New Roman"/>
                <a:cs typeface="Times New Roman"/>
              </a:rPr>
              <a:t>set </a:t>
            </a:r>
            <a:r>
              <a:rPr dirty="0" sz="1100" spc="-15">
                <a:latin typeface="Times New Roman"/>
                <a:cs typeface="Times New Roman"/>
              </a:rPr>
              <a:t>of </a:t>
            </a:r>
            <a:r>
              <a:rPr dirty="0" sz="1100" spc="-35">
                <a:latin typeface="Times New Roman"/>
                <a:cs typeface="Times New Roman"/>
              </a:rPr>
              <a:t>rules developed </a:t>
            </a:r>
            <a:r>
              <a:rPr dirty="0" sz="1100" spc="-15">
                <a:latin typeface="Times New Roman"/>
                <a:cs typeface="Times New Roman"/>
              </a:rPr>
              <a:t>by </a:t>
            </a:r>
            <a:r>
              <a:rPr dirty="0" sz="1100" spc="-25">
                <a:latin typeface="Times New Roman"/>
                <a:cs typeface="Times New Roman"/>
              </a:rPr>
              <a:t>the  </a:t>
            </a:r>
            <a:r>
              <a:rPr dirty="0" sz="1100" spc="-40">
                <a:latin typeface="Times New Roman"/>
                <a:cs typeface="Times New Roman"/>
              </a:rPr>
              <a:t>accounting profession </a:t>
            </a:r>
            <a:r>
              <a:rPr dirty="0" sz="1100" spc="-15">
                <a:latin typeface="Times New Roman"/>
                <a:cs typeface="Times New Roman"/>
              </a:rPr>
              <a:t>on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35">
                <a:latin typeface="Times New Roman"/>
                <a:cs typeface="Times New Roman"/>
              </a:rPr>
              <a:t>basis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-45">
                <a:latin typeface="Times New Roman"/>
                <a:cs typeface="Times New Roman"/>
              </a:rPr>
              <a:t>historical </a:t>
            </a:r>
            <a:r>
              <a:rPr dirty="0" sz="1100" spc="-40">
                <a:latin typeface="Times New Roman"/>
                <a:cs typeface="Times New Roman"/>
              </a:rPr>
              <a:t>costs, </a:t>
            </a:r>
            <a:r>
              <a:rPr dirty="0" sz="1100" spc="-35">
                <a:latin typeface="Times New Roman"/>
                <a:cs typeface="Times New Roman"/>
              </a:rPr>
              <a:t>which </a:t>
            </a:r>
            <a:r>
              <a:rPr dirty="0" sz="1100" spc="-30">
                <a:latin typeface="Times New Roman"/>
                <a:cs typeface="Times New Roman"/>
              </a:rPr>
              <a:t>can </a:t>
            </a:r>
            <a:r>
              <a:rPr dirty="0" sz="1100" spc="-15">
                <a:latin typeface="Times New Roman"/>
                <a:cs typeface="Times New Roman"/>
              </a:rPr>
              <a:t>be </a:t>
            </a:r>
            <a:r>
              <a:rPr dirty="0" sz="1100" spc="-40">
                <a:latin typeface="Times New Roman"/>
                <a:cs typeface="Times New Roman"/>
              </a:rPr>
              <a:t>measured </a:t>
            </a:r>
            <a:r>
              <a:rPr dirty="0" sz="1100" spc="-45">
                <a:latin typeface="Times New Roman"/>
                <a:cs typeface="Times New Roman"/>
              </a:rPr>
              <a:t>objectively. </a:t>
            </a:r>
            <a:r>
              <a:rPr dirty="0" sz="1100" spc="-10">
                <a:latin typeface="Times New Roman"/>
                <a:cs typeface="Times New Roman"/>
              </a:rPr>
              <a:t>An </a:t>
            </a:r>
            <a:r>
              <a:rPr dirty="0" sz="1100" spc="-40">
                <a:latin typeface="Times New Roman"/>
                <a:cs typeface="Times New Roman"/>
              </a:rPr>
              <a:t>auditor  </a:t>
            </a:r>
            <a:r>
              <a:rPr dirty="0" sz="1100" spc="-30">
                <a:latin typeface="Times New Roman"/>
                <a:cs typeface="Times New Roman"/>
              </a:rPr>
              <a:t>from </a:t>
            </a:r>
            <a:r>
              <a:rPr dirty="0" sz="1100" spc="-20">
                <a:latin typeface="Times New Roman"/>
                <a:cs typeface="Times New Roman"/>
              </a:rPr>
              <a:t>an </a:t>
            </a:r>
            <a:r>
              <a:rPr dirty="0" sz="1100" spc="-45">
                <a:latin typeface="Times New Roman"/>
                <a:cs typeface="Times New Roman"/>
              </a:rPr>
              <a:t>independent </a:t>
            </a:r>
            <a:r>
              <a:rPr dirty="0" sz="1100" spc="-40">
                <a:latin typeface="Times New Roman"/>
                <a:cs typeface="Times New Roman"/>
              </a:rPr>
              <a:t>accounting </a:t>
            </a:r>
            <a:r>
              <a:rPr dirty="0" sz="1100" spc="-30">
                <a:latin typeface="Times New Roman"/>
                <a:cs typeface="Times New Roman"/>
              </a:rPr>
              <a:t>firm </a:t>
            </a:r>
            <a:r>
              <a:rPr dirty="0" sz="1100" spc="-40">
                <a:latin typeface="Times New Roman"/>
                <a:cs typeface="Times New Roman"/>
              </a:rPr>
              <a:t>certifies </a:t>
            </a:r>
            <a:r>
              <a:rPr dirty="0" sz="1100" spc="-35">
                <a:latin typeface="Times New Roman"/>
                <a:cs typeface="Times New Roman"/>
              </a:rPr>
              <a:t>that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earnings </a:t>
            </a:r>
            <a:r>
              <a:rPr dirty="0" sz="1100" spc="-30">
                <a:latin typeface="Times New Roman"/>
                <a:cs typeface="Times New Roman"/>
              </a:rPr>
              <a:t>have been </a:t>
            </a:r>
            <a:r>
              <a:rPr dirty="0" sz="1100" spc="-35">
                <a:latin typeface="Times New Roman"/>
                <a:cs typeface="Times New Roman"/>
              </a:rPr>
              <a:t>derived </a:t>
            </a:r>
            <a:r>
              <a:rPr dirty="0" sz="1100" spc="-40">
                <a:latin typeface="Times New Roman"/>
                <a:cs typeface="Times New Roman"/>
              </a:rPr>
              <a:t>according </a:t>
            </a:r>
            <a:r>
              <a:rPr dirty="0" sz="1100" spc="-45">
                <a:latin typeface="Times New Roman"/>
                <a:cs typeface="Times New Roman"/>
              </a:rPr>
              <a:t>to  </a:t>
            </a:r>
            <a:r>
              <a:rPr dirty="0" sz="1100" spc="-40">
                <a:latin typeface="Times New Roman"/>
                <a:cs typeface="Times New Roman"/>
              </a:rPr>
              <a:t>accounting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standards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statement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labeled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"auditor's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report."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41620" cy="77812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-20" b="1">
                <a:latin typeface="Times New Roman"/>
                <a:cs typeface="Times New Roman"/>
              </a:rPr>
              <a:t>Reading </a:t>
            </a:r>
            <a:r>
              <a:rPr dirty="0" sz="1100" spc="-10" b="1">
                <a:latin typeface="Times New Roman"/>
                <a:cs typeface="Times New Roman"/>
              </a:rPr>
              <a:t>the</a:t>
            </a:r>
            <a:r>
              <a:rPr dirty="0" sz="1100" spc="-110" b="1">
                <a:latin typeface="Times New Roman"/>
                <a:cs typeface="Times New Roman"/>
              </a:rPr>
              <a:t> </a:t>
            </a:r>
            <a:r>
              <a:rPr dirty="0" sz="1100" spc="-25" b="1">
                <a:latin typeface="Times New Roman"/>
                <a:cs typeface="Times New Roman"/>
              </a:rPr>
              <a:t>Footnotes: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-20">
                <a:latin typeface="Times New Roman"/>
                <a:cs typeface="Times New Roman"/>
              </a:rPr>
              <a:t>Regardless </a:t>
            </a:r>
            <a:r>
              <a:rPr dirty="0" sz="1100" spc="-10">
                <a:latin typeface="Times New Roman"/>
                <a:cs typeface="Times New Roman"/>
              </a:rPr>
              <a:t>of how </a:t>
            </a:r>
            <a:r>
              <a:rPr dirty="0" sz="1100" spc="-20">
                <a:latin typeface="Times New Roman"/>
                <a:cs typeface="Times New Roman"/>
              </a:rPr>
              <a:t>closely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company adheres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15">
                <a:latin typeface="Times New Roman"/>
                <a:cs typeface="Times New Roman"/>
              </a:rPr>
              <a:t>good </a:t>
            </a:r>
            <a:r>
              <a:rPr dirty="0" sz="1100" spc="-35">
                <a:latin typeface="Times New Roman"/>
                <a:cs typeface="Times New Roman"/>
              </a:rPr>
              <a:t>accounting </a:t>
            </a:r>
            <a:r>
              <a:rPr dirty="0" sz="1100" spc="-40">
                <a:latin typeface="Times New Roman"/>
                <a:cs typeface="Times New Roman"/>
              </a:rPr>
              <a:t>practices, </a:t>
            </a:r>
            <a:r>
              <a:rPr dirty="0" sz="1100" spc="-25">
                <a:latin typeface="Times New Roman"/>
                <a:cs typeface="Times New Roman"/>
              </a:rPr>
              <a:t>and </a:t>
            </a:r>
            <a:r>
              <a:rPr dirty="0" sz="1100" spc="-20">
                <a:latin typeface="Times New Roman"/>
                <a:cs typeface="Times New Roman"/>
              </a:rPr>
              <a:t>how </a:t>
            </a:r>
            <a:r>
              <a:rPr dirty="0" sz="1100" spc="-40">
                <a:latin typeface="Times New Roman"/>
                <a:cs typeface="Times New Roman"/>
              </a:rPr>
              <a:t>carefully </a:t>
            </a:r>
            <a:r>
              <a:rPr dirty="0" sz="1100" spc="-25">
                <a:latin typeface="Times New Roman"/>
                <a:cs typeface="Times New Roman"/>
              </a:rPr>
              <a:t>the  </a:t>
            </a:r>
            <a:r>
              <a:rPr dirty="0" sz="1100" spc="-40">
                <a:latin typeface="Times New Roman"/>
                <a:cs typeface="Times New Roman"/>
              </a:rPr>
              <a:t>auditors </a:t>
            </a:r>
            <a:r>
              <a:rPr dirty="0" sz="1100" spc="-15">
                <a:latin typeface="Times New Roman"/>
                <a:cs typeface="Times New Roman"/>
              </a:rPr>
              <a:t>do </a:t>
            </a:r>
            <a:r>
              <a:rPr dirty="0" sz="1100" spc="-35">
                <a:latin typeface="Times New Roman"/>
                <a:cs typeface="Times New Roman"/>
              </a:rPr>
              <a:t>their </a:t>
            </a:r>
            <a:r>
              <a:rPr dirty="0" sz="1100" spc="-30">
                <a:latin typeface="Times New Roman"/>
                <a:cs typeface="Times New Roman"/>
              </a:rPr>
              <a:t>job, </a:t>
            </a:r>
            <a:r>
              <a:rPr dirty="0" sz="1100" spc="-40">
                <a:latin typeface="Times New Roman"/>
                <a:cs typeface="Times New Roman"/>
              </a:rPr>
              <a:t>investors </a:t>
            </a:r>
            <a:r>
              <a:rPr dirty="0" sz="1100" spc="-35">
                <a:latin typeface="Times New Roman"/>
                <a:cs typeface="Times New Roman"/>
              </a:rPr>
              <a:t>still </a:t>
            </a:r>
            <a:r>
              <a:rPr dirty="0" sz="1100" spc="-30">
                <a:latin typeface="Times New Roman"/>
                <a:cs typeface="Times New Roman"/>
              </a:rPr>
              <a:t>need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examine </a:t>
            </a:r>
            <a:r>
              <a:rPr dirty="0" sz="1100" spc="-10">
                <a:latin typeface="Times New Roman"/>
                <a:cs typeface="Times New Roman"/>
              </a:rPr>
              <a:t>the. "Notes </a:t>
            </a:r>
            <a:r>
              <a:rPr dirty="0" sz="1100" spc="-5">
                <a:latin typeface="Times New Roman"/>
                <a:cs typeface="Times New Roman"/>
              </a:rPr>
              <a:t>to the </a:t>
            </a:r>
            <a:r>
              <a:rPr dirty="0" sz="1100" spc="-15">
                <a:latin typeface="Times New Roman"/>
                <a:cs typeface="Times New Roman"/>
              </a:rPr>
              <a:t>Financial Statements," </a:t>
            </a:r>
            <a:r>
              <a:rPr dirty="0" sz="1100" spc="-5">
                <a:latin typeface="Times New Roman"/>
                <a:cs typeface="Times New Roman"/>
              </a:rPr>
              <a:t>or  </a:t>
            </a:r>
            <a:r>
              <a:rPr dirty="0" sz="1100" spc="-15">
                <a:latin typeface="Times New Roman"/>
                <a:cs typeface="Times New Roman"/>
              </a:rPr>
              <a:t>footnotes, </a:t>
            </a:r>
            <a:r>
              <a:rPr dirty="0" sz="1100" spc="-10">
                <a:latin typeface="Times New Roman"/>
                <a:cs typeface="Times New Roman"/>
              </a:rPr>
              <a:t>if they- are </a:t>
            </a:r>
            <a:r>
              <a:rPr dirty="0" sz="1100">
                <a:latin typeface="Times New Roman"/>
                <a:cs typeface="Times New Roman"/>
              </a:rPr>
              <a:t>really-to </a:t>
            </a:r>
            <a:r>
              <a:rPr dirty="0" sz="1100" spc="-40">
                <a:latin typeface="Times New Roman"/>
                <a:cs typeface="Times New Roman"/>
              </a:rPr>
              <a:t>understand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35">
                <a:latin typeface="Times New Roman"/>
                <a:cs typeface="Times New Roman"/>
              </a:rPr>
              <a:t>company's </a:t>
            </a:r>
            <a:r>
              <a:rPr dirty="0" sz="1100" spc="-40">
                <a:latin typeface="Times New Roman"/>
                <a:cs typeface="Times New Roman"/>
              </a:rPr>
              <a:t>financial situation!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footnotes </a:t>
            </a:r>
            <a:r>
              <a:rPr dirty="0" sz="1100" spc="-45">
                <a:latin typeface="Times New Roman"/>
                <a:cs typeface="Times New Roman"/>
              </a:rPr>
              <a:t>often  </a:t>
            </a:r>
            <a:r>
              <a:rPr dirty="0" sz="1100" spc="-35">
                <a:latin typeface="Times New Roman"/>
                <a:cs typeface="Times New Roman"/>
              </a:rPr>
              <a:t>provide </a:t>
            </a:r>
            <a:r>
              <a:rPr dirty="0" sz="1100" spc="-40">
                <a:latin typeface="Times New Roman"/>
                <a:cs typeface="Times New Roman"/>
              </a:rPr>
              <a:t>important information </a:t>
            </a:r>
            <a:r>
              <a:rPr dirty="0" sz="1100" spc="-35">
                <a:latin typeface="Times New Roman"/>
                <a:cs typeface="Times New Roman"/>
              </a:rPr>
              <a:t>about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accounting methods </a:t>
            </a:r>
            <a:r>
              <a:rPr dirty="0" sz="1100" spc="-35">
                <a:latin typeface="Times New Roman"/>
                <a:cs typeface="Times New Roman"/>
              </a:rPr>
              <a:t>being used, </a:t>
            </a:r>
            <a:r>
              <a:rPr dirty="0" sz="1100" spc="-30">
                <a:latin typeface="Times New Roman"/>
                <a:cs typeface="Times New Roman"/>
              </a:rPr>
              <a:t>any </a:t>
            </a:r>
            <a:r>
              <a:rPr dirty="0" sz="1100" spc="-40">
                <a:latin typeface="Times New Roman"/>
                <a:cs typeface="Times New Roman"/>
              </a:rPr>
              <a:t>ongoing </a:t>
            </a:r>
            <a:r>
              <a:rPr dirty="0" sz="1100" spc="-45">
                <a:latin typeface="Times New Roman"/>
                <a:cs typeface="Times New Roman"/>
              </a:rPr>
              <a:t>litigation, </a:t>
            </a:r>
            <a:r>
              <a:rPr dirty="0" sz="1100" spc="-20">
                <a:latin typeface="Times New Roman"/>
                <a:cs typeface="Times New Roman"/>
              </a:rPr>
              <a:t>how  </a:t>
            </a:r>
            <a:r>
              <a:rPr dirty="0" sz="1100" spc="-40">
                <a:latin typeface="Times New Roman"/>
                <a:cs typeface="Times New Roman"/>
              </a:rPr>
              <a:t>revenue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25">
                <a:latin typeface="Times New Roman"/>
                <a:cs typeface="Times New Roman"/>
              </a:rPr>
              <a:t>recognized,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10">
                <a:latin typeface="Times New Roman"/>
                <a:cs typeface="Times New Roman"/>
              </a:rPr>
              <a:t>so </a:t>
            </a:r>
            <a:r>
              <a:rPr dirty="0" sz="1100" spc="-25">
                <a:latin typeface="Times New Roman"/>
                <a:cs typeface="Times New Roman"/>
              </a:rPr>
              <a:t>forth.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footnotes </a:t>
            </a:r>
            <a:r>
              <a:rPr dirty="0" sz="1100" spc="-20">
                <a:latin typeface="Times New Roman"/>
                <a:cs typeface="Times New Roman"/>
              </a:rPr>
              <a:t>can </a:t>
            </a:r>
            <a:r>
              <a:rPr dirty="0" sz="1100" spc="-25">
                <a:latin typeface="Times New Roman"/>
                <a:cs typeface="Times New Roman"/>
              </a:rPr>
              <a:t>help, </a:t>
            </a:r>
            <a:r>
              <a:rPr dirty="0" sz="1100" spc="-15">
                <a:latin typeface="Times New Roman"/>
                <a:cs typeface="Times New Roman"/>
              </a:rPr>
              <a:t>an </a:t>
            </a:r>
            <a:r>
              <a:rPr dirty="0" sz="1100" spc="-30">
                <a:latin typeface="Times New Roman"/>
                <a:cs typeface="Times New Roman"/>
              </a:rPr>
              <a:t>investor </a:t>
            </a:r>
            <a:r>
              <a:rPr dirty="0" sz="1100" spc="-25">
                <a:latin typeface="Times New Roman"/>
                <a:cs typeface="Times New Roman"/>
              </a:rPr>
              <a:t>better understand </a:t>
            </a:r>
            <a:r>
              <a:rPr dirty="0" sz="1100" spc="-30">
                <a:latin typeface="Times New Roman"/>
                <a:cs typeface="Times New Roman"/>
              </a:rPr>
              <a:t>the  </a:t>
            </a:r>
            <a:r>
              <a:rPr dirty="0" sz="1100" spc="-45">
                <a:latin typeface="Times New Roman"/>
                <a:cs typeface="Times New Roman"/>
              </a:rPr>
              <a:t>quality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of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reported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earnings.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footnotes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are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located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after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consolidated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financial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statements,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and  </a:t>
            </a:r>
            <a:r>
              <a:rPr dirty="0" sz="1100" spc="-30">
                <a:latin typeface="Times New Roman"/>
                <a:cs typeface="Times New Roman"/>
              </a:rPr>
              <a:t>can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be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found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10-K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and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10-Q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Reports.</a:t>
            </a:r>
            <a:endParaRPr sz="1100">
              <a:latin typeface="Times New Roman"/>
              <a:cs typeface="Times New Roman"/>
            </a:endParaRPr>
          </a:p>
          <a:p>
            <a:pPr algn="just" marL="3496310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'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10"/>
              </a:lnSpc>
            </a:pPr>
            <a:r>
              <a:rPr dirty="0" sz="1100" spc="-70" b="1">
                <a:latin typeface="Times New Roman"/>
                <a:cs typeface="Times New Roman"/>
              </a:rPr>
              <a:t>The </a:t>
            </a:r>
            <a:r>
              <a:rPr dirty="0" sz="1100" spc="-65" b="1">
                <a:latin typeface="Times New Roman"/>
                <a:cs typeface="Times New Roman"/>
              </a:rPr>
              <a:t>Problems with</a:t>
            </a:r>
            <a:r>
              <a:rPr dirty="0" sz="1100" spc="75" b="1">
                <a:latin typeface="Times New Roman"/>
                <a:cs typeface="Times New Roman"/>
              </a:rPr>
              <a:t> </a:t>
            </a:r>
            <a:r>
              <a:rPr dirty="0" sz="1100" spc="-70" b="1">
                <a:latin typeface="Times New Roman"/>
                <a:cs typeface="Times New Roman"/>
              </a:rPr>
              <a:t>EPS: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-10" b="1">
                <a:latin typeface="Times New Roman"/>
                <a:cs typeface="Times New Roman"/>
              </a:rPr>
              <a:t>Reported</a:t>
            </a:r>
            <a:r>
              <a:rPr dirty="0" sz="1100" spc="-40" b="1">
                <a:latin typeface="Times New Roman"/>
                <a:cs typeface="Times New Roman"/>
              </a:rPr>
              <a:t> </a:t>
            </a:r>
            <a:r>
              <a:rPr dirty="0" sz="1100" spc="-15" b="1">
                <a:latin typeface="Times New Roman"/>
                <a:cs typeface="Times New Roman"/>
              </a:rPr>
              <a:t>Earnings: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-15">
                <a:latin typeface="Times New Roman"/>
                <a:cs typeface="Times New Roman"/>
              </a:rPr>
              <a:t>Earnings derived </a:t>
            </a:r>
            <a:r>
              <a:rPr dirty="0" sz="1100" spc="-10">
                <a:latin typeface="Times New Roman"/>
                <a:cs typeface="Times New Roman"/>
              </a:rPr>
              <a:t>under </a:t>
            </a:r>
            <a:r>
              <a:rPr dirty="0" sz="1100">
                <a:latin typeface="Times New Roman"/>
                <a:cs typeface="Times New Roman"/>
              </a:rPr>
              <a:t>GAAP </a:t>
            </a:r>
            <a:r>
              <a:rPr dirty="0" sz="1100" spc="-10">
                <a:latin typeface="Times New Roman"/>
                <a:cs typeface="Times New Roman"/>
              </a:rPr>
              <a:t>and </a:t>
            </a:r>
            <a:r>
              <a:rPr dirty="0" sz="1100" spc="-15">
                <a:latin typeface="Times New Roman"/>
                <a:cs typeface="Times New Roman"/>
              </a:rPr>
              <a:t>reported </a:t>
            </a:r>
            <a:r>
              <a:rPr dirty="0" sz="1100">
                <a:latin typeface="Times New Roman"/>
                <a:cs typeface="Times New Roman"/>
              </a:rPr>
              <a:t>on </a:t>
            </a:r>
            <a:r>
              <a:rPr dirty="0" sz="1100" spc="-10">
                <a:latin typeface="Times New Roman"/>
                <a:cs typeface="Times New Roman"/>
              </a:rPr>
              <a:t>the income </a:t>
            </a:r>
            <a:r>
              <a:rPr dirty="0" sz="1100" spc="-45">
                <a:latin typeface="Times New Roman"/>
                <a:cs typeface="Times New Roman"/>
              </a:rPr>
              <a:t>statement </a:t>
            </a:r>
            <a:r>
              <a:rPr dirty="0" sz="1100" spc="-30">
                <a:latin typeface="Times New Roman"/>
                <a:cs typeface="Times New Roman"/>
              </a:rPr>
              <a:t>are known </a:t>
            </a:r>
            <a:r>
              <a:rPr dirty="0" sz="1100" spc="-20">
                <a:latin typeface="Times New Roman"/>
                <a:cs typeface="Times New Roman"/>
              </a:rPr>
              <a:t>as </a:t>
            </a:r>
            <a:r>
              <a:rPr dirty="0" sz="1100" spc="-45">
                <a:latin typeface="Times New Roman"/>
                <a:cs typeface="Times New Roman"/>
              </a:rPr>
              <a:t>reported,  earnings. </a:t>
            </a:r>
            <a:r>
              <a:rPr dirty="0" sz="1100" spc="-40">
                <a:latin typeface="Times New Roman"/>
                <a:cs typeface="Times New Roman"/>
              </a:rPr>
              <a:t>Although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financial </a:t>
            </a:r>
            <a:r>
              <a:rPr dirty="0" sz="1100" spc="-45">
                <a:latin typeface="Times New Roman"/>
                <a:cs typeface="Times New Roman"/>
              </a:rPr>
              <a:t>statements </a:t>
            </a:r>
            <a:r>
              <a:rPr dirty="0" sz="1100" spc="-25">
                <a:latin typeface="Times New Roman"/>
                <a:cs typeface="Times New Roman"/>
              </a:rPr>
              <a:t>are </a:t>
            </a:r>
            <a:r>
              <a:rPr dirty="0" sz="1100" spc="-35">
                <a:latin typeface="Times New Roman"/>
                <a:cs typeface="Times New Roman"/>
              </a:rPr>
              <a:t>derived </a:t>
            </a:r>
            <a:r>
              <a:rPr dirty="0" sz="1100" spc="-20">
                <a:latin typeface="Times New Roman"/>
                <a:cs typeface="Times New Roman"/>
              </a:rPr>
              <a:t>on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35">
                <a:latin typeface="Times New Roman"/>
                <a:cs typeface="Times New Roman"/>
              </a:rPr>
              <a:t>basis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-25">
                <a:latin typeface="Times New Roman"/>
                <a:cs typeface="Times New Roman"/>
              </a:rPr>
              <a:t>GAAP </a:t>
            </a:r>
            <a:r>
              <a:rPr dirty="0" sz="1100" spc="-30">
                <a:latin typeface="Times New Roman"/>
                <a:cs typeface="Times New Roman"/>
              </a:rPr>
              <a:t>and are </a:t>
            </a:r>
            <a:r>
              <a:rPr dirty="0" sz="1100" spc="-45">
                <a:latin typeface="Times New Roman"/>
                <a:cs typeface="Times New Roman"/>
              </a:rPr>
              <a:t>certified </a:t>
            </a:r>
            <a:r>
              <a:rPr dirty="0" sz="1100" spc="-20">
                <a:latin typeface="Times New Roman"/>
                <a:cs typeface="Times New Roman"/>
              </a:rPr>
              <a:t>in an  </a:t>
            </a:r>
            <a:r>
              <a:rPr dirty="0" sz="1100" spc="-45">
                <a:latin typeface="Times New Roman"/>
                <a:cs typeface="Times New Roman"/>
              </a:rPr>
              <a:t>auditor's report, </a:t>
            </a:r>
            <a:r>
              <a:rPr dirty="0" sz="1100" spc="-40">
                <a:latin typeface="Times New Roman"/>
                <a:cs typeface="Times New Roman"/>
              </a:rPr>
              <a:t>problems exist </a:t>
            </a:r>
            <a:r>
              <a:rPr dirty="0" sz="1100" spc="-35">
                <a:latin typeface="Times New Roman"/>
                <a:cs typeface="Times New Roman"/>
              </a:rPr>
              <a:t>with </a:t>
            </a:r>
            <a:r>
              <a:rPr dirty="0" sz="1100" spc="-45">
                <a:latin typeface="Times New Roman"/>
                <a:cs typeface="Times New Roman"/>
              </a:rPr>
              <a:t>reported </a:t>
            </a:r>
            <a:r>
              <a:rPr dirty="0" sz="1100" spc="-25">
                <a:latin typeface="Times New Roman"/>
                <a:cs typeface="Times New Roman"/>
              </a:rPr>
              <a:t>earnings: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basic problem </a:t>
            </a:r>
            <a:r>
              <a:rPr dirty="0" sz="1100" spc="-25">
                <a:latin typeface="Times New Roman"/>
                <a:cs typeface="Times New Roman"/>
              </a:rPr>
              <a:t>simply stated;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35">
                <a:latin typeface="Times New Roman"/>
                <a:cs typeface="Times New Roman"/>
              </a:rPr>
              <a:t>that-  </a:t>
            </a:r>
            <a:r>
              <a:rPr dirty="0" sz="1100" spc="-25">
                <a:latin typeface="Times New Roman"/>
                <a:cs typeface="Times New Roman"/>
              </a:rPr>
              <a:t>reported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EPS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for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company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(i.e.,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accounting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EPS)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product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of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very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complex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GAAP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principles,  </a:t>
            </a:r>
            <a:r>
              <a:rPr dirty="0" sz="1100" spc="-25">
                <a:latin typeface="Times New Roman"/>
                <a:cs typeface="Times New Roman"/>
              </a:rPr>
              <a:t>which </a:t>
            </a:r>
            <a:r>
              <a:rPr dirty="0" sz="1100" spc="-15">
                <a:latin typeface="Times New Roman"/>
                <a:cs typeface="Times New Roman"/>
              </a:rPr>
              <a:t>are </a:t>
            </a:r>
            <a:r>
              <a:rPr dirty="0" sz="1100" spc="-30">
                <a:latin typeface="Times New Roman"/>
                <a:cs typeface="Times New Roman"/>
              </a:rPr>
              <a:t>subject </a:t>
            </a:r>
            <a:r>
              <a:rPr dirty="0" sz="1100" spc="-10">
                <a:latin typeface="Times New Roman"/>
                <a:cs typeface="Times New Roman"/>
              </a:rPr>
              <a:t>10 </a:t>
            </a:r>
            <a:r>
              <a:rPr dirty="0" sz="1100" spc="-30">
                <a:latin typeface="Times New Roman"/>
                <a:cs typeface="Times New Roman"/>
              </a:rPr>
              <a:t>subjective </a:t>
            </a:r>
            <a:r>
              <a:rPr dirty="0" sz="1100" spc="-25">
                <a:latin typeface="Times New Roman"/>
                <a:cs typeface="Times New Roman"/>
              </a:rPr>
              <a:t>judgments. </a:t>
            </a:r>
            <a:r>
              <a:rPr dirty="0" sz="1100" spc="-10">
                <a:latin typeface="Times New Roman"/>
                <a:cs typeface="Times New Roman"/>
              </a:rPr>
              <a:t>EPS </a:t>
            </a:r>
            <a:r>
              <a:rPr dirty="0" sz="1100" spc="-15">
                <a:latin typeface="Times New Roman"/>
                <a:cs typeface="Times New Roman"/>
              </a:rPr>
              <a:t>is not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precise </a:t>
            </a:r>
            <a:r>
              <a:rPr dirty="0" sz="1100" spc="-20">
                <a:latin typeface="Times New Roman"/>
                <a:cs typeface="Times New Roman"/>
              </a:rPr>
              <a:t>figure that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25">
                <a:latin typeface="Times New Roman"/>
                <a:cs typeface="Times New Roman"/>
              </a:rPr>
              <a:t>readily comparable  </a:t>
            </a:r>
            <a:r>
              <a:rPr dirty="0" sz="1100" spc="-20">
                <a:latin typeface="Times New Roman"/>
                <a:cs typeface="Times New Roman"/>
              </a:rPr>
              <a:t>over time, and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10">
                <a:latin typeface="Times New Roman"/>
                <a:cs typeface="Times New Roman"/>
              </a:rPr>
              <a:t>EPS </a:t>
            </a:r>
            <a:r>
              <a:rPr dirty="0" sz="1100" spc="-25">
                <a:latin typeface="Times New Roman"/>
                <a:cs typeface="Times New Roman"/>
              </a:rPr>
              <a:t>figures </a:t>
            </a:r>
            <a:r>
              <a:rPr dirty="0" sz="1100" spc="-20">
                <a:latin typeface="Times New Roman"/>
                <a:cs typeface="Times New Roman"/>
              </a:rPr>
              <a:t>for </a:t>
            </a:r>
            <a:r>
              <a:rPr dirty="0" sz="1100" spc="-25">
                <a:latin typeface="Times New Roman"/>
                <a:cs typeface="Times New Roman"/>
              </a:rPr>
              <a:t>different </a:t>
            </a:r>
            <a:r>
              <a:rPr dirty="0" sz="1100" spc="-20">
                <a:latin typeface="Times New Roman"/>
                <a:cs typeface="Times New Roman"/>
              </a:rPr>
              <a:t>companies often </a:t>
            </a:r>
            <a:r>
              <a:rPr dirty="0" sz="1100" spc="-10">
                <a:latin typeface="Times New Roman"/>
                <a:cs typeface="Times New Roman"/>
              </a:rPr>
              <a:t>are </a:t>
            </a:r>
            <a:r>
              <a:rPr dirty="0" sz="1100" spc="-15">
                <a:latin typeface="Times New Roman"/>
                <a:cs typeface="Times New Roman"/>
              </a:rPr>
              <a:t>not </a:t>
            </a:r>
            <a:r>
              <a:rPr dirty="0" sz="1100" spc="-20">
                <a:latin typeface="Times New Roman"/>
                <a:cs typeface="Times New Roman"/>
              </a:rPr>
              <a:t>comparable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15">
                <a:latin typeface="Times New Roman"/>
                <a:cs typeface="Times New Roman"/>
              </a:rPr>
              <a:t>each </a:t>
            </a:r>
            <a:r>
              <a:rPr dirty="0" sz="1100" spc="-30">
                <a:latin typeface="Times New Roman"/>
                <a:cs typeface="Times New Roman"/>
              </a:rPr>
              <a:t>other.  </a:t>
            </a:r>
            <a:r>
              <a:rPr dirty="0" sz="1100" spc="-25">
                <a:latin typeface="Times New Roman"/>
                <a:cs typeface="Times New Roman"/>
              </a:rPr>
              <a:t>Alternative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accountings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principles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can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be,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and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are,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used-to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prepare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financial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statements."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300"/>
              </a:lnSpc>
              <a:spcBef>
                <a:spcPts val="5"/>
              </a:spcBef>
            </a:pPr>
            <a:r>
              <a:rPr dirty="0" sz="1100" spc="-15">
                <a:latin typeface="Times New Roman"/>
                <a:cs typeface="Times New Roman"/>
              </a:rPr>
              <a:t>Many </a:t>
            </a:r>
            <a:r>
              <a:rPr dirty="0" sz="1100" spc="-10">
                <a:latin typeface="Times New Roman"/>
                <a:cs typeface="Times New Roman"/>
              </a:rPr>
              <a:t>of the </a:t>
            </a:r>
            <a:r>
              <a:rPr dirty="0" sz="1100" spc="-20">
                <a:latin typeface="Times New Roman"/>
                <a:cs typeface="Times New Roman"/>
              </a:rPr>
              <a:t>items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balance sheet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20">
                <a:latin typeface="Times New Roman"/>
                <a:cs typeface="Times New Roman"/>
              </a:rPr>
              <a:t>income statement </a:t>
            </a:r>
            <a:r>
              <a:rPr dirty="0" sz="1100" spc="-10">
                <a:latin typeface="Times New Roman"/>
                <a:cs typeface="Times New Roman"/>
              </a:rPr>
              <a:t>can </a:t>
            </a:r>
            <a:r>
              <a:rPr dirty="0" sz="1100">
                <a:latin typeface="Times New Roman"/>
                <a:cs typeface="Times New Roman"/>
              </a:rPr>
              <a:t>be </a:t>
            </a:r>
            <a:r>
              <a:rPr dirty="0" sz="1100" spc="-20">
                <a:latin typeface="Times New Roman"/>
                <a:cs typeface="Times New Roman"/>
              </a:rPr>
              <a:t>accounted </a:t>
            </a:r>
            <a:r>
              <a:rPr dirty="0" sz="1100" spc="-15">
                <a:latin typeface="Times New Roman"/>
                <a:cs typeface="Times New Roman"/>
              </a:rPr>
              <a:t>for </a:t>
            </a:r>
            <a:r>
              <a:rPr dirty="0" sz="1100" spc="15">
                <a:latin typeface="Times New Roman"/>
                <a:cs typeface="Times New Roman"/>
              </a:rPr>
              <a:t>in </a:t>
            </a:r>
            <a:r>
              <a:rPr dirty="0" sz="1100" spc="-5">
                <a:latin typeface="Times New Roman"/>
                <a:cs typeface="Times New Roman"/>
              </a:rPr>
              <a:t>more </a:t>
            </a:r>
            <a:r>
              <a:rPr dirty="0" sz="1100" spc="-10">
                <a:latin typeface="Times New Roman"/>
                <a:cs typeface="Times New Roman"/>
              </a:rPr>
              <a:t>than  one </a:t>
            </a:r>
            <a:r>
              <a:rPr dirty="0" sz="1100" spc="-5">
                <a:latin typeface="Times New Roman"/>
                <a:cs typeface="Times New Roman"/>
              </a:rPr>
              <a:t>way. </a:t>
            </a:r>
            <a:r>
              <a:rPr dirty="0" sz="1100" spc="-10">
                <a:latin typeface="Times New Roman"/>
                <a:cs typeface="Times New Roman"/>
              </a:rPr>
              <a:t>Given the number </a:t>
            </a:r>
            <a:r>
              <a:rPr dirty="0" sz="1100" spc="-5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items that constitutes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financial </a:t>
            </a:r>
            <a:r>
              <a:rPr dirty="0" sz="1100" spc="-20">
                <a:latin typeface="Times New Roman"/>
                <a:cs typeface="Times New Roman"/>
              </a:rPr>
              <a:t>statements,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"possible  </a:t>
            </a:r>
            <a:r>
              <a:rPr dirty="0" sz="1100" spc="-20">
                <a:latin typeface="Times New Roman"/>
                <a:cs typeface="Times New Roman"/>
              </a:rPr>
              <a:t>number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acceptable </a:t>
            </a:r>
            <a:r>
              <a:rPr dirty="0" sz="1100" spc="-25">
                <a:latin typeface="Times New Roman"/>
                <a:cs typeface="Times New Roman"/>
              </a:rPr>
              <a:t>(i.e., </a:t>
            </a:r>
            <a:r>
              <a:rPr dirty="0" sz="1100" spc="-20">
                <a:latin typeface="Times New Roman"/>
                <a:cs typeface="Times New Roman"/>
              </a:rPr>
              <a:t>that conform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15">
                <a:latin typeface="Times New Roman"/>
                <a:cs typeface="Times New Roman"/>
              </a:rPr>
              <a:t>GAAPs). </a:t>
            </a:r>
            <a:r>
              <a:rPr dirty="0" sz="1100" spc="-20">
                <a:latin typeface="Times New Roman"/>
                <a:cs typeface="Times New Roman"/>
              </a:rPr>
              <a:t>Combinations </a:t>
            </a:r>
            <a:r>
              <a:rPr dirty="0" sz="1100" spc="-25">
                <a:latin typeface="Times New Roman"/>
                <a:cs typeface="Times New Roman"/>
              </a:rPr>
              <a:t>that "could </a:t>
            </a:r>
            <a:r>
              <a:rPr dirty="0" sz="1100" spc="-10">
                <a:latin typeface="Times New Roman"/>
                <a:cs typeface="Times New Roman"/>
              </a:rPr>
              <a:t>be </a:t>
            </a:r>
            <a:r>
              <a:rPr dirty="0" sz="1100" spc="-25">
                <a:latin typeface="Times New Roman"/>
                <a:cs typeface="Times New Roman"/>
              </a:rPr>
              <a:t>used </a:t>
            </a:r>
            <a:r>
              <a:rPr dirty="0" sz="1100" spc="-20">
                <a:latin typeface="Times New Roman"/>
                <a:cs typeface="Times New Roman"/>
              </a:rPr>
              <a:t>is </a:t>
            </a:r>
            <a:r>
              <a:rPr dirty="0" sz="1100" spc="-30">
                <a:latin typeface="Times New Roman"/>
                <a:cs typeface="Times New Roman"/>
              </a:rPr>
              <a:t>large.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-25">
                <a:latin typeface="Times New Roman"/>
                <a:cs typeface="Times New Roman"/>
              </a:rPr>
              <a:t>company could </a:t>
            </a:r>
            <a:r>
              <a:rPr dirty="0" sz="1100" spc="-30">
                <a:latin typeface="Times New Roman"/>
                <a:cs typeface="Times New Roman"/>
              </a:rPr>
              <a:t>produce several </a:t>
            </a:r>
            <a:r>
              <a:rPr dirty="0" sz="1100" spc="-25">
                <a:latin typeface="Times New Roman"/>
                <a:cs typeface="Times New Roman"/>
              </a:rPr>
              <a:t>legal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30">
                <a:latin typeface="Times New Roman"/>
                <a:cs typeface="Times New Roman"/>
              </a:rPr>
              <a:t>permissible </a:t>
            </a:r>
            <a:r>
              <a:rPr dirty="0" sz="1100" spc="-15">
                <a:latin typeface="Times New Roman"/>
                <a:cs typeface="Times New Roman"/>
              </a:rPr>
              <a:t>EPS </a:t>
            </a:r>
            <a:r>
              <a:rPr dirty="0" sz="1100" spc="-20">
                <a:latin typeface="Times New Roman"/>
                <a:cs typeface="Times New Roman"/>
              </a:rPr>
              <a:t>figures </a:t>
            </a:r>
            <a:r>
              <a:rPr dirty="0" sz="1100" spc="-15">
                <a:latin typeface="Times New Roman"/>
                <a:cs typeface="Times New Roman"/>
              </a:rPr>
              <a:t>depending solely on-the  </a:t>
            </a:r>
            <a:r>
              <a:rPr dirty="0" sz="1100" spc="-20">
                <a:latin typeface="Times New Roman"/>
                <a:cs typeface="Times New Roman"/>
              </a:rPr>
              <a:t>accounting principles </a:t>
            </a:r>
            <a:r>
              <a:rPr dirty="0" sz="1100" spc="-15">
                <a:latin typeface="Times New Roman"/>
                <a:cs typeface="Times New Roman"/>
              </a:rPr>
              <a:t>used.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question that </a:t>
            </a:r>
            <a:r>
              <a:rPr dirty="0" sz="1100" spc="-20">
                <a:latin typeface="Times New Roman"/>
                <a:cs typeface="Times New Roman"/>
              </a:rPr>
              <a:t>investors must try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answer is, "Which </a:t>
            </a:r>
            <a:r>
              <a:rPr dirty="0" sz="1100" spc="-10">
                <a:latin typeface="Times New Roman"/>
                <a:cs typeface="Times New Roman"/>
              </a:rPr>
              <a:t>EPS </a:t>
            </a:r>
            <a:r>
              <a:rPr dirty="0" sz="1100" spc="-20">
                <a:latin typeface="Times New Roman"/>
                <a:cs typeface="Times New Roman"/>
              </a:rPr>
              <a:t>best  </a:t>
            </a:r>
            <a:r>
              <a:rPr dirty="0" sz="1100" spc="-30">
                <a:latin typeface="Times New Roman"/>
                <a:cs typeface="Times New Roman"/>
              </a:rPr>
              <a:t>represents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true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position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of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company?"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-25">
                <a:latin typeface="Times New Roman"/>
                <a:cs typeface="Times New Roman"/>
              </a:rPr>
              <a:t>Because reported </a:t>
            </a:r>
            <a:r>
              <a:rPr dirty="0" sz="1100" spc="-10">
                <a:latin typeface="Times New Roman"/>
                <a:cs typeface="Times New Roman"/>
              </a:rPr>
              <a:t>EPS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function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the many </a:t>
            </a:r>
            <a:r>
              <a:rPr dirty="0" sz="1100" spc="-30">
                <a:latin typeface="Times New Roman"/>
                <a:cs typeface="Times New Roman"/>
              </a:rPr>
              <a:t>alternative </a:t>
            </a:r>
            <a:r>
              <a:rPr dirty="0" sz="1100" spc="-25">
                <a:latin typeface="Times New Roman"/>
                <a:cs typeface="Times New Roman"/>
              </a:rPr>
              <a:t>accounting principles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25">
                <a:latin typeface="Times New Roman"/>
                <a:cs typeface="Times New Roman"/>
              </a:rPr>
              <a:t>use, </a:t>
            </a:r>
            <a:r>
              <a:rPr dirty="0" sz="1100" spc="-15">
                <a:latin typeface="Times New Roman"/>
                <a:cs typeface="Times New Roman"/>
              </a:rPr>
              <a:t>it </a:t>
            </a:r>
            <a:r>
              <a:rPr dirty="0" sz="1100" spc="-35">
                <a:latin typeface="Times New Roman"/>
                <a:cs typeface="Times New Roman"/>
              </a:rPr>
              <a:t>is  </a:t>
            </a:r>
            <a:r>
              <a:rPr dirty="0" sz="1100" spc="-30">
                <a:latin typeface="Times New Roman"/>
                <a:cs typeface="Times New Roman"/>
              </a:rPr>
              <a:t>extremely </a:t>
            </a:r>
            <a:r>
              <a:rPr dirty="0" sz="1100" spc="-35">
                <a:latin typeface="Times New Roman"/>
                <a:cs typeface="Times New Roman"/>
              </a:rPr>
              <a:t>difficult, </a:t>
            </a:r>
            <a:r>
              <a:rPr dirty="0" sz="1100" spc="-20">
                <a:latin typeface="Times New Roman"/>
                <a:cs typeface="Times New Roman"/>
              </a:rPr>
              <a:t>if not </a:t>
            </a:r>
            <a:r>
              <a:rPr dirty="0" sz="1100" spc="-30">
                <a:latin typeface="Times New Roman"/>
                <a:cs typeface="Times New Roman"/>
              </a:rPr>
              <a:t>impossible, </a:t>
            </a:r>
            <a:r>
              <a:rPr dirty="0" sz="1100" spc="-25">
                <a:latin typeface="Times New Roman"/>
                <a:cs typeface="Times New Roman"/>
              </a:rPr>
              <a:t>for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true </a:t>
            </a:r>
            <a:r>
              <a:rPr dirty="0" sz="1100" spc="-30">
                <a:latin typeface="Times New Roman"/>
                <a:cs typeface="Times New Roman"/>
              </a:rPr>
              <a:t>performance </a:t>
            </a:r>
            <a:r>
              <a:rPr dirty="0" sz="1100" spc="-1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company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10">
                <a:latin typeface="Times New Roman"/>
                <a:cs typeface="Times New Roman"/>
              </a:rPr>
              <a:t>be </a:t>
            </a:r>
            <a:r>
              <a:rPr dirty="0" sz="1100" spc="-35">
                <a:latin typeface="Times New Roman"/>
                <a:cs typeface="Times New Roman"/>
              </a:rPr>
              <a:t>reflected  consistently </a:t>
            </a:r>
            <a:r>
              <a:rPr dirty="0" sz="1100" spc="-15">
                <a:latin typeface="Times New Roman"/>
                <a:cs typeface="Times New Roman"/>
              </a:rPr>
              <a:t>in one </a:t>
            </a:r>
            <a:r>
              <a:rPr dirty="0" sz="1100" spc="-30">
                <a:latin typeface="Times New Roman"/>
                <a:cs typeface="Times New Roman"/>
              </a:rPr>
              <a:t>figure. Since </a:t>
            </a:r>
            <a:r>
              <a:rPr dirty="0" sz="1100" spc="-25">
                <a:latin typeface="Times New Roman"/>
                <a:cs typeface="Times New Roman"/>
              </a:rPr>
              <a:t>each company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35">
                <a:latin typeface="Times New Roman"/>
                <a:cs typeface="Times New Roman"/>
              </a:rPr>
              <a:t>different, </a:t>
            </a:r>
            <a:r>
              <a:rPr dirty="0" sz="1100" spc="-15">
                <a:latin typeface="Times New Roman"/>
                <a:cs typeface="Times New Roman"/>
              </a:rPr>
              <a:t>is it </a:t>
            </a:r>
            <a:r>
              <a:rPr dirty="0" sz="1100" spc="-30">
                <a:latin typeface="Times New Roman"/>
                <a:cs typeface="Times New Roman"/>
              </a:rPr>
              <a:t>reasonable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expect </a:t>
            </a:r>
            <a:r>
              <a:rPr dirty="0" sz="1100" spc="-10">
                <a:latin typeface="Times New Roman"/>
                <a:cs typeface="Times New Roman"/>
              </a:rPr>
              <a:t>one </a:t>
            </a:r>
            <a:r>
              <a:rPr dirty="0" sz="1100" spc="-25">
                <a:latin typeface="Times New Roman"/>
                <a:cs typeface="Times New Roman"/>
              </a:rPr>
              <a:t>accounting  </a:t>
            </a:r>
            <a:r>
              <a:rPr dirty="0" sz="1100" spc="-15">
                <a:latin typeface="Times New Roman"/>
                <a:cs typeface="Times New Roman"/>
              </a:rPr>
              <a:t>system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capture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true </a:t>
            </a:r>
            <a:r>
              <a:rPr dirty="0" sz="1100" spc="-20">
                <a:latin typeface="Times New Roman"/>
                <a:cs typeface="Times New Roman"/>
              </a:rPr>
              <a:t>performance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all companies? With </a:t>
            </a:r>
            <a:r>
              <a:rPr dirty="0" sz="1100" spc="-15">
                <a:latin typeface="Times New Roman"/>
                <a:cs typeface="Times New Roman"/>
              </a:rPr>
              <a:t>the business </a:t>
            </a:r>
            <a:r>
              <a:rPr dirty="0" sz="1100" spc="-10">
                <a:latin typeface="Times New Roman"/>
                <a:cs typeface="Times New Roman"/>
              </a:rPr>
              <a:t>world </a:t>
            </a:r>
            <a:r>
              <a:rPr dirty="0" sz="1100">
                <a:latin typeface="Times New Roman"/>
                <a:cs typeface="Times New Roman"/>
              </a:rPr>
              <a:t>so </a:t>
            </a:r>
            <a:r>
              <a:rPr dirty="0" sz="1100" spc="-10">
                <a:latin typeface="Times New Roman"/>
                <a:cs typeface="Times New Roman"/>
              </a:rPr>
              <a:t>complex,  one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can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make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case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for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the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necessity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of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alternative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treatments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of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same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item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or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process,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such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as  </a:t>
            </a:r>
            <a:r>
              <a:rPr dirty="0" sz="1100" spc="-30">
                <a:latin typeface="Times New Roman"/>
                <a:cs typeface="Times New Roman"/>
              </a:rPr>
              <a:t>inventories </a:t>
            </a:r>
            <a:r>
              <a:rPr dirty="0" sz="1100" spc="-15">
                <a:latin typeface="Times New Roman"/>
                <a:cs typeface="Times New Roman"/>
              </a:rPr>
              <a:t>or</a:t>
            </a:r>
            <a:r>
              <a:rPr dirty="0" sz="1100" spc="-13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depreciation.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</a:pPr>
            <a:r>
              <a:rPr dirty="0" sz="1100" spc="-30">
                <a:latin typeface="Times New Roman"/>
                <a:cs typeface="Times New Roman"/>
              </a:rPr>
              <a:t>Accountants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are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caught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middle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between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investors,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who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want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a</a:t>
            </a:r>
            <a:r>
              <a:rPr dirty="0" sz="1100" spc="-65" i="1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clean,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clear-cut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 i="1">
                <a:latin typeface="Times New Roman"/>
                <a:cs typeface="Times New Roman"/>
              </a:rPr>
              <a:t>EPS</a:t>
            </a:r>
            <a:r>
              <a:rPr dirty="0" sz="1100" spc="-45" i="1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figure,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and  </a:t>
            </a:r>
            <a:r>
              <a:rPr dirty="0" sz="1100" spc="-20">
                <a:latin typeface="Times New Roman"/>
                <a:cs typeface="Times New Roman"/>
              </a:rPr>
              <a:t>company,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management,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which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wants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to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present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financial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statements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the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most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favorable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light.  </a:t>
            </a:r>
            <a:r>
              <a:rPr dirty="0" sz="1100" spc="-20">
                <a:latin typeface="Times New Roman"/>
                <a:cs typeface="Times New Roman"/>
              </a:rPr>
              <a:t>After </a:t>
            </a:r>
            <a:r>
              <a:rPr dirty="0" sz="1100" spc="-25">
                <a:latin typeface="Times New Roman"/>
                <a:cs typeface="Times New Roman"/>
              </a:rPr>
              <a:t>all, </a:t>
            </a:r>
            <a:r>
              <a:rPr dirty="0" sz="1100" spc="-20">
                <a:latin typeface="Times New Roman"/>
                <a:cs typeface="Times New Roman"/>
              </a:rPr>
              <a:t>management hires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accounting </a:t>
            </a:r>
            <a:r>
              <a:rPr dirty="0" sz="1100" spc="-20">
                <a:latin typeface="Times New Roman"/>
                <a:cs typeface="Times New Roman"/>
              </a:rPr>
              <a:t>firm, </a:t>
            </a:r>
            <a:r>
              <a:rPr dirty="0" sz="1100" spc="-15">
                <a:latin typeface="Times New Roman"/>
                <a:cs typeface="Times New Roman"/>
              </a:rPr>
              <a:t>and, </a:t>
            </a:r>
            <a:r>
              <a:rPr dirty="0" sz="1100" spc="-20">
                <a:latin typeface="Times New Roman"/>
                <a:cs typeface="Times New Roman"/>
              </a:rPr>
              <a:t>subject </a:t>
            </a:r>
            <a:r>
              <a:rPr dirty="0" sz="1100" spc="-5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certain guidelines, </a:t>
            </a:r>
            <a:r>
              <a:rPr dirty="0" sz="1100" spc="-15">
                <a:latin typeface="Times New Roman"/>
                <a:cs typeface="Times New Roman"/>
              </a:rPr>
              <a:t>management  </a:t>
            </a:r>
            <a:r>
              <a:rPr dirty="0" sz="1100" spc="-10">
                <a:latin typeface="Times New Roman"/>
                <a:cs typeface="Times New Roman"/>
              </a:rPr>
              <a:t>can </a:t>
            </a:r>
            <a:r>
              <a:rPr dirty="0" sz="1100" spc="-15">
                <a:latin typeface="Times New Roman"/>
                <a:cs typeface="Times New Roman"/>
              </a:rPr>
              <a:t>change </a:t>
            </a:r>
            <a:r>
              <a:rPr dirty="0" sz="1100" spc="-20">
                <a:latin typeface="Times New Roman"/>
                <a:cs typeface="Times New Roman"/>
              </a:rPr>
              <a:t>accounting firms. </a:t>
            </a:r>
            <a:r>
              <a:rPr dirty="0" sz="1100">
                <a:latin typeface="Times New Roman"/>
                <a:cs typeface="Times New Roman"/>
              </a:rPr>
              <a:t>As </a:t>
            </a:r>
            <a:r>
              <a:rPr dirty="0" sz="1100" spc="-15">
                <a:latin typeface="Times New Roman"/>
                <a:cs typeface="Times New Roman"/>
              </a:rPr>
              <a:t>long </a:t>
            </a:r>
            <a:r>
              <a:rPr dirty="0" sz="1100" spc="-5">
                <a:latin typeface="Times New Roman"/>
                <a:cs typeface="Times New Roman"/>
              </a:rPr>
              <a:t>as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company </a:t>
            </a:r>
            <a:r>
              <a:rPr dirty="0" sz="1100" spc="-30">
                <a:latin typeface="Times New Roman"/>
                <a:cs typeface="Times New Roman"/>
              </a:rPr>
              <a:t>follows </a:t>
            </a:r>
            <a:r>
              <a:rPr dirty="0" sz="1100" spc="-20">
                <a:latin typeface="Times New Roman"/>
                <a:cs typeface="Times New Roman"/>
              </a:rPr>
              <a:t>GAAP, the </a:t>
            </a:r>
            <a:r>
              <a:rPr dirty="0" sz="1100" spc="-30">
                <a:latin typeface="Times New Roman"/>
                <a:cs typeface="Times New Roman"/>
              </a:rPr>
              <a:t>accountant </a:t>
            </a:r>
            <a:r>
              <a:rPr dirty="0" sz="1100" spc="-25">
                <a:latin typeface="Times New Roman"/>
                <a:cs typeface="Times New Roman"/>
              </a:rPr>
              <a:t>may find </a:t>
            </a:r>
            <a:r>
              <a:rPr dirty="0" sz="1100" spc="-40">
                <a:latin typeface="Times New Roman"/>
                <a:cs typeface="Times New Roman"/>
              </a:rPr>
              <a:t>it  </a:t>
            </a:r>
            <a:r>
              <a:rPr dirty="0" sz="1100" spc="-35">
                <a:latin typeface="Times New Roman"/>
                <a:cs typeface="Times New Roman"/>
              </a:rPr>
              <a:t>difficult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to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resist </a:t>
            </a:r>
            <a:r>
              <a:rPr dirty="0" sz="1100" spc="-30">
                <a:latin typeface="Times New Roman"/>
                <a:cs typeface="Times New Roman"/>
              </a:rPr>
              <a:t>management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pressure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to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use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particular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principles.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At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some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point,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an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accounting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firm  may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resign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company's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auditor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result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of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problems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and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pressures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that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can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arise.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-20">
                <a:latin typeface="Times New Roman"/>
                <a:cs typeface="Times New Roman"/>
              </a:rPr>
              <a:t>The FASB </a:t>
            </a:r>
            <a:r>
              <a:rPr dirty="0" sz="1100" spc="-30">
                <a:latin typeface="Times New Roman"/>
                <a:cs typeface="Times New Roman"/>
              </a:rPr>
              <a:t>faces </a:t>
            </a:r>
            <a:r>
              <a:rPr dirty="0" sz="1100" spc="-35">
                <a:latin typeface="Times New Roman"/>
                <a:cs typeface="Times New Roman"/>
              </a:rPr>
              <a:t>conflicting </a:t>
            </a:r>
            <a:r>
              <a:rPr dirty="0" sz="1100" spc="-30">
                <a:latin typeface="Times New Roman"/>
                <a:cs typeface="Times New Roman"/>
              </a:rPr>
              <a:t>Remands </a:t>
            </a:r>
            <a:r>
              <a:rPr dirty="0" sz="1100" spc="-25">
                <a:latin typeface="Times New Roman"/>
                <a:cs typeface="Times New Roman"/>
              </a:rPr>
              <a:t>when </a:t>
            </a:r>
            <a:r>
              <a:rPr dirty="0" sz="1100" spc="-20">
                <a:latin typeface="Times New Roman"/>
                <a:cs typeface="Times New Roman"/>
              </a:rPr>
              <a:t>it </a:t>
            </a:r>
            <a:r>
              <a:rPr dirty="0" sz="1100" spc="-35">
                <a:latin typeface="Times New Roman"/>
                <a:cs typeface="Times New Roman"/>
              </a:rPr>
              <a:t>formulates </a:t>
            </a:r>
            <a:r>
              <a:rPr dirty="0" sz="1100" spc="-15">
                <a:latin typeface="Times New Roman"/>
                <a:cs typeface="Times New Roman"/>
              </a:rPr>
              <a:t>or </a:t>
            </a:r>
            <a:r>
              <a:rPr dirty="0" sz="1100" spc="-35">
                <a:latin typeface="Times New Roman"/>
                <a:cs typeface="Times New Roman"/>
              </a:rPr>
              <a:t>changes accounting principles, </a:t>
            </a:r>
            <a:r>
              <a:rPr dirty="0" sz="1100" spc="-30">
                <a:latin typeface="Times New Roman"/>
                <a:cs typeface="Times New Roman"/>
              </a:rPr>
              <a:t>because  various interest </a:t>
            </a:r>
            <a:r>
              <a:rPr dirty="0" sz="1100" spc="-25">
                <a:latin typeface="Times New Roman"/>
                <a:cs typeface="Times New Roman"/>
              </a:rPr>
              <a:t>groups </a:t>
            </a:r>
            <a:r>
              <a:rPr dirty="0" sz="1100" spc="-20">
                <a:latin typeface="Times New Roman"/>
                <a:cs typeface="Times New Roman"/>
              </a:rPr>
              <a:t>want </a:t>
            </a:r>
            <a:r>
              <a:rPr dirty="0" sz="1100" spc="-30">
                <a:latin typeface="Times New Roman"/>
                <a:cs typeface="Times New Roman"/>
              </a:rPr>
              <a:t>items accounted </a:t>
            </a:r>
            <a:r>
              <a:rPr dirty="0" sz="1100" spc="-20">
                <a:latin typeface="Times New Roman"/>
                <a:cs typeface="Times New Roman"/>
              </a:rPr>
              <a:t>for </a:t>
            </a:r>
            <a:r>
              <a:rPr dirty="0" sz="1100" spc="-15">
                <a:latin typeface="Times New Roman"/>
                <a:cs typeface="Times New Roman"/>
              </a:rPr>
              <a:t>in </a:t>
            </a:r>
            <a:r>
              <a:rPr dirty="0" sz="1100" spc="-30">
                <a:latin typeface="Times New Roman"/>
                <a:cs typeface="Times New Roman"/>
              </a:rPr>
              <a:t>specific </a:t>
            </a:r>
            <a:r>
              <a:rPr dirty="0" sz="1100" spc="-25">
                <a:latin typeface="Times New Roman"/>
                <a:cs typeface="Times New Roman"/>
              </a:rPr>
              <a:t>ways.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end </a:t>
            </a:r>
            <a:r>
              <a:rPr dirty="0" sz="1100" spc="-25">
                <a:latin typeface="Times New Roman"/>
                <a:cs typeface="Times New Roman"/>
              </a:rPr>
              <a:t>result </a:t>
            </a:r>
            <a:r>
              <a:rPr dirty="0" sz="1100" spc="-20">
                <a:latin typeface="Times New Roman"/>
                <a:cs typeface="Times New Roman"/>
              </a:rPr>
              <a:t>has been </a:t>
            </a:r>
            <a:r>
              <a:rPr dirty="0" sz="1100" spc="-25">
                <a:latin typeface="Times New Roman"/>
                <a:cs typeface="Times New Roman"/>
              </a:rPr>
              <a:t>that </a:t>
            </a:r>
            <a:r>
              <a:rPr dirty="0" sz="1100" spc="-15">
                <a:latin typeface="Times New Roman"/>
                <a:cs typeface="Times New Roman"/>
              </a:rPr>
              <a:t>the  </a:t>
            </a:r>
            <a:r>
              <a:rPr dirty="0" sz="1100" spc="-30">
                <a:latin typeface="Times New Roman"/>
                <a:cs typeface="Times New Roman"/>
              </a:rPr>
              <a:t>"standards" </a:t>
            </a:r>
            <a:r>
              <a:rPr dirty="0" sz="1100" spc="-25">
                <a:latin typeface="Times New Roman"/>
                <a:cs typeface="Times New Roman"/>
              </a:rPr>
              <a:t>issued </a:t>
            </a:r>
            <a:r>
              <a:rPr dirty="0" sz="1100" spc="-10">
                <a:latin typeface="Times New Roman"/>
                <a:cs typeface="Times New Roman"/>
              </a:rPr>
              <a:t>by </a:t>
            </a:r>
            <a:r>
              <a:rPr dirty="0" sz="1100" spc="-15">
                <a:latin typeface="Times New Roman"/>
                <a:cs typeface="Times New Roman"/>
              </a:rPr>
              <a:t>the FASB </a:t>
            </a:r>
            <a:r>
              <a:rPr dirty="0" sz="1100" spc="-20">
                <a:latin typeface="Times New Roman"/>
                <a:cs typeface="Times New Roman"/>
              </a:rPr>
              <a:t>were </a:t>
            </a:r>
            <a:r>
              <a:rPr dirty="0" sz="1100" spc="-25">
                <a:latin typeface="Times New Roman"/>
                <a:cs typeface="Times New Roman"/>
              </a:rPr>
              <a:t>often compromises </a:t>
            </a:r>
            <a:r>
              <a:rPr dirty="0" sz="1100" spc="-20">
                <a:latin typeface="Times New Roman"/>
                <a:cs typeface="Times New Roman"/>
              </a:rPr>
              <a:t>that did not </a:t>
            </a:r>
            <a:r>
              <a:rPr dirty="0" sz="1100" spc="-25">
                <a:latin typeface="Times New Roman"/>
                <a:cs typeface="Times New Roman"/>
              </a:rPr>
              <a:t>fully resolve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30">
                <a:latin typeface="Times New Roman"/>
                <a:cs typeface="Times New Roman"/>
              </a:rPr>
              <a:t>particular  issue;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some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cases,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they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created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additional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complications.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5847686"/>
            <a:ext cx="5335270" cy="378841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080">
              <a:lnSpc>
                <a:spcPts val="1300"/>
              </a:lnSpc>
              <a:spcBef>
                <a:spcPts val="190"/>
              </a:spcBef>
            </a:pPr>
            <a:r>
              <a:rPr dirty="0" sz="1100" spc="15">
                <a:latin typeface="Times New Roman"/>
                <a:cs typeface="Times New Roman"/>
              </a:rPr>
              <a:t>ROE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accounting rate of return that stockholders are in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their portion of the total  capital used to finance the </a:t>
            </a:r>
            <a:r>
              <a:rPr dirty="0" sz="1100" spc="15">
                <a:latin typeface="Times New Roman"/>
                <a:cs typeface="Times New Roman"/>
              </a:rPr>
              <a:t>company; </a:t>
            </a:r>
            <a:r>
              <a:rPr dirty="0" sz="1100" spc="5">
                <a:latin typeface="Times New Roman"/>
                <a:cs typeface="Times New Roman"/>
              </a:rPr>
              <a:t>in other </a:t>
            </a:r>
            <a:r>
              <a:rPr dirty="0" sz="1100" spc="10">
                <a:latin typeface="Times New Roman"/>
                <a:cs typeface="Times New Roman"/>
              </a:rPr>
              <a:t>words, </a:t>
            </a:r>
            <a:r>
              <a:rPr dirty="0" sz="1100" spc="5">
                <a:latin typeface="Times New Roman"/>
                <a:cs typeface="Times New Roman"/>
              </a:rPr>
              <a:t>the stockholder’s 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equity. 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value per share measures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accounting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stockholders’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Primary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emphasis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equity </a:t>
            </a:r>
            <a:r>
              <a:rPr dirty="0" sz="1100" spc="10">
                <a:latin typeface="Times New Roman"/>
                <a:cs typeface="Times New Roman"/>
              </a:rPr>
              <a:t>(ROE), because </a:t>
            </a:r>
            <a:r>
              <a:rPr dirty="0" sz="1100" spc="5">
                <a:latin typeface="Times New Roman"/>
                <a:cs typeface="Times New Roman"/>
              </a:rPr>
              <a:t>it is the </a:t>
            </a:r>
            <a:r>
              <a:rPr dirty="0" sz="1100" spc="10">
                <a:latin typeface="Times New Roman"/>
                <a:cs typeface="Times New Roman"/>
              </a:rPr>
              <a:t>key Component  </a:t>
            </a:r>
            <a:r>
              <a:rPr dirty="0" sz="1100" spc="5">
                <a:latin typeface="Times New Roman"/>
                <a:cs typeface="Times New Roman"/>
              </a:rPr>
              <a:t>determining earnings </a:t>
            </a:r>
            <a:r>
              <a:rPr dirty="0" sz="1100" spc="10">
                <a:latin typeface="Times New Roman"/>
                <a:cs typeface="Times New Roman"/>
              </a:rPr>
              <a:t>growth and </a:t>
            </a:r>
            <a:r>
              <a:rPr dirty="0" sz="1100" spc="5">
                <a:latin typeface="Times New Roman"/>
                <a:cs typeface="Times New Roman"/>
              </a:rPr>
              <a:t>dividend growth.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equity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end </a:t>
            </a:r>
            <a:r>
              <a:rPr dirty="0" sz="1100" spc="5">
                <a:latin typeface="Times New Roman"/>
                <a:cs typeface="Times New Roman"/>
              </a:rPr>
              <a:t>result of  several important variables. </a:t>
            </a:r>
            <a:r>
              <a:rPr dirty="0" sz="1100" spc="10">
                <a:latin typeface="Times New Roman"/>
                <a:cs typeface="Times New Roman"/>
              </a:rPr>
              <a:t>Analysts and </a:t>
            </a:r>
            <a:r>
              <a:rPr dirty="0" sz="1100" spc="5">
                <a:latin typeface="Times New Roman"/>
                <a:cs typeface="Times New Roman"/>
              </a:rPr>
              <a:t>investors seek to </a:t>
            </a:r>
            <a:r>
              <a:rPr dirty="0" sz="1100" spc="10">
                <a:latin typeface="Times New Roman"/>
                <a:cs typeface="Times New Roman"/>
              </a:rPr>
              <a:t>decompose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ROE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5">
                <a:latin typeface="Times New Roman"/>
                <a:cs typeface="Times New Roman"/>
              </a:rPr>
              <a:t>critical </a:t>
            </a:r>
            <a:r>
              <a:rPr dirty="0" sz="1100" spc="10">
                <a:latin typeface="Times New Roman"/>
                <a:cs typeface="Times New Roman"/>
              </a:rPr>
              <a:t>components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order </a:t>
            </a:r>
            <a:r>
              <a:rPr dirty="0" sz="1100" spc="5">
                <a:latin typeface="Times New Roman"/>
                <a:cs typeface="Times New Roman"/>
              </a:rPr>
              <a:t>both to identify adverse </a:t>
            </a:r>
            <a:r>
              <a:rPr dirty="0" sz="1100" spc="10">
                <a:latin typeface="Times New Roman"/>
                <a:cs typeface="Times New Roman"/>
              </a:rPr>
              <a:t>impacts on </a:t>
            </a:r>
            <a:r>
              <a:rPr dirty="0" sz="1100" spc="15">
                <a:latin typeface="Times New Roman"/>
                <a:cs typeface="Times New Roman"/>
              </a:rPr>
              <a:t>ROE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help </a:t>
            </a:r>
            <a:r>
              <a:rPr dirty="0" sz="1100" spc="5">
                <a:latin typeface="Times New Roman"/>
                <a:cs typeface="Times New Roman"/>
              </a:rPr>
              <a:t>predict  future trends in </a:t>
            </a:r>
            <a:r>
              <a:rPr dirty="0" sz="1100" spc="10">
                <a:latin typeface="Times New Roman"/>
                <a:cs typeface="Times New Roman"/>
              </a:rPr>
              <a:t>ROE.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combinations </a:t>
            </a:r>
            <a:r>
              <a:rPr dirty="0" sz="1100" spc="5">
                <a:latin typeface="Times New Roman"/>
                <a:cs typeface="Times New Roman"/>
              </a:rPr>
              <a:t>of financial ratios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to decompose </a:t>
            </a:r>
            <a:r>
              <a:rPr dirty="0" sz="1100" spc="15">
                <a:latin typeface="Times New Roman"/>
                <a:cs typeface="Times New Roman"/>
              </a:rPr>
              <a:t>ROE—in </a:t>
            </a:r>
            <a:r>
              <a:rPr dirty="0" sz="1100" spc="5">
                <a:latin typeface="Times New Roman"/>
                <a:cs typeface="Times New Roman"/>
              </a:rPr>
              <a:t>other words;  there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5">
                <a:latin typeface="Times New Roman"/>
                <a:cs typeface="Times New Roman"/>
              </a:rPr>
              <a:t>ways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this analysis.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the multiplicative relationship that  </a:t>
            </a:r>
            <a:r>
              <a:rPr dirty="0" sz="1100" spc="10">
                <a:latin typeface="Times New Roman"/>
                <a:cs typeface="Times New Roman"/>
              </a:rPr>
              <a:t>consists of important financial ratios that </a:t>
            </a:r>
            <a:r>
              <a:rPr dirty="0" sz="1100" spc="5">
                <a:latin typeface="Times New Roman"/>
                <a:cs typeface="Times New Roman"/>
              </a:rPr>
              <a:t>easily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from a company’s 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statements.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Analyzing Return on Equity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(ROE):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ROE = ROA ×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Leverage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major </a:t>
            </a:r>
            <a:r>
              <a:rPr dirty="0" sz="1100" spc="10">
                <a:latin typeface="Times New Roman"/>
                <a:cs typeface="Times New Roman"/>
              </a:rPr>
              <a:t>complement of </a:t>
            </a:r>
            <a:r>
              <a:rPr dirty="0" sz="1100" spc="15">
                <a:latin typeface="Times New Roman"/>
                <a:cs typeface="Times New Roman"/>
              </a:rPr>
              <a:t>ROE </a:t>
            </a:r>
            <a:r>
              <a:rPr dirty="0" sz="1100" spc="5">
                <a:latin typeface="Times New Roman"/>
                <a:cs typeface="Times New Roman"/>
              </a:rPr>
              <a:t>is 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(ROA), </a:t>
            </a:r>
            <a:r>
              <a:rPr dirty="0" sz="1100" spc="5">
                <a:latin typeface="Times New Roman"/>
                <a:cs typeface="Times New Roman"/>
              </a:rPr>
              <a:t>an important measure of </a:t>
            </a:r>
            <a:r>
              <a:rPr dirty="0" sz="1100" spc="10">
                <a:latin typeface="Times New Roman"/>
                <a:cs typeface="Times New Roman"/>
              </a:rPr>
              <a:t>a  company’s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profitability.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ROA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measures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return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assets,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whereas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ROE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measures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106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03240" y="572391"/>
            <a:ext cx="73469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17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03808" y="902337"/>
            <a:ext cx="5336540" cy="299974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COMPANY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ANALYSIS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Analyzing a Company’s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Profitability: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20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level, </a:t>
            </a:r>
            <a:r>
              <a:rPr dirty="0" sz="1100" spc="15">
                <a:latin typeface="Times New Roman"/>
                <a:cs typeface="Times New Roman"/>
              </a:rPr>
              <a:t>EPS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culmination of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important factors going on within the  company. </a:t>
            </a:r>
            <a:r>
              <a:rPr dirty="0" sz="1100" spc="5">
                <a:latin typeface="Times New Roman"/>
                <a:cs typeface="Times New Roman"/>
              </a:rPr>
              <a:t>Accounting variables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used to </a:t>
            </a:r>
            <a:r>
              <a:rPr dirty="0" sz="1100" spc="10">
                <a:latin typeface="Times New Roman"/>
                <a:cs typeface="Times New Roman"/>
              </a:rPr>
              <a:t>examine these determining </a:t>
            </a:r>
            <a:r>
              <a:rPr dirty="0" sz="1100" spc="5">
                <a:latin typeface="Times New Roman"/>
                <a:cs typeface="Times New Roman"/>
              </a:rPr>
              <a:t>factors by  </a:t>
            </a:r>
            <a:r>
              <a:rPr dirty="0" sz="1100" spc="10">
                <a:latin typeface="Times New Roman"/>
                <a:cs typeface="Times New Roman"/>
              </a:rPr>
              <a:t>analyzing key </a:t>
            </a:r>
            <a:r>
              <a:rPr dirty="0" sz="1100" spc="5">
                <a:latin typeface="Times New Roman"/>
                <a:cs typeface="Times New Roman"/>
              </a:rPr>
              <a:t>financial ratios. Analysts </a:t>
            </a:r>
            <a:r>
              <a:rPr dirty="0" sz="1100" spc="10">
                <a:latin typeface="Times New Roman"/>
                <a:cs typeface="Times New Roman"/>
              </a:rPr>
              <a:t>examine the components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EPS </a:t>
            </a:r>
            <a:r>
              <a:rPr dirty="0" sz="1100" spc="5">
                <a:latin typeface="Times New Roman"/>
                <a:cs typeface="Times New Roman"/>
              </a:rPr>
              <a:t>in order to try to  </a:t>
            </a:r>
            <a:r>
              <a:rPr dirty="0" sz="1100" spc="10">
                <a:latin typeface="Times New Roman"/>
                <a:cs typeface="Times New Roman"/>
              </a:rPr>
              <a:t>determine whether a company’s </a:t>
            </a:r>
            <a:r>
              <a:rPr dirty="0" sz="1100" spc="5">
                <a:latin typeface="Times New Roman"/>
                <a:cs typeface="Times New Roman"/>
              </a:rPr>
              <a:t>profitability is increasing or decreasing and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start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following accounting identity,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establishes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between  EPS and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ROE: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EPS </a:t>
            </a:r>
            <a:r>
              <a:rPr dirty="0" sz="1100" spc="15" b="1">
                <a:latin typeface="Times New Roman"/>
                <a:cs typeface="Times New Roman"/>
              </a:rPr>
              <a:t>= ROE </a:t>
            </a:r>
            <a:r>
              <a:rPr dirty="0" sz="1100" spc="10" b="1">
                <a:latin typeface="Times New Roman"/>
                <a:cs typeface="Times New Roman"/>
              </a:rPr>
              <a:t>x Book value per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share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15">
                <a:latin typeface="Times New Roman"/>
                <a:cs typeface="Times New Roman"/>
              </a:rPr>
              <a:t>ROE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return on </a:t>
            </a:r>
            <a:r>
              <a:rPr dirty="0" sz="1100" spc="5">
                <a:latin typeface="Times New Roman"/>
                <a:cs typeface="Times New Roman"/>
              </a:rPr>
              <a:t>equity </a:t>
            </a:r>
            <a:r>
              <a:rPr dirty="0" sz="1100" spc="10">
                <a:latin typeface="Times New Roman"/>
                <a:cs typeface="Times New Roman"/>
              </a:rPr>
              <a:t>and book </a:t>
            </a:r>
            <a:r>
              <a:rPr dirty="0" sz="1100" spc="5">
                <a:latin typeface="Times New Roman"/>
                <a:cs typeface="Times New Roman"/>
              </a:rPr>
              <a:t>value </a:t>
            </a:r>
            <a:r>
              <a:rPr dirty="0" sz="1100" spc="10">
                <a:latin typeface="Times New Roman"/>
                <a:cs typeface="Times New Roman"/>
              </a:rPr>
              <a:t>per share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accounting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 stockholder’s equity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basis. </a:t>
            </a:r>
            <a:r>
              <a:rPr dirty="0" sz="1100" spc="10">
                <a:latin typeface="Times New Roman"/>
                <a:cs typeface="Times New Roman"/>
              </a:rPr>
              <a:t>Book value </a:t>
            </a:r>
            <a:r>
              <a:rPr dirty="0" sz="1100" spc="5">
                <a:latin typeface="Times New Roman"/>
                <a:cs typeface="Times New Roman"/>
              </a:rPr>
              <a:t>typically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slowly,  making </a:t>
            </a:r>
            <a:r>
              <a:rPr dirty="0" sz="1100" spc="15">
                <a:latin typeface="Times New Roman"/>
                <a:cs typeface="Times New Roman"/>
              </a:rPr>
              <a:t>ROE </a:t>
            </a:r>
            <a:r>
              <a:rPr dirty="0" sz="1100" spc="5">
                <a:latin typeface="Times New Roman"/>
                <a:cs typeface="Times New Roman"/>
              </a:rPr>
              <a:t>the primary variable </a:t>
            </a:r>
            <a:r>
              <a:rPr dirty="0" sz="1100" spc="10">
                <a:latin typeface="Times New Roman"/>
                <a:cs typeface="Times New Roman"/>
              </a:rPr>
              <a:t>on which </a:t>
            </a:r>
            <a:r>
              <a:rPr dirty="0" sz="1100" spc="5">
                <a:latin typeface="Times New Roman"/>
                <a:cs typeface="Times New Roman"/>
              </a:rPr>
              <a:t>to concentrate. </a:t>
            </a:r>
            <a:r>
              <a:rPr dirty="0" sz="1100" spc="10">
                <a:latin typeface="Times New Roman"/>
                <a:cs typeface="Times New Roman"/>
              </a:rPr>
              <a:t>Using </a:t>
            </a:r>
            <a:r>
              <a:rPr dirty="0" sz="1100" spc="5">
                <a:latin typeface="Times New Roman"/>
                <a:cs typeface="Times New Roman"/>
              </a:rPr>
              <a:t>Coca-cola’s data,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calculate </a:t>
            </a:r>
            <a:r>
              <a:rPr dirty="0" sz="1100" spc="15">
                <a:latin typeface="Times New Roman"/>
                <a:cs typeface="Times New Roman"/>
              </a:rPr>
              <a:t>EPS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2002 as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follows:</a:t>
            </a:r>
            <a:endParaRPr sz="1100">
              <a:latin typeface="Times New Roman"/>
              <a:cs typeface="Times New Roman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984758" y="4062406"/>
          <a:ext cx="5046345" cy="16427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1364"/>
                <a:gridCol w="1390650"/>
                <a:gridCol w="306704"/>
                <a:gridCol w="877569"/>
                <a:gridCol w="440054"/>
              </a:tblGrid>
              <a:tr h="2443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51130">
                        <a:lnSpc>
                          <a:spcPts val="1225"/>
                        </a:lnSpc>
                      </a:pPr>
                      <a:r>
                        <a:rPr dirty="0" sz="1100" spc="10">
                          <a:latin typeface="Times New Roman"/>
                          <a:cs typeface="Times New Roman"/>
                        </a:rPr>
                        <a:t>For Coca-Cola</a:t>
                      </a:r>
                      <a:r>
                        <a:rPr dirty="0" sz="1100" spc="-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=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ts val="122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$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74625">
                        <a:lnSpc>
                          <a:spcPts val="1225"/>
                        </a:lnSpc>
                      </a:pPr>
                      <a:r>
                        <a:rPr dirty="0" sz="1100" spc="20">
                          <a:latin typeface="Times New Roman"/>
                          <a:cs typeface="Times New Roman"/>
                        </a:rPr>
                        <a:t>%</a:t>
                      </a:r>
                      <a:r>
                        <a:rPr dirty="0" sz="1100" spc="-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Return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247279">
                <a:tc>
                  <a:txBody>
                    <a:bodyPr/>
                    <a:lstStyle/>
                    <a:p>
                      <a:pPr marL="31750">
                        <a:lnSpc>
                          <a:spcPts val="1265"/>
                        </a:lnSpc>
                        <a:spcBef>
                          <a:spcPts val="580"/>
                        </a:spcBef>
                      </a:pPr>
                      <a:r>
                        <a:rPr dirty="0" sz="1100" spc="10">
                          <a:latin typeface="Times New Roman"/>
                          <a:cs typeface="Times New Roman"/>
                        </a:rPr>
                        <a:t>EPS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= </a:t>
                      </a:r>
                      <a:r>
                        <a:rPr dirty="0" u="sng" sz="1100" spc="1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Net income </a:t>
                      </a:r>
                      <a:r>
                        <a:rPr dirty="0" u="sng" sz="1100" spc="5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after taxes</a:t>
                      </a:r>
                      <a:r>
                        <a:rPr dirty="0" sz="1100" spc="-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=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660"/>
                </a:tc>
                <a:tc>
                  <a:txBody>
                    <a:bodyPr/>
                    <a:lstStyle/>
                    <a:p>
                      <a:pPr marL="151130">
                        <a:lnSpc>
                          <a:spcPts val="1265"/>
                        </a:lnSpc>
                        <a:spcBef>
                          <a:spcPts val="580"/>
                        </a:spcBef>
                      </a:pPr>
                      <a:r>
                        <a:rPr dirty="0" u="sng" sz="1100" spc="5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$3,050,000,000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660"/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ts val="1265"/>
                        </a:lnSpc>
                        <a:spcBef>
                          <a:spcPts val="580"/>
                        </a:spcBef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=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660"/>
                </a:tc>
                <a:tc>
                  <a:txBody>
                    <a:bodyPr/>
                    <a:lstStyle/>
                    <a:p>
                      <a:pPr marL="174625">
                        <a:lnSpc>
                          <a:spcPts val="1265"/>
                        </a:lnSpc>
                        <a:spcBef>
                          <a:spcPts val="580"/>
                        </a:spcBef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$1.23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660"/>
                </a:tc>
                <a:tc>
                  <a:txBody>
                    <a:bodyPr/>
                    <a:lstStyle/>
                    <a:p>
                      <a:pPr marL="157480">
                        <a:lnSpc>
                          <a:spcPts val="1265"/>
                        </a:lnSpc>
                        <a:spcBef>
                          <a:spcPts val="580"/>
                        </a:spcBef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—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660"/>
                </a:tc>
              </a:tr>
              <a:tr h="246887">
                <a:tc>
                  <a:txBody>
                    <a:bodyPr/>
                    <a:lstStyle/>
                    <a:p>
                      <a:pPr marL="462280">
                        <a:lnSpc>
                          <a:spcPts val="1250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Shares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Outstanding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50495">
                        <a:lnSpc>
                          <a:spcPts val="1250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2,478,000,000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247278">
                <a:tc>
                  <a:txBody>
                    <a:bodyPr/>
                    <a:lstStyle/>
                    <a:p>
                      <a:pPr marL="31750">
                        <a:lnSpc>
                          <a:spcPts val="1270"/>
                        </a:lnSpc>
                        <a:spcBef>
                          <a:spcPts val="575"/>
                        </a:spcBef>
                      </a:pPr>
                      <a:r>
                        <a:rPr dirty="0" sz="1100" spc="15">
                          <a:latin typeface="Times New Roman"/>
                          <a:cs typeface="Times New Roman"/>
                        </a:rPr>
                        <a:t>ROE = </a:t>
                      </a:r>
                      <a:r>
                        <a:rPr dirty="0" u="sng" sz="1100" spc="1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Net income </a:t>
                      </a:r>
                      <a:r>
                        <a:rPr dirty="0" u="sng" sz="1100" spc="5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after </a:t>
                      </a:r>
                      <a:r>
                        <a:rPr dirty="0" u="sng" sz="1100" spc="1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taxes</a:t>
                      </a:r>
                      <a:r>
                        <a:rPr dirty="0" sz="11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=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025"/>
                </a:tc>
                <a:tc>
                  <a:txBody>
                    <a:bodyPr/>
                    <a:lstStyle/>
                    <a:p>
                      <a:pPr marL="151130">
                        <a:lnSpc>
                          <a:spcPts val="1270"/>
                        </a:lnSpc>
                        <a:spcBef>
                          <a:spcPts val="575"/>
                        </a:spcBef>
                      </a:pPr>
                      <a:r>
                        <a:rPr dirty="0" u="sng" sz="1100" spc="5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$3,050,000,000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025"/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ts val="1270"/>
                        </a:lnSpc>
                        <a:spcBef>
                          <a:spcPts val="575"/>
                        </a:spcBef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=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025"/>
                </a:tc>
                <a:tc>
                  <a:txBody>
                    <a:bodyPr/>
                    <a:lstStyle/>
                    <a:p>
                      <a:pPr marL="174625">
                        <a:lnSpc>
                          <a:spcPts val="1270"/>
                        </a:lnSpc>
                        <a:spcBef>
                          <a:spcPts val="575"/>
                        </a:spcBef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—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025"/>
                </a:tc>
                <a:tc>
                  <a:txBody>
                    <a:bodyPr/>
                    <a:lstStyle/>
                    <a:p>
                      <a:pPr marL="157480">
                        <a:lnSpc>
                          <a:spcPts val="1270"/>
                        </a:lnSpc>
                        <a:spcBef>
                          <a:spcPts val="575"/>
                        </a:spcBef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25.9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025"/>
                </a:tc>
              </a:tr>
              <a:tr h="247265">
                <a:tc>
                  <a:txBody>
                    <a:bodyPr/>
                    <a:lstStyle/>
                    <a:p>
                      <a:pPr marL="461645">
                        <a:lnSpc>
                          <a:spcPts val="1250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Stockholder’s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equity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50495">
                        <a:lnSpc>
                          <a:spcPts val="1250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$11,800,000,000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409366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1100" spc="10">
                          <a:latin typeface="Times New Roman"/>
                          <a:cs typeface="Times New Roman"/>
                        </a:rPr>
                        <a:t>Book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value per share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=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025"/>
                </a:tc>
                <a:tc>
                  <a:txBody>
                    <a:bodyPr/>
                    <a:lstStyle/>
                    <a:p>
                      <a:pPr marL="151130" marR="42545">
                        <a:lnSpc>
                          <a:spcPts val="1300"/>
                        </a:lnSpc>
                        <a:spcBef>
                          <a:spcPts val="635"/>
                        </a:spcBef>
                      </a:pPr>
                      <a:r>
                        <a:rPr dirty="0" u="sng" sz="1100" spc="5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Stockholder’s equity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 Shares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Outstanding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80645"/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=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025"/>
                </a:tc>
                <a:tc>
                  <a:txBody>
                    <a:bodyPr/>
                    <a:lstStyle/>
                    <a:p>
                      <a:pPr marL="17462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$4.76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025"/>
                </a:tc>
                <a:tc>
                  <a:txBody>
                    <a:bodyPr/>
                    <a:lstStyle/>
                    <a:p>
                      <a:pPr marL="15748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—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025"/>
                </a:tc>
              </a:tr>
            </a:tbl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270" cy="629793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return to the stockholders,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financed only part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assets (the bondholders </a:t>
            </a:r>
            <a:r>
              <a:rPr dirty="0" sz="1100" spc="10">
                <a:latin typeface="Times New Roman"/>
                <a:cs typeface="Times New Roman"/>
              </a:rPr>
              <a:t>finance the  other</a:t>
            </a:r>
            <a:r>
              <a:rPr dirty="0" sz="1100" spc="5">
                <a:latin typeface="Times New Roman"/>
                <a:cs typeface="Times New Roman"/>
              </a:rPr>
              <a:t> part).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To go from </a:t>
            </a:r>
            <a:r>
              <a:rPr dirty="0" sz="1100" spc="15">
                <a:latin typeface="Times New Roman"/>
                <a:cs typeface="Times New Roman"/>
              </a:rPr>
              <a:t>ROA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ROE, </a:t>
            </a:r>
            <a:r>
              <a:rPr dirty="0" sz="1100" spc="5">
                <a:latin typeface="Times New Roman"/>
                <a:cs typeface="Times New Roman"/>
              </a:rPr>
              <a:t>the effects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leverage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considered. </a:t>
            </a:r>
            <a:r>
              <a:rPr dirty="0" sz="1100" spc="10">
                <a:latin typeface="Times New Roman"/>
                <a:cs typeface="Times New Roman"/>
              </a:rPr>
              <a:t>The leverage </a:t>
            </a:r>
            <a:r>
              <a:rPr dirty="0" sz="1100" spc="5">
                <a:latin typeface="Times New Roman"/>
                <a:cs typeface="Times New Roman"/>
              </a:rPr>
              <a:t>ratio  measures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firm finances </a:t>
            </a:r>
            <a:r>
              <a:rPr dirty="0" sz="1100" spc="5">
                <a:latin typeface="Times New Roman"/>
                <a:cs typeface="Times New Roman"/>
              </a:rPr>
              <a:t>its assets. Basically, firms </a:t>
            </a:r>
            <a:r>
              <a:rPr dirty="0" sz="1100" spc="10">
                <a:latin typeface="Times New Roman"/>
                <a:cs typeface="Times New Roman"/>
              </a:rPr>
              <a:t>can finance </a:t>
            </a:r>
            <a:r>
              <a:rPr dirty="0" sz="1100" spc="5">
                <a:latin typeface="Times New Roman"/>
                <a:cs typeface="Times New Roman"/>
              </a:rPr>
              <a:t>with either debt 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equity. Debt,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although </a:t>
            </a:r>
            <a:r>
              <a:rPr dirty="0" sz="1100" spc="10">
                <a:latin typeface="Times New Roman"/>
                <a:cs typeface="Times New Roman"/>
              </a:rPr>
              <a:t>a cheaper </a:t>
            </a:r>
            <a:r>
              <a:rPr dirty="0" sz="1100" spc="5">
                <a:latin typeface="Times New Roman"/>
                <a:cs typeface="Times New Roman"/>
              </a:rPr>
              <a:t>source of financing,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riskier </a:t>
            </a:r>
            <a:r>
              <a:rPr dirty="0" sz="1100" spc="10">
                <a:latin typeface="Times New Roman"/>
                <a:cs typeface="Times New Roman"/>
              </a:rPr>
              <a:t>method, </a:t>
            </a:r>
            <a:r>
              <a:rPr dirty="0" sz="1100" spc="5">
                <a:latin typeface="Times New Roman"/>
                <a:cs typeface="Times New Roman"/>
              </a:rPr>
              <a:t>because of the  fixed </a:t>
            </a:r>
            <a:r>
              <a:rPr dirty="0" sz="1100" spc="10">
                <a:latin typeface="Times New Roman"/>
                <a:cs typeface="Times New Roman"/>
              </a:rPr>
              <a:t>interest payments that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systematically repaid </a:t>
            </a:r>
            <a:r>
              <a:rPr dirty="0" sz="1100" spc="10">
                <a:latin typeface="Times New Roman"/>
                <a:cs typeface="Times New Roman"/>
              </a:rPr>
              <a:t>on time to avoid bankruptcy.  Leverage can </a:t>
            </a:r>
            <a:r>
              <a:rPr dirty="0" sz="1100" spc="5">
                <a:latin typeface="Times New Roman"/>
                <a:cs typeface="Times New Roman"/>
              </a:rPr>
              <a:t>magnify that returns </a:t>
            </a:r>
            <a:r>
              <a:rPr dirty="0" sz="1100" spc="10">
                <a:latin typeface="Times New Roman"/>
                <a:cs typeface="Times New Roman"/>
              </a:rPr>
              <a:t>to the </a:t>
            </a:r>
            <a:r>
              <a:rPr dirty="0" sz="1100" spc="5">
                <a:latin typeface="Times New Roman"/>
                <a:cs typeface="Times New Roman"/>
              </a:rPr>
              <a:t>stockholders (favorable </a:t>
            </a:r>
            <a:r>
              <a:rPr dirty="0" sz="1100" spc="10">
                <a:latin typeface="Times New Roman"/>
                <a:cs typeface="Times New Roman"/>
              </a:rPr>
              <a:t>leverage)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diminish </a:t>
            </a:r>
            <a:r>
              <a:rPr dirty="0" sz="1100" spc="15">
                <a:latin typeface="Times New Roman"/>
                <a:cs typeface="Times New Roman"/>
              </a:rPr>
              <a:t>them  </a:t>
            </a:r>
            <a:r>
              <a:rPr dirty="0" sz="1100" spc="5">
                <a:latin typeface="Times New Roman"/>
                <a:cs typeface="Times New Roman"/>
              </a:rPr>
              <a:t>(Unfavorable leverage). Thus, </a:t>
            </a:r>
            <a:r>
              <a:rPr dirty="0" sz="1100" spc="10">
                <a:latin typeface="Times New Roman"/>
                <a:cs typeface="Times New Roman"/>
              </a:rPr>
              <a:t>any given </a:t>
            </a:r>
            <a:r>
              <a:rPr dirty="0" sz="1100" spc="15">
                <a:latin typeface="Times New Roman"/>
                <a:cs typeface="Times New Roman"/>
              </a:rPr>
              <a:t>ROA </a:t>
            </a:r>
            <a:r>
              <a:rPr dirty="0" sz="1100" spc="5">
                <a:latin typeface="Times New Roman"/>
                <a:cs typeface="Times New Roman"/>
              </a:rPr>
              <a:t>magnified </a:t>
            </a:r>
            <a:r>
              <a:rPr dirty="0" sz="1100" spc="10">
                <a:latin typeface="Times New Roman"/>
                <a:cs typeface="Times New Roman"/>
              </a:rPr>
              <a:t>into a higher </a:t>
            </a:r>
            <a:r>
              <a:rPr dirty="0" sz="1100" spc="15">
                <a:latin typeface="Times New Roman"/>
                <a:cs typeface="Times New Roman"/>
              </a:rPr>
              <a:t>ROE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 judicious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of debt financing.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converse, however, applies; injudicious use of debt can  </a:t>
            </a:r>
            <a:r>
              <a:rPr dirty="0" sz="1100" spc="10">
                <a:latin typeface="Times New Roman"/>
                <a:cs typeface="Times New Roman"/>
              </a:rPr>
              <a:t>lower the </a:t>
            </a:r>
            <a:r>
              <a:rPr dirty="0" sz="1100" spc="20">
                <a:latin typeface="Times New Roman"/>
                <a:cs typeface="Times New Roman"/>
              </a:rPr>
              <a:t>ROE </a:t>
            </a:r>
            <a:r>
              <a:rPr dirty="0" sz="1100" spc="5">
                <a:latin typeface="Times New Roman"/>
                <a:cs typeface="Times New Roman"/>
              </a:rPr>
              <a:t>below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ROA.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capture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easily the effects </a:t>
            </a:r>
            <a:r>
              <a:rPr dirty="0" sz="1100" spc="10">
                <a:latin typeface="Times New Roman"/>
                <a:cs typeface="Times New Roman"/>
              </a:rPr>
              <a:t>of an </a:t>
            </a:r>
            <a:r>
              <a:rPr dirty="0" sz="1100" spc="5">
                <a:latin typeface="Times New Roman"/>
                <a:cs typeface="Times New Roman"/>
              </a:rPr>
              <a:t>average,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equity multiplier rather </a:t>
            </a:r>
            <a:r>
              <a:rPr dirty="0" sz="1100" spc="10">
                <a:latin typeface="Times New Roman"/>
                <a:cs typeface="Times New Roman"/>
              </a:rPr>
              <a:t>than a  </a:t>
            </a:r>
            <a:r>
              <a:rPr dirty="0" sz="1100" spc="5">
                <a:latin typeface="Times New Roman"/>
                <a:cs typeface="Times New Roman"/>
              </a:rPr>
              <a:t>debt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percentage.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reflects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amount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financed per </a:t>
            </a:r>
            <a:r>
              <a:rPr dirty="0" sz="1100" spc="5">
                <a:latin typeface="Times New Roman"/>
                <a:cs typeface="Times New Roman"/>
              </a:rPr>
              <a:t>dollar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stockholders’ </a:t>
            </a:r>
            <a:r>
              <a:rPr dirty="0" sz="1100" spc="5">
                <a:latin typeface="Times New Roman"/>
                <a:cs typeface="Times New Roman"/>
              </a:rPr>
              <a:t>equity. For </a:t>
            </a:r>
            <a:r>
              <a:rPr dirty="0" sz="1100" spc="10">
                <a:latin typeface="Times New Roman"/>
                <a:cs typeface="Times New Roman"/>
              </a:rPr>
              <a:t>example, a </a:t>
            </a:r>
            <a:r>
              <a:rPr dirty="0" sz="1100" spc="5">
                <a:latin typeface="Times New Roman"/>
                <a:cs typeface="Times New Roman"/>
              </a:rPr>
              <a:t>ratio of </a:t>
            </a:r>
            <a:r>
              <a:rPr dirty="0" sz="1100" spc="10">
                <a:latin typeface="Times New Roman"/>
                <a:cs typeface="Times New Roman"/>
              </a:rPr>
              <a:t>2 would </a:t>
            </a:r>
            <a:r>
              <a:rPr dirty="0" sz="1100" spc="5">
                <a:latin typeface="Times New Roman"/>
                <a:cs typeface="Times New Roman"/>
              </a:rPr>
              <a:t>indicate that </a:t>
            </a:r>
            <a:r>
              <a:rPr dirty="0" sz="1100" spc="15">
                <a:latin typeface="Times New Roman"/>
                <a:cs typeface="Times New Roman"/>
              </a:rPr>
              <a:t>$2 </a:t>
            </a:r>
            <a:r>
              <a:rPr dirty="0" sz="1100" spc="5">
                <a:latin typeface="Times New Roman"/>
                <a:cs typeface="Times New Roman"/>
              </a:rPr>
              <a:t>in assets are being  </a:t>
            </a:r>
            <a:r>
              <a:rPr dirty="0" sz="1100" spc="10">
                <a:latin typeface="Times New Roman"/>
                <a:cs typeface="Times New Roman"/>
              </a:rPr>
              <a:t>financed by $1 in </a:t>
            </a:r>
            <a:r>
              <a:rPr dirty="0" sz="1100" spc="5">
                <a:latin typeface="Times New Roman"/>
                <a:cs typeface="Times New Roman"/>
              </a:rPr>
              <a:t>stockholders’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equity.</a:t>
            </a:r>
            <a:endParaRPr sz="1100">
              <a:latin typeface="Times New Roman"/>
              <a:cs typeface="Times New Roman"/>
            </a:endParaRPr>
          </a:p>
          <a:p>
            <a:pPr algn="just" marL="12700" marR="1276985" indent="1270635">
              <a:lnSpc>
                <a:spcPct val="196400"/>
              </a:lnSpc>
              <a:spcBef>
                <a:spcPts val="15"/>
              </a:spcBef>
            </a:pPr>
            <a:r>
              <a:rPr dirty="0" sz="1100" spc="10" b="1">
                <a:latin typeface="Times New Roman"/>
                <a:cs typeface="Times New Roman"/>
              </a:rPr>
              <a:t>Leverage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Total Assets/Stockholder’s equity  Analyzing Return on Assets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(ROA):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>
                <a:latin typeface="Times New Roman"/>
                <a:cs typeface="Times New Roman"/>
              </a:rPr>
              <a:t>ROA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important measure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firm’s profitability.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product of </a:t>
            </a:r>
            <a:r>
              <a:rPr dirty="0" sz="1100" spc="10">
                <a:latin typeface="Times New Roman"/>
                <a:cs typeface="Times New Roman"/>
              </a:rPr>
              <a:t>two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factors,</a:t>
            </a:r>
            <a:endParaRPr sz="1100">
              <a:latin typeface="Times New Roman"/>
              <a:cs typeface="Times New Roman"/>
            </a:endParaRPr>
          </a:p>
          <a:p>
            <a:pPr algn="ctr" marL="1473835" marR="1467485">
              <a:lnSpc>
                <a:spcPct val="196600"/>
              </a:lnSpc>
              <a:spcBef>
                <a:spcPts val="10"/>
              </a:spcBef>
            </a:pPr>
            <a:r>
              <a:rPr dirty="0" sz="1100" spc="15" b="1">
                <a:latin typeface="Times New Roman"/>
                <a:cs typeface="Times New Roman"/>
              </a:rPr>
              <a:t>ROA = </a:t>
            </a:r>
            <a:r>
              <a:rPr dirty="0" sz="1100" spc="10" b="1">
                <a:latin typeface="Times New Roman"/>
                <a:cs typeface="Times New Roman"/>
              </a:rPr>
              <a:t>Net income margin </a:t>
            </a:r>
            <a:r>
              <a:rPr dirty="0" sz="1100" spc="15" b="1">
                <a:latin typeface="Times New Roman"/>
                <a:cs typeface="Times New Roman"/>
              </a:rPr>
              <a:t>×</a:t>
            </a:r>
            <a:r>
              <a:rPr dirty="0" sz="1100" spc="-5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Turnover  Net income margin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Net income/Sales  Turnover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Sales/ </a:t>
            </a:r>
            <a:r>
              <a:rPr dirty="0" sz="1100" spc="10" b="1">
                <a:latin typeface="Times New Roman"/>
                <a:cs typeface="Times New Roman"/>
              </a:rPr>
              <a:t>Total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Assets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ratio affecting </a:t>
            </a:r>
            <a:r>
              <a:rPr dirty="0" sz="1100" spc="15">
                <a:latin typeface="Times New Roman"/>
                <a:cs typeface="Times New Roman"/>
              </a:rPr>
              <a:t>ROA, </a:t>
            </a:r>
            <a:r>
              <a:rPr dirty="0" sz="1100" spc="5">
                <a:latin typeface="Times New Roman"/>
                <a:cs typeface="Times New Roman"/>
              </a:rPr>
              <a:t>the net </a:t>
            </a:r>
            <a:r>
              <a:rPr dirty="0" sz="1100" spc="10">
                <a:latin typeface="Times New Roman"/>
                <a:cs typeface="Times New Roman"/>
              </a:rPr>
              <a:t>income margin, </a:t>
            </a:r>
            <a:r>
              <a:rPr dirty="0" sz="1100" spc="5">
                <a:latin typeface="Times New Roman"/>
                <a:cs typeface="Times New Roman"/>
              </a:rPr>
              <a:t>measures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firm’s earning </a:t>
            </a:r>
            <a:r>
              <a:rPr dirty="0" sz="1100" spc="10">
                <a:latin typeface="Times New Roman"/>
                <a:cs typeface="Times New Roman"/>
              </a:rPr>
              <a:t>power on 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sales (revenues).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net </a:t>
            </a:r>
            <a:r>
              <a:rPr dirty="0" sz="1100" spc="10">
                <a:latin typeface="Times New Roman"/>
                <a:cs typeface="Times New Roman"/>
              </a:rPr>
              <a:t>return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realized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sales </a:t>
            </a: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costs? Obviously,  the more the </a:t>
            </a:r>
            <a:r>
              <a:rPr dirty="0" sz="1100" spc="5">
                <a:latin typeface="Times New Roman"/>
                <a:cs typeface="Times New Roman"/>
              </a:rPr>
              <a:t>firms earns per dollar of sales,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">
                <a:latin typeface="Times New Roman"/>
                <a:cs typeface="Times New Roman"/>
              </a:rPr>
              <a:t> better.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Asset turnover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measure of efficiency. Given </a:t>
            </a:r>
            <a:r>
              <a:rPr dirty="0" sz="1100" spc="10">
                <a:latin typeface="Times New Roman"/>
                <a:cs typeface="Times New Roman"/>
              </a:rPr>
              <a:t>some amount </a:t>
            </a:r>
            <a:r>
              <a:rPr dirty="0" sz="1100" spc="5">
                <a:latin typeface="Times New Roman"/>
                <a:cs typeface="Times New Roman"/>
              </a:rPr>
              <a:t>of total assets,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sales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generated? </a:t>
            </a:r>
            <a:r>
              <a:rPr dirty="0" sz="1100" spc="10">
                <a:latin typeface="Times New Roman"/>
                <a:cs typeface="Times New Roman"/>
              </a:rPr>
              <a:t>The more </a:t>
            </a:r>
            <a:r>
              <a:rPr dirty="0" sz="1100" spc="5">
                <a:latin typeface="Times New Roman"/>
                <a:cs typeface="Times New Roman"/>
              </a:rPr>
              <a:t>sales </a:t>
            </a:r>
            <a:r>
              <a:rPr dirty="0" sz="1100" spc="10">
                <a:latin typeface="Times New Roman"/>
                <a:cs typeface="Times New Roman"/>
              </a:rPr>
              <a:t>per dollar of </a:t>
            </a:r>
            <a:r>
              <a:rPr dirty="0" sz="1100" spc="5">
                <a:latin typeface="Times New Roman"/>
                <a:cs typeface="Times New Roman"/>
              </a:rPr>
              <a:t>assets, </a:t>
            </a:r>
            <a:r>
              <a:rPr dirty="0" sz="1100" spc="10">
                <a:latin typeface="Times New Roman"/>
                <a:cs typeface="Times New Roman"/>
              </a:rPr>
              <a:t>where each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has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financed </a:t>
            </a:r>
            <a:r>
              <a:rPr dirty="0" sz="1100" spc="10">
                <a:latin typeface="Times New Roman"/>
                <a:cs typeface="Times New Roman"/>
              </a:rPr>
              <a:t>with a source of funds </a:t>
            </a:r>
            <a:r>
              <a:rPr dirty="0" sz="1100" spc="5">
                <a:latin typeface="Times New Roman"/>
                <a:cs typeface="Times New Roman"/>
              </a:rPr>
              <a:t>bearing </a:t>
            </a:r>
            <a:r>
              <a:rPr dirty="0" sz="1100" spc="10">
                <a:latin typeface="Times New Roman"/>
                <a:cs typeface="Times New Roman"/>
              </a:rPr>
              <a:t>a cost, </a:t>
            </a:r>
            <a:r>
              <a:rPr dirty="0" sz="1100" spc="5">
                <a:latin typeface="Times New Roman"/>
                <a:cs typeface="Times New Roman"/>
              </a:rPr>
              <a:t>the better it is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 </a:t>
            </a:r>
            <a:r>
              <a:rPr dirty="0" sz="1100" spc="10">
                <a:latin typeface="Times New Roman"/>
                <a:cs typeface="Times New Roman"/>
              </a:rPr>
              <a:t>may  have some </a:t>
            </a:r>
            <a:r>
              <a:rPr dirty="0" sz="1100" spc="5">
                <a:latin typeface="Times New Roman"/>
                <a:cs typeface="Times New Roman"/>
              </a:rPr>
              <a:t>assets that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unproductive, </a:t>
            </a:r>
            <a:r>
              <a:rPr dirty="0" sz="1100" spc="10">
                <a:latin typeface="Times New Roman"/>
                <a:cs typeface="Times New Roman"/>
              </a:rPr>
              <a:t>thereby adversely affecting </a:t>
            </a:r>
            <a:r>
              <a:rPr dirty="0" sz="1100" spc="5">
                <a:latin typeface="Times New Roman"/>
                <a:cs typeface="Times New Roman"/>
              </a:rPr>
              <a:t>its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efficiency.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3088639" y="6837555"/>
            <a:ext cx="1203325" cy="3625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ts val="131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ROA =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Net</a:t>
            </a:r>
            <a:r>
              <a:rPr dirty="0" u="heavy" sz="1100" spc="-6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Income</a:t>
            </a:r>
            <a:endParaRPr sz="1100">
              <a:latin typeface="Times New Roman"/>
              <a:cs typeface="Times New Roman"/>
            </a:endParaRPr>
          </a:p>
          <a:p>
            <a:pPr marL="728980">
              <a:lnSpc>
                <a:spcPts val="1310"/>
              </a:lnSpc>
            </a:pPr>
            <a:r>
              <a:rPr dirty="0" sz="1100" spc="5" b="1">
                <a:latin typeface="Times New Roman"/>
                <a:cs typeface="Times New Roman"/>
              </a:rPr>
              <a:t>Sales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44250" y="6837555"/>
            <a:ext cx="955675" cy="36258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197485" marR="5080" indent="-185420">
              <a:lnSpc>
                <a:spcPts val="1300"/>
              </a:lnSpc>
              <a:spcBef>
                <a:spcPts val="185"/>
              </a:spcBef>
              <a:tabLst>
                <a:tab pos="344805" algn="l"/>
              </a:tabLst>
            </a:pPr>
            <a:r>
              <a:rPr dirty="0" sz="1100" spc="15" b="1">
                <a:latin typeface="Times New Roman"/>
                <a:cs typeface="Times New Roman"/>
              </a:rPr>
              <a:t>×		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Sales </a:t>
            </a:r>
            <a:r>
              <a:rPr dirty="0" sz="1100" spc="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Total</a:t>
            </a:r>
            <a:r>
              <a:rPr dirty="0" sz="1100" spc="-4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Assets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34338" y="7331275"/>
            <a:ext cx="5334635" cy="2012314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</a:pPr>
            <a:r>
              <a:rPr dirty="0" sz="1100" spc="15">
                <a:latin typeface="Times New Roman"/>
                <a:cs typeface="Times New Roman"/>
              </a:rPr>
              <a:t>ROA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fundamental measure </a:t>
            </a:r>
            <a:r>
              <a:rPr dirty="0" sz="1100" spc="1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profitability,  reflecting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effectively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  efficiently the firm’s assets are used. </a:t>
            </a:r>
            <a:r>
              <a:rPr dirty="0" sz="1100" spc="10">
                <a:latin typeface="Times New Roman"/>
                <a:cs typeface="Times New Roman"/>
              </a:rPr>
              <a:t>Obviously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higher the net income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given  amount </a:t>
            </a:r>
            <a:r>
              <a:rPr dirty="0" sz="1100" spc="5">
                <a:latin typeface="Times New Roman"/>
                <a:cs typeface="Times New Roman"/>
              </a:rPr>
              <a:t>of assets,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return. </a:t>
            </a:r>
            <a:r>
              <a:rPr dirty="0" sz="1100" spc="10">
                <a:latin typeface="Times New Roman"/>
                <a:cs typeface="Times New Roman"/>
              </a:rPr>
              <a:t>For Coca-Cola and </a:t>
            </a:r>
            <a:r>
              <a:rPr dirty="0" sz="1100" spc="5">
                <a:latin typeface="Times New Roman"/>
                <a:cs typeface="Times New Roman"/>
              </a:rPr>
              <a:t>the return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assets is </a:t>
            </a:r>
            <a:r>
              <a:rPr dirty="0" sz="1100" spc="10">
                <a:latin typeface="Times New Roman"/>
                <a:cs typeface="Times New Roman"/>
              </a:rPr>
              <a:t>12.45%.  The </a:t>
            </a:r>
            <a:r>
              <a:rPr dirty="0" sz="1100" spc="15">
                <a:latin typeface="Times New Roman"/>
                <a:cs typeface="Times New Roman"/>
              </a:rPr>
              <a:t>ROA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improved by </a:t>
            </a:r>
            <a:r>
              <a:rPr dirty="0" sz="1100" spc="5">
                <a:latin typeface="Times New Roman"/>
                <a:cs typeface="Times New Roman"/>
              </a:rPr>
              <a:t>increasing the </a:t>
            </a:r>
            <a:r>
              <a:rPr dirty="0" sz="1100" spc="10">
                <a:latin typeface="Times New Roman"/>
                <a:cs typeface="Times New Roman"/>
              </a:rPr>
              <a:t>net income more </a:t>
            </a:r>
            <a:r>
              <a:rPr dirty="0" sz="1100" spc="5">
                <a:latin typeface="Times New Roman"/>
                <a:cs typeface="Times New Roman"/>
              </a:rPr>
              <a:t>than the assets (in </a:t>
            </a:r>
            <a:r>
              <a:rPr dirty="0" sz="1100" spc="10">
                <a:latin typeface="Times New Roman"/>
                <a:cs typeface="Times New Roman"/>
              </a:rPr>
              <a:t>percentage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terms) or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existing assets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more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efficiently.</a:t>
            </a:r>
            <a:endParaRPr sz="1100">
              <a:latin typeface="Times New Roman"/>
              <a:cs typeface="Times New Roman"/>
            </a:endParaRPr>
          </a:p>
          <a:p>
            <a:pPr marL="12700" marR="5715">
              <a:lnSpc>
                <a:spcPts val="1300"/>
              </a:lnSpc>
              <a:spcBef>
                <a:spcPts val="35"/>
              </a:spcBef>
            </a:pP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determinants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0">
                <a:latin typeface="Times New Roman"/>
                <a:cs typeface="Times New Roman"/>
              </a:rPr>
              <a:t>ROA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able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offset </a:t>
            </a:r>
            <a:r>
              <a:rPr dirty="0" sz="1100" spc="10">
                <a:latin typeface="Times New Roman"/>
                <a:cs typeface="Times New Roman"/>
              </a:rPr>
              <a:t>poor performance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other.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net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income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margin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may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low,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but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may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generate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more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sales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dollar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45"/>
              </a:lnSpc>
            </a:pPr>
            <a:r>
              <a:rPr dirty="0" sz="1100" spc="5">
                <a:latin typeface="Times New Roman"/>
                <a:cs typeface="Times New Roman"/>
              </a:rPr>
              <a:t>assets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than</a:t>
            </a:r>
            <a:r>
              <a:rPr dirty="0" sz="1100" spc="2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compatible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companies.</a:t>
            </a:r>
            <a:r>
              <a:rPr dirty="0" sz="1100" spc="2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Conversely,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poor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turnover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may</a:t>
            </a:r>
            <a:r>
              <a:rPr dirty="0" sz="1100" spc="2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partially</a:t>
            </a:r>
            <a:r>
              <a:rPr dirty="0" sz="1100" spc="2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offset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by</a:t>
            </a:r>
            <a:endParaRPr sz="1100">
              <a:latin typeface="Times New Roman"/>
              <a:cs typeface="Times New Roman"/>
            </a:endParaRPr>
          </a:p>
          <a:p>
            <a:pPr marL="12700" marR="6985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high net profitability. In either case, analysts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investors are </a:t>
            </a:r>
            <a:r>
              <a:rPr dirty="0" sz="1100" spc="10">
                <a:latin typeface="Times New Roman"/>
                <a:cs typeface="Times New Roman"/>
              </a:rPr>
              <a:t>trying </a:t>
            </a:r>
            <a:r>
              <a:rPr dirty="0" sz="1100" spc="5">
                <a:latin typeface="Times New Roman"/>
                <a:cs typeface="Times New Roman"/>
              </a:rPr>
              <a:t>to understand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factors are </a:t>
            </a:r>
            <a:r>
              <a:rPr dirty="0" sz="1100" spc="10">
                <a:latin typeface="Times New Roman"/>
                <a:cs typeface="Times New Roman"/>
              </a:rPr>
              <a:t>impacting </a:t>
            </a:r>
            <a:r>
              <a:rPr dirty="0" sz="1100" spc="5">
                <a:latin typeface="Times New Roman"/>
                <a:cs typeface="Times New Roman"/>
              </a:rPr>
              <a:t>Coke, </a:t>
            </a:r>
            <a:r>
              <a:rPr dirty="0" sz="1100" spc="10">
                <a:latin typeface="Times New Roman"/>
                <a:cs typeface="Times New Roman"/>
              </a:rPr>
              <a:t>and how </a:t>
            </a:r>
            <a:r>
              <a:rPr dirty="0" sz="1100" spc="5">
                <a:latin typeface="Times New Roman"/>
                <a:cs typeface="Times New Roman"/>
              </a:rPr>
              <a:t>they are likely to </a:t>
            </a:r>
            <a:r>
              <a:rPr dirty="0" sz="1100" spc="10">
                <a:latin typeface="Times New Roman"/>
                <a:cs typeface="Times New Roman"/>
              </a:rPr>
              <a:t>do so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Earnings Estimates: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6989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EPS </a:t>
            </a:r>
            <a:r>
              <a:rPr dirty="0" sz="1100" spc="5">
                <a:latin typeface="Times New Roman"/>
                <a:cs typeface="Times New Roman"/>
              </a:rPr>
              <a:t>that investor used to </a:t>
            </a:r>
            <a:r>
              <a:rPr dirty="0" sz="1100" spc="10">
                <a:latin typeface="Times New Roman"/>
                <a:cs typeface="Times New Roman"/>
              </a:rPr>
              <a:t>value stocks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(expected) </a:t>
            </a:r>
            <a:r>
              <a:rPr dirty="0" sz="1100" spc="10">
                <a:latin typeface="Times New Roman"/>
                <a:cs typeface="Times New Roman"/>
              </a:rPr>
              <a:t>EPS.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  is </a:t>
            </a:r>
            <a:r>
              <a:rPr dirty="0" sz="1100" spc="10">
                <a:latin typeface="Times New Roman"/>
                <a:cs typeface="Times New Roman"/>
              </a:rPr>
              <a:t>a function of future earnings estimates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ratio, </a:t>
            </a:r>
            <a:r>
              <a:rPr dirty="0" sz="1100" spc="10">
                <a:latin typeface="Times New Roman"/>
                <a:cs typeface="Times New Roman"/>
              </a:rPr>
              <a:t>not the </a:t>
            </a:r>
            <a:r>
              <a:rPr dirty="0" sz="1100" spc="5">
                <a:latin typeface="Times New Roman"/>
                <a:cs typeface="Times New Roman"/>
              </a:rPr>
              <a:t>past. If investors </a:t>
            </a:r>
            <a:r>
              <a:rPr dirty="0" sz="1100" spc="10">
                <a:latin typeface="Times New Roman"/>
                <a:cs typeface="Times New Roman"/>
              </a:rPr>
              <a:t>knew  what the </a:t>
            </a:r>
            <a:r>
              <a:rPr dirty="0" sz="1100" spc="15">
                <a:latin typeface="Times New Roman"/>
                <a:cs typeface="Times New Roman"/>
              </a:rPr>
              <a:t>EPS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company would be next year, </a:t>
            </a:r>
            <a:r>
              <a:rPr dirty="0" sz="1100" spc="5">
                <a:latin typeface="Times New Roman"/>
                <a:cs typeface="Times New Roman"/>
              </a:rPr>
              <a:t>they could achieve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results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doing fundamental security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5">
                <a:latin typeface="Times New Roman"/>
                <a:cs typeface="Times New Roman"/>
              </a:rPr>
              <a:t>EPS, </a:t>
            </a:r>
            <a:r>
              <a:rPr dirty="0" sz="1100" spc="10">
                <a:latin typeface="Times New Roman"/>
                <a:cs typeface="Times New Roman"/>
              </a:rPr>
              <a:t>an investor </a:t>
            </a:r>
            <a:r>
              <a:rPr dirty="0" sz="1100" spc="5">
                <a:latin typeface="Times New Roman"/>
                <a:cs typeface="Times New Roman"/>
              </a:rPr>
              <a:t>needs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(1) </a:t>
            </a:r>
            <a:r>
              <a:rPr dirty="0" sz="1100" spc="10">
                <a:latin typeface="Times New Roman"/>
                <a:cs typeface="Times New Roman"/>
              </a:rPr>
              <a:t>know how to  </a:t>
            </a:r>
            <a:r>
              <a:rPr dirty="0" sz="1100" spc="5">
                <a:latin typeface="Times New Roman"/>
                <a:cs typeface="Times New Roman"/>
              </a:rPr>
              <a:t>obtain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earnings estimate; (2) consider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accuracy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any earnings estimate </a:t>
            </a:r>
            <a:r>
              <a:rPr dirty="0" sz="1100" spc="10">
                <a:latin typeface="Times New Roman"/>
                <a:cs typeface="Times New Roman"/>
              </a:rPr>
              <a:t>obtained;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(3) </a:t>
            </a:r>
            <a:r>
              <a:rPr dirty="0" sz="1100" spc="5">
                <a:latin typeface="Times New Roman"/>
                <a:cs typeface="Times New Roman"/>
              </a:rPr>
              <a:t>understand the role of earnings surprises </a:t>
            </a:r>
            <a:r>
              <a:rPr dirty="0" sz="1100" spc="10">
                <a:latin typeface="Times New Roman"/>
                <a:cs typeface="Times New Roman"/>
              </a:rPr>
              <a:t>in impacting stock </a:t>
            </a:r>
            <a:r>
              <a:rPr dirty="0" sz="1100" spc="5">
                <a:latin typeface="Times New Roman"/>
                <a:cs typeface="Times New Roman"/>
              </a:rPr>
              <a:t>prices.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consider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topics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20" b="1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Forecast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EPS: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Analysts’ </a:t>
            </a:r>
            <a:r>
              <a:rPr dirty="0" sz="1100" spc="5">
                <a:latin typeface="Times New Roman"/>
                <a:cs typeface="Times New Roman"/>
              </a:rPr>
              <a:t>Estimates of </a:t>
            </a:r>
            <a:r>
              <a:rPr dirty="0" sz="1100" spc="10">
                <a:latin typeface="Times New Roman"/>
                <a:cs typeface="Times New Roman"/>
              </a:rPr>
              <a:t>Earnings </a:t>
            </a:r>
            <a:r>
              <a:rPr dirty="0" sz="1100" spc="15">
                <a:latin typeface="Times New Roman"/>
                <a:cs typeface="Times New Roman"/>
              </a:rPr>
              <a:t>Among </a:t>
            </a:r>
            <a:r>
              <a:rPr dirty="0" sz="1100" spc="10">
                <a:latin typeface="Times New Roman"/>
                <a:cs typeface="Times New Roman"/>
              </a:rPr>
              <a:t>the most </a:t>
            </a:r>
            <a:r>
              <a:rPr dirty="0" sz="1100" spc="5">
                <a:latin typeface="Times New Roman"/>
                <a:cs typeface="Times New Roman"/>
              </a:rPr>
              <a:t>obvious sources of earnings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estimates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security analysts, </a:t>
            </a:r>
            <a:r>
              <a:rPr dirty="0" sz="1100" spc="10">
                <a:latin typeface="Times New Roman"/>
                <a:cs typeface="Times New Roman"/>
              </a:rPr>
              <a:t>who make such </a:t>
            </a:r>
            <a:r>
              <a:rPr dirty="0" sz="1100" spc="5">
                <a:latin typeface="Times New Roman"/>
                <a:cs typeface="Times New Roman"/>
              </a:rPr>
              <a:t>forecasts as </a:t>
            </a:r>
            <a:r>
              <a:rPr dirty="0" sz="1100" spc="10">
                <a:latin typeface="Times New Roman"/>
                <a:cs typeface="Times New Roman"/>
              </a:rPr>
              <a:t>a part </a:t>
            </a:r>
            <a:r>
              <a:rPr dirty="0" sz="1100" spc="5">
                <a:latin typeface="Times New Roman"/>
                <a:cs typeface="Times New Roman"/>
              </a:rPr>
              <a:t>of their job. </a:t>
            </a:r>
            <a:r>
              <a:rPr dirty="0" sz="1100" spc="10">
                <a:latin typeface="Times New Roman"/>
                <a:cs typeface="Times New Roman"/>
              </a:rPr>
              <a:t>This type </a:t>
            </a:r>
            <a:r>
              <a:rPr dirty="0" sz="1100" spc="5">
                <a:latin typeface="Times New Roman"/>
                <a:cs typeface="Times New Roman"/>
              </a:rPr>
              <a:t>of  earnings information is </a:t>
            </a:r>
            <a:r>
              <a:rPr dirty="0" sz="1100" spc="10">
                <a:latin typeface="Times New Roman"/>
                <a:cs typeface="Times New Roman"/>
              </a:rPr>
              <a:t>widely </a:t>
            </a:r>
            <a:r>
              <a:rPr dirty="0" sz="1100" spc="5">
                <a:latin typeface="Times New Roman"/>
                <a:cs typeface="Times New Roman"/>
              </a:rPr>
              <a:t>available.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investment survey, </a:t>
            </a:r>
            <a:r>
              <a:rPr dirty="0" sz="1100" spc="5">
                <a:latin typeface="Times New Roman"/>
                <a:cs typeface="Times New Roman"/>
              </a:rPr>
              <a:t>for example,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forecasts quarterly earnings for several quarters ahead for </a:t>
            </a:r>
            <a:r>
              <a:rPr dirty="0" sz="1100" spc="10">
                <a:latin typeface="Times New Roman"/>
                <a:cs typeface="Times New Roman"/>
              </a:rPr>
              <a:t>each company </a:t>
            </a:r>
            <a:r>
              <a:rPr dirty="0" sz="1100" spc="5">
                <a:latin typeface="Times New Roman"/>
                <a:cs typeface="Times New Roman"/>
              </a:rPr>
              <a:t>covered. </a:t>
            </a:r>
            <a:r>
              <a:rPr dirty="0" sz="1100" spc="10">
                <a:latin typeface="Times New Roman"/>
                <a:cs typeface="Times New Roman"/>
              </a:rPr>
              <a:t>IBES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international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well-known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firm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tracks earnings estimates </a:t>
            </a:r>
            <a:r>
              <a:rPr dirty="0" sz="1100" spc="5">
                <a:latin typeface="Times New Roman"/>
                <a:cs typeface="Times New Roman"/>
              </a:rPr>
              <a:t>by analysts </a:t>
            </a:r>
            <a:r>
              <a:rPr dirty="0" sz="1100" spc="10">
                <a:latin typeface="Times New Roman"/>
                <a:cs typeface="Times New Roman"/>
              </a:rPr>
              <a:t>and  makes </a:t>
            </a:r>
            <a:r>
              <a:rPr dirty="0" sz="1100" spc="15">
                <a:latin typeface="Times New Roman"/>
                <a:cs typeface="Times New Roman"/>
              </a:rPr>
              <a:t>them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available.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Several studies suggest that individual analysts are </a:t>
            </a:r>
            <a:r>
              <a:rPr dirty="0" sz="1100" spc="10">
                <a:latin typeface="Times New Roman"/>
                <a:cs typeface="Times New Roman"/>
              </a:rPr>
              <a:t>by and </a:t>
            </a:r>
            <a:r>
              <a:rPr dirty="0" sz="1100" spc="5">
                <a:latin typeface="Times New Roman"/>
                <a:cs typeface="Times New Roman"/>
              </a:rPr>
              <a:t>large undistinguishable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ability to predict </a:t>
            </a:r>
            <a:r>
              <a:rPr dirty="0" sz="1100" spc="10">
                <a:latin typeface="Times New Roman"/>
                <a:cs typeface="Times New Roman"/>
              </a:rPr>
              <a:t>EPS. The </a:t>
            </a:r>
            <a:r>
              <a:rPr dirty="0" sz="1100" spc="5">
                <a:latin typeface="Times New Roman"/>
                <a:cs typeface="Times New Roman"/>
              </a:rPr>
              <a:t>Practical implication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these findings is that the </a:t>
            </a:r>
            <a:r>
              <a:rPr dirty="0" sz="1100" spc="10">
                <a:latin typeface="Times New Roman"/>
                <a:cs typeface="Times New Roman"/>
              </a:rPr>
              <a:t>consensus  </a:t>
            </a:r>
            <a:r>
              <a:rPr dirty="0" sz="1100" spc="5">
                <a:latin typeface="Times New Roman"/>
                <a:cs typeface="Times New Roman"/>
              </a:rPr>
              <a:t>forecast is likely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superior to the forecasts of individual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Mechanical </a:t>
            </a:r>
            <a:r>
              <a:rPr dirty="0" sz="1100" spc="5">
                <a:latin typeface="Times New Roman"/>
                <a:cs typeface="Times New Roman"/>
              </a:rPr>
              <a:t>Estimates of </a:t>
            </a:r>
            <a:r>
              <a:rPr dirty="0" sz="1100" spc="10">
                <a:latin typeface="Times New Roman"/>
                <a:cs typeface="Times New Roman"/>
              </a:rPr>
              <a:t>Earnings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alternative </a:t>
            </a:r>
            <a:r>
              <a:rPr dirty="0" sz="1100" spc="10">
                <a:latin typeface="Times New Roman"/>
                <a:cs typeface="Times New Roman"/>
              </a:rPr>
              <a:t>method </a:t>
            </a:r>
            <a:r>
              <a:rPr dirty="0" sz="1100" spc="5">
                <a:latin typeface="Times New Roman"/>
                <a:cs typeface="Times New Roman"/>
              </a:rPr>
              <a:t>of obtaining earnings forecast is  the use of </a:t>
            </a:r>
            <a:r>
              <a:rPr dirty="0" sz="1100" spc="10">
                <a:latin typeface="Times New Roman"/>
                <a:cs typeface="Times New Roman"/>
              </a:rPr>
              <a:t>mechanical </a:t>
            </a:r>
            <a:r>
              <a:rPr dirty="0" sz="1100" spc="5">
                <a:latin typeface="Times New Roman"/>
                <a:cs typeface="Times New Roman"/>
              </a:rPr>
              <a:t>procedures such as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series models. In deciding </a:t>
            </a:r>
            <a:r>
              <a:rPr dirty="0" sz="1100" spc="10">
                <a:latin typeface="Times New Roman"/>
                <a:cs typeface="Times New Roman"/>
              </a:rPr>
              <a:t>what type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use, some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evidence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behavior </a:t>
            </a:r>
            <a:r>
              <a:rPr dirty="0" sz="1100" spc="5">
                <a:latin typeface="Times New Roman"/>
                <a:cs typeface="Times New Roman"/>
              </a:rPr>
              <a:t>of earnings over </a:t>
            </a:r>
            <a:r>
              <a:rPr dirty="0" sz="1100" spc="10">
                <a:latin typeface="Times New Roman"/>
                <a:cs typeface="Times New Roman"/>
              </a:rPr>
              <a:t>time should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considered.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series </a:t>
            </a:r>
            <a:r>
              <a:rPr dirty="0" sz="1100" spc="10">
                <a:latin typeface="Times New Roman"/>
                <a:cs typeface="Times New Roman"/>
              </a:rPr>
              <a:t>analysis involves the use of </a:t>
            </a:r>
            <a:r>
              <a:rPr dirty="0" sz="1100" spc="5">
                <a:latin typeface="Times New Roman"/>
                <a:cs typeface="Times New Roman"/>
              </a:rPr>
              <a:t>historical </a:t>
            </a:r>
            <a:r>
              <a:rPr dirty="0" sz="1100" spc="10">
                <a:latin typeface="Times New Roman"/>
                <a:cs typeface="Times New Roman"/>
              </a:rPr>
              <a:t>data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earnings </a:t>
            </a:r>
            <a:r>
              <a:rPr dirty="0" sz="1100" spc="5">
                <a:latin typeface="Times New Roman"/>
                <a:cs typeface="Times New Roman"/>
              </a:rPr>
              <a:t>forecasts.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model used assumes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similar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past.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series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forecast,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EPS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assumed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trend </a:t>
            </a:r>
            <a:r>
              <a:rPr dirty="0" sz="1100" spc="10">
                <a:latin typeface="Times New Roman"/>
                <a:cs typeface="Times New Roman"/>
              </a:rPr>
              <a:t>elements, an average value, </a:t>
            </a:r>
            <a:r>
              <a:rPr dirty="0" sz="1100" spc="5">
                <a:latin typeface="Times New Roman"/>
                <a:cs typeface="Times New Roman"/>
              </a:rPr>
              <a:t>seasonal factors,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error. </a:t>
            </a:r>
            <a:r>
              <a:rPr dirty="0" sz="1100" spc="10">
                <a:latin typeface="Times New Roman"/>
                <a:cs typeface="Times New Roman"/>
              </a:rPr>
              <a:t>The  moving average technique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simple example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series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for forecasting </a:t>
            </a:r>
            <a:r>
              <a:rPr dirty="0" sz="1100" spc="10">
                <a:latin typeface="Times New Roman"/>
                <a:cs typeface="Times New Roman"/>
              </a:rPr>
              <a:t>EPS.  Exponential Smoothing, which assigns differing </a:t>
            </a:r>
            <a:r>
              <a:rPr dirty="0" sz="1100" spc="5">
                <a:latin typeface="Times New Roman"/>
                <a:cs typeface="Times New Roman"/>
              </a:rPr>
              <a:t>weights </a:t>
            </a:r>
            <a:r>
              <a:rPr dirty="0" sz="1100" spc="10">
                <a:latin typeface="Times New Roman"/>
                <a:cs typeface="Times New Roman"/>
              </a:rPr>
              <a:t>to past to values,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example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more sophisticated technique.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regression equation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represent another </a:t>
            </a:r>
            <a:r>
              <a:rPr dirty="0" sz="1100" spc="10">
                <a:latin typeface="Times New Roman"/>
                <a:cs typeface="Times New Roman"/>
              </a:rPr>
              <a:t>technique 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making </a:t>
            </a:r>
            <a:r>
              <a:rPr dirty="0" sz="1100" spc="5">
                <a:latin typeface="Times New Roman"/>
                <a:cs typeface="Times New Roman"/>
              </a:rPr>
              <a:t>forecasts;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regression equation </a:t>
            </a:r>
            <a:r>
              <a:rPr dirty="0" sz="1100" spc="10">
                <a:latin typeface="Times New Roman"/>
                <a:cs typeface="Times New Roman"/>
              </a:rPr>
              <a:t>could handle </a:t>
            </a:r>
            <a:r>
              <a:rPr dirty="0" sz="1100" spc="5">
                <a:latin typeface="Times New Roman"/>
                <a:cs typeface="Times New Roman"/>
              </a:rPr>
              <a:t>several variables, </a:t>
            </a:r>
            <a:r>
              <a:rPr dirty="0" sz="1100" spc="10">
                <a:latin typeface="Times New Roman"/>
                <a:cs typeface="Times New Roman"/>
              </a:rPr>
              <a:t>such as </a:t>
            </a:r>
            <a:r>
              <a:rPr dirty="0" sz="1100" spc="5">
                <a:latin typeface="Times New Roman"/>
                <a:cs typeface="Times New Roman"/>
              </a:rPr>
              <a:t>trend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seasonal factors.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sophisticated </a:t>
            </a:r>
            <a:r>
              <a:rPr dirty="0" sz="1100" spc="10">
                <a:latin typeface="Times New Roman"/>
                <a:cs typeface="Times New Roman"/>
              </a:rPr>
              <a:t>models </a:t>
            </a:r>
            <a:r>
              <a:rPr dirty="0" sz="1100" spc="5">
                <a:latin typeface="Times New Roman"/>
                <a:cs typeface="Times New Roman"/>
              </a:rPr>
              <a:t>could also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Studies of behavior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path of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produced mixed results.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of the early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studies indicated </a:t>
            </a:r>
            <a:r>
              <a:rPr dirty="0" sz="1100" spc="10">
                <a:latin typeface="Times New Roman"/>
                <a:cs typeface="Times New Roman"/>
              </a:rPr>
              <a:t>randomness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growth rates </a:t>
            </a:r>
            <a:r>
              <a:rPr dirty="0" sz="1100" spc="10">
                <a:latin typeface="Times New Roman"/>
                <a:cs typeface="Times New Roman"/>
              </a:rPr>
              <a:t>of earnings. Other studies found some  evidence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non randomness. More </a:t>
            </a:r>
            <a:r>
              <a:rPr dirty="0" sz="1100" spc="5">
                <a:latin typeface="Times New Roman"/>
                <a:cs typeface="Times New Roman"/>
              </a:rPr>
              <a:t>recent studies, particularly those of quarterly earnings, 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indicated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 series behavior of </a:t>
            </a:r>
            <a:r>
              <a:rPr dirty="0" sz="1100" spc="10">
                <a:latin typeface="Times New Roman"/>
                <a:cs typeface="Times New Roman"/>
              </a:rPr>
              <a:t>earnings </a:t>
            </a:r>
            <a:r>
              <a:rPr dirty="0" sz="1100" spc="5">
                <a:latin typeface="Times New Roman"/>
                <a:cs typeface="Times New Roman"/>
              </a:rPr>
              <a:t>is not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random.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Earnings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Surprises: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established that </a:t>
            </a:r>
            <a:r>
              <a:rPr dirty="0" sz="1100" spc="10">
                <a:latin typeface="Times New Roman"/>
                <a:cs typeface="Times New Roman"/>
              </a:rPr>
              <a:t>changes and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and stock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are highly </a:t>
            </a:r>
            <a:r>
              <a:rPr dirty="0" sz="1100" spc="5">
                <a:latin typeface="Times New Roman"/>
                <a:cs typeface="Times New Roman"/>
              </a:rPr>
              <a:t>correlated. </a:t>
            </a:r>
            <a:r>
              <a:rPr dirty="0" sz="1100" spc="15">
                <a:latin typeface="Times New Roman"/>
                <a:cs typeface="Times New Roman"/>
              </a:rPr>
              <a:t>We 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discussed the </a:t>
            </a:r>
            <a:r>
              <a:rPr dirty="0" sz="1100" spc="5">
                <a:latin typeface="Times New Roman"/>
                <a:cs typeface="Times New Roman"/>
              </a:rPr>
              <a:t>necessity of </a:t>
            </a:r>
            <a:r>
              <a:rPr dirty="0" sz="1100" spc="10">
                <a:latin typeface="Times New Roman"/>
                <a:cs typeface="Times New Roman"/>
              </a:rPr>
              <a:t>estimating EPS and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such estimates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obtained. </a:t>
            </a:r>
            <a:r>
              <a:rPr dirty="0" sz="1100" spc="10">
                <a:latin typeface="Times New Roman"/>
                <a:cs typeface="Times New Roman"/>
              </a:rPr>
              <a:t>What remains </a:t>
            </a:r>
            <a:r>
              <a:rPr dirty="0" sz="1100" spc="5">
                <a:latin typeface="Times New Roman"/>
                <a:cs typeface="Times New Roman"/>
              </a:rPr>
              <a:t>is to </a:t>
            </a:r>
            <a:r>
              <a:rPr dirty="0" sz="1100" spc="10">
                <a:latin typeface="Times New Roman"/>
                <a:cs typeface="Times New Roman"/>
              </a:rPr>
              <a:t>examine the role of </a:t>
            </a:r>
            <a:r>
              <a:rPr dirty="0" sz="1100" spc="5">
                <a:latin typeface="Times New Roman"/>
                <a:cs typeface="Times New Roman"/>
              </a:rPr>
              <a:t>expectations about earnings in selecting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common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association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earnings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prices 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complicated </a:t>
            </a:r>
            <a:r>
              <a:rPr dirty="0" sz="1100" spc="10">
                <a:latin typeface="Times New Roman"/>
                <a:cs typeface="Times New Roman"/>
              </a:rPr>
              <a:t>than simply  </a:t>
            </a:r>
            <a:r>
              <a:rPr dirty="0" sz="1100" spc="5">
                <a:latin typeface="Times New Roman"/>
                <a:cs typeface="Times New Roman"/>
              </a:rPr>
              <a:t>demonstrating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correlation (association)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growth and </a:t>
            </a:r>
            <a:r>
              <a:rPr dirty="0" sz="1100" spc="5">
                <a:latin typeface="Times New Roman"/>
                <a:cs typeface="Times New Roman"/>
              </a:rPr>
              <a:t>stock price </a:t>
            </a:r>
            <a:r>
              <a:rPr dirty="0" sz="1100" spc="10">
                <a:latin typeface="Times New Roman"/>
                <a:cs typeface="Times New Roman"/>
              </a:rPr>
              <a:t>changes.  </a:t>
            </a:r>
            <a:r>
              <a:rPr dirty="0" sz="1100" spc="5">
                <a:latin typeface="Times New Roman"/>
                <a:cs typeface="Times New Roman"/>
              </a:rPr>
              <a:t>Elton, </a:t>
            </a:r>
            <a:r>
              <a:rPr dirty="0" sz="1100" spc="10">
                <a:latin typeface="Times New Roman"/>
                <a:cs typeface="Times New Roman"/>
              </a:rPr>
              <a:t>Gruber, </a:t>
            </a:r>
            <a:r>
              <a:rPr dirty="0" sz="1100" spc="5">
                <a:latin typeface="Times New Roman"/>
                <a:cs typeface="Times New Roman"/>
              </a:rPr>
              <a:t>and Gultekin </a:t>
            </a:r>
            <a:r>
              <a:rPr dirty="0" sz="1100" spc="10">
                <a:latin typeface="Times New Roman"/>
                <a:cs typeface="Times New Roman"/>
              </a:rPr>
              <a:t>found </a:t>
            </a:r>
            <a:r>
              <a:rPr dirty="0" sz="1100" spc="5">
                <a:latin typeface="Times New Roman"/>
                <a:cs typeface="Times New Roman"/>
              </a:rPr>
              <a:t>that investors </a:t>
            </a:r>
            <a:r>
              <a:rPr dirty="0" sz="1100" spc="10">
                <a:latin typeface="Times New Roman"/>
                <a:cs typeface="Times New Roman"/>
              </a:rPr>
              <a:t>could not earn excess returns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buying  and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selling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bases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consensus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estimate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earnings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growth.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(The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108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905" cy="79463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consenses estimate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defined as the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estimate of security analysts at </a:t>
            </a:r>
            <a:r>
              <a:rPr dirty="0" sz="1100" spc="10">
                <a:latin typeface="Times New Roman"/>
                <a:cs typeface="Times New Roman"/>
              </a:rPr>
              <a:t>major  </a:t>
            </a:r>
            <a:r>
              <a:rPr dirty="0" sz="1100" spc="5">
                <a:latin typeface="Times New Roman"/>
                <a:cs typeface="Times New Roman"/>
              </a:rPr>
              <a:t>brokerage houses.)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also found that </a:t>
            </a:r>
            <a:r>
              <a:rPr dirty="0" sz="1100" spc="10">
                <a:latin typeface="Times New Roman"/>
                <a:cs typeface="Times New Roman"/>
              </a:rPr>
              <a:t>analysts </a:t>
            </a:r>
            <a:r>
              <a:rPr dirty="0" sz="1100" spc="5">
                <a:latin typeface="Times New Roman"/>
                <a:cs typeface="Times New Roman"/>
              </a:rPr>
              <a:t>tended to overestimate earnings </a:t>
            </a:r>
            <a:r>
              <a:rPr dirty="0" sz="1100" spc="10">
                <a:latin typeface="Times New Roman"/>
                <a:cs typeface="Times New Roman"/>
              </a:rPr>
              <a:t>for  companies they </a:t>
            </a:r>
            <a:r>
              <a:rPr dirty="0" sz="1100" spc="5">
                <a:latin typeface="Times New Roman"/>
                <a:cs typeface="Times New Roman"/>
              </a:rPr>
              <a:t>expected </a:t>
            </a:r>
            <a:r>
              <a:rPr dirty="0" sz="1100" spc="10">
                <a:latin typeface="Times New Roman"/>
                <a:cs typeface="Times New Roman"/>
              </a:rPr>
              <a:t>would perform </a:t>
            </a:r>
            <a:r>
              <a:rPr dirty="0" sz="1100" spc="5">
                <a:latin typeface="Times New Roman"/>
                <a:cs typeface="Times New Roman"/>
              </a:rPr>
              <a:t>well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underestimate </a:t>
            </a:r>
            <a:r>
              <a:rPr dirty="0" sz="1100" spc="10">
                <a:latin typeface="Times New Roman"/>
                <a:cs typeface="Times New Roman"/>
              </a:rPr>
              <a:t>for companies they  expected would perform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poorly.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Investors must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expectations about </a:t>
            </a:r>
            <a:r>
              <a:rPr dirty="0" sz="1100" spc="10">
                <a:latin typeface="Times New Roman"/>
                <a:cs typeface="Times New Roman"/>
              </a:rPr>
              <a:t>EPS, and these </a:t>
            </a:r>
            <a:r>
              <a:rPr dirty="0" sz="1100" spc="5">
                <a:latin typeface="Times New Roman"/>
                <a:cs typeface="Times New Roman"/>
              </a:rPr>
              <a:t>expectations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incorporated  into stock </a:t>
            </a:r>
            <a:r>
              <a:rPr dirty="0" sz="1100" spc="10">
                <a:latin typeface="Times New Roman"/>
                <a:cs typeface="Times New Roman"/>
              </a:rPr>
              <a:t>prices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markets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efficient. </a:t>
            </a:r>
            <a:r>
              <a:rPr dirty="0" sz="1100" spc="10">
                <a:latin typeface="Times New Roman"/>
                <a:cs typeface="Times New Roman"/>
              </a:rPr>
              <a:t>Although these </a:t>
            </a:r>
            <a:r>
              <a:rPr dirty="0" sz="1100" spc="5">
                <a:latin typeface="Times New Roman"/>
                <a:cs typeface="Times New Roman"/>
              </a:rPr>
              <a:t>expectations are </a:t>
            </a:r>
            <a:r>
              <a:rPr dirty="0" sz="1100" spc="10">
                <a:latin typeface="Times New Roman"/>
                <a:cs typeface="Times New Roman"/>
              </a:rPr>
              <a:t>often </a:t>
            </a:r>
            <a:r>
              <a:rPr dirty="0" sz="1100" spc="5">
                <a:latin typeface="Times New Roman"/>
                <a:cs typeface="Times New Roman"/>
              </a:rPr>
              <a:t>inaccurate,  they play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important role in </a:t>
            </a:r>
            <a:r>
              <a:rPr dirty="0" sz="1100" spc="10">
                <a:latin typeface="Times New Roman"/>
                <a:cs typeface="Times New Roman"/>
              </a:rPr>
              <a:t>affecting </a:t>
            </a:r>
            <a:r>
              <a:rPr dirty="0" sz="1100" spc="5">
                <a:latin typeface="Times New Roman"/>
                <a:cs typeface="Times New Roman"/>
              </a:rPr>
              <a:t>stock prices. Malkiel </a:t>
            </a:r>
            <a:r>
              <a:rPr dirty="0" sz="1100" spc="10">
                <a:latin typeface="Times New Roman"/>
                <a:cs typeface="Times New Roman"/>
              </a:rPr>
              <a:t>and Cragg concluded that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making accurate one year </a:t>
            </a:r>
            <a:r>
              <a:rPr dirty="0" sz="1100" spc="5">
                <a:latin typeface="Times New Roman"/>
                <a:cs typeface="Times New Roman"/>
              </a:rPr>
              <a:t>predictions, “It is far </a:t>
            </a:r>
            <a:r>
              <a:rPr dirty="0" sz="1100" spc="10">
                <a:latin typeface="Times New Roman"/>
                <a:cs typeface="Times New Roman"/>
              </a:rPr>
              <a:t>more important to note what the market will  </a:t>
            </a:r>
            <a:r>
              <a:rPr dirty="0" sz="1100" spc="5">
                <a:latin typeface="Times New Roman"/>
                <a:cs typeface="Times New Roman"/>
              </a:rPr>
              <a:t>think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growth rate of earnings </a:t>
            </a:r>
            <a:r>
              <a:rPr dirty="0" sz="1100" spc="10">
                <a:latin typeface="Times New Roman"/>
                <a:cs typeface="Times New Roman"/>
              </a:rPr>
              <a:t>will be next year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to note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realized </a:t>
            </a:r>
            <a:r>
              <a:rPr dirty="0" sz="1100" spc="10">
                <a:latin typeface="Times New Roman"/>
                <a:cs typeface="Times New Roman"/>
              </a:rPr>
              <a:t>long-term  </a:t>
            </a:r>
            <a:r>
              <a:rPr dirty="0" sz="1100" spc="5">
                <a:latin typeface="Times New Roman"/>
                <a:cs typeface="Times New Roman"/>
              </a:rPr>
              <a:t>growth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As Latane and Jones </a:t>
            </a:r>
            <a:r>
              <a:rPr dirty="0" sz="1100" spc="5">
                <a:latin typeface="Times New Roman"/>
                <a:cs typeface="Times New Roman"/>
              </a:rPr>
              <a:t>pointed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out, new </a:t>
            </a:r>
            <a:r>
              <a:rPr dirty="0" sz="1100" spc="5">
                <a:latin typeface="Times New Roman"/>
                <a:cs typeface="Times New Roman"/>
              </a:rPr>
              <a:t>information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about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unexpected  </a:t>
            </a:r>
            <a:r>
              <a:rPr dirty="0" sz="1100" spc="10">
                <a:latin typeface="Times New Roman"/>
                <a:cs typeface="Times New Roman"/>
              </a:rPr>
              <a:t>information.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important point about </a:t>
            </a:r>
            <a:r>
              <a:rPr dirty="0" sz="1100" spc="15">
                <a:latin typeface="Times New Roman"/>
                <a:cs typeface="Times New Roman"/>
              </a:rPr>
              <a:t>EPS </a:t>
            </a:r>
            <a:r>
              <a:rPr dirty="0" sz="1100" spc="10">
                <a:latin typeface="Times New Roman"/>
                <a:cs typeface="Times New Roman"/>
              </a:rPr>
              <a:t>in terms of stock prices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difference  between what the market was expecting the EPS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and what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actually  reported. </a:t>
            </a:r>
            <a:r>
              <a:rPr dirty="0" sz="1100" spc="10">
                <a:latin typeface="Times New Roman"/>
                <a:cs typeface="Times New Roman"/>
              </a:rPr>
              <a:t>Unexpected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about earnings calls for </a:t>
            </a:r>
            <a:r>
              <a:rPr dirty="0" sz="1100" spc="5">
                <a:latin typeface="Times New Roman"/>
                <a:cs typeface="Times New Roman"/>
              </a:rPr>
              <a:t>revision in </a:t>
            </a:r>
            <a:r>
              <a:rPr dirty="0" sz="1100" spc="10">
                <a:latin typeface="Times New Roman"/>
                <a:cs typeface="Times New Roman"/>
              </a:rPr>
              <a:t>investor </a:t>
            </a:r>
            <a:r>
              <a:rPr dirty="0" sz="1100" spc="5">
                <a:latin typeface="Times New Roman"/>
                <a:cs typeface="Times New Roman"/>
              </a:rPr>
              <a:t>probability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beliefs </a:t>
            </a:r>
            <a:r>
              <a:rPr dirty="0" sz="1100" spc="10">
                <a:latin typeface="Times New Roman"/>
                <a:cs typeface="Times New Roman"/>
              </a:rPr>
              <a:t>about the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therefore an </a:t>
            </a:r>
            <a:r>
              <a:rPr dirty="0" sz="1100" spc="10">
                <a:latin typeface="Times New Roman"/>
                <a:cs typeface="Times New Roman"/>
              </a:rPr>
              <a:t>adjustment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price of 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assess the </a:t>
            </a:r>
            <a:r>
              <a:rPr dirty="0" sz="1100" spc="10">
                <a:latin typeface="Times New Roman"/>
                <a:cs typeface="Times New Roman"/>
              </a:rPr>
              <a:t>impact of </a:t>
            </a:r>
            <a:r>
              <a:rPr dirty="0" sz="1100" spc="5">
                <a:latin typeface="Times New Roman"/>
                <a:cs typeface="Times New Roman"/>
              </a:rPr>
              <a:t>surprise factor in </a:t>
            </a:r>
            <a:r>
              <a:rPr dirty="0" sz="1100" spc="10">
                <a:latin typeface="Times New Roman"/>
                <a:cs typeface="Times New Roman"/>
              </a:rPr>
              <a:t>EPS, Latane and </a:t>
            </a:r>
            <a:r>
              <a:rPr dirty="0" sz="1100" spc="5">
                <a:latin typeface="Times New Roman"/>
                <a:cs typeface="Times New Roman"/>
              </a:rPr>
              <a:t>Jones developed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mortal to  express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use the earnings surprise factor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quarterly </a:t>
            </a:r>
            <a:r>
              <a:rPr dirty="0" sz="1100" spc="10">
                <a:latin typeface="Times New Roman"/>
                <a:cs typeface="Times New Roman"/>
              </a:rPr>
              <a:t>EPS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companies. This  </a:t>
            </a:r>
            <a:r>
              <a:rPr dirty="0" sz="1100" spc="5">
                <a:latin typeface="Times New Roman"/>
                <a:cs typeface="Times New Roman"/>
              </a:rPr>
              <a:t>standardized unexpected earnings </a:t>
            </a:r>
            <a:r>
              <a:rPr dirty="0" sz="1100" spc="10">
                <a:latin typeface="Times New Roman"/>
                <a:cs typeface="Times New Roman"/>
              </a:rPr>
              <a:t>(SUE)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discussed as a part of the market anomalies  </a:t>
            </a:r>
            <a:r>
              <a:rPr dirty="0" sz="1100" spc="5">
                <a:latin typeface="Times New Roman"/>
                <a:cs typeface="Times New Roman"/>
              </a:rPr>
              <a:t>associated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evidence concerning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efficiency.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marL="1903730" marR="993140" indent="-908050">
              <a:lnSpc>
                <a:spcPts val="1300"/>
              </a:lnSpc>
            </a:pPr>
            <a:r>
              <a:rPr dirty="0" sz="1100" spc="20" b="1">
                <a:latin typeface="Times New Roman"/>
                <a:cs typeface="Times New Roman"/>
              </a:rPr>
              <a:t>SUE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Actual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quarterly EPS –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Forecast quarterly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EPS </a:t>
            </a:r>
            <a:r>
              <a:rPr dirty="0" sz="1100" spc="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Standardization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variable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SUE </a:t>
            </a:r>
            <a:r>
              <a:rPr dirty="0" sz="1100" spc="10">
                <a:latin typeface="Times New Roman"/>
                <a:cs typeface="Times New Roman"/>
              </a:rPr>
              <a:t>concept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designed 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capture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surprise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element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earnings just  </a:t>
            </a:r>
            <a:r>
              <a:rPr dirty="0" sz="1100" spc="10">
                <a:latin typeface="Times New Roman"/>
                <a:cs typeface="Times New Roman"/>
              </a:rPr>
              <a:t>mentioned— </a:t>
            </a:r>
            <a:r>
              <a:rPr dirty="0" sz="1100" spc="5">
                <a:latin typeface="Times New Roman"/>
                <a:cs typeface="Times New Roman"/>
              </a:rPr>
              <a:t>in other </a:t>
            </a:r>
            <a:r>
              <a:rPr dirty="0" sz="1100" spc="10">
                <a:latin typeface="Times New Roman"/>
                <a:cs typeface="Times New Roman"/>
              </a:rPr>
              <a:t>words, </a:t>
            </a:r>
            <a:r>
              <a:rPr dirty="0" sz="1100" spc="5">
                <a:latin typeface="Times New Roman"/>
                <a:cs typeface="Times New Roman"/>
              </a:rPr>
              <a:t>the difference </a:t>
            </a:r>
            <a:r>
              <a:rPr dirty="0" sz="1100" spc="10">
                <a:latin typeface="Times New Roman"/>
                <a:cs typeface="Times New Roman"/>
              </a:rPr>
              <a:t>between what </a:t>
            </a:r>
            <a:r>
              <a:rPr dirty="0" sz="1100" spc="5">
                <a:latin typeface="Times New Roman"/>
                <a:cs typeface="Times New Roman"/>
              </a:rPr>
              <a:t>the markets expects </a:t>
            </a:r>
            <a:r>
              <a:rPr dirty="0" sz="1100" spc="10">
                <a:latin typeface="Times New Roman"/>
                <a:cs typeface="Times New Roman"/>
              </a:rPr>
              <a:t>the company  </a:t>
            </a:r>
            <a:r>
              <a:rPr dirty="0" sz="1100" spc="5">
                <a:latin typeface="Times New Roman"/>
                <a:cs typeface="Times New Roman"/>
              </a:rPr>
              <a:t>to earn </a:t>
            </a:r>
            <a:r>
              <a:rPr dirty="0" sz="1100" spc="10">
                <a:latin typeface="Times New Roman"/>
                <a:cs typeface="Times New Roman"/>
              </a:rPr>
              <a:t>and what </a:t>
            </a:r>
            <a:r>
              <a:rPr dirty="0" sz="1100" spc="5">
                <a:latin typeface="Times New Roman"/>
                <a:cs typeface="Times New Roman"/>
              </a:rPr>
              <a:t>it actually does earn.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favorable earnings surprise, in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actual  earnings </a:t>
            </a:r>
            <a:r>
              <a:rPr dirty="0" sz="1100" spc="10">
                <a:latin typeface="Times New Roman"/>
                <a:cs typeface="Times New Roman"/>
              </a:rPr>
              <a:t>exceed the </a:t>
            </a:r>
            <a:r>
              <a:rPr dirty="0" sz="1100" spc="5">
                <a:latin typeface="Times New Roman"/>
                <a:cs typeface="Times New Roman"/>
              </a:rPr>
              <a:t>market’s expectation, </a:t>
            </a:r>
            <a:r>
              <a:rPr dirty="0" sz="1100" spc="10">
                <a:latin typeface="Times New Roman"/>
                <a:cs typeface="Times New Roman"/>
              </a:rPr>
              <a:t>should bring about </a:t>
            </a:r>
            <a:r>
              <a:rPr dirty="0" sz="1100" spc="5">
                <a:latin typeface="Times New Roman"/>
                <a:cs typeface="Times New Roman"/>
              </a:rPr>
              <a:t>an adjustment to the price of  </a:t>
            </a:r>
            <a:r>
              <a:rPr dirty="0" sz="1100" spc="10">
                <a:latin typeface="Times New Roman"/>
                <a:cs typeface="Times New Roman"/>
              </a:rPr>
              <a:t>the stock as investors </a:t>
            </a:r>
            <a:r>
              <a:rPr dirty="0" sz="1100" spc="5">
                <a:latin typeface="Times New Roman"/>
                <a:cs typeface="Times New Roman"/>
              </a:rPr>
              <a:t>revise </a:t>
            </a:r>
            <a:r>
              <a:rPr dirty="0" sz="1100" spc="10">
                <a:latin typeface="Times New Roman"/>
                <a:cs typeface="Times New Roman"/>
              </a:rPr>
              <a:t>their </a:t>
            </a:r>
            <a:r>
              <a:rPr dirty="0" sz="1100" spc="5">
                <a:latin typeface="Times New Roman"/>
                <a:cs typeface="Times New Roman"/>
              </a:rPr>
              <a:t>probability believes </a:t>
            </a:r>
            <a:r>
              <a:rPr dirty="0" sz="1100" spc="10">
                <a:latin typeface="Times New Roman"/>
                <a:cs typeface="Times New Roman"/>
              </a:rPr>
              <a:t>about the company’s </a:t>
            </a:r>
            <a:r>
              <a:rPr dirty="0" sz="1100" spc="5">
                <a:latin typeface="Times New Roman"/>
                <a:cs typeface="Times New Roman"/>
              </a:rPr>
              <a:t>earnings.  Conversely,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unfavorable earnings surprise should lead to </a:t>
            </a:r>
            <a:r>
              <a:rPr dirty="0" sz="1100" spc="10">
                <a:latin typeface="Times New Roman"/>
                <a:cs typeface="Times New Roman"/>
              </a:rPr>
              <a:t>a downward </a:t>
            </a:r>
            <a:r>
              <a:rPr dirty="0" sz="1100" spc="5">
                <a:latin typeface="Times New Roman"/>
                <a:cs typeface="Times New Roman"/>
              </a:rPr>
              <a:t>adjustment in  price; in effect, </a:t>
            </a:r>
            <a:r>
              <a:rPr dirty="0" sz="1100" spc="10">
                <a:latin typeface="Times New Roman"/>
                <a:cs typeface="Times New Roman"/>
              </a:rPr>
              <a:t>the market has been disappointed </a:t>
            </a:r>
            <a:r>
              <a:rPr dirty="0" sz="1100" spc="5">
                <a:latin typeface="Times New Roman"/>
                <a:cs typeface="Times New Roman"/>
              </a:rPr>
              <a:t>in its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expectations.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conclusion, </a:t>
            </a:r>
            <a:r>
              <a:rPr dirty="0" sz="1100" spc="5">
                <a:latin typeface="Times New Roman"/>
                <a:cs typeface="Times New Roman"/>
              </a:rPr>
              <a:t>prices are affected not only by the level of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growth in earnings but also by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market’s </a:t>
            </a:r>
            <a:r>
              <a:rPr dirty="0" sz="1100" spc="10">
                <a:latin typeface="Times New Roman"/>
                <a:cs typeface="Times New Roman"/>
              </a:rPr>
              <a:t>expectations of earnings. </a:t>
            </a:r>
            <a:r>
              <a:rPr dirty="0" sz="1100" spc="5">
                <a:latin typeface="Times New Roman"/>
                <a:cs typeface="Times New Roman"/>
              </a:rPr>
              <a:t>Investors should </a:t>
            </a:r>
            <a:r>
              <a:rPr dirty="0" sz="1100" spc="10">
                <a:latin typeface="Times New Roman"/>
                <a:cs typeface="Times New Roman"/>
              </a:rPr>
              <a:t>be concerned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the forecast  for earnings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the actual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forecast— </a:t>
            </a:r>
            <a:r>
              <a:rPr dirty="0" sz="1100" spc="5">
                <a:latin typeface="Times New Roman"/>
                <a:cs typeface="Times New Roman"/>
              </a:rPr>
              <a:t>that is,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surprise. Therefore, fundamental analysis of earnings should include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forecast, 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difficult </a:t>
            </a:r>
            <a:r>
              <a:rPr dirty="0" sz="1100" spc="10">
                <a:latin typeface="Times New Roman"/>
                <a:cs typeface="Times New Roman"/>
              </a:rPr>
              <a:t>enough; </a:t>
            </a:r>
            <a:r>
              <a:rPr dirty="0" sz="1100" spc="5">
                <a:latin typeface="Times New Roman"/>
                <a:cs typeface="Times New Roman"/>
              </a:rPr>
              <a:t>it should involve the role of </a:t>
            </a:r>
            <a:r>
              <a:rPr dirty="0" sz="1100" spc="10">
                <a:latin typeface="Times New Roman"/>
                <a:cs typeface="Times New Roman"/>
              </a:rPr>
              <a:t>the market’s expectations about  earnings.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P/E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other </a:t>
            </a:r>
            <a:r>
              <a:rPr dirty="0" sz="1100" spc="5">
                <a:latin typeface="Times New Roman"/>
                <a:cs typeface="Times New Roman"/>
              </a:rPr>
              <a:t>half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valuation </a:t>
            </a:r>
            <a:r>
              <a:rPr dirty="0" sz="1100" spc="10">
                <a:latin typeface="Times New Roman"/>
                <a:cs typeface="Times New Roman"/>
              </a:rPr>
              <a:t>framework </a:t>
            </a:r>
            <a:r>
              <a:rPr dirty="0" sz="1100" spc="5">
                <a:latin typeface="Times New Roman"/>
                <a:cs typeface="Times New Roman"/>
              </a:rPr>
              <a:t>in fundamental analysis is the price/earnings  (P/E) ratio, or multiplier.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indicates </a:t>
            </a:r>
            <a:r>
              <a:rPr dirty="0" sz="1100" spc="10">
                <a:latin typeface="Times New Roman"/>
                <a:cs typeface="Times New Roman"/>
              </a:rPr>
              <a:t>how much </a:t>
            </a:r>
            <a:r>
              <a:rPr dirty="0" sz="1100" spc="5">
                <a:latin typeface="Times New Roman"/>
                <a:cs typeface="Times New Roman"/>
              </a:rPr>
              <a:t>per dollar of earnings investors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currently are </a:t>
            </a:r>
            <a:r>
              <a:rPr dirty="0" sz="1100" spc="10">
                <a:latin typeface="Times New Roman"/>
                <a:cs typeface="Times New Roman"/>
              </a:rPr>
              <a:t>willing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stock; that </a:t>
            </a:r>
            <a:r>
              <a:rPr dirty="0" sz="1100" spc="10">
                <a:latin typeface="Times New Roman"/>
                <a:cs typeface="Times New Roman"/>
              </a:rPr>
              <a:t>is, the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each dollar of earnings. In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sense, it </a:t>
            </a:r>
            <a:r>
              <a:rPr dirty="0" sz="1100" spc="10">
                <a:latin typeface="Times New Roman"/>
                <a:cs typeface="Times New Roman"/>
              </a:rPr>
              <a:t>represents the </a:t>
            </a:r>
            <a:r>
              <a:rPr dirty="0" sz="1100" spc="5">
                <a:latin typeface="Times New Roman"/>
                <a:cs typeface="Times New Roman"/>
              </a:rPr>
              <a:t>market’s </a:t>
            </a:r>
            <a:r>
              <a:rPr dirty="0" sz="1100" spc="10">
                <a:latin typeface="Times New Roman"/>
                <a:cs typeface="Times New Roman"/>
              </a:rPr>
              <a:t>summary </a:t>
            </a:r>
            <a:r>
              <a:rPr dirty="0" sz="1100" spc="5">
                <a:latin typeface="Times New Roman"/>
                <a:cs typeface="Times New Roman"/>
              </a:rPr>
              <a:t>evaluation of </a:t>
            </a:r>
            <a:r>
              <a:rPr dirty="0" sz="1100" spc="10">
                <a:latin typeface="Times New Roman"/>
                <a:cs typeface="Times New Roman"/>
              </a:rPr>
              <a:t>a company’s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prospects.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7037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against the best quotes posted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market. This </a:t>
            </a:r>
            <a:r>
              <a:rPr dirty="0" sz="1100" spc="5">
                <a:latin typeface="Times New Roman"/>
                <a:cs typeface="Times New Roman"/>
              </a:rPr>
              <a:t>essentially </a:t>
            </a:r>
            <a:r>
              <a:rPr dirty="0" sz="1100" spc="10">
                <a:latin typeface="Times New Roman"/>
                <a:cs typeface="Times New Roman"/>
              </a:rPr>
              <a:t>means that </a:t>
            </a:r>
            <a:r>
              <a:rPr dirty="0" sz="1100" spc="5">
                <a:latin typeface="Times New Roman"/>
                <a:cs typeface="Times New Roman"/>
              </a:rPr>
              <a:t>an investor </a:t>
            </a:r>
            <a:r>
              <a:rPr dirty="0" sz="1100" spc="10">
                <a:latin typeface="Times New Roman"/>
                <a:cs typeface="Times New Roman"/>
              </a:rPr>
              <a:t>could  </a:t>
            </a:r>
            <a:r>
              <a:rPr dirty="0" sz="1100" spc="5">
                <a:latin typeface="Times New Roman"/>
                <a:cs typeface="Times New Roman"/>
              </a:rPr>
              <a:t>place </a:t>
            </a:r>
            <a:r>
              <a:rPr dirty="0" sz="1100" spc="10">
                <a:latin typeface="Times New Roman"/>
                <a:cs typeface="Times New Roman"/>
              </a:rPr>
              <a:t>an order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or sell </a:t>
            </a:r>
            <a:r>
              <a:rPr dirty="0" sz="1100" spc="10">
                <a:latin typeface="Times New Roman"/>
                <a:cs typeface="Times New Roman"/>
              </a:rPr>
              <a:t>1000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actively traded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confident of getting the order filled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that is </a:t>
            </a:r>
            <a:r>
              <a:rPr dirty="0" sz="1100" spc="10">
                <a:latin typeface="Times New Roman"/>
                <a:cs typeface="Times New Roman"/>
              </a:rPr>
              <a:t>the best </a:t>
            </a:r>
            <a:r>
              <a:rPr dirty="0" sz="1100" spc="5">
                <a:latin typeface="Times New Roman"/>
                <a:cs typeface="Times New Roman"/>
              </a:rPr>
              <a:t>prevailing price in </a:t>
            </a:r>
            <a:r>
              <a:rPr dirty="0" sz="1100" spc="10">
                <a:latin typeface="Times New Roman"/>
                <a:cs typeface="Times New Roman"/>
              </a:rPr>
              <a:t>the  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market crash of </a:t>
            </a:r>
            <a:r>
              <a:rPr dirty="0" sz="1100" spc="10">
                <a:latin typeface="Times New Roman"/>
                <a:cs typeface="Times New Roman"/>
              </a:rPr>
              <a:t>1987, member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required to participate in </a:t>
            </a:r>
            <a:r>
              <a:rPr dirty="0" sz="1100" spc="10">
                <a:latin typeface="Times New Roman"/>
                <a:cs typeface="Times New Roman"/>
              </a:rPr>
              <a:t>the  SOES </a:t>
            </a:r>
            <a:r>
              <a:rPr dirty="0" sz="1100" spc="5">
                <a:latin typeface="Times New Roman"/>
                <a:cs typeface="Times New Roman"/>
              </a:rPr>
              <a:t>system. </a:t>
            </a:r>
            <a:r>
              <a:rPr dirty="0" sz="1100" spc="10">
                <a:latin typeface="Times New Roman"/>
                <a:cs typeface="Times New Roman"/>
              </a:rPr>
              <a:t>There were information and order </a:t>
            </a:r>
            <a:r>
              <a:rPr dirty="0" sz="1100" spc="5">
                <a:latin typeface="Times New Roman"/>
                <a:cs typeface="Times New Roman"/>
              </a:rPr>
              <a:t>flow problems during the </a:t>
            </a:r>
            <a:r>
              <a:rPr dirty="0" sz="1100" spc="10">
                <a:latin typeface="Times New Roman"/>
                <a:cs typeface="Times New Roman"/>
              </a:rPr>
              <a:t>crash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kept  some market makers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honoring quotes maintaining and orderly </a:t>
            </a:r>
            <a:r>
              <a:rPr dirty="0" sz="1100" spc="5">
                <a:latin typeface="Times New Roman"/>
                <a:cs typeface="Times New Roman"/>
              </a:rPr>
              <a:t>market. </a:t>
            </a:r>
            <a:r>
              <a:rPr dirty="0" sz="1100" spc="15">
                <a:latin typeface="Times New Roman"/>
                <a:cs typeface="Times New Roman"/>
              </a:rPr>
              <a:t>Once </a:t>
            </a:r>
            <a:r>
              <a:rPr dirty="0" sz="1100" spc="10">
                <a:latin typeface="Times New Roman"/>
                <a:cs typeface="Times New Roman"/>
              </a:rPr>
              <a:t>the SOES  system was </a:t>
            </a:r>
            <a:r>
              <a:rPr dirty="0" sz="1100" spc="5">
                <a:latin typeface="Times New Roman"/>
                <a:cs typeface="Times New Roman"/>
              </a:rPr>
              <a:t>put in place,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lazy </a:t>
            </a:r>
            <a:r>
              <a:rPr dirty="0" sz="1100" spc="10">
                <a:latin typeface="Times New Roman"/>
                <a:cs typeface="Times New Roman"/>
              </a:rPr>
              <a:t>market maker </a:t>
            </a:r>
            <a:r>
              <a:rPr dirty="0" sz="1100" spc="5">
                <a:latin typeface="Times New Roman"/>
                <a:cs typeface="Times New Roman"/>
              </a:rPr>
              <a:t>ran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of getting hit </a:t>
            </a:r>
            <a:r>
              <a:rPr dirty="0" sz="1100" spc="10">
                <a:latin typeface="Times New Roman"/>
                <a:cs typeface="Times New Roman"/>
              </a:rPr>
              <a:t>by SOES </a:t>
            </a:r>
            <a:r>
              <a:rPr dirty="0" sz="1100" spc="5">
                <a:latin typeface="Times New Roman"/>
                <a:cs typeface="Times New Roman"/>
              </a:rPr>
              <a:t>bandits  </a:t>
            </a:r>
            <a:r>
              <a:rPr dirty="0" sz="1100" spc="10">
                <a:latin typeface="Times New Roman"/>
                <a:cs typeface="Times New Roman"/>
              </a:rPr>
              <a:t>who would </a:t>
            </a:r>
            <a:r>
              <a:rPr dirty="0" sz="1100" spc="5">
                <a:latin typeface="Times New Roman"/>
                <a:cs typeface="Times New Roman"/>
              </a:rPr>
              <a:t>“pick off” the slow </a:t>
            </a:r>
            <a:r>
              <a:rPr dirty="0" sz="1100" spc="10">
                <a:latin typeface="Times New Roman"/>
                <a:cs typeface="Times New Roman"/>
              </a:rPr>
              <a:t>market maker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1000 </a:t>
            </a:r>
            <a:r>
              <a:rPr dirty="0" sz="1100" spc="5">
                <a:latin typeface="Times New Roman"/>
                <a:cs typeface="Times New Roman"/>
              </a:rPr>
              <a:t>shares at the </a:t>
            </a:r>
            <a:r>
              <a:rPr dirty="0" sz="1100" spc="10">
                <a:latin typeface="Times New Roman"/>
                <a:cs typeface="Times New Roman"/>
              </a:rPr>
              <a:t>untimely </a:t>
            </a:r>
            <a:r>
              <a:rPr dirty="0" sz="1100" spc="5">
                <a:latin typeface="Times New Roman"/>
                <a:cs typeface="Times New Roman"/>
              </a:rPr>
              <a:t>price  </a:t>
            </a:r>
            <a:r>
              <a:rPr dirty="0" sz="1100" spc="10">
                <a:latin typeface="Times New Roman"/>
                <a:cs typeface="Times New Roman"/>
              </a:rPr>
              <a:t>and instantly </a:t>
            </a:r>
            <a:r>
              <a:rPr dirty="0" sz="1100" spc="5">
                <a:latin typeface="Times New Roman"/>
                <a:cs typeface="Times New Roman"/>
              </a:rPr>
              <a:t>earn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profit. </a:t>
            </a:r>
            <a:r>
              <a:rPr dirty="0" sz="1100" spc="10">
                <a:latin typeface="Times New Roman"/>
                <a:cs typeface="Times New Roman"/>
              </a:rPr>
              <a:t>Perhaps 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had </a:t>
            </a:r>
            <a:r>
              <a:rPr dirty="0" sz="1100" spc="5">
                <a:latin typeface="Times New Roman"/>
                <a:cs typeface="Times New Roman"/>
              </a:rPr>
              <a:t>been </a:t>
            </a:r>
            <a:r>
              <a:rPr dirty="0" sz="1100" spc="10">
                <a:latin typeface="Times New Roman"/>
                <a:cs typeface="Times New Roman"/>
              </a:rPr>
              <a:t>trading at </a:t>
            </a:r>
            <a:r>
              <a:rPr dirty="0" sz="1100" spc="5">
                <a:latin typeface="Times New Roman"/>
                <a:cs typeface="Times New Roman"/>
              </a:rPr>
              <a:t>$25, </a:t>
            </a:r>
            <a:r>
              <a:rPr dirty="0" sz="1100" spc="10">
                <a:latin typeface="Times New Roman"/>
                <a:cs typeface="Times New Roman"/>
              </a:rPr>
              <a:t>and a market maker </a:t>
            </a:r>
            <a:r>
              <a:rPr dirty="0" sz="1100" spc="5">
                <a:latin typeface="Times New Roman"/>
                <a:cs typeface="Times New Roman"/>
              </a:rPr>
              <a:t>had  posted </a:t>
            </a:r>
            <a:r>
              <a:rPr dirty="0" sz="1100" spc="10">
                <a:latin typeface="Times New Roman"/>
                <a:cs typeface="Times New Roman"/>
              </a:rPr>
              <a:t>a bid </a:t>
            </a:r>
            <a:r>
              <a:rPr dirty="0" sz="1100" spc="5">
                <a:latin typeface="Times New Roman"/>
                <a:cs typeface="Times New Roman"/>
              </a:rPr>
              <a:t>of $25. Later of stock falls, </a:t>
            </a:r>
            <a:r>
              <a:rPr dirty="0" sz="1100" spc="10">
                <a:latin typeface="Times New Roman"/>
                <a:cs typeface="Times New Roman"/>
              </a:rPr>
              <a:t>perhaps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$24¾, </a:t>
            </a:r>
            <a:r>
              <a:rPr dirty="0" sz="1100" spc="5">
                <a:latin typeface="Times New Roman"/>
                <a:cs typeface="Times New Roman"/>
              </a:rPr>
              <a:t>but the </a:t>
            </a:r>
            <a:r>
              <a:rPr dirty="0" sz="1100" spc="10">
                <a:latin typeface="Times New Roman"/>
                <a:cs typeface="Times New Roman"/>
              </a:rPr>
              <a:t>market maker </a:t>
            </a:r>
            <a:r>
              <a:rPr dirty="0" sz="1100" spc="5">
                <a:latin typeface="Times New Roman"/>
                <a:cs typeface="Times New Roman"/>
              </a:rPr>
              <a:t>fails to  adjust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bid.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An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SOES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bandit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could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spot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this,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buy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1000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$24¾,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hit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stale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bid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$25. </a:t>
            </a:r>
            <a:r>
              <a:rPr dirty="0" sz="1100" spc="10">
                <a:latin typeface="Times New Roman"/>
                <a:cs typeface="Times New Roman"/>
              </a:rPr>
              <a:t>Under SOES,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maker would be </a:t>
            </a:r>
            <a:r>
              <a:rPr dirty="0" sz="1100" spc="5">
                <a:latin typeface="Times New Roman"/>
                <a:cs typeface="Times New Roman"/>
              </a:rPr>
              <a:t>obligated to honor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trade of </a:t>
            </a:r>
            <a:r>
              <a:rPr dirty="0" sz="1100" spc="10">
                <a:latin typeface="Times New Roman"/>
                <a:cs typeface="Times New Roman"/>
              </a:rPr>
              <a:t>1000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$25.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Today </a:t>
            </a:r>
            <a:r>
              <a:rPr dirty="0" sz="1100" spc="10">
                <a:latin typeface="Times New Roman"/>
                <a:cs typeface="Times New Roman"/>
              </a:rPr>
              <a:t>the 1000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rule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longer absolute.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 maker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posts </a:t>
            </a:r>
            <a:r>
              <a:rPr dirty="0" sz="1100" spc="10">
                <a:latin typeface="Times New Roman"/>
                <a:cs typeface="Times New Roman"/>
              </a:rPr>
              <a:t>a bid on 400 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obliged </a:t>
            </a:r>
            <a:r>
              <a:rPr dirty="0" sz="1100" spc="5">
                <a:latin typeface="Times New Roman"/>
                <a:cs typeface="Times New Roman"/>
              </a:rPr>
              <a:t>to honor the bid for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extra 600.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liquid, actively traded stock, </a:t>
            </a:r>
            <a:r>
              <a:rPr dirty="0" sz="1100" spc="10">
                <a:latin typeface="Times New Roman"/>
                <a:cs typeface="Times New Roman"/>
              </a:rPr>
              <a:t>however,  </a:t>
            </a:r>
            <a:r>
              <a:rPr dirty="0" sz="1100" spc="5">
                <a:latin typeface="Times New Roman"/>
                <a:cs typeface="Times New Roman"/>
              </a:rPr>
              <a:t>getting </a:t>
            </a:r>
            <a:r>
              <a:rPr dirty="0" sz="1100" spc="10">
                <a:latin typeface="Times New Roman"/>
                <a:cs typeface="Times New Roman"/>
              </a:rPr>
              <a:t>1000 </a:t>
            </a:r>
            <a:r>
              <a:rPr dirty="0" sz="1100" spc="5">
                <a:latin typeface="Times New Roman"/>
                <a:cs typeface="Times New Roman"/>
              </a:rPr>
              <a:t>shares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price </a:t>
            </a:r>
            <a:r>
              <a:rPr dirty="0" sz="1100" spc="10">
                <a:latin typeface="Times New Roman"/>
                <a:cs typeface="Times New Roman"/>
              </a:rPr>
              <a:t>remains the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norm.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Tiers </a:t>
            </a:r>
            <a:r>
              <a:rPr dirty="0" sz="1100" spc="10" b="1">
                <a:latin typeface="Times New Roman"/>
                <a:cs typeface="Times New Roman"/>
              </a:rPr>
              <a:t>of the </a:t>
            </a:r>
            <a:r>
              <a:rPr dirty="0" sz="1100" spc="20" b="1">
                <a:latin typeface="Times New Roman"/>
                <a:cs typeface="Times New Roman"/>
              </a:rPr>
              <a:t>NASDAQ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Market: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largest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most established firms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market are called national </a:t>
            </a:r>
            <a:r>
              <a:rPr dirty="0" sz="1100" spc="10">
                <a:latin typeface="Times New Roman"/>
                <a:cs typeface="Times New Roman"/>
              </a:rPr>
              <a:t>market  </a:t>
            </a:r>
            <a:r>
              <a:rPr dirty="0" sz="1100" spc="5">
                <a:latin typeface="Times New Roman"/>
                <a:cs typeface="Times New Roman"/>
              </a:rPr>
              <a:t>issues.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securities, </a:t>
            </a:r>
            <a:r>
              <a:rPr dirty="0" sz="1100" spc="10">
                <a:latin typeface="Times New Roman"/>
                <a:cs typeface="Times New Roman"/>
              </a:rPr>
              <a:t>which number about </a:t>
            </a:r>
            <a:r>
              <a:rPr dirty="0" sz="1100" spc="5">
                <a:latin typeface="Times New Roman"/>
                <a:cs typeface="Times New Roman"/>
              </a:rPr>
              <a:t>4000, </a:t>
            </a:r>
            <a:r>
              <a:rPr dirty="0" sz="1100" spc="10">
                <a:latin typeface="Times New Roman"/>
                <a:cs typeface="Times New Roman"/>
              </a:rPr>
              <a:t>include </a:t>
            </a:r>
            <a:r>
              <a:rPr dirty="0" sz="1100" spc="5">
                <a:latin typeface="Times New Roman"/>
                <a:cs typeface="Times New Roman"/>
              </a:rPr>
              <a:t>firms such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Intel and  Microsoft. </a:t>
            </a:r>
            <a:r>
              <a:rPr dirty="0" sz="1100" spc="10">
                <a:latin typeface="Times New Roman"/>
                <a:cs typeface="Times New Roman"/>
              </a:rPr>
              <a:t>Information about national market issues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usually readily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available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 normally covered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popular </a:t>
            </a:r>
            <a:r>
              <a:rPr dirty="0" sz="1100" spc="5">
                <a:latin typeface="Times New Roman"/>
                <a:cs typeface="Times New Roman"/>
              </a:rPr>
              <a:t>reference sources found </a:t>
            </a:r>
            <a:r>
              <a:rPr dirty="0" sz="1100" spc="10">
                <a:latin typeface="Times New Roman"/>
                <a:cs typeface="Times New Roman"/>
              </a:rPr>
              <a:t>in most </a:t>
            </a:r>
            <a:r>
              <a:rPr dirty="0" sz="1100" spc="5">
                <a:latin typeface="Times New Roman"/>
                <a:cs typeface="Times New Roman"/>
              </a:rPr>
              <a:t>public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libraries.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small-cap issues,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meaning they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low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level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capitalization. There are abut </a:t>
            </a:r>
            <a:r>
              <a:rPr dirty="0" sz="1100" spc="10">
                <a:latin typeface="Times New Roman"/>
                <a:cs typeface="Times New Roman"/>
              </a:rPr>
              <a:t>1250 </a:t>
            </a:r>
            <a:r>
              <a:rPr dirty="0" sz="1100" spc="5">
                <a:latin typeface="Times New Roman"/>
                <a:cs typeface="Times New Roman"/>
              </a:rPr>
              <a:t>of these securities, but detailed </a:t>
            </a:r>
            <a:r>
              <a:rPr dirty="0" sz="1100" spc="10">
                <a:latin typeface="Times New Roman"/>
                <a:cs typeface="Times New Roman"/>
              </a:rPr>
              <a:t>information about </a:t>
            </a:r>
            <a:r>
              <a:rPr dirty="0" sz="1100" spc="15">
                <a:latin typeface="Times New Roman"/>
                <a:cs typeface="Times New Roman"/>
              </a:rPr>
              <a:t>them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substantially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difficult to gather </a:t>
            </a:r>
            <a:r>
              <a:rPr dirty="0" sz="1100" spc="10">
                <a:latin typeface="Times New Roman"/>
                <a:cs typeface="Times New Roman"/>
              </a:rPr>
              <a:t>quickly. These </a:t>
            </a:r>
            <a:r>
              <a:rPr dirty="0" sz="1100" spc="5">
                <a:latin typeface="Times New Roman"/>
                <a:cs typeface="Times New Roman"/>
              </a:rPr>
              <a:t>firms receive limited </a:t>
            </a:r>
            <a:r>
              <a:rPr dirty="0" sz="1100" spc="10">
                <a:latin typeface="Times New Roman"/>
                <a:cs typeface="Times New Roman"/>
              </a:rPr>
              <a:t>coverage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financial press. Most pay no dividend; many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too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to have any earning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which to  pay the </a:t>
            </a:r>
            <a:r>
              <a:rPr dirty="0" sz="1100" spc="5">
                <a:latin typeface="Times New Roman"/>
                <a:cs typeface="Times New Roman"/>
              </a:rPr>
              <a:t>dividend.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newspaper listing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small-cap </a:t>
            </a:r>
            <a:r>
              <a:rPr dirty="0" sz="1100" spc="5">
                <a:latin typeface="Times New Roman"/>
                <a:cs typeface="Times New Roman"/>
              </a:rPr>
              <a:t>issues is abbreviated; generally only  trading </a:t>
            </a:r>
            <a:r>
              <a:rPr dirty="0" sz="1100" spc="10">
                <a:latin typeface="Times New Roman"/>
                <a:cs typeface="Times New Roman"/>
              </a:rPr>
              <a:t>volume and </a:t>
            </a:r>
            <a:r>
              <a:rPr dirty="0" sz="1100" spc="5">
                <a:latin typeface="Times New Roman"/>
                <a:cs typeface="Times New Roman"/>
              </a:rPr>
              <a:t>closing price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appears.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OVER THE COUNTER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MARKET: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investors view the terms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OTC </a:t>
            </a:r>
            <a:r>
              <a:rPr dirty="0" sz="1100" spc="10">
                <a:latin typeface="Times New Roman"/>
                <a:cs typeface="Times New Roman"/>
              </a:rPr>
              <a:t>synonymously.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have been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accurate at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time,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any more. Today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20">
                <a:latin typeface="Times New Roman"/>
                <a:cs typeface="Times New Roman"/>
              </a:rPr>
              <a:t>OTC </a:t>
            </a:r>
            <a:r>
              <a:rPr dirty="0" sz="1100" spc="5">
                <a:latin typeface="Times New Roman"/>
                <a:cs typeface="Times New Roman"/>
              </a:rPr>
              <a:t>equity security refer to </a:t>
            </a:r>
            <a:r>
              <a:rPr dirty="0" sz="1100" spc="10">
                <a:latin typeface="Times New Roman"/>
                <a:cs typeface="Times New Roman"/>
              </a:rPr>
              <a:t>an  </a:t>
            </a:r>
            <a:r>
              <a:rPr dirty="0" sz="1100" spc="5">
                <a:latin typeface="Times New Roman"/>
                <a:cs typeface="Times New Roman"/>
              </a:rPr>
              <a:t>equity security that is not listed or traded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or national securities </a:t>
            </a:r>
            <a:r>
              <a:rPr dirty="0" sz="1100" spc="10">
                <a:latin typeface="Times New Roman"/>
                <a:cs typeface="Times New Roman"/>
              </a:rPr>
              <a:t>exchange. </a:t>
            </a:r>
            <a:r>
              <a:rPr dirty="0" sz="1100" spc="20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NASDAQ, </a:t>
            </a:r>
            <a:r>
              <a:rPr dirty="0" sz="1100" spc="5">
                <a:latin typeface="Times New Roman"/>
                <a:cs typeface="Times New Roman"/>
              </a:rPr>
              <a:t>there are listing standards, </a:t>
            </a:r>
            <a:r>
              <a:rPr dirty="0" sz="1100" spc="10">
                <a:latin typeface="Times New Roman"/>
                <a:cs typeface="Times New Roman"/>
              </a:rPr>
              <a:t>automated trade </a:t>
            </a:r>
            <a:r>
              <a:rPr dirty="0" sz="1100" spc="5">
                <a:latin typeface="Times New Roman"/>
                <a:cs typeface="Times New Roman"/>
              </a:rPr>
              <a:t>executions, </a:t>
            </a:r>
            <a:r>
              <a:rPr dirty="0" sz="1100" spc="10">
                <a:latin typeface="Times New Roman"/>
                <a:cs typeface="Times New Roman"/>
              </a:rPr>
              <a:t>formal </a:t>
            </a: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relationships with the </a:t>
            </a:r>
            <a:r>
              <a:rPr dirty="0" sz="1100" spc="10">
                <a:latin typeface="Times New Roman"/>
                <a:cs typeface="Times New Roman"/>
              </a:rPr>
              <a:t>underlying </a:t>
            </a:r>
            <a:r>
              <a:rPr dirty="0" sz="1100" spc="5">
                <a:latin typeface="Times New Roman"/>
                <a:cs typeface="Times New Roman"/>
              </a:rPr>
              <a:t>firms,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substantial </a:t>
            </a:r>
            <a:r>
              <a:rPr dirty="0" sz="1100" spc="10">
                <a:latin typeface="Times New Roman"/>
                <a:cs typeface="Times New Roman"/>
              </a:rPr>
              <a:t>market maker </a:t>
            </a:r>
            <a:r>
              <a:rPr dirty="0" sz="1100" spc="5">
                <a:latin typeface="Times New Roman"/>
                <a:cs typeface="Times New Roman"/>
              </a:rPr>
              <a:t>obligations. This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true </a:t>
            </a:r>
            <a:r>
              <a:rPr dirty="0" sz="1100" spc="5">
                <a:latin typeface="Times New Roman"/>
                <a:cs typeface="Times New Roman"/>
              </a:rPr>
              <a:t>of over-the-counter securities. </a:t>
            </a:r>
            <a:r>
              <a:rPr dirty="0" sz="1100" spc="10">
                <a:latin typeface="Times New Roman"/>
                <a:cs typeface="Times New Roman"/>
              </a:rPr>
              <a:t>These trade two ways,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10">
                <a:latin typeface="Times New Roman"/>
                <a:cs typeface="Times New Roman"/>
              </a:rPr>
              <a:t>via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OTC </a:t>
            </a:r>
            <a:r>
              <a:rPr dirty="0" sz="1100" spc="5">
                <a:latin typeface="Times New Roman"/>
                <a:cs typeface="Times New Roman"/>
              </a:rPr>
              <a:t>bulletin  board or via the </a:t>
            </a:r>
            <a:r>
              <a:rPr dirty="0" sz="1100" spc="10">
                <a:latin typeface="Times New Roman"/>
                <a:cs typeface="Times New Roman"/>
              </a:rPr>
              <a:t>pink</a:t>
            </a:r>
            <a:r>
              <a:rPr dirty="0" sz="1100" spc="5">
                <a:latin typeface="Times New Roman"/>
                <a:cs typeface="Times New Roman"/>
              </a:rPr>
              <a:t> sheets.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Over-the-Counter Bulletin </a:t>
            </a:r>
            <a:r>
              <a:rPr dirty="0" sz="1100" spc="15" b="1">
                <a:latin typeface="Times New Roman"/>
                <a:cs typeface="Times New Roman"/>
              </a:rPr>
              <a:t>Board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(OTCBB):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OTC </a:t>
            </a:r>
            <a:r>
              <a:rPr dirty="0" sz="1100" spc="10">
                <a:latin typeface="Times New Roman"/>
                <a:cs typeface="Times New Roman"/>
              </a:rPr>
              <a:t>bulletin board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regulated quotation </a:t>
            </a:r>
            <a:r>
              <a:rPr dirty="0" sz="1100" spc="5">
                <a:latin typeface="Times New Roman"/>
                <a:cs typeface="Times New Roman"/>
              </a:rPr>
              <a:t>service </a:t>
            </a:r>
            <a:r>
              <a:rPr dirty="0" sz="1100" spc="10">
                <a:latin typeface="Times New Roman"/>
                <a:cs typeface="Times New Roman"/>
              </a:rPr>
              <a:t>providing </a:t>
            </a:r>
            <a:r>
              <a:rPr dirty="0" sz="1100" spc="5">
                <a:latin typeface="Times New Roman"/>
                <a:cs typeface="Times New Roman"/>
              </a:rPr>
              <a:t>real-time information </a:t>
            </a:r>
            <a:r>
              <a:rPr dirty="0" sz="1100" spc="15">
                <a:latin typeface="Times New Roman"/>
                <a:cs typeface="Times New Roman"/>
              </a:rPr>
              <a:t>on  OTC </a:t>
            </a:r>
            <a:r>
              <a:rPr dirty="0" sz="1100" spc="5">
                <a:latin typeface="Times New Roman"/>
                <a:cs typeface="Times New Roman"/>
              </a:rPr>
              <a:t>equity securities. </a:t>
            </a:r>
            <a:r>
              <a:rPr dirty="0" sz="1100" spc="15">
                <a:latin typeface="Times New Roman"/>
                <a:cs typeface="Times New Roman"/>
              </a:rPr>
              <a:t>The OTCBB </a:t>
            </a:r>
            <a:r>
              <a:rPr dirty="0" sz="1100" spc="10">
                <a:latin typeface="Times New Roman"/>
                <a:cs typeface="Times New Roman"/>
              </a:rPr>
              <a:t>came about </a:t>
            </a:r>
            <a:r>
              <a:rPr dirty="0" sz="1100" spc="5">
                <a:latin typeface="Times New Roman"/>
                <a:cs typeface="Times New Roman"/>
              </a:rPr>
              <a:t>largely because of the </a:t>
            </a:r>
            <a:r>
              <a:rPr dirty="0" sz="1100" spc="10">
                <a:latin typeface="Times New Roman"/>
                <a:cs typeface="Times New Roman"/>
              </a:rPr>
              <a:t>penny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reform  </a:t>
            </a:r>
            <a:r>
              <a:rPr dirty="0" sz="1100" spc="5">
                <a:latin typeface="Times New Roman"/>
                <a:cs typeface="Times New Roman"/>
              </a:rPr>
              <a:t>act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1990, which required the </a:t>
            </a:r>
            <a:r>
              <a:rPr dirty="0" sz="1100" spc="15" b="1">
                <a:latin typeface="Times New Roman"/>
                <a:cs typeface="Times New Roman"/>
              </a:rPr>
              <a:t>SEC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establish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system </a:t>
            </a:r>
            <a:r>
              <a:rPr dirty="0" sz="1100" spc="5">
                <a:latin typeface="Times New Roman"/>
                <a:cs typeface="Times New Roman"/>
              </a:rPr>
              <a:t>facilitating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widespread  </a:t>
            </a:r>
            <a:r>
              <a:rPr dirty="0" sz="1100" spc="10">
                <a:latin typeface="Times New Roman"/>
                <a:cs typeface="Times New Roman"/>
              </a:rPr>
              <a:t>dissemination </a:t>
            </a:r>
            <a:r>
              <a:rPr dirty="0" sz="1100" spc="5">
                <a:latin typeface="Times New Roman"/>
                <a:cs typeface="Times New Roman"/>
              </a:rPr>
              <a:t>of piece quotation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15">
                <a:latin typeface="Times New Roman"/>
                <a:cs typeface="Times New Roman"/>
              </a:rPr>
              <a:t>OTC </a:t>
            </a:r>
            <a:r>
              <a:rPr dirty="0" sz="1100" spc="5">
                <a:latin typeface="Times New Roman"/>
                <a:cs typeface="Times New Roman"/>
              </a:rPr>
              <a:t>equities. </a:t>
            </a:r>
            <a:r>
              <a:rPr dirty="0" sz="1100" spc="10">
                <a:latin typeface="Times New Roman"/>
                <a:cs typeface="Times New Roman"/>
              </a:rPr>
              <a:t>Since December </a:t>
            </a:r>
            <a:r>
              <a:rPr dirty="0" sz="1100" spc="15">
                <a:latin typeface="Times New Roman"/>
                <a:cs typeface="Times New Roman"/>
              </a:rPr>
              <a:t>1993 </a:t>
            </a:r>
            <a:r>
              <a:rPr dirty="0" sz="1100" spc="10">
                <a:latin typeface="Times New Roman"/>
                <a:cs typeface="Times New Roman"/>
              </a:rPr>
              <a:t>firms have been  </a:t>
            </a:r>
            <a:r>
              <a:rPr dirty="0" sz="1100" spc="5">
                <a:latin typeface="Times New Roman"/>
                <a:cs typeface="Times New Roman"/>
              </a:rPr>
              <a:t>required to report trades in these securities within </a:t>
            </a:r>
            <a:r>
              <a:rPr dirty="0" sz="1100" spc="10">
                <a:latin typeface="Times New Roman"/>
                <a:cs typeface="Times New Roman"/>
              </a:rPr>
              <a:t>90 </a:t>
            </a:r>
            <a:r>
              <a:rPr dirty="0" sz="1100" spc="5">
                <a:latin typeface="Times New Roman"/>
                <a:cs typeface="Times New Roman"/>
              </a:rPr>
              <a:t>seconds of the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transaction.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There are </a:t>
            </a:r>
            <a:r>
              <a:rPr dirty="0" sz="1100" spc="5">
                <a:latin typeface="Times New Roman"/>
                <a:cs typeface="Times New Roman"/>
              </a:rPr>
              <a:t>approximately </a:t>
            </a:r>
            <a:r>
              <a:rPr dirty="0" sz="1100" spc="10">
                <a:latin typeface="Times New Roman"/>
                <a:cs typeface="Times New Roman"/>
              </a:rPr>
              <a:t>5500 </a:t>
            </a:r>
            <a:r>
              <a:rPr dirty="0" sz="1100" spc="15">
                <a:latin typeface="Times New Roman"/>
                <a:cs typeface="Times New Roman"/>
              </a:rPr>
              <a:t>OTCBB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and about 400 </a:t>
            </a:r>
            <a:r>
              <a:rPr dirty="0" sz="1100" spc="5">
                <a:latin typeface="Times New Roman"/>
                <a:cs typeface="Times New Roman"/>
              </a:rPr>
              <a:t>firms making </a:t>
            </a:r>
            <a:r>
              <a:rPr dirty="0" sz="1100" spc="10">
                <a:latin typeface="Times New Roman"/>
                <a:cs typeface="Times New Roman"/>
              </a:rPr>
              <a:t>a market in  </a:t>
            </a:r>
            <a:r>
              <a:rPr dirty="0" sz="1100" spc="5">
                <a:latin typeface="Times New Roman"/>
                <a:cs typeface="Times New Roman"/>
              </a:rPr>
              <a:t>them. 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important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OTCBB 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providing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price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50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11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110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14908" y="572391"/>
            <a:ext cx="5461635" cy="56680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016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Determinants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the P/E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The expected P/E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conceptually a </a:t>
            </a:r>
            <a:r>
              <a:rPr dirty="0" sz="1100" spc="5">
                <a:latin typeface="Times New Roman"/>
                <a:cs typeface="Times New Roman"/>
              </a:rPr>
              <a:t>function of three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49530">
              <a:lnSpc>
                <a:spcPts val="131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P/E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90" b="1">
                <a:latin typeface="Times New Roman"/>
                <a:cs typeface="Times New Roman"/>
              </a:rPr>
              <a:t>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</a:t>
            </a:r>
            <a:r>
              <a:rPr dirty="0" u="heavy" baseline="-11111" sz="1125" spc="7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/E</a:t>
            </a:r>
            <a:r>
              <a:rPr dirty="0" u="heavy" baseline="-11111" sz="1125" spc="7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baseline="-11111" sz="1125">
              <a:latin typeface="Times New Roman"/>
              <a:cs typeface="Times New Roman"/>
            </a:endParaRPr>
          </a:p>
          <a:p>
            <a:pPr marL="2804795">
              <a:lnSpc>
                <a:spcPts val="1295"/>
              </a:lnSpc>
            </a:pPr>
            <a:r>
              <a:rPr dirty="0" sz="1100" spc="15" b="1">
                <a:latin typeface="Times New Roman"/>
                <a:cs typeface="Times New Roman"/>
              </a:rPr>
              <a:t>k </a:t>
            </a:r>
            <a:r>
              <a:rPr dirty="0" sz="1100" spc="10" b="1">
                <a:latin typeface="Times New Roman"/>
                <a:cs typeface="Times New Roman"/>
              </a:rPr>
              <a:t>–</a:t>
            </a:r>
            <a:r>
              <a:rPr dirty="0" sz="1100" spc="-9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g</a:t>
            </a: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305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D</a:t>
            </a:r>
            <a:r>
              <a:rPr dirty="0" baseline="-11111" sz="1125" spc="7">
                <a:latin typeface="Times New Roman"/>
                <a:cs typeface="Times New Roman"/>
              </a:rPr>
              <a:t>1</a:t>
            </a:r>
            <a:r>
              <a:rPr dirty="0" sz="1100" spc="5">
                <a:latin typeface="Times New Roman"/>
                <a:cs typeface="Times New Roman"/>
              </a:rPr>
              <a:t>/E</a:t>
            </a:r>
            <a:r>
              <a:rPr dirty="0" baseline="-11111" sz="1125" spc="7">
                <a:latin typeface="Times New Roman"/>
                <a:cs typeface="Times New Roman"/>
              </a:rPr>
              <a:t>1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expected </a:t>
            </a:r>
            <a:r>
              <a:rPr dirty="0" sz="1100" spc="10">
                <a:latin typeface="Times New Roman"/>
                <a:cs typeface="Times New Roman"/>
              </a:rPr>
              <a:t>dividend payout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ratio</a:t>
            </a:r>
            <a:endParaRPr sz="1100">
              <a:latin typeface="Times New Roman"/>
              <a:cs typeface="Times New Roman"/>
            </a:endParaRPr>
          </a:p>
          <a:p>
            <a:pPr marL="101600" marR="2580640">
              <a:lnSpc>
                <a:spcPts val="1300"/>
              </a:lnSpc>
              <a:spcBef>
                <a:spcPts val="50"/>
              </a:spcBef>
              <a:tabLst>
                <a:tab pos="531495" algn="l"/>
              </a:tabLst>
            </a:pPr>
            <a:r>
              <a:rPr dirty="0" sz="1100" spc="10">
                <a:latin typeface="Times New Roman"/>
                <a:cs typeface="Times New Roman"/>
              </a:rPr>
              <a:t>k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required rate of return for the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stock  g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expected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rate in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 marR="431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Investors attempting to determine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that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prevail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stock should  </a:t>
            </a:r>
            <a:r>
              <a:rPr dirty="0" sz="1100" spc="10">
                <a:latin typeface="Times New Roman"/>
                <a:cs typeface="Times New Roman"/>
              </a:rPr>
              <a:t>think in </a:t>
            </a:r>
            <a:r>
              <a:rPr dirty="0" sz="1100" spc="5">
                <a:latin typeface="Times New Roman"/>
                <a:cs typeface="Times New Roman"/>
              </a:rPr>
              <a:t>terms of </a:t>
            </a:r>
            <a:r>
              <a:rPr dirty="0" sz="1100" spc="10">
                <a:latin typeface="Times New Roman"/>
                <a:cs typeface="Times New Roman"/>
              </a:rPr>
              <a:t>these three </a:t>
            </a:r>
            <a:r>
              <a:rPr dirty="0" sz="1100" spc="5">
                <a:latin typeface="Times New Roman"/>
                <a:cs typeface="Times New Roman"/>
              </a:rPr>
              <a:t>factors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their likely </a:t>
            </a:r>
            <a:r>
              <a:rPr dirty="0" sz="1100" spc="10">
                <a:latin typeface="Times New Roman"/>
                <a:cs typeface="Times New Roman"/>
              </a:rPr>
              <a:t>changes.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531495" marR="43180" indent="-215900">
              <a:lnSpc>
                <a:spcPct val="98300"/>
              </a:lnSpc>
              <a:buFont typeface="Symbol"/>
              <a:buChar char=""/>
              <a:tabLst>
                <a:tab pos="532130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higher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expected payout </a:t>
            </a:r>
            <a:r>
              <a:rPr dirty="0" sz="1100" spc="5">
                <a:latin typeface="Times New Roman"/>
                <a:cs typeface="Times New Roman"/>
              </a:rPr>
              <a:t>ratio,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things being equal,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higher </a:t>
            </a:r>
            <a:r>
              <a:rPr dirty="0" sz="1100" spc="10">
                <a:latin typeface="Times New Roman"/>
                <a:cs typeface="Times New Roman"/>
              </a:rPr>
              <a:t>the P/E  </a:t>
            </a:r>
            <a:r>
              <a:rPr dirty="0" sz="1100" spc="5">
                <a:latin typeface="Times New Roman"/>
                <a:cs typeface="Times New Roman"/>
              </a:rPr>
              <a:t>ratio. </a:t>
            </a:r>
            <a:r>
              <a:rPr dirty="0" sz="1100" spc="10">
                <a:latin typeface="Times New Roman"/>
                <a:cs typeface="Times New Roman"/>
              </a:rPr>
              <a:t>However, “other things” are seldom equal.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payout </a:t>
            </a:r>
            <a:r>
              <a:rPr dirty="0" sz="1100" spc="5">
                <a:latin typeface="Times New Roman"/>
                <a:cs typeface="Times New Roman"/>
              </a:rPr>
              <a:t>rises,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expected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growth rate in earnings </a:t>
            </a:r>
            <a:r>
              <a:rPr dirty="0" sz="1100" spc="10">
                <a:latin typeface="Times New Roman"/>
                <a:cs typeface="Times New Roman"/>
              </a:rPr>
              <a:t>and dividends, </a:t>
            </a:r>
            <a:r>
              <a:rPr dirty="0" sz="1100" spc="5">
                <a:latin typeface="Times New Roman"/>
                <a:cs typeface="Times New Roman"/>
              </a:rPr>
              <a:t>g, will probably decline, thereby adversely  affecting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ratio. This decline occurs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less funds 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available for  reinvestment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business, thereby leading </a:t>
            </a:r>
            <a:r>
              <a:rPr dirty="0" sz="1100" spc="10">
                <a:latin typeface="Times New Roman"/>
                <a:cs typeface="Times New Roman"/>
              </a:rPr>
              <a:t>to a decline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growth  rate,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g.</a:t>
            </a:r>
            <a:endParaRPr sz="1100">
              <a:latin typeface="Times New Roman"/>
              <a:cs typeface="Times New Roman"/>
            </a:endParaRPr>
          </a:p>
          <a:p>
            <a:pPr algn="just" marL="531495" marR="43180" indent="-215900">
              <a:lnSpc>
                <a:spcPct val="98300"/>
              </a:lnSpc>
              <a:spcBef>
                <a:spcPts val="80"/>
              </a:spcBef>
              <a:buFont typeface="Symbol"/>
              <a:buChar char=""/>
              <a:tabLst>
                <a:tab pos="532130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between k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 is inverse.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things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equal, 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k </a:t>
            </a:r>
            <a:r>
              <a:rPr dirty="0" sz="1100" spc="5">
                <a:latin typeface="Times New Roman"/>
                <a:cs typeface="Times New Roman"/>
              </a:rPr>
              <a:t>rises,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declines; as </a:t>
            </a:r>
            <a:r>
              <a:rPr dirty="0" sz="1100" spc="10">
                <a:latin typeface="Times New Roman"/>
                <a:cs typeface="Times New Roman"/>
              </a:rPr>
              <a:t>k </a:t>
            </a:r>
            <a:r>
              <a:rPr dirty="0" sz="1100" spc="5">
                <a:latin typeface="Times New Roman"/>
                <a:cs typeface="Times New Roman"/>
              </a:rPr>
              <a:t>declines,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rises.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 required  rate of return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discount rate,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>
                <a:latin typeface="Times New Roman"/>
                <a:cs typeface="Times New Roman"/>
              </a:rPr>
              <a:t>ratios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discount rates </a:t>
            </a:r>
            <a:r>
              <a:rPr dirty="0" sz="1100" spc="15">
                <a:latin typeface="Times New Roman"/>
                <a:cs typeface="Times New Roman"/>
              </a:rPr>
              <a:t>move </a:t>
            </a:r>
            <a:r>
              <a:rPr dirty="0" sz="1100" spc="5">
                <a:latin typeface="Times New Roman"/>
                <a:cs typeface="Times New Roman"/>
              </a:rPr>
              <a:t>inversely to each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other.</a:t>
            </a:r>
            <a:endParaRPr sz="1100">
              <a:latin typeface="Times New Roman"/>
              <a:cs typeface="Times New Roman"/>
            </a:endParaRPr>
          </a:p>
          <a:p>
            <a:pPr algn="just" marL="531495" marR="42545" indent="-215900">
              <a:lnSpc>
                <a:spcPts val="1300"/>
              </a:lnSpc>
              <a:spcBef>
                <a:spcPts val="120"/>
              </a:spcBef>
              <a:buFont typeface="Symbol"/>
              <a:buChar char=""/>
              <a:tabLst>
                <a:tab pos="532130" algn="l"/>
              </a:tabLst>
            </a:pPr>
            <a:r>
              <a:rPr dirty="0" sz="1100" spc="10">
                <a:latin typeface="Times New Roman"/>
                <a:cs typeface="Times New Roman"/>
              </a:rPr>
              <a:t>P/E and g </a:t>
            </a:r>
            <a:r>
              <a:rPr dirty="0" sz="1100" spc="5">
                <a:latin typeface="Times New Roman"/>
                <a:cs typeface="Times New Roman"/>
              </a:rPr>
              <a:t>are directly related;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higher the g, other things being equal, the higher  </a:t>
            </a:r>
            <a:r>
              <a:rPr dirty="0" sz="1100" spc="10">
                <a:latin typeface="Times New Roman"/>
                <a:cs typeface="Times New Roman"/>
              </a:rPr>
              <a:t>the P/E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ratio.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01600" marR="4191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Analyzing the P/E Ratio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analyzing a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first ask </a:t>
            </a:r>
            <a:r>
              <a:rPr dirty="0" sz="1100" spc="10">
                <a:latin typeface="Times New Roman"/>
                <a:cs typeface="Times New Roman"/>
              </a:rPr>
              <a:t>what model  </a:t>
            </a:r>
            <a:r>
              <a:rPr dirty="0" sz="1100" spc="5">
                <a:latin typeface="Times New Roman"/>
                <a:cs typeface="Times New Roman"/>
              </a:rPr>
              <a:t>describes </a:t>
            </a:r>
            <a:r>
              <a:rPr dirty="0" sz="1100" spc="10">
                <a:latin typeface="Times New Roman"/>
                <a:cs typeface="Times New Roman"/>
              </a:rPr>
              <a:t>the expected growth </a:t>
            </a:r>
            <a:r>
              <a:rPr dirty="0" sz="1100" spc="5">
                <a:latin typeface="Times New Roman"/>
                <a:cs typeface="Times New Roman"/>
              </a:rPr>
              <a:t>rate for that </a:t>
            </a:r>
            <a:r>
              <a:rPr dirty="0" sz="1100" spc="10">
                <a:latin typeface="Times New Roman"/>
                <a:cs typeface="Times New Roman"/>
              </a:rPr>
              <a:t>company. </a:t>
            </a:r>
            <a:r>
              <a:rPr dirty="0" sz="1100" spc="5">
                <a:latin typeface="Times New Roman"/>
                <a:cs typeface="Times New Roman"/>
              </a:rPr>
              <a:t>Recent rapid </a:t>
            </a:r>
            <a:r>
              <a:rPr dirty="0" sz="1100" spc="10">
                <a:latin typeface="Times New Roman"/>
                <a:cs typeface="Times New Roman"/>
              </a:rPr>
              <a:t>growth and published  </a:t>
            </a:r>
            <a:r>
              <a:rPr dirty="0" sz="1100" spc="5">
                <a:latin typeface="Times New Roman"/>
                <a:cs typeface="Times New Roman"/>
              </a:rPr>
              <a:t>estimates of strong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would </a:t>
            </a:r>
            <a:r>
              <a:rPr dirty="0" sz="1100" spc="10">
                <a:latin typeface="Times New Roman"/>
                <a:cs typeface="Times New Roman"/>
              </a:rPr>
              <a:t>lead </a:t>
            </a:r>
            <a:r>
              <a:rPr dirty="0" sz="1100" spc="5">
                <a:latin typeface="Times New Roman"/>
                <a:cs typeface="Times New Roman"/>
              </a:rPr>
              <a:t>investors not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the constant-  growth </a:t>
            </a:r>
            <a:r>
              <a:rPr dirty="0" sz="1100" spc="5">
                <a:latin typeface="Times New Roman"/>
                <a:cs typeface="Times New Roman"/>
              </a:rPr>
              <a:t>version of the </a:t>
            </a:r>
            <a:r>
              <a:rPr dirty="0" sz="1100" spc="10">
                <a:latin typeface="Times New Roman"/>
                <a:cs typeface="Times New Roman"/>
              </a:rPr>
              <a:t>dividend valuation model. </a:t>
            </a:r>
            <a:r>
              <a:rPr dirty="0" sz="1100" spc="5">
                <a:latin typeface="Times New Roman"/>
                <a:cs typeface="Times New Roman"/>
              </a:rPr>
              <a:t>Instead,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should evaluate </a:t>
            </a:r>
            <a:r>
              <a:rPr dirty="0" sz="1100" spc="10">
                <a:latin typeface="Times New Roman"/>
                <a:cs typeface="Times New Roman"/>
              </a:rPr>
              <a:t>the company 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multiple-growth </a:t>
            </a:r>
            <a:r>
              <a:rPr dirty="0" sz="1100" spc="10">
                <a:latin typeface="Times New Roman"/>
                <a:cs typeface="Times New Roman"/>
              </a:rPr>
              <a:t>model. </a:t>
            </a: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point,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be expected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slow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more normal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rate.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01323" y="6362674"/>
            <a:ext cx="794385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800" marR="30480" indent="13335">
              <a:lnSpc>
                <a:spcPct val="109100"/>
              </a:lnSpc>
              <a:spcBef>
                <a:spcPts val="95"/>
              </a:spcBef>
              <a:tabLst>
                <a:tab pos="330835" algn="l"/>
                <a:tab pos="673735" algn="l"/>
              </a:tabLst>
            </a:pPr>
            <a:r>
              <a:rPr dirty="0" u="heavy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</a:t>
            </a:r>
            <a:r>
              <a:rPr dirty="0" u="heavy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sz="1100" spc="15" b="1">
                <a:latin typeface="Times New Roman"/>
                <a:cs typeface="Times New Roman"/>
              </a:rPr>
              <a:t>	</a:t>
            </a:r>
            <a:r>
              <a:rPr dirty="0" sz="1100" spc="10" b="1">
                <a:latin typeface="Times New Roman"/>
                <a:cs typeface="Times New Roman"/>
              </a:rPr>
              <a:t>=  </a:t>
            </a:r>
            <a:r>
              <a:rPr dirty="0" baseline="7575" sz="1650" spc="15" b="1">
                <a:latin typeface="Times New Roman"/>
                <a:cs typeface="Times New Roman"/>
              </a:rPr>
              <a:t>E</a:t>
            </a:r>
            <a:r>
              <a:rPr dirty="0" sz="750" spc="10" b="1">
                <a:latin typeface="Times New Roman"/>
                <a:cs typeface="Times New Roman"/>
              </a:rPr>
              <a:t>n+1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88053" y="6391785"/>
            <a:ext cx="625475" cy="344805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32080" marR="30480" indent="-94615">
              <a:lnSpc>
                <a:spcPts val="1160"/>
              </a:lnSpc>
              <a:spcBef>
                <a:spcPts val="300"/>
              </a:spcBef>
            </a:pPr>
            <a:r>
              <a:rPr dirty="0" u="heavy" baseline="7575" sz="1650" spc="37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</a:t>
            </a:r>
            <a:r>
              <a:rPr dirty="0" u="heavy" sz="75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n+</a:t>
            </a:r>
            <a:r>
              <a:rPr dirty="0" u="heavy" sz="75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heavy" baseline="7575" sz="1650" spc="7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/E</a:t>
            </a:r>
            <a:r>
              <a:rPr dirty="0" u="heavy" sz="75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heavy" sz="75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+</a:t>
            </a:r>
            <a:r>
              <a:rPr dirty="0" u="heavy" sz="75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 </a:t>
            </a:r>
            <a:r>
              <a:rPr dirty="0" sz="75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k </a:t>
            </a:r>
            <a:r>
              <a:rPr dirty="0" sz="1100" spc="10" b="1">
                <a:latin typeface="Times New Roman"/>
                <a:cs typeface="Times New Roman"/>
              </a:rPr>
              <a:t>–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g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03808" y="6867218"/>
            <a:ext cx="5335905" cy="18465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Where n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that the </a:t>
            </a:r>
            <a:r>
              <a:rPr dirty="0" sz="1100" spc="10">
                <a:latin typeface="Times New Roman"/>
                <a:cs typeface="Times New Roman"/>
              </a:rPr>
              <a:t>abnormal </a:t>
            </a:r>
            <a:r>
              <a:rPr dirty="0" sz="1100" spc="5">
                <a:latin typeface="Times New Roman"/>
                <a:cs typeface="Times New Roman"/>
              </a:rPr>
              <a:t>growth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Relative to the discussion </a:t>
            </a:r>
            <a:r>
              <a:rPr dirty="0" sz="1100" spc="10">
                <a:latin typeface="Times New Roman"/>
                <a:cs typeface="Times New Roman"/>
              </a:rPr>
              <a:t>above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game,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increasingly  </a:t>
            </a:r>
            <a:r>
              <a:rPr dirty="0" sz="1100" spc="10">
                <a:latin typeface="Times New Roman"/>
                <a:cs typeface="Times New Roman"/>
              </a:rPr>
              <a:t>concerned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impact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managing </a:t>
            </a:r>
            <a:r>
              <a:rPr dirty="0" sz="1100" spc="5">
                <a:latin typeface="Times New Roman"/>
                <a:cs typeface="Times New Roman"/>
              </a:rPr>
              <a:t>earnings expectations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ratio. </a:t>
            </a:r>
            <a:r>
              <a:rPr dirty="0" sz="1100" spc="10">
                <a:latin typeface="Times New Roman"/>
                <a:cs typeface="Times New Roman"/>
              </a:rPr>
              <a:t>If a </a:t>
            </a:r>
            <a:r>
              <a:rPr dirty="0" sz="1100" spc="5">
                <a:latin typeface="Times New Roman"/>
                <a:cs typeface="Times New Roman"/>
              </a:rPr>
              <a:t>fast-  </a:t>
            </a:r>
            <a:r>
              <a:rPr dirty="0" sz="1100" spc="10">
                <a:latin typeface="Times New Roman"/>
                <a:cs typeface="Times New Roman"/>
              </a:rPr>
              <a:t>growing company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being conservative in guiding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estimates of its earnings,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5">
                <a:latin typeface="Times New Roman"/>
                <a:cs typeface="Times New Roman"/>
              </a:rPr>
              <a:t>regularly reports earnings higher </a:t>
            </a:r>
            <a:r>
              <a:rPr dirty="0" sz="1100" spc="10">
                <a:latin typeface="Times New Roman"/>
                <a:cs typeface="Times New Roman"/>
              </a:rPr>
              <a:t>than the consensus, </a:t>
            </a:r>
            <a:r>
              <a:rPr dirty="0" sz="1100" spc="5">
                <a:latin typeface="Times New Roman"/>
                <a:cs typeface="Times New Roman"/>
              </a:rPr>
              <a:t>then </a:t>
            </a:r>
            <a:r>
              <a:rPr dirty="0" sz="1100" spc="10">
                <a:latin typeface="Times New Roman"/>
                <a:cs typeface="Times New Roman"/>
              </a:rPr>
              <a:t>the forward P/E </a:t>
            </a:r>
            <a:r>
              <a:rPr dirty="0" sz="1100" spc="5">
                <a:latin typeface="Times New Roman"/>
                <a:cs typeface="Times New Roman"/>
              </a:rPr>
              <a:t>ratio is </a:t>
            </a:r>
            <a:r>
              <a:rPr dirty="0" sz="1100" spc="10">
                <a:latin typeface="Times New Roman"/>
                <a:cs typeface="Times New Roman"/>
              </a:rPr>
              <a:t>actually  </a:t>
            </a:r>
            <a:r>
              <a:rPr dirty="0" sz="1100" spc="5">
                <a:latin typeface="Times New Roman"/>
                <a:cs typeface="Times New Roman"/>
              </a:rPr>
              <a:t>lower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appears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based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current </a:t>
            </a:r>
            <a:r>
              <a:rPr dirty="0" sz="1100" spc="10">
                <a:latin typeface="Times New Roman"/>
                <a:cs typeface="Times New Roman"/>
              </a:rPr>
              <a:t>consensus </a:t>
            </a:r>
            <a:r>
              <a:rPr dirty="0" sz="1100" spc="5">
                <a:latin typeface="Times New Roman"/>
                <a:cs typeface="Times New Roman"/>
              </a:rPr>
              <a:t>estimate of </a:t>
            </a:r>
            <a:r>
              <a:rPr dirty="0" sz="1100" spc="10">
                <a:latin typeface="Times New Roman"/>
                <a:cs typeface="Times New Roman"/>
              </a:rPr>
              <a:t>earnings. </a:t>
            </a:r>
            <a:r>
              <a:rPr dirty="0" sz="1100" spc="5">
                <a:latin typeface="Times New Roman"/>
                <a:cs typeface="Times New Roman"/>
              </a:rPr>
              <a:t>In other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words, a company may </a:t>
            </a:r>
            <a:r>
              <a:rPr dirty="0" sz="1100" spc="5">
                <a:latin typeface="Times New Roman"/>
                <a:cs typeface="Times New Roman"/>
              </a:rPr>
              <a:t>appear to sell for </a:t>
            </a:r>
            <a:r>
              <a:rPr dirty="0" sz="1100" spc="10">
                <a:latin typeface="Times New Roman"/>
                <a:cs typeface="Times New Roman"/>
              </a:rPr>
              <a:t>50 </a:t>
            </a:r>
            <a:r>
              <a:rPr dirty="0" sz="1100" spc="5">
                <a:latin typeface="Times New Roman"/>
                <a:cs typeface="Times New Roman"/>
              </a:rPr>
              <a:t>times </a:t>
            </a:r>
            <a:r>
              <a:rPr dirty="0" sz="1100" spc="10">
                <a:latin typeface="Times New Roman"/>
                <a:cs typeface="Times New Roman"/>
              </a:rPr>
              <a:t>next year’s </a:t>
            </a:r>
            <a:r>
              <a:rPr dirty="0" sz="1100" spc="5">
                <a:latin typeface="Times New Roman"/>
                <a:cs typeface="Times New Roman"/>
              </a:rPr>
              <a:t>earnings, but this is </a:t>
            </a:r>
            <a:r>
              <a:rPr dirty="0" sz="1100" spc="10">
                <a:latin typeface="Times New Roman"/>
                <a:cs typeface="Times New Roman"/>
              </a:rPr>
              <a:t>based </a:t>
            </a:r>
            <a:r>
              <a:rPr dirty="0" sz="1100" spc="5">
                <a:latin typeface="Times New Roman"/>
                <a:cs typeface="Times New Roman"/>
              </a:rPr>
              <a:t>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 underestimate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next year’s earnings, because the consensus estimate has </a:t>
            </a:r>
            <a:r>
              <a:rPr dirty="0" sz="1100" spc="15">
                <a:latin typeface="Times New Roman"/>
                <a:cs typeface="Times New Roman"/>
              </a:rPr>
              <a:t>been </a:t>
            </a:r>
            <a:r>
              <a:rPr dirty="0" sz="1100" spc="10">
                <a:latin typeface="Times New Roman"/>
                <a:cs typeface="Times New Roman"/>
              </a:rPr>
              <a:t>guided to  be below what actually occurs. For much of the 1990s </a:t>
            </a:r>
            <a:r>
              <a:rPr dirty="0" sz="1100" spc="5">
                <a:latin typeface="Times New Roman"/>
                <a:cs typeface="Times New Roman"/>
              </a:rPr>
              <a:t>Dell </a:t>
            </a:r>
            <a:r>
              <a:rPr dirty="0" sz="1100" spc="10">
                <a:latin typeface="Times New Roman"/>
                <a:cs typeface="Times New Roman"/>
              </a:rPr>
              <a:t>Computer </a:t>
            </a:r>
            <a:r>
              <a:rPr dirty="0" sz="1100" spc="5">
                <a:latin typeface="Times New Roman"/>
                <a:cs typeface="Times New Roman"/>
              </a:rPr>
              <a:t>fit this model,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regularly reporting </a:t>
            </a:r>
            <a:r>
              <a:rPr dirty="0" sz="1100" spc="10">
                <a:latin typeface="Times New Roman"/>
                <a:cs typeface="Times New Roman"/>
              </a:rPr>
              <a:t>significantly </a:t>
            </a:r>
            <a:r>
              <a:rPr dirty="0" sz="1100" spc="5">
                <a:latin typeface="Times New Roman"/>
                <a:cs typeface="Times New Roman"/>
              </a:rPr>
              <a:t>larger earnings than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consensus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estimate.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1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396238" y="572391"/>
            <a:ext cx="5411470" cy="6791959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50165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Fundamental </a:t>
            </a:r>
            <a:r>
              <a:rPr dirty="0" sz="1100" spc="5" b="1">
                <a:latin typeface="Times New Roman"/>
                <a:cs typeface="Times New Roman"/>
              </a:rPr>
              <a:t>Security </a:t>
            </a:r>
            <a:r>
              <a:rPr dirty="0" sz="1100" spc="10" b="1">
                <a:latin typeface="Times New Roman"/>
                <a:cs typeface="Times New Roman"/>
              </a:rPr>
              <a:t>Analysis </a:t>
            </a:r>
            <a:r>
              <a:rPr dirty="0" sz="1100" spc="5" b="1">
                <a:latin typeface="Times New Roman"/>
                <a:cs typeface="Times New Roman"/>
              </a:rPr>
              <a:t>in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Practice: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165" marR="4254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analyzed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important </a:t>
            </a:r>
            <a:r>
              <a:rPr dirty="0" sz="1100" spc="5">
                <a:latin typeface="Times New Roman"/>
                <a:cs typeface="Times New Roman"/>
              </a:rPr>
              <a:t>aspects of fundamental analysis as it is applied to  individual </a:t>
            </a:r>
            <a:r>
              <a:rPr dirty="0" sz="1100" spc="10">
                <a:latin typeface="Times New Roman"/>
                <a:cs typeface="Times New Roman"/>
              </a:rPr>
              <a:t>companies. Obviously,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process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quite detailed, involving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analysis  of </a:t>
            </a:r>
            <a:r>
              <a:rPr dirty="0" sz="1100" spc="10">
                <a:latin typeface="Times New Roman"/>
                <a:cs typeface="Times New Roman"/>
              </a:rPr>
              <a:t>a company’s </a:t>
            </a:r>
            <a:r>
              <a:rPr dirty="0" sz="1100" spc="5">
                <a:latin typeface="Times New Roman"/>
                <a:cs typeface="Times New Roman"/>
              </a:rPr>
              <a:t>sales potential, competition, tax situation, cost projections, accounting  practices,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on. Nevertheless, regardless of detail </a:t>
            </a:r>
            <a:r>
              <a:rPr dirty="0" sz="1100" spc="10">
                <a:latin typeface="Times New Roman"/>
                <a:cs typeface="Times New Roman"/>
              </a:rPr>
              <a:t>and complexity, </a:t>
            </a:r>
            <a:r>
              <a:rPr dirty="0" sz="1100" spc="5">
                <a:latin typeface="Times New Roman"/>
                <a:cs typeface="Times New Roman"/>
              </a:rPr>
              <a:t>the underlying  process is as described. </a:t>
            </a:r>
            <a:r>
              <a:rPr dirty="0" sz="1100" spc="10">
                <a:latin typeface="Times New Roman"/>
                <a:cs typeface="Times New Roman"/>
              </a:rPr>
              <a:t>Analysts and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are seeking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estimate a company’s </a:t>
            </a:r>
            <a:r>
              <a:rPr dirty="0" sz="1100" spc="5">
                <a:latin typeface="Times New Roman"/>
                <a:cs typeface="Times New Roman"/>
              </a:rPr>
              <a:t>earnings  </a:t>
            </a:r>
            <a:r>
              <a:rPr dirty="0" sz="1100" spc="10">
                <a:latin typeface="Times New Roman"/>
                <a:cs typeface="Times New Roman"/>
              </a:rPr>
              <a:t>and P/E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determine whether the stock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undervalued (a buy) </a:t>
            </a:r>
            <a:r>
              <a:rPr dirty="0" sz="1100" spc="5">
                <a:latin typeface="Times New Roman"/>
                <a:cs typeface="Times New Roman"/>
              </a:rPr>
              <a:t>or overvalued </a:t>
            </a:r>
            <a:r>
              <a:rPr dirty="0" sz="1100" spc="10">
                <a:latin typeface="Times New Roman"/>
                <a:cs typeface="Times New Roman"/>
              </a:rPr>
              <a:t>(a  </a:t>
            </a:r>
            <a:r>
              <a:rPr dirty="0" sz="1100" spc="5">
                <a:latin typeface="Times New Roman"/>
                <a:cs typeface="Times New Roman"/>
              </a:rPr>
              <a:t>sell).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165" marR="4254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doing fundamental security analysis, investors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published </a:t>
            </a:r>
            <a:r>
              <a:rPr dirty="0" sz="1100" spc="10">
                <a:latin typeface="Times New Roman"/>
                <a:cs typeface="Times New Roman"/>
              </a:rPr>
              <a:t>and computerized  </a:t>
            </a:r>
            <a:r>
              <a:rPr dirty="0" sz="1100" spc="5">
                <a:latin typeface="Times New Roman"/>
                <a:cs typeface="Times New Roman"/>
              </a:rPr>
              <a:t>data sources both to gather information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provide </a:t>
            </a:r>
            <a:r>
              <a:rPr dirty="0" sz="1100" spc="5">
                <a:latin typeface="Times New Roman"/>
                <a:cs typeface="Times New Roman"/>
              </a:rPr>
              <a:t>calculations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estimates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future  variables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EPS.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165" marR="42545">
              <a:lnSpc>
                <a:spcPct val="985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Investment Survey </a:t>
            </a:r>
            <a:r>
              <a:rPr dirty="0" sz="1100" spc="5">
                <a:latin typeface="Times New Roman"/>
                <a:cs typeface="Times New Roman"/>
              </a:rPr>
              <a:t>is the largest investment advisory service in </a:t>
            </a:r>
            <a:r>
              <a:rPr dirty="0" sz="1100" spc="10">
                <a:latin typeface="Times New Roman"/>
                <a:cs typeface="Times New Roman"/>
              </a:rPr>
              <a:t>the United  </a:t>
            </a:r>
            <a:r>
              <a:rPr dirty="0" sz="1100" spc="5">
                <a:latin typeface="Times New Roman"/>
                <a:cs typeface="Times New Roman"/>
              </a:rPr>
              <a:t>States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available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libraries. This </a:t>
            </a:r>
            <a:r>
              <a:rPr dirty="0" sz="1100" spc="10">
                <a:latin typeface="Times New Roman"/>
                <a:cs typeface="Times New Roman"/>
              </a:rPr>
              <a:t>information can be very helpful in terms of  </a:t>
            </a:r>
            <a:r>
              <a:rPr dirty="0" sz="1100" spc="5">
                <a:latin typeface="Times New Roman"/>
                <a:cs typeface="Times New Roman"/>
              </a:rPr>
              <a:t>estimates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15">
                <a:latin typeface="Times New Roman"/>
                <a:cs typeface="Times New Roman"/>
              </a:rPr>
              <a:t>EPS </a:t>
            </a:r>
            <a:r>
              <a:rPr dirty="0" sz="1100" spc="10">
                <a:latin typeface="Times New Roman"/>
                <a:cs typeface="Times New Roman"/>
              </a:rPr>
              <a:t>and in </a:t>
            </a:r>
            <a:r>
              <a:rPr dirty="0" sz="1100" spc="5">
                <a:latin typeface="Times New Roman"/>
                <a:cs typeface="Times New Roman"/>
              </a:rPr>
              <a:t>terms </a:t>
            </a:r>
            <a:r>
              <a:rPr dirty="0" sz="1100" spc="10">
                <a:latin typeface="Times New Roman"/>
                <a:cs typeface="Times New Roman"/>
              </a:rPr>
              <a:t>of a prediction </a:t>
            </a:r>
            <a:r>
              <a:rPr dirty="0" sz="1100" spc="5">
                <a:latin typeface="Times New Roman"/>
                <a:cs typeface="Times New Roman"/>
              </a:rPr>
              <a:t>as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timelines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stock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44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In modern investment analysis, the risk for a </a:t>
            </a:r>
            <a:r>
              <a:rPr dirty="0" sz="1100" spc="5">
                <a:latin typeface="Times New Roman"/>
                <a:cs typeface="Times New Roman"/>
              </a:rPr>
              <a:t>stock is related to its </a:t>
            </a:r>
            <a:r>
              <a:rPr dirty="0" sz="1100" spc="10">
                <a:latin typeface="Times New Roman"/>
                <a:cs typeface="Times New Roman"/>
              </a:rPr>
              <a:t>beta </a:t>
            </a:r>
            <a:r>
              <a:rPr dirty="0" sz="1100" spc="5">
                <a:latin typeface="Times New Roman"/>
                <a:cs typeface="Times New Roman"/>
              </a:rPr>
              <a:t>coefficient. </a:t>
            </a:r>
            <a:r>
              <a:rPr dirty="0" sz="1100" spc="10">
                <a:latin typeface="Times New Roman"/>
                <a:cs typeface="Times New Roman"/>
              </a:rPr>
              <a:t>Beta  </a:t>
            </a:r>
            <a:r>
              <a:rPr dirty="0" sz="1100" spc="5">
                <a:latin typeface="Times New Roman"/>
                <a:cs typeface="Times New Roman"/>
              </a:rPr>
              <a:t>reflects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relative </a:t>
            </a:r>
            <a:r>
              <a:rPr dirty="0" sz="1100" spc="10">
                <a:latin typeface="Times New Roman"/>
                <a:cs typeface="Times New Roman"/>
              </a:rPr>
              <a:t>systematic </a:t>
            </a:r>
            <a:r>
              <a:rPr dirty="0" sz="1100" spc="5">
                <a:latin typeface="Times New Roman"/>
                <a:cs typeface="Times New Roman"/>
              </a:rPr>
              <a:t>risk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stock, 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that cannot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diversified </a:t>
            </a:r>
            <a:r>
              <a:rPr dirty="0" sz="1100" spc="10">
                <a:latin typeface="Times New Roman"/>
                <a:cs typeface="Times New Roman"/>
              </a:rPr>
              <a:t>away.  The higher the beta </a:t>
            </a:r>
            <a:r>
              <a:rPr dirty="0" sz="1100" spc="5">
                <a:latin typeface="Times New Roman"/>
                <a:cs typeface="Times New Roman"/>
              </a:rPr>
              <a:t>coefficient, </a:t>
            </a:r>
            <a:r>
              <a:rPr dirty="0" sz="1100" spc="10">
                <a:latin typeface="Times New Roman"/>
                <a:cs typeface="Times New Roman"/>
              </a:rPr>
              <a:t>the higher the risk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individual stock, </a:t>
            </a:r>
            <a:r>
              <a:rPr dirty="0" sz="1100" spc="10">
                <a:latin typeface="Times New Roman"/>
                <a:cs typeface="Times New Roman"/>
              </a:rPr>
              <a:t>and the higher the  </a:t>
            </a:r>
            <a:r>
              <a:rPr dirty="0" sz="1100" spc="5">
                <a:latin typeface="Times New Roman"/>
                <a:cs typeface="Times New Roman"/>
              </a:rPr>
              <a:t>required rate of return. Beta measures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volatility of the stocks </a:t>
            </a:r>
            <a:r>
              <a:rPr dirty="0" sz="1100" spc="10">
                <a:latin typeface="Times New Roman"/>
                <a:cs typeface="Times New Roman"/>
              </a:rPr>
              <a:t>returns—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fluctuations </a:t>
            </a:r>
            <a:r>
              <a:rPr dirty="0" sz="1100" spc="10">
                <a:latin typeface="Times New Roman"/>
                <a:cs typeface="Times New Roman"/>
              </a:rPr>
              <a:t>in  </a:t>
            </a:r>
            <a:r>
              <a:rPr dirty="0" sz="1100" spc="5">
                <a:latin typeface="Times New Roman"/>
                <a:cs typeface="Times New Roman"/>
              </a:rPr>
              <a:t>relation to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254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trying to </a:t>
            </a:r>
            <a:r>
              <a:rPr dirty="0" sz="1100" spc="5">
                <a:latin typeface="Times New Roman"/>
                <a:cs typeface="Times New Roman"/>
              </a:rPr>
              <a:t>understand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predict </a:t>
            </a:r>
            <a:r>
              <a:rPr dirty="0" sz="1100" spc="10">
                <a:latin typeface="Times New Roman"/>
                <a:cs typeface="Times New Roman"/>
              </a:rPr>
              <a:t>a company’s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need </a:t>
            </a:r>
            <a:r>
              <a:rPr dirty="0" sz="1100" spc="10">
                <a:latin typeface="Times New Roman"/>
                <a:cs typeface="Times New Roman"/>
              </a:rPr>
              <a:t>to remember that 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are a </a:t>
            </a:r>
            <a:r>
              <a:rPr dirty="0" sz="1100" spc="5">
                <a:latin typeface="Times New Roman"/>
                <a:cs typeface="Times New Roman"/>
              </a:rPr>
              <a:t>function </a:t>
            </a:r>
            <a:r>
              <a:rPr dirty="0" sz="1100" spc="10">
                <a:latin typeface="Times New Roman"/>
                <a:cs typeface="Times New Roman"/>
              </a:rPr>
              <a:t>of two components. The </a:t>
            </a:r>
            <a:r>
              <a:rPr dirty="0" sz="1100" spc="5">
                <a:latin typeface="Times New Roman"/>
                <a:cs typeface="Times New Roman"/>
              </a:rPr>
              <a:t>systematic </a:t>
            </a:r>
            <a:r>
              <a:rPr dirty="0" sz="1100" spc="10">
                <a:latin typeface="Times New Roman"/>
                <a:cs typeface="Times New Roman"/>
              </a:rPr>
              <a:t>component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related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on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</a:t>
            </a:r>
            <a:r>
              <a:rPr dirty="0" sz="1100" spc="10">
                <a:latin typeface="Times New Roman"/>
                <a:cs typeface="Times New Roman"/>
              </a:rPr>
              <a:t>market.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complement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unique part </a:t>
            </a:r>
            <a:r>
              <a:rPr dirty="0" sz="1100" spc="5">
                <a:latin typeface="Times New Roman"/>
                <a:cs typeface="Times New Roman"/>
              </a:rPr>
              <a:t>attributable to the </a:t>
            </a:r>
            <a:r>
              <a:rPr dirty="0" sz="1100" spc="10">
                <a:latin typeface="Times New Roman"/>
                <a:cs typeface="Times New Roman"/>
              </a:rPr>
              <a:t>company  </a:t>
            </a:r>
            <a:r>
              <a:rPr dirty="0" sz="1100" spc="5">
                <a:latin typeface="Times New Roman"/>
                <a:cs typeface="Times New Roman"/>
              </a:rPr>
              <a:t>itself </a:t>
            </a:r>
            <a:r>
              <a:rPr dirty="0" sz="1100" spc="10">
                <a:latin typeface="Times New Roman"/>
                <a:cs typeface="Times New Roman"/>
              </a:rPr>
              <a:t>and not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market.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function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specific positive or </a:t>
            </a:r>
            <a:r>
              <a:rPr dirty="0" sz="1100" spc="10">
                <a:latin typeface="Times New Roman"/>
                <a:cs typeface="Times New Roman"/>
              </a:rPr>
              <a:t>negative  </a:t>
            </a:r>
            <a:r>
              <a:rPr dirty="0" sz="1100" spc="5">
                <a:latin typeface="Times New Roman"/>
                <a:cs typeface="Times New Roman"/>
              </a:rPr>
              <a:t>factors that affect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independent 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44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should </a:t>
            </a:r>
            <a:r>
              <a:rPr dirty="0" sz="1100" spc="10">
                <a:latin typeface="Times New Roman"/>
                <a:cs typeface="Times New Roman"/>
              </a:rPr>
              <a:t>come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surprise that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security analysis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involves the uncertain  future, mistakes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made, and analysts </a:t>
            </a:r>
            <a:r>
              <a:rPr dirty="0" sz="1100" spc="5">
                <a:latin typeface="Times New Roman"/>
                <a:cs typeface="Times New Roman"/>
              </a:rPr>
              <a:t>will differ in their outlooks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 </a:t>
            </a:r>
            <a:r>
              <a:rPr dirty="0" sz="1100" spc="10">
                <a:latin typeface="Times New Roman"/>
                <a:cs typeface="Times New Roman"/>
              </a:rPr>
              <a:t>company.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180" indent="-63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As we </a:t>
            </a:r>
            <a:r>
              <a:rPr dirty="0" sz="1100" spc="5">
                <a:latin typeface="Times New Roman"/>
                <a:cs typeface="Times New Roman"/>
              </a:rPr>
              <a:t>might expect, security analysis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21</a:t>
            </a:r>
            <a:r>
              <a:rPr dirty="0" baseline="37037" sz="1125">
                <a:latin typeface="Times New Roman"/>
                <a:cs typeface="Times New Roman"/>
              </a:rPr>
              <a:t>st </a:t>
            </a:r>
            <a:r>
              <a:rPr dirty="0" sz="1100" spc="5">
                <a:latin typeface="Times New Roman"/>
                <a:cs typeface="Times New Roman"/>
              </a:rPr>
              <a:t>century is often </a:t>
            </a:r>
            <a:r>
              <a:rPr dirty="0" sz="1100" spc="10">
                <a:latin typeface="Times New Roman"/>
                <a:cs typeface="Times New Roman"/>
              </a:rPr>
              <a:t>done </a:t>
            </a:r>
            <a:r>
              <a:rPr dirty="0" sz="1100" spc="5">
                <a:latin typeface="Times New Roman"/>
                <a:cs typeface="Times New Roman"/>
              </a:rPr>
              <a:t>differently than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was  </a:t>
            </a:r>
            <a:r>
              <a:rPr dirty="0" sz="1100" spc="5">
                <a:latin typeface="Times New Roman"/>
                <a:cs typeface="Times New Roman"/>
              </a:rPr>
              <a:t>in the past.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reason for this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so much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a </a:t>
            </a:r>
            <a:r>
              <a:rPr dirty="0" sz="1100" spc="5">
                <a:latin typeface="Times New Roman"/>
                <a:cs typeface="Times New Roman"/>
              </a:rPr>
              <a:t>better understanding of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basis of security analysis the cost of mortars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discussed earlier—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function of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risk— remain the </a:t>
            </a:r>
            <a:r>
              <a:rPr dirty="0" sz="1100" spc="5">
                <a:latin typeface="Times New Roman"/>
                <a:cs typeface="Times New Roman"/>
              </a:rPr>
              <a:t>basis of security analysis </a:t>
            </a:r>
            <a:r>
              <a:rPr dirty="0" sz="1100" spc="10">
                <a:latin typeface="Times New Roman"/>
                <a:cs typeface="Times New Roman"/>
              </a:rPr>
              <a:t>today. </a:t>
            </a:r>
            <a:r>
              <a:rPr dirty="0" sz="1100" spc="5">
                <a:latin typeface="Times New Roman"/>
                <a:cs typeface="Times New Roman"/>
              </a:rPr>
              <a:t>Rather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differences </a:t>
            </a:r>
            <a:r>
              <a:rPr dirty="0" sz="1100" spc="10">
                <a:latin typeface="Times New Roman"/>
                <a:cs typeface="Times New Roman"/>
              </a:rPr>
              <a:t>now have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increasingly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sophisticated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 of personal  </a:t>
            </a:r>
            <a:r>
              <a:rPr dirty="0" sz="1100" spc="10">
                <a:latin typeface="Times New Roman"/>
                <a:cs typeface="Times New Roman"/>
              </a:rPr>
              <a:t>computers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perform </a:t>
            </a:r>
            <a:r>
              <a:rPr dirty="0" sz="1100" spc="5">
                <a:latin typeface="Times New Roman"/>
                <a:cs typeface="Times New Roman"/>
              </a:rPr>
              <a:t>any calculations quickly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objectivity.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414782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91922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112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5603240" y="572391"/>
            <a:ext cx="73469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18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03808" y="902337"/>
            <a:ext cx="5335270" cy="85598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COMPANY </a:t>
            </a:r>
            <a:r>
              <a:rPr dirty="0" sz="1100" spc="10" b="1">
                <a:latin typeface="Times New Roman"/>
                <a:cs typeface="Times New Roman"/>
              </a:rPr>
              <a:t>ANALYSIS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Financial statements (or financial reports) are formal records of business financial activities.  </a:t>
            </a:r>
            <a:r>
              <a:rPr dirty="0" sz="1100" spc="10">
                <a:latin typeface="Times New Roman"/>
                <a:cs typeface="Times New Roman"/>
              </a:rPr>
              <a:t>These statements provide an overview of a business </a:t>
            </a:r>
            <a:r>
              <a:rPr dirty="0" sz="1100" spc="5">
                <a:latin typeface="Times New Roman"/>
                <a:cs typeface="Times New Roman"/>
              </a:rPr>
              <a:t>profitability and financial </a:t>
            </a:r>
            <a:r>
              <a:rPr dirty="0" sz="1100" spc="10">
                <a:latin typeface="Times New Roman"/>
                <a:cs typeface="Times New Roman"/>
              </a:rPr>
              <a:t>condition in  </a:t>
            </a:r>
            <a:r>
              <a:rPr dirty="0" sz="1100" spc="5">
                <a:latin typeface="Times New Roman"/>
                <a:cs typeface="Times New Roman"/>
              </a:rPr>
              <a:t>both short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long </a:t>
            </a:r>
            <a:r>
              <a:rPr dirty="0" sz="1100" spc="10">
                <a:latin typeface="Times New Roman"/>
                <a:cs typeface="Times New Roman"/>
              </a:rPr>
              <a:t>term.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are four </a:t>
            </a:r>
            <a:r>
              <a:rPr dirty="0" sz="1100" spc="5">
                <a:latin typeface="Times New Roman"/>
                <a:cs typeface="Times New Roman"/>
              </a:rPr>
              <a:t>basic </a:t>
            </a:r>
            <a:r>
              <a:rPr dirty="0" sz="1100" spc="10">
                <a:latin typeface="Times New Roman"/>
                <a:cs typeface="Times New Roman"/>
              </a:rPr>
              <a:t>financial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statements: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98982" y="1749551"/>
            <a:ext cx="5344160" cy="1483995"/>
          </a:xfrm>
          <a:prstGeom prst="rect">
            <a:avLst/>
          </a:prstGeom>
          <a:solidFill>
            <a:srgbClr val="F8FCFF"/>
          </a:solidFill>
        </p:spPr>
        <p:txBody>
          <a:bodyPr wrap="square" lIns="0" tIns="44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marL="447675" marR="10160" indent="-215900">
              <a:lnSpc>
                <a:spcPts val="1300"/>
              </a:lnSpc>
              <a:buFont typeface="Times New Roman"/>
              <a:buAutoNum type="arabicPeriod"/>
              <a:tabLst>
                <a:tab pos="448309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Balance </a:t>
            </a:r>
            <a:r>
              <a:rPr dirty="0" sz="1100" spc="5" b="1">
                <a:latin typeface="Times New Roman"/>
                <a:cs typeface="Times New Roman"/>
              </a:rPr>
              <a:t>sheet </a:t>
            </a:r>
            <a:r>
              <a:rPr dirty="0" sz="1100" spc="5">
                <a:latin typeface="Times New Roman"/>
                <a:cs typeface="Times New Roman"/>
              </a:rPr>
              <a:t>is also referred to as statement of financial position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condition,  reports </a:t>
            </a:r>
            <a:r>
              <a:rPr dirty="0" sz="1100" spc="10">
                <a:latin typeface="Times New Roman"/>
                <a:cs typeface="Times New Roman"/>
              </a:rPr>
              <a:t>on a company's </a:t>
            </a:r>
            <a:r>
              <a:rPr dirty="0" sz="1100" spc="5">
                <a:latin typeface="Times New Roman"/>
                <a:cs typeface="Times New Roman"/>
              </a:rPr>
              <a:t>assets, liabilities </a:t>
            </a:r>
            <a:r>
              <a:rPr dirty="0" sz="1100" spc="10">
                <a:latin typeface="Times New Roman"/>
                <a:cs typeface="Times New Roman"/>
              </a:rPr>
              <a:t>and net </a:t>
            </a:r>
            <a:r>
              <a:rPr dirty="0" sz="1100" spc="5">
                <a:latin typeface="Times New Roman"/>
                <a:cs typeface="Times New Roman"/>
              </a:rPr>
              <a:t>equity as </a:t>
            </a:r>
            <a:r>
              <a:rPr dirty="0" sz="1100" spc="10">
                <a:latin typeface="Times New Roman"/>
                <a:cs typeface="Times New Roman"/>
              </a:rPr>
              <a:t>of a given point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 marL="447675" indent="-216535">
              <a:lnSpc>
                <a:spcPts val="1245"/>
              </a:lnSpc>
              <a:buFont typeface="Times New Roman"/>
              <a:buAutoNum type="arabicPeriod"/>
              <a:tabLst>
                <a:tab pos="448309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Income statement </a:t>
            </a:r>
            <a:r>
              <a:rPr dirty="0" sz="1100" spc="5">
                <a:latin typeface="Times New Roman"/>
                <a:cs typeface="Times New Roman"/>
              </a:rPr>
              <a:t>is also </a:t>
            </a:r>
            <a:r>
              <a:rPr dirty="0" sz="1100" spc="10">
                <a:latin typeface="Times New Roman"/>
                <a:cs typeface="Times New Roman"/>
              </a:rPr>
              <a:t>referred to as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or loss </a:t>
            </a:r>
            <a:r>
              <a:rPr dirty="0" sz="1100" spc="5">
                <a:latin typeface="Times New Roman"/>
                <a:cs typeface="Times New Roman"/>
              </a:rPr>
              <a:t>statement, </a:t>
            </a:r>
            <a:r>
              <a:rPr dirty="0" sz="1100" spc="10">
                <a:latin typeface="Times New Roman"/>
                <a:cs typeface="Times New Roman"/>
              </a:rPr>
              <a:t>reports on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marL="44767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company's </a:t>
            </a:r>
            <a:r>
              <a:rPr dirty="0" sz="1100" spc="5">
                <a:latin typeface="Times New Roman"/>
                <a:cs typeface="Times New Roman"/>
              </a:rPr>
              <a:t>results </a:t>
            </a:r>
            <a:r>
              <a:rPr dirty="0" sz="1100" spc="10">
                <a:latin typeface="Times New Roman"/>
                <a:cs typeface="Times New Roman"/>
              </a:rPr>
              <a:t>of operations over a period of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 marL="447675" marR="11430" indent="-215900">
              <a:lnSpc>
                <a:spcPts val="1300"/>
              </a:lnSpc>
              <a:spcBef>
                <a:spcPts val="50"/>
              </a:spcBef>
              <a:buFont typeface="Times New Roman"/>
              <a:buAutoNum type="arabicPeriod" startAt="3"/>
              <a:tabLst>
                <a:tab pos="448309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Statement of </a:t>
            </a:r>
            <a:r>
              <a:rPr dirty="0" sz="1100" spc="10" b="1">
                <a:latin typeface="Times New Roman"/>
                <a:cs typeface="Times New Roman"/>
              </a:rPr>
              <a:t>retained earnings </a:t>
            </a:r>
            <a:r>
              <a:rPr dirty="0" sz="1100" spc="5">
                <a:latin typeface="Times New Roman"/>
                <a:cs typeface="Times New Roman"/>
              </a:rPr>
              <a:t>explains the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company's </a:t>
            </a:r>
            <a:r>
              <a:rPr dirty="0" sz="1100" spc="5">
                <a:latin typeface="Times New Roman"/>
                <a:cs typeface="Times New Roman"/>
              </a:rPr>
              <a:t>retained  </a:t>
            </a:r>
            <a:r>
              <a:rPr dirty="0" sz="1100" spc="10">
                <a:latin typeface="Times New Roman"/>
                <a:cs typeface="Times New Roman"/>
              </a:rPr>
              <a:t>earnings over the reporting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period.</a:t>
            </a:r>
            <a:endParaRPr sz="1100">
              <a:latin typeface="Times New Roman"/>
              <a:cs typeface="Times New Roman"/>
            </a:endParaRPr>
          </a:p>
          <a:p>
            <a:pPr marL="447675" indent="-216535">
              <a:lnSpc>
                <a:spcPts val="1245"/>
              </a:lnSpc>
              <a:buFont typeface="Times New Roman"/>
              <a:buAutoNum type="arabicPeriod" startAt="3"/>
              <a:tabLst>
                <a:tab pos="448309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Statement</a:t>
            </a:r>
            <a:r>
              <a:rPr dirty="0" sz="1100" spc="22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spc="22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cash</a:t>
            </a:r>
            <a:r>
              <a:rPr dirty="0" sz="1100" spc="24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flows</a:t>
            </a:r>
            <a:r>
              <a:rPr dirty="0" sz="1100" spc="229" b="1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reports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company's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cash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flow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activities,</a:t>
            </a:r>
            <a:endParaRPr sz="1100">
              <a:latin typeface="Times New Roman"/>
              <a:cs typeface="Times New Roman"/>
            </a:endParaRPr>
          </a:p>
          <a:p>
            <a:pPr marL="447675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particularly it’s operating, investing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financing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activities.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03808" y="3374991"/>
            <a:ext cx="5334635" cy="118745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</a:pP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large corporations, these </a:t>
            </a:r>
            <a:r>
              <a:rPr dirty="0" sz="1100" spc="10">
                <a:latin typeface="Times New Roman"/>
                <a:cs typeface="Times New Roman"/>
              </a:rPr>
              <a:t>statements are </a:t>
            </a:r>
            <a:r>
              <a:rPr dirty="0" sz="1100" spc="5">
                <a:latin typeface="Times New Roman"/>
                <a:cs typeface="Times New Roman"/>
              </a:rPr>
              <a:t>often </a:t>
            </a:r>
            <a:r>
              <a:rPr dirty="0" sz="1100" spc="10">
                <a:latin typeface="Times New Roman"/>
                <a:cs typeface="Times New Roman"/>
              </a:rPr>
              <a:t>complex and may </a:t>
            </a:r>
            <a:r>
              <a:rPr dirty="0" sz="1100" spc="5">
                <a:latin typeface="Times New Roman"/>
                <a:cs typeface="Times New Roman"/>
              </a:rPr>
              <a:t>include </a:t>
            </a:r>
            <a:r>
              <a:rPr dirty="0" sz="1100" spc="10">
                <a:latin typeface="Times New Roman"/>
                <a:cs typeface="Times New Roman"/>
              </a:rPr>
              <a:t>an extensive set  of notes to the financial </a:t>
            </a:r>
            <a:r>
              <a:rPr dirty="0" sz="1100" spc="5">
                <a:latin typeface="Times New Roman"/>
                <a:cs typeface="Times New Roman"/>
              </a:rPr>
              <a:t>statements </a:t>
            </a:r>
            <a:r>
              <a:rPr dirty="0" sz="1100" spc="10">
                <a:latin typeface="Times New Roman"/>
                <a:cs typeface="Times New Roman"/>
              </a:rPr>
              <a:t>and management </a:t>
            </a:r>
            <a:r>
              <a:rPr dirty="0" sz="1100" spc="5">
                <a:latin typeface="Times New Roman"/>
                <a:cs typeface="Times New Roman"/>
              </a:rPr>
              <a:t>discussion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analysis.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notes  typically describe </a:t>
            </a:r>
            <a:r>
              <a:rPr dirty="0" sz="1100" spc="10">
                <a:latin typeface="Times New Roman"/>
                <a:cs typeface="Times New Roman"/>
              </a:rPr>
              <a:t>each item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sheet, </a:t>
            </a:r>
            <a:r>
              <a:rPr dirty="0" sz="1100" spc="10">
                <a:latin typeface="Times New Roman"/>
                <a:cs typeface="Times New Roman"/>
              </a:rPr>
              <a:t>income statement and cash </a:t>
            </a:r>
            <a:r>
              <a:rPr dirty="0" sz="1100" spc="5">
                <a:latin typeface="Times New Roman"/>
                <a:cs typeface="Times New Roman"/>
              </a:rPr>
              <a:t>flow </a:t>
            </a:r>
            <a:r>
              <a:rPr dirty="0" sz="1100" spc="10">
                <a:latin typeface="Times New Roman"/>
                <a:cs typeface="Times New Roman"/>
              </a:rPr>
              <a:t>statement  in further </a:t>
            </a:r>
            <a:r>
              <a:rPr dirty="0" sz="1100" spc="5">
                <a:latin typeface="Times New Roman"/>
                <a:cs typeface="Times New Roman"/>
              </a:rPr>
              <a:t>detail. </a:t>
            </a:r>
            <a:r>
              <a:rPr dirty="0" sz="1100" spc="10">
                <a:latin typeface="Times New Roman"/>
                <a:cs typeface="Times New Roman"/>
              </a:rPr>
              <a:t>Notes to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statements are </a:t>
            </a:r>
            <a:r>
              <a:rPr dirty="0" sz="1100" spc="5">
                <a:latin typeface="Times New Roman"/>
                <a:cs typeface="Times New Roman"/>
              </a:rPr>
              <a:t>considered an integral part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 </a:t>
            </a:r>
            <a:r>
              <a:rPr dirty="0" sz="1100" spc="10">
                <a:latin typeface="Times New Roman"/>
                <a:cs typeface="Times New Roman"/>
              </a:rPr>
              <a:t>statements.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Objective </a:t>
            </a:r>
            <a:r>
              <a:rPr dirty="0" sz="1100" spc="10" b="1">
                <a:latin typeface="Times New Roman"/>
                <a:cs typeface="Times New Roman"/>
              </a:rPr>
              <a:t>of </a:t>
            </a:r>
            <a:r>
              <a:rPr dirty="0" sz="1100" spc="5" b="1">
                <a:latin typeface="Times New Roman"/>
                <a:cs typeface="Times New Roman"/>
              </a:rPr>
              <a:t>Financial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Statements: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98982" y="4716779"/>
            <a:ext cx="5344160" cy="1813560"/>
          </a:xfrm>
          <a:prstGeom prst="rect">
            <a:avLst/>
          </a:prstGeom>
          <a:solidFill>
            <a:srgbClr val="F8FCFF"/>
          </a:solidFill>
        </p:spPr>
        <p:txBody>
          <a:bodyPr wrap="square" lIns="0" tIns="0" rIns="0" bIns="0" rtlCol="0" vert="horz">
            <a:spAutoFit/>
          </a:bodyPr>
          <a:lstStyle/>
          <a:p>
            <a:pPr algn="just" marL="17145" marR="762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objective of financial statements is to </a:t>
            </a:r>
            <a:r>
              <a:rPr dirty="0" sz="1100" spc="10">
                <a:latin typeface="Times New Roman"/>
                <a:cs typeface="Times New Roman"/>
              </a:rPr>
              <a:t>provide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about the </a:t>
            </a:r>
            <a:r>
              <a:rPr dirty="0" sz="1100" spc="5">
                <a:latin typeface="Times New Roman"/>
                <a:cs typeface="Times New Roman"/>
              </a:rPr>
              <a:t>financial strength,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performance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changes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position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enterprise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useful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wide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range</a:t>
            </a:r>
            <a:endParaRPr sz="1100">
              <a:latin typeface="Times New Roman"/>
              <a:cs typeface="Times New Roman"/>
            </a:endParaRPr>
          </a:p>
          <a:p>
            <a:pPr algn="just" marL="17145">
              <a:lnSpc>
                <a:spcPts val="1245"/>
              </a:lnSpc>
            </a:pPr>
            <a:r>
              <a:rPr dirty="0" sz="1100" spc="10">
                <a:latin typeface="Times New Roman"/>
                <a:cs typeface="Times New Roman"/>
              </a:rPr>
              <a:t>of  users  in  making  economic  decisions.  </a:t>
            </a:r>
            <a:r>
              <a:rPr dirty="0" sz="1100" spc="5">
                <a:latin typeface="Times New Roman"/>
                <a:cs typeface="Times New Roman"/>
              </a:rPr>
              <a:t>Financial  statements  should 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understandable,</a:t>
            </a:r>
            <a:endParaRPr sz="1100">
              <a:latin typeface="Times New Roman"/>
              <a:cs typeface="Times New Roman"/>
            </a:endParaRPr>
          </a:p>
          <a:p>
            <a:pPr algn="just" marL="17145" marR="10795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relevant, reliable and </a:t>
            </a:r>
            <a:r>
              <a:rPr dirty="0" sz="1100" spc="10">
                <a:latin typeface="Times New Roman"/>
                <a:cs typeface="Times New Roman"/>
              </a:rPr>
              <a:t>comparable. Reported </a:t>
            </a:r>
            <a:r>
              <a:rPr dirty="0" sz="1100" spc="5">
                <a:latin typeface="Times New Roman"/>
                <a:cs typeface="Times New Roman"/>
              </a:rPr>
              <a:t>assets, liabilities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equity are directly related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organization's financial position. Reported </a:t>
            </a:r>
            <a:r>
              <a:rPr dirty="0" sz="1100" spc="10">
                <a:latin typeface="Times New Roman"/>
                <a:cs typeface="Times New Roman"/>
              </a:rPr>
              <a:t>income and expenses </a:t>
            </a:r>
            <a:r>
              <a:rPr dirty="0" sz="1100" spc="5">
                <a:latin typeface="Times New Roman"/>
                <a:cs typeface="Times New Roman"/>
              </a:rPr>
              <a:t>are directly related </a:t>
            </a:r>
            <a:r>
              <a:rPr dirty="0" sz="1100" spc="10">
                <a:latin typeface="Times New Roman"/>
                <a:cs typeface="Times New Roman"/>
              </a:rPr>
              <a:t>to  an </a:t>
            </a:r>
            <a:r>
              <a:rPr dirty="0" sz="1100" spc="5">
                <a:latin typeface="Times New Roman"/>
                <a:cs typeface="Times New Roman"/>
              </a:rPr>
              <a:t>organization's financial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performance.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7145" marR="1016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Financial statements </a:t>
            </a:r>
            <a:r>
              <a:rPr dirty="0" sz="1100" spc="10">
                <a:latin typeface="Times New Roman"/>
                <a:cs typeface="Times New Roman"/>
              </a:rPr>
              <a:t>are intended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understandable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readers </a:t>
            </a:r>
            <a:r>
              <a:rPr dirty="0" sz="1100" spc="10">
                <a:latin typeface="Times New Roman"/>
                <a:cs typeface="Times New Roman"/>
              </a:rPr>
              <a:t>who have a </a:t>
            </a:r>
            <a:r>
              <a:rPr dirty="0" sz="1100" spc="5">
                <a:latin typeface="Times New Roman"/>
                <a:cs typeface="Times New Roman"/>
              </a:rPr>
              <a:t>reasonable  </a:t>
            </a:r>
            <a:r>
              <a:rPr dirty="0" sz="1100" spc="10">
                <a:latin typeface="Times New Roman"/>
                <a:cs typeface="Times New Roman"/>
              </a:rPr>
              <a:t>knowledge </a:t>
            </a:r>
            <a:r>
              <a:rPr dirty="0" sz="1100" spc="5">
                <a:latin typeface="Times New Roman"/>
                <a:cs typeface="Times New Roman"/>
              </a:rPr>
              <a:t>of business </a:t>
            </a:r>
            <a:r>
              <a:rPr dirty="0" sz="1100" spc="10">
                <a:latin typeface="Times New Roman"/>
                <a:cs typeface="Times New Roman"/>
              </a:rPr>
              <a:t>and economic </a:t>
            </a:r>
            <a:r>
              <a:rPr dirty="0" sz="1100" spc="5">
                <a:latin typeface="Times New Roman"/>
                <a:cs typeface="Times New Roman"/>
              </a:rPr>
              <a:t>activities </a:t>
            </a:r>
            <a:r>
              <a:rPr dirty="0" sz="1100" spc="10">
                <a:latin typeface="Times New Roman"/>
                <a:cs typeface="Times New Roman"/>
              </a:rPr>
              <a:t>and accounting and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willing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study  the information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diligently.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218691" y="6507609"/>
            <a:ext cx="11214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1. Balance</a:t>
            </a:r>
            <a:r>
              <a:rPr dirty="0" sz="1100" spc="-4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sheet: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98982" y="6860285"/>
            <a:ext cx="5344160" cy="2473960"/>
          </a:xfrm>
          <a:prstGeom prst="rect">
            <a:avLst/>
          </a:prstGeom>
          <a:solidFill>
            <a:srgbClr val="F8FCFF"/>
          </a:solidFill>
        </p:spPr>
        <p:txBody>
          <a:bodyPr wrap="square" lIns="0" tIns="0" rIns="0" bIns="0" rtlCol="0" vert="horz">
            <a:spAutoFit/>
          </a:bodyPr>
          <a:lstStyle/>
          <a:p>
            <a:pPr algn="just" marL="17145" marR="825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 financial accounting,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balance </a:t>
            </a:r>
            <a:r>
              <a:rPr dirty="0" sz="1100" spc="10">
                <a:latin typeface="Times New Roman"/>
                <a:cs typeface="Times New Roman"/>
              </a:rPr>
              <a:t>sheet </a:t>
            </a:r>
            <a:r>
              <a:rPr dirty="0" sz="1100" spc="5">
                <a:latin typeface="Times New Roman"/>
                <a:cs typeface="Times New Roman"/>
              </a:rPr>
              <a:t>or statement of financial position is </a:t>
            </a:r>
            <a:r>
              <a:rPr dirty="0" sz="1100" spc="10">
                <a:latin typeface="Times New Roman"/>
                <a:cs typeface="Times New Roman"/>
              </a:rPr>
              <a:t>a summary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all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assets,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liabilities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owners'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equity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organization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individual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algn="just" marL="17145">
              <a:lnSpc>
                <a:spcPts val="1245"/>
              </a:lnSpc>
            </a:pPr>
            <a:r>
              <a:rPr dirty="0" sz="1100" spc="5">
                <a:latin typeface="Times New Roman"/>
                <a:cs typeface="Times New Roman"/>
              </a:rPr>
              <a:t>specific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date,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such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end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its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year.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balance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sheet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often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described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algn="just" marL="17145" marR="10160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"snapshot" of </a:t>
            </a:r>
            <a:r>
              <a:rPr dirty="0" sz="1100" spc="10">
                <a:latin typeface="Times New Roman"/>
                <a:cs typeface="Times New Roman"/>
              </a:rPr>
              <a:t>a company's </a:t>
            </a:r>
            <a:r>
              <a:rPr dirty="0" sz="1100" spc="5">
                <a:latin typeface="Times New Roman"/>
                <a:cs typeface="Times New Roman"/>
              </a:rPr>
              <a:t>financial condition </a:t>
            </a:r>
            <a:r>
              <a:rPr dirty="0" sz="1100" spc="10">
                <a:latin typeface="Times New Roman"/>
                <a:cs typeface="Times New Roman"/>
              </a:rPr>
              <a:t>on a given </a:t>
            </a:r>
            <a:r>
              <a:rPr dirty="0" sz="1100" spc="5">
                <a:latin typeface="Times New Roman"/>
                <a:cs typeface="Times New Roman"/>
              </a:rPr>
              <a:t>date. </a:t>
            </a:r>
            <a:r>
              <a:rPr dirty="0" sz="1100" spc="15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four basic financial  </a:t>
            </a:r>
            <a:r>
              <a:rPr dirty="0" sz="1100" spc="5">
                <a:latin typeface="Times New Roman"/>
                <a:cs typeface="Times New Roman"/>
              </a:rPr>
              <a:t>statements, </a:t>
            </a:r>
            <a:r>
              <a:rPr dirty="0" sz="1100" spc="10">
                <a:latin typeface="Times New Roman"/>
                <a:cs typeface="Times New Roman"/>
              </a:rPr>
              <a:t>the balance sheet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statement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applies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point in </a:t>
            </a:r>
            <a:r>
              <a:rPr dirty="0" sz="1100" spc="5">
                <a:latin typeface="Times New Roman"/>
                <a:cs typeface="Times New Roman"/>
              </a:rPr>
              <a:t>time,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instead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period of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145" marR="825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company balance sheet has three </a:t>
            </a:r>
            <a:r>
              <a:rPr dirty="0" sz="1100" spc="5">
                <a:latin typeface="Times New Roman"/>
                <a:cs typeface="Times New Roman"/>
              </a:rPr>
              <a:t>parts: assets, liabilities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shareholders' </a:t>
            </a:r>
            <a:r>
              <a:rPr dirty="0" sz="1100" spc="10">
                <a:latin typeface="Times New Roman"/>
                <a:cs typeface="Times New Roman"/>
              </a:rPr>
              <a:t>equity. The  main </a:t>
            </a:r>
            <a:r>
              <a:rPr dirty="0" sz="1100" spc="5">
                <a:latin typeface="Times New Roman"/>
                <a:cs typeface="Times New Roman"/>
              </a:rPr>
              <a:t>categories of assets are usually listed first and are followed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liabilities.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liabilities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net </a:t>
            </a:r>
            <a:r>
              <a:rPr dirty="0" sz="1100" spc="5">
                <a:latin typeface="Times New Roman"/>
                <a:cs typeface="Times New Roman"/>
              </a:rPr>
              <a:t>assets or the </a:t>
            </a:r>
            <a:r>
              <a:rPr dirty="0" sz="1100" spc="10">
                <a:latin typeface="Times New Roman"/>
                <a:cs typeface="Times New Roman"/>
              </a:rPr>
              <a:t>net worth </a:t>
            </a:r>
            <a:r>
              <a:rPr dirty="0" sz="1100" spc="5">
                <a:latin typeface="Times New Roman"/>
                <a:cs typeface="Times New Roman"/>
              </a:rPr>
              <a:t>of  the </a:t>
            </a:r>
            <a:r>
              <a:rPr dirty="0" sz="1100" spc="10">
                <a:latin typeface="Times New Roman"/>
                <a:cs typeface="Times New Roman"/>
              </a:rPr>
              <a:t>company. According </a:t>
            </a:r>
            <a:r>
              <a:rPr dirty="0" sz="1100" spc="5">
                <a:latin typeface="Times New Roman"/>
                <a:cs typeface="Times New Roman"/>
              </a:rPr>
              <a:t>to the accounting equation, net </a:t>
            </a:r>
            <a:r>
              <a:rPr dirty="0" sz="1100" spc="10">
                <a:latin typeface="Times New Roman"/>
                <a:cs typeface="Times New Roman"/>
              </a:rPr>
              <a:t>worth must </a:t>
            </a:r>
            <a:r>
              <a:rPr dirty="0" sz="1100" spc="5">
                <a:latin typeface="Times New Roman"/>
                <a:cs typeface="Times New Roman"/>
              </a:rPr>
              <a:t>equal assets minus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liabilities.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428750" y="578357"/>
            <a:ext cx="5344160" cy="8600440"/>
            <a:chOff x="1428750" y="578357"/>
            <a:chExt cx="5344160" cy="8600440"/>
          </a:xfrm>
        </p:grpSpPr>
        <p:sp>
          <p:nvSpPr>
            <p:cNvPr id="5" name="object 5"/>
            <p:cNvSpPr/>
            <p:nvPr/>
          </p:nvSpPr>
          <p:spPr>
            <a:xfrm>
              <a:off x="1447038" y="578357"/>
              <a:ext cx="5308600" cy="7620"/>
            </a:xfrm>
            <a:custGeom>
              <a:avLst/>
              <a:gdLst/>
              <a:ahLst/>
              <a:cxnLst/>
              <a:rect l="l" t="t" r="r" b="b"/>
              <a:pathLst>
                <a:path w="5308600" h="7620">
                  <a:moveTo>
                    <a:pt x="5308092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5308092" y="7620"/>
                  </a:lnTo>
                  <a:lnTo>
                    <a:pt x="530809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1428750" y="595121"/>
              <a:ext cx="5344160" cy="8583295"/>
            </a:xfrm>
            <a:custGeom>
              <a:avLst/>
              <a:gdLst/>
              <a:ahLst/>
              <a:cxnLst/>
              <a:rect l="l" t="t" r="r" b="b"/>
              <a:pathLst>
                <a:path w="5344159" h="8583295">
                  <a:moveTo>
                    <a:pt x="5343906" y="8418589"/>
                  </a:moveTo>
                  <a:lnTo>
                    <a:pt x="0" y="8418589"/>
                  </a:lnTo>
                  <a:lnTo>
                    <a:pt x="0" y="8583168"/>
                  </a:lnTo>
                  <a:lnTo>
                    <a:pt x="5343906" y="8583168"/>
                  </a:lnTo>
                  <a:lnTo>
                    <a:pt x="5343906" y="8418589"/>
                  </a:lnTo>
                  <a:close/>
                </a:path>
                <a:path w="5344159" h="8583295">
                  <a:moveTo>
                    <a:pt x="5343906" y="7924051"/>
                  </a:moveTo>
                  <a:lnTo>
                    <a:pt x="0" y="7924051"/>
                  </a:lnTo>
                  <a:lnTo>
                    <a:pt x="0" y="8088630"/>
                  </a:lnTo>
                  <a:lnTo>
                    <a:pt x="0" y="8253984"/>
                  </a:lnTo>
                  <a:lnTo>
                    <a:pt x="0" y="8418576"/>
                  </a:lnTo>
                  <a:lnTo>
                    <a:pt x="5343906" y="8418576"/>
                  </a:lnTo>
                  <a:lnTo>
                    <a:pt x="5343906" y="8253984"/>
                  </a:lnTo>
                  <a:lnTo>
                    <a:pt x="5343906" y="8088630"/>
                  </a:lnTo>
                  <a:lnTo>
                    <a:pt x="5343906" y="7924051"/>
                  </a:lnTo>
                  <a:close/>
                </a:path>
                <a:path w="5344159" h="8583295">
                  <a:moveTo>
                    <a:pt x="5343906" y="5781306"/>
                  </a:moveTo>
                  <a:lnTo>
                    <a:pt x="0" y="5781306"/>
                  </a:lnTo>
                  <a:lnTo>
                    <a:pt x="0" y="5945886"/>
                  </a:lnTo>
                  <a:lnTo>
                    <a:pt x="0" y="6111240"/>
                  </a:lnTo>
                  <a:lnTo>
                    <a:pt x="0" y="6275832"/>
                  </a:lnTo>
                  <a:lnTo>
                    <a:pt x="645414" y="6275832"/>
                  </a:lnTo>
                  <a:lnTo>
                    <a:pt x="645414" y="6440424"/>
                  </a:lnTo>
                  <a:lnTo>
                    <a:pt x="0" y="6440424"/>
                  </a:lnTo>
                  <a:lnTo>
                    <a:pt x="0" y="6605778"/>
                  </a:lnTo>
                  <a:lnTo>
                    <a:pt x="0" y="6770370"/>
                  </a:lnTo>
                  <a:lnTo>
                    <a:pt x="0" y="7924038"/>
                  </a:lnTo>
                  <a:lnTo>
                    <a:pt x="5343906" y="7924038"/>
                  </a:lnTo>
                  <a:lnTo>
                    <a:pt x="5343906" y="5945886"/>
                  </a:lnTo>
                  <a:lnTo>
                    <a:pt x="5343906" y="5781306"/>
                  </a:lnTo>
                  <a:close/>
                </a:path>
                <a:path w="5344159" h="8583295">
                  <a:moveTo>
                    <a:pt x="5343906" y="5286768"/>
                  </a:moveTo>
                  <a:lnTo>
                    <a:pt x="0" y="5286768"/>
                  </a:lnTo>
                  <a:lnTo>
                    <a:pt x="0" y="5451348"/>
                  </a:lnTo>
                  <a:lnTo>
                    <a:pt x="0" y="5615940"/>
                  </a:lnTo>
                  <a:lnTo>
                    <a:pt x="0" y="5781294"/>
                  </a:lnTo>
                  <a:lnTo>
                    <a:pt x="5343906" y="5781294"/>
                  </a:lnTo>
                  <a:lnTo>
                    <a:pt x="5343906" y="5615940"/>
                  </a:lnTo>
                  <a:lnTo>
                    <a:pt x="5343906" y="5451348"/>
                  </a:lnTo>
                  <a:lnTo>
                    <a:pt x="5343906" y="5286768"/>
                  </a:lnTo>
                  <a:close/>
                </a:path>
                <a:path w="5344159" h="8583295">
                  <a:moveTo>
                    <a:pt x="5343906" y="4791468"/>
                  </a:moveTo>
                  <a:lnTo>
                    <a:pt x="0" y="4791468"/>
                  </a:lnTo>
                  <a:lnTo>
                    <a:pt x="0" y="4956810"/>
                  </a:lnTo>
                  <a:lnTo>
                    <a:pt x="0" y="5121402"/>
                  </a:lnTo>
                  <a:lnTo>
                    <a:pt x="0" y="5286756"/>
                  </a:lnTo>
                  <a:lnTo>
                    <a:pt x="5343906" y="5286756"/>
                  </a:lnTo>
                  <a:lnTo>
                    <a:pt x="5343906" y="5121402"/>
                  </a:lnTo>
                  <a:lnTo>
                    <a:pt x="5343906" y="4956810"/>
                  </a:lnTo>
                  <a:lnTo>
                    <a:pt x="5343906" y="4791468"/>
                  </a:lnTo>
                  <a:close/>
                </a:path>
                <a:path w="5344159" h="8583295">
                  <a:moveTo>
                    <a:pt x="5343906" y="4296930"/>
                  </a:moveTo>
                  <a:lnTo>
                    <a:pt x="0" y="4296930"/>
                  </a:lnTo>
                  <a:lnTo>
                    <a:pt x="0" y="4462272"/>
                  </a:lnTo>
                  <a:lnTo>
                    <a:pt x="0" y="4626864"/>
                  </a:lnTo>
                  <a:lnTo>
                    <a:pt x="0" y="4791456"/>
                  </a:lnTo>
                  <a:lnTo>
                    <a:pt x="5343906" y="4791456"/>
                  </a:lnTo>
                  <a:lnTo>
                    <a:pt x="5343906" y="4626864"/>
                  </a:lnTo>
                  <a:lnTo>
                    <a:pt x="5343906" y="4462272"/>
                  </a:lnTo>
                  <a:lnTo>
                    <a:pt x="5343906" y="4296930"/>
                  </a:lnTo>
                  <a:close/>
                </a:path>
                <a:path w="5344159" h="8583295">
                  <a:moveTo>
                    <a:pt x="5343906" y="3802392"/>
                  </a:moveTo>
                  <a:lnTo>
                    <a:pt x="645414" y="3802392"/>
                  </a:lnTo>
                  <a:lnTo>
                    <a:pt x="645414" y="3966972"/>
                  </a:lnTo>
                  <a:lnTo>
                    <a:pt x="0" y="3966972"/>
                  </a:lnTo>
                  <a:lnTo>
                    <a:pt x="0" y="4132326"/>
                  </a:lnTo>
                  <a:lnTo>
                    <a:pt x="0" y="4296918"/>
                  </a:lnTo>
                  <a:lnTo>
                    <a:pt x="5343906" y="4296918"/>
                  </a:lnTo>
                  <a:lnTo>
                    <a:pt x="5343906" y="4132326"/>
                  </a:lnTo>
                  <a:lnTo>
                    <a:pt x="5343906" y="3966972"/>
                  </a:lnTo>
                  <a:lnTo>
                    <a:pt x="5343906" y="3802392"/>
                  </a:lnTo>
                  <a:close/>
                </a:path>
                <a:path w="5344159" h="8583295">
                  <a:moveTo>
                    <a:pt x="5343906" y="3472446"/>
                  </a:moveTo>
                  <a:lnTo>
                    <a:pt x="0" y="3472446"/>
                  </a:lnTo>
                  <a:lnTo>
                    <a:pt x="0" y="3637788"/>
                  </a:lnTo>
                  <a:lnTo>
                    <a:pt x="0" y="3802380"/>
                  </a:lnTo>
                  <a:lnTo>
                    <a:pt x="5343906" y="3802380"/>
                  </a:lnTo>
                  <a:lnTo>
                    <a:pt x="5343906" y="3637788"/>
                  </a:lnTo>
                  <a:lnTo>
                    <a:pt x="5343906" y="3472446"/>
                  </a:lnTo>
                  <a:close/>
                </a:path>
                <a:path w="5344159" h="8583295">
                  <a:moveTo>
                    <a:pt x="5343906" y="2977908"/>
                  </a:moveTo>
                  <a:lnTo>
                    <a:pt x="0" y="2977908"/>
                  </a:lnTo>
                  <a:lnTo>
                    <a:pt x="0" y="3143250"/>
                  </a:lnTo>
                  <a:lnTo>
                    <a:pt x="0" y="3307842"/>
                  </a:lnTo>
                  <a:lnTo>
                    <a:pt x="0" y="3472434"/>
                  </a:lnTo>
                  <a:lnTo>
                    <a:pt x="5343906" y="3472434"/>
                  </a:lnTo>
                  <a:lnTo>
                    <a:pt x="5343906" y="3307842"/>
                  </a:lnTo>
                  <a:lnTo>
                    <a:pt x="5343906" y="3143250"/>
                  </a:lnTo>
                  <a:lnTo>
                    <a:pt x="5343906" y="2977908"/>
                  </a:lnTo>
                  <a:close/>
                </a:path>
                <a:path w="5344159" h="8583295">
                  <a:moveTo>
                    <a:pt x="5343906" y="2153424"/>
                  </a:moveTo>
                  <a:lnTo>
                    <a:pt x="0" y="2153424"/>
                  </a:lnTo>
                  <a:lnTo>
                    <a:pt x="0" y="2318766"/>
                  </a:lnTo>
                  <a:lnTo>
                    <a:pt x="0" y="2483358"/>
                  </a:lnTo>
                  <a:lnTo>
                    <a:pt x="645414" y="2483358"/>
                  </a:lnTo>
                  <a:lnTo>
                    <a:pt x="645414" y="2647950"/>
                  </a:lnTo>
                  <a:lnTo>
                    <a:pt x="0" y="2647950"/>
                  </a:lnTo>
                  <a:lnTo>
                    <a:pt x="0" y="2813304"/>
                  </a:lnTo>
                  <a:lnTo>
                    <a:pt x="0" y="2977896"/>
                  </a:lnTo>
                  <a:lnTo>
                    <a:pt x="5343906" y="2977896"/>
                  </a:lnTo>
                  <a:lnTo>
                    <a:pt x="5343906" y="2813304"/>
                  </a:lnTo>
                  <a:lnTo>
                    <a:pt x="5343906" y="2647950"/>
                  </a:lnTo>
                  <a:lnTo>
                    <a:pt x="5343906" y="2483358"/>
                  </a:lnTo>
                  <a:lnTo>
                    <a:pt x="5343906" y="2318766"/>
                  </a:lnTo>
                  <a:lnTo>
                    <a:pt x="5343906" y="2153424"/>
                  </a:lnTo>
                  <a:close/>
                </a:path>
                <a:path w="5344159" h="8583295">
                  <a:moveTo>
                    <a:pt x="5343906" y="0"/>
                  </a:moveTo>
                  <a:lnTo>
                    <a:pt x="214871" y="0"/>
                  </a:lnTo>
                  <a:lnTo>
                    <a:pt x="214871" y="174498"/>
                  </a:lnTo>
                  <a:lnTo>
                    <a:pt x="0" y="174498"/>
                  </a:lnTo>
                  <a:lnTo>
                    <a:pt x="0" y="2153412"/>
                  </a:lnTo>
                  <a:lnTo>
                    <a:pt x="5343906" y="2153412"/>
                  </a:lnTo>
                  <a:lnTo>
                    <a:pt x="5343906" y="174498"/>
                  </a:lnTo>
                  <a:lnTo>
                    <a:pt x="5343906" y="0"/>
                  </a:lnTo>
                  <a:close/>
                </a:path>
              </a:pathLst>
            </a:custGeom>
            <a:solidFill>
              <a:srgbClr val="F8FC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1</a:t>
            </a:r>
            <a:r>
              <a:rPr dirty="0" sz="1100" spc="10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1434338" y="583059"/>
            <a:ext cx="5337810" cy="86048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441959" indent="-215265">
              <a:lnSpc>
                <a:spcPct val="100000"/>
              </a:lnSpc>
              <a:spcBef>
                <a:spcPts val="125"/>
              </a:spcBef>
              <a:buFont typeface="Symbol"/>
              <a:buChar char=""/>
              <a:tabLst>
                <a:tab pos="441959" algn="l"/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Assets: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 i="1">
                <a:latin typeface="Times New Roman"/>
                <a:cs typeface="Times New Roman"/>
              </a:rPr>
              <a:t>Current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assets: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accounting,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current asset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asset </a:t>
            </a:r>
            <a:r>
              <a:rPr dirty="0" sz="1100" spc="10">
                <a:latin typeface="Times New Roman"/>
                <a:cs typeface="Times New Roman"/>
              </a:rPr>
              <a:t>on the balance </a:t>
            </a:r>
            <a:r>
              <a:rPr dirty="0" sz="1100" spc="5">
                <a:latin typeface="Times New Roman"/>
                <a:cs typeface="Times New Roman"/>
              </a:rPr>
              <a:t>sheet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sold or  otherwise </a:t>
            </a:r>
            <a:r>
              <a:rPr dirty="0" sz="1100" spc="10">
                <a:latin typeface="Times New Roman"/>
                <a:cs typeface="Times New Roman"/>
              </a:rPr>
              <a:t>used up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near </a:t>
            </a:r>
            <a:r>
              <a:rPr dirty="0" sz="1100" spc="5">
                <a:latin typeface="Times New Roman"/>
                <a:cs typeface="Times New Roman"/>
              </a:rPr>
              <a:t>future, usually </a:t>
            </a:r>
            <a:r>
              <a:rPr dirty="0" sz="1100" spc="10">
                <a:latin typeface="Times New Roman"/>
                <a:cs typeface="Times New Roman"/>
              </a:rPr>
              <a:t>within one year,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business cycle  whichever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 longer.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Typical </a:t>
            </a:r>
            <a:r>
              <a:rPr dirty="0" sz="1100" spc="5">
                <a:latin typeface="Times New Roman"/>
                <a:cs typeface="Times New Roman"/>
              </a:rPr>
              <a:t>current assets </a:t>
            </a:r>
            <a:r>
              <a:rPr dirty="0" sz="1100" spc="10">
                <a:latin typeface="Times New Roman"/>
                <a:cs typeface="Times New Roman"/>
              </a:rPr>
              <a:t>include </a:t>
            </a:r>
            <a:r>
              <a:rPr dirty="0" sz="1100" spc="5">
                <a:latin typeface="Times New Roman"/>
                <a:cs typeface="Times New Roman"/>
              </a:rPr>
              <a:t>cash, cash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equivalents,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accounts  receivable, inventory, the portion of prepaid accounts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within a </a:t>
            </a:r>
            <a:r>
              <a:rPr dirty="0" sz="1100" spc="5">
                <a:latin typeface="Times New Roman"/>
                <a:cs typeface="Times New Roman"/>
              </a:rPr>
              <a:t>year, 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short-term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investments.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sheet, assets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typically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classified </a:t>
            </a:r>
            <a:r>
              <a:rPr dirty="0" sz="1100" spc="10">
                <a:latin typeface="Times New Roman"/>
                <a:cs typeface="Times New Roman"/>
              </a:rPr>
              <a:t>into </a:t>
            </a:r>
            <a:r>
              <a:rPr dirty="0" sz="1100" spc="5">
                <a:latin typeface="Times New Roman"/>
                <a:cs typeface="Times New Roman"/>
              </a:rPr>
              <a:t>current assets </a:t>
            </a:r>
            <a:r>
              <a:rPr dirty="0" sz="1100" spc="10">
                <a:latin typeface="Times New Roman"/>
                <a:cs typeface="Times New Roman"/>
              </a:rPr>
              <a:t>and long-term  </a:t>
            </a:r>
            <a:r>
              <a:rPr dirty="0" sz="1100" spc="5">
                <a:latin typeface="Times New Roman"/>
                <a:cs typeface="Times New Roman"/>
              </a:rPr>
              <a:t>assets.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ratio is calculated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dividing total current assets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total current  liabilities. It is frequently used 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indicator of </a:t>
            </a:r>
            <a:r>
              <a:rPr dirty="0" sz="1100" spc="10">
                <a:latin typeface="Times New Roman"/>
                <a:cs typeface="Times New Roman"/>
              </a:rPr>
              <a:t>a company's </a:t>
            </a:r>
            <a:r>
              <a:rPr dirty="0" sz="1100" spc="5">
                <a:latin typeface="Times New Roman"/>
                <a:cs typeface="Times New Roman"/>
              </a:rPr>
              <a:t>liquidity, its ability to meet  short-term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obligations.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872490" indent="-215900">
              <a:lnSpc>
                <a:spcPct val="10000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Inventories: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Courier New"/>
              <a:buChar char="o"/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Inventory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list </a:t>
            </a:r>
            <a:r>
              <a:rPr dirty="0" sz="1100" spc="10">
                <a:latin typeface="Times New Roman"/>
                <a:cs typeface="Times New Roman"/>
              </a:rPr>
              <a:t>for goods and </a:t>
            </a:r>
            <a:r>
              <a:rPr dirty="0" sz="1100" spc="5">
                <a:latin typeface="Times New Roman"/>
                <a:cs typeface="Times New Roman"/>
              </a:rPr>
              <a:t>materials,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those </a:t>
            </a:r>
            <a:r>
              <a:rPr dirty="0" sz="1100" spc="10">
                <a:latin typeface="Times New Roman"/>
                <a:cs typeface="Times New Roman"/>
              </a:rPr>
              <a:t>goods and </a:t>
            </a:r>
            <a:r>
              <a:rPr dirty="0" sz="1100" spc="5">
                <a:latin typeface="Times New Roman"/>
                <a:cs typeface="Times New Roman"/>
              </a:rPr>
              <a:t>materials themselves, held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available in stock </a:t>
            </a:r>
            <a:r>
              <a:rPr dirty="0" sz="1100" spc="10">
                <a:latin typeface="Times New Roman"/>
                <a:cs typeface="Times New Roman"/>
              </a:rPr>
              <a:t>by a </a:t>
            </a:r>
            <a:r>
              <a:rPr dirty="0" sz="1100" spc="5">
                <a:latin typeface="Times New Roman"/>
                <a:cs typeface="Times New Roman"/>
              </a:rPr>
              <a:t>business. Inventory are held in order to </a:t>
            </a:r>
            <a:r>
              <a:rPr dirty="0" sz="1100" spc="10">
                <a:latin typeface="Times New Roman"/>
                <a:cs typeface="Times New Roman"/>
              </a:rPr>
              <a:t>manage and hide from the  </a:t>
            </a:r>
            <a:r>
              <a:rPr dirty="0" sz="1100" spc="5">
                <a:latin typeface="Times New Roman"/>
                <a:cs typeface="Times New Roman"/>
              </a:rPr>
              <a:t>customer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fact that manufacture/supply delay is longer than delivery delay,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also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effect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imperfections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manufacturing process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lower production  efficiencies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production </a:t>
            </a:r>
            <a:r>
              <a:rPr dirty="0" sz="1100" spc="5">
                <a:latin typeface="Times New Roman"/>
                <a:cs typeface="Times New Roman"/>
              </a:rPr>
              <a:t>capacity stands idle </a:t>
            </a:r>
            <a:r>
              <a:rPr dirty="0" sz="1100" spc="10">
                <a:latin typeface="Times New Roman"/>
                <a:cs typeface="Times New Roman"/>
              </a:rPr>
              <a:t>for lack 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materials.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872490" indent="-215900">
              <a:lnSpc>
                <a:spcPct val="10000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Accounts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receivable: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Courier New"/>
              <a:buChar char="o"/>
            </a:pPr>
            <a:endParaRPr sz="110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Accounts </a:t>
            </a:r>
            <a:r>
              <a:rPr dirty="0" sz="1100" spc="5">
                <a:latin typeface="Times New Roman"/>
                <a:cs typeface="Times New Roman"/>
              </a:rPr>
              <a:t>receivable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series of </a:t>
            </a:r>
            <a:r>
              <a:rPr dirty="0" sz="1100" spc="10">
                <a:latin typeface="Times New Roman"/>
                <a:cs typeface="Times New Roman"/>
              </a:rPr>
              <a:t>accounting </a:t>
            </a:r>
            <a:r>
              <a:rPr dirty="0" sz="1100" spc="5">
                <a:latin typeface="Times New Roman"/>
                <a:cs typeface="Times New Roman"/>
              </a:rPr>
              <a:t>transactions dealing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billing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customers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15">
                <a:latin typeface="Times New Roman"/>
                <a:cs typeface="Times New Roman"/>
              </a:rPr>
              <a:t>owe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person, </a:t>
            </a:r>
            <a:r>
              <a:rPr dirty="0" sz="1100" spc="10">
                <a:latin typeface="Times New Roman"/>
                <a:cs typeface="Times New Roman"/>
              </a:rPr>
              <a:t>company or </a:t>
            </a:r>
            <a:r>
              <a:rPr dirty="0" sz="1100" spc="5">
                <a:latin typeface="Times New Roman"/>
                <a:cs typeface="Times New Roman"/>
              </a:rPr>
              <a:t>organization for </a:t>
            </a:r>
            <a:r>
              <a:rPr dirty="0" sz="1100" spc="10">
                <a:latin typeface="Times New Roman"/>
                <a:cs typeface="Times New Roman"/>
              </a:rPr>
              <a:t>goods </a:t>
            </a:r>
            <a:r>
              <a:rPr dirty="0" sz="1100" spc="5">
                <a:latin typeface="Times New Roman"/>
                <a:cs typeface="Times New Roman"/>
              </a:rPr>
              <a:t>and services that 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provided to the </a:t>
            </a:r>
            <a:r>
              <a:rPr dirty="0" sz="1100" spc="10">
                <a:latin typeface="Times New Roman"/>
                <a:cs typeface="Times New Roman"/>
              </a:rPr>
              <a:t>customer. </a:t>
            </a:r>
            <a:r>
              <a:rPr dirty="0" sz="1100" spc="5">
                <a:latin typeface="Times New Roman"/>
                <a:cs typeface="Times New Roman"/>
              </a:rPr>
              <a:t>In most business entities this is typically </a:t>
            </a:r>
            <a:r>
              <a:rPr dirty="0" sz="1100" spc="10">
                <a:latin typeface="Times New Roman"/>
                <a:cs typeface="Times New Roman"/>
              </a:rPr>
              <a:t>done </a:t>
            </a:r>
            <a:r>
              <a:rPr dirty="0" sz="1100" spc="5">
                <a:latin typeface="Times New Roman"/>
                <a:cs typeface="Times New Roman"/>
              </a:rPr>
              <a:t>by  generating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invoice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mailing or electronically delivering it to the customer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paid </a:t>
            </a:r>
            <a:r>
              <a:rPr dirty="0" sz="1100" spc="10">
                <a:latin typeface="Times New Roman"/>
                <a:cs typeface="Times New Roman"/>
              </a:rPr>
              <a:t>within an </a:t>
            </a:r>
            <a:r>
              <a:rPr dirty="0" sz="1100" spc="5">
                <a:latin typeface="Times New Roman"/>
                <a:cs typeface="Times New Roman"/>
              </a:rPr>
              <a:t>established </a:t>
            </a:r>
            <a:r>
              <a:rPr dirty="0" sz="1100" spc="10">
                <a:latin typeface="Times New Roman"/>
                <a:cs typeface="Times New Roman"/>
              </a:rPr>
              <a:t>timeframe </a:t>
            </a:r>
            <a:r>
              <a:rPr dirty="0" sz="1100" spc="5">
                <a:latin typeface="Times New Roman"/>
                <a:cs typeface="Times New Roman"/>
              </a:rPr>
              <a:t>called credit </a:t>
            </a:r>
            <a:r>
              <a:rPr dirty="0" sz="1100" spc="10">
                <a:latin typeface="Times New Roman"/>
                <a:cs typeface="Times New Roman"/>
              </a:rPr>
              <a:t>or payment terms.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89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company's balance </a:t>
            </a:r>
            <a:r>
              <a:rPr dirty="0" sz="1100" spc="5">
                <a:latin typeface="Times New Roman"/>
                <a:cs typeface="Times New Roman"/>
              </a:rPr>
              <a:t>sheet, </a:t>
            </a:r>
            <a:r>
              <a:rPr dirty="0" sz="1100" spc="10">
                <a:latin typeface="Times New Roman"/>
                <a:cs typeface="Times New Roman"/>
              </a:rPr>
              <a:t>accounts </a:t>
            </a:r>
            <a:r>
              <a:rPr dirty="0" sz="1100" spc="5">
                <a:latin typeface="Times New Roman"/>
                <a:cs typeface="Times New Roman"/>
              </a:rPr>
              <a:t>receivable is </a:t>
            </a:r>
            <a:r>
              <a:rPr dirty="0" sz="1100" spc="10">
                <a:latin typeface="Times New Roman"/>
                <a:cs typeface="Times New Roman"/>
              </a:rPr>
              <a:t>the amount </a:t>
            </a:r>
            <a:r>
              <a:rPr dirty="0" sz="1100" spc="5">
                <a:latin typeface="Times New Roman"/>
                <a:cs typeface="Times New Roman"/>
              </a:rPr>
              <a:t>that customers </a:t>
            </a:r>
            <a:r>
              <a:rPr dirty="0" sz="1100" spc="10">
                <a:latin typeface="Times New Roman"/>
                <a:cs typeface="Times New Roman"/>
              </a:rPr>
              <a:t>owe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that  company. Sometimes </a:t>
            </a:r>
            <a:r>
              <a:rPr dirty="0" sz="1100" spc="5">
                <a:latin typeface="Times New Roman"/>
                <a:cs typeface="Times New Roman"/>
              </a:rPr>
              <a:t>called trade receivables, they are classified as current assets. </a:t>
            </a:r>
            <a:r>
              <a:rPr dirty="0" sz="1100" spc="15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record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journal entry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sale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account,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must debit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receivable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credit </a:t>
            </a:r>
            <a:r>
              <a:rPr dirty="0" sz="1100" spc="10">
                <a:latin typeface="Times New Roman"/>
                <a:cs typeface="Times New Roman"/>
              </a:rPr>
              <a:t>a revenue  </a:t>
            </a:r>
            <a:r>
              <a:rPr dirty="0" sz="1100" spc="5">
                <a:latin typeface="Times New Roman"/>
                <a:cs typeface="Times New Roman"/>
              </a:rPr>
              <a:t>account. </a:t>
            </a:r>
            <a:r>
              <a:rPr dirty="0" sz="1100" spc="10">
                <a:latin typeface="Times New Roman"/>
                <a:cs typeface="Times New Roman"/>
              </a:rPr>
              <a:t>When the customer </a:t>
            </a:r>
            <a:r>
              <a:rPr dirty="0" sz="1100" spc="15">
                <a:latin typeface="Times New Roman"/>
                <a:cs typeface="Times New Roman"/>
              </a:rPr>
              <a:t>pays </a:t>
            </a:r>
            <a:r>
              <a:rPr dirty="0" sz="1100" spc="5">
                <a:latin typeface="Times New Roman"/>
                <a:cs typeface="Times New Roman"/>
              </a:rPr>
              <a:t>off their </a:t>
            </a:r>
            <a:r>
              <a:rPr dirty="0" sz="1100" spc="10">
                <a:latin typeface="Times New Roman"/>
                <a:cs typeface="Times New Roman"/>
              </a:rPr>
              <a:t>accounts,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debits </a:t>
            </a:r>
            <a:r>
              <a:rPr dirty="0" sz="1100" spc="10">
                <a:latin typeface="Times New Roman"/>
                <a:cs typeface="Times New Roman"/>
              </a:rPr>
              <a:t>cash and </a:t>
            </a:r>
            <a:r>
              <a:rPr dirty="0" sz="1100" spc="5">
                <a:latin typeface="Times New Roman"/>
                <a:cs typeface="Times New Roman"/>
              </a:rPr>
              <a:t>credits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receivable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journal entry. </a:t>
            </a:r>
            <a:r>
              <a:rPr dirty="0" sz="1100" spc="10">
                <a:latin typeface="Times New Roman"/>
                <a:cs typeface="Times New Roman"/>
              </a:rPr>
              <a:t>The ending balance on the </a:t>
            </a:r>
            <a:r>
              <a:rPr dirty="0" sz="1100" spc="5">
                <a:latin typeface="Times New Roman"/>
                <a:cs typeface="Times New Roman"/>
              </a:rPr>
              <a:t>trial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sheet for accounts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receivable is </a:t>
            </a:r>
            <a:r>
              <a:rPr dirty="0" sz="1100" spc="10">
                <a:latin typeface="Times New Roman"/>
                <a:cs typeface="Times New Roman"/>
              </a:rPr>
              <a:t>always</a:t>
            </a:r>
            <a:r>
              <a:rPr dirty="0" sz="1100" spc="5">
                <a:latin typeface="Times New Roman"/>
                <a:cs typeface="Times New Roman"/>
              </a:rPr>
              <a:t> debit.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872490" indent="-215900">
              <a:lnSpc>
                <a:spcPct val="100000"/>
              </a:lnSpc>
              <a:spcBef>
                <a:spcPts val="5"/>
              </a:spcBef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5" b="1">
                <a:latin typeface="Times New Roman"/>
                <a:cs typeface="Times New Roman"/>
              </a:rPr>
              <a:t>Cash and </a:t>
            </a:r>
            <a:r>
              <a:rPr dirty="0" sz="1100" spc="10" b="1">
                <a:latin typeface="Times New Roman"/>
                <a:cs typeface="Times New Roman"/>
              </a:rPr>
              <a:t>cash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equivalents: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Cash and </a:t>
            </a:r>
            <a:r>
              <a:rPr dirty="0" sz="1100" spc="5">
                <a:latin typeface="Times New Roman"/>
                <a:cs typeface="Times New Roman"/>
              </a:rPr>
              <a:t>cash equivalents 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liquid assets found within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 portion </a:t>
            </a:r>
            <a:r>
              <a:rPr dirty="0" sz="1100" spc="10">
                <a:latin typeface="Times New Roman"/>
                <a:cs typeface="Times New Roman"/>
              </a:rPr>
              <a:t>of a  company's balance sheet. Cash </a:t>
            </a:r>
            <a:r>
              <a:rPr dirty="0" sz="1100" spc="5">
                <a:latin typeface="Times New Roman"/>
                <a:cs typeface="Times New Roman"/>
              </a:rPr>
              <a:t>equivalents are assets that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readily convertible into cash,  such as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market holdings, </a:t>
            </a:r>
            <a:r>
              <a:rPr dirty="0" sz="1100" spc="10">
                <a:latin typeface="Times New Roman"/>
                <a:cs typeface="Times New Roman"/>
              </a:rPr>
              <a:t>short-term government bonds </a:t>
            </a:r>
            <a:r>
              <a:rPr dirty="0" sz="1100" spc="5">
                <a:latin typeface="Times New Roman"/>
                <a:cs typeface="Times New Roman"/>
              </a:rPr>
              <a:t>or Treasury </a:t>
            </a:r>
            <a:r>
              <a:rPr dirty="0" sz="1100">
                <a:latin typeface="Times New Roman"/>
                <a:cs typeface="Times New Roman"/>
              </a:rPr>
              <a:t>bills, </a:t>
            </a:r>
            <a:r>
              <a:rPr dirty="0" sz="1100" spc="5">
                <a:latin typeface="Times New Roman"/>
                <a:cs typeface="Times New Roman"/>
              </a:rPr>
              <a:t>marketable  securities </a:t>
            </a:r>
            <a:r>
              <a:rPr dirty="0" sz="1100" spc="10">
                <a:latin typeface="Times New Roman"/>
                <a:cs typeface="Times New Roman"/>
              </a:rPr>
              <a:t>and commercial </a:t>
            </a:r>
            <a:r>
              <a:rPr dirty="0" sz="1100" spc="5">
                <a:latin typeface="Times New Roman"/>
                <a:cs typeface="Times New Roman"/>
              </a:rPr>
              <a:t>paper. </a:t>
            </a: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equivalents are distinguished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investments  </a:t>
            </a:r>
            <a:r>
              <a:rPr dirty="0" sz="1100" spc="5">
                <a:latin typeface="Times New Roman"/>
                <a:cs typeface="Times New Roman"/>
              </a:rPr>
              <a:t>through their short-term existence; they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mature </a:t>
            </a:r>
            <a:r>
              <a:rPr dirty="0" sz="1100" spc="10">
                <a:latin typeface="Times New Roman"/>
                <a:cs typeface="Times New Roman"/>
              </a:rPr>
              <a:t>within 3 months </a:t>
            </a:r>
            <a:r>
              <a:rPr dirty="0" sz="1100" spc="5">
                <a:latin typeface="Times New Roman"/>
                <a:cs typeface="Times New Roman"/>
              </a:rPr>
              <a:t>whereas </a:t>
            </a:r>
            <a:r>
              <a:rPr dirty="0" sz="1100" spc="10">
                <a:latin typeface="Times New Roman"/>
                <a:cs typeface="Times New Roman"/>
              </a:rPr>
              <a:t>short-term  investments are 12 months </a:t>
            </a:r>
            <a:r>
              <a:rPr dirty="0" sz="1100" spc="5">
                <a:latin typeface="Times New Roman"/>
                <a:cs typeface="Times New Roman"/>
              </a:rPr>
              <a:t>or less, and </a:t>
            </a:r>
            <a:r>
              <a:rPr dirty="0" sz="1100" spc="10">
                <a:latin typeface="Times New Roman"/>
                <a:cs typeface="Times New Roman"/>
              </a:rPr>
              <a:t>long-term </a:t>
            </a:r>
            <a:r>
              <a:rPr dirty="0" sz="1100" spc="5">
                <a:latin typeface="Times New Roman"/>
                <a:cs typeface="Times New Roman"/>
              </a:rPr>
              <a:t>investments </a:t>
            </a:r>
            <a:r>
              <a:rPr dirty="0" sz="1100" spc="10">
                <a:latin typeface="Times New Roman"/>
                <a:cs typeface="Times New Roman"/>
              </a:rPr>
              <a:t>are any </a:t>
            </a:r>
            <a:r>
              <a:rPr dirty="0" sz="1100" spc="5">
                <a:latin typeface="Times New Roman"/>
                <a:cs typeface="Times New Roman"/>
              </a:rPr>
              <a:t>investments </a:t>
            </a:r>
            <a:r>
              <a:rPr dirty="0" sz="1100" spc="10">
                <a:latin typeface="Times New Roman"/>
                <a:cs typeface="Times New Roman"/>
              </a:rPr>
              <a:t>that  </a:t>
            </a:r>
            <a:r>
              <a:rPr dirty="0" sz="1100" spc="5">
                <a:latin typeface="Times New Roman"/>
                <a:cs typeface="Times New Roman"/>
              </a:rPr>
              <a:t>mature in </a:t>
            </a:r>
            <a:r>
              <a:rPr dirty="0" sz="1100" spc="10">
                <a:latin typeface="Times New Roman"/>
                <a:cs typeface="Times New Roman"/>
              </a:rPr>
              <a:t>excess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12 </a:t>
            </a:r>
            <a:r>
              <a:rPr dirty="0" sz="1100" spc="5">
                <a:latin typeface="Times New Roman"/>
                <a:cs typeface="Times New Roman"/>
              </a:rPr>
              <a:t>months.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Long-term</a:t>
            </a:r>
            <a:r>
              <a:rPr dirty="0" sz="1100" spc="5" b="1" i="1">
                <a:latin typeface="Times New Roman"/>
                <a:cs typeface="Times New Roman"/>
              </a:rPr>
              <a:t> assets: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889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Long-term </a:t>
            </a:r>
            <a:r>
              <a:rPr dirty="0" sz="1100" spc="5">
                <a:latin typeface="Times New Roman"/>
                <a:cs typeface="Times New Roman"/>
              </a:rPr>
              <a:t>assets or non-current assets </a:t>
            </a:r>
            <a:r>
              <a:rPr dirty="0" sz="1100" spc="10">
                <a:latin typeface="Times New Roman"/>
                <a:cs typeface="Times New Roman"/>
              </a:rPr>
              <a:t>are those </a:t>
            </a:r>
            <a:r>
              <a:rPr dirty="0" sz="1100" spc="5">
                <a:latin typeface="Times New Roman"/>
                <a:cs typeface="Times New Roman"/>
              </a:rPr>
              <a:t>assets usually in service </a:t>
            </a:r>
            <a:r>
              <a:rPr dirty="0" sz="1100" spc="10">
                <a:latin typeface="Times New Roman"/>
                <a:cs typeface="Times New Roman"/>
              </a:rPr>
              <a:t>over one year </a:t>
            </a:r>
            <a:r>
              <a:rPr dirty="0" sz="1100" spc="5">
                <a:latin typeface="Times New Roman"/>
                <a:cs typeface="Times New Roman"/>
              </a:rPr>
              <a:t>such  as lands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buildings, plants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equipment, </a:t>
            </a:r>
            <a:r>
              <a:rPr dirty="0" sz="1100" spc="10">
                <a:latin typeface="Times New Roman"/>
                <a:cs typeface="Times New Roman"/>
              </a:rPr>
              <a:t>and long-term investments. These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often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98982" y="578357"/>
            <a:ext cx="5344160" cy="8827135"/>
            <a:chOff x="998982" y="578357"/>
            <a:chExt cx="5344160" cy="8827135"/>
          </a:xfrm>
        </p:grpSpPr>
        <p:sp>
          <p:nvSpPr>
            <p:cNvPr id="3" name="object 3"/>
            <p:cNvSpPr/>
            <p:nvPr/>
          </p:nvSpPr>
          <p:spPr>
            <a:xfrm>
              <a:off x="1016508" y="578357"/>
              <a:ext cx="5308600" cy="7620"/>
            </a:xfrm>
            <a:custGeom>
              <a:avLst/>
              <a:gdLst/>
              <a:ahLst/>
              <a:cxnLst/>
              <a:rect l="l" t="t" r="r" b="b"/>
              <a:pathLst>
                <a:path w="5308600" h="7620">
                  <a:moveTo>
                    <a:pt x="5308092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5308092" y="7620"/>
                  </a:lnTo>
                  <a:lnTo>
                    <a:pt x="530809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998982" y="595121"/>
              <a:ext cx="5344160" cy="8810625"/>
            </a:xfrm>
            <a:custGeom>
              <a:avLst/>
              <a:gdLst/>
              <a:ahLst/>
              <a:cxnLst/>
              <a:rect l="l" t="t" r="r" b="b"/>
              <a:pathLst>
                <a:path w="5344160" h="8810625">
                  <a:moveTo>
                    <a:pt x="5343893" y="8109979"/>
                  </a:moveTo>
                  <a:lnTo>
                    <a:pt x="0" y="8109979"/>
                  </a:lnTo>
                  <a:lnTo>
                    <a:pt x="0" y="8284464"/>
                  </a:lnTo>
                  <a:lnTo>
                    <a:pt x="0" y="8460486"/>
                  </a:lnTo>
                  <a:lnTo>
                    <a:pt x="0" y="8634984"/>
                  </a:lnTo>
                  <a:lnTo>
                    <a:pt x="0" y="8810244"/>
                  </a:lnTo>
                  <a:lnTo>
                    <a:pt x="5343893" y="8810244"/>
                  </a:lnTo>
                  <a:lnTo>
                    <a:pt x="5343893" y="8634984"/>
                  </a:lnTo>
                  <a:lnTo>
                    <a:pt x="5343893" y="8460486"/>
                  </a:lnTo>
                  <a:lnTo>
                    <a:pt x="5343893" y="8284464"/>
                  </a:lnTo>
                  <a:lnTo>
                    <a:pt x="5343893" y="8109979"/>
                  </a:lnTo>
                  <a:close/>
                </a:path>
                <a:path w="5344160" h="8810625">
                  <a:moveTo>
                    <a:pt x="5343893" y="5286768"/>
                  </a:moveTo>
                  <a:lnTo>
                    <a:pt x="0" y="5286768"/>
                  </a:lnTo>
                  <a:lnTo>
                    <a:pt x="0" y="5451348"/>
                  </a:lnTo>
                  <a:lnTo>
                    <a:pt x="0" y="5615940"/>
                  </a:lnTo>
                  <a:lnTo>
                    <a:pt x="0" y="5781294"/>
                  </a:lnTo>
                  <a:lnTo>
                    <a:pt x="5343893" y="5781294"/>
                  </a:lnTo>
                  <a:lnTo>
                    <a:pt x="5343893" y="5615940"/>
                  </a:lnTo>
                  <a:lnTo>
                    <a:pt x="5343893" y="5451348"/>
                  </a:lnTo>
                  <a:lnTo>
                    <a:pt x="5343893" y="5286768"/>
                  </a:lnTo>
                  <a:close/>
                </a:path>
                <a:path w="5344160" h="8810625">
                  <a:moveTo>
                    <a:pt x="5343893" y="4791468"/>
                  </a:moveTo>
                  <a:lnTo>
                    <a:pt x="0" y="4791468"/>
                  </a:lnTo>
                  <a:lnTo>
                    <a:pt x="0" y="4956810"/>
                  </a:lnTo>
                  <a:lnTo>
                    <a:pt x="0" y="5121402"/>
                  </a:lnTo>
                  <a:lnTo>
                    <a:pt x="0" y="5286756"/>
                  </a:lnTo>
                  <a:lnTo>
                    <a:pt x="5343893" y="5286756"/>
                  </a:lnTo>
                  <a:lnTo>
                    <a:pt x="5343893" y="5121402"/>
                  </a:lnTo>
                  <a:lnTo>
                    <a:pt x="5343893" y="4956810"/>
                  </a:lnTo>
                  <a:lnTo>
                    <a:pt x="5343893" y="4791468"/>
                  </a:lnTo>
                  <a:close/>
                </a:path>
                <a:path w="5344160" h="8810625">
                  <a:moveTo>
                    <a:pt x="5343893" y="4296930"/>
                  </a:moveTo>
                  <a:lnTo>
                    <a:pt x="0" y="4296930"/>
                  </a:lnTo>
                  <a:lnTo>
                    <a:pt x="0" y="4462272"/>
                  </a:lnTo>
                  <a:lnTo>
                    <a:pt x="0" y="4626864"/>
                  </a:lnTo>
                  <a:lnTo>
                    <a:pt x="0" y="4791456"/>
                  </a:lnTo>
                  <a:lnTo>
                    <a:pt x="5343893" y="4791456"/>
                  </a:lnTo>
                  <a:lnTo>
                    <a:pt x="5343893" y="4626864"/>
                  </a:lnTo>
                  <a:lnTo>
                    <a:pt x="5343893" y="4462272"/>
                  </a:lnTo>
                  <a:lnTo>
                    <a:pt x="5343893" y="4296930"/>
                  </a:lnTo>
                  <a:close/>
                </a:path>
                <a:path w="5344160" h="8810625">
                  <a:moveTo>
                    <a:pt x="5343893" y="3132594"/>
                  </a:moveTo>
                  <a:lnTo>
                    <a:pt x="0" y="3132594"/>
                  </a:lnTo>
                  <a:lnTo>
                    <a:pt x="0" y="3297936"/>
                  </a:lnTo>
                  <a:lnTo>
                    <a:pt x="0" y="3462528"/>
                  </a:lnTo>
                  <a:lnTo>
                    <a:pt x="0" y="3627882"/>
                  </a:lnTo>
                  <a:lnTo>
                    <a:pt x="5343893" y="3627882"/>
                  </a:lnTo>
                  <a:lnTo>
                    <a:pt x="5343893" y="3462528"/>
                  </a:lnTo>
                  <a:lnTo>
                    <a:pt x="5343893" y="3297936"/>
                  </a:lnTo>
                  <a:lnTo>
                    <a:pt x="5343893" y="3132594"/>
                  </a:lnTo>
                  <a:close/>
                </a:path>
                <a:path w="5344160" h="8810625">
                  <a:moveTo>
                    <a:pt x="5343893" y="1483626"/>
                  </a:moveTo>
                  <a:lnTo>
                    <a:pt x="0" y="1483626"/>
                  </a:lnTo>
                  <a:lnTo>
                    <a:pt x="0" y="1648968"/>
                  </a:lnTo>
                  <a:lnTo>
                    <a:pt x="0" y="1813560"/>
                  </a:lnTo>
                  <a:lnTo>
                    <a:pt x="0" y="1978914"/>
                  </a:lnTo>
                  <a:lnTo>
                    <a:pt x="0" y="2143506"/>
                  </a:lnTo>
                  <a:lnTo>
                    <a:pt x="0" y="2308098"/>
                  </a:lnTo>
                  <a:lnTo>
                    <a:pt x="644639" y="2308098"/>
                  </a:lnTo>
                  <a:lnTo>
                    <a:pt x="644639" y="2473452"/>
                  </a:lnTo>
                  <a:lnTo>
                    <a:pt x="0" y="2473452"/>
                  </a:lnTo>
                  <a:lnTo>
                    <a:pt x="0" y="2638044"/>
                  </a:lnTo>
                  <a:lnTo>
                    <a:pt x="0" y="2803398"/>
                  </a:lnTo>
                  <a:lnTo>
                    <a:pt x="0" y="2967990"/>
                  </a:lnTo>
                  <a:lnTo>
                    <a:pt x="0" y="3132582"/>
                  </a:lnTo>
                  <a:lnTo>
                    <a:pt x="5343893" y="3132582"/>
                  </a:lnTo>
                  <a:lnTo>
                    <a:pt x="5343893" y="1648968"/>
                  </a:lnTo>
                  <a:lnTo>
                    <a:pt x="5343893" y="1483626"/>
                  </a:lnTo>
                  <a:close/>
                </a:path>
                <a:path w="5344160" h="8810625">
                  <a:moveTo>
                    <a:pt x="5343893" y="0"/>
                  </a:moveTo>
                  <a:lnTo>
                    <a:pt x="0" y="0"/>
                  </a:lnTo>
                  <a:lnTo>
                    <a:pt x="0" y="164592"/>
                  </a:lnTo>
                  <a:lnTo>
                    <a:pt x="0" y="329946"/>
                  </a:lnTo>
                  <a:lnTo>
                    <a:pt x="0" y="494538"/>
                  </a:lnTo>
                  <a:lnTo>
                    <a:pt x="644639" y="494538"/>
                  </a:lnTo>
                  <a:lnTo>
                    <a:pt x="644639" y="659130"/>
                  </a:lnTo>
                  <a:lnTo>
                    <a:pt x="0" y="659130"/>
                  </a:lnTo>
                  <a:lnTo>
                    <a:pt x="0" y="824484"/>
                  </a:lnTo>
                  <a:lnTo>
                    <a:pt x="0" y="989076"/>
                  </a:lnTo>
                  <a:lnTo>
                    <a:pt x="0" y="1154430"/>
                  </a:lnTo>
                  <a:lnTo>
                    <a:pt x="0" y="1319022"/>
                  </a:lnTo>
                  <a:lnTo>
                    <a:pt x="0" y="1483614"/>
                  </a:lnTo>
                  <a:lnTo>
                    <a:pt x="5343893" y="1483614"/>
                  </a:lnTo>
                  <a:lnTo>
                    <a:pt x="5343893" y="164592"/>
                  </a:lnTo>
                  <a:lnTo>
                    <a:pt x="5343893" y="0"/>
                  </a:lnTo>
                  <a:close/>
                </a:path>
                <a:path w="5344160" h="8810625">
                  <a:moveTo>
                    <a:pt x="5343906" y="6111240"/>
                  </a:moveTo>
                  <a:lnTo>
                    <a:pt x="5343893" y="5945886"/>
                  </a:lnTo>
                  <a:lnTo>
                    <a:pt x="5343893" y="5781306"/>
                  </a:lnTo>
                  <a:lnTo>
                    <a:pt x="0" y="5781306"/>
                  </a:lnTo>
                  <a:lnTo>
                    <a:pt x="0" y="5945886"/>
                  </a:lnTo>
                  <a:lnTo>
                    <a:pt x="0" y="6111240"/>
                  </a:lnTo>
                  <a:lnTo>
                    <a:pt x="214884" y="6111240"/>
                  </a:lnTo>
                  <a:lnTo>
                    <a:pt x="214884" y="6285738"/>
                  </a:lnTo>
                  <a:lnTo>
                    <a:pt x="0" y="6285738"/>
                  </a:lnTo>
                  <a:lnTo>
                    <a:pt x="0" y="6451092"/>
                  </a:lnTo>
                  <a:lnTo>
                    <a:pt x="0" y="8109966"/>
                  </a:lnTo>
                  <a:lnTo>
                    <a:pt x="5343893" y="8109966"/>
                  </a:lnTo>
                  <a:lnTo>
                    <a:pt x="5343893" y="6285738"/>
                  </a:lnTo>
                  <a:lnTo>
                    <a:pt x="5343906" y="6111240"/>
                  </a:lnTo>
                  <a:close/>
                </a:path>
                <a:path w="5344160" h="8810625">
                  <a:moveTo>
                    <a:pt x="5343906" y="3792474"/>
                  </a:moveTo>
                  <a:lnTo>
                    <a:pt x="5343893" y="3627894"/>
                  </a:lnTo>
                  <a:lnTo>
                    <a:pt x="0" y="3627894"/>
                  </a:lnTo>
                  <a:lnTo>
                    <a:pt x="0" y="3792474"/>
                  </a:lnTo>
                  <a:lnTo>
                    <a:pt x="214884" y="3792474"/>
                  </a:lnTo>
                  <a:lnTo>
                    <a:pt x="214884" y="3966972"/>
                  </a:lnTo>
                  <a:lnTo>
                    <a:pt x="0" y="3966972"/>
                  </a:lnTo>
                  <a:lnTo>
                    <a:pt x="0" y="4132326"/>
                  </a:lnTo>
                  <a:lnTo>
                    <a:pt x="644639" y="4132326"/>
                  </a:lnTo>
                  <a:lnTo>
                    <a:pt x="644639" y="4296918"/>
                  </a:lnTo>
                  <a:lnTo>
                    <a:pt x="5343893" y="4296918"/>
                  </a:lnTo>
                  <a:lnTo>
                    <a:pt x="5343893" y="4132326"/>
                  </a:lnTo>
                  <a:lnTo>
                    <a:pt x="5343893" y="3966972"/>
                  </a:lnTo>
                  <a:lnTo>
                    <a:pt x="5343906" y="3792474"/>
                  </a:lnTo>
                  <a:close/>
                </a:path>
              </a:pathLst>
            </a:custGeom>
            <a:solidFill>
              <a:srgbClr val="F8FC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406989"/>
            <a:ext cx="5334635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receive favorable </a:t>
            </a:r>
            <a:r>
              <a:rPr dirty="0" sz="1100" spc="10">
                <a:latin typeface="Times New Roman"/>
                <a:cs typeface="Times New Roman"/>
              </a:rPr>
              <a:t>tax </a:t>
            </a:r>
            <a:r>
              <a:rPr dirty="0" sz="1100" spc="5">
                <a:latin typeface="Times New Roman"/>
                <a:cs typeface="Times New Roman"/>
              </a:rPr>
              <a:t>treatment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current assets. </a:t>
            </a:r>
            <a:r>
              <a:rPr dirty="0" sz="1100" spc="10">
                <a:latin typeface="Times New Roman"/>
                <a:cs typeface="Times New Roman"/>
              </a:rPr>
              <a:t>Tangible long-term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usually  </a:t>
            </a:r>
            <a:r>
              <a:rPr dirty="0" sz="1100" spc="10">
                <a:latin typeface="Times New Roman"/>
                <a:cs typeface="Times New Roman"/>
              </a:rPr>
              <a:t>referred to as fixed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872490" indent="-215265">
              <a:lnSpc>
                <a:spcPct val="10000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Property, plant and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equipment: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Courier New"/>
              <a:buChar char="o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Non-current asset, also </a:t>
            </a:r>
            <a:r>
              <a:rPr dirty="0" sz="1100" spc="15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property, plant, </a:t>
            </a:r>
            <a:r>
              <a:rPr dirty="0" sz="1100" spc="10">
                <a:latin typeface="Times New Roman"/>
                <a:cs typeface="Times New Roman"/>
              </a:rPr>
              <a:t>and equipment (P, P&amp;E),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term used </a:t>
            </a:r>
            <a:r>
              <a:rPr dirty="0" sz="1100" spc="5">
                <a:latin typeface="Times New Roman"/>
                <a:cs typeface="Times New Roman"/>
              </a:rPr>
              <a:t>in  accountancy for assets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property </a:t>
            </a:r>
            <a:r>
              <a:rPr dirty="0" sz="1100" spc="10">
                <a:latin typeface="Times New Roman"/>
                <a:cs typeface="Times New Roman"/>
              </a:rPr>
              <a:t>which cannot easily be converted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cash. This can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compared </a:t>
            </a:r>
            <a:r>
              <a:rPr dirty="0" sz="1100" spc="5">
                <a:latin typeface="Times New Roman"/>
                <a:cs typeface="Times New Roman"/>
              </a:rPr>
              <a:t>with current assets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cash or </a:t>
            </a:r>
            <a:r>
              <a:rPr dirty="0" sz="1100" spc="10">
                <a:latin typeface="Times New Roman"/>
                <a:cs typeface="Times New Roman"/>
              </a:rPr>
              <a:t>bank </a:t>
            </a:r>
            <a:r>
              <a:rPr dirty="0" sz="1100" spc="5">
                <a:latin typeface="Times New Roman"/>
                <a:cs typeface="Times New Roman"/>
              </a:rPr>
              <a:t>accounts, </a:t>
            </a:r>
            <a:r>
              <a:rPr dirty="0" sz="1100" spc="10">
                <a:latin typeface="Times New Roman"/>
                <a:cs typeface="Times New Roman"/>
              </a:rPr>
              <a:t>which are </a:t>
            </a:r>
            <a:r>
              <a:rPr dirty="0" sz="1100" spc="5">
                <a:latin typeface="Times New Roman"/>
                <a:cs typeface="Times New Roman"/>
              </a:rPr>
              <a:t>described as liquid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assets. In most cases, only tangible </a:t>
            </a:r>
            <a:r>
              <a:rPr dirty="0" sz="1100" spc="10">
                <a:latin typeface="Times New Roman"/>
                <a:cs typeface="Times New Roman"/>
              </a:rPr>
              <a:t>assets are referred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as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fixed.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Fixed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normally </a:t>
            </a:r>
            <a:r>
              <a:rPr dirty="0" sz="1100" spc="5">
                <a:latin typeface="Times New Roman"/>
                <a:cs typeface="Times New Roman"/>
              </a:rPr>
              <a:t>include items such as land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buildings, motor vehicles, furniture,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office </a:t>
            </a:r>
            <a:r>
              <a:rPr dirty="0" sz="1100" spc="10">
                <a:latin typeface="Times New Roman"/>
                <a:cs typeface="Times New Roman"/>
              </a:rPr>
              <a:t>equipment, computers, </a:t>
            </a:r>
            <a:r>
              <a:rPr dirty="0" sz="1100" spc="5">
                <a:latin typeface="Times New Roman"/>
                <a:cs typeface="Times New Roman"/>
              </a:rPr>
              <a:t>fixtures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fittings, </a:t>
            </a:r>
            <a:r>
              <a:rPr dirty="0" sz="1100" spc="10">
                <a:latin typeface="Times New Roman"/>
                <a:cs typeface="Times New Roman"/>
              </a:rPr>
              <a:t>and plant and machinery. These </a:t>
            </a:r>
            <a:r>
              <a:rPr dirty="0" sz="1100" spc="5">
                <a:latin typeface="Times New Roman"/>
                <a:cs typeface="Times New Roman"/>
              </a:rPr>
              <a:t>often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receive favorable tax treatment (depreciation </a:t>
            </a:r>
            <a:r>
              <a:rPr dirty="0" sz="1100" spc="5">
                <a:latin typeface="Times New Roman"/>
                <a:cs typeface="Times New Roman"/>
              </a:rPr>
              <a:t>allowance) over short-term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872490" indent="-215265">
              <a:lnSpc>
                <a:spcPct val="100000"/>
              </a:lnSpc>
              <a:spcBef>
                <a:spcPts val="5"/>
              </a:spcBef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Intangible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assets: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Intangible assets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defined as those non-monetary assets that </a:t>
            </a:r>
            <a:r>
              <a:rPr dirty="0" sz="1100" spc="10">
                <a:latin typeface="Times New Roman"/>
                <a:cs typeface="Times New Roman"/>
              </a:rPr>
              <a:t>cannot be </a:t>
            </a:r>
            <a:r>
              <a:rPr dirty="0" sz="1100" spc="5">
                <a:latin typeface="Times New Roman"/>
                <a:cs typeface="Times New Roman"/>
              </a:rPr>
              <a:t>seen, </a:t>
            </a:r>
            <a:r>
              <a:rPr dirty="0" sz="1100" spc="10">
                <a:latin typeface="Times New Roman"/>
                <a:cs typeface="Times New Roman"/>
              </a:rPr>
              <a:t>touched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physically measured </a:t>
            </a:r>
            <a:r>
              <a:rPr dirty="0" sz="1100" spc="10">
                <a:latin typeface="Times New Roman"/>
                <a:cs typeface="Times New Roman"/>
              </a:rPr>
              <a:t>and which </a:t>
            </a:r>
            <a:r>
              <a:rPr dirty="0" sz="1100" spc="5">
                <a:latin typeface="Times New Roman"/>
                <a:cs typeface="Times New Roman"/>
              </a:rPr>
              <a:t>are created through time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/or effort. </a:t>
            </a: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two  </a:t>
            </a:r>
            <a:r>
              <a:rPr dirty="0" sz="1100" spc="5">
                <a:latin typeface="Times New Roman"/>
                <a:cs typeface="Times New Roman"/>
              </a:rPr>
              <a:t>primary forms of intangibles - legal intangibles (such as trade secrets (e.g., </a:t>
            </a:r>
            <a:r>
              <a:rPr dirty="0" sz="1100" spc="10">
                <a:latin typeface="Times New Roman"/>
                <a:cs typeface="Times New Roman"/>
              </a:rPr>
              <a:t>customer </a:t>
            </a:r>
            <a:r>
              <a:rPr dirty="0" sz="1100" spc="5">
                <a:latin typeface="Times New Roman"/>
                <a:cs typeface="Times New Roman"/>
              </a:rPr>
              <a:t>lists),  copyrights,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patents, trademarks,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goodwill)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competitive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intangibles </a:t>
            </a:r>
            <a:r>
              <a:rPr dirty="0" sz="1100" spc="10">
                <a:latin typeface="Times New Roman"/>
                <a:cs typeface="Times New Roman"/>
              </a:rPr>
              <a:t>(such </a:t>
            </a:r>
            <a:r>
              <a:rPr dirty="0" sz="1100" spc="5">
                <a:latin typeface="Times New Roman"/>
                <a:cs typeface="Times New Roman"/>
              </a:rPr>
              <a:t>as  </a:t>
            </a:r>
            <a:r>
              <a:rPr dirty="0" sz="1100" spc="10">
                <a:latin typeface="Times New Roman"/>
                <a:cs typeface="Times New Roman"/>
              </a:rPr>
              <a:t>knowledge </a:t>
            </a:r>
            <a:r>
              <a:rPr dirty="0" sz="1100" spc="5">
                <a:latin typeface="Times New Roman"/>
                <a:cs typeface="Times New Roman"/>
              </a:rPr>
              <a:t>activities </a:t>
            </a:r>
            <a:r>
              <a:rPr dirty="0" sz="1100" spc="10">
                <a:latin typeface="Times New Roman"/>
                <a:cs typeface="Times New Roman"/>
              </a:rPr>
              <a:t>(know-how, knowledge), </a:t>
            </a:r>
            <a:r>
              <a:rPr dirty="0" sz="1100" spc="5">
                <a:latin typeface="Times New Roman"/>
                <a:cs typeface="Times New Roman"/>
              </a:rPr>
              <a:t>collaboration activities, </a:t>
            </a:r>
            <a:r>
              <a:rPr dirty="0" sz="1100" spc="10">
                <a:latin typeface="Times New Roman"/>
                <a:cs typeface="Times New Roman"/>
              </a:rPr>
              <a:t>leverage </a:t>
            </a:r>
            <a:r>
              <a:rPr dirty="0" sz="1100" spc="5">
                <a:latin typeface="Times New Roman"/>
                <a:cs typeface="Times New Roman"/>
              </a:rPr>
              <a:t>activities,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structural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activities).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Liabilities: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Symbol"/>
              <a:buChar char=""/>
            </a:pPr>
            <a:endParaRPr sz="1100">
              <a:latin typeface="Times New Roman"/>
              <a:cs typeface="Times New Roman"/>
            </a:endParaRPr>
          </a:p>
          <a:p>
            <a:pPr marL="657860">
              <a:lnSpc>
                <a:spcPct val="100000"/>
              </a:lnSpc>
              <a:tabLst>
                <a:tab pos="872490" algn="l"/>
              </a:tabLst>
            </a:pPr>
            <a:r>
              <a:rPr dirty="0" sz="1100" spc="15">
                <a:latin typeface="Courier New"/>
                <a:cs typeface="Courier New"/>
              </a:rPr>
              <a:t>o	</a:t>
            </a:r>
            <a:r>
              <a:rPr dirty="0" sz="1100" spc="10" b="1">
                <a:latin typeface="Times New Roman"/>
                <a:cs typeface="Times New Roman"/>
              </a:rPr>
              <a:t>Accounts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payable: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Accounts payable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file or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that contains money 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 or </a:t>
            </a:r>
            <a:r>
              <a:rPr dirty="0" sz="1100" spc="10">
                <a:latin typeface="Times New Roman"/>
                <a:cs typeface="Times New Roman"/>
              </a:rPr>
              <a:t>company owes </a:t>
            </a:r>
            <a:r>
              <a:rPr dirty="0" sz="1100" spc="5">
                <a:latin typeface="Times New Roman"/>
                <a:cs typeface="Times New Roman"/>
              </a:rPr>
              <a:t>to  suppliers, but hasn't </a:t>
            </a:r>
            <a:r>
              <a:rPr dirty="0" sz="1100" spc="10">
                <a:latin typeface="Times New Roman"/>
                <a:cs typeface="Times New Roman"/>
              </a:rPr>
              <a:t>paid </a:t>
            </a:r>
            <a:r>
              <a:rPr dirty="0" sz="1100" spc="5">
                <a:latin typeface="Times New Roman"/>
                <a:cs typeface="Times New Roman"/>
              </a:rPr>
              <a:t>yet.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receive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invoice </a:t>
            </a:r>
            <a:r>
              <a:rPr dirty="0" sz="1100" spc="10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add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to the </a:t>
            </a:r>
            <a:r>
              <a:rPr dirty="0" sz="1100">
                <a:latin typeface="Times New Roman"/>
                <a:cs typeface="Times New Roman"/>
              </a:rPr>
              <a:t>file,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then  </a:t>
            </a:r>
            <a:r>
              <a:rPr dirty="0" sz="1100" spc="10">
                <a:latin typeface="Times New Roman"/>
                <a:cs typeface="Times New Roman"/>
              </a:rPr>
              <a:t>you remove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when you pay. Thus,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A/P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form </a:t>
            </a:r>
            <a:r>
              <a:rPr dirty="0" sz="1100" spc="5">
                <a:latin typeface="Times New Roman"/>
                <a:cs typeface="Times New Roman"/>
              </a:rPr>
              <a:t>of credit that suppliers offer </a:t>
            </a:r>
            <a:r>
              <a:rPr dirty="0" sz="1100" spc="10">
                <a:latin typeface="Times New Roman"/>
                <a:cs typeface="Times New Roman"/>
              </a:rPr>
              <a:t>to their  </a:t>
            </a:r>
            <a:r>
              <a:rPr dirty="0" sz="1100" spc="5">
                <a:latin typeface="Times New Roman"/>
                <a:cs typeface="Times New Roman"/>
              </a:rPr>
              <a:t>purchasers by allowing </a:t>
            </a:r>
            <a:r>
              <a:rPr dirty="0" sz="1100" spc="10">
                <a:latin typeface="Times New Roman"/>
                <a:cs typeface="Times New Roman"/>
              </a:rPr>
              <a:t>them to pay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product </a:t>
            </a:r>
            <a:r>
              <a:rPr dirty="0" sz="1100" spc="5">
                <a:latin typeface="Times New Roman"/>
                <a:cs typeface="Times New Roman"/>
              </a:rPr>
              <a:t>or service </a:t>
            </a: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already been  received.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Commonly, a </a:t>
            </a:r>
            <a:r>
              <a:rPr dirty="0" sz="1100" spc="5">
                <a:latin typeface="Times New Roman"/>
                <a:cs typeface="Times New Roman"/>
              </a:rPr>
              <a:t>supplier will </a:t>
            </a:r>
            <a:r>
              <a:rPr dirty="0" sz="1100" spc="10">
                <a:latin typeface="Times New Roman"/>
                <a:cs typeface="Times New Roman"/>
              </a:rPr>
              <a:t>ship a </a:t>
            </a:r>
            <a:r>
              <a:rPr dirty="0" sz="1100" spc="5">
                <a:latin typeface="Times New Roman"/>
                <a:cs typeface="Times New Roman"/>
              </a:rPr>
              <a:t>product, issue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invoice,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collect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>
                <a:latin typeface="Times New Roman"/>
                <a:cs typeface="Times New Roman"/>
              </a:rPr>
              <a:t>later,  </a:t>
            </a:r>
            <a:r>
              <a:rPr dirty="0" sz="1100" spc="10">
                <a:latin typeface="Times New Roman"/>
                <a:cs typeface="Times New Roman"/>
              </a:rPr>
              <a:t>which creates a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conversion cycle, a period of time during which the </a:t>
            </a:r>
            <a:r>
              <a:rPr dirty="0" sz="1100" spc="5">
                <a:latin typeface="Times New Roman"/>
                <a:cs typeface="Times New Roman"/>
              </a:rPr>
              <a:t>supplier </a:t>
            </a:r>
            <a:r>
              <a:rPr dirty="0" sz="1100" spc="10">
                <a:latin typeface="Times New Roman"/>
                <a:cs typeface="Times New Roman"/>
              </a:rPr>
              <a:t>has  already paid for raw </a:t>
            </a:r>
            <a:r>
              <a:rPr dirty="0" sz="1100" spc="5">
                <a:latin typeface="Times New Roman"/>
                <a:cs typeface="Times New Roman"/>
              </a:rPr>
              <a:t>materials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hasn't </a:t>
            </a:r>
            <a:r>
              <a:rPr dirty="0" sz="1100" spc="10">
                <a:latin typeface="Times New Roman"/>
                <a:cs typeface="Times New Roman"/>
              </a:rPr>
              <a:t>been paid </a:t>
            </a:r>
            <a:r>
              <a:rPr dirty="0" sz="1100" spc="5">
                <a:latin typeface="Times New Roman"/>
                <a:cs typeface="Times New Roman"/>
              </a:rPr>
              <a:t>in return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final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customer.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Equity: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net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shown by the </a:t>
            </a:r>
            <a:r>
              <a:rPr dirty="0" sz="1100" spc="5">
                <a:latin typeface="Times New Roman"/>
                <a:cs typeface="Times New Roman"/>
              </a:rPr>
              <a:t>balance sheet </a:t>
            </a:r>
            <a:r>
              <a:rPr dirty="0" sz="1100" spc="10">
                <a:latin typeface="Times New Roman"/>
                <a:cs typeface="Times New Roman"/>
              </a:rPr>
              <a:t>equals </a:t>
            </a:r>
            <a:r>
              <a:rPr dirty="0" sz="1100" spc="5">
                <a:latin typeface="Times New Roman"/>
                <a:cs typeface="Times New Roman"/>
              </a:rPr>
              <a:t>the third part of </a:t>
            </a:r>
            <a:r>
              <a:rPr dirty="0" sz="1100" spc="10">
                <a:latin typeface="Times New Roman"/>
                <a:cs typeface="Times New Roman"/>
              </a:rPr>
              <a:t>the balance </a:t>
            </a:r>
            <a:r>
              <a:rPr dirty="0" sz="1100" spc="5">
                <a:latin typeface="Times New Roman"/>
                <a:cs typeface="Times New Roman"/>
              </a:rPr>
              <a:t>sheet, </a:t>
            </a:r>
            <a:r>
              <a:rPr dirty="0" sz="1100" spc="10">
                <a:latin typeface="Times New Roman"/>
                <a:cs typeface="Times New Roman"/>
              </a:rPr>
              <a:t>which 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the shareholders' equity. Formally, shareholders' equity is part of the </a:t>
            </a:r>
            <a:r>
              <a:rPr dirty="0" sz="1100" spc="10">
                <a:latin typeface="Times New Roman"/>
                <a:cs typeface="Times New Roman"/>
              </a:rPr>
              <a:t>company's  </a:t>
            </a:r>
            <a:r>
              <a:rPr dirty="0" sz="1100" spc="5">
                <a:latin typeface="Times New Roman"/>
                <a:cs typeface="Times New Roman"/>
              </a:rPr>
              <a:t>liabilities: they are funds "owing" to shareholders (after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of all other liabilities);  usually, however, "liabilities"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restrictive </a:t>
            </a:r>
            <a:r>
              <a:rPr dirty="0" sz="1100" spc="10">
                <a:latin typeface="Times New Roman"/>
                <a:cs typeface="Times New Roman"/>
              </a:rPr>
              <a:t>sense of </a:t>
            </a:r>
            <a:r>
              <a:rPr dirty="0" sz="1100" spc="5">
                <a:latin typeface="Times New Roman"/>
                <a:cs typeface="Times New Roman"/>
              </a:rPr>
              <a:t>liabilities excluding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shareholders' </a:t>
            </a:r>
            <a:r>
              <a:rPr dirty="0" sz="1100" spc="10">
                <a:latin typeface="Times New Roman"/>
                <a:cs typeface="Times New Roman"/>
              </a:rPr>
              <a:t>equity. The balance </a:t>
            </a:r>
            <a:r>
              <a:rPr dirty="0" sz="1100" spc="5">
                <a:latin typeface="Times New Roman"/>
                <a:cs typeface="Times New Roman"/>
              </a:rPr>
              <a:t>of assets and </a:t>
            </a:r>
            <a:r>
              <a:rPr dirty="0" sz="1100">
                <a:latin typeface="Times New Roman"/>
                <a:cs typeface="Times New Roman"/>
              </a:rPr>
              <a:t>liabilities </a:t>
            </a:r>
            <a:r>
              <a:rPr dirty="0" sz="1100" spc="5">
                <a:latin typeface="Times New Roman"/>
                <a:cs typeface="Times New Roman"/>
              </a:rPr>
              <a:t>(including shareholders' </a:t>
            </a:r>
            <a:r>
              <a:rPr dirty="0" sz="1100" spc="10">
                <a:latin typeface="Times New Roman"/>
                <a:cs typeface="Times New Roman"/>
              </a:rPr>
              <a:t>equity)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coincidence. </a:t>
            </a:r>
            <a:r>
              <a:rPr dirty="0" sz="1100" spc="10">
                <a:latin typeface="Times New Roman"/>
                <a:cs typeface="Times New Roman"/>
              </a:rPr>
              <a:t>Records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values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each account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balance sheet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maintained 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a system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accounting known as </a:t>
            </a:r>
            <a:r>
              <a:rPr dirty="0" sz="1100" spc="5">
                <a:latin typeface="Times New Roman"/>
                <a:cs typeface="Times New Roman"/>
              </a:rPr>
              <a:t>double-entry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bookkeeping.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sense,  shareholders' equity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construction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5">
                <a:latin typeface="Times New Roman"/>
                <a:cs typeface="Times New Roman"/>
              </a:rPr>
              <a:t>equal assets minus liabilities,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residual.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Times New Roman"/>
              <a:cs typeface="Times New Roman"/>
            </a:endParaRPr>
          </a:p>
          <a:p>
            <a:pPr marL="443230" indent="-430530">
              <a:lnSpc>
                <a:spcPct val="100000"/>
              </a:lnSpc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Numbers </a:t>
            </a:r>
            <a:r>
              <a:rPr dirty="0" sz="1100" spc="5">
                <a:latin typeface="Times New Roman"/>
                <a:cs typeface="Times New Roman"/>
              </a:rPr>
              <a:t>of shares authorized, </a:t>
            </a:r>
            <a:r>
              <a:rPr dirty="0" sz="1100" spc="10">
                <a:latin typeface="Times New Roman"/>
                <a:cs typeface="Times New Roman"/>
              </a:rPr>
              <a:t>issued and </a:t>
            </a:r>
            <a:r>
              <a:rPr dirty="0" sz="1100" spc="5">
                <a:latin typeface="Times New Roman"/>
                <a:cs typeface="Times New Roman"/>
              </a:rPr>
              <a:t>fully paid,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issued </a:t>
            </a:r>
            <a:r>
              <a:rPr dirty="0" sz="1100" spc="10">
                <a:latin typeface="Times New Roman"/>
                <a:cs typeface="Times New Roman"/>
              </a:rPr>
              <a:t>but not </a:t>
            </a:r>
            <a:r>
              <a:rPr dirty="0" sz="1100" spc="5">
                <a:latin typeface="Times New Roman"/>
                <a:cs typeface="Times New Roman"/>
              </a:rPr>
              <a:t>fully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paid</a:t>
            </a:r>
            <a:endParaRPr sz="1100">
              <a:latin typeface="Times New Roman"/>
              <a:cs typeface="Times New Roman"/>
            </a:endParaRPr>
          </a:p>
          <a:p>
            <a:pPr marL="443230" indent="-430530">
              <a:lnSpc>
                <a:spcPct val="100000"/>
              </a:lnSpc>
              <a:spcBef>
                <a:spcPts val="60"/>
              </a:spcBef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Par </a:t>
            </a:r>
            <a:r>
              <a:rPr dirty="0" sz="1100" spc="10">
                <a:latin typeface="Times New Roman"/>
                <a:cs typeface="Times New Roman"/>
              </a:rPr>
              <a:t>value of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shares</a:t>
            </a:r>
            <a:endParaRPr sz="1100">
              <a:latin typeface="Times New Roman"/>
              <a:cs typeface="Times New Roman"/>
            </a:endParaRPr>
          </a:p>
          <a:p>
            <a:pPr marL="443230" indent="-430530">
              <a:lnSpc>
                <a:spcPct val="100000"/>
              </a:lnSpc>
              <a:spcBef>
                <a:spcPts val="55"/>
              </a:spcBef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Reconciliation of shares outstanding at </a:t>
            </a:r>
            <a:r>
              <a:rPr dirty="0" sz="1100" spc="10">
                <a:latin typeface="Times New Roman"/>
                <a:cs typeface="Times New Roman"/>
              </a:rPr>
              <a:t>the beginning and the </a:t>
            </a:r>
            <a:r>
              <a:rPr dirty="0" sz="1100" spc="5">
                <a:latin typeface="Times New Roman"/>
                <a:cs typeface="Times New Roman"/>
              </a:rPr>
              <a:t>end 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</a:t>
            </a:r>
            <a:endParaRPr sz="1100">
              <a:latin typeface="Times New Roman"/>
              <a:cs typeface="Times New Roman"/>
            </a:endParaRPr>
          </a:p>
          <a:p>
            <a:pPr marL="443230" indent="-430530">
              <a:lnSpc>
                <a:spcPct val="100000"/>
              </a:lnSpc>
              <a:spcBef>
                <a:spcPts val="65"/>
              </a:spcBef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Description of rights, preferences,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restrictions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shares</a:t>
            </a:r>
            <a:endParaRPr sz="1100">
              <a:latin typeface="Times New Roman"/>
              <a:cs typeface="Times New Roman"/>
            </a:endParaRPr>
          </a:p>
          <a:p>
            <a:pPr marL="443230" indent="-430530">
              <a:lnSpc>
                <a:spcPct val="100000"/>
              </a:lnSpc>
              <a:spcBef>
                <a:spcPts val="55"/>
              </a:spcBef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Treasury shares, including shares </a:t>
            </a:r>
            <a:r>
              <a:rPr dirty="0" sz="1100" spc="10">
                <a:latin typeface="Times New Roman"/>
                <a:cs typeface="Times New Roman"/>
              </a:rPr>
              <a:t>held by </a:t>
            </a:r>
            <a:r>
              <a:rPr dirty="0" sz="1100" spc="5">
                <a:latin typeface="Times New Roman"/>
                <a:cs typeface="Times New Roman"/>
              </a:rPr>
              <a:t>subsidiaries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associates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42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114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5" name="object 5"/>
          <p:cNvGrpSpPr/>
          <p:nvPr/>
        </p:nvGrpSpPr>
        <p:grpSpPr>
          <a:xfrm>
            <a:off x="1428750" y="578357"/>
            <a:ext cx="5344160" cy="8796020"/>
            <a:chOff x="1428750" y="578357"/>
            <a:chExt cx="5344160" cy="8796020"/>
          </a:xfrm>
        </p:grpSpPr>
        <p:sp>
          <p:nvSpPr>
            <p:cNvPr id="6" name="object 6"/>
            <p:cNvSpPr/>
            <p:nvPr/>
          </p:nvSpPr>
          <p:spPr>
            <a:xfrm>
              <a:off x="1447038" y="578357"/>
              <a:ext cx="5308600" cy="7620"/>
            </a:xfrm>
            <a:custGeom>
              <a:avLst/>
              <a:gdLst/>
              <a:ahLst/>
              <a:cxnLst/>
              <a:rect l="l" t="t" r="r" b="b"/>
              <a:pathLst>
                <a:path w="5308600" h="7620">
                  <a:moveTo>
                    <a:pt x="5308092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5308092" y="7620"/>
                  </a:lnTo>
                  <a:lnTo>
                    <a:pt x="530809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1428750" y="595121"/>
              <a:ext cx="5344160" cy="8779510"/>
            </a:xfrm>
            <a:custGeom>
              <a:avLst/>
              <a:gdLst/>
              <a:ahLst/>
              <a:cxnLst/>
              <a:rect l="l" t="t" r="r" b="b"/>
              <a:pathLst>
                <a:path w="5344159" h="8779510">
                  <a:moveTo>
                    <a:pt x="5343906" y="5647194"/>
                  </a:moveTo>
                  <a:lnTo>
                    <a:pt x="0" y="5647194"/>
                  </a:lnTo>
                  <a:lnTo>
                    <a:pt x="0" y="5811774"/>
                  </a:lnTo>
                  <a:lnTo>
                    <a:pt x="0" y="5977128"/>
                  </a:lnTo>
                  <a:lnTo>
                    <a:pt x="0" y="8779002"/>
                  </a:lnTo>
                  <a:lnTo>
                    <a:pt x="5343906" y="8779002"/>
                  </a:lnTo>
                  <a:lnTo>
                    <a:pt x="5343906" y="5811774"/>
                  </a:lnTo>
                  <a:lnTo>
                    <a:pt x="5343906" y="5647194"/>
                  </a:lnTo>
                  <a:close/>
                </a:path>
                <a:path w="5344159" h="8779510">
                  <a:moveTo>
                    <a:pt x="5343906" y="4812042"/>
                  </a:moveTo>
                  <a:lnTo>
                    <a:pt x="0" y="4812042"/>
                  </a:lnTo>
                  <a:lnTo>
                    <a:pt x="0" y="4976622"/>
                  </a:lnTo>
                  <a:lnTo>
                    <a:pt x="0" y="5141976"/>
                  </a:lnTo>
                  <a:lnTo>
                    <a:pt x="0" y="5306568"/>
                  </a:lnTo>
                  <a:lnTo>
                    <a:pt x="214871" y="5306568"/>
                  </a:lnTo>
                  <a:lnTo>
                    <a:pt x="214871" y="5481828"/>
                  </a:lnTo>
                  <a:lnTo>
                    <a:pt x="0" y="5481828"/>
                  </a:lnTo>
                  <a:lnTo>
                    <a:pt x="0" y="5647182"/>
                  </a:lnTo>
                  <a:lnTo>
                    <a:pt x="5343906" y="5647182"/>
                  </a:lnTo>
                  <a:lnTo>
                    <a:pt x="5343906" y="5481828"/>
                  </a:lnTo>
                  <a:lnTo>
                    <a:pt x="5343906" y="5306568"/>
                  </a:lnTo>
                  <a:lnTo>
                    <a:pt x="5343906" y="5141976"/>
                  </a:lnTo>
                  <a:lnTo>
                    <a:pt x="5343906" y="4976622"/>
                  </a:lnTo>
                  <a:lnTo>
                    <a:pt x="5343906" y="4812042"/>
                  </a:lnTo>
                  <a:close/>
                </a:path>
                <a:path w="5344159" h="8779510">
                  <a:moveTo>
                    <a:pt x="5343906" y="4482858"/>
                  </a:moveTo>
                  <a:lnTo>
                    <a:pt x="0" y="4482858"/>
                  </a:lnTo>
                  <a:lnTo>
                    <a:pt x="0" y="4647438"/>
                  </a:lnTo>
                  <a:lnTo>
                    <a:pt x="0" y="4812030"/>
                  </a:lnTo>
                  <a:lnTo>
                    <a:pt x="5343906" y="4812030"/>
                  </a:lnTo>
                  <a:lnTo>
                    <a:pt x="5343906" y="4647438"/>
                  </a:lnTo>
                  <a:lnTo>
                    <a:pt x="5343906" y="4482858"/>
                  </a:lnTo>
                  <a:close/>
                </a:path>
                <a:path w="5344159" h="8779510">
                  <a:moveTo>
                    <a:pt x="5343906" y="3988320"/>
                  </a:moveTo>
                  <a:lnTo>
                    <a:pt x="0" y="3988320"/>
                  </a:lnTo>
                  <a:lnTo>
                    <a:pt x="0" y="4152900"/>
                  </a:lnTo>
                  <a:lnTo>
                    <a:pt x="0" y="4318254"/>
                  </a:lnTo>
                  <a:lnTo>
                    <a:pt x="0" y="4482846"/>
                  </a:lnTo>
                  <a:lnTo>
                    <a:pt x="5343906" y="4482846"/>
                  </a:lnTo>
                  <a:lnTo>
                    <a:pt x="5343906" y="4318254"/>
                  </a:lnTo>
                  <a:lnTo>
                    <a:pt x="5343906" y="4152900"/>
                  </a:lnTo>
                  <a:lnTo>
                    <a:pt x="5343906" y="3988320"/>
                  </a:lnTo>
                  <a:close/>
                </a:path>
                <a:path w="5344159" h="8779510">
                  <a:moveTo>
                    <a:pt x="5343906" y="3493782"/>
                  </a:moveTo>
                  <a:lnTo>
                    <a:pt x="0" y="3493782"/>
                  </a:lnTo>
                  <a:lnTo>
                    <a:pt x="0" y="3658362"/>
                  </a:lnTo>
                  <a:lnTo>
                    <a:pt x="0" y="3822954"/>
                  </a:lnTo>
                  <a:lnTo>
                    <a:pt x="0" y="3988308"/>
                  </a:lnTo>
                  <a:lnTo>
                    <a:pt x="5343906" y="3988308"/>
                  </a:lnTo>
                  <a:lnTo>
                    <a:pt x="5343906" y="3822954"/>
                  </a:lnTo>
                  <a:lnTo>
                    <a:pt x="5343906" y="3658362"/>
                  </a:lnTo>
                  <a:lnTo>
                    <a:pt x="5343906" y="3493782"/>
                  </a:lnTo>
                  <a:close/>
                </a:path>
                <a:path w="5344159" h="8779510">
                  <a:moveTo>
                    <a:pt x="5343906" y="2998482"/>
                  </a:moveTo>
                  <a:lnTo>
                    <a:pt x="0" y="2998482"/>
                  </a:lnTo>
                  <a:lnTo>
                    <a:pt x="0" y="3163824"/>
                  </a:lnTo>
                  <a:lnTo>
                    <a:pt x="0" y="3328416"/>
                  </a:lnTo>
                  <a:lnTo>
                    <a:pt x="0" y="3493770"/>
                  </a:lnTo>
                  <a:lnTo>
                    <a:pt x="5343906" y="3493770"/>
                  </a:lnTo>
                  <a:lnTo>
                    <a:pt x="5343906" y="3328416"/>
                  </a:lnTo>
                  <a:lnTo>
                    <a:pt x="5343906" y="3163824"/>
                  </a:lnTo>
                  <a:lnTo>
                    <a:pt x="5343906" y="2998482"/>
                  </a:lnTo>
                  <a:close/>
                </a:path>
                <a:path w="5344159" h="8779510">
                  <a:moveTo>
                    <a:pt x="5343906" y="2493276"/>
                  </a:moveTo>
                  <a:lnTo>
                    <a:pt x="0" y="2493276"/>
                  </a:lnTo>
                  <a:lnTo>
                    <a:pt x="0" y="2658618"/>
                  </a:lnTo>
                  <a:lnTo>
                    <a:pt x="0" y="2823210"/>
                  </a:lnTo>
                  <a:lnTo>
                    <a:pt x="214871" y="2823210"/>
                  </a:lnTo>
                  <a:lnTo>
                    <a:pt x="214871" y="2998470"/>
                  </a:lnTo>
                  <a:lnTo>
                    <a:pt x="5343906" y="2998470"/>
                  </a:lnTo>
                  <a:lnTo>
                    <a:pt x="5343906" y="2823210"/>
                  </a:lnTo>
                  <a:lnTo>
                    <a:pt x="5343906" y="2658618"/>
                  </a:lnTo>
                  <a:lnTo>
                    <a:pt x="5343906" y="2493276"/>
                  </a:lnTo>
                  <a:close/>
                </a:path>
                <a:path w="5344159" h="8779510">
                  <a:moveTo>
                    <a:pt x="5343906" y="515124"/>
                  </a:moveTo>
                  <a:lnTo>
                    <a:pt x="214871" y="515124"/>
                  </a:lnTo>
                  <a:lnTo>
                    <a:pt x="214871" y="680466"/>
                  </a:lnTo>
                  <a:lnTo>
                    <a:pt x="0" y="680466"/>
                  </a:lnTo>
                  <a:lnTo>
                    <a:pt x="0" y="2493264"/>
                  </a:lnTo>
                  <a:lnTo>
                    <a:pt x="5343906" y="2493264"/>
                  </a:lnTo>
                  <a:lnTo>
                    <a:pt x="5343906" y="680466"/>
                  </a:lnTo>
                  <a:lnTo>
                    <a:pt x="5343906" y="515124"/>
                  </a:lnTo>
                  <a:close/>
                </a:path>
                <a:path w="5344159" h="8779510">
                  <a:moveTo>
                    <a:pt x="5343906" y="0"/>
                  </a:moveTo>
                  <a:lnTo>
                    <a:pt x="0" y="0"/>
                  </a:lnTo>
                  <a:lnTo>
                    <a:pt x="0" y="174498"/>
                  </a:lnTo>
                  <a:lnTo>
                    <a:pt x="0" y="350520"/>
                  </a:lnTo>
                  <a:lnTo>
                    <a:pt x="0" y="515112"/>
                  </a:lnTo>
                  <a:lnTo>
                    <a:pt x="5343906" y="515112"/>
                  </a:lnTo>
                  <a:lnTo>
                    <a:pt x="5343906" y="350520"/>
                  </a:lnTo>
                  <a:lnTo>
                    <a:pt x="5343906" y="174498"/>
                  </a:lnTo>
                  <a:lnTo>
                    <a:pt x="5343906" y="0"/>
                  </a:lnTo>
                  <a:close/>
                </a:path>
              </a:pathLst>
            </a:custGeom>
            <a:solidFill>
              <a:srgbClr val="F8FC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1434338" y="582249"/>
            <a:ext cx="5336540" cy="905383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441959" indent="-429895">
              <a:lnSpc>
                <a:spcPct val="100000"/>
              </a:lnSpc>
              <a:spcBef>
                <a:spcPts val="130"/>
              </a:spcBef>
              <a:buFont typeface="Symbol"/>
              <a:buChar char=""/>
              <a:tabLst>
                <a:tab pos="441959" algn="l"/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Shares </a:t>
            </a:r>
            <a:r>
              <a:rPr dirty="0" sz="1100" spc="5">
                <a:latin typeface="Times New Roman"/>
                <a:cs typeface="Times New Roman"/>
              </a:rPr>
              <a:t>reserved for </a:t>
            </a:r>
            <a:r>
              <a:rPr dirty="0" sz="1100" spc="10">
                <a:latin typeface="Times New Roman"/>
                <a:cs typeface="Times New Roman"/>
              </a:rPr>
              <a:t>issuance </a:t>
            </a:r>
            <a:r>
              <a:rPr dirty="0" sz="1100" spc="5">
                <a:latin typeface="Times New Roman"/>
                <a:cs typeface="Times New Roman"/>
              </a:rPr>
              <a:t>under </a:t>
            </a:r>
            <a:r>
              <a:rPr dirty="0" sz="1100" spc="10">
                <a:latin typeface="Times New Roman"/>
                <a:cs typeface="Times New Roman"/>
              </a:rPr>
              <a:t>options and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contracts</a:t>
            </a:r>
            <a:endParaRPr sz="1100">
              <a:latin typeface="Times New Roman"/>
              <a:cs typeface="Times New Roman"/>
            </a:endParaRPr>
          </a:p>
          <a:p>
            <a:pPr marL="441959" indent="-429895">
              <a:lnSpc>
                <a:spcPct val="100000"/>
              </a:lnSpc>
              <a:spcBef>
                <a:spcPts val="60"/>
              </a:spcBef>
              <a:buFont typeface="Symbol"/>
              <a:buChar char=""/>
              <a:tabLst>
                <a:tab pos="441959" algn="l"/>
                <a:tab pos="442595" algn="l"/>
              </a:tabLst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description of the </a:t>
            </a:r>
            <a:r>
              <a:rPr dirty="0" sz="1100" spc="10">
                <a:latin typeface="Times New Roman"/>
                <a:cs typeface="Times New Roman"/>
              </a:rPr>
              <a:t>nature and purpose </a:t>
            </a:r>
            <a:r>
              <a:rPr dirty="0" sz="1100" spc="5">
                <a:latin typeface="Times New Roman"/>
                <a:cs typeface="Times New Roman"/>
              </a:rPr>
              <a:t>of each </a:t>
            </a:r>
            <a:r>
              <a:rPr dirty="0" sz="1100" spc="10">
                <a:latin typeface="Times New Roman"/>
                <a:cs typeface="Times New Roman"/>
              </a:rPr>
              <a:t>reserve within owners'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equity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2.</a:t>
            </a:r>
            <a:r>
              <a:rPr dirty="0" sz="1100" spc="2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Income</a:t>
            </a:r>
            <a:r>
              <a:rPr dirty="0" sz="1100" spc="5" b="1">
                <a:latin typeface="Times New Roman"/>
                <a:cs typeface="Times New Roman"/>
              </a:rPr>
              <a:t> statement: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Statement, also called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and Loss </a:t>
            </a:r>
            <a:r>
              <a:rPr dirty="0" sz="1100" spc="5">
                <a:latin typeface="Times New Roman"/>
                <a:cs typeface="Times New Roman"/>
              </a:rPr>
              <a:t>Statement </a:t>
            </a:r>
            <a:r>
              <a:rPr dirty="0" sz="1100" spc="10">
                <a:latin typeface="Times New Roman"/>
                <a:cs typeface="Times New Roman"/>
              </a:rPr>
              <a:t>(P&amp;L),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statement for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that indicates </a:t>
            </a:r>
            <a:r>
              <a:rPr dirty="0" sz="1100" spc="10">
                <a:latin typeface="Times New Roman"/>
                <a:cs typeface="Times New Roman"/>
              </a:rPr>
              <a:t>how Revenue (money </a:t>
            </a:r>
            <a:r>
              <a:rPr dirty="0" sz="1100" spc="5">
                <a:latin typeface="Times New Roman"/>
                <a:cs typeface="Times New Roman"/>
              </a:rPr>
              <a:t>received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sale of  products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services before </a:t>
            </a:r>
            <a:r>
              <a:rPr dirty="0" sz="1100" spc="10">
                <a:latin typeface="Times New Roman"/>
                <a:cs typeface="Times New Roman"/>
              </a:rPr>
              <a:t>expenses </a:t>
            </a:r>
            <a:r>
              <a:rPr dirty="0" sz="1100" spc="5">
                <a:latin typeface="Times New Roman"/>
                <a:cs typeface="Times New Roman"/>
              </a:rPr>
              <a:t>are taken out, also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the "top line")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transformed into </a:t>
            </a:r>
            <a:r>
              <a:rPr dirty="0" sz="1100" spc="10">
                <a:latin typeface="Times New Roman"/>
                <a:cs typeface="Times New Roman"/>
              </a:rPr>
              <a:t>net income (the </a:t>
            </a:r>
            <a:r>
              <a:rPr dirty="0" sz="1100" spc="5">
                <a:latin typeface="Times New Roman"/>
                <a:cs typeface="Times New Roman"/>
              </a:rPr>
              <a:t>result after all revenues and expenses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accounted  for, also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"bottom </a:t>
            </a:r>
            <a:r>
              <a:rPr dirty="0" sz="1100" spc="5">
                <a:latin typeface="Times New Roman"/>
                <a:cs typeface="Times New Roman"/>
              </a:rPr>
              <a:t>line"). </a:t>
            </a:r>
            <a:r>
              <a:rPr dirty="0" sz="1100" spc="10">
                <a:latin typeface="Times New Roman"/>
                <a:cs typeface="Times New Roman"/>
              </a:rPr>
              <a:t>The purpose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statement is to </a:t>
            </a:r>
            <a:r>
              <a:rPr dirty="0" sz="1100" spc="10">
                <a:latin typeface="Times New Roman"/>
                <a:cs typeface="Times New Roman"/>
              </a:rPr>
              <a:t>show  managers and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whether the company made </a:t>
            </a:r>
            <a:r>
              <a:rPr dirty="0" sz="1100" spc="5">
                <a:latin typeface="Times New Roman"/>
                <a:cs typeface="Times New Roman"/>
              </a:rPr>
              <a:t>or lost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during </a:t>
            </a:r>
            <a:r>
              <a:rPr dirty="0" sz="1100" spc="10">
                <a:latin typeface="Times New Roman"/>
                <a:cs typeface="Times New Roman"/>
              </a:rPr>
              <a:t>the period being  </a:t>
            </a:r>
            <a:r>
              <a:rPr dirty="0" sz="1100" spc="5">
                <a:latin typeface="Times New Roman"/>
                <a:cs typeface="Times New Roman"/>
              </a:rPr>
              <a:t>reported.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Charitable organizations that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required to </a:t>
            </a:r>
            <a:r>
              <a:rPr dirty="0" sz="1100" spc="10">
                <a:latin typeface="Times New Roman"/>
                <a:cs typeface="Times New Roman"/>
              </a:rPr>
              <a:t>publish </a:t>
            </a:r>
            <a:r>
              <a:rPr dirty="0" sz="1100" spc="5">
                <a:latin typeface="Times New Roman"/>
                <a:cs typeface="Times New Roman"/>
              </a:rPr>
              <a:t>financial statements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produce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income statement. </a:t>
            </a:r>
            <a:r>
              <a:rPr dirty="0" sz="1100" spc="5">
                <a:latin typeface="Times New Roman"/>
                <a:cs typeface="Times New Roman"/>
              </a:rPr>
              <a:t>Instead,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produce </a:t>
            </a:r>
            <a:r>
              <a:rPr dirty="0" sz="1100" spc="10">
                <a:latin typeface="Times New Roman"/>
                <a:cs typeface="Times New Roman"/>
              </a:rPr>
              <a:t>a similar </a:t>
            </a:r>
            <a:r>
              <a:rPr dirty="0" sz="1100" spc="5">
                <a:latin typeface="Times New Roman"/>
                <a:cs typeface="Times New Roman"/>
              </a:rPr>
              <a:t>statement that reflects the fact that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charity is not operating to </a:t>
            </a:r>
            <a:r>
              <a:rPr dirty="0" sz="1100" spc="10">
                <a:latin typeface="Times New Roman"/>
                <a:cs typeface="Times New Roman"/>
              </a:rPr>
              <a:t>make a </a:t>
            </a:r>
            <a:r>
              <a:rPr dirty="0" sz="1100" spc="5">
                <a:latin typeface="Times New Roman"/>
                <a:cs typeface="Times New Roman"/>
              </a:rPr>
              <a:t>profit.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Font typeface="Symbol"/>
              <a:buChar char=""/>
              <a:tabLst>
                <a:tab pos="441959" algn="l"/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Cost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goods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sold: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Symbol"/>
              <a:buChar char=""/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Cost of </a:t>
            </a:r>
            <a:r>
              <a:rPr dirty="0" sz="1100" spc="10">
                <a:latin typeface="Times New Roman"/>
                <a:cs typeface="Times New Roman"/>
              </a:rPr>
              <a:t>goods </a:t>
            </a:r>
            <a:r>
              <a:rPr dirty="0" sz="1100" spc="5">
                <a:latin typeface="Times New Roman"/>
                <a:cs typeface="Times New Roman"/>
              </a:rPr>
              <a:t>sold, </a:t>
            </a:r>
            <a:r>
              <a:rPr dirty="0" sz="1100" spc="15">
                <a:latin typeface="Times New Roman"/>
                <a:cs typeface="Times New Roman"/>
              </a:rPr>
              <a:t>COGS, </a:t>
            </a:r>
            <a:r>
              <a:rPr dirty="0" sz="1100" spc="5">
                <a:latin typeface="Times New Roman"/>
                <a:cs typeface="Times New Roman"/>
              </a:rPr>
              <a:t>or "cost of sales", includes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direct costs attributable 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production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goods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10">
                <a:latin typeface="Times New Roman"/>
                <a:cs typeface="Times New Roman"/>
              </a:rPr>
              <a:t>by a company.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amount </a:t>
            </a:r>
            <a:r>
              <a:rPr dirty="0" sz="1100" spc="5">
                <a:latin typeface="Times New Roman"/>
                <a:cs typeface="Times New Roman"/>
              </a:rPr>
              <a:t>includes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materials cost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in  creating </a:t>
            </a:r>
            <a:r>
              <a:rPr dirty="0" sz="1100" spc="10">
                <a:latin typeface="Times New Roman"/>
                <a:cs typeface="Times New Roman"/>
              </a:rPr>
              <a:t>the good </a:t>
            </a:r>
            <a:r>
              <a:rPr dirty="0" sz="1100" spc="5">
                <a:latin typeface="Times New Roman"/>
                <a:cs typeface="Times New Roman"/>
              </a:rPr>
              <a:t>along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direct labor costs used to produce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good. It </a:t>
            </a:r>
            <a:r>
              <a:rPr dirty="0" sz="1100" spc="10">
                <a:latin typeface="Times New Roman"/>
                <a:cs typeface="Times New Roman"/>
              </a:rPr>
              <a:t>excludes  </a:t>
            </a:r>
            <a:r>
              <a:rPr dirty="0" sz="1100" spc="5">
                <a:latin typeface="Times New Roman"/>
                <a:cs typeface="Times New Roman"/>
              </a:rPr>
              <a:t>indirect expenses </a:t>
            </a:r>
            <a:r>
              <a:rPr dirty="0" sz="1100" spc="10">
                <a:latin typeface="Times New Roman"/>
                <a:cs typeface="Times New Roman"/>
              </a:rPr>
              <a:t>such as </a:t>
            </a:r>
            <a:r>
              <a:rPr dirty="0" sz="1100" spc="5">
                <a:latin typeface="Times New Roman"/>
                <a:cs typeface="Times New Roman"/>
              </a:rPr>
              <a:t>distribution costs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sales force costs. </a:t>
            </a:r>
            <a:r>
              <a:rPr dirty="0" sz="1100" spc="15">
                <a:latin typeface="Times New Roman"/>
                <a:cs typeface="Times New Roman"/>
              </a:rPr>
              <a:t>COGS </a:t>
            </a:r>
            <a:r>
              <a:rPr dirty="0" sz="1100" spc="5">
                <a:latin typeface="Times New Roman"/>
                <a:cs typeface="Times New Roman"/>
              </a:rPr>
              <a:t>appear </a:t>
            </a:r>
            <a:r>
              <a:rPr dirty="0" sz="1100" spc="10">
                <a:latin typeface="Times New Roman"/>
                <a:cs typeface="Times New Roman"/>
              </a:rPr>
              <a:t>on the  income </a:t>
            </a:r>
            <a:r>
              <a:rPr dirty="0" sz="1100" spc="5">
                <a:latin typeface="Times New Roman"/>
                <a:cs typeface="Times New Roman"/>
              </a:rPr>
              <a:t>statement </a:t>
            </a:r>
            <a:r>
              <a:rPr dirty="0" sz="1100" spc="10">
                <a:latin typeface="Times New Roman"/>
                <a:cs typeface="Times New Roman"/>
              </a:rPr>
              <a:t>and can be deducted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revenue to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a company's gross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margin.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COGS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cost that </a:t>
            </a:r>
            <a:r>
              <a:rPr dirty="0" sz="1100" spc="10">
                <a:latin typeface="Times New Roman"/>
                <a:cs typeface="Times New Roman"/>
              </a:rPr>
              <a:t>go </a:t>
            </a:r>
            <a:r>
              <a:rPr dirty="0" sz="1100" spc="5">
                <a:latin typeface="Times New Roman"/>
                <a:cs typeface="Times New Roman"/>
              </a:rPr>
              <a:t>into creating the products that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sells; therefore, the only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costs </a:t>
            </a:r>
            <a:r>
              <a:rPr dirty="0" sz="1100" spc="10">
                <a:latin typeface="Times New Roman"/>
                <a:cs typeface="Times New Roman"/>
              </a:rPr>
              <a:t>included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measure </a:t>
            </a:r>
            <a:r>
              <a:rPr dirty="0" sz="1100" spc="5">
                <a:latin typeface="Times New Roman"/>
                <a:cs typeface="Times New Roman"/>
              </a:rPr>
              <a:t>are those that are directly tied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production of the  products. </a:t>
            </a:r>
            <a:r>
              <a:rPr dirty="0" sz="1100" spc="10">
                <a:latin typeface="Times New Roman"/>
                <a:cs typeface="Times New Roman"/>
              </a:rPr>
              <a:t>For example,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COGS </a:t>
            </a:r>
            <a:r>
              <a:rPr dirty="0" sz="1100" spc="5">
                <a:latin typeface="Times New Roman"/>
                <a:cs typeface="Times New Roman"/>
              </a:rPr>
              <a:t>for an </a:t>
            </a:r>
            <a:r>
              <a:rPr dirty="0" sz="1100" spc="10">
                <a:latin typeface="Times New Roman"/>
                <a:cs typeface="Times New Roman"/>
              </a:rPr>
              <a:t>automaker would </a:t>
            </a:r>
            <a:r>
              <a:rPr dirty="0" sz="1100" spc="5">
                <a:latin typeface="Times New Roman"/>
                <a:cs typeface="Times New Roman"/>
              </a:rPr>
              <a:t>include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material costs for the  parts that </a:t>
            </a:r>
            <a:r>
              <a:rPr dirty="0" sz="1100" spc="10">
                <a:latin typeface="Times New Roman"/>
                <a:cs typeface="Times New Roman"/>
              </a:rPr>
              <a:t>go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making the car along with the labor costs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to put the car </a:t>
            </a:r>
            <a:r>
              <a:rPr dirty="0" sz="1100" spc="5">
                <a:latin typeface="Times New Roman"/>
                <a:cs typeface="Times New Roman"/>
              </a:rPr>
              <a:t>together.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cost of </a:t>
            </a:r>
            <a:r>
              <a:rPr dirty="0" sz="1100" spc="10">
                <a:latin typeface="Times New Roman"/>
                <a:cs typeface="Times New Roman"/>
              </a:rPr>
              <a:t>sending </a:t>
            </a:r>
            <a:r>
              <a:rPr dirty="0" sz="1100" spc="5">
                <a:latin typeface="Times New Roman"/>
                <a:cs typeface="Times New Roman"/>
              </a:rPr>
              <a:t>the cars to dealerships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cost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labor </a:t>
            </a:r>
            <a:r>
              <a:rPr dirty="0" sz="1100" spc="5">
                <a:latin typeface="Times New Roman"/>
                <a:cs typeface="Times New Roman"/>
              </a:rPr>
              <a:t>used to sell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car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excluded.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Font typeface="Symbol"/>
              <a:buChar char=""/>
              <a:tabLst>
                <a:tab pos="441959" algn="l"/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Gross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profit: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Gross profit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sales </a:t>
            </a:r>
            <a:r>
              <a:rPr dirty="0" sz="1100" spc="10">
                <a:latin typeface="Times New Roman"/>
                <a:cs typeface="Times New Roman"/>
              </a:rPr>
              <a:t>profit or gross operating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difference between revenue and  the </a:t>
            </a:r>
            <a:r>
              <a:rPr dirty="0" sz="1100" spc="5">
                <a:latin typeface="Times New Roman"/>
                <a:cs typeface="Times New Roman"/>
              </a:rPr>
              <a:t>cost of </a:t>
            </a:r>
            <a:r>
              <a:rPr dirty="0" sz="1100" spc="10">
                <a:latin typeface="Times New Roman"/>
                <a:cs typeface="Times New Roman"/>
              </a:rPr>
              <a:t>making a product </a:t>
            </a:r>
            <a:r>
              <a:rPr dirty="0" sz="1100" spc="5">
                <a:latin typeface="Times New Roman"/>
                <a:cs typeface="Times New Roman"/>
              </a:rPr>
              <a:t>or providing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service, </a:t>
            </a:r>
            <a:r>
              <a:rPr dirty="0" sz="1100" spc="10">
                <a:latin typeface="Times New Roman"/>
                <a:cs typeface="Times New Roman"/>
              </a:rPr>
              <a:t>before </a:t>
            </a:r>
            <a:r>
              <a:rPr dirty="0" sz="1100" spc="5">
                <a:latin typeface="Times New Roman"/>
                <a:cs typeface="Times New Roman"/>
              </a:rPr>
              <a:t>deducting overheads, payroll,  taxation,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payments.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general, it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shown on a </a:t>
            </a:r>
            <a:r>
              <a:rPr dirty="0" sz="1100" spc="5">
                <a:latin typeface="Times New Roman"/>
                <a:cs typeface="Times New Roman"/>
              </a:rPr>
              <a:t>transaction if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disregards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indirect costs. It is </a:t>
            </a:r>
            <a:r>
              <a:rPr dirty="0" sz="1100" spc="10">
                <a:latin typeface="Times New Roman"/>
                <a:cs typeface="Times New Roman"/>
              </a:rPr>
              <a:t>the  revenue </a:t>
            </a:r>
            <a:r>
              <a:rPr dirty="0" sz="1100" spc="5">
                <a:latin typeface="Times New Roman"/>
                <a:cs typeface="Times New Roman"/>
              </a:rPr>
              <a:t>that remains </a:t>
            </a:r>
            <a:r>
              <a:rPr dirty="0" sz="1100" spc="10">
                <a:latin typeface="Times New Roman"/>
                <a:cs typeface="Times New Roman"/>
              </a:rPr>
              <a:t>once one deducts the </a:t>
            </a:r>
            <a:r>
              <a:rPr dirty="0" sz="1100" spc="5">
                <a:latin typeface="Times New Roman"/>
                <a:cs typeface="Times New Roman"/>
              </a:rPr>
              <a:t>costs that arise </a:t>
            </a:r>
            <a:r>
              <a:rPr dirty="0" sz="1100" spc="10">
                <a:latin typeface="Times New Roman"/>
                <a:cs typeface="Times New Roman"/>
              </a:rPr>
              <a:t>only from the </a:t>
            </a:r>
            <a:r>
              <a:rPr dirty="0" sz="1100" spc="5">
                <a:latin typeface="Times New Roman"/>
                <a:cs typeface="Times New Roman"/>
              </a:rPr>
              <a:t>generation of that  revenue.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For a </a:t>
            </a:r>
            <a:r>
              <a:rPr dirty="0" sz="1100" spc="5">
                <a:latin typeface="Times New Roman"/>
                <a:cs typeface="Times New Roman"/>
              </a:rPr>
              <a:t>retailer, gross profit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shop takings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cost of </a:t>
            </a:r>
            <a:r>
              <a:rPr dirty="0" sz="1100" spc="10">
                <a:latin typeface="Times New Roman"/>
                <a:cs typeface="Times New Roman"/>
              </a:rPr>
              <a:t>the goods </a:t>
            </a:r>
            <a:r>
              <a:rPr dirty="0" sz="1100" spc="5">
                <a:latin typeface="Times New Roman"/>
                <a:cs typeface="Times New Roman"/>
              </a:rPr>
              <a:t>sold. </a:t>
            </a:r>
            <a:r>
              <a:rPr dirty="0" sz="1100" spc="10">
                <a:latin typeface="Times New Roman"/>
                <a:cs typeface="Times New Roman"/>
              </a:rPr>
              <a:t>For a  </a:t>
            </a:r>
            <a:r>
              <a:rPr dirty="0" sz="1100" spc="5">
                <a:latin typeface="Times New Roman"/>
                <a:cs typeface="Times New Roman"/>
              </a:rPr>
              <a:t>manufacturer, the direct costs 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costs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materials </a:t>
            </a:r>
            <a:r>
              <a:rPr dirty="0" sz="1100" spc="10">
                <a:latin typeface="Times New Roman"/>
                <a:cs typeface="Times New Roman"/>
              </a:rPr>
              <a:t>and other consumables used to  make </a:t>
            </a:r>
            <a:r>
              <a:rPr dirty="0" sz="1100" spc="5">
                <a:latin typeface="Times New Roman"/>
                <a:cs typeface="Times New Roman"/>
              </a:rPr>
              <a:t>the product. </a:t>
            </a:r>
            <a:r>
              <a:rPr dirty="0" sz="1100" spc="10">
                <a:latin typeface="Times New Roman"/>
                <a:cs typeface="Times New Roman"/>
              </a:rPr>
              <a:t>For example, the </a:t>
            </a:r>
            <a:r>
              <a:rPr dirty="0" sz="1100" spc="5">
                <a:latin typeface="Times New Roman"/>
                <a:cs typeface="Times New Roman"/>
              </a:rPr>
              <a:t>cost of electricity </a:t>
            </a:r>
            <a:r>
              <a:rPr dirty="0" sz="1100" spc="10">
                <a:latin typeface="Times New Roman"/>
                <a:cs typeface="Times New Roman"/>
              </a:rPr>
              <a:t>to operate a machine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often a </a:t>
            </a:r>
            <a:r>
              <a:rPr dirty="0" sz="1100" spc="5">
                <a:latin typeface="Times New Roman"/>
                <a:cs typeface="Times New Roman"/>
              </a:rPr>
              <a:t>direct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cost </a:t>
            </a:r>
            <a:r>
              <a:rPr dirty="0" sz="1100" spc="10">
                <a:latin typeface="Times New Roman"/>
                <a:cs typeface="Times New Roman"/>
              </a:rPr>
              <a:t>while the </a:t>
            </a:r>
            <a:r>
              <a:rPr dirty="0" sz="1100" spc="5">
                <a:latin typeface="Times New Roman"/>
                <a:cs typeface="Times New Roman"/>
              </a:rPr>
              <a:t>cost of lighting </a:t>
            </a:r>
            <a:r>
              <a:rPr dirty="0" sz="1100" spc="10">
                <a:latin typeface="Times New Roman"/>
                <a:cs typeface="Times New Roman"/>
              </a:rPr>
              <a:t>the machine room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overhead. Payroll </a:t>
            </a:r>
            <a:r>
              <a:rPr dirty="0" sz="1100" spc="5">
                <a:latin typeface="Times New Roman"/>
                <a:cs typeface="Times New Roman"/>
              </a:rPr>
              <a:t>costs may also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direct if </a:t>
            </a:r>
            <a:r>
              <a:rPr dirty="0" sz="1100" spc="10">
                <a:latin typeface="Times New Roman"/>
                <a:cs typeface="Times New Roman"/>
              </a:rPr>
              <a:t>the workforce </a:t>
            </a:r>
            <a:r>
              <a:rPr dirty="0" sz="1100" spc="5">
                <a:latin typeface="Times New Roman"/>
                <a:cs typeface="Times New Roman"/>
              </a:rPr>
              <a:t>is paid </a:t>
            </a:r>
            <a:r>
              <a:rPr dirty="0" sz="1100" spc="10">
                <a:latin typeface="Times New Roman"/>
                <a:cs typeface="Times New Roman"/>
              </a:rPr>
              <a:t>a unit </a:t>
            </a:r>
            <a:r>
              <a:rPr dirty="0" sz="1100" spc="5">
                <a:latin typeface="Times New Roman"/>
                <a:cs typeface="Times New Roman"/>
              </a:rPr>
              <a:t>cost </a:t>
            </a:r>
            <a:r>
              <a:rPr dirty="0" sz="1100" spc="10">
                <a:latin typeface="Times New Roman"/>
                <a:cs typeface="Times New Roman"/>
              </a:rPr>
              <a:t>per manufactured </a:t>
            </a:r>
            <a:r>
              <a:rPr dirty="0" sz="1100" spc="5">
                <a:latin typeface="Times New Roman"/>
                <a:cs typeface="Times New Roman"/>
              </a:rPr>
              <a:t>item.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this reason, service  industries that </a:t>
            </a:r>
            <a:r>
              <a:rPr dirty="0" sz="1100" spc="10">
                <a:latin typeface="Times New Roman"/>
                <a:cs typeface="Times New Roman"/>
              </a:rPr>
              <a:t>sell </a:t>
            </a:r>
            <a:r>
              <a:rPr dirty="0" sz="1100" spc="5">
                <a:latin typeface="Times New Roman"/>
                <a:cs typeface="Times New Roman"/>
              </a:rPr>
              <a:t>their services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time units often treat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fee-earners' </a:t>
            </a:r>
            <a:r>
              <a:rPr dirty="0" sz="1100" spc="10">
                <a:latin typeface="Times New Roman"/>
                <a:cs typeface="Times New Roman"/>
              </a:rPr>
              <a:t>time cost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direct cost.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Gross profit is </a:t>
            </a:r>
            <a:r>
              <a:rPr dirty="0" sz="1100" spc="10">
                <a:latin typeface="Times New Roman"/>
                <a:cs typeface="Times New Roman"/>
              </a:rPr>
              <a:t>an important guide </a:t>
            </a:r>
            <a:r>
              <a:rPr dirty="0" sz="1100" spc="5">
                <a:latin typeface="Times New Roman"/>
                <a:cs typeface="Times New Roman"/>
              </a:rPr>
              <a:t>to profitability but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small businesses fail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they overlook </a:t>
            </a:r>
            <a:r>
              <a:rPr dirty="0" sz="1100" spc="10">
                <a:latin typeface="Times New Roman"/>
                <a:cs typeface="Times New Roman"/>
              </a:rPr>
              <a:t>the regular demand to meet the </a:t>
            </a:r>
            <a:r>
              <a:rPr dirty="0" sz="1100" spc="5">
                <a:latin typeface="Times New Roman"/>
                <a:cs typeface="Times New Roman"/>
              </a:rPr>
              <a:t>fixed </a:t>
            </a:r>
            <a:r>
              <a:rPr dirty="0" sz="1100" spc="10">
                <a:latin typeface="Times New Roman"/>
                <a:cs typeface="Times New Roman"/>
              </a:rPr>
              <a:t>costs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indirect costs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considered when </a:t>
            </a:r>
            <a:r>
              <a:rPr dirty="0" sz="1100" spc="5">
                <a:latin typeface="Times New Roman"/>
                <a:cs typeface="Times New Roman"/>
              </a:rPr>
              <a:t>calculating </a:t>
            </a:r>
            <a:r>
              <a:rPr dirty="0" sz="1100" spc="10">
                <a:latin typeface="Times New Roman"/>
                <a:cs typeface="Times New Roman"/>
              </a:rPr>
              <a:t>net income, </a:t>
            </a: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important guide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profitability.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665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115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98982" y="578357"/>
            <a:ext cx="5344160" cy="7961630"/>
            <a:chOff x="998982" y="578357"/>
            <a:chExt cx="5344160" cy="7961630"/>
          </a:xfrm>
        </p:grpSpPr>
        <p:sp>
          <p:nvSpPr>
            <p:cNvPr id="5" name="object 5"/>
            <p:cNvSpPr/>
            <p:nvPr/>
          </p:nvSpPr>
          <p:spPr>
            <a:xfrm>
              <a:off x="1016508" y="578357"/>
              <a:ext cx="5308600" cy="7620"/>
            </a:xfrm>
            <a:custGeom>
              <a:avLst/>
              <a:gdLst/>
              <a:ahLst/>
              <a:cxnLst/>
              <a:rect l="l" t="t" r="r" b="b"/>
              <a:pathLst>
                <a:path w="5308600" h="7620">
                  <a:moveTo>
                    <a:pt x="5308092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5308092" y="7620"/>
                  </a:lnTo>
                  <a:lnTo>
                    <a:pt x="530809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998982" y="595121"/>
              <a:ext cx="5344160" cy="7945120"/>
            </a:xfrm>
            <a:custGeom>
              <a:avLst/>
              <a:gdLst/>
              <a:ahLst/>
              <a:cxnLst/>
              <a:rect l="l" t="t" r="r" b="b"/>
              <a:pathLst>
                <a:path w="5344160" h="7945120">
                  <a:moveTo>
                    <a:pt x="5343893" y="4791468"/>
                  </a:moveTo>
                  <a:lnTo>
                    <a:pt x="644639" y="4791468"/>
                  </a:lnTo>
                  <a:lnTo>
                    <a:pt x="644639" y="4956810"/>
                  </a:lnTo>
                  <a:lnTo>
                    <a:pt x="0" y="4956810"/>
                  </a:lnTo>
                  <a:lnTo>
                    <a:pt x="0" y="5121402"/>
                  </a:lnTo>
                  <a:lnTo>
                    <a:pt x="0" y="5286756"/>
                  </a:lnTo>
                  <a:lnTo>
                    <a:pt x="5343893" y="5286756"/>
                  </a:lnTo>
                  <a:lnTo>
                    <a:pt x="5343893" y="5121402"/>
                  </a:lnTo>
                  <a:lnTo>
                    <a:pt x="5343893" y="4956810"/>
                  </a:lnTo>
                  <a:lnTo>
                    <a:pt x="5343893" y="4791468"/>
                  </a:lnTo>
                  <a:close/>
                </a:path>
                <a:path w="5344160" h="7945120">
                  <a:moveTo>
                    <a:pt x="5343893" y="4296930"/>
                  </a:moveTo>
                  <a:lnTo>
                    <a:pt x="0" y="4296930"/>
                  </a:lnTo>
                  <a:lnTo>
                    <a:pt x="0" y="4462272"/>
                  </a:lnTo>
                  <a:lnTo>
                    <a:pt x="0" y="4626864"/>
                  </a:lnTo>
                  <a:lnTo>
                    <a:pt x="0" y="4791456"/>
                  </a:lnTo>
                  <a:lnTo>
                    <a:pt x="5343893" y="4791456"/>
                  </a:lnTo>
                  <a:lnTo>
                    <a:pt x="5343893" y="4626864"/>
                  </a:lnTo>
                  <a:lnTo>
                    <a:pt x="5343893" y="4462272"/>
                  </a:lnTo>
                  <a:lnTo>
                    <a:pt x="5343893" y="4296930"/>
                  </a:lnTo>
                  <a:close/>
                </a:path>
                <a:path w="5344160" h="7945120">
                  <a:moveTo>
                    <a:pt x="5343893" y="3802392"/>
                  </a:moveTo>
                  <a:lnTo>
                    <a:pt x="0" y="3802392"/>
                  </a:lnTo>
                  <a:lnTo>
                    <a:pt x="0" y="3966972"/>
                  </a:lnTo>
                  <a:lnTo>
                    <a:pt x="0" y="4132326"/>
                  </a:lnTo>
                  <a:lnTo>
                    <a:pt x="644639" y="4132326"/>
                  </a:lnTo>
                  <a:lnTo>
                    <a:pt x="644639" y="4296918"/>
                  </a:lnTo>
                  <a:lnTo>
                    <a:pt x="5343893" y="4296918"/>
                  </a:lnTo>
                  <a:lnTo>
                    <a:pt x="5343893" y="4132326"/>
                  </a:lnTo>
                  <a:lnTo>
                    <a:pt x="5343893" y="3966972"/>
                  </a:lnTo>
                  <a:lnTo>
                    <a:pt x="5343893" y="3802392"/>
                  </a:lnTo>
                  <a:close/>
                </a:path>
                <a:path w="5344160" h="7945120">
                  <a:moveTo>
                    <a:pt x="5343893" y="3472446"/>
                  </a:moveTo>
                  <a:lnTo>
                    <a:pt x="0" y="3472446"/>
                  </a:lnTo>
                  <a:lnTo>
                    <a:pt x="0" y="3637788"/>
                  </a:lnTo>
                  <a:lnTo>
                    <a:pt x="0" y="3802380"/>
                  </a:lnTo>
                  <a:lnTo>
                    <a:pt x="5343893" y="3802380"/>
                  </a:lnTo>
                  <a:lnTo>
                    <a:pt x="5343893" y="3637788"/>
                  </a:lnTo>
                  <a:lnTo>
                    <a:pt x="5343893" y="3472446"/>
                  </a:lnTo>
                  <a:close/>
                </a:path>
                <a:path w="5344160" h="7945120">
                  <a:moveTo>
                    <a:pt x="5343893" y="2977908"/>
                  </a:moveTo>
                  <a:lnTo>
                    <a:pt x="0" y="2977908"/>
                  </a:lnTo>
                  <a:lnTo>
                    <a:pt x="0" y="3143250"/>
                  </a:lnTo>
                  <a:lnTo>
                    <a:pt x="0" y="3307842"/>
                  </a:lnTo>
                  <a:lnTo>
                    <a:pt x="644639" y="3307842"/>
                  </a:lnTo>
                  <a:lnTo>
                    <a:pt x="644639" y="3472434"/>
                  </a:lnTo>
                  <a:lnTo>
                    <a:pt x="5343893" y="3472434"/>
                  </a:lnTo>
                  <a:lnTo>
                    <a:pt x="5343893" y="3307842"/>
                  </a:lnTo>
                  <a:lnTo>
                    <a:pt x="5343893" y="3143250"/>
                  </a:lnTo>
                  <a:lnTo>
                    <a:pt x="5343893" y="2977908"/>
                  </a:lnTo>
                  <a:close/>
                </a:path>
                <a:path w="5344160" h="7945120">
                  <a:moveTo>
                    <a:pt x="5343893" y="2153424"/>
                  </a:moveTo>
                  <a:lnTo>
                    <a:pt x="0" y="2153424"/>
                  </a:lnTo>
                  <a:lnTo>
                    <a:pt x="0" y="2318766"/>
                  </a:lnTo>
                  <a:lnTo>
                    <a:pt x="0" y="2483358"/>
                  </a:lnTo>
                  <a:lnTo>
                    <a:pt x="644639" y="2483358"/>
                  </a:lnTo>
                  <a:lnTo>
                    <a:pt x="644639" y="2647950"/>
                  </a:lnTo>
                  <a:lnTo>
                    <a:pt x="0" y="2647950"/>
                  </a:lnTo>
                  <a:lnTo>
                    <a:pt x="0" y="2813304"/>
                  </a:lnTo>
                  <a:lnTo>
                    <a:pt x="0" y="2977896"/>
                  </a:lnTo>
                  <a:lnTo>
                    <a:pt x="5343893" y="2977896"/>
                  </a:lnTo>
                  <a:lnTo>
                    <a:pt x="5343893" y="2813304"/>
                  </a:lnTo>
                  <a:lnTo>
                    <a:pt x="5343893" y="2647950"/>
                  </a:lnTo>
                  <a:lnTo>
                    <a:pt x="5343893" y="2483358"/>
                  </a:lnTo>
                  <a:lnTo>
                    <a:pt x="5343893" y="2318766"/>
                  </a:lnTo>
                  <a:lnTo>
                    <a:pt x="5343893" y="2153424"/>
                  </a:lnTo>
                  <a:close/>
                </a:path>
                <a:path w="5344160" h="7945120">
                  <a:moveTo>
                    <a:pt x="5343906" y="7604760"/>
                  </a:moveTo>
                  <a:lnTo>
                    <a:pt x="5343893" y="7440168"/>
                  </a:lnTo>
                  <a:lnTo>
                    <a:pt x="5343893" y="7274814"/>
                  </a:lnTo>
                  <a:lnTo>
                    <a:pt x="5343893" y="6121158"/>
                  </a:lnTo>
                  <a:lnTo>
                    <a:pt x="0" y="6121158"/>
                  </a:lnTo>
                  <a:lnTo>
                    <a:pt x="0" y="6945630"/>
                  </a:lnTo>
                  <a:lnTo>
                    <a:pt x="644639" y="6945630"/>
                  </a:lnTo>
                  <a:lnTo>
                    <a:pt x="644639" y="7110222"/>
                  </a:lnTo>
                  <a:lnTo>
                    <a:pt x="0" y="7110222"/>
                  </a:lnTo>
                  <a:lnTo>
                    <a:pt x="0" y="7274814"/>
                  </a:lnTo>
                  <a:lnTo>
                    <a:pt x="0" y="7440168"/>
                  </a:lnTo>
                  <a:lnTo>
                    <a:pt x="0" y="7604760"/>
                  </a:lnTo>
                  <a:lnTo>
                    <a:pt x="214884" y="7604760"/>
                  </a:lnTo>
                  <a:lnTo>
                    <a:pt x="214884" y="7780020"/>
                  </a:lnTo>
                  <a:lnTo>
                    <a:pt x="0" y="7780020"/>
                  </a:lnTo>
                  <a:lnTo>
                    <a:pt x="0" y="7944612"/>
                  </a:lnTo>
                  <a:lnTo>
                    <a:pt x="5343893" y="7944612"/>
                  </a:lnTo>
                  <a:lnTo>
                    <a:pt x="5343893" y="7780020"/>
                  </a:lnTo>
                  <a:lnTo>
                    <a:pt x="5343906" y="7604760"/>
                  </a:lnTo>
                  <a:close/>
                </a:path>
                <a:path w="5344160" h="7945120">
                  <a:moveTo>
                    <a:pt x="5343906" y="5615940"/>
                  </a:moveTo>
                  <a:lnTo>
                    <a:pt x="5343893" y="5451348"/>
                  </a:lnTo>
                  <a:lnTo>
                    <a:pt x="5343893" y="5286768"/>
                  </a:lnTo>
                  <a:lnTo>
                    <a:pt x="0" y="5286768"/>
                  </a:lnTo>
                  <a:lnTo>
                    <a:pt x="0" y="5451348"/>
                  </a:lnTo>
                  <a:lnTo>
                    <a:pt x="0" y="5615940"/>
                  </a:lnTo>
                  <a:lnTo>
                    <a:pt x="214884" y="5615940"/>
                  </a:lnTo>
                  <a:lnTo>
                    <a:pt x="214884" y="5791200"/>
                  </a:lnTo>
                  <a:lnTo>
                    <a:pt x="0" y="5791200"/>
                  </a:lnTo>
                  <a:lnTo>
                    <a:pt x="0" y="5955792"/>
                  </a:lnTo>
                  <a:lnTo>
                    <a:pt x="644639" y="5955792"/>
                  </a:lnTo>
                  <a:lnTo>
                    <a:pt x="644639" y="6121146"/>
                  </a:lnTo>
                  <a:lnTo>
                    <a:pt x="5343893" y="6121146"/>
                  </a:lnTo>
                  <a:lnTo>
                    <a:pt x="5343893" y="5955792"/>
                  </a:lnTo>
                  <a:lnTo>
                    <a:pt x="5343893" y="5791200"/>
                  </a:lnTo>
                  <a:lnTo>
                    <a:pt x="5343906" y="5615940"/>
                  </a:lnTo>
                  <a:close/>
                </a:path>
                <a:path w="5344160" h="7945120">
                  <a:moveTo>
                    <a:pt x="5343906" y="164592"/>
                  </a:moveTo>
                  <a:lnTo>
                    <a:pt x="5343893" y="0"/>
                  </a:lnTo>
                  <a:lnTo>
                    <a:pt x="0" y="0"/>
                  </a:lnTo>
                  <a:lnTo>
                    <a:pt x="0" y="164592"/>
                  </a:lnTo>
                  <a:lnTo>
                    <a:pt x="214884" y="164592"/>
                  </a:lnTo>
                  <a:lnTo>
                    <a:pt x="214884" y="339852"/>
                  </a:lnTo>
                  <a:lnTo>
                    <a:pt x="0" y="339852"/>
                  </a:lnTo>
                  <a:lnTo>
                    <a:pt x="0" y="504444"/>
                  </a:lnTo>
                  <a:lnTo>
                    <a:pt x="644639" y="504444"/>
                  </a:lnTo>
                  <a:lnTo>
                    <a:pt x="644639" y="669798"/>
                  </a:lnTo>
                  <a:lnTo>
                    <a:pt x="0" y="669798"/>
                  </a:lnTo>
                  <a:lnTo>
                    <a:pt x="0" y="834390"/>
                  </a:lnTo>
                  <a:lnTo>
                    <a:pt x="0" y="998982"/>
                  </a:lnTo>
                  <a:lnTo>
                    <a:pt x="0" y="1164336"/>
                  </a:lnTo>
                  <a:lnTo>
                    <a:pt x="0" y="1328928"/>
                  </a:lnTo>
                  <a:lnTo>
                    <a:pt x="0" y="1494282"/>
                  </a:lnTo>
                  <a:lnTo>
                    <a:pt x="644639" y="1494282"/>
                  </a:lnTo>
                  <a:lnTo>
                    <a:pt x="644639" y="1658874"/>
                  </a:lnTo>
                  <a:lnTo>
                    <a:pt x="0" y="1658874"/>
                  </a:lnTo>
                  <a:lnTo>
                    <a:pt x="0" y="1823466"/>
                  </a:lnTo>
                  <a:lnTo>
                    <a:pt x="0" y="1988820"/>
                  </a:lnTo>
                  <a:lnTo>
                    <a:pt x="0" y="2153412"/>
                  </a:lnTo>
                  <a:lnTo>
                    <a:pt x="5343893" y="2153412"/>
                  </a:lnTo>
                  <a:lnTo>
                    <a:pt x="5343893" y="339852"/>
                  </a:lnTo>
                  <a:lnTo>
                    <a:pt x="5343906" y="164592"/>
                  </a:lnTo>
                  <a:close/>
                </a:path>
              </a:pathLst>
            </a:custGeom>
            <a:solidFill>
              <a:srgbClr val="F8FC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116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1003808" y="747651"/>
            <a:ext cx="5335905" cy="86271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443230" indent="-215900">
              <a:lnSpc>
                <a:spcPct val="100000"/>
              </a:lnSpc>
              <a:spcBef>
                <a:spcPts val="125"/>
              </a:spcBef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Operating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Symbol"/>
              <a:buChar char=""/>
            </a:pPr>
            <a:endParaRPr sz="1100">
              <a:latin typeface="Times New Roman"/>
              <a:cs typeface="Times New Roman"/>
            </a:endParaRPr>
          </a:p>
          <a:p>
            <a:pPr lvl="1" marL="872490" indent="-215265">
              <a:lnSpc>
                <a:spcPct val="10000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Revenue:</a:t>
            </a:r>
            <a:endParaRPr sz="11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Font typeface="Courier New"/>
              <a:buChar char="o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inflows or other </a:t>
            </a:r>
            <a:r>
              <a:rPr dirty="0" sz="1100" spc="10">
                <a:latin typeface="Times New Roman"/>
                <a:cs typeface="Times New Roman"/>
              </a:rPr>
              <a:t>enhancements </a:t>
            </a:r>
            <a:r>
              <a:rPr dirty="0" sz="1100" spc="5">
                <a:latin typeface="Times New Roman"/>
                <a:cs typeface="Times New Roman"/>
              </a:rPr>
              <a:t>of assets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an entity during </a:t>
            </a:r>
            <a:r>
              <a:rPr dirty="0" sz="1100" spc="10">
                <a:latin typeface="Times New Roman"/>
                <a:cs typeface="Times New Roman"/>
              </a:rPr>
              <a:t>a period from </a:t>
            </a:r>
            <a:r>
              <a:rPr dirty="0" sz="1100" spc="5">
                <a:latin typeface="Times New Roman"/>
                <a:cs typeface="Times New Roman"/>
              </a:rPr>
              <a:t>delivering or  producing goods, rendering services, or other activities that </a:t>
            </a:r>
            <a:r>
              <a:rPr dirty="0" sz="1100" spc="10">
                <a:latin typeface="Times New Roman"/>
                <a:cs typeface="Times New Roman"/>
              </a:rPr>
              <a:t>constitute the entities on </a:t>
            </a:r>
            <a:r>
              <a:rPr dirty="0" sz="1100" spc="5">
                <a:latin typeface="Times New Roman"/>
                <a:cs typeface="Times New Roman"/>
              </a:rPr>
              <a:t>going  </a:t>
            </a:r>
            <a:r>
              <a:rPr dirty="0" sz="1100" spc="10">
                <a:latin typeface="Times New Roman"/>
                <a:cs typeface="Times New Roman"/>
              </a:rPr>
              <a:t>major operations. Usually presented as </a:t>
            </a:r>
            <a:r>
              <a:rPr dirty="0" sz="1100" spc="5">
                <a:latin typeface="Times New Roman"/>
                <a:cs typeface="Times New Roman"/>
              </a:rPr>
              <a:t>sales minus sales </a:t>
            </a:r>
            <a:r>
              <a:rPr dirty="0" sz="1100" spc="10">
                <a:latin typeface="Times New Roman"/>
                <a:cs typeface="Times New Roman"/>
              </a:rPr>
              <a:t>discounts, returns, and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allowances.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lvl="1" marL="872490" indent="-215265">
              <a:lnSpc>
                <a:spcPct val="10000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Expenses:</a:t>
            </a:r>
            <a:endParaRPr sz="11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Font typeface="Courier New"/>
              <a:buChar char="o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Cash outflows </a:t>
            </a:r>
            <a:r>
              <a:rPr dirty="0" sz="1100" spc="5">
                <a:latin typeface="Times New Roman"/>
                <a:cs typeface="Times New Roman"/>
              </a:rPr>
              <a:t>or other using-up of assets or </a:t>
            </a:r>
            <a:r>
              <a:rPr dirty="0" sz="1100" spc="10">
                <a:latin typeface="Times New Roman"/>
                <a:cs typeface="Times New Roman"/>
              </a:rPr>
              <a:t>incurrence </a:t>
            </a:r>
            <a:r>
              <a:rPr dirty="0" sz="1100" spc="5">
                <a:latin typeface="Times New Roman"/>
                <a:cs typeface="Times New Roman"/>
              </a:rPr>
              <a:t>of liabilities during </a:t>
            </a:r>
            <a:r>
              <a:rPr dirty="0" sz="1100" spc="10">
                <a:latin typeface="Times New Roman"/>
                <a:cs typeface="Times New Roman"/>
              </a:rPr>
              <a:t>a period from  </a:t>
            </a:r>
            <a:r>
              <a:rPr dirty="0" sz="1100" spc="5">
                <a:latin typeface="Times New Roman"/>
                <a:cs typeface="Times New Roman"/>
              </a:rPr>
              <a:t>delivering or producing goods, rendering services, or </a:t>
            </a:r>
            <a:r>
              <a:rPr dirty="0" sz="1100" spc="10">
                <a:latin typeface="Times New Roman"/>
                <a:cs typeface="Times New Roman"/>
              </a:rPr>
              <a:t>carrying </a:t>
            </a:r>
            <a:r>
              <a:rPr dirty="0" sz="1100" spc="5">
                <a:latin typeface="Times New Roman"/>
                <a:cs typeface="Times New Roman"/>
              </a:rPr>
              <a:t>out other activities </a:t>
            </a:r>
            <a:r>
              <a:rPr dirty="0" sz="1100" spc="10">
                <a:latin typeface="Times New Roman"/>
                <a:cs typeface="Times New Roman"/>
              </a:rPr>
              <a:t>that  </a:t>
            </a:r>
            <a:r>
              <a:rPr dirty="0" sz="1100" spc="5">
                <a:latin typeface="Times New Roman"/>
                <a:cs typeface="Times New Roman"/>
              </a:rPr>
              <a:t>constitute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entity's </a:t>
            </a:r>
            <a:r>
              <a:rPr dirty="0" sz="1100" spc="10">
                <a:latin typeface="Times New Roman"/>
                <a:cs typeface="Times New Roman"/>
              </a:rPr>
              <a:t>ongoing </a:t>
            </a:r>
            <a:r>
              <a:rPr dirty="0" sz="1100" spc="5">
                <a:latin typeface="Times New Roman"/>
                <a:cs typeface="Times New Roman"/>
              </a:rPr>
              <a:t>major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operations.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lvl="1" marL="872490" indent="-215265">
              <a:lnSpc>
                <a:spcPct val="100000"/>
              </a:lnSpc>
              <a:spcBef>
                <a:spcPts val="5"/>
              </a:spcBef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General </a:t>
            </a:r>
            <a:r>
              <a:rPr dirty="0" sz="1100" spc="15" b="1">
                <a:latin typeface="Times New Roman"/>
                <a:cs typeface="Times New Roman"/>
              </a:rPr>
              <a:t>and </a:t>
            </a:r>
            <a:r>
              <a:rPr dirty="0" sz="1100" spc="10" b="1">
                <a:latin typeface="Times New Roman"/>
                <a:cs typeface="Times New Roman"/>
              </a:rPr>
              <a:t>administrative expenses </a:t>
            </a:r>
            <a:r>
              <a:rPr dirty="0" sz="1100" spc="15" b="1">
                <a:latin typeface="Times New Roman"/>
                <a:cs typeface="Times New Roman"/>
              </a:rPr>
              <a:t>(G </a:t>
            </a:r>
            <a:r>
              <a:rPr dirty="0" sz="1100" spc="20" b="1">
                <a:latin typeface="Times New Roman"/>
                <a:cs typeface="Times New Roman"/>
              </a:rPr>
              <a:t>&amp;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A):</a:t>
            </a:r>
            <a:endParaRPr sz="11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Font typeface="Courier New"/>
              <a:buChar char="o"/>
            </a:pPr>
            <a:endParaRPr sz="1150">
              <a:latin typeface="Times New Roman"/>
              <a:cs typeface="Times New Roman"/>
            </a:endParaRPr>
          </a:p>
          <a:p>
            <a:pPr marL="12700" marR="8255">
              <a:lnSpc>
                <a:spcPts val="1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It represent </a:t>
            </a:r>
            <a:r>
              <a:rPr dirty="0" sz="1100" spc="10">
                <a:latin typeface="Times New Roman"/>
                <a:cs typeface="Times New Roman"/>
              </a:rPr>
              <a:t>expenses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manage the </a:t>
            </a:r>
            <a:r>
              <a:rPr dirty="0" sz="1100" spc="5">
                <a:latin typeface="Times New Roman"/>
                <a:cs typeface="Times New Roman"/>
              </a:rPr>
              <a:t>business (officer salaries, legal and professional fees,  utilities, </a:t>
            </a:r>
            <a:r>
              <a:rPr dirty="0" sz="1100" spc="10">
                <a:latin typeface="Times New Roman"/>
                <a:cs typeface="Times New Roman"/>
              </a:rPr>
              <a:t>insurance, depreciation </a:t>
            </a:r>
            <a:r>
              <a:rPr dirty="0" sz="1100" spc="5">
                <a:latin typeface="Times New Roman"/>
                <a:cs typeface="Times New Roman"/>
              </a:rPr>
              <a:t>of office building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equipment, stationery,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supplies).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lvl="1" marL="872490" indent="-215265">
              <a:lnSpc>
                <a:spcPct val="10000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Selling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expenses:</a:t>
            </a:r>
            <a:endParaRPr sz="11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10"/>
              </a:spcBef>
              <a:buFont typeface="Courier New"/>
              <a:buChar char="o"/>
            </a:pPr>
            <a:endParaRPr sz="1150">
              <a:latin typeface="Times New Roman"/>
              <a:cs typeface="Times New Roman"/>
            </a:endParaRPr>
          </a:p>
          <a:p>
            <a:pPr marL="12700" marR="825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It represents expenses </a:t>
            </a:r>
            <a:r>
              <a:rPr dirty="0" sz="1100" spc="10">
                <a:latin typeface="Times New Roman"/>
                <a:cs typeface="Times New Roman"/>
              </a:rPr>
              <a:t>needed </a:t>
            </a:r>
            <a:r>
              <a:rPr dirty="0" sz="1100" spc="5">
                <a:latin typeface="Times New Roman"/>
                <a:cs typeface="Times New Roman"/>
              </a:rPr>
              <a:t>to sell </a:t>
            </a:r>
            <a:r>
              <a:rPr dirty="0" sz="1100" spc="10">
                <a:latin typeface="Times New Roman"/>
                <a:cs typeface="Times New Roman"/>
              </a:rPr>
              <a:t>products </a:t>
            </a:r>
            <a:r>
              <a:rPr dirty="0" sz="1100" spc="5">
                <a:latin typeface="Times New Roman"/>
                <a:cs typeface="Times New Roman"/>
              </a:rPr>
              <a:t>(e.g., </a:t>
            </a:r>
            <a:r>
              <a:rPr dirty="0" sz="1100" spc="10">
                <a:latin typeface="Times New Roman"/>
                <a:cs typeface="Times New Roman"/>
              </a:rPr>
              <a:t>sales </a:t>
            </a:r>
            <a:r>
              <a:rPr dirty="0" sz="1100" spc="5">
                <a:latin typeface="Times New Roman"/>
                <a:cs typeface="Times New Roman"/>
              </a:rPr>
              <a:t>salaries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commissions,  advertising, freight, shipping, depreciation of </a:t>
            </a:r>
            <a:r>
              <a:rPr dirty="0" sz="1100" spc="10">
                <a:latin typeface="Times New Roman"/>
                <a:cs typeface="Times New Roman"/>
              </a:rPr>
              <a:t>sales equipment).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lvl="1" marL="872490" indent="-215265">
              <a:lnSpc>
                <a:spcPct val="100000"/>
              </a:lnSpc>
              <a:spcBef>
                <a:spcPts val="5"/>
              </a:spcBef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20" b="1">
                <a:latin typeface="Times New Roman"/>
                <a:cs typeface="Times New Roman"/>
              </a:rPr>
              <a:t>R &amp; D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expenses:</a:t>
            </a:r>
            <a:endParaRPr sz="11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Font typeface="Courier New"/>
              <a:buChar char="o"/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It represents </a:t>
            </a:r>
            <a:r>
              <a:rPr dirty="0" sz="1100" spc="10">
                <a:latin typeface="Times New Roman"/>
                <a:cs typeface="Times New Roman"/>
              </a:rPr>
              <a:t>expenses included </a:t>
            </a:r>
            <a:r>
              <a:rPr dirty="0" sz="1100" spc="5">
                <a:latin typeface="Times New Roman"/>
                <a:cs typeface="Times New Roman"/>
              </a:rPr>
              <a:t>in research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development.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lvl="1" marL="872490" indent="-215265">
              <a:lnSpc>
                <a:spcPct val="100000"/>
              </a:lnSpc>
              <a:spcBef>
                <a:spcPts val="5"/>
              </a:spcBef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Depreciation:</a:t>
            </a:r>
            <a:endParaRPr sz="11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Font typeface="Courier New"/>
              <a:buChar char="o"/>
            </a:pPr>
            <a:endParaRPr sz="1150">
              <a:latin typeface="Times New Roman"/>
              <a:cs typeface="Times New Roman"/>
            </a:endParaRPr>
          </a:p>
          <a:p>
            <a:pPr marL="12700" marR="6350">
              <a:lnSpc>
                <a:spcPts val="1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charge for the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respect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fixed </a:t>
            </a:r>
            <a:r>
              <a:rPr dirty="0" sz="1100" spc="5">
                <a:latin typeface="Times New Roman"/>
                <a:cs typeface="Times New Roman"/>
              </a:rPr>
              <a:t>assets that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capitalized </a:t>
            </a:r>
            <a:r>
              <a:rPr dirty="0" sz="1100" spc="10">
                <a:latin typeface="Times New Roman"/>
                <a:cs typeface="Times New Roman"/>
              </a:rPr>
              <a:t>on the  Balance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Sheet.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Non-operating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section: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Font typeface="Symbol"/>
              <a:buChar char=""/>
            </a:pPr>
            <a:endParaRPr sz="1100">
              <a:latin typeface="Times New Roman"/>
              <a:cs typeface="Times New Roman"/>
            </a:endParaRPr>
          </a:p>
          <a:p>
            <a:pPr lvl="1" marL="872490" indent="-215265">
              <a:lnSpc>
                <a:spcPct val="10000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Other revenues or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gains:</a:t>
            </a:r>
            <a:endParaRPr sz="11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30"/>
              </a:spcBef>
              <a:buFont typeface="Courier New"/>
              <a:buChar char="o"/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Revenues and </a:t>
            </a:r>
            <a:r>
              <a:rPr dirty="0" sz="1100" spc="5">
                <a:latin typeface="Times New Roman"/>
                <a:cs typeface="Times New Roman"/>
              </a:rPr>
              <a:t>gains </a:t>
            </a:r>
            <a:r>
              <a:rPr dirty="0" sz="1100" spc="10">
                <a:latin typeface="Times New Roman"/>
                <a:cs typeface="Times New Roman"/>
              </a:rPr>
              <a:t>from other </a:t>
            </a:r>
            <a:r>
              <a:rPr dirty="0" sz="1100" spc="5">
                <a:latin typeface="Times New Roman"/>
                <a:cs typeface="Times New Roman"/>
              </a:rPr>
              <a:t>than primary business activities (e.g. rent, </a:t>
            </a:r>
            <a:r>
              <a:rPr dirty="0" sz="1100" spc="10">
                <a:latin typeface="Times New Roman"/>
                <a:cs typeface="Times New Roman"/>
              </a:rPr>
              <a:t>patents). </a:t>
            </a:r>
            <a:r>
              <a:rPr dirty="0" sz="1100" spc="5">
                <a:latin typeface="Times New Roman"/>
                <a:cs typeface="Times New Roman"/>
              </a:rPr>
              <a:t>It also  includes </a:t>
            </a:r>
            <a:r>
              <a:rPr dirty="0" sz="1100" spc="10">
                <a:latin typeface="Times New Roman"/>
                <a:cs typeface="Times New Roman"/>
              </a:rPr>
              <a:t>unusual gains and </a:t>
            </a:r>
            <a:r>
              <a:rPr dirty="0" sz="1100" spc="5">
                <a:latin typeface="Times New Roman"/>
                <a:cs typeface="Times New Roman"/>
              </a:rPr>
              <a:t>losses that are either unusual or infrequent, but not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(e.g.  sale of securities or </a:t>
            </a:r>
            <a:r>
              <a:rPr dirty="0" sz="1100" spc="10">
                <a:latin typeface="Times New Roman"/>
                <a:cs typeface="Times New Roman"/>
              </a:rPr>
              <a:t>fixed</a:t>
            </a:r>
            <a:r>
              <a:rPr dirty="0" sz="1100" spc="5">
                <a:latin typeface="Times New Roman"/>
                <a:cs typeface="Times New Roman"/>
              </a:rPr>
              <a:t> assets).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lvl="1" marL="872490" indent="-215265">
              <a:lnSpc>
                <a:spcPct val="10000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Other expenses or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losses:</a:t>
            </a:r>
            <a:endParaRPr sz="11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Font typeface="Courier New"/>
              <a:buChar char="o"/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Expenses or losses not related to </a:t>
            </a:r>
            <a:r>
              <a:rPr dirty="0" sz="1100" spc="10">
                <a:latin typeface="Times New Roman"/>
                <a:cs typeface="Times New Roman"/>
              </a:rPr>
              <a:t>primary </a:t>
            </a:r>
            <a:r>
              <a:rPr dirty="0" sz="1100" spc="5">
                <a:latin typeface="Times New Roman"/>
                <a:cs typeface="Times New Roman"/>
              </a:rPr>
              <a:t>business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operations.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Earnings before Interest </a:t>
            </a:r>
            <a:r>
              <a:rPr dirty="0" sz="1100" spc="20" b="1">
                <a:latin typeface="Times New Roman"/>
                <a:cs typeface="Times New Roman"/>
              </a:rPr>
              <a:t>&amp; </a:t>
            </a:r>
            <a:r>
              <a:rPr dirty="0" sz="1100" spc="15" b="1">
                <a:latin typeface="Times New Roman"/>
                <a:cs typeface="Times New Roman"/>
              </a:rPr>
              <a:t>Tax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(EBIT):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indicator of </a:t>
            </a:r>
            <a:r>
              <a:rPr dirty="0" sz="1100" spc="10">
                <a:latin typeface="Times New Roman"/>
                <a:cs typeface="Times New Roman"/>
              </a:rPr>
              <a:t>a company's </a:t>
            </a:r>
            <a:r>
              <a:rPr dirty="0" sz="1100" spc="5">
                <a:latin typeface="Times New Roman"/>
                <a:cs typeface="Times New Roman"/>
              </a:rPr>
              <a:t>profitability, calculated as </a:t>
            </a:r>
            <a:r>
              <a:rPr dirty="0" sz="1100" spc="10">
                <a:latin typeface="Times New Roman"/>
                <a:cs typeface="Times New Roman"/>
              </a:rPr>
              <a:t>revenue minus </a:t>
            </a:r>
            <a:r>
              <a:rPr dirty="0" sz="1100" spc="5">
                <a:latin typeface="Times New Roman"/>
                <a:cs typeface="Times New Roman"/>
              </a:rPr>
              <a:t>expenses, excluding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tax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interest. </a:t>
            </a:r>
            <a:r>
              <a:rPr dirty="0" sz="1100" spc="10">
                <a:latin typeface="Times New Roman"/>
                <a:cs typeface="Times New Roman"/>
              </a:rPr>
              <a:t>EBIT </a:t>
            </a:r>
            <a:r>
              <a:rPr dirty="0" sz="1100" spc="5">
                <a:latin typeface="Times New Roman"/>
                <a:cs typeface="Times New Roman"/>
              </a:rPr>
              <a:t>is also referred to as "operating earnings", "operating profit" 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"operating income", as you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re-arrange the formula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calculated as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follows: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EBIT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Revenue </a:t>
            </a:r>
            <a:r>
              <a:rPr dirty="0" sz="1100" spc="5" b="1">
                <a:latin typeface="Times New Roman"/>
                <a:cs typeface="Times New Roman"/>
              </a:rPr>
              <a:t>- Operating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Expenses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1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747651"/>
            <a:ext cx="5334000" cy="152717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441959" indent="-215265">
              <a:lnSpc>
                <a:spcPct val="100000"/>
              </a:lnSpc>
              <a:spcBef>
                <a:spcPts val="125"/>
              </a:spcBef>
              <a:buFont typeface="Symbol"/>
              <a:buChar char=""/>
              <a:tabLst>
                <a:tab pos="441959" algn="l"/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Net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earnings: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Symbol"/>
              <a:buChar char="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Gross sales </a:t>
            </a:r>
            <a:r>
              <a:rPr dirty="0" sz="1100" spc="10">
                <a:latin typeface="Times New Roman"/>
                <a:cs typeface="Times New Roman"/>
              </a:rPr>
              <a:t>minus taxes, </a:t>
            </a:r>
            <a:r>
              <a:rPr dirty="0" sz="1100" spc="5">
                <a:latin typeface="Times New Roman"/>
                <a:cs typeface="Times New Roman"/>
              </a:rPr>
              <a:t>interest, depreciation, </a:t>
            </a:r>
            <a:r>
              <a:rPr dirty="0" sz="1100" spc="10">
                <a:latin typeface="Times New Roman"/>
                <a:cs typeface="Times New Roman"/>
              </a:rPr>
              <a:t>and other expenses. Net earnings are one of  the most </a:t>
            </a:r>
            <a:r>
              <a:rPr dirty="0" sz="1100" spc="5">
                <a:latin typeface="Times New Roman"/>
                <a:cs typeface="Times New Roman"/>
              </a:rPr>
              <a:t>important measures of </a:t>
            </a:r>
            <a:r>
              <a:rPr dirty="0" sz="1100" spc="10">
                <a:latin typeface="Times New Roman"/>
                <a:cs typeface="Times New Roman"/>
              </a:rPr>
              <a:t>a company's performance, </a:t>
            </a:r>
            <a:r>
              <a:rPr dirty="0" sz="1100" spc="5">
                <a:latin typeface="Times New Roman"/>
                <a:cs typeface="Times New Roman"/>
              </a:rPr>
              <a:t>since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pursuit of </a:t>
            </a:r>
            <a:r>
              <a:rPr dirty="0" sz="1100" spc="10">
                <a:latin typeface="Times New Roman"/>
                <a:cs typeface="Times New Roman"/>
              </a:rPr>
              <a:t>earnings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the primary </a:t>
            </a:r>
            <a:r>
              <a:rPr dirty="0" sz="1100" spc="5">
                <a:latin typeface="Times New Roman"/>
                <a:cs typeface="Times New Roman"/>
              </a:rPr>
              <a:t>reason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exist. </a:t>
            </a:r>
            <a:r>
              <a:rPr dirty="0" sz="1100" spc="10">
                <a:latin typeface="Times New Roman"/>
                <a:cs typeface="Times New Roman"/>
              </a:rPr>
              <a:t>Sometimes net earnings include one-time </a:t>
            </a:r>
            <a:r>
              <a:rPr dirty="0" sz="1100" spc="5">
                <a:latin typeface="Times New Roman"/>
                <a:cs typeface="Times New Roman"/>
              </a:rPr>
              <a:t>and  extraordinary items, </a:t>
            </a:r>
            <a:r>
              <a:rPr dirty="0" sz="1100" spc="10">
                <a:latin typeface="Times New Roman"/>
                <a:cs typeface="Times New Roman"/>
              </a:rPr>
              <a:t>and sometimes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does not </a:t>
            </a:r>
            <a:r>
              <a:rPr dirty="0" sz="1100" spc="5">
                <a:latin typeface="Times New Roman"/>
                <a:cs typeface="Times New Roman"/>
              </a:rPr>
              <a:t>also called net earnings or net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or  </a:t>
            </a:r>
            <a:r>
              <a:rPr dirty="0" sz="1100" spc="10">
                <a:latin typeface="Times New Roman"/>
                <a:cs typeface="Times New Roman"/>
              </a:rPr>
              <a:t>bottom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line.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Font typeface="Symbol"/>
              <a:buChar char=""/>
              <a:tabLst>
                <a:tab pos="441959" algn="l"/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Retained </a:t>
            </a:r>
            <a:r>
              <a:rPr dirty="0" sz="1100" spc="5" b="1">
                <a:latin typeface="Times New Roman"/>
                <a:cs typeface="Times New Roman"/>
              </a:rPr>
              <a:t>earnings: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28750" y="2429255"/>
            <a:ext cx="5344160" cy="2308225"/>
          </a:xfrm>
          <a:prstGeom prst="rect">
            <a:avLst/>
          </a:prstGeom>
          <a:solidFill>
            <a:srgbClr val="F8FCFF"/>
          </a:solidFill>
        </p:spPr>
        <p:txBody>
          <a:bodyPr wrap="square" lIns="0" tIns="0" rIns="0" bIns="0" rtlCol="0" vert="horz">
            <a:spAutoFit/>
          </a:bodyPr>
          <a:lstStyle/>
          <a:p>
            <a:pPr algn="just" marL="17780" marR="825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 accounting, retained earnings refer to the portion of net </a:t>
            </a:r>
            <a:r>
              <a:rPr dirty="0" sz="1100" spc="10">
                <a:latin typeface="Times New Roman"/>
                <a:cs typeface="Times New Roman"/>
              </a:rPr>
              <a:t>income which </a:t>
            </a:r>
            <a:r>
              <a:rPr dirty="0" sz="1100" spc="5">
                <a:latin typeface="Times New Roman"/>
                <a:cs typeface="Times New Roman"/>
              </a:rPr>
              <a:t>is retained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 corporation rather than distributed to its owners. Similarly, if the corporation </a:t>
            </a:r>
            <a:r>
              <a:rPr dirty="0" sz="1100" spc="10">
                <a:latin typeface="Times New Roman"/>
                <a:cs typeface="Times New Roman"/>
              </a:rPr>
              <a:t>makes a </a:t>
            </a:r>
            <a:r>
              <a:rPr dirty="0" sz="1100" spc="5">
                <a:latin typeface="Times New Roman"/>
                <a:cs typeface="Times New Roman"/>
              </a:rPr>
              <a:t>loss,  then that </a:t>
            </a:r>
            <a:r>
              <a:rPr dirty="0" sz="1100" spc="10">
                <a:latin typeface="Times New Roman"/>
                <a:cs typeface="Times New Roman"/>
              </a:rPr>
              <a:t>loss </a:t>
            </a:r>
            <a:r>
              <a:rPr dirty="0" sz="1100" spc="5">
                <a:latin typeface="Times New Roman"/>
                <a:cs typeface="Times New Roman"/>
              </a:rPr>
              <a:t>is retained. Retained earnings are </a:t>
            </a:r>
            <a:r>
              <a:rPr dirty="0" sz="1100" spc="10">
                <a:latin typeface="Times New Roman"/>
                <a:cs typeface="Times New Roman"/>
              </a:rPr>
              <a:t>cumulative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7780" marR="952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Retained earnings are reported in the Shareholders' equity section of the balance sheet.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10">
                <a:latin typeface="Times New Roman"/>
                <a:cs typeface="Times New Roman"/>
              </a:rPr>
              <a:t>complete </a:t>
            </a:r>
            <a:r>
              <a:rPr dirty="0" sz="1100" spc="5">
                <a:latin typeface="Times New Roman"/>
                <a:cs typeface="Times New Roman"/>
              </a:rPr>
              <a:t>report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retained </a:t>
            </a:r>
            <a:r>
              <a:rPr dirty="0" sz="1100" spc="10">
                <a:latin typeface="Times New Roman"/>
                <a:cs typeface="Times New Roman"/>
              </a:rPr>
              <a:t>earnings </a:t>
            </a:r>
            <a:r>
              <a:rPr dirty="0" sz="1100" spc="5">
                <a:latin typeface="Times New Roman"/>
                <a:cs typeface="Times New Roman"/>
              </a:rPr>
              <a:t>or retained losses is presented in </a:t>
            </a:r>
            <a:r>
              <a:rPr dirty="0" sz="1100" spc="10">
                <a:latin typeface="Times New Roman"/>
                <a:cs typeface="Times New Roman"/>
              </a:rPr>
              <a:t>the Statement </a:t>
            </a:r>
            <a:r>
              <a:rPr dirty="0" sz="1100" spc="5">
                <a:latin typeface="Times New Roman"/>
                <a:cs typeface="Times New Roman"/>
              </a:rPr>
              <a:t>of  retained earnings or </a:t>
            </a:r>
            <a:r>
              <a:rPr dirty="0" sz="1100" spc="10">
                <a:latin typeface="Times New Roman"/>
                <a:cs typeface="Times New Roman"/>
              </a:rPr>
              <a:t>Statement </a:t>
            </a:r>
            <a:r>
              <a:rPr dirty="0" sz="1100" spc="5">
                <a:latin typeface="Times New Roman"/>
                <a:cs typeface="Times New Roman"/>
              </a:rPr>
              <a:t>of retained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losses.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" marR="889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assets are greater than </a:t>
            </a:r>
            <a:r>
              <a:rPr dirty="0" sz="1100">
                <a:latin typeface="Times New Roman"/>
                <a:cs typeface="Times New Roman"/>
              </a:rPr>
              <a:t>liabilities,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have a </a:t>
            </a:r>
            <a:r>
              <a:rPr dirty="0" sz="1100" spc="5">
                <a:latin typeface="Times New Roman"/>
                <a:cs typeface="Times New Roman"/>
              </a:rPr>
              <a:t>positive equity (positive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value).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liabilities are greater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assets,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have a negative </a:t>
            </a:r>
            <a:r>
              <a:rPr dirty="0" sz="1100" spc="5">
                <a:latin typeface="Times New Roman"/>
                <a:cs typeface="Times New Roman"/>
              </a:rPr>
              <a:t>stockholders' </a:t>
            </a:r>
            <a:r>
              <a:rPr dirty="0" sz="1100" spc="10">
                <a:latin typeface="Times New Roman"/>
                <a:cs typeface="Times New Roman"/>
              </a:rPr>
              <a:t>equity </a:t>
            </a:r>
            <a:r>
              <a:rPr dirty="0" sz="1100" spc="5">
                <a:latin typeface="Times New Roman"/>
                <a:cs typeface="Times New Roman"/>
              </a:rPr>
              <a:t>also 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called stockholders' deficit. Stockholders' deficit does not mean that </a:t>
            </a:r>
            <a:r>
              <a:rPr dirty="0" sz="1100" spc="10">
                <a:latin typeface="Times New Roman"/>
                <a:cs typeface="Times New Roman"/>
              </a:rPr>
              <a:t>stockholders  owe money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they may </a:t>
            </a:r>
            <a:r>
              <a:rPr dirty="0" sz="1100" spc="5">
                <a:latin typeface="Times New Roman"/>
                <a:cs typeface="Times New Roman"/>
              </a:rPr>
              <a:t>safely </a:t>
            </a:r>
            <a:r>
              <a:rPr dirty="0" sz="1100" spc="10">
                <a:latin typeface="Times New Roman"/>
                <a:cs typeface="Times New Roman"/>
              </a:rPr>
              <a:t>go away from such a company. </a:t>
            </a:r>
            <a:r>
              <a:rPr dirty="0" sz="1100" spc="5">
                <a:latin typeface="Times New Roman"/>
                <a:cs typeface="Times New Roman"/>
              </a:rPr>
              <a:t>It just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value  </a:t>
            </a:r>
            <a:r>
              <a:rPr dirty="0" sz="1100" spc="5">
                <a:latin typeface="Times New Roman"/>
                <a:cs typeface="Times New Roman"/>
              </a:rPr>
              <a:t>of the assets of 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to rise </a:t>
            </a:r>
            <a:r>
              <a:rPr dirty="0" sz="1100" spc="10">
                <a:latin typeface="Times New Roman"/>
                <a:cs typeface="Times New Roman"/>
              </a:rPr>
              <a:t>above </a:t>
            </a:r>
            <a:r>
              <a:rPr dirty="0" sz="1100" spc="5">
                <a:latin typeface="Times New Roman"/>
                <a:cs typeface="Times New Roman"/>
              </a:rPr>
              <a:t>its liabilities before the stockholders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will reap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value </a:t>
            </a:r>
            <a:r>
              <a:rPr dirty="0" sz="1100" spc="10">
                <a:latin typeface="Times New Roman"/>
                <a:cs typeface="Times New Roman"/>
              </a:rPr>
              <a:t>(above </a:t>
            </a:r>
            <a:r>
              <a:rPr dirty="0" sz="1100" spc="5">
                <a:latin typeface="Times New Roman"/>
                <a:cs typeface="Times New Roman"/>
              </a:rPr>
              <a:t>zero) </a:t>
            </a:r>
            <a:r>
              <a:rPr dirty="0" sz="1100" spc="10">
                <a:latin typeface="Times New Roman"/>
                <a:cs typeface="Times New Roman"/>
              </a:rPr>
              <a:t>from owning the company's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118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8" y="572391"/>
            <a:ext cx="5336540" cy="82759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6985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19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GATHERING INVESTMENT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INFORMATION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Introduction: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 of choosing investments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art rather </a:t>
            </a:r>
            <a:r>
              <a:rPr dirty="0" sz="1100" spc="10">
                <a:latin typeface="Times New Roman"/>
                <a:cs typeface="Times New Roman"/>
              </a:rPr>
              <a:t>than a </a:t>
            </a:r>
            <a:r>
              <a:rPr dirty="0" sz="1100" spc="5">
                <a:latin typeface="Times New Roman"/>
                <a:cs typeface="Times New Roman"/>
              </a:rPr>
              <a:t>science; </a:t>
            </a: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 best way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>
                <a:latin typeface="Times New Roman"/>
                <a:cs typeface="Times New Roman"/>
              </a:rPr>
              <a:t>it, </a:t>
            </a:r>
            <a:r>
              <a:rPr dirty="0" sz="1100" spc="10">
                <a:latin typeface="Times New Roman"/>
                <a:cs typeface="Times New Roman"/>
              </a:rPr>
              <a:t>nor </a:t>
            </a:r>
            <a:r>
              <a:rPr dirty="0" sz="1100" spc="5">
                <a:latin typeface="Times New Roman"/>
                <a:cs typeface="Times New Roman"/>
              </a:rPr>
              <a:t>is there </a:t>
            </a:r>
            <a:r>
              <a:rPr dirty="0" sz="1100" spc="10">
                <a:latin typeface="Times New Roman"/>
                <a:cs typeface="Times New Roman"/>
              </a:rPr>
              <a:t>even a </a:t>
            </a:r>
            <a:r>
              <a:rPr dirty="0" sz="1100" spc="5">
                <a:latin typeface="Times New Roman"/>
                <a:cs typeface="Times New Roman"/>
              </a:rPr>
              <a:t>right </a:t>
            </a:r>
            <a:r>
              <a:rPr dirty="0" sz="1100" spc="10">
                <a:latin typeface="Times New Roman"/>
                <a:cs typeface="Times New Roman"/>
              </a:rPr>
              <a:t>or wrong way. </a:t>
            </a:r>
            <a:r>
              <a:rPr dirty="0" sz="1100" spc="5">
                <a:latin typeface="Times New Roman"/>
                <a:cs typeface="Times New Roman"/>
              </a:rPr>
              <a:t>Chapter seven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eight discussed </a:t>
            </a:r>
            <a:r>
              <a:rPr dirty="0" sz="1100" spc="10">
                <a:latin typeface="Times New Roman"/>
                <a:cs typeface="Times New Roman"/>
              </a:rPr>
              <a:t>the  fundamental and the technical analysis </a:t>
            </a:r>
            <a:r>
              <a:rPr dirty="0" sz="1100" spc="5">
                <a:latin typeface="Times New Roman"/>
                <a:cs typeface="Times New Roman"/>
              </a:rPr>
              <a:t>school </a:t>
            </a:r>
            <a:r>
              <a:rPr dirty="0" sz="1100" spc="10">
                <a:latin typeface="Times New Roman"/>
                <a:cs typeface="Times New Roman"/>
              </a:rPr>
              <a:t>of though on </a:t>
            </a:r>
            <a:r>
              <a:rPr dirty="0" sz="1100" spc="5">
                <a:latin typeface="Times New Roman"/>
                <a:cs typeface="Times New Roman"/>
              </a:rPr>
              <a:t>stock selection. </a:t>
            </a:r>
            <a:r>
              <a:rPr dirty="0" sz="1100" spc="10">
                <a:latin typeface="Times New Roman"/>
                <a:cs typeface="Times New Roman"/>
              </a:rPr>
              <a:t>Chapter </a:t>
            </a:r>
            <a:r>
              <a:rPr dirty="0" sz="1100" spc="5">
                <a:latin typeface="Times New Roman"/>
                <a:cs typeface="Times New Roman"/>
              </a:rPr>
              <a:t>nine  discussed market efficiency </a:t>
            </a:r>
            <a:r>
              <a:rPr dirty="0" sz="1100" spc="10">
                <a:latin typeface="Times New Roman"/>
                <a:cs typeface="Times New Roman"/>
              </a:rPr>
              <a:t>and why </a:t>
            </a:r>
            <a:r>
              <a:rPr dirty="0" sz="1100" spc="5">
                <a:latin typeface="Times New Roman"/>
                <a:cs typeface="Times New Roman"/>
              </a:rPr>
              <a:t>investor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realistic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their expectations 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outcome of the </a:t>
            </a:r>
            <a:r>
              <a:rPr dirty="0" sz="1100" spc="5">
                <a:latin typeface="Times New Roman"/>
                <a:cs typeface="Times New Roman"/>
              </a:rPr>
              <a:t>investment research. Regardless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stand investors taken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matter of </a:t>
            </a:r>
            <a:r>
              <a:rPr dirty="0" sz="1100" spc="5">
                <a:latin typeface="Times New Roman"/>
                <a:cs typeface="Times New Roman"/>
              </a:rPr>
              <a:t>predicting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future, </a:t>
            </a:r>
            <a:r>
              <a:rPr dirty="0" sz="1100" spc="10">
                <a:latin typeface="Times New Roman"/>
                <a:cs typeface="Times New Roman"/>
              </a:rPr>
              <a:t>they need </a:t>
            </a:r>
            <a:r>
              <a:rPr dirty="0" sz="1100" spc="5">
                <a:latin typeface="Times New Roman"/>
                <a:cs typeface="Times New Roman"/>
              </a:rPr>
              <a:t>to organize their research efforts efficiently. </a:t>
            </a:r>
            <a:r>
              <a:rPr dirty="0" sz="1100" spc="10">
                <a:latin typeface="Times New Roman"/>
                <a:cs typeface="Times New Roman"/>
              </a:rPr>
              <a:t>This  </a:t>
            </a:r>
            <a:r>
              <a:rPr dirty="0" sz="1100" spc="5">
                <a:latin typeface="Times New Roman"/>
                <a:cs typeface="Times New Roman"/>
              </a:rPr>
              <a:t>chapter provides </a:t>
            </a:r>
            <a:r>
              <a:rPr dirty="0" sz="1100" spc="10">
                <a:latin typeface="Times New Roman"/>
                <a:cs typeface="Times New Roman"/>
              </a:rPr>
              <a:t>a summary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of the most popular reference material. Before </a:t>
            </a:r>
            <a:r>
              <a:rPr dirty="0" sz="1100" spc="10">
                <a:latin typeface="Times New Roman"/>
                <a:cs typeface="Times New Roman"/>
              </a:rPr>
              <a:t>using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5">
                <a:latin typeface="Times New Roman"/>
                <a:cs typeface="Times New Roman"/>
              </a:rPr>
              <a:t>though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needs a game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plan.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20" b="1">
                <a:latin typeface="Times New Roman"/>
                <a:cs typeface="Times New Roman"/>
              </a:rPr>
              <a:t>RESEARCH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PHILOSPHY: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Someone once </a:t>
            </a:r>
            <a:r>
              <a:rPr dirty="0" sz="1100" spc="5">
                <a:latin typeface="Times New Roman"/>
                <a:cs typeface="Times New Roman"/>
              </a:rPr>
              <a:t>said that it is </a:t>
            </a:r>
            <a:r>
              <a:rPr dirty="0" sz="1100" spc="10">
                <a:latin typeface="Times New Roman"/>
                <a:cs typeface="Times New Roman"/>
              </a:rPr>
              <a:t>hand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accomplish your </a:t>
            </a:r>
            <a:r>
              <a:rPr dirty="0" sz="1100" spc="5">
                <a:latin typeface="Times New Roman"/>
                <a:cs typeface="Times New Roman"/>
              </a:rPr>
              <a:t>goals until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know what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you  want </a:t>
            </a:r>
            <a:r>
              <a:rPr dirty="0" sz="1100" spc="5">
                <a:latin typeface="Times New Roman"/>
                <a:cs typeface="Times New Roman"/>
              </a:rPr>
              <a:t>to accomplish.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motto is </a:t>
            </a:r>
            <a:r>
              <a:rPr dirty="0" sz="1100" spc="10">
                <a:latin typeface="Times New Roman"/>
                <a:cs typeface="Times New Roman"/>
              </a:rPr>
              <a:t>a good one </a:t>
            </a:r>
            <a:r>
              <a:rPr dirty="0" sz="1100" spc="5">
                <a:latin typeface="Times New Roman"/>
                <a:cs typeface="Times New Roman"/>
              </a:rPr>
              <a:t>for the </a:t>
            </a:r>
            <a:r>
              <a:rPr dirty="0" sz="1100" spc="10">
                <a:latin typeface="Times New Roman"/>
                <a:cs typeface="Times New Roman"/>
              </a:rPr>
              <a:t>investment analyst </a:t>
            </a:r>
            <a:r>
              <a:rPr dirty="0" sz="1100" spc="5">
                <a:latin typeface="Times New Roman"/>
                <a:cs typeface="Times New Roman"/>
              </a:rPr>
              <a:t>to follow. </a:t>
            </a:r>
            <a:r>
              <a:rPr dirty="0" sz="1100" spc="10">
                <a:latin typeface="Times New Roman"/>
                <a:cs typeface="Times New Roman"/>
              </a:rPr>
              <a:t>The  conduct </a:t>
            </a:r>
            <a:r>
              <a:rPr dirty="0" sz="1100" spc="5">
                <a:latin typeface="Times New Roman"/>
                <a:cs typeface="Times New Roman"/>
              </a:rPr>
              <a:t>of investment research </a:t>
            </a:r>
            <a:r>
              <a:rPr dirty="0" sz="1100" spc="10">
                <a:latin typeface="Times New Roman"/>
                <a:cs typeface="Times New Roman"/>
              </a:rPr>
              <a:t>should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 of </a:t>
            </a:r>
            <a:r>
              <a:rPr dirty="0" sz="1100" spc="10">
                <a:latin typeface="Times New Roman"/>
                <a:cs typeface="Times New Roman"/>
              </a:rPr>
              <a:t>a boarder activity. As a preamble to the  </a:t>
            </a:r>
            <a:r>
              <a:rPr dirty="0" sz="1100" spc="5">
                <a:latin typeface="Times New Roman"/>
                <a:cs typeface="Times New Roman"/>
              </a:rPr>
              <a:t>process of </a:t>
            </a:r>
            <a:r>
              <a:rPr dirty="0" sz="1100" spc="10">
                <a:latin typeface="Times New Roman"/>
                <a:cs typeface="Times New Roman"/>
              </a:rPr>
              <a:t>gathering </a:t>
            </a:r>
            <a:r>
              <a:rPr dirty="0" sz="1100" spc="5">
                <a:latin typeface="Times New Roman"/>
                <a:cs typeface="Times New Roman"/>
              </a:rPr>
              <a:t>information, an </a:t>
            </a:r>
            <a:r>
              <a:rPr dirty="0" sz="1100" spc="10">
                <a:latin typeface="Times New Roman"/>
                <a:cs typeface="Times New Roman"/>
              </a:rPr>
              <a:t>investor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ask two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questions.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What kind of information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I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want?</a:t>
            </a: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should this information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useful to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me?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Keeping these </a:t>
            </a:r>
            <a:r>
              <a:rPr dirty="0" sz="1100" spc="5">
                <a:latin typeface="Times New Roman"/>
                <a:cs typeface="Times New Roman"/>
              </a:rPr>
              <a:t>thoughts in mind will contribute to </a:t>
            </a:r>
            <a:r>
              <a:rPr dirty="0" sz="1100" spc="10">
                <a:latin typeface="Times New Roman"/>
                <a:cs typeface="Times New Roman"/>
              </a:rPr>
              <a:t>a more </a:t>
            </a:r>
            <a:r>
              <a:rPr dirty="0" sz="1100" spc="5">
                <a:latin typeface="Times New Roman"/>
                <a:cs typeface="Times New Roman"/>
              </a:rPr>
              <a:t>discipline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logical </a:t>
            </a:r>
            <a:r>
              <a:rPr dirty="0" sz="1100" spc="10">
                <a:latin typeface="Times New Roman"/>
                <a:cs typeface="Times New Roman"/>
              </a:rPr>
              <a:t>approach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investment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research.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marL="37465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Before conducting any </a:t>
            </a:r>
            <a:r>
              <a:rPr dirty="0" sz="1100" spc="5" b="1" i="1">
                <a:latin typeface="Times New Roman"/>
                <a:cs typeface="Times New Roman"/>
              </a:rPr>
              <a:t>research, formally </a:t>
            </a:r>
            <a:r>
              <a:rPr dirty="0" sz="1100" spc="10" b="1" i="1">
                <a:latin typeface="Times New Roman"/>
                <a:cs typeface="Times New Roman"/>
              </a:rPr>
              <a:t>decide what kind </a:t>
            </a:r>
            <a:r>
              <a:rPr dirty="0" sz="1100" spc="5" b="1" i="1">
                <a:latin typeface="Times New Roman"/>
                <a:cs typeface="Times New Roman"/>
              </a:rPr>
              <a:t>of information will </a:t>
            </a:r>
            <a:r>
              <a:rPr dirty="0" sz="1100" spc="15" b="1" i="1">
                <a:latin typeface="Times New Roman"/>
                <a:cs typeface="Times New Roman"/>
              </a:rPr>
              <a:t>be</a:t>
            </a:r>
            <a:r>
              <a:rPr dirty="0" sz="1100" spc="3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useful.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Know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Thyself: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Most people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internal </a:t>
            </a:r>
            <a:r>
              <a:rPr dirty="0" sz="1100" spc="10">
                <a:latin typeface="Times New Roman"/>
                <a:cs typeface="Times New Roman"/>
              </a:rPr>
              <a:t>bases or preconceptions </a:t>
            </a:r>
            <a:r>
              <a:rPr dirty="0" sz="1100" spc="5">
                <a:latin typeface="Times New Roman"/>
                <a:cs typeface="Times New Roman"/>
              </a:rPr>
              <a:t>that are generally difficult to </a:t>
            </a:r>
            <a:r>
              <a:rPr dirty="0" sz="1100" spc="10">
                <a:latin typeface="Times New Roman"/>
                <a:cs typeface="Times New Roman"/>
              </a:rPr>
              <a:t>overcome.  Perhaps some people are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even </a:t>
            </a:r>
            <a:r>
              <a:rPr dirty="0" sz="1100" spc="10">
                <a:latin typeface="Times New Roman"/>
                <a:cs typeface="Times New Roman"/>
              </a:rPr>
              <a:t>interested in </a:t>
            </a:r>
            <a:r>
              <a:rPr dirty="0" sz="1100" spc="5">
                <a:latin typeface="Times New Roman"/>
                <a:cs typeface="Times New Roman"/>
              </a:rPr>
              <a:t>trying </a:t>
            </a:r>
            <a:r>
              <a:rPr dirty="0" sz="1100" spc="10">
                <a:latin typeface="Times New Roman"/>
                <a:cs typeface="Times New Roman"/>
              </a:rPr>
              <a:t>to overcome </a:t>
            </a:r>
            <a:r>
              <a:rPr dirty="0" sz="1100" spc="5">
                <a:latin typeface="Times New Roman"/>
                <a:cs typeface="Times New Roman"/>
              </a:rPr>
              <a:t>all of </a:t>
            </a:r>
            <a:r>
              <a:rPr dirty="0" sz="1100" spc="10">
                <a:latin typeface="Times New Roman"/>
                <a:cs typeface="Times New Roman"/>
              </a:rPr>
              <a:t>them. Knowing  their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10">
                <a:latin typeface="Times New Roman"/>
                <a:cs typeface="Times New Roman"/>
              </a:rPr>
              <a:t>attitudes towards various </a:t>
            </a:r>
            <a:r>
              <a:rPr dirty="0" sz="1100" spc="5">
                <a:latin typeface="Times New Roman"/>
                <a:cs typeface="Times New Roman"/>
              </a:rPr>
              <a:t>issues </a:t>
            </a:r>
            <a:r>
              <a:rPr dirty="0" sz="1100" spc="10">
                <a:latin typeface="Times New Roman"/>
                <a:cs typeface="Times New Roman"/>
              </a:rPr>
              <a:t>can be a big help in </a:t>
            </a:r>
            <a:r>
              <a:rPr dirty="0" sz="1100" spc="5">
                <a:latin typeface="Times New Roman"/>
                <a:cs typeface="Times New Roman"/>
              </a:rPr>
              <a:t>allowing investors to </a:t>
            </a:r>
            <a:r>
              <a:rPr dirty="0" sz="1100" spc="10">
                <a:latin typeface="Times New Roman"/>
                <a:cs typeface="Times New Roman"/>
              </a:rPr>
              <a:t>make  </a:t>
            </a:r>
            <a:r>
              <a:rPr dirty="0" sz="1100" spc="5">
                <a:latin typeface="Times New Roman"/>
                <a:cs typeface="Times New Roman"/>
              </a:rPr>
              <a:t>productive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of their research 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1. Fundamental</a:t>
            </a:r>
            <a:r>
              <a:rPr dirty="0" sz="1100" spc="-2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needs to consider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following question: </a:t>
            </a:r>
            <a:r>
              <a:rPr dirty="0" sz="1100" spc="10">
                <a:latin typeface="Times New Roman"/>
                <a:cs typeface="Times New Roman"/>
              </a:rPr>
              <a:t>Are you a fundamental analyst </a:t>
            </a:r>
            <a:r>
              <a:rPr dirty="0" sz="1100" spc="5">
                <a:latin typeface="Times New Roman"/>
                <a:cs typeface="Times New Roman"/>
              </a:rPr>
              <a:t>at  heart?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10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believe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statements provide useful </a:t>
            </a:r>
            <a:r>
              <a:rPr dirty="0" sz="1100" spc="10">
                <a:latin typeface="Times New Roman"/>
                <a:cs typeface="Times New Roman"/>
              </a:rPr>
              <a:t>information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that the  marketplace </a:t>
            </a:r>
            <a:r>
              <a:rPr dirty="0" sz="1100" spc="5">
                <a:latin typeface="Times New Roman"/>
                <a:cs typeface="Times New Roman"/>
              </a:rPr>
              <a:t>focuses </a:t>
            </a:r>
            <a:r>
              <a:rPr dirty="0" sz="1100" spc="10">
                <a:latin typeface="Times New Roman"/>
                <a:cs typeface="Times New Roman"/>
              </a:rPr>
              <a:t>on them in </a:t>
            </a:r>
            <a:r>
              <a:rPr dirty="0" sz="1100" spc="5">
                <a:latin typeface="Times New Roman"/>
                <a:cs typeface="Times New Roman"/>
              </a:rPr>
              <a:t>determining investment </a:t>
            </a:r>
            <a:r>
              <a:rPr dirty="0" sz="1100" spc="10">
                <a:latin typeface="Times New Roman"/>
                <a:cs typeface="Times New Roman"/>
              </a:rPr>
              <a:t>values? </a:t>
            </a:r>
            <a:r>
              <a:rPr dirty="0" sz="1100" spc="5">
                <a:latin typeface="Times New Roman"/>
                <a:cs typeface="Times New Roman"/>
              </a:rPr>
              <a:t>If so,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will want  </a:t>
            </a:r>
            <a:r>
              <a:rPr dirty="0" sz="1100" spc="5">
                <a:latin typeface="Times New Roman"/>
                <a:cs typeface="Times New Roman"/>
              </a:rPr>
              <a:t>to investigate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accounting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records.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5">
                <a:latin typeface="Times New Roman"/>
                <a:cs typeface="Times New Roman"/>
              </a:rPr>
              <a:t>explores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learn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accounting records, the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person </a:t>
            </a:r>
            <a:r>
              <a:rPr dirty="0" sz="1100" spc="5">
                <a:latin typeface="Times New Roman"/>
                <a:cs typeface="Times New Roman"/>
              </a:rPr>
              <a:t>can  learn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them. </a:t>
            </a:r>
            <a:r>
              <a:rPr dirty="0" sz="1100" spc="10">
                <a:latin typeface="Times New Roman"/>
                <a:cs typeface="Times New Roman"/>
              </a:rPr>
              <a:t>As shown </a:t>
            </a:r>
            <a:r>
              <a:rPr dirty="0" sz="1100" spc="5">
                <a:latin typeface="Times New Roman"/>
                <a:cs typeface="Times New Roman"/>
              </a:rPr>
              <a:t>previously, </a:t>
            </a:r>
            <a:r>
              <a:rPr dirty="0" sz="1100" spc="10">
                <a:latin typeface="Times New Roman"/>
                <a:cs typeface="Times New Roman"/>
              </a:rPr>
              <a:t>a firm can have </a:t>
            </a:r>
            <a:r>
              <a:rPr dirty="0" sz="1100" spc="5">
                <a:latin typeface="Times New Roman"/>
                <a:cs typeface="Times New Roman"/>
              </a:rPr>
              <a:t>rising net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same </a:t>
            </a:r>
            <a:r>
              <a:rPr dirty="0" sz="1100" spc="10">
                <a:latin typeface="Times New Roman"/>
                <a:cs typeface="Times New Roman"/>
              </a:rPr>
              <a:t>time 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cash follow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operations </a:t>
            </a:r>
            <a:r>
              <a:rPr dirty="0" sz="1100" spc="5">
                <a:latin typeface="Times New Roman"/>
                <a:cs typeface="Times New Roman"/>
              </a:rPr>
              <a:t>is falling.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informed fundamental analyst </a:t>
            </a:r>
            <a:r>
              <a:rPr dirty="0" sz="1100" spc="15">
                <a:latin typeface="Times New Roman"/>
                <a:cs typeface="Times New Roman"/>
              </a:rPr>
              <a:t>knows </a:t>
            </a:r>
            <a:r>
              <a:rPr dirty="0" sz="1100" spc="10">
                <a:latin typeface="Times New Roman"/>
                <a:cs typeface="Times New Roman"/>
              </a:rPr>
              <a:t>that  </a:t>
            </a:r>
            <a:r>
              <a:rPr dirty="0" sz="1100" spc="5">
                <a:latin typeface="Times New Roman"/>
                <a:cs typeface="Times New Roman"/>
              </a:rPr>
              <a:t>facts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will generally 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content with </a:t>
            </a:r>
            <a:r>
              <a:rPr dirty="0" sz="1100" spc="10">
                <a:latin typeface="Times New Roman"/>
                <a:cs typeface="Times New Roman"/>
              </a:rPr>
              <a:t>summary </a:t>
            </a:r>
            <a:r>
              <a:rPr dirty="0" sz="1100" spc="5">
                <a:latin typeface="Times New Roman"/>
                <a:cs typeface="Times New Roman"/>
              </a:rPr>
              <a:t>information of the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presented 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some of the </a:t>
            </a:r>
            <a:r>
              <a:rPr dirty="0" sz="1100" spc="5">
                <a:latin typeface="Times New Roman"/>
                <a:cs typeface="Times New Roman"/>
              </a:rPr>
              <a:t>research sources described in this chapter. </a:t>
            </a:r>
            <a:r>
              <a:rPr dirty="0" sz="1100" spc="10">
                <a:latin typeface="Times New Roman"/>
                <a:cs typeface="Times New Roman"/>
              </a:rPr>
              <a:t>Anyone can do a </a:t>
            </a:r>
            <a:r>
              <a:rPr dirty="0" sz="1100" spc="5">
                <a:latin typeface="Times New Roman"/>
                <a:cs typeface="Times New Roman"/>
              </a:rPr>
              <a:t>cursory job of  reviewing </a:t>
            </a:r>
            <a:r>
              <a:rPr dirty="0" sz="1100" spc="10">
                <a:latin typeface="Times New Roman"/>
                <a:cs typeface="Times New Roman"/>
              </a:rPr>
              <a:t>the numbers; </a:t>
            </a:r>
            <a:r>
              <a:rPr dirty="0" sz="1100" spc="5">
                <a:latin typeface="Times New Roman"/>
                <a:cs typeface="Times New Roman"/>
              </a:rPr>
              <a:t>the experts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going to </a:t>
            </a:r>
            <a:r>
              <a:rPr dirty="0" sz="1100" spc="10">
                <a:latin typeface="Times New Roman"/>
                <a:cs typeface="Times New Roman"/>
              </a:rPr>
              <a:t>work </a:t>
            </a:r>
            <a:r>
              <a:rPr dirty="0" sz="1100" spc="5">
                <a:latin typeface="Times New Roman"/>
                <a:cs typeface="Times New Roman"/>
              </a:rPr>
              <a:t>at it </a:t>
            </a:r>
            <a:r>
              <a:rPr dirty="0" sz="1100" spc="10">
                <a:latin typeface="Times New Roman"/>
                <a:cs typeface="Times New Roman"/>
              </a:rPr>
              <a:t>a lot </a:t>
            </a:r>
            <a:r>
              <a:rPr dirty="0" sz="1100" spc="5">
                <a:latin typeface="Times New Roman"/>
                <a:cs typeface="Times New Roman"/>
              </a:rPr>
              <a:t>harder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hobbyist.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736978"/>
            <a:ext cx="5335905" cy="88988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441959" indent="-215265">
              <a:lnSpc>
                <a:spcPct val="100000"/>
              </a:lnSpc>
              <a:spcBef>
                <a:spcPts val="125"/>
              </a:spcBef>
              <a:buAutoNum type="arabicPeriod" startAt="2"/>
              <a:tabLst>
                <a:tab pos="442595" algn="l"/>
              </a:tabLst>
            </a:pPr>
            <a:r>
              <a:rPr dirty="0" sz="1100" spc="5" b="1" i="1">
                <a:latin typeface="Times New Roman"/>
                <a:cs typeface="Times New Roman"/>
              </a:rPr>
              <a:t>Technical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plethora of </a:t>
            </a:r>
            <a:r>
              <a:rPr dirty="0" sz="1100" spc="10">
                <a:latin typeface="Times New Roman"/>
                <a:cs typeface="Times New Roman"/>
              </a:rPr>
              <a:t>academic </a:t>
            </a:r>
            <a:r>
              <a:rPr dirty="0" sz="1100" spc="5">
                <a:latin typeface="Times New Roman"/>
                <a:cs typeface="Times New Roman"/>
              </a:rPr>
              <a:t>research exists </a:t>
            </a:r>
            <a:r>
              <a:rPr dirty="0" sz="1100" spc="10">
                <a:latin typeface="Times New Roman"/>
                <a:cs typeface="Times New Roman"/>
              </a:rPr>
              <a:t>showing </a:t>
            </a:r>
            <a:r>
              <a:rPr dirty="0" sz="1100" spc="5">
                <a:latin typeface="Times New Roman"/>
                <a:cs typeface="Times New Roman"/>
              </a:rPr>
              <a:t>the title relationship </a:t>
            </a:r>
            <a:r>
              <a:rPr dirty="0" sz="1100" spc="10">
                <a:latin typeface="Times New Roman"/>
                <a:cs typeface="Times New Roman"/>
              </a:rPr>
              <a:t>between some </a:t>
            </a:r>
            <a:r>
              <a:rPr dirty="0" sz="1100" spc="5">
                <a:latin typeface="Times New Roman"/>
                <a:cs typeface="Times New Roman"/>
              </a:rPr>
              <a:t>people  technical indicators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subsequent stock </a:t>
            </a:r>
            <a:r>
              <a:rPr dirty="0" sz="1100" spc="10">
                <a:latin typeface="Times New Roman"/>
                <a:cs typeface="Times New Roman"/>
              </a:rPr>
              <a:t>market performance. Despite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discrepancy,  many </a:t>
            </a:r>
            <a:r>
              <a:rPr dirty="0" sz="1100" spc="5">
                <a:latin typeface="Times New Roman"/>
                <a:cs typeface="Times New Roman"/>
              </a:rPr>
              <a:t>efficient market advocates are unwilling to </a:t>
            </a:r>
            <a:r>
              <a:rPr dirty="0" sz="1100" spc="10">
                <a:latin typeface="Times New Roman"/>
                <a:cs typeface="Times New Roman"/>
              </a:rPr>
              <a:t>dismiss </a:t>
            </a:r>
            <a:r>
              <a:rPr dirty="0" sz="1100" spc="5">
                <a:latin typeface="Times New Roman"/>
                <a:cs typeface="Times New Roman"/>
              </a:rPr>
              <a:t>technical analyst techniques; </a:t>
            </a:r>
            <a:r>
              <a:rPr dirty="0" sz="1100" spc="10">
                <a:latin typeface="Times New Roman"/>
                <a:cs typeface="Times New Roman"/>
              </a:rPr>
              <a:t>they  </a:t>
            </a:r>
            <a:r>
              <a:rPr dirty="0" sz="1100" spc="5">
                <a:latin typeface="Times New Roman"/>
                <a:cs typeface="Times New Roman"/>
              </a:rPr>
              <a:t>routinely incorporate technical </a:t>
            </a:r>
            <a:r>
              <a:rPr dirty="0" sz="1100" spc="10">
                <a:latin typeface="Times New Roman"/>
                <a:cs typeface="Times New Roman"/>
              </a:rPr>
              <a:t>tools </a:t>
            </a:r>
            <a:r>
              <a:rPr dirty="0" sz="1100" spc="5">
                <a:latin typeface="Times New Roman"/>
                <a:cs typeface="Times New Roman"/>
              </a:rPr>
              <a:t>such as </a:t>
            </a:r>
            <a:r>
              <a:rPr dirty="0" sz="1100" spc="10">
                <a:latin typeface="Times New Roman"/>
                <a:cs typeface="Times New Roman"/>
              </a:rPr>
              <a:t>a chart </a:t>
            </a:r>
            <a:r>
              <a:rPr dirty="0" sz="1100" spc="5">
                <a:latin typeface="Times New Roman"/>
                <a:cs typeface="Times New Roman"/>
              </a:rPr>
              <a:t>into their decisions-making process. If  </a:t>
            </a:r>
            <a:r>
              <a:rPr dirty="0" sz="1100" spc="10">
                <a:latin typeface="Times New Roman"/>
                <a:cs typeface="Times New Roman"/>
              </a:rPr>
              <a:t>some people </a:t>
            </a:r>
            <a:r>
              <a:rPr dirty="0" sz="1100" spc="5">
                <a:latin typeface="Times New Roman"/>
                <a:cs typeface="Times New Roman"/>
              </a:rPr>
              <a:t>truly believe technical analysis is of </a:t>
            </a:r>
            <a:r>
              <a:rPr dirty="0" sz="1100" spc="10">
                <a:latin typeface="Times New Roman"/>
                <a:cs typeface="Times New Roman"/>
              </a:rPr>
              <a:t>no value </a:t>
            </a:r>
            <a:r>
              <a:rPr dirty="0" sz="1100" spc="5">
                <a:latin typeface="Times New Roman"/>
                <a:cs typeface="Times New Roman"/>
              </a:rPr>
              <a:t>as the efficient </a:t>
            </a:r>
            <a:r>
              <a:rPr dirty="0" sz="1100" spc="10">
                <a:latin typeface="Times New Roman"/>
                <a:cs typeface="Times New Roman"/>
              </a:rPr>
              <a:t>market hypothesis  </a:t>
            </a:r>
            <a:r>
              <a:rPr dirty="0" sz="1100" spc="5">
                <a:latin typeface="Times New Roman"/>
                <a:cs typeface="Times New Roman"/>
              </a:rPr>
              <a:t>indicates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they read technical </a:t>
            </a:r>
            <a:r>
              <a:rPr dirty="0" sz="1100" spc="10">
                <a:latin typeface="Times New Roman"/>
                <a:cs typeface="Times New Roman"/>
              </a:rPr>
              <a:t>comments </a:t>
            </a:r>
            <a:r>
              <a:rPr dirty="0" sz="1100" spc="5">
                <a:latin typeface="Times New Roman"/>
                <a:cs typeface="Times New Roman"/>
              </a:rPr>
              <a:t>in investment </a:t>
            </a:r>
            <a:r>
              <a:rPr dirty="0" sz="1100" spc="10">
                <a:latin typeface="Times New Roman"/>
                <a:cs typeface="Times New Roman"/>
              </a:rPr>
              <a:t>advisory </a:t>
            </a:r>
            <a:r>
              <a:rPr dirty="0" sz="1100" spc="5">
                <a:latin typeface="Times New Roman"/>
                <a:cs typeface="Times New Roman"/>
              </a:rPr>
              <a:t>services or look  at charts?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There is nothing </a:t>
            </a:r>
            <a:r>
              <a:rPr dirty="0" sz="1100" spc="10">
                <a:latin typeface="Times New Roman"/>
                <a:cs typeface="Times New Roman"/>
              </a:rPr>
              <a:t>wrong, </a:t>
            </a:r>
            <a:r>
              <a:rPr dirty="0" sz="1100" spc="5">
                <a:latin typeface="Times New Roman"/>
                <a:cs typeface="Times New Roman"/>
              </a:rPr>
              <a:t>with considering </a:t>
            </a:r>
            <a:r>
              <a:rPr dirty="0" sz="1100" spc="10">
                <a:latin typeface="Times New Roman"/>
                <a:cs typeface="Times New Roman"/>
              </a:rPr>
              <a:t>a particular type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information.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act  illogically, </a:t>
            </a:r>
            <a:r>
              <a:rPr dirty="0" sz="1100" spc="5">
                <a:latin typeface="Times New Roman"/>
                <a:cs typeface="Times New Roman"/>
              </a:rPr>
              <a:t>however, </a:t>
            </a:r>
            <a:r>
              <a:rPr dirty="0" sz="1100" spc="10">
                <a:latin typeface="Times New Roman"/>
                <a:cs typeface="Times New Roman"/>
              </a:rPr>
              <a:t>when they </a:t>
            </a:r>
            <a:r>
              <a:rPr dirty="0" sz="1100" spc="5">
                <a:latin typeface="Times New Roman"/>
                <a:cs typeface="Times New Roman"/>
              </a:rPr>
              <a:t>say </a:t>
            </a:r>
            <a:r>
              <a:rPr dirty="0" sz="1100" spc="10">
                <a:latin typeface="Times New Roman"/>
                <a:cs typeface="Times New Roman"/>
              </a:rPr>
              <a:t>something </a:t>
            </a:r>
            <a:r>
              <a:rPr dirty="0" sz="1100" spc="5">
                <a:latin typeface="Times New Roman"/>
                <a:cs typeface="Times New Roman"/>
              </a:rPr>
              <a:t>is worthless but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5">
                <a:latin typeface="Times New Roman"/>
                <a:cs typeface="Times New Roman"/>
              </a:rPr>
              <a:t>spend </a:t>
            </a:r>
            <a:r>
              <a:rPr dirty="0" sz="1100" spc="10">
                <a:latin typeface="Times New Roman"/>
                <a:cs typeface="Times New Roman"/>
              </a:rPr>
              <a:t>time studying </a:t>
            </a:r>
            <a:r>
              <a:rPr dirty="0" sz="1100" spc="5">
                <a:latin typeface="Times New Roman"/>
                <a:cs typeface="Times New Roman"/>
              </a:rPr>
              <a:t>it.  </a:t>
            </a:r>
            <a:r>
              <a:rPr dirty="0" sz="1100" spc="10">
                <a:latin typeface="Times New Roman"/>
                <a:cs typeface="Times New Roman"/>
              </a:rPr>
              <a:t>Looking charts </a:t>
            </a:r>
            <a:r>
              <a:rPr dirty="0" sz="1100" spc="5">
                <a:latin typeface="Times New Roman"/>
                <a:cs typeface="Times New Roman"/>
              </a:rPr>
              <a:t>is not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crime; </a:t>
            </a: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 need </a:t>
            </a:r>
            <a:r>
              <a:rPr dirty="0" sz="1100" spc="5">
                <a:latin typeface="Times New Roman"/>
                <a:cs typeface="Times New Roman"/>
              </a:rPr>
              <a:t>to study </a:t>
            </a:r>
            <a:r>
              <a:rPr dirty="0" sz="1100" spc="10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dark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night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15">
                <a:latin typeface="Times New Roman"/>
                <a:cs typeface="Times New Roman"/>
              </a:rPr>
              <a:t>no 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around.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To </a:t>
            </a:r>
            <a:r>
              <a:rPr dirty="0" sz="1100" spc="5" b="1" i="1">
                <a:latin typeface="Times New Roman"/>
                <a:cs typeface="Times New Roman"/>
              </a:rPr>
              <a:t>prove </a:t>
            </a:r>
            <a:r>
              <a:rPr dirty="0" sz="1100" spc="10" b="1" i="1">
                <a:latin typeface="Times New Roman"/>
                <a:cs typeface="Times New Roman"/>
              </a:rPr>
              <a:t>a thing </a:t>
            </a:r>
            <a:r>
              <a:rPr dirty="0" sz="1100" spc="5" b="1" i="1">
                <a:latin typeface="Times New Roman"/>
                <a:cs typeface="Times New Roman"/>
              </a:rPr>
              <a:t>is </a:t>
            </a:r>
            <a:r>
              <a:rPr dirty="0" sz="1100" spc="10" b="1" i="1">
                <a:latin typeface="Times New Roman"/>
                <a:cs typeface="Times New Roman"/>
              </a:rPr>
              <a:t>not enough; you must convince someone </a:t>
            </a:r>
            <a:r>
              <a:rPr dirty="0" sz="1100" spc="5" b="1" i="1">
                <a:latin typeface="Times New Roman"/>
                <a:cs typeface="Times New Roman"/>
              </a:rPr>
              <a:t>to accept</a:t>
            </a:r>
            <a:r>
              <a:rPr dirty="0" sz="1100" spc="-55" b="1" i="1">
                <a:latin typeface="Times New Roman"/>
                <a:cs typeface="Times New Roman"/>
              </a:rPr>
              <a:t> </a:t>
            </a:r>
            <a:r>
              <a:rPr dirty="0" sz="1100" b="1" i="1">
                <a:latin typeface="Times New Roman"/>
                <a:cs typeface="Times New Roman"/>
              </a:rPr>
              <a:t>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spcBef>
                <a:spcPts val="5"/>
              </a:spcBef>
              <a:buAutoNum type="arabicPeriod" startAt="3"/>
              <a:tabLst>
                <a:tab pos="442595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The Experts’</a:t>
            </a:r>
            <a:r>
              <a:rPr dirty="0" sz="1100" spc="-5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Approach: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Some people would do well </a:t>
            </a:r>
            <a:r>
              <a:rPr dirty="0" sz="1100" spc="5">
                <a:latin typeface="Times New Roman"/>
                <a:cs typeface="Times New Roman"/>
              </a:rPr>
              <a:t>to realize that their investment decision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largely </a:t>
            </a:r>
            <a:r>
              <a:rPr dirty="0" sz="1100" spc="10">
                <a:latin typeface="Times New Roman"/>
                <a:cs typeface="Times New Roman"/>
              </a:rPr>
              <a:t>made on the  </a:t>
            </a:r>
            <a:r>
              <a:rPr dirty="0" sz="1100" spc="5">
                <a:latin typeface="Times New Roman"/>
                <a:cs typeface="Times New Roman"/>
              </a:rPr>
              <a:t>basis of </a:t>
            </a:r>
            <a:r>
              <a:rPr dirty="0" sz="1100" spc="10">
                <a:latin typeface="Times New Roman"/>
                <a:cs typeface="Times New Roman"/>
              </a:rPr>
              <a:t>what someone </a:t>
            </a:r>
            <a:r>
              <a:rPr dirty="0" sz="1100" spc="5">
                <a:latin typeface="Times New Roman"/>
                <a:cs typeface="Times New Roman"/>
              </a:rPr>
              <a:t>else </a:t>
            </a:r>
            <a:r>
              <a:rPr dirty="0" sz="1100" spc="10">
                <a:latin typeface="Times New Roman"/>
                <a:cs typeface="Times New Roman"/>
              </a:rPr>
              <a:t>says and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seldom the </a:t>
            </a:r>
            <a:r>
              <a:rPr dirty="0" sz="1100" spc="5">
                <a:latin typeface="Times New Roman"/>
                <a:cs typeface="Times New Roman"/>
              </a:rPr>
              <a:t>result of their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research.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the research emanating from brokerage houses and </a:t>
            </a:r>
            <a:r>
              <a:rPr dirty="0" sz="1100" spc="5">
                <a:latin typeface="Times New Roman"/>
                <a:cs typeface="Times New Roman"/>
              </a:rPr>
              <a:t>investment advisory services is quite  good. Investors should </a:t>
            </a:r>
            <a:r>
              <a:rPr dirty="0" sz="1100" spc="10">
                <a:latin typeface="Times New Roman"/>
                <a:cs typeface="Times New Roman"/>
              </a:rPr>
              <a:t>consider </a:t>
            </a:r>
            <a:r>
              <a:rPr dirty="0" sz="1100" spc="5">
                <a:latin typeface="Times New Roman"/>
                <a:cs typeface="Times New Roman"/>
              </a:rPr>
              <a:t>it carefully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give it substantial weight in security  selection.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Screening: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Understanding personal </a:t>
            </a:r>
            <a:r>
              <a:rPr dirty="0" sz="1100" spc="5">
                <a:latin typeface="Times New Roman"/>
                <a:cs typeface="Times New Roman"/>
              </a:rPr>
              <a:t>attitudes </a:t>
            </a:r>
            <a:r>
              <a:rPr dirty="0" sz="1100" spc="10">
                <a:latin typeface="Times New Roman"/>
                <a:cs typeface="Times New Roman"/>
              </a:rPr>
              <a:t>toward </a:t>
            </a:r>
            <a:r>
              <a:rPr dirty="0" sz="1100" spc="5">
                <a:latin typeface="Times New Roman"/>
                <a:cs typeface="Times New Roman"/>
              </a:rPr>
              <a:t>the investment </a:t>
            </a:r>
            <a:r>
              <a:rPr dirty="0" sz="1100" spc="10">
                <a:latin typeface="Times New Roman"/>
                <a:cs typeface="Times New Roman"/>
              </a:rPr>
              <a:t>selection </a:t>
            </a:r>
            <a:r>
              <a:rPr dirty="0" sz="1100" spc="5">
                <a:latin typeface="Times New Roman"/>
                <a:cs typeface="Times New Roman"/>
              </a:rPr>
              <a:t>process is </a:t>
            </a:r>
            <a:r>
              <a:rPr dirty="0" sz="1100" spc="10">
                <a:latin typeface="Times New Roman"/>
                <a:cs typeface="Times New Roman"/>
              </a:rPr>
              <a:t>helpful in  </a:t>
            </a:r>
            <a:r>
              <a:rPr dirty="0" sz="1100" spc="5">
                <a:latin typeface="Times New Roman"/>
                <a:cs typeface="Times New Roman"/>
              </a:rPr>
              <a:t>constructing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useful sector of the security universe. </a:t>
            </a:r>
            <a:r>
              <a:rPr dirty="0" sz="1100" spc="10">
                <a:latin typeface="Times New Roman"/>
                <a:cs typeface="Times New Roman"/>
              </a:rPr>
              <a:t>Screening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term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describe  the process </a:t>
            </a:r>
            <a:r>
              <a:rPr dirty="0" sz="1100" spc="5">
                <a:latin typeface="Times New Roman"/>
                <a:cs typeface="Times New Roman"/>
              </a:rPr>
              <a:t>of sorting though the list of potential investments. </a:t>
            </a:r>
            <a:r>
              <a:rPr dirty="0" sz="1100" spc="10">
                <a:latin typeface="Times New Roman"/>
                <a:cs typeface="Times New Roman"/>
              </a:rPr>
              <a:t>The use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some type </a:t>
            </a:r>
            <a:r>
              <a:rPr dirty="0" sz="1100" spc="5">
                <a:latin typeface="Times New Roman"/>
                <a:cs typeface="Times New Roman"/>
              </a:rPr>
              <a:t>of  screen is </a:t>
            </a:r>
            <a:r>
              <a:rPr dirty="0" sz="1100" spc="10">
                <a:latin typeface="Times New Roman"/>
                <a:cs typeface="Times New Roman"/>
              </a:rPr>
              <a:t>almost always </a:t>
            </a:r>
            <a:r>
              <a:rPr dirty="0" sz="1100" spc="5">
                <a:latin typeface="Times New Roman"/>
                <a:cs typeface="Times New Roman"/>
              </a:rPr>
              <a:t>necessary in security selection, because too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alternatives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through investigation of </a:t>
            </a:r>
            <a:r>
              <a:rPr dirty="0" sz="1100" spc="10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all impossible, </a:t>
            </a:r>
            <a:r>
              <a:rPr dirty="0" sz="1100" spc="10">
                <a:latin typeface="Times New Roman"/>
                <a:cs typeface="Times New Roman"/>
              </a:rPr>
              <a:t>even with the </a:t>
            </a:r>
            <a:r>
              <a:rPr dirty="0" sz="1100" spc="5">
                <a:latin typeface="Times New Roman"/>
                <a:cs typeface="Times New Roman"/>
              </a:rPr>
              <a:t>aid of </a:t>
            </a:r>
            <a:r>
              <a:rPr dirty="0" sz="1100" spc="10">
                <a:latin typeface="Times New Roman"/>
                <a:cs typeface="Times New Roman"/>
              </a:rPr>
              <a:t>a  computer.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Not only are thousands of potential </a:t>
            </a:r>
            <a:r>
              <a:rPr dirty="0" sz="1100" spc="5">
                <a:latin typeface="Times New Roman"/>
                <a:cs typeface="Times New Roman"/>
              </a:rPr>
              <a:t>investment listed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New York NASDAQ  </a:t>
            </a:r>
            <a:r>
              <a:rPr dirty="0" sz="1100" spc="10">
                <a:latin typeface="Times New Roman"/>
                <a:cs typeface="Times New Roman"/>
              </a:rPr>
              <a:t>Exchanges, thousands more are traded in </a:t>
            </a:r>
            <a:r>
              <a:rPr dirty="0" sz="1100" spc="5">
                <a:latin typeface="Times New Roman"/>
                <a:cs typeface="Times New Roman"/>
              </a:rPr>
              <a:t>the over-the-counter </a:t>
            </a:r>
            <a:r>
              <a:rPr dirty="0" sz="1100" spc="10">
                <a:latin typeface="Times New Roman"/>
                <a:cs typeface="Times New Roman"/>
              </a:rPr>
              <a:t>market.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who  </a:t>
            </a:r>
            <a:r>
              <a:rPr dirty="0" sz="1100" spc="5">
                <a:latin typeface="Times New Roman"/>
                <a:cs typeface="Times New Roman"/>
              </a:rPr>
              <a:t>spent five </a:t>
            </a:r>
            <a:r>
              <a:rPr dirty="0" sz="1100" spc="10">
                <a:latin typeface="Times New Roman"/>
                <a:cs typeface="Times New Roman"/>
              </a:rPr>
              <a:t>minutes looking at each of 500 possible </a:t>
            </a:r>
            <a:r>
              <a:rPr dirty="0" sz="1100" spc="5">
                <a:latin typeface="Times New Roman"/>
                <a:cs typeface="Times New Roman"/>
              </a:rPr>
              <a:t>picks </a:t>
            </a:r>
            <a:r>
              <a:rPr dirty="0" sz="1100" spc="10">
                <a:latin typeface="Times New Roman"/>
                <a:cs typeface="Times New Roman"/>
              </a:rPr>
              <a:t>would need 2,500 minutes (a 40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hour </a:t>
            </a:r>
            <a:r>
              <a:rPr dirty="0" sz="1100" spc="10">
                <a:latin typeface="Times New Roman"/>
                <a:cs typeface="Times New Roman"/>
              </a:rPr>
              <a:t>work week)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check </a:t>
            </a:r>
            <a:r>
              <a:rPr dirty="0" sz="1100" spc="5">
                <a:latin typeface="Times New Roman"/>
                <a:cs typeface="Times New Roman"/>
              </a:rPr>
              <a:t>out this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sample.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35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reminder of this chapter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look at some of 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important </a:t>
            </a:r>
            <a:r>
              <a:rPr dirty="0" sz="1100" spc="5">
                <a:latin typeface="Times New Roman"/>
                <a:cs typeface="Times New Roman"/>
              </a:rPr>
              <a:t>sources </a:t>
            </a:r>
            <a:r>
              <a:rPr dirty="0" sz="1100" spc="10">
                <a:latin typeface="Times New Roman"/>
                <a:cs typeface="Times New Roman"/>
              </a:rPr>
              <a:t>of information  </a:t>
            </a:r>
            <a:r>
              <a:rPr dirty="0" sz="1100" spc="5">
                <a:latin typeface="Times New Roman"/>
                <a:cs typeface="Times New Roman"/>
              </a:rPr>
              <a:t>to both the individual investor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the security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Screening </a:t>
            </a:r>
            <a:r>
              <a:rPr dirty="0" sz="1100" spc="5" b="1" i="1">
                <a:latin typeface="Times New Roman"/>
                <a:cs typeface="Times New Roman"/>
              </a:rPr>
              <a:t>is the process of sorting </a:t>
            </a:r>
            <a:r>
              <a:rPr dirty="0" sz="1100" spc="10" b="1" i="1">
                <a:latin typeface="Times New Roman"/>
                <a:cs typeface="Times New Roman"/>
              </a:rPr>
              <a:t>through the </a:t>
            </a:r>
            <a:r>
              <a:rPr dirty="0" sz="1100" spc="5" b="1" i="1">
                <a:latin typeface="Times New Roman"/>
                <a:cs typeface="Times New Roman"/>
              </a:rPr>
              <a:t>list of potential</a:t>
            </a:r>
            <a:r>
              <a:rPr dirty="0" sz="1100" spc="2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investments.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RESOURCES </a:t>
            </a:r>
            <a:r>
              <a:rPr dirty="0" sz="1100" spc="20" b="1">
                <a:latin typeface="Times New Roman"/>
                <a:cs typeface="Times New Roman"/>
              </a:rPr>
              <a:t>AT </a:t>
            </a:r>
            <a:r>
              <a:rPr dirty="0" sz="1100" spc="15" b="1">
                <a:latin typeface="Times New Roman"/>
                <a:cs typeface="Times New Roman"/>
              </a:rPr>
              <a:t>THE</a:t>
            </a:r>
            <a:r>
              <a:rPr dirty="0" sz="1100" spc="-10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LIBRARY: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Newcomers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 reference section of the library quickly discover that </a:t>
            </a:r>
            <a:r>
              <a:rPr dirty="0" sz="1100" spc="10">
                <a:latin typeface="Times New Roman"/>
                <a:cs typeface="Times New Roman"/>
              </a:rPr>
              <a:t>two names  dominate </a:t>
            </a:r>
            <a:r>
              <a:rPr dirty="0" sz="1100" spc="15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reference </a:t>
            </a:r>
            <a:r>
              <a:rPr dirty="0" sz="1100" spc="10">
                <a:latin typeface="Times New Roman"/>
                <a:cs typeface="Times New Roman"/>
              </a:rPr>
              <a:t>material on the shelves: </a:t>
            </a:r>
            <a:r>
              <a:rPr dirty="0" sz="1100" spc="5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Poor’s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Moody’s. These two companies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widely </a:t>
            </a:r>
            <a:r>
              <a:rPr dirty="0" sz="1100" spc="5">
                <a:latin typeface="Times New Roman"/>
                <a:cs typeface="Times New Roman"/>
              </a:rPr>
              <a:t>respected and,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extent, duplicate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each other’s services.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 eventually develop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preference for </a:t>
            </a:r>
            <a:r>
              <a:rPr dirty="0" sz="1100" spc="10">
                <a:latin typeface="Times New Roman"/>
                <a:cs typeface="Times New Roman"/>
              </a:rPr>
              <a:t>one company’s  </a:t>
            </a:r>
            <a:r>
              <a:rPr dirty="0" sz="1100" spc="5">
                <a:latin typeface="Times New Roman"/>
                <a:cs typeface="Times New Roman"/>
              </a:rPr>
              <a:t>material </a:t>
            </a:r>
            <a:r>
              <a:rPr dirty="0" sz="1100" spc="10">
                <a:latin typeface="Times New Roman"/>
                <a:cs typeface="Times New Roman"/>
              </a:rPr>
              <a:t>over the </a:t>
            </a:r>
            <a:r>
              <a:rPr dirty="0" sz="1100" spc="5">
                <a:latin typeface="Times New Roman"/>
                <a:cs typeface="Times New Roman"/>
              </a:rPr>
              <a:t>other, </a:t>
            </a:r>
            <a:r>
              <a:rPr dirty="0" sz="1100" spc="10">
                <a:latin typeface="Times New Roman"/>
                <a:cs typeface="Times New Roman"/>
              </a:rPr>
              <a:t>becoming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10">
                <a:latin typeface="Times New Roman"/>
                <a:cs typeface="Times New Roman"/>
              </a:rPr>
              <a:t>an “S&amp;P </a:t>
            </a:r>
            <a:r>
              <a:rPr dirty="0" sz="1100" spc="5">
                <a:latin typeface="Times New Roman"/>
                <a:cs typeface="Times New Roman"/>
              </a:rPr>
              <a:t>person” or </a:t>
            </a:r>
            <a:r>
              <a:rPr dirty="0" sz="1100" spc="10">
                <a:latin typeface="Times New Roman"/>
                <a:cs typeface="Times New Roman"/>
              </a:rPr>
              <a:t>a “Moody’s </a:t>
            </a:r>
            <a:r>
              <a:rPr dirty="0" sz="1100" spc="5">
                <a:latin typeface="Times New Roman"/>
                <a:cs typeface="Times New Roman"/>
              </a:rPr>
              <a:t>person”. </a:t>
            </a:r>
            <a:r>
              <a:rPr dirty="0" sz="1100" spc="10">
                <a:latin typeface="Times New Roman"/>
                <a:cs typeface="Times New Roman"/>
              </a:rPr>
              <a:t>Both  companies provide </a:t>
            </a:r>
            <a:r>
              <a:rPr dirty="0" sz="1100" spc="5">
                <a:latin typeface="Times New Roman"/>
                <a:cs typeface="Times New Roman"/>
              </a:rPr>
              <a:t>excellent material.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119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7037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985">
              <a:lnSpc>
                <a:spcPct val="98300"/>
              </a:lnSpc>
              <a:spcBef>
                <a:spcPts val="150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information; it does not also serve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listing service as 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dose.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can  apply for </a:t>
            </a:r>
            <a:r>
              <a:rPr dirty="0" sz="1100">
                <a:latin typeface="Times New Roman"/>
                <a:cs typeface="Times New Roman"/>
              </a:rPr>
              <a:t>listing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20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under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prices set of rules.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OTCBB, the </a:t>
            </a:r>
            <a:r>
              <a:rPr dirty="0" sz="1100" spc="5">
                <a:latin typeface="Times New Roman"/>
                <a:cs typeface="Times New Roman"/>
              </a:rPr>
              <a:t>market  </a:t>
            </a:r>
            <a:r>
              <a:rPr dirty="0" sz="1100" spc="10">
                <a:latin typeface="Times New Roman"/>
                <a:cs typeface="Times New Roman"/>
              </a:rPr>
              <a:t>makers </a:t>
            </a:r>
            <a:r>
              <a:rPr dirty="0" sz="1100" spc="5">
                <a:latin typeface="Times New Roman"/>
                <a:cs typeface="Times New Roman"/>
              </a:rPr>
              <a:t>decide </a:t>
            </a:r>
            <a:r>
              <a:rPr dirty="0" sz="1100" spc="10">
                <a:latin typeface="Times New Roman"/>
                <a:cs typeface="Times New Roman"/>
              </a:rPr>
              <a:t>how much to </a:t>
            </a:r>
            <a:r>
              <a:rPr dirty="0" sz="1100" spc="5">
                <a:latin typeface="Times New Roman"/>
                <a:cs typeface="Times New Roman"/>
              </a:rPr>
              <a:t>buy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sell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security, </a:t>
            </a:r>
            <a:r>
              <a:rPr dirty="0" sz="1100" spc="10">
                <a:latin typeface="Times New Roman"/>
                <a:cs typeface="Times New Roman"/>
              </a:rPr>
              <a:t>so a </a:t>
            </a:r>
            <a:r>
              <a:rPr dirty="0" sz="1100" spc="5">
                <a:latin typeface="Times New Roman"/>
                <a:cs typeface="Times New Roman"/>
              </a:rPr>
              <a:t>firm has </a:t>
            </a:r>
            <a:r>
              <a:rPr dirty="0" sz="1100" spc="10">
                <a:latin typeface="Times New Roman"/>
                <a:cs typeface="Times New Roman"/>
              </a:rPr>
              <a:t>no assurance  </a:t>
            </a:r>
            <a:r>
              <a:rPr dirty="0" sz="1100" spc="5">
                <a:latin typeface="Times New Roman"/>
                <a:cs typeface="Times New Roman"/>
              </a:rPr>
              <a:t>it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able to </a:t>
            </a:r>
            <a:r>
              <a:rPr dirty="0" sz="1100" spc="10">
                <a:latin typeface="Times New Roman"/>
                <a:cs typeface="Times New Roman"/>
              </a:rPr>
              <a:t>sell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shares at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initial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Pink </a:t>
            </a:r>
            <a:r>
              <a:rPr dirty="0" sz="1100" spc="5" b="1">
                <a:latin typeface="Times New Roman"/>
                <a:cs typeface="Times New Roman"/>
              </a:rPr>
              <a:t>Sheets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Stocks: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smallest and </a:t>
            </a:r>
            <a:r>
              <a:rPr dirty="0" sz="1100" spc="5">
                <a:latin typeface="Times New Roman"/>
                <a:cs typeface="Times New Roman"/>
              </a:rPr>
              <a:t>often </a:t>
            </a:r>
            <a:r>
              <a:rPr dirty="0" sz="1100" spc="10">
                <a:latin typeface="Times New Roman"/>
                <a:cs typeface="Times New Roman"/>
              </a:rPr>
              <a:t>most speculative </a:t>
            </a:r>
            <a:r>
              <a:rPr dirty="0" sz="1100" spc="20">
                <a:latin typeface="Times New Roman"/>
                <a:cs typeface="Times New Roman"/>
              </a:rPr>
              <a:t>OTC </a:t>
            </a:r>
            <a:r>
              <a:rPr dirty="0" sz="1100" spc="5">
                <a:latin typeface="Times New Roman"/>
                <a:cs typeface="Times New Roman"/>
              </a:rPr>
              <a:t>stocks are </a:t>
            </a:r>
            <a:r>
              <a:rPr dirty="0" sz="1100" spc="10">
                <a:latin typeface="Times New Roman"/>
                <a:cs typeface="Times New Roman"/>
              </a:rPr>
              <a:t>the pink sheet </a:t>
            </a:r>
            <a:r>
              <a:rPr dirty="0" sz="1100" spc="5">
                <a:latin typeface="Times New Roman"/>
                <a:cs typeface="Times New Roman"/>
              </a:rPr>
              <a:t>issues. Information 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these securities </a:t>
            </a:r>
            <a:r>
              <a:rPr dirty="0" sz="1100" spc="10">
                <a:latin typeface="Times New Roman"/>
                <a:cs typeface="Times New Roman"/>
              </a:rPr>
              <a:t>comes from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NOB,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begin providing </a:t>
            </a:r>
            <a:r>
              <a:rPr dirty="0" sz="1100" spc="10">
                <a:latin typeface="Times New Roman"/>
                <a:cs typeface="Times New Roman"/>
              </a:rPr>
              <a:t>the data </a:t>
            </a:r>
            <a:r>
              <a:rPr dirty="0" sz="1100" spc="5">
                <a:latin typeface="Times New Roman"/>
                <a:cs typeface="Times New Roman"/>
              </a:rPr>
              <a:t>in 1913. Roger  Babson, founder </a:t>
            </a:r>
            <a:r>
              <a:rPr dirty="0" sz="1100" spc="10">
                <a:latin typeface="Times New Roman"/>
                <a:cs typeface="Times New Roman"/>
              </a:rPr>
              <a:t>of Babson College was </a:t>
            </a:r>
            <a:r>
              <a:rPr dirty="0" sz="1100" spc="5">
                <a:latin typeface="Times New Roman"/>
                <a:cs typeface="Times New Roman"/>
              </a:rPr>
              <a:t>largely responsibly for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origination.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name  comes from </a:t>
            </a:r>
            <a:r>
              <a:rPr dirty="0" sz="1100" spc="5">
                <a:latin typeface="Times New Roman"/>
                <a:cs typeface="Times New Roman"/>
              </a:rPr>
              <a:t>the fact that historically the pricing </a:t>
            </a:r>
            <a:r>
              <a:rPr dirty="0" sz="1100" spc="10">
                <a:latin typeface="Times New Roman"/>
                <a:cs typeface="Times New Roman"/>
              </a:rPr>
              <a:t>informed appeared on narrow </a:t>
            </a:r>
            <a:r>
              <a:rPr dirty="0" sz="1100" spc="5">
                <a:latin typeface="Times New Roman"/>
                <a:cs typeface="Times New Roman"/>
              </a:rPr>
              <a:t>strips </a:t>
            </a:r>
            <a:r>
              <a:rPr dirty="0" sz="1100" spc="10">
                <a:latin typeface="Times New Roman"/>
                <a:cs typeface="Times New Roman"/>
              </a:rPr>
              <a:t>of pink  paper and </a:t>
            </a:r>
            <a:r>
              <a:rPr dirty="0" sz="1100" spc="15">
                <a:latin typeface="Times New Roman"/>
                <a:cs typeface="Times New Roman"/>
              </a:rPr>
              <a:t>hung from </a:t>
            </a:r>
            <a:r>
              <a:rPr dirty="0" sz="1100" spc="10">
                <a:latin typeface="Times New Roman"/>
                <a:cs typeface="Times New Roman"/>
              </a:rPr>
              <a:t>a clipboard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brokers’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offices.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often limited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dealer’s </a:t>
            </a:r>
            <a:r>
              <a:rPr dirty="0" sz="1100" spc="10">
                <a:latin typeface="Times New Roman"/>
                <a:cs typeface="Times New Roman"/>
              </a:rPr>
              <a:t>name, </a:t>
            </a:r>
            <a:r>
              <a:rPr dirty="0" sz="1100" spc="5">
                <a:latin typeface="Times New Roman"/>
                <a:cs typeface="Times New Roman"/>
              </a:rPr>
              <a:t>telephone </a:t>
            </a:r>
            <a:r>
              <a:rPr dirty="0" sz="1100" spc="10">
                <a:latin typeface="Times New Roman"/>
                <a:cs typeface="Times New Roman"/>
              </a:rPr>
              <a:t>number, a bid </a:t>
            </a:r>
            <a:r>
              <a:rPr dirty="0" sz="1100" spc="5">
                <a:latin typeface="Times New Roman"/>
                <a:cs typeface="Times New Roman"/>
              </a:rPr>
              <a:t>price, and an  offer price.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technology advanced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became accustomed to </a:t>
            </a:r>
            <a:r>
              <a:rPr dirty="0" sz="1100" spc="5">
                <a:latin typeface="Times New Roman"/>
                <a:cs typeface="Times New Roman"/>
              </a:rPr>
              <a:t>current price data  </a:t>
            </a:r>
            <a:r>
              <a:rPr dirty="0" sz="1100" spc="10">
                <a:latin typeface="Times New Roman"/>
                <a:cs typeface="Times New Roman"/>
              </a:rPr>
              <a:t>on demand,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pink </a:t>
            </a:r>
            <a:r>
              <a:rPr dirty="0" sz="1100" spc="5">
                <a:latin typeface="Times New Roman"/>
                <a:cs typeface="Times New Roman"/>
              </a:rPr>
              <a:t>sheets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changed, too. Stale pricing data 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longer acceptable.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subscribers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access real </a:t>
            </a:r>
            <a:r>
              <a:rPr dirty="0" sz="1100" spc="10">
                <a:latin typeface="Times New Roman"/>
                <a:cs typeface="Times New Roman"/>
              </a:rPr>
              <a:t>time data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pink </a:t>
            </a:r>
            <a:r>
              <a:rPr dirty="0" sz="1100" spc="10">
                <a:latin typeface="Times New Roman"/>
                <a:cs typeface="Times New Roman"/>
              </a:rPr>
              <a:t>sheet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via the </a:t>
            </a:r>
            <a:r>
              <a:rPr dirty="0" sz="1100" spc="5">
                <a:latin typeface="Times New Roman"/>
                <a:cs typeface="Times New Roman"/>
              </a:rPr>
              <a:t>internet at  </a:t>
            </a:r>
            <a:r>
              <a:rPr dirty="0" u="sng" sz="1100" spc="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www.otcquote.com</a:t>
            </a:r>
            <a:r>
              <a:rPr dirty="0" sz="1100" spc="10">
                <a:latin typeface="Times New Roman"/>
                <a:cs typeface="Times New Roman"/>
                <a:hlinkClick r:id="rId2"/>
              </a:rPr>
              <a:t>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pink sheet stocks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virtually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assets or than </a:t>
            </a:r>
            <a:r>
              <a:rPr dirty="0" sz="1100" spc="10">
                <a:latin typeface="Times New Roman"/>
                <a:cs typeface="Times New Roman"/>
              </a:rPr>
              <a:t>someone with a good </a:t>
            </a:r>
            <a:r>
              <a:rPr dirty="0" sz="1100" spc="5">
                <a:latin typeface="Times New Roman"/>
                <a:cs typeface="Times New Roman"/>
              </a:rPr>
              <a:t>idea.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corporate </a:t>
            </a:r>
            <a:r>
              <a:rPr dirty="0" sz="1100" spc="5">
                <a:latin typeface="Times New Roman"/>
                <a:cs typeface="Times New Roman"/>
              </a:rPr>
              <a:t>headquarters </a:t>
            </a:r>
            <a:r>
              <a:rPr dirty="0" sz="1100" spc="10">
                <a:latin typeface="Times New Roman"/>
                <a:cs typeface="Times New Roman"/>
              </a:rPr>
              <a:t>may be a rented </a:t>
            </a:r>
            <a:r>
              <a:rPr dirty="0" sz="1100" spc="5">
                <a:latin typeface="Times New Roman"/>
                <a:cs typeface="Times New Roman"/>
              </a:rPr>
              <a:t>office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mailbox, </a:t>
            </a:r>
            <a:r>
              <a:rPr dirty="0" sz="1100" spc="10">
                <a:latin typeface="Times New Roman"/>
                <a:cs typeface="Times New Roman"/>
              </a:rPr>
              <a:t>telephone, desk and </a:t>
            </a:r>
            <a:r>
              <a:rPr dirty="0" sz="1100" spc="5">
                <a:latin typeface="Times New Roman"/>
                <a:cs typeface="Times New Roman"/>
              </a:rPr>
              <a:t>nothing  </a:t>
            </a:r>
            <a:r>
              <a:rPr dirty="0" sz="1100" spc="10">
                <a:latin typeface="Times New Roman"/>
                <a:cs typeface="Times New Roman"/>
              </a:rPr>
              <a:t>else. Others </a:t>
            </a:r>
            <a:r>
              <a:rPr dirty="0" sz="1100" spc="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assets and </a:t>
            </a:r>
            <a:r>
              <a:rPr dirty="0" sz="1100" spc="5">
                <a:latin typeface="Times New Roman"/>
                <a:cs typeface="Times New Roman"/>
              </a:rPr>
              <a:t>real </a:t>
            </a:r>
            <a:r>
              <a:rPr dirty="0" sz="1100" spc="10">
                <a:latin typeface="Times New Roman"/>
                <a:cs typeface="Times New Roman"/>
              </a:rPr>
              <a:t>revenue </a:t>
            </a:r>
            <a:r>
              <a:rPr dirty="0" sz="1100" spc="5">
                <a:latin typeface="Times New Roman"/>
                <a:cs typeface="Times New Roman"/>
              </a:rPr>
              <a:t>but are closely held </a:t>
            </a:r>
            <a:r>
              <a:rPr dirty="0" sz="1100" spc="10">
                <a:latin typeface="Times New Roman"/>
                <a:cs typeface="Times New Roman"/>
              </a:rPr>
              <a:t>and have no </a:t>
            </a:r>
            <a:r>
              <a:rPr dirty="0" sz="1100" spc="5">
                <a:latin typeface="Times New Roman"/>
                <a:cs typeface="Times New Roman"/>
              </a:rPr>
              <a:t>interest in 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listing.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ideas can </a:t>
            </a:r>
            <a:r>
              <a:rPr dirty="0" sz="1100" spc="10">
                <a:latin typeface="Times New Roman"/>
                <a:cs typeface="Times New Roman"/>
              </a:rPr>
              <a:t>make a </a:t>
            </a:r>
            <a:r>
              <a:rPr dirty="0" sz="1100" spc="5">
                <a:latin typeface="Times New Roman"/>
                <a:cs typeface="Times New Roman"/>
              </a:rPr>
              <a:t>great deal of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if they are economically  feasibly.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initial capital investors provide to these </a:t>
            </a:r>
            <a:r>
              <a:rPr dirty="0" sz="1100" spc="10">
                <a:latin typeface="Times New Roman"/>
                <a:cs typeface="Times New Roman"/>
              </a:rPr>
              <a:t>firms may be </a:t>
            </a:r>
            <a:r>
              <a:rPr dirty="0" sz="1100" spc="5">
                <a:latin typeface="Times New Roman"/>
                <a:cs typeface="Times New Roman"/>
              </a:rPr>
              <a:t>used to provide living  </a:t>
            </a:r>
            <a:r>
              <a:rPr dirty="0" sz="1100" spc="10">
                <a:latin typeface="Times New Roman"/>
                <a:cs typeface="Times New Roman"/>
              </a:rPr>
              <a:t>expenses for the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0">
                <a:latin typeface="Times New Roman"/>
                <a:cs typeface="Times New Roman"/>
              </a:rPr>
              <a:t>with the good idea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needs time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think and develop a game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plan to exploit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idea.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For some people, small </a:t>
            </a:r>
            <a:r>
              <a:rPr dirty="0" sz="1100" spc="20">
                <a:latin typeface="Times New Roman"/>
                <a:cs typeface="Times New Roman"/>
              </a:rPr>
              <a:t>OTC </a:t>
            </a:r>
            <a:r>
              <a:rPr dirty="0" sz="1100" spc="10">
                <a:latin typeface="Times New Roman"/>
                <a:cs typeface="Times New Roman"/>
              </a:rPr>
              <a:t>issues hold </a:t>
            </a:r>
            <a:r>
              <a:rPr dirty="0" sz="1100" spc="5">
                <a:latin typeface="Times New Roman"/>
                <a:cs typeface="Times New Roman"/>
              </a:rPr>
              <a:t>particular intrigue; buried in the list </a:t>
            </a:r>
            <a:r>
              <a:rPr dirty="0" sz="1100" spc="10">
                <a:latin typeface="Times New Roman"/>
                <a:cs typeface="Times New Roman"/>
              </a:rPr>
              <a:t>somewhere  lays </a:t>
            </a:r>
            <a:r>
              <a:rPr dirty="0" sz="1100" spc="5">
                <a:latin typeface="Times New Roman"/>
                <a:cs typeface="Times New Roman"/>
              </a:rPr>
              <a:t>the next </a:t>
            </a:r>
            <a:r>
              <a:rPr dirty="0" sz="1100" spc="10">
                <a:latin typeface="Times New Roman"/>
                <a:cs typeface="Times New Roman"/>
              </a:rPr>
              <a:t>apple computer, AOL,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Netscape. </a:t>
            </a:r>
            <a:r>
              <a:rPr dirty="0" sz="1100" spc="5">
                <a:latin typeface="Times New Roman"/>
                <a:cs typeface="Times New Roman"/>
              </a:rPr>
              <a:t>Pink sheet stocks are often very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inexpensive,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analyst who </a:t>
            </a:r>
            <a:r>
              <a:rPr dirty="0" sz="1100" spc="5">
                <a:latin typeface="Times New Roman"/>
                <a:cs typeface="Times New Roman"/>
              </a:rPr>
              <a:t>can correctly spot </a:t>
            </a:r>
            <a:r>
              <a:rPr dirty="0" sz="1100" spc="10">
                <a:latin typeface="Times New Roman"/>
                <a:cs typeface="Times New Roman"/>
              </a:rPr>
              <a:t>a few </a:t>
            </a:r>
            <a:r>
              <a:rPr dirty="0" sz="1100" spc="5">
                <a:latin typeface="Times New Roman"/>
                <a:cs typeface="Times New Roman"/>
              </a:rPr>
              <a:t>winners may </a:t>
            </a:r>
            <a:r>
              <a:rPr dirty="0" sz="1100" spc="10">
                <a:latin typeface="Times New Roman"/>
                <a:cs typeface="Times New Roman"/>
              </a:rPr>
              <a:t>make huge </a:t>
            </a:r>
            <a:r>
              <a:rPr dirty="0" sz="1100" spc="5">
                <a:latin typeface="Times New Roman"/>
                <a:cs typeface="Times New Roman"/>
              </a:rPr>
              <a:t>profits </a:t>
            </a:r>
            <a:r>
              <a:rPr dirty="0" sz="1100">
                <a:latin typeface="Times New Roman"/>
                <a:cs typeface="Times New Roman"/>
              </a:rPr>
              <a:t>if  </a:t>
            </a:r>
            <a:r>
              <a:rPr dirty="0" sz="1100" spc="5">
                <a:latin typeface="Times New Roman"/>
                <a:cs typeface="Times New Roman"/>
              </a:rPr>
              <a:t>the idea </a:t>
            </a:r>
            <a:r>
              <a:rPr dirty="0" sz="1100" spc="10">
                <a:latin typeface="Times New Roman"/>
                <a:cs typeface="Times New Roman"/>
              </a:rPr>
              <a:t>takes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off.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Third and Fourth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Markets: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Listed securities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traded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market. </a:t>
            </a:r>
            <a:r>
              <a:rPr dirty="0" sz="1100" spc="10">
                <a:latin typeface="Times New Roman"/>
                <a:cs typeface="Times New Roman"/>
              </a:rPr>
              <a:t>General </a:t>
            </a:r>
            <a:r>
              <a:rPr dirty="0" sz="1100" spc="5">
                <a:latin typeface="Times New Roman"/>
                <a:cs typeface="Times New Roman"/>
              </a:rPr>
              <a:t>electric, for instance, trades 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York stock </a:t>
            </a:r>
            <a:r>
              <a:rPr dirty="0" sz="1100" spc="10">
                <a:latin typeface="Times New Roman"/>
                <a:cs typeface="Times New Roman"/>
              </a:rPr>
              <a:t>exchange.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brokerage </a:t>
            </a:r>
            <a:r>
              <a:rPr dirty="0" sz="1100" spc="10">
                <a:latin typeface="Times New Roman"/>
                <a:cs typeface="Times New Roman"/>
              </a:rPr>
              <a:t>firm could </a:t>
            </a:r>
            <a:r>
              <a:rPr dirty="0" sz="1100" spc="5">
                <a:latin typeface="Times New Roman"/>
                <a:cs typeface="Times New Roman"/>
              </a:rPr>
              <a:t>offer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1000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0">
                <a:latin typeface="Times New Roman"/>
                <a:cs typeface="Times New Roman"/>
              </a:rPr>
              <a:t>GE  </a:t>
            </a:r>
            <a:r>
              <a:rPr dirty="0" sz="1100" spc="5">
                <a:latin typeface="Times New Roman"/>
                <a:cs typeface="Times New Roman"/>
              </a:rPr>
              <a:t>through 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system. In essence, they post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for-sale advertisement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inter 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system (ITS). </a:t>
            </a:r>
            <a:r>
              <a:rPr dirty="0" sz="1100" spc="20">
                <a:latin typeface="Times New Roman"/>
                <a:cs typeface="Times New Roman"/>
              </a:rPr>
              <a:t>GE </a:t>
            </a:r>
            <a:r>
              <a:rPr dirty="0" sz="1100" spc="5">
                <a:latin typeface="Times New Roman"/>
                <a:cs typeface="Times New Roman"/>
              </a:rPr>
              <a:t>is the widely traded stock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odds are extremely goo that  </a:t>
            </a:r>
            <a:r>
              <a:rPr dirty="0" sz="1100" spc="10">
                <a:latin typeface="Times New Roman"/>
                <a:cs typeface="Times New Roman"/>
              </a:rPr>
              <a:t>someone will </a:t>
            </a:r>
            <a:r>
              <a:rPr dirty="0" sz="1100" spc="5">
                <a:latin typeface="Times New Roman"/>
                <a:cs typeface="Times New Roman"/>
              </a:rPr>
              <a:t>bid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listed securities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third market.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third market may </a:t>
            </a:r>
            <a:r>
              <a:rPr dirty="0" sz="1100" spc="5">
                <a:latin typeface="Times New Roman"/>
                <a:cs typeface="Times New Roman"/>
              </a:rPr>
              <a:t>offer greater trading flexibility than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exchanges,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particularly with regard to trading </a:t>
            </a:r>
            <a:r>
              <a:rPr dirty="0" sz="1100" spc="10">
                <a:latin typeface="Times New Roman"/>
                <a:cs typeface="Times New Roman"/>
              </a:rPr>
              <a:t>rules and </a:t>
            </a:r>
            <a:r>
              <a:rPr dirty="0" sz="1100" spc="5">
                <a:latin typeface="Times New Roman"/>
                <a:cs typeface="Times New Roman"/>
              </a:rPr>
              <a:t>fees.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large institutions at trade </a:t>
            </a:r>
            <a:r>
              <a:rPr dirty="0" sz="1100" spc="10">
                <a:latin typeface="Times New Roman"/>
                <a:cs typeface="Times New Roman"/>
              </a:rPr>
              <a:t>bypass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the exchanges and 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system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trade directly with other. </a:t>
            </a:r>
            <a:r>
              <a:rPr dirty="0" sz="1100" spc="10">
                <a:latin typeface="Times New Roman"/>
                <a:cs typeface="Times New Roman"/>
              </a:rPr>
              <a:t>For example, 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manager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Boston-based mutual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 might </a:t>
            </a:r>
            <a:r>
              <a:rPr dirty="0" sz="1100" spc="10">
                <a:latin typeface="Times New Roman"/>
                <a:cs typeface="Times New Roman"/>
              </a:rPr>
              <a:t>decide </a:t>
            </a:r>
            <a:r>
              <a:rPr dirty="0" sz="1100" spc="5">
                <a:latin typeface="Times New Roman"/>
                <a:cs typeface="Times New Roman"/>
              </a:rPr>
              <a:t>to sell </a:t>
            </a:r>
            <a:r>
              <a:rPr dirty="0" sz="1100" spc="10">
                <a:latin typeface="Times New Roman"/>
                <a:cs typeface="Times New Roman"/>
              </a:rPr>
              <a:t>50000 </a:t>
            </a:r>
            <a:r>
              <a:rPr dirty="0" sz="1100" spc="5">
                <a:latin typeface="Times New Roman"/>
                <a:cs typeface="Times New Roman"/>
              </a:rPr>
              <a:t>shares of Microsoft. In such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case,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portfolio  </a:t>
            </a:r>
            <a:r>
              <a:rPr dirty="0" sz="1100" spc="10">
                <a:latin typeface="Times New Roman"/>
                <a:cs typeface="Times New Roman"/>
              </a:rPr>
              <a:t>managers make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habit to call portfolio </a:t>
            </a:r>
            <a:r>
              <a:rPr dirty="0" sz="1100" spc="10">
                <a:latin typeface="Times New Roman"/>
                <a:cs typeface="Times New Roman"/>
              </a:rPr>
              <a:t>managers </a:t>
            </a:r>
            <a:r>
              <a:rPr dirty="0" sz="1100" spc="5">
                <a:latin typeface="Times New Roman"/>
                <a:cs typeface="Times New Roman"/>
              </a:rPr>
              <a:t>at other firms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attempt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direct  attempt rather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going through the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5">
                <a:latin typeface="Times New Roman"/>
                <a:cs typeface="Times New Roman"/>
              </a:rPr>
              <a:t>NASDAQ.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mutual fund </a:t>
            </a:r>
            <a:r>
              <a:rPr dirty="0" sz="1100" spc="10">
                <a:latin typeface="Times New Roman"/>
                <a:cs typeface="Times New Roman"/>
              </a:rPr>
              <a:t>manager  might </a:t>
            </a:r>
            <a:r>
              <a:rPr dirty="0" sz="1100" spc="5">
                <a:latin typeface="Times New Roman"/>
                <a:cs typeface="Times New Roman"/>
              </a:rPr>
              <a:t>call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manager </a:t>
            </a:r>
            <a:r>
              <a:rPr dirty="0" sz="1100" spc="5">
                <a:latin typeface="Times New Roman"/>
                <a:cs typeface="Times New Roman"/>
              </a:rPr>
              <a:t>at an insurance </a:t>
            </a:r>
            <a:r>
              <a:rPr dirty="0" sz="1100" spc="10">
                <a:latin typeface="Times New Roman"/>
                <a:cs typeface="Times New Roman"/>
              </a:rPr>
              <a:t>company and </a:t>
            </a:r>
            <a:r>
              <a:rPr dirty="0" sz="1100" spc="5">
                <a:latin typeface="Times New Roman"/>
                <a:cs typeface="Times New Roman"/>
              </a:rPr>
              <a:t>arrange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sale. Direct trades 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large institutional </a:t>
            </a:r>
            <a:r>
              <a:rPr dirty="0" sz="1100" spc="10">
                <a:latin typeface="Times New Roman"/>
                <a:cs typeface="Times New Roman"/>
              </a:rPr>
              <a:t>investors comprise </a:t>
            </a:r>
            <a:r>
              <a:rPr dirty="0" sz="1100" spc="5">
                <a:latin typeface="Times New Roman"/>
                <a:cs typeface="Times New Roman"/>
              </a:rPr>
              <a:t>the fourth market. Fourth market trading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usually motivated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reduced </a:t>
            </a:r>
            <a:r>
              <a:rPr dirty="0" sz="1100" spc="10">
                <a:latin typeface="Times New Roman"/>
                <a:cs typeface="Times New Roman"/>
              </a:rPr>
              <a:t>trading </a:t>
            </a:r>
            <a:r>
              <a:rPr dirty="0" sz="1100" spc="5">
                <a:latin typeface="Times New Roman"/>
                <a:cs typeface="Times New Roman"/>
              </a:rPr>
              <a:t>fees. These trades </a:t>
            </a:r>
            <a:r>
              <a:rPr dirty="0" sz="1100" spc="10">
                <a:latin typeface="Times New Roman"/>
                <a:cs typeface="Times New Roman"/>
              </a:rPr>
              <a:t>may be done </a:t>
            </a:r>
            <a:r>
              <a:rPr dirty="0" sz="1100" spc="5">
                <a:latin typeface="Times New Roman"/>
                <a:cs typeface="Times New Roman"/>
              </a:rPr>
              <a:t>face to face or over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telephone, but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likely they are </a:t>
            </a:r>
            <a:r>
              <a:rPr dirty="0" sz="1100" spc="10">
                <a:latin typeface="Times New Roman"/>
                <a:cs typeface="Times New Roman"/>
              </a:rPr>
              <a:t>done via </a:t>
            </a:r>
            <a:r>
              <a:rPr dirty="0" sz="1100" spc="5">
                <a:latin typeface="Times New Roman"/>
                <a:cs typeface="Times New Roman"/>
              </a:rPr>
              <a:t>institutional </a:t>
            </a:r>
            <a:r>
              <a:rPr dirty="0" sz="1100" spc="10">
                <a:latin typeface="Times New Roman"/>
                <a:cs typeface="Times New Roman"/>
              </a:rPr>
              <a:t>network, know </a:t>
            </a:r>
            <a:r>
              <a:rPr dirty="0" sz="1100" spc="5">
                <a:latin typeface="Times New Roman"/>
                <a:cs typeface="Times New Roman"/>
              </a:rPr>
              <a:t>as Instinet.  Instinet users receive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proprietary fee </a:t>
            </a:r>
            <a:r>
              <a:rPr dirty="0" sz="1100" spc="10">
                <a:latin typeface="Times New Roman"/>
                <a:cs typeface="Times New Roman"/>
              </a:rPr>
              <a:t>and pay commissions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about 25% of </a:t>
            </a:r>
            <a:r>
              <a:rPr dirty="0" sz="1100" spc="5">
                <a:latin typeface="Times New Roman"/>
                <a:cs typeface="Times New Roman"/>
              </a:rPr>
              <a:t>the full service  broker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rate.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Only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institutions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brokers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access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Instinet.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Price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data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on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5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12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877125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3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965325" marR="15240" indent="-1944370">
              <a:lnSpc>
                <a:spcPts val="1300"/>
              </a:lnSpc>
              <a:spcBef>
                <a:spcPts val="5"/>
              </a:spcBef>
            </a:pPr>
            <a:r>
              <a:rPr dirty="0" sz="1100" spc="5" b="1" i="1">
                <a:latin typeface="Times New Roman"/>
                <a:cs typeface="Times New Roman"/>
              </a:rPr>
              <a:t>Standard </a:t>
            </a:r>
            <a:r>
              <a:rPr dirty="0" sz="1100" spc="20" b="1" i="1">
                <a:latin typeface="Times New Roman"/>
                <a:cs typeface="Times New Roman"/>
              </a:rPr>
              <a:t>&amp; </a:t>
            </a:r>
            <a:r>
              <a:rPr dirty="0" sz="1100" spc="10" b="1" i="1">
                <a:latin typeface="Times New Roman"/>
                <a:cs typeface="Times New Roman"/>
              </a:rPr>
              <a:t>Poor’s and Moody’s publish easy-to-use reference material </a:t>
            </a:r>
            <a:r>
              <a:rPr dirty="0" sz="1100" spc="5" b="1" i="1">
                <a:latin typeface="Times New Roman"/>
                <a:cs typeface="Times New Roman"/>
              </a:rPr>
              <a:t>that </a:t>
            </a:r>
            <a:r>
              <a:rPr dirty="0" sz="1100" spc="10" b="1" i="1">
                <a:latin typeface="Times New Roman"/>
                <a:cs typeface="Times New Roman"/>
              </a:rPr>
              <a:t>can be found  </a:t>
            </a:r>
            <a:r>
              <a:rPr dirty="0" sz="1100" spc="5" b="1" i="1">
                <a:latin typeface="Times New Roman"/>
                <a:cs typeface="Times New Roman"/>
              </a:rPr>
              <a:t>in </a:t>
            </a:r>
            <a:r>
              <a:rPr dirty="0" sz="1100" spc="10" b="1" i="1">
                <a:latin typeface="Times New Roman"/>
                <a:cs typeface="Times New Roman"/>
              </a:rPr>
              <a:t>most </a:t>
            </a:r>
            <a:r>
              <a:rPr dirty="0" sz="1100" spc="5" b="1" i="1">
                <a:latin typeface="Times New Roman"/>
                <a:cs typeface="Times New Roman"/>
              </a:rPr>
              <a:t>public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libraries.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Standard and Poor’s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Publications: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Poor’s </a:t>
            </a:r>
            <a:r>
              <a:rPr dirty="0" sz="1100" spc="5">
                <a:latin typeface="Times New Roman"/>
                <a:cs typeface="Times New Roman"/>
              </a:rPr>
              <a:t>Corporation publishes </a:t>
            </a:r>
            <a:r>
              <a:rPr dirty="0" sz="1100" spc="10">
                <a:latin typeface="Times New Roman"/>
                <a:cs typeface="Times New Roman"/>
              </a:rPr>
              <a:t>a wide </a:t>
            </a:r>
            <a:r>
              <a:rPr dirty="0" sz="1100" spc="5">
                <a:latin typeface="Times New Roman"/>
                <a:cs typeface="Times New Roman"/>
              </a:rPr>
              <a:t>variety of reports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company, </a:t>
            </a:r>
            <a:r>
              <a:rPr dirty="0" sz="1100" spc="5">
                <a:latin typeface="Times New Roman"/>
                <a:cs typeface="Times New Roman"/>
              </a:rPr>
              <a:t>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industries </a:t>
            </a:r>
            <a:r>
              <a:rPr dirty="0" sz="1100" spc="10">
                <a:latin typeface="Times New Roman"/>
                <a:cs typeface="Times New Roman"/>
              </a:rPr>
              <a:t>and on about </a:t>
            </a:r>
            <a:r>
              <a:rPr dirty="0" sz="1100" spc="5">
                <a:latin typeface="Times New Roman"/>
                <a:cs typeface="Times New Roman"/>
              </a:rPr>
              <a:t>5,500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individual stocks. </a:t>
            </a:r>
            <a:r>
              <a:rPr dirty="0" sz="1100" spc="10">
                <a:latin typeface="Times New Roman"/>
                <a:cs typeface="Times New Roman"/>
              </a:rPr>
              <a:t>Seven </a:t>
            </a:r>
            <a:r>
              <a:rPr dirty="0" sz="1100" spc="5">
                <a:latin typeface="Times New Roman"/>
                <a:cs typeface="Times New Roman"/>
              </a:rPr>
              <a:t>of these publications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especially useful in </a:t>
            </a:r>
            <a:r>
              <a:rPr dirty="0" sz="1100" spc="10">
                <a:latin typeface="Times New Roman"/>
                <a:cs typeface="Times New Roman"/>
              </a:rPr>
              <a:t>helping from </a:t>
            </a:r>
            <a:r>
              <a:rPr dirty="0" sz="1100" spc="5">
                <a:latin typeface="Times New Roman"/>
                <a:cs typeface="Times New Roman"/>
              </a:rPr>
              <a:t>investment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decisions.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/>
              <a:tabLst>
                <a:tab pos="443230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Stock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Guide: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/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Guide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published </a:t>
            </a:r>
            <a:r>
              <a:rPr dirty="0" sz="1100" spc="10">
                <a:latin typeface="Times New Roman"/>
                <a:cs typeface="Times New Roman"/>
              </a:rPr>
              <a:t>monthly; </a:t>
            </a:r>
            <a:r>
              <a:rPr dirty="0" sz="1100" spc="5">
                <a:latin typeface="Times New Roman"/>
                <a:cs typeface="Times New Roman"/>
              </a:rPr>
              <a:t>it contains </a:t>
            </a:r>
            <a:r>
              <a:rPr dirty="0" sz="1100" spc="10">
                <a:latin typeface="Times New Roman"/>
                <a:cs typeface="Times New Roman"/>
              </a:rPr>
              <a:t>summary </a:t>
            </a:r>
            <a:r>
              <a:rPr dirty="0" sz="1100" spc="5">
                <a:latin typeface="Times New Roman"/>
                <a:cs typeface="Times New Roman"/>
              </a:rPr>
              <a:t>statistics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several  thousand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stock, preferred stocks, warrants, </a:t>
            </a:r>
            <a:r>
              <a:rPr dirty="0" sz="1100" spc="10">
                <a:latin typeface="Times New Roman"/>
                <a:cs typeface="Times New Roman"/>
              </a:rPr>
              <a:t>and mutual </a:t>
            </a:r>
            <a:r>
              <a:rPr dirty="0" sz="1100" spc="5">
                <a:latin typeface="Times New Roman"/>
                <a:cs typeface="Times New Roman"/>
              </a:rPr>
              <a:t>funds.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publication is  small </a:t>
            </a:r>
            <a:r>
              <a:rPr dirty="0" sz="1100" spc="10">
                <a:latin typeface="Times New Roman"/>
                <a:cs typeface="Times New Roman"/>
              </a:rPr>
              <a:t>enough </a:t>
            </a:r>
            <a:r>
              <a:rPr dirty="0" sz="1100" spc="5">
                <a:latin typeface="Times New Roman"/>
                <a:cs typeface="Times New Roman"/>
              </a:rPr>
              <a:t>to carry conveniently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coat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pocket.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Most users of 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Guide use to get a company’s </a:t>
            </a:r>
            <a:r>
              <a:rPr dirty="0" sz="1100" spc="5">
                <a:latin typeface="Times New Roman"/>
                <a:cs typeface="Times New Roman"/>
              </a:rPr>
              <a:t>stock symbol, its line of business,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10">
                <a:latin typeface="Times New Roman"/>
                <a:cs typeface="Times New Roman"/>
              </a:rPr>
              <a:t>recent </a:t>
            </a:r>
            <a:r>
              <a:rPr dirty="0" sz="1100" spc="5">
                <a:latin typeface="Times New Roman"/>
                <a:cs typeface="Times New Roman"/>
              </a:rPr>
              <a:t>price,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price earning ratio.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provides other information too, and for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reason  </a:t>
            </a:r>
            <a:r>
              <a:rPr dirty="0" sz="1100" spc="5">
                <a:latin typeface="Times New Roman"/>
                <a:cs typeface="Times New Roman"/>
              </a:rPr>
              <a:t>is standard equipment in </a:t>
            </a:r>
            <a:r>
              <a:rPr dirty="0" sz="1100" spc="10">
                <a:latin typeface="Times New Roman"/>
                <a:cs typeface="Times New Roman"/>
              </a:rPr>
              <a:t>many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briefcases.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Poor’s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a common </a:t>
            </a:r>
            <a:r>
              <a:rPr dirty="0" sz="1100" spc="5">
                <a:latin typeface="Times New Roman"/>
                <a:cs typeface="Times New Roman"/>
              </a:rPr>
              <a:t>stocks earning </a:t>
            </a:r>
            <a:r>
              <a:rPr dirty="0" sz="1100" spc="10">
                <a:latin typeface="Times New Roman"/>
                <a:cs typeface="Times New Roman"/>
              </a:rPr>
              <a:t>and dividends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same manner </a:t>
            </a:r>
            <a:r>
              <a:rPr dirty="0" sz="1100" spc="5">
                <a:latin typeface="Times New Roman"/>
                <a:cs typeface="Times New Roman"/>
              </a:rPr>
              <a:t>as with  </a:t>
            </a:r>
            <a:r>
              <a:rPr dirty="0" sz="1100" spc="10">
                <a:latin typeface="Times New Roman"/>
                <a:cs typeface="Times New Roman"/>
              </a:rPr>
              <a:t>bonds. Some </a:t>
            </a:r>
            <a:r>
              <a:rPr dirty="0" sz="1100" spc="5">
                <a:latin typeface="Times New Roman"/>
                <a:cs typeface="Times New Roman"/>
              </a:rPr>
              <a:t>historical price </a:t>
            </a:r>
            <a:r>
              <a:rPr dirty="0" sz="1100" spc="10">
                <a:latin typeface="Times New Roman"/>
                <a:cs typeface="Times New Roman"/>
              </a:rPr>
              <a:t>ranges appear </a:t>
            </a:r>
            <a:r>
              <a:rPr dirty="0" sz="1100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brief description of </a:t>
            </a:r>
            <a:r>
              <a:rPr dirty="0" sz="1100" spc="10">
                <a:latin typeface="Times New Roman"/>
                <a:cs typeface="Times New Roman"/>
              </a:rPr>
              <a:t>the company’s </a:t>
            </a:r>
            <a:r>
              <a:rPr dirty="0" sz="1100" spc="5">
                <a:latin typeface="Times New Roman"/>
                <a:cs typeface="Times New Roman"/>
              </a:rPr>
              <a:t>line of  business.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next </a:t>
            </a:r>
            <a:r>
              <a:rPr dirty="0" sz="1100" spc="5">
                <a:latin typeface="Times New Roman"/>
                <a:cs typeface="Times New Roman"/>
              </a:rPr>
              <a:t>set of </a:t>
            </a:r>
            <a:r>
              <a:rPr dirty="0" sz="1100" spc="10">
                <a:latin typeface="Times New Roman"/>
                <a:cs typeface="Times New Roman"/>
              </a:rPr>
              <a:t>columns shows </a:t>
            </a:r>
            <a:r>
              <a:rPr dirty="0" sz="1100" spc="5">
                <a:latin typeface="Times New Roman"/>
                <a:cs typeface="Times New Roman"/>
              </a:rPr>
              <a:t>price activity for the previous month, followed by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annualized total returns for the </a:t>
            </a:r>
            <a:r>
              <a:rPr dirty="0" sz="1100" spc="10">
                <a:latin typeface="Times New Roman"/>
                <a:cs typeface="Times New Roman"/>
              </a:rPr>
              <a:t>past 12, 36 and </a:t>
            </a:r>
            <a:r>
              <a:rPr dirty="0" sz="1100" spc="15">
                <a:latin typeface="Times New Roman"/>
                <a:cs typeface="Times New Roman"/>
              </a:rPr>
              <a:t>60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months.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information continues across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fold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booklet.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next two </a:t>
            </a:r>
            <a:r>
              <a:rPr dirty="0" sz="1100" spc="5">
                <a:latin typeface="Times New Roman"/>
                <a:cs typeface="Times New Roman"/>
              </a:rPr>
              <a:t>sets of  </a:t>
            </a:r>
            <a:r>
              <a:rPr dirty="0" sz="1100" spc="10">
                <a:latin typeface="Times New Roman"/>
                <a:cs typeface="Times New Roman"/>
              </a:rPr>
              <a:t>columns give </a:t>
            </a:r>
            <a:r>
              <a:rPr dirty="0" sz="1100" spc="5">
                <a:latin typeface="Times New Roman"/>
                <a:cs typeface="Times New Roman"/>
              </a:rPr>
              <a:t>actual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indicated dividend information. </a:t>
            </a:r>
            <a:r>
              <a:rPr dirty="0" sz="1100" spc="10">
                <a:latin typeface="Times New Roman"/>
                <a:cs typeface="Times New Roman"/>
              </a:rPr>
              <a:t>Then come two columns of  balance sheet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information.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sets of columns provide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statement information, focusing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earning.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guide shows earning </a:t>
            </a:r>
            <a:r>
              <a:rPr dirty="0" sz="1100" spc="5">
                <a:latin typeface="Times New Roman"/>
                <a:cs typeface="Times New Roman"/>
              </a:rPr>
              <a:t>for the last </a:t>
            </a:r>
            <a:r>
              <a:rPr dirty="0" sz="1100" spc="10">
                <a:latin typeface="Times New Roman"/>
                <a:cs typeface="Times New Roman"/>
              </a:rPr>
              <a:t>five years plus intern earnings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fiscal year to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date.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symbol </a:t>
            </a:r>
            <a:r>
              <a:rPr dirty="0" sz="1100" spc="15">
                <a:latin typeface="Times New Roman"/>
                <a:cs typeface="Times New Roman"/>
              </a:rPr>
              <a:t>“y” </a:t>
            </a:r>
            <a:r>
              <a:rPr dirty="0" sz="1100" spc="5">
                <a:latin typeface="Times New Roman"/>
                <a:cs typeface="Times New Roman"/>
              </a:rPr>
              <a:t>indicates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earning </a:t>
            </a:r>
            <a:r>
              <a:rPr dirty="0" sz="1100" spc="10">
                <a:latin typeface="Times New Roman"/>
                <a:cs typeface="Times New Roman"/>
              </a:rPr>
              <a:t>shown </a:t>
            </a:r>
            <a:r>
              <a:rPr dirty="0" sz="1100" spc="5">
                <a:latin typeface="Times New Roman"/>
                <a:cs typeface="Times New Roman"/>
              </a:rPr>
              <a:t>are fully diluted </a:t>
            </a:r>
            <a:r>
              <a:rPr dirty="0" sz="1100" spc="10">
                <a:latin typeface="Times New Roman"/>
                <a:cs typeface="Times New Roman"/>
              </a:rPr>
              <a:t>rather </a:t>
            </a:r>
            <a:r>
              <a:rPr dirty="0" sz="1100" spc="5">
                <a:latin typeface="Times New Roman"/>
                <a:cs typeface="Times New Roman"/>
              </a:rPr>
              <a:t>than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primary.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9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footnotes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codes are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and may be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listing.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paragraph </a:t>
            </a:r>
            <a:r>
              <a:rPr dirty="0" sz="1100" spc="5">
                <a:latin typeface="Times New Roman"/>
                <a:cs typeface="Times New Roman"/>
              </a:rPr>
              <a:t>mark indicates </a:t>
            </a:r>
            <a:r>
              <a:rPr dirty="0" sz="1100" spc="10">
                <a:latin typeface="Times New Roman"/>
                <a:cs typeface="Times New Roman"/>
              </a:rPr>
              <a:t>the company </a:t>
            </a:r>
            <a:r>
              <a:rPr dirty="0" sz="1100" spc="5">
                <a:latin typeface="Times New Roman"/>
                <a:cs typeface="Times New Roman"/>
              </a:rPr>
              <a:t>is part of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symbol  </a:t>
            </a:r>
            <a:r>
              <a:rPr dirty="0" sz="1100" spc="5">
                <a:latin typeface="Times New Roman"/>
                <a:cs typeface="Times New Roman"/>
              </a:rPr>
              <a:t>indicates options trade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superscript indicates </a:t>
            </a:r>
            <a:r>
              <a:rPr dirty="0" sz="1100" spc="10">
                <a:latin typeface="Times New Roman"/>
                <a:cs typeface="Times New Roman"/>
              </a:rPr>
              <a:t>cycle two on the Chicago  Board Options Exchange </a:t>
            </a:r>
            <a:r>
              <a:rPr dirty="0" sz="1100" spc="5">
                <a:latin typeface="Times New Roman"/>
                <a:cs typeface="Times New Roman"/>
              </a:rPr>
              <a:t>(option expiring in </a:t>
            </a:r>
            <a:r>
              <a:rPr dirty="0" sz="1100" spc="10">
                <a:latin typeface="Times New Roman"/>
                <a:cs typeface="Times New Roman"/>
              </a:rPr>
              <a:t>March, </a:t>
            </a:r>
            <a:r>
              <a:rPr dirty="0" sz="1100" spc="5">
                <a:latin typeface="Times New Roman"/>
                <a:cs typeface="Times New Roman"/>
              </a:rPr>
              <a:t>June, </a:t>
            </a:r>
            <a:r>
              <a:rPr dirty="0" sz="1100" spc="10">
                <a:latin typeface="Times New Roman"/>
                <a:cs typeface="Times New Roman"/>
              </a:rPr>
              <a:t>September and December). The  check mark </a:t>
            </a:r>
            <a:r>
              <a:rPr dirty="0" sz="1100" spc="5">
                <a:latin typeface="Times New Roman"/>
                <a:cs typeface="Times New Roman"/>
              </a:rPr>
              <a:t>indicates “stock for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research </a:t>
            </a:r>
            <a:r>
              <a:rPr dirty="0" sz="1100" spc="10">
                <a:latin typeface="Times New Roman"/>
                <a:cs typeface="Times New Roman"/>
              </a:rPr>
              <a:t>reports, investment reports or </a:t>
            </a:r>
            <a:r>
              <a:rPr dirty="0" sz="1100" spc="5">
                <a:latin typeface="Times New Roman"/>
                <a:cs typeface="Times New Roman"/>
              </a:rPr>
              <a:t>street </a:t>
            </a:r>
            <a:r>
              <a:rPr dirty="0" sz="1100" spc="10">
                <a:latin typeface="Times New Roman"/>
                <a:cs typeface="Times New Roman"/>
              </a:rPr>
              <a:t>reports  </a:t>
            </a:r>
            <a:r>
              <a:rPr dirty="0" sz="1100" spc="5">
                <a:latin typeface="Times New Roman"/>
                <a:cs typeface="Times New Roman"/>
              </a:rPr>
              <a:t>are available”.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about stock </a:t>
            </a:r>
            <a:r>
              <a:rPr dirty="0" sz="1100" spc="5">
                <a:latin typeface="Times New Roman"/>
                <a:cs typeface="Times New Roman"/>
              </a:rPr>
              <a:t>split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dividends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last five years appears in  </a:t>
            </a:r>
            <a:r>
              <a:rPr dirty="0" sz="1100" spc="5">
                <a:latin typeface="Times New Roman"/>
                <a:cs typeface="Times New Roman"/>
              </a:rPr>
              <a:t>footnotes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right side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listing. </a:t>
            </a:r>
            <a:r>
              <a:rPr dirty="0" sz="1100" spc="10">
                <a:latin typeface="Times New Roman"/>
                <a:cs typeface="Times New Roman"/>
              </a:rPr>
              <a:t>While a complete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analysis will </a:t>
            </a:r>
            <a:r>
              <a:rPr dirty="0" sz="1100" spc="5">
                <a:latin typeface="Times New Roman"/>
                <a:cs typeface="Times New Roman"/>
              </a:rPr>
              <a:t>require more  </a:t>
            </a:r>
            <a:r>
              <a:rPr dirty="0" sz="1100" spc="10">
                <a:latin typeface="Times New Roman"/>
                <a:cs typeface="Times New Roman"/>
              </a:rPr>
              <a:t>information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that presented in 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guide, a </a:t>
            </a:r>
            <a:r>
              <a:rPr dirty="0" sz="1100" spc="5">
                <a:latin typeface="Times New Roman"/>
                <a:cs typeface="Times New Roman"/>
              </a:rPr>
              <a:t>substantial </a:t>
            </a:r>
            <a:r>
              <a:rPr dirty="0" sz="1100" spc="10">
                <a:latin typeface="Times New Roman"/>
                <a:cs typeface="Times New Roman"/>
              </a:rPr>
              <a:t>amount of information </a:t>
            </a:r>
            <a:r>
              <a:rPr dirty="0" sz="1100" spc="5">
                <a:latin typeface="Times New Roman"/>
                <a:cs typeface="Times New Roman"/>
              </a:rPr>
              <a:t>lies  within its </a:t>
            </a:r>
            <a:r>
              <a:rPr dirty="0" sz="1100" spc="10">
                <a:latin typeface="Times New Roman"/>
                <a:cs typeface="Times New Roman"/>
              </a:rPr>
              <a:t>pages.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a handy </a:t>
            </a:r>
            <a:r>
              <a:rPr dirty="0" sz="1100" spc="5">
                <a:latin typeface="Times New Roman"/>
                <a:cs typeface="Times New Roman"/>
              </a:rPr>
              <a:t>tool for investors.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2"/>
              <a:tabLst>
                <a:tab pos="443230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Stock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Report: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needs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information than the stock </a:t>
            </a:r>
            <a:r>
              <a:rPr dirty="0" sz="1100" spc="10">
                <a:latin typeface="Times New Roman"/>
                <a:cs typeface="Times New Roman"/>
              </a:rPr>
              <a:t>guide </a:t>
            </a:r>
            <a:r>
              <a:rPr dirty="0" sz="1100" spc="5">
                <a:latin typeface="Times New Roman"/>
                <a:cs typeface="Times New Roman"/>
              </a:rPr>
              <a:t>provides,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stock report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a good place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go next.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5">
                <a:latin typeface="Times New Roman"/>
                <a:cs typeface="Times New Roman"/>
              </a:rPr>
              <a:t>one page </a:t>
            </a:r>
            <a:r>
              <a:rPr dirty="0" sz="1100" spc="5">
                <a:latin typeface="Times New Roman"/>
                <a:cs typeface="Times New Roman"/>
              </a:rPr>
              <a:t>front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back </a:t>
            </a:r>
            <a:r>
              <a:rPr dirty="0" sz="1100" spc="10">
                <a:latin typeface="Times New Roman"/>
                <a:cs typeface="Times New Roman"/>
              </a:rPr>
              <a:t>document </a:t>
            </a:r>
            <a:r>
              <a:rPr dirty="0" sz="1100" spc="5">
                <a:latin typeface="Times New Roman"/>
                <a:cs typeface="Times New Roman"/>
              </a:rPr>
              <a:t>provides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surprisingly  </a:t>
            </a:r>
            <a:r>
              <a:rPr dirty="0" sz="1100" spc="10">
                <a:latin typeface="Times New Roman"/>
                <a:cs typeface="Times New Roman"/>
              </a:rPr>
              <a:t>through </a:t>
            </a:r>
            <a:r>
              <a:rPr dirty="0" sz="1100" spc="5">
                <a:latin typeface="Times New Roman"/>
                <a:cs typeface="Times New Roman"/>
              </a:rPr>
              <a:t>description </a:t>
            </a:r>
            <a:r>
              <a:rPr dirty="0" sz="1100" spc="10">
                <a:latin typeface="Times New Roman"/>
                <a:cs typeface="Times New Roman"/>
              </a:rPr>
              <a:t>of a company and estimate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what the </a:t>
            </a:r>
            <a:r>
              <a:rPr dirty="0" sz="1100" spc="5">
                <a:latin typeface="Times New Roman"/>
                <a:cs typeface="Times New Roman"/>
              </a:rPr>
              <a:t>future holds for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reports  are </a:t>
            </a:r>
            <a:r>
              <a:rPr dirty="0" sz="1100" spc="10">
                <a:latin typeface="Times New Roman"/>
                <a:cs typeface="Times New Roman"/>
              </a:rPr>
              <a:t>updated </a:t>
            </a:r>
            <a:r>
              <a:rPr dirty="0" sz="1100" spc="5">
                <a:latin typeface="Times New Roman"/>
                <a:cs typeface="Times New Roman"/>
              </a:rPr>
              <a:t>quarterly </a:t>
            </a:r>
            <a:r>
              <a:rPr dirty="0" sz="1100" spc="10">
                <a:latin typeface="Times New Roman"/>
                <a:cs typeface="Times New Roman"/>
              </a:rPr>
              <a:t>and appear in a </a:t>
            </a:r>
            <a:r>
              <a:rPr dirty="0" sz="1100" spc="5">
                <a:latin typeface="Times New Roman"/>
                <a:cs typeface="Times New Roman"/>
              </a:rPr>
              <a:t>loose-leaf </a:t>
            </a:r>
            <a:r>
              <a:rPr dirty="0" sz="1100" spc="10">
                <a:latin typeface="Times New Roman"/>
                <a:cs typeface="Times New Roman"/>
              </a:rPr>
              <a:t>binder </a:t>
            </a:r>
            <a:r>
              <a:rPr dirty="0" sz="1100" spc="5">
                <a:latin typeface="Times New Roman"/>
                <a:cs typeface="Times New Roman"/>
              </a:rPr>
              <a:t>in most public libraries. </a:t>
            </a:r>
            <a:r>
              <a:rPr dirty="0" sz="1100" spc="10">
                <a:latin typeface="Times New Roman"/>
                <a:cs typeface="Times New Roman"/>
              </a:rPr>
              <a:t>Many  investors </a:t>
            </a:r>
            <a:r>
              <a:rPr dirty="0" sz="1100" spc="5">
                <a:latin typeface="Times New Roman"/>
                <a:cs typeface="Times New Roman"/>
              </a:rPr>
              <a:t>like graphs, as discussed earlier.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Report provides a bar graph of the  </a:t>
            </a:r>
            <a:r>
              <a:rPr dirty="0" sz="1100" spc="5">
                <a:latin typeface="Times New Roman"/>
                <a:cs typeface="Times New Roman"/>
              </a:rPr>
              <a:t>stock price along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line graph showing </a:t>
            </a:r>
            <a:r>
              <a:rPr dirty="0" sz="1100" spc="10">
                <a:latin typeface="Times New Roman"/>
                <a:cs typeface="Times New Roman"/>
              </a:rPr>
              <a:t>10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30 week moving </a:t>
            </a:r>
            <a:r>
              <a:rPr dirty="0" sz="1100" spc="5">
                <a:latin typeface="Times New Roman"/>
                <a:cs typeface="Times New Roman"/>
              </a:rPr>
              <a:t>averages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relative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120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6989"/>
            <a:ext cx="5335270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strength </a:t>
            </a:r>
            <a:r>
              <a:rPr dirty="0" sz="1100" spc="10">
                <a:latin typeface="Times New Roman"/>
                <a:cs typeface="Times New Roman"/>
              </a:rPr>
              <a:t>line. </a:t>
            </a:r>
            <a:r>
              <a:rPr dirty="0" sz="1100" spc="5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Poor’s recently </a:t>
            </a:r>
            <a:r>
              <a:rPr dirty="0" sz="1100" spc="10">
                <a:latin typeface="Times New Roman"/>
                <a:cs typeface="Times New Roman"/>
              </a:rPr>
              <a:t>begin </a:t>
            </a:r>
            <a:r>
              <a:rPr dirty="0" sz="1100" spc="5">
                <a:latin typeface="Times New Roman"/>
                <a:cs typeface="Times New Roman"/>
              </a:rPr>
              <a:t>providing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specific </a:t>
            </a:r>
            <a:r>
              <a:rPr dirty="0" sz="1100" spc="10">
                <a:latin typeface="Times New Roman"/>
                <a:cs typeface="Times New Roman"/>
              </a:rPr>
              <a:t>option on 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it  follows.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paragraphs indicate current corporate events, statistical </a:t>
            </a:r>
            <a:r>
              <a:rPr dirty="0" sz="1100" spc="10">
                <a:latin typeface="Times New Roman"/>
                <a:cs typeface="Times New Roman"/>
              </a:rPr>
              <a:t>data, and </a:t>
            </a:r>
            <a:r>
              <a:rPr dirty="0" sz="1100" spc="5">
                <a:latin typeface="Times New Roman"/>
                <a:cs typeface="Times New Roman"/>
              </a:rPr>
              <a:t>anticipated future  activities.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flip </a:t>
            </a:r>
            <a:r>
              <a:rPr dirty="0" sz="1100" spc="10">
                <a:latin typeface="Times New Roman"/>
                <a:cs typeface="Times New Roman"/>
              </a:rPr>
              <a:t>side </a:t>
            </a:r>
            <a:r>
              <a:rPr dirty="0" sz="1100" spc="5">
                <a:latin typeface="Times New Roman"/>
                <a:cs typeface="Times New Roman"/>
              </a:rPr>
              <a:t>of the report is more detailed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sheet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income statement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information than </a:t>
            </a:r>
            <a:r>
              <a:rPr dirty="0" sz="1100" spc="10">
                <a:latin typeface="Times New Roman"/>
                <a:cs typeface="Times New Roman"/>
              </a:rPr>
              <a:t>provided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Stock Guide. Note </a:t>
            </a:r>
            <a:r>
              <a:rPr dirty="0" sz="1100" spc="5">
                <a:latin typeface="Times New Roman"/>
                <a:cs typeface="Times New Roman"/>
              </a:rPr>
              <a:t>in the “ratio analysis” section that </a:t>
            </a:r>
            <a:r>
              <a:rPr dirty="0" sz="1100" spc="10">
                <a:latin typeface="Times New Roman"/>
                <a:cs typeface="Times New Roman"/>
              </a:rPr>
              <a:t>five  commonly used </a:t>
            </a:r>
            <a:r>
              <a:rPr dirty="0" sz="1100" spc="5">
                <a:latin typeface="Times New Roman"/>
                <a:cs typeface="Times New Roman"/>
              </a:rPr>
              <a:t>financial indicators appear: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liquidity ratio (the current ratio), </a:t>
            </a:r>
            <a:r>
              <a:rPr dirty="0" sz="1100" spc="10">
                <a:latin typeface="Times New Roman"/>
                <a:cs typeface="Times New Roman"/>
              </a:rPr>
              <a:t>a debt </a:t>
            </a:r>
            <a:r>
              <a:rPr dirty="0" sz="1100" spc="5">
                <a:latin typeface="Times New Roman"/>
                <a:cs typeface="Times New Roman"/>
              </a:rPr>
              <a:t>ratio  (percentage of capital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long </a:t>
            </a:r>
            <a:r>
              <a:rPr dirty="0" sz="1100" spc="10">
                <a:latin typeface="Times New Roman"/>
                <a:cs typeface="Times New Roman"/>
              </a:rPr>
              <a:t>term debt) a </a:t>
            </a:r>
            <a:r>
              <a:rPr dirty="0" sz="1100" spc="5">
                <a:latin typeface="Times New Roman"/>
                <a:cs typeface="Times New Roman"/>
              </a:rPr>
              <a:t>profit margin (net </a:t>
            </a:r>
            <a:r>
              <a:rPr dirty="0" sz="1100" spc="10">
                <a:latin typeface="Times New Roman"/>
                <a:cs typeface="Times New Roman"/>
              </a:rPr>
              <a:t>incomes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percent of  revenues) </a:t>
            </a:r>
            <a:r>
              <a:rPr dirty="0" sz="1100" spc="10">
                <a:latin typeface="Times New Roman"/>
                <a:cs typeface="Times New Roman"/>
              </a:rPr>
              <a:t>and two </a:t>
            </a:r>
            <a:r>
              <a:rPr dirty="0" sz="1100" spc="5">
                <a:latin typeface="Times New Roman"/>
                <a:cs typeface="Times New Roman"/>
              </a:rPr>
              <a:t>profitability </a:t>
            </a:r>
            <a:r>
              <a:rPr dirty="0" sz="1100" spc="10">
                <a:latin typeface="Times New Roman"/>
                <a:cs typeface="Times New Roman"/>
              </a:rPr>
              <a:t>measures (ROA and ROE).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footer provides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address, telephone number and name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corporate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officers.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is logical to </a:t>
            </a:r>
            <a:r>
              <a:rPr dirty="0" sz="1100" spc="10">
                <a:latin typeface="Times New Roman"/>
                <a:cs typeface="Times New Roman"/>
              </a:rPr>
              <a:t>compare these ratios </a:t>
            </a:r>
            <a:r>
              <a:rPr dirty="0" sz="1100" spc="5">
                <a:latin typeface="Times New Roman"/>
                <a:cs typeface="Times New Roman"/>
              </a:rPr>
              <a:t>with industry average </a:t>
            </a:r>
            <a:r>
              <a:rPr dirty="0" sz="1100" spc="10">
                <a:latin typeface="Times New Roman"/>
                <a:cs typeface="Times New Roman"/>
              </a:rPr>
              <a:t>reported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Dun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Bradstreet’s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key </a:t>
            </a:r>
            <a:r>
              <a:rPr dirty="0" sz="1100" spc="5">
                <a:latin typeface="Times New Roman"/>
                <a:cs typeface="Times New Roman"/>
              </a:rPr>
              <a:t>business ratio as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did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chapter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fundamental analysis. If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asks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broker or investment advisor for information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company, a copy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S&amp;P 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report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likely candidate for emulsion in the information packet.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report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available </a:t>
            </a:r>
            <a:r>
              <a:rPr dirty="0" sz="1100" spc="10">
                <a:latin typeface="Times New Roman"/>
                <a:cs typeface="Times New Roman"/>
              </a:rPr>
              <a:t>on every </a:t>
            </a:r>
            <a:r>
              <a:rPr dirty="0" sz="1100" spc="5">
                <a:latin typeface="Times New Roman"/>
                <a:cs typeface="Times New Roman"/>
              </a:rPr>
              <a:t>stock traded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and American stock </a:t>
            </a:r>
            <a:r>
              <a:rPr dirty="0" sz="1100" spc="5">
                <a:latin typeface="Times New Roman"/>
                <a:cs typeface="Times New Roman"/>
              </a:rPr>
              <a:t>exchanges,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more than 1,000 </a:t>
            </a:r>
            <a:r>
              <a:rPr dirty="0" sz="1100" spc="15">
                <a:latin typeface="Times New Roman"/>
                <a:cs typeface="Times New Roman"/>
              </a:rPr>
              <a:t>NASDAQ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3"/>
              <a:tabLst>
                <a:tab pos="442595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Bond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Guide: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 startAt="3"/>
            </a:pPr>
            <a:endParaRPr sz="115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bond guide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companion </a:t>
            </a:r>
            <a:r>
              <a:rPr dirty="0" sz="1100" spc="5">
                <a:latin typeface="Times New Roman"/>
                <a:cs typeface="Times New Roman"/>
              </a:rPr>
              <a:t>publication in the </a:t>
            </a:r>
            <a:r>
              <a:rPr dirty="0" sz="1100" spc="10">
                <a:latin typeface="Times New Roman"/>
                <a:cs typeface="Times New Roman"/>
              </a:rPr>
              <a:t>stock guide. It </a:t>
            </a:r>
            <a:r>
              <a:rPr dirty="0" sz="1100" spc="5">
                <a:latin typeface="Times New Roman"/>
                <a:cs typeface="Times New Roman"/>
              </a:rPr>
              <a:t>contains </a:t>
            </a:r>
            <a:r>
              <a:rPr dirty="0" sz="1100" spc="10">
                <a:latin typeface="Times New Roman"/>
                <a:cs typeface="Times New Roman"/>
              </a:rPr>
              <a:t>summary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information about corporate </a:t>
            </a:r>
            <a:r>
              <a:rPr dirty="0" sz="1100" spc="10">
                <a:latin typeface="Times New Roman"/>
                <a:cs typeface="Times New Roman"/>
              </a:rPr>
              <a:t>and many </a:t>
            </a:r>
            <a:r>
              <a:rPr dirty="0" sz="1100" spc="5">
                <a:latin typeface="Times New Roman"/>
                <a:cs typeface="Times New Roman"/>
              </a:rPr>
              <a:t>municipal </a:t>
            </a:r>
            <a:r>
              <a:rPr dirty="0" sz="1100" spc="10">
                <a:latin typeface="Times New Roman"/>
                <a:cs typeface="Times New Roman"/>
              </a:rPr>
              <a:t>debt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4"/>
              <a:tabLst>
                <a:tab pos="442595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Outlook: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 startAt="4"/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outlook is </a:t>
            </a:r>
            <a:r>
              <a:rPr dirty="0" sz="1100" spc="10">
                <a:latin typeface="Times New Roman"/>
                <a:cs typeface="Times New Roman"/>
              </a:rPr>
              <a:t>a weekly </a:t>
            </a:r>
            <a:r>
              <a:rPr dirty="0" sz="1100" spc="5">
                <a:latin typeface="Times New Roman"/>
                <a:cs typeface="Times New Roman"/>
              </a:rPr>
              <a:t>loose-leaf publication providing </a:t>
            </a:r>
            <a:r>
              <a:rPr dirty="0" sz="1100" spc="10">
                <a:latin typeface="Times New Roman"/>
                <a:cs typeface="Times New Roman"/>
              </a:rPr>
              <a:t>summary </a:t>
            </a:r>
            <a:r>
              <a:rPr dirty="0" sz="1100" spc="5">
                <a:latin typeface="Times New Roman"/>
                <a:cs typeface="Times New Roman"/>
              </a:rPr>
              <a:t>options 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statistics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variety of stock </a:t>
            </a:r>
            <a:r>
              <a:rPr dirty="0" sz="1100" spc="10">
                <a:latin typeface="Times New Roman"/>
                <a:cs typeface="Times New Roman"/>
              </a:rPr>
              <a:t>and bond </a:t>
            </a:r>
            <a:r>
              <a:rPr dirty="0" sz="1100" spc="5">
                <a:latin typeface="Times New Roman"/>
                <a:cs typeface="Times New Roman"/>
              </a:rPr>
              <a:t>market indicators 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individual issue.  </a:t>
            </a:r>
            <a:r>
              <a:rPr dirty="0" sz="1100" spc="10">
                <a:latin typeface="Times New Roman"/>
                <a:cs typeface="Times New Roman"/>
              </a:rPr>
              <a:t>Weekly </a:t>
            </a:r>
            <a:r>
              <a:rPr dirty="0" sz="1100" spc="5">
                <a:latin typeface="Times New Roman"/>
                <a:cs typeface="Times New Roman"/>
              </a:rPr>
              <a:t>section includes rising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falling stars, rapid growth stock,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stocks with </a:t>
            </a:r>
            <a:r>
              <a:rPr dirty="0" sz="1100" spc="10">
                <a:latin typeface="Times New Roman"/>
                <a:cs typeface="Times New Roman"/>
              </a:rPr>
              <a:t>high 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growth. One </a:t>
            </a:r>
            <a:r>
              <a:rPr dirty="0" sz="1100" spc="5">
                <a:latin typeface="Times New Roman"/>
                <a:cs typeface="Times New Roman"/>
              </a:rPr>
              <a:t>industry is usually highlighted for special </a:t>
            </a:r>
            <a:r>
              <a:rPr dirty="0" sz="1100" spc="10">
                <a:latin typeface="Times New Roman"/>
                <a:cs typeface="Times New Roman"/>
              </a:rPr>
              <a:t>comment </a:t>
            </a:r>
            <a:r>
              <a:rPr dirty="0" sz="1100" spc="5">
                <a:latin typeface="Times New Roman"/>
                <a:cs typeface="Times New Roman"/>
              </a:rPr>
              <a:t>in each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20">
                <a:latin typeface="Times New Roman"/>
                <a:cs typeface="Times New Roman"/>
              </a:rPr>
              <a:t>We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see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short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summary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Standard’s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Poor’s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thought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about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appropriate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investment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behavior at present.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graph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fewer firms raising dividends,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relationship followed 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technical </a:t>
            </a:r>
            <a:r>
              <a:rPr dirty="0" sz="1100" spc="10">
                <a:latin typeface="Times New Roman"/>
                <a:cs typeface="Times New Roman"/>
              </a:rPr>
              <a:t>and fundamental analysis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alike.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spcBef>
                <a:spcPts val="5"/>
              </a:spcBef>
              <a:buAutoNum type="arabicPeriod" startAt="5"/>
              <a:tabLst>
                <a:tab pos="442595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Stock Market</a:t>
            </a:r>
            <a:r>
              <a:rPr dirty="0" sz="1100" spc="-3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Encyclopedia: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Times New Roman"/>
              <a:buAutoNum type="arabicPeriod" startAt="5"/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stock market </a:t>
            </a:r>
            <a:r>
              <a:rPr dirty="0" sz="1100" spc="10">
                <a:latin typeface="Times New Roman"/>
                <a:cs typeface="Times New Roman"/>
              </a:rPr>
              <a:t>encyclopedia </a:t>
            </a:r>
            <a:r>
              <a:rPr dirty="0" sz="1100" spc="5">
                <a:latin typeface="Times New Roman"/>
                <a:cs typeface="Times New Roman"/>
              </a:rPr>
              <a:t>contains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description of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stocks making </a:t>
            </a:r>
            <a:r>
              <a:rPr dirty="0" sz="1100" spc="15">
                <a:latin typeface="Times New Roman"/>
                <a:cs typeface="Times New Roman"/>
              </a:rPr>
              <a:t>up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index. It is </a:t>
            </a:r>
            <a:r>
              <a:rPr dirty="0" sz="1100" spc="10">
                <a:latin typeface="Times New Roman"/>
                <a:cs typeface="Times New Roman"/>
              </a:rPr>
              <a:t>a competition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appropriate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Stock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Reports.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6"/>
              <a:tabLst>
                <a:tab pos="442595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Earning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Forecaster: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 startAt="6"/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S&amp;P </a:t>
            </a:r>
            <a:r>
              <a:rPr dirty="0" sz="1100" spc="10">
                <a:latin typeface="Times New Roman"/>
                <a:cs typeface="Times New Roman"/>
              </a:rPr>
              <a:t>earning </a:t>
            </a:r>
            <a:r>
              <a:rPr dirty="0" sz="1100" spc="5">
                <a:latin typeface="Times New Roman"/>
                <a:cs typeface="Times New Roman"/>
              </a:rPr>
              <a:t>forecaster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competition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earning per share estimates of about 60  investments analysis </a:t>
            </a:r>
            <a:r>
              <a:rPr dirty="0" sz="1100" spc="5">
                <a:latin typeface="Times New Roman"/>
                <a:cs typeface="Times New Roman"/>
              </a:rPr>
              <a:t>firm.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publication covers approximately 1,600 </a:t>
            </a:r>
            <a:r>
              <a:rPr dirty="0" sz="1100" spc="5">
                <a:latin typeface="Times New Roman"/>
                <a:cs typeface="Times New Roman"/>
              </a:rPr>
              <a:t>different stocks. </a:t>
            </a:r>
            <a:r>
              <a:rPr dirty="0" sz="1100" spc="15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particular interest to investor are </a:t>
            </a:r>
            <a:r>
              <a:rPr dirty="0" sz="1100" spc="10">
                <a:latin typeface="Times New Roman"/>
                <a:cs typeface="Times New Roman"/>
              </a:rPr>
              <a:t>those </a:t>
            </a:r>
            <a:r>
              <a:rPr dirty="0" sz="1100" spc="5">
                <a:latin typeface="Times New Roman"/>
                <a:cs typeface="Times New Roman"/>
              </a:rPr>
              <a:t>firms that </a:t>
            </a:r>
            <a:r>
              <a:rPr dirty="0" sz="1100" spc="10">
                <a:latin typeface="Times New Roman"/>
                <a:cs typeface="Times New Roman"/>
              </a:rPr>
              <a:t>show a 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earning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estimate.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7"/>
              <a:tabLst>
                <a:tab pos="442595" algn="l"/>
              </a:tabLst>
            </a:pPr>
            <a:r>
              <a:rPr dirty="0" sz="1100" spc="5" b="1" i="1">
                <a:latin typeface="Times New Roman"/>
                <a:cs typeface="Times New Roman"/>
              </a:rPr>
              <a:t>Corporation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Records: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Corporation </a:t>
            </a:r>
            <a:r>
              <a:rPr dirty="0" sz="1100" spc="10">
                <a:latin typeface="Times New Roman"/>
                <a:cs typeface="Times New Roman"/>
              </a:rPr>
              <a:t>Records </a:t>
            </a:r>
            <a:r>
              <a:rPr dirty="0" sz="1100" spc="5">
                <a:latin typeface="Times New Roman"/>
                <a:cs typeface="Times New Roman"/>
              </a:rPr>
              <a:t>provides </a:t>
            </a:r>
            <a:r>
              <a:rPr dirty="0" sz="1100" spc="10">
                <a:latin typeface="Times New Roman"/>
                <a:cs typeface="Times New Roman"/>
              </a:rPr>
              <a:t>a comprehensive summary </a:t>
            </a:r>
            <a:r>
              <a:rPr dirty="0" sz="1100" spc="5">
                <a:latin typeface="Times New Roman"/>
                <a:cs typeface="Times New Roman"/>
              </a:rPr>
              <a:t>of the firm’s capital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structure.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terms </a:t>
            </a:r>
            <a:r>
              <a:rPr dirty="0" sz="1100" spc="5">
                <a:latin typeface="Times New Roman"/>
                <a:cs typeface="Times New Roman"/>
              </a:rPr>
              <a:t>of its </a:t>
            </a:r>
            <a:r>
              <a:rPr dirty="0" sz="1100" spc="10">
                <a:latin typeface="Times New Roman"/>
                <a:cs typeface="Times New Roman"/>
              </a:rPr>
              <a:t>debt agreements, a </a:t>
            </a:r>
            <a:r>
              <a:rPr dirty="0" sz="1100" spc="5">
                <a:latin typeface="Times New Roman"/>
                <a:cs typeface="Times New Roman"/>
              </a:rPr>
              <a:t>listing of subsidiaries, </a:t>
            </a:r>
            <a:r>
              <a:rPr dirty="0" sz="1100" spc="10">
                <a:latin typeface="Times New Roman"/>
                <a:cs typeface="Times New Roman"/>
              </a:rPr>
              <a:t>and recent news </a:t>
            </a:r>
            <a:r>
              <a:rPr dirty="0" sz="1100" spc="5">
                <a:latin typeface="Times New Roman"/>
                <a:cs typeface="Times New Roman"/>
              </a:rPr>
              <a:t>reports  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 arranged alphabetically by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(about 7,000) in </a:t>
            </a:r>
            <a:r>
              <a:rPr dirty="0" sz="1100" spc="10">
                <a:latin typeface="Times New Roman"/>
                <a:cs typeface="Times New Roman"/>
              </a:rPr>
              <a:t>seven </a:t>
            </a:r>
            <a:r>
              <a:rPr dirty="0" sz="1100" spc="5">
                <a:latin typeface="Times New Roman"/>
                <a:cs typeface="Times New Roman"/>
              </a:rPr>
              <a:t>loose-leaf </a:t>
            </a:r>
            <a:r>
              <a:rPr dirty="0" sz="1100" spc="10">
                <a:latin typeface="Times New Roman"/>
                <a:cs typeface="Times New Roman"/>
              </a:rPr>
              <a:t>volumes. 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security issue </a:t>
            </a:r>
            <a:r>
              <a:rPr dirty="0" sz="1100" spc="10">
                <a:latin typeface="Times New Roman"/>
                <a:cs typeface="Times New Roman"/>
              </a:rPr>
              <a:t>and bond </a:t>
            </a:r>
            <a:r>
              <a:rPr dirty="0" sz="1100" spc="5">
                <a:latin typeface="Times New Roman"/>
                <a:cs typeface="Times New Roman"/>
              </a:rPr>
              <a:t>rating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receive particular attention. It </a:t>
            </a:r>
            <a:r>
              <a:rPr dirty="0" sz="1100" spc="10">
                <a:latin typeface="Times New Roman"/>
                <a:cs typeface="Times New Roman"/>
              </a:rPr>
              <a:t>comes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daily, </a:t>
            </a:r>
            <a:r>
              <a:rPr dirty="0" sz="1100" spc="10">
                <a:latin typeface="Times New Roman"/>
                <a:cs typeface="Times New Roman"/>
              </a:rPr>
              <a:t>weekly </a:t>
            </a:r>
            <a:r>
              <a:rPr dirty="0" sz="1100" spc="5">
                <a:latin typeface="Times New Roman"/>
                <a:cs typeface="Times New Roman"/>
              </a:rPr>
              <a:t>and biweekly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cumulative index.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corporation </a:t>
            </a:r>
            <a:r>
              <a:rPr dirty="0" sz="1100" spc="10">
                <a:latin typeface="Times New Roman"/>
                <a:cs typeface="Times New Roman"/>
              </a:rPr>
              <a:t>records </a:t>
            </a:r>
            <a:r>
              <a:rPr dirty="0" sz="1100" spc="5">
                <a:latin typeface="Times New Roman"/>
                <a:cs typeface="Times New Roman"/>
              </a:rPr>
              <a:t>are published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annually with daily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updates.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00"/>
              </a:lnSpc>
            </a:pPr>
            <a:r>
              <a:rPr dirty="0" sz="1100" spc="10" b="1">
                <a:latin typeface="Times New Roman"/>
                <a:cs typeface="Times New Roman"/>
              </a:rPr>
              <a:t>Mergent </a:t>
            </a:r>
            <a:r>
              <a:rPr dirty="0" sz="1100" spc="5" b="1">
                <a:latin typeface="Times New Roman"/>
                <a:cs typeface="Times New Roman"/>
              </a:rPr>
              <a:t>/ </a:t>
            </a:r>
            <a:r>
              <a:rPr dirty="0" sz="1100" spc="10" b="1">
                <a:latin typeface="Times New Roman"/>
                <a:cs typeface="Times New Roman"/>
              </a:rPr>
              <a:t>Moody’s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Publications: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85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2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893635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3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Moody’s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well-known </a:t>
            </a:r>
            <a:r>
              <a:rPr dirty="0" sz="1100" spc="5">
                <a:latin typeface="Times New Roman"/>
                <a:cs typeface="Times New Roman"/>
              </a:rPr>
              <a:t>statistical </a:t>
            </a:r>
            <a:r>
              <a:rPr dirty="0" sz="1100" spc="10">
                <a:latin typeface="Times New Roman"/>
                <a:cs typeface="Times New Roman"/>
              </a:rPr>
              <a:t>service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recently acquired </a:t>
            </a:r>
            <a:r>
              <a:rPr dirty="0" sz="1100" spc="10">
                <a:latin typeface="Times New Roman"/>
                <a:cs typeface="Times New Roman"/>
              </a:rPr>
              <a:t>by Mergent </a:t>
            </a:r>
            <a:r>
              <a:rPr dirty="0" sz="1100" spc="5">
                <a:latin typeface="Times New Roman"/>
                <a:cs typeface="Times New Roman"/>
              </a:rPr>
              <a:t>Inc. 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publications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likely to </a:t>
            </a:r>
            <a:r>
              <a:rPr dirty="0" sz="1100" spc="10">
                <a:latin typeface="Times New Roman"/>
                <a:cs typeface="Times New Roman"/>
              </a:rPr>
              <a:t>be known </a:t>
            </a:r>
            <a:r>
              <a:rPr dirty="0" sz="1100" spc="5">
                <a:latin typeface="Times New Roman"/>
                <a:cs typeface="Times New Roman"/>
              </a:rPr>
              <a:t>by both </a:t>
            </a:r>
            <a:r>
              <a:rPr dirty="0" sz="1100" spc="10">
                <a:latin typeface="Times New Roman"/>
                <a:cs typeface="Times New Roman"/>
              </a:rPr>
              <a:t>names for a number of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years.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/>
              <a:tabLst>
                <a:tab pos="443230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Manuals: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satisfy most quickly information needs </a:t>
            </a:r>
            <a:r>
              <a:rPr dirty="0" sz="1100" spc="10">
                <a:latin typeface="Times New Roman"/>
                <a:cs typeface="Times New Roman"/>
              </a:rPr>
              <a:t>whit the stock </a:t>
            </a:r>
            <a:r>
              <a:rPr dirty="0" sz="1100" spc="5">
                <a:latin typeface="Times New Roman"/>
                <a:cs typeface="Times New Roman"/>
              </a:rPr>
              <a:t>reports, the stock  guide </a:t>
            </a:r>
            <a:r>
              <a:rPr dirty="0" sz="1100" spc="10">
                <a:latin typeface="Times New Roman"/>
                <a:cs typeface="Times New Roman"/>
              </a:rPr>
              <a:t>on the Bond </a:t>
            </a:r>
            <a:r>
              <a:rPr dirty="0" sz="1100" spc="5">
                <a:latin typeface="Times New Roman"/>
                <a:cs typeface="Times New Roman"/>
              </a:rPr>
              <a:t>guide,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occasions they cannot find </a:t>
            </a:r>
            <a:r>
              <a:rPr dirty="0" sz="1100" spc="10">
                <a:latin typeface="Times New Roman"/>
                <a:cs typeface="Times New Roman"/>
              </a:rPr>
              <a:t>what they need </a:t>
            </a:r>
            <a:r>
              <a:rPr dirty="0" sz="1100" spc="5">
                <a:latin typeface="Times New Roman"/>
                <a:cs typeface="Times New Roman"/>
              </a:rPr>
              <a:t>in these sources.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Moody’s </a:t>
            </a:r>
            <a:r>
              <a:rPr dirty="0" sz="1100" spc="5">
                <a:latin typeface="Times New Roman"/>
                <a:cs typeface="Times New Roman"/>
              </a:rPr>
              <a:t>manuals are </a:t>
            </a:r>
            <a:r>
              <a:rPr dirty="0" sz="1100" spc="10">
                <a:latin typeface="Times New Roman"/>
                <a:cs typeface="Times New Roman"/>
              </a:rPr>
              <a:t>a good </a:t>
            </a:r>
            <a:r>
              <a:rPr dirty="0" sz="1100" spc="5">
                <a:latin typeface="Times New Roman"/>
                <a:cs typeface="Times New Roman"/>
              </a:rPr>
              <a:t>place to turn next. This publication contains several sets of  volumes: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industrial firms,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municipals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governments, over-the-counter  industrial, </a:t>
            </a:r>
            <a:r>
              <a:rPr dirty="0" sz="1100" spc="10">
                <a:latin typeface="Times New Roman"/>
                <a:cs typeface="Times New Roman"/>
              </a:rPr>
              <a:t>public </a:t>
            </a:r>
            <a:r>
              <a:rPr dirty="0" sz="1100" spc="5">
                <a:latin typeface="Times New Roman"/>
                <a:cs typeface="Times New Roman"/>
              </a:rPr>
              <a:t>utilities, </a:t>
            </a:r>
            <a:r>
              <a:rPr dirty="0" sz="1100" spc="10">
                <a:latin typeface="Times New Roman"/>
                <a:cs typeface="Times New Roman"/>
              </a:rPr>
              <a:t>transportation </a:t>
            </a:r>
            <a:r>
              <a:rPr dirty="0" sz="1100" spc="5">
                <a:latin typeface="Times New Roman"/>
                <a:cs typeface="Times New Roman"/>
              </a:rPr>
              <a:t>issues </a:t>
            </a:r>
            <a:r>
              <a:rPr dirty="0" sz="1100" spc="10">
                <a:latin typeface="Times New Roman"/>
                <a:cs typeface="Times New Roman"/>
              </a:rPr>
              <a:t>banking and </a:t>
            </a:r>
            <a:r>
              <a:rPr dirty="0" sz="1100" spc="5">
                <a:latin typeface="Times New Roman"/>
                <a:cs typeface="Times New Roman"/>
              </a:rPr>
              <a:t>finance,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international firms. 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especially </a:t>
            </a:r>
            <a:r>
              <a:rPr dirty="0" sz="1100" spc="10">
                <a:latin typeface="Times New Roman"/>
                <a:cs typeface="Times New Roman"/>
              </a:rPr>
              <a:t>common problem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when an </a:t>
            </a:r>
            <a:r>
              <a:rPr dirty="0" sz="1100" spc="5">
                <a:latin typeface="Times New Roman"/>
                <a:cs typeface="Times New Roman"/>
              </a:rPr>
              <a:t>investor seeks information </a:t>
            </a:r>
            <a:r>
              <a:rPr dirty="0" sz="1100" spc="10">
                <a:latin typeface="Times New Roman"/>
                <a:cs typeface="Times New Roman"/>
              </a:rPr>
              <a:t>about a company </a:t>
            </a:r>
            <a:r>
              <a:rPr dirty="0" sz="1100" spc="5">
                <a:latin typeface="Times New Roman"/>
                <a:cs typeface="Times New Roman"/>
              </a:rPr>
              <a:t>that  does not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publicity </a:t>
            </a:r>
            <a:r>
              <a:rPr dirty="0" sz="1100" spc="10">
                <a:latin typeface="Times New Roman"/>
                <a:cs typeface="Times New Roman"/>
              </a:rPr>
              <a:t>traded </a:t>
            </a:r>
            <a:r>
              <a:rPr dirty="0" sz="1100" spc="5">
                <a:latin typeface="Times New Roman"/>
                <a:cs typeface="Times New Roman"/>
              </a:rPr>
              <a:t>stock because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 spc="5">
                <a:latin typeface="Times New Roman"/>
                <a:cs typeface="Times New Roman"/>
              </a:rPr>
              <a:t>is subsidiary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or  because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privately held.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blue pages </a:t>
            </a:r>
            <a:r>
              <a:rPr dirty="0" sz="1100" spc="5">
                <a:latin typeface="Times New Roman"/>
                <a:cs typeface="Times New Roman"/>
              </a:rPr>
              <a:t>section </a:t>
            </a:r>
            <a:r>
              <a:rPr dirty="0" sz="1100" spc="10">
                <a:latin typeface="Times New Roman"/>
                <a:cs typeface="Times New Roman"/>
              </a:rPr>
              <a:t>in the Moody’s Manuals </a:t>
            </a:r>
            <a:r>
              <a:rPr dirty="0" sz="1100" spc="5">
                <a:latin typeface="Times New Roman"/>
                <a:cs typeface="Times New Roman"/>
              </a:rPr>
              <a:t>book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contains </a:t>
            </a:r>
            <a:r>
              <a:rPr dirty="0" sz="1100" spc="10">
                <a:latin typeface="Times New Roman"/>
                <a:cs typeface="Times New Roman"/>
              </a:rPr>
              <a:t>a cross </a:t>
            </a:r>
            <a:r>
              <a:rPr dirty="0" sz="1100" spc="5">
                <a:latin typeface="Times New Roman"/>
                <a:cs typeface="Times New Roman"/>
              </a:rPr>
              <a:t>reference of subsidiaries. </a:t>
            </a:r>
            <a:r>
              <a:rPr dirty="0" sz="1100" spc="15">
                <a:latin typeface="Times New Roman"/>
                <a:cs typeface="Times New Roman"/>
              </a:rPr>
              <a:t>Look </a:t>
            </a:r>
            <a:r>
              <a:rPr dirty="0" sz="1100" spc="10">
                <a:latin typeface="Times New Roman"/>
                <a:cs typeface="Times New Roman"/>
              </a:rPr>
              <a:t>up Taco </a:t>
            </a:r>
            <a:r>
              <a:rPr dirty="0" sz="1100" spc="5">
                <a:latin typeface="Times New Roman"/>
                <a:cs typeface="Times New Roman"/>
              </a:rPr>
              <a:t>Bell for instance,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will find  that this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subsidiary of Pepsi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Moody’s Manual also contain detailed news reports about a </a:t>
            </a:r>
            <a:r>
              <a:rPr dirty="0" sz="1100" spc="5">
                <a:latin typeface="Times New Roman"/>
                <a:cs typeface="Times New Roman"/>
              </a:rPr>
              <a:t>firm,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detailed </a:t>
            </a:r>
            <a:r>
              <a:rPr dirty="0" sz="1100" spc="10">
                <a:latin typeface="Times New Roman"/>
                <a:cs typeface="Times New Roman"/>
              </a:rPr>
              <a:t>financial  </a:t>
            </a:r>
            <a:r>
              <a:rPr dirty="0" sz="1100" spc="5">
                <a:latin typeface="Times New Roman"/>
                <a:cs typeface="Times New Roman"/>
              </a:rPr>
              <a:t>statements, </a:t>
            </a: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5">
                <a:latin typeface="Times New Roman"/>
                <a:cs typeface="Times New Roman"/>
              </a:rPr>
              <a:t>relevant </a:t>
            </a:r>
            <a:r>
              <a:rPr dirty="0" sz="1100" spc="10">
                <a:latin typeface="Times New Roman"/>
                <a:cs typeface="Times New Roman"/>
              </a:rPr>
              <a:t>information </a:t>
            </a:r>
            <a:r>
              <a:rPr dirty="0" sz="1100" spc="5">
                <a:latin typeface="Times New Roman"/>
                <a:cs typeface="Times New Roman"/>
              </a:rPr>
              <a:t>that is not included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report  </a:t>
            </a:r>
            <a:r>
              <a:rPr dirty="0" sz="1100" spc="5">
                <a:latin typeface="Times New Roman"/>
                <a:cs typeface="Times New Roman"/>
              </a:rPr>
              <a:t>because of space limitations.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source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heavy book, expensive </a:t>
            </a:r>
            <a:r>
              <a:rPr dirty="0" sz="1100" spc="5">
                <a:latin typeface="Times New Roman"/>
                <a:cs typeface="Times New Roman"/>
              </a:rPr>
              <a:t>to acquire,  </a:t>
            </a:r>
            <a:r>
              <a:rPr dirty="0" sz="1100" spc="10">
                <a:latin typeface="Times New Roman"/>
                <a:cs typeface="Times New Roman"/>
              </a:rPr>
              <a:t>and not conveniently taken far from </a:t>
            </a:r>
            <a:r>
              <a:rPr dirty="0" sz="1100" spc="5">
                <a:latin typeface="Times New Roman"/>
                <a:cs typeface="Times New Roman"/>
              </a:rPr>
              <a:t>its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shelf.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marL="2210435" marR="77470" indent="-2127885">
              <a:lnSpc>
                <a:spcPts val="13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Most quick information </a:t>
            </a:r>
            <a:r>
              <a:rPr dirty="0" sz="1100" spc="5" b="1" i="1">
                <a:latin typeface="Times New Roman"/>
                <a:cs typeface="Times New Roman"/>
              </a:rPr>
              <a:t>needs </a:t>
            </a:r>
            <a:r>
              <a:rPr dirty="0" sz="1100" spc="10" b="1" i="1">
                <a:latin typeface="Times New Roman"/>
                <a:cs typeface="Times New Roman"/>
              </a:rPr>
              <a:t>can </a:t>
            </a:r>
            <a:r>
              <a:rPr dirty="0" sz="1100" spc="15" b="1" i="1">
                <a:latin typeface="Times New Roman"/>
                <a:cs typeface="Times New Roman"/>
              </a:rPr>
              <a:t>be </a:t>
            </a:r>
            <a:r>
              <a:rPr dirty="0" sz="1100" spc="5" b="1" i="1">
                <a:latin typeface="Times New Roman"/>
                <a:cs typeface="Times New Roman"/>
              </a:rPr>
              <a:t>satisfied with </a:t>
            </a: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15" b="1" i="1">
                <a:latin typeface="Times New Roman"/>
                <a:cs typeface="Times New Roman"/>
              </a:rPr>
              <a:t>S&amp;P </a:t>
            </a:r>
            <a:r>
              <a:rPr dirty="0" sz="1100" spc="5" b="1" i="1">
                <a:latin typeface="Times New Roman"/>
                <a:cs typeface="Times New Roman"/>
              </a:rPr>
              <a:t>Stock Report, </a:t>
            </a:r>
            <a:r>
              <a:rPr dirty="0" sz="1100" spc="10" b="1" i="1">
                <a:latin typeface="Times New Roman"/>
                <a:cs typeface="Times New Roman"/>
              </a:rPr>
              <a:t>Stock </a:t>
            </a:r>
            <a:r>
              <a:rPr dirty="0" sz="1100" spc="5" b="1" i="1">
                <a:latin typeface="Times New Roman"/>
                <a:cs typeface="Times New Roman"/>
              </a:rPr>
              <a:t>Guide,  </a:t>
            </a:r>
            <a:r>
              <a:rPr dirty="0" sz="1100" spc="10" b="1" i="1">
                <a:latin typeface="Times New Roman"/>
                <a:cs typeface="Times New Roman"/>
              </a:rPr>
              <a:t>or Bond</a:t>
            </a:r>
            <a:r>
              <a:rPr dirty="0" sz="1100" spc="-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Guide.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2"/>
              <a:tabLst>
                <a:tab pos="443230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Dividend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Record: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necessary to investigate the recent dividend history of </a:t>
            </a:r>
            <a:r>
              <a:rPr dirty="0" sz="1100" spc="10">
                <a:latin typeface="Times New Roman"/>
                <a:cs typeface="Times New Roman"/>
              </a:rPr>
              <a:t>a company (payment  </a:t>
            </a:r>
            <a:r>
              <a:rPr dirty="0" sz="1100" spc="5">
                <a:latin typeface="Times New Roman"/>
                <a:cs typeface="Times New Roman"/>
              </a:rPr>
              <a:t>dates, ex-dividend dates, etc.), </a:t>
            </a:r>
            <a:r>
              <a:rPr dirty="0" sz="1100" spc="10">
                <a:latin typeface="Times New Roman"/>
                <a:cs typeface="Times New Roman"/>
              </a:rPr>
              <a:t>Mergent Dividend Record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most convenient  place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get this </a:t>
            </a:r>
            <a:r>
              <a:rPr dirty="0" sz="1100" spc="10">
                <a:latin typeface="Times New Roman"/>
                <a:cs typeface="Times New Roman"/>
              </a:rPr>
              <a:t>information quickly.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reference </a:t>
            </a:r>
            <a:r>
              <a:rPr dirty="0" sz="1100" spc="15">
                <a:latin typeface="Times New Roman"/>
                <a:cs typeface="Times New Roman"/>
              </a:rPr>
              <a:t>room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public </a:t>
            </a:r>
            <a:r>
              <a:rPr dirty="0" sz="1100" spc="5">
                <a:latin typeface="Times New Roman"/>
                <a:cs typeface="Times New Roman"/>
              </a:rPr>
              <a:t>libraries carries </a:t>
            </a:r>
            <a:r>
              <a:rPr dirty="0" sz="1100" spc="10">
                <a:latin typeface="Times New Roman"/>
                <a:cs typeface="Times New Roman"/>
              </a:rPr>
              <a:t>this  weekly</a:t>
            </a:r>
            <a:r>
              <a:rPr dirty="0" sz="1100" spc="5">
                <a:latin typeface="Times New Roman"/>
                <a:cs typeface="Times New Roman"/>
              </a:rPr>
              <a:t> service.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3"/>
              <a:tabLst>
                <a:tab pos="443230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Bond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Record: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imes New Roman"/>
              <a:buAutoNum type="arabicPeriod" startAt="3"/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Mergent Bond Record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comprehensive document on </a:t>
            </a:r>
            <a:r>
              <a:rPr dirty="0" sz="1100" spc="5">
                <a:latin typeface="Times New Roman"/>
                <a:cs typeface="Times New Roman"/>
              </a:rPr>
              <a:t>virtually all aspects of </a:t>
            </a:r>
            <a:r>
              <a:rPr dirty="0" sz="1100" spc="10">
                <a:latin typeface="Times New Roman"/>
                <a:cs typeface="Times New Roman"/>
              </a:rPr>
              <a:t>debt 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0">
                <a:latin typeface="Times New Roman"/>
                <a:cs typeface="Times New Roman"/>
              </a:rPr>
              <a:t>It provides the Moody’s bond </a:t>
            </a:r>
            <a:r>
              <a:rPr dirty="0" sz="1100" spc="5">
                <a:latin typeface="Times New Roman"/>
                <a:cs typeface="Times New Roman"/>
              </a:rPr>
              <a:t>rating, interest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dates, </a:t>
            </a:r>
            <a:r>
              <a:rPr dirty="0" sz="1100" spc="10">
                <a:latin typeface="Times New Roman"/>
                <a:cs typeface="Times New Roman"/>
              </a:rPr>
              <a:t>sinking </a:t>
            </a:r>
            <a:r>
              <a:rPr dirty="0" sz="1100" spc="5">
                <a:latin typeface="Times New Roman"/>
                <a:cs typeface="Times New Roman"/>
              </a:rPr>
              <a:t>fund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provisions, call dates,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historical high </a:t>
            </a:r>
            <a:r>
              <a:rPr dirty="0" sz="1100" spc="10">
                <a:latin typeface="Times New Roman"/>
                <a:cs typeface="Times New Roman"/>
              </a:rPr>
              <a:t>and low </a:t>
            </a:r>
            <a:r>
              <a:rPr dirty="0" sz="1100" spc="5">
                <a:latin typeface="Times New Roman"/>
                <a:cs typeface="Times New Roman"/>
              </a:rPr>
              <a:t>price of the bond,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bond’s </a:t>
            </a:r>
            <a:r>
              <a:rPr dirty="0" sz="1100" spc="5">
                <a:latin typeface="Times New Roman"/>
                <a:cs typeface="Times New Roman"/>
              </a:rPr>
              <a:t>yield to  </a:t>
            </a:r>
            <a:r>
              <a:rPr dirty="0" sz="1100" spc="10">
                <a:latin typeface="Times New Roman"/>
                <a:cs typeface="Times New Roman"/>
              </a:rPr>
              <a:t>maturity. </a:t>
            </a:r>
            <a:r>
              <a:rPr dirty="0" sz="1100" spc="5">
                <a:latin typeface="Times New Roman"/>
                <a:cs typeface="Times New Roman"/>
              </a:rPr>
              <a:t>It also contains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listing of municipal securities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state.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4"/>
              <a:tabLst>
                <a:tab pos="443230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Handbook of Common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Stock: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Moody’s handbook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common stock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 encyclopedia.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broader, though, </a:t>
            </a:r>
            <a:r>
              <a:rPr dirty="0" sz="1100" spc="10">
                <a:latin typeface="Times New Roman"/>
                <a:cs typeface="Times New Roman"/>
              </a:rPr>
              <a:t>covering about 950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“with </a:t>
            </a:r>
            <a:r>
              <a:rPr dirty="0" sz="1100" spc="5">
                <a:latin typeface="Times New Roman"/>
                <a:cs typeface="Times New Roman"/>
              </a:rPr>
              <a:t>high investor interest”, </a:t>
            </a:r>
            <a:r>
              <a:rPr dirty="0" sz="1100" spc="10">
                <a:latin typeface="Times New Roman"/>
                <a:cs typeface="Times New Roman"/>
              </a:rPr>
              <a:t>according to the  </a:t>
            </a:r>
            <a:r>
              <a:rPr dirty="0" sz="1100" spc="5">
                <a:latin typeface="Times New Roman"/>
                <a:cs typeface="Times New Roman"/>
              </a:rPr>
              <a:t>introduction.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report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page </a:t>
            </a:r>
            <a:r>
              <a:rPr dirty="0" sz="1100" spc="5">
                <a:latin typeface="Times New Roman"/>
                <a:cs typeface="Times New Roman"/>
              </a:rPr>
              <a:t>front </a:t>
            </a:r>
            <a:r>
              <a:rPr dirty="0" sz="1100" spc="10">
                <a:latin typeface="Times New Roman"/>
                <a:cs typeface="Times New Roman"/>
              </a:rPr>
              <a:t>and back, while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write up </a:t>
            </a:r>
            <a:r>
              <a:rPr dirty="0" sz="1100" spc="5">
                <a:latin typeface="Times New Roman"/>
                <a:cs typeface="Times New Roman"/>
              </a:rPr>
              <a:t>in the  </a:t>
            </a:r>
            <a:r>
              <a:rPr dirty="0" sz="1100" spc="10">
                <a:latin typeface="Times New Roman"/>
                <a:cs typeface="Times New Roman"/>
              </a:rPr>
              <a:t>handbook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5">
                <a:latin typeface="Times New Roman"/>
                <a:cs typeface="Times New Roman"/>
              </a:rPr>
              <a:t>page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comes </a:t>
            </a:r>
            <a:r>
              <a:rPr dirty="0" sz="1100" spc="5">
                <a:latin typeface="Times New Roman"/>
                <a:cs typeface="Times New Roman"/>
              </a:rPr>
              <a:t>out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quarterly.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20" b="1">
                <a:latin typeface="Times New Roman"/>
                <a:cs typeface="Times New Roman"/>
              </a:rPr>
              <a:t>COMPANY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INFORMATION: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Numerous </a:t>
            </a:r>
            <a:r>
              <a:rPr dirty="0" sz="1100" spc="5">
                <a:latin typeface="Times New Roman"/>
                <a:cs typeface="Times New Roman"/>
              </a:rPr>
              <a:t>publications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required for publicly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firms.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 statements are audited, investors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generally place substantial reliance </a:t>
            </a:r>
            <a:r>
              <a:rPr dirty="0" sz="1100" spc="10">
                <a:latin typeface="Times New Roman"/>
                <a:cs typeface="Times New Roman"/>
              </a:rPr>
              <a:t>upon them.  Company </a:t>
            </a:r>
            <a:r>
              <a:rPr dirty="0" sz="1100" spc="5">
                <a:latin typeface="Times New Roman"/>
                <a:cs typeface="Times New Roman"/>
              </a:rPr>
              <a:t>publications are usually free sources to </a:t>
            </a:r>
            <a:r>
              <a:rPr dirty="0" sz="1100" spc="10">
                <a:latin typeface="Times New Roman"/>
                <a:cs typeface="Times New Roman"/>
              </a:rPr>
              <a:t>anyone who requests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Annual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Reports: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122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905" cy="877125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  <a:tabLst>
                <a:tab pos="50990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publicly traded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issues </a:t>
            </a:r>
            <a:r>
              <a:rPr dirty="0" sz="1100" spc="10">
                <a:latin typeface="Times New Roman"/>
                <a:cs typeface="Times New Roman"/>
              </a:rPr>
              <a:t>an annual </a:t>
            </a:r>
            <a:r>
              <a:rPr dirty="0" sz="1100" spc="5">
                <a:latin typeface="Times New Roman"/>
                <a:cs typeface="Times New Roman"/>
              </a:rPr>
              <a:t>report.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annual </a:t>
            </a:r>
            <a:r>
              <a:rPr dirty="0" sz="1100" spc="5">
                <a:latin typeface="Times New Roman"/>
                <a:cs typeface="Times New Roman"/>
              </a:rPr>
              <a:t>report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useful  publication containing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statement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0">
                <a:latin typeface="Times New Roman"/>
                <a:cs typeface="Times New Roman"/>
              </a:rPr>
              <a:t>management about </a:t>
            </a:r>
            <a:r>
              <a:rPr dirty="0" sz="1100" spc="5">
                <a:latin typeface="Times New Roman"/>
                <a:cs typeface="Times New Roman"/>
              </a:rPr>
              <a:t>results </a:t>
            </a:r>
            <a:r>
              <a:rPr dirty="0" sz="1100" spc="10">
                <a:latin typeface="Times New Roman"/>
                <a:cs typeface="Times New Roman"/>
              </a:rPr>
              <a:t>from the  </a:t>
            </a:r>
            <a:r>
              <a:rPr dirty="0" sz="1100" spc="5">
                <a:latin typeface="Times New Roman"/>
                <a:cs typeface="Times New Roman"/>
              </a:rPr>
              <a:t>previous </a:t>
            </a:r>
            <a:r>
              <a:rPr dirty="0" sz="1100" spc="10">
                <a:latin typeface="Times New Roman"/>
                <a:cs typeface="Times New Roman"/>
              </a:rPr>
              <a:t>year and about </a:t>
            </a:r>
            <a:r>
              <a:rPr dirty="0" sz="1100" spc="5">
                <a:latin typeface="Times New Roman"/>
                <a:cs typeface="Times New Roman"/>
              </a:rPr>
              <a:t>prospects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future. </a:t>
            </a:r>
            <a:r>
              <a:rPr dirty="0" sz="1100" spc="10">
                <a:latin typeface="Times New Roman"/>
                <a:cs typeface="Times New Roman"/>
              </a:rPr>
              <a:t>Financial </a:t>
            </a:r>
            <a:r>
              <a:rPr dirty="0" sz="1100" spc="5">
                <a:latin typeface="Times New Roman"/>
                <a:cs typeface="Times New Roman"/>
              </a:rPr>
              <a:t>statements </a:t>
            </a:r>
            <a:r>
              <a:rPr dirty="0" sz="1100" spc="10">
                <a:latin typeface="Times New Roman"/>
                <a:cs typeface="Times New Roman"/>
              </a:rPr>
              <a:t>appear here </a:t>
            </a:r>
            <a:r>
              <a:rPr dirty="0" sz="1100" spc="5">
                <a:latin typeface="Times New Roman"/>
                <a:cs typeface="Times New Roman"/>
              </a:rPr>
              <a:t>too.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Readers will also find information about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firm’s principal activities including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5">
                <a:latin typeface="Times New Roman"/>
                <a:cs typeface="Times New Roman"/>
              </a:rPr>
              <a:t>subsidiaries.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first </a:t>
            </a:r>
            <a:r>
              <a:rPr dirty="0" sz="1100" spc="5">
                <a:latin typeface="Times New Roman"/>
                <a:cs typeface="Times New Roman"/>
              </a:rPr>
              <a:t>items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annual report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president’s letter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shareholders. </a:t>
            </a:r>
            <a:r>
              <a:rPr dirty="0" sz="1100" spc="10">
                <a:latin typeface="Times New Roman"/>
                <a:cs typeface="Times New Roman"/>
              </a:rPr>
              <a:t>This  document </a:t>
            </a:r>
            <a:r>
              <a:rPr dirty="0" sz="1100" spc="5">
                <a:latin typeface="Times New Roman"/>
                <a:cs typeface="Times New Roman"/>
              </a:rPr>
              <a:t>usually runs </a:t>
            </a:r>
            <a:r>
              <a:rPr dirty="0" sz="1100" spc="10">
                <a:latin typeface="Times New Roman"/>
                <a:cs typeface="Times New Roman"/>
              </a:rPr>
              <a:t>one page </a:t>
            </a:r>
            <a:r>
              <a:rPr dirty="0" sz="1100" spc="5">
                <a:latin typeface="Times New Roman"/>
                <a:cs typeface="Times New Roman"/>
              </a:rPr>
              <a:t>or it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run </a:t>
            </a:r>
            <a:r>
              <a:rPr dirty="0" sz="1100" spc="10">
                <a:latin typeface="Times New Roman"/>
                <a:cs typeface="Times New Roman"/>
              </a:rPr>
              <a:t>much longer and be </a:t>
            </a:r>
            <a:r>
              <a:rPr dirty="0" sz="1100" spc="5">
                <a:latin typeface="Times New Roman"/>
                <a:cs typeface="Times New Roman"/>
              </a:rPr>
              <a:t>annotated </a:t>
            </a:r>
            <a:r>
              <a:rPr dirty="0" sz="1100" spc="10">
                <a:latin typeface="Times New Roman"/>
                <a:cs typeface="Times New Roman"/>
              </a:rPr>
              <a:t>with graphs </a:t>
            </a:r>
            <a:r>
              <a:rPr dirty="0" sz="1100" spc="5">
                <a:latin typeface="Times New Roman"/>
                <a:cs typeface="Times New Roman"/>
              </a:rPr>
              <a:t>and  tables.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traditional shareholder rights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right to </a:t>
            </a:r>
            <a:r>
              <a:rPr dirty="0" sz="1100" spc="10">
                <a:latin typeface="Times New Roman"/>
                <a:cs typeface="Times New Roman"/>
              </a:rPr>
              <a:t>vote on </a:t>
            </a:r>
            <a:r>
              <a:rPr dirty="0" sz="1100" spc="5">
                <a:latin typeface="Times New Roman"/>
                <a:cs typeface="Times New Roman"/>
              </a:rPr>
              <a:t>matter of interest 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corporation. </a:t>
            </a:r>
            <a:r>
              <a:rPr dirty="0" sz="1100" spc="10">
                <a:latin typeface="Times New Roman"/>
                <a:cs typeface="Times New Roman"/>
              </a:rPr>
              <a:t>Whenever a </a:t>
            </a:r>
            <a:r>
              <a:rPr dirty="0" sz="1100" spc="5">
                <a:latin typeface="Times New Roman"/>
                <a:cs typeface="Times New Roman"/>
              </a:rPr>
              <a:t>vote is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held, shareholders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the option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voting in </a:t>
            </a:r>
            <a:r>
              <a:rPr dirty="0" sz="1100" spc="10">
                <a:latin typeface="Times New Roman"/>
                <a:cs typeface="Times New Roman"/>
              </a:rPr>
              <a:t>person 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meeting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voting </a:t>
            </a:r>
            <a:r>
              <a:rPr dirty="0" sz="1100" spc="10">
                <a:latin typeface="Times New Roman"/>
                <a:cs typeface="Times New Roman"/>
              </a:rPr>
              <a:t>by proxy </a:t>
            </a:r>
            <a:r>
              <a:rPr dirty="0" sz="1100" spc="5">
                <a:latin typeface="Times New Roman"/>
                <a:cs typeface="Times New Roman"/>
              </a:rPr>
              <a:t>(the choice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made </a:t>
            </a:r>
            <a:r>
              <a:rPr dirty="0" sz="1100" spc="5">
                <a:latin typeface="Times New Roman"/>
                <a:cs typeface="Times New Roman"/>
              </a:rPr>
              <a:t>by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most investors).  </a:t>
            </a:r>
            <a:r>
              <a:rPr dirty="0" sz="1100" spc="10">
                <a:latin typeface="Times New Roman"/>
                <a:cs typeface="Times New Roman"/>
              </a:rPr>
              <a:t>Accompanying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announcement of a </a:t>
            </a:r>
            <a:r>
              <a:rPr dirty="0" sz="1100" spc="5">
                <a:latin typeface="Times New Roman"/>
                <a:cs typeface="Times New Roman"/>
              </a:rPr>
              <a:t>forthcoming </a:t>
            </a:r>
            <a:r>
              <a:rPr dirty="0" sz="1100" spc="10">
                <a:latin typeface="Times New Roman"/>
                <a:cs typeface="Times New Roman"/>
              </a:rPr>
              <a:t>vote </a:t>
            </a:r>
            <a:r>
              <a:rPr dirty="0" sz="1100" spc="5">
                <a:latin typeface="Times New Roman"/>
                <a:cs typeface="Times New Roman"/>
              </a:rPr>
              <a:t>is the proxy statement which  outlines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matter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decided and management’s </a:t>
            </a:r>
            <a:r>
              <a:rPr dirty="0" sz="1100" spc="5">
                <a:latin typeface="Times New Roman"/>
                <a:cs typeface="Times New Roman"/>
              </a:rPr>
              <a:t>position </a:t>
            </a:r>
            <a:r>
              <a:rPr dirty="0" sz="1100" spc="15">
                <a:latin typeface="Times New Roman"/>
                <a:cs typeface="Times New Roman"/>
              </a:rPr>
              <a:t>on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recent </a:t>
            </a:r>
            <a:r>
              <a:rPr dirty="0" sz="1100" spc="10">
                <a:latin typeface="Times New Roman"/>
                <a:cs typeface="Times New Roman"/>
              </a:rPr>
              <a:t>years an </a:t>
            </a:r>
            <a:r>
              <a:rPr dirty="0" sz="1100" spc="5">
                <a:latin typeface="Times New Roman"/>
                <a:cs typeface="Times New Roman"/>
              </a:rPr>
              <a:t>increasing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shareholders proposals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15">
                <a:latin typeface="Times New Roman"/>
                <a:cs typeface="Times New Roman"/>
              </a:rPr>
              <a:t>been </a:t>
            </a:r>
            <a:r>
              <a:rPr dirty="0" sz="1100" spc="10">
                <a:latin typeface="Times New Roman"/>
                <a:cs typeface="Times New Roman"/>
              </a:rPr>
              <a:t>included in the  </a:t>
            </a:r>
            <a:r>
              <a:rPr dirty="0" sz="1100" spc="5">
                <a:latin typeface="Times New Roman"/>
                <a:cs typeface="Times New Roman"/>
              </a:rPr>
              <a:t>proxy statement.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shareholder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the right to arrange </a:t>
            </a:r>
            <a:r>
              <a:rPr dirty="0" sz="1100" spc="10">
                <a:latin typeface="Times New Roman"/>
                <a:cs typeface="Times New Roman"/>
              </a:rPr>
              <a:t>for a question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included in  the proxy </a:t>
            </a:r>
            <a:r>
              <a:rPr dirty="0" sz="1100" spc="5">
                <a:latin typeface="Times New Roman"/>
                <a:cs typeface="Times New Roman"/>
              </a:rPr>
              <a:t>statement. </a:t>
            </a:r>
            <a:r>
              <a:rPr dirty="0" sz="1100" spc="10">
                <a:latin typeface="Times New Roman"/>
                <a:cs typeface="Times New Roman"/>
              </a:rPr>
              <a:t>Shareholder </a:t>
            </a:r>
            <a:r>
              <a:rPr dirty="0" sz="1100" spc="5">
                <a:latin typeface="Times New Roman"/>
                <a:cs typeface="Times New Roman"/>
              </a:rPr>
              <a:t>initiatives </a:t>
            </a:r>
            <a:r>
              <a:rPr dirty="0" sz="1100" spc="10">
                <a:latin typeface="Times New Roman"/>
                <a:cs typeface="Times New Roman"/>
              </a:rPr>
              <a:t>usually </a:t>
            </a:r>
            <a:r>
              <a:rPr dirty="0" sz="1100" spc="5">
                <a:latin typeface="Times New Roman"/>
                <a:cs typeface="Times New Roman"/>
              </a:rPr>
              <a:t>fail </a:t>
            </a:r>
            <a:r>
              <a:rPr dirty="0" sz="1100" spc="1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often </a:t>
            </a:r>
            <a:r>
              <a:rPr dirty="0" sz="1100" spc="15">
                <a:latin typeface="Times New Roman"/>
                <a:cs typeface="Times New Roman"/>
              </a:rPr>
              <a:t>make </a:t>
            </a:r>
            <a:r>
              <a:rPr dirty="0" sz="1100" spc="10">
                <a:latin typeface="Times New Roman"/>
                <a:cs typeface="Times New Roman"/>
              </a:rPr>
              <a:t>for 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interesting reading in the </a:t>
            </a:r>
            <a:r>
              <a:rPr dirty="0" sz="1100" spc="5">
                <a:latin typeface="Times New Roman"/>
                <a:cs typeface="Times New Roman"/>
              </a:rPr>
              <a:t>proxy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statement.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Many annual </a:t>
            </a:r>
            <a:r>
              <a:rPr dirty="0" sz="1100" spc="5" b="1" i="1">
                <a:latin typeface="Times New Roman"/>
                <a:cs typeface="Times New Roman"/>
              </a:rPr>
              <a:t>reports </a:t>
            </a:r>
            <a:r>
              <a:rPr dirty="0" sz="1100" spc="10" b="1" i="1">
                <a:latin typeface="Times New Roman"/>
                <a:cs typeface="Times New Roman"/>
              </a:rPr>
              <a:t>can be </a:t>
            </a:r>
            <a:r>
              <a:rPr dirty="0" sz="1100" spc="5" b="1" i="1">
                <a:latin typeface="Times New Roman"/>
                <a:cs typeface="Times New Roman"/>
              </a:rPr>
              <a:t>ordered </a:t>
            </a:r>
            <a:r>
              <a:rPr dirty="0" sz="1100" spc="10" b="1" i="1">
                <a:latin typeface="Times New Roman"/>
                <a:cs typeface="Times New Roman"/>
              </a:rPr>
              <a:t>by </a:t>
            </a:r>
            <a:r>
              <a:rPr dirty="0" sz="1100" spc="5" b="1" i="1">
                <a:latin typeface="Times New Roman"/>
                <a:cs typeface="Times New Roman"/>
              </a:rPr>
              <a:t>calling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toll-free </a:t>
            </a:r>
            <a:r>
              <a:rPr dirty="0" sz="1100" spc="10" b="1" i="1">
                <a:latin typeface="Times New Roman"/>
                <a:cs typeface="Times New Roman"/>
              </a:rPr>
              <a:t>number </a:t>
            </a:r>
            <a:r>
              <a:rPr dirty="0" sz="1100" spc="5" b="1" i="1">
                <a:latin typeface="Times New Roman"/>
                <a:cs typeface="Times New Roman"/>
              </a:rPr>
              <a:t>listed in the</a:t>
            </a:r>
            <a:r>
              <a:rPr dirty="0" sz="1100" spc="5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WSJ.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SEC</a:t>
            </a:r>
            <a:r>
              <a:rPr dirty="0" sz="1100" spc="5" b="1">
                <a:latin typeface="Times New Roman"/>
                <a:cs typeface="Times New Roman"/>
              </a:rPr>
              <a:t> Filings: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and </a:t>
            </a:r>
            <a:r>
              <a:rPr dirty="0" sz="1100" spc="10">
                <a:latin typeface="Times New Roman"/>
                <a:cs typeface="Times New Roman"/>
              </a:rPr>
              <a:t>Exchange Commission </a:t>
            </a:r>
            <a:r>
              <a:rPr dirty="0" sz="1100" spc="5">
                <a:latin typeface="Times New Roman"/>
                <a:cs typeface="Times New Roman"/>
              </a:rPr>
              <a:t>requires certain technical filing that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also be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helpful to investors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/>
              <a:tabLst>
                <a:tab pos="442595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10-K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Report: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10-K </a:t>
            </a:r>
            <a:r>
              <a:rPr dirty="0" sz="1100" spc="5">
                <a:latin typeface="Times New Roman"/>
                <a:cs typeface="Times New Roman"/>
              </a:rPr>
              <a:t>report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and Exchange Commission </a:t>
            </a:r>
            <a:r>
              <a:rPr dirty="0" sz="1100" spc="5">
                <a:latin typeface="Times New Roman"/>
                <a:cs typeface="Times New Roman"/>
              </a:rPr>
              <a:t>equivalent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annual  report. It </a:t>
            </a:r>
            <a:r>
              <a:rPr dirty="0" sz="1100" spc="10">
                <a:latin typeface="Times New Roman"/>
                <a:cs typeface="Times New Roman"/>
              </a:rPr>
              <a:t>contains more detailed financial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here than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annual report.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shareholder is entitled </a:t>
            </a:r>
            <a:r>
              <a:rPr dirty="0" sz="1100" spc="10">
                <a:latin typeface="Times New Roman"/>
                <a:cs typeface="Times New Roman"/>
              </a:rPr>
              <a:t>to receive a copy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10-K </a:t>
            </a:r>
            <a:r>
              <a:rPr dirty="0" sz="1100" spc="5">
                <a:latin typeface="Times New Roman"/>
                <a:cs typeface="Times New Roman"/>
              </a:rPr>
              <a:t>report at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charge.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will  </a:t>
            </a:r>
            <a:r>
              <a:rPr dirty="0" sz="1100" spc="5">
                <a:latin typeface="Times New Roman"/>
                <a:cs typeface="Times New Roman"/>
              </a:rPr>
              <a:t>provide </a:t>
            </a:r>
            <a:r>
              <a:rPr dirty="0" sz="1100" spc="10">
                <a:latin typeface="Times New Roman"/>
                <a:cs typeface="Times New Roman"/>
              </a:rPr>
              <a:t>them to anyone who asks </a:t>
            </a:r>
            <a:r>
              <a:rPr dirty="0" sz="1100" spc="5">
                <a:latin typeface="Times New Roman"/>
                <a:cs typeface="Times New Roman"/>
              </a:rPr>
              <a:t>whether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shareholder or not.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full service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brokerage </a:t>
            </a:r>
            <a:r>
              <a:rPr dirty="0" sz="1100" spc="10">
                <a:latin typeface="Times New Roman"/>
                <a:cs typeface="Times New Roman"/>
              </a:rPr>
              <a:t>firm will </a:t>
            </a:r>
            <a:r>
              <a:rPr dirty="0" sz="1100" spc="5">
                <a:latin typeface="Times New Roman"/>
                <a:cs typeface="Times New Roman"/>
              </a:rPr>
              <a:t>usually provide their customers </a:t>
            </a:r>
            <a:r>
              <a:rPr dirty="0" sz="1100" spc="10">
                <a:latin typeface="Times New Roman"/>
                <a:cs typeface="Times New Roman"/>
              </a:rPr>
              <a:t>any 10-K </a:t>
            </a:r>
            <a:r>
              <a:rPr dirty="0" sz="1100" spc="5">
                <a:latin typeface="Times New Roman"/>
                <a:cs typeface="Times New Roman"/>
              </a:rPr>
              <a:t>they request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little or </a:t>
            </a:r>
            <a:r>
              <a:rPr dirty="0" sz="1100" spc="10">
                <a:latin typeface="Times New Roman"/>
                <a:cs typeface="Times New Roman"/>
              </a:rPr>
              <a:t>no  </a:t>
            </a:r>
            <a:r>
              <a:rPr dirty="0" sz="1100" spc="5">
                <a:latin typeface="Times New Roman"/>
                <a:cs typeface="Times New Roman"/>
              </a:rPr>
              <a:t>charge.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2"/>
              <a:tabLst>
                <a:tab pos="442595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10-Q</a:t>
            </a:r>
            <a:r>
              <a:rPr dirty="0" sz="1100" spc="5" b="1" i="1">
                <a:latin typeface="Times New Roman"/>
                <a:cs typeface="Times New Roman"/>
              </a:rPr>
              <a:t> Report: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 startAt="2"/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10-Q </a:t>
            </a:r>
            <a:r>
              <a:rPr dirty="0" sz="1100" spc="5">
                <a:latin typeface="Times New Roman"/>
                <a:cs typeface="Times New Roman"/>
              </a:rPr>
              <a:t>report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quarterly </a:t>
            </a:r>
            <a:r>
              <a:rPr dirty="0" sz="1100" spc="10">
                <a:latin typeface="Times New Roman"/>
                <a:cs typeface="Times New Roman"/>
              </a:rPr>
              <a:t>equivalent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10-K </a:t>
            </a:r>
            <a:r>
              <a:rPr dirty="0" sz="1100" spc="5">
                <a:latin typeface="Times New Roman"/>
                <a:cs typeface="Times New Roman"/>
              </a:rPr>
              <a:t>report. It contains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less  information than </a:t>
            </a:r>
            <a:r>
              <a:rPr dirty="0" sz="1100" spc="10">
                <a:latin typeface="Times New Roman"/>
                <a:cs typeface="Times New Roman"/>
              </a:rPr>
              <a:t>the 10-K </a:t>
            </a:r>
            <a:r>
              <a:rPr dirty="0" sz="1100" spc="5">
                <a:latin typeface="Times New Roman"/>
                <a:cs typeface="Times New Roman"/>
              </a:rPr>
              <a:t>but has the </a:t>
            </a:r>
            <a:r>
              <a:rPr dirty="0" sz="1100" spc="10">
                <a:latin typeface="Times New Roman"/>
                <a:cs typeface="Times New Roman"/>
              </a:rPr>
              <a:t>advantage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performance  </a:t>
            </a:r>
            <a:r>
              <a:rPr dirty="0" sz="1100" spc="5">
                <a:latin typeface="Times New Roman"/>
                <a:cs typeface="Times New Roman"/>
              </a:rPr>
              <a:t>figures. Shareholders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receive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reports </a:t>
            </a:r>
            <a:r>
              <a:rPr dirty="0" sz="1100" spc="10">
                <a:latin typeface="Times New Roman"/>
                <a:cs typeface="Times New Roman"/>
              </a:rPr>
              <a:t>upon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request.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3"/>
              <a:tabLst>
                <a:tab pos="442595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Schedule</a:t>
            </a:r>
            <a:r>
              <a:rPr dirty="0" sz="1100" spc="-5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14A: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Schedule </a:t>
            </a:r>
            <a:r>
              <a:rPr dirty="0" sz="1100" spc="15">
                <a:latin typeface="Times New Roman"/>
                <a:cs typeface="Times New Roman"/>
              </a:rPr>
              <a:t>14A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firm’s </a:t>
            </a:r>
            <a:r>
              <a:rPr dirty="0" sz="1100" spc="10">
                <a:latin typeface="Times New Roman"/>
                <a:cs typeface="Times New Roman"/>
              </a:rPr>
              <a:t>proxy </a:t>
            </a:r>
            <a:r>
              <a:rPr dirty="0" sz="1100" spc="5">
                <a:latin typeface="Times New Roman"/>
                <a:cs typeface="Times New Roman"/>
              </a:rPr>
              <a:t>statement </a:t>
            </a:r>
            <a:r>
              <a:rPr dirty="0" sz="1100" spc="10">
                <a:latin typeface="Times New Roman"/>
                <a:cs typeface="Times New Roman"/>
              </a:rPr>
              <a:t>for shareholders.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can be of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potential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reasons. First it </a:t>
            </a:r>
            <a:r>
              <a:rPr dirty="0" sz="1100">
                <a:latin typeface="Times New Roman"/>
                <a:cs typeface="Times New Roman"/>
              </a:rPr>
              <a:t>lists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company’s </a:t>
            </a:r>
            <a:r>
              <a:rPr dirty="0" sz="1100" spc="5">
                <a:latin typeface="Times New Roman"/>
                <a:cs typeface="Times New Roman"/>
              </a:rPr>
              <a:t>board of director’s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>
                <a:latin typeface="Times New Roman"/>
                <a:cs typeface="Times New Roman"/>
              </a:rPr>
              <a:t>tells  </a:t>
            </a:r>
            <a:r>
              <a:rPr dirty="0" sz="1100" spc="10">
                <a:latin typeface="Times New Roman"/>
                <a:cs typeface="Times New Roman"/>
              </a:rPr>
              <a:t>you something about </a:t>
            </a:r>
            <a:r>
              <a:rPr dirty="0" sz="1100" spc="5">
                <a:latin typeface="Times New Roman"/>
                <a:cs typeface="Times New Roman"/>
              </a:rPr>
              <a:t>them. </a:t>
            </a:r>
            <a:r>
              <a:rPr dirty="0" sz="1100" spc="15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investors find </a:t>
            </a:r>
            <a:r>
              <a:rPr dirty="0" sz="1100" spc="10">
                <a:latin typeface="Times New Roman"/>
                <a:cs typeface="Times New Roman"/>
              </a:rPr>
              <a:t>an impressive accomplished board </a:t>
            </a:r>
            <a:r>
              <a:rPr dirty="0" sz="1100" spc="5">
                <a:latin typeface="Times New Roman"/>
                <a:cs typeface="Times New Roman"/>
              </a:rPr>
              <a:t>of  directors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reassurance that </a:t>
            </a:r>
            <a:r>
              <a:rPr dirty="0" sz="1100" spc="10">
                <a:latin typeface="Times New Roman"/>
                <a:cs typeface="Times New Roman"/>
              </a:rPr>
              <a:t>management’s </a:t>
            </a:r>
            <a:r>
              <a:rPr dirty="0" sz="1100" spc="5">
                <a:latin typeface="Times New Roman"/>
                <a:cs typeface="Times New Roman"/>
              </a:rPr>
              <a:t>decisions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wise and not half cocked. The  </a:t>
            </a:r>
            <a:r>
              <a:rPr dirty="0" sz="1100" spc="5">
                <a:latin typeface="Times New Roman"/>
                <a:cs typeface="Times New Roman"/>
              </a:rPr>
              <a:t>second piece of potentially useful information is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holdings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corporate officers 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directors.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When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these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people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substantial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ownership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firm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stock.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2</a:t>
            </a:r>
            <a:r>
              <a:rPr dirty="0" sz="1100" spc="10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87712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08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seems they would be </a:t>
            </a:r>
            <a:r>
              <a:rPr dirty="0" sz="1100" spc="5">
                <a:latin typeface="Times New Roman"/>
                <a:cs typeface="Times New Roman"/>
              </a:rPr>
              <a:t>less likely to </a:t>
            </a:r>
            <a:r>
              <a:rPr dirty="0" sz="1100" spc="10">
                <a:latin typeface="Times New Roman"/>
                <a:cs typeface="Times New Roman"/>
              </a:rPr>
              <a:t>put </a:t>
            </a:r>
            <a:r>
              <a:rPr dirty="0" sz="1100" spc="5">
                <a:latin typeface="Times New Roman"/>
                <a:cs typeface="Times New Roman"/>
              </a:rPr>
              <a:t>shareholders wealth in jeopardy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ill-conceived or  un-usually risky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ventures.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4. Form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144: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10">
                <a:latin typeface="Times New Roman"/>
                <a:cs typeface="Times New Roman"/>
              </a:rPr>
              <a:t>144 </a:t>
            </a:r>
            <a:r>
              <a:rPr dirty="0" sz="1100" spc="5">
                <a:latin typeface="Times New Roman"/>
                <a:cs typeface="Times New Roman"/>
              </a:rPr>
              <a:t>is another </a:t>
            </a:r>
            <a:r>
              <a:rPr dirty="0" sz="1100" spc="15">
                <a:latin typeface="Times New Roman"/>
                <a:cs typeface="Times New Roman"/>
              </a:rPr>
              <a:t>SEC </a:t>
            </a:r>
            <a:r>
              <a:rPr dirty="0" sz="1100" spc="10">
                <a:latin typeface="Times New Roman"/>
                <a:cs typeface="Times New Roman"/>
              </a:rPr>
              <a:t>document </a:t>
            </a:r>
            <a:r>
              <a:rPr dirty="0" sz="1100" spc="5">
                <a:latin typeface="Times New Roman"/>
                <a:cs typeface="Times New Roman"/>
              </a:rPr>
              <a:t>that investors </a:t>
            </a:r>
            <a:r>
              <a:rPr dirty="0" sz="1100" spc="10">
                <a:latin typeface="Times New Roman"/>
                <a:cs typeface="Times New Roman"/>
              </a:rPr>
              <a:t>often </a:t>
            </a:r>
            <a:r>
              <a:rPr dirty="0" sz="1100" spc="5">
                <a:latin typeface="Times New Roman"/>
                <a:cs typeface="Times New Roman"/>
              </a:rPr>
              <a:t>review.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corporate </a:t>
            </a:r>
            <a:r>
              <a:rPr dirty="0" sz="1100" spc="5">
                <a:latin typeface="Times New Roman"/>
                <a:cs typeface="Times New Roman"/>
              </a:rPr>
              <a:t>insider </a:t>
            </a:r>
            <a:r>
              <a:rPr dirty="0" sz="1100" spc="15">
                <a:latin typeface="Times New Roman"/>
                <a:cs typeface="Times New Roman"/>
              </a:rPr>
              <a:t>who  </a:t>
            </a:r>
            <a:r>
              <a:rPr dirty="0" sz="1100" spc="5">
                <a:latin typeface="Times New Roman"/>
                <a:cs typeface="Times New Roman"/>
              </a:rPr>
              <a:t>intends to sell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of their personal </a:t>
            </a:r>
            <a:r>
              <a:rPr dirty="0" sz="1100" spc="10">
                <a:latin typeface="Times New Roman"/>
                <a:cs typeface="Times New Roman"/>
              </a:rPr>
              <a:t>share must </a:t>
            </a:r>
            <a:r>
              <a:rPr dirty="0" sz="1100" spc="5">
                <a:latin typeface="Times New Roman"/>
                <a:cs typeface="Times New Roman"/>
              </a:rPr>
              <a:t>file this “intent to sell” document. While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insiders frequently sell to raise cash like </a:t>
            </a:r>
            <a:r>
              <a:rPr dirty="0" sz="1100" spc="10">
                <a:latin typeface="Times New Roman"/>
                <a:cs typeface="Times New Roman"/>
              </a:rPr>
              <a:t>anyone </a:t>
            </a:r>
            <a:r>
              <a:rPr dirty="0" sz="1100" spc="5">
                <a:latin typeface="Times New Roman"/>
                <a:cs typeface="Times New Roman"/>
              </a:rPr>
              <a:t>else it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thought provoking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 number </a:t>
            </a:r>
            <a:r>
              <a:rPr dirty="0" sz="1100" spc="5">
                <a:latin typeface="Times New Roman"/>
                <a:cs typeface="Times New Roman"/>
              </a:rPr>
              <a:t>of insiders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reducing their holdings in their firm’s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Prospectus: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Corporations often issue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debt securities sell </a:t>
            </a:r>
            <a:r>
              <a:rPr dirty="0" sz="1100" spc="10">
                <a:latin typeface="Times New Roman"/>
                <a:cs typeface="Times New Roman"/>
              </a:rPr>
              <a:t>more stock </a:t>
            </a:r>
            <a:r>
              <a:rPr dirty="0" sz="1100" spc="5">
                <a:latin typeface="Times New Roman"/>
                <a:cs typeface="Times New Roman"/>
              </a:rPr>
              <a:t>acquire another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or spin off  </a:t>
            </a:r>
            <a:r>
              <a:rPr dirty="0" sz="1100" spc="10">
                <a:latin typeface="Times New Roman"/>
                <a:cs typeface="Times New Roman"/>
              </a:rPr>
              <a:t>a subsidiary. </a:t>
            </a:r>
            <a:r>
              <a:rPr dirty="0" sz="1100" spc="5">
                <a:latin typeface="Times New Roman"/>
                <a:cs typeface="Times New Roman"/>
              </a:rPr>
              <a:t>Actions of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sort usually require </a:t>
            </a:r>
            <a:r>
              <a:rPr dirty="0" sz="1100" spc="10">
                <a:latin typeface="Times New Roman"/>
                <a:cs typeface="Times New Roman"/>
              </a:rPr>
              <a:t>complete </a:t>
            </a:r>
            <a:r>
              <a:rPr dirty="0" sz="1100" spc="5">
                <a:latin typeface="Times New Roman"/>
                <a:cs typeface="Times New Roman"/>
              </a:rPr>
              <a:t>disclosure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terms of the  transaction and often shareholder approval.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prospectus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document that outline the  terms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intended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transaction.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the final details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transaction </a:t>
            </a:r>
            <a:r>
              <a:rPr dirty="0" sz="1100" spc="10">
                <a:latin typeface="Times New Roman"/>
                <a:cs typeface="Times New Roman"/>
              </a:rPr>
              <a:t>are not known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for the prospectus  mailing.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preliminary prospectus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red herring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its traditional red  lettering </a:t>
            </a:r>
            <a:r>
              <a:rPr dirty="0" sz="1100" spc="10">
                <a:latin typeface="Times New Roman"/>
                <a:cs typeface="Times New Roman"/>
              </a:rPr>
              <a:t>around </a:t>
            </a:r>
            <a:r>
              <a:rPr dirty="0" sz="1100" spc="5">
                <a:latin typeface="Times New Roman"/>
                <a:cs typeface="Times New Roman"/>
              </a:rPr>
              <a:t>the front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cover.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investor considering the purchase </a:t>
            </a:r>
            <a:r>
              <a:rPr dirty="0" sz="1100" spc="10">
                <a:latin typeface="Times New Roman"/>
                <a:cs typeface="Times New Roman"/>
              </a:rPr>
              <a:t>of a newly </a:t>
            </a:r>
            <a:r>
              <a:rPr dirty="0" sz="1100" spc="5">
                <a:latin typeface="Times New Roman"/>
                <a:cs typeface="Times New Roman"/>
              </a:rPr>
              <a:t>issued security particularly </a:t>
            </a:r>
            <a:r>
              <a:rPr dirty="0" sz="1100" spc="10">
                <a:latin typeface="Times New Roman"/>
                <a:cs typeface="Times New Roman"/>
              </a:rPr>
              <a:t>from a firm  with no other </a:t>
            </a:r>
            <a:r>
              <a:rPr dirty="0" sz="1100" spc="5">
                <a:latin typeface="Times New Roman"/>
                <a:cs typeface="Times New Roman"/>
              </a:rPr>
              <a:t>publicly traded securities should find the prospectus crucial. </a:t>
            </a:r>
            <a:r>
              <a:rPr dirty="0" sz="1100" spc="10">
                <a:latin typeface="Times New Roman"/>
                <a:cs typeface="Times New Roman"/>
              </a:rPr>
              <a:t>For one </a:t>
            </a:r>
            <a:r>
              <a:rPr dirty="0" sz="1100" spc="5">
                <a:latin typeface="Times New Roman"/>
                <a:cs typeface="Times New Roman"/>
              </a:rPr>
              <a:t>thing  </a:t>
            </a:r>
            <a:r>
              <a:rPr dirty="0" sz="1100">
                <a:latin typeface="Times New Roman"/>
                <a:cs typeface="Times New Roman"/>
              </a:rPr>
              <a:t>little </a:t>
            </a:r>
            <a:r>
              <a:rPr dirty="0" sz="1100" spc="10">
                <a:latin typeface="Times New Roman"/>
                <a:cs typeface="Times New Roman"/>
              </a:rPr>
              <a:t>else </a:t>
            </a:r>
            <a:r>
              <a:rPr dirty="0" sz="1100" spc="5">
                <a:latin typeface="Times New Roman"/>
                <a:cs typeface="Times New Roman"/>
              </a:rPr>
              <a:t>is likely to </a:t>
            </a:r>
            <a:r>
              <a:rPr dirty="0" sz="1100" spc="10">
                <a:latin typeface="Times New Roman"/>
                <a:cs typeface="Times New Roman"/>
              </a:rPr>
              <a:t>be available </a:t>
            </a:r>
            <a:r>
              <a:rPr dirty="0" sz="1100" spc="5">
                <a:latin typeface="Times New Roman"/>
                <a:cs typeface="Times New Roman"/>
              </a:rPr>
              <a:t>for study </a:t>
            </a:r>
            <a:r>
              <a:rPr dirty="0" sz="1100" spc="10">
                <a:latin typeface="Times New Roman"/>
                <a:cs typeface="Times New Roman"/>
              </a:rPr>
              <a:t>beyond news </a:t>
            </a:r>
            <a:r>
              <a:rPr dirty="0" sz="1100" spc="5">
                <a:latin typeface="Times New Roman"/>
                <a:cs typeface="Times New Roman"/>
              </a:rPr>
              <a:t>releases or stories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 press.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prospectus should </a:t>
            </a:r>
            <a:r>
              <a:rPr dirty="0" sz="1100" spc="10">
                <a:latin typeface="Times New Roman"/>
                <a:cs typeface="Times New Roman"/>
              </a:rPr>
              <a:t>provide a complete </a:t>
            </a:r>
            <a:r>
              <a:rPr dirty="0" sz="1100" spc="5">
                <a:latin typeface="Times New Roman"/>
                <a:cs typeface="Times New Roman"/>
              </a:rPr>
              <a:t>outline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firm’s plans for </a:t>
            </a:r>
            <a:r>
              <a:rPr dirty="0" sz="1100" spc="10">
                <a:latin typeface="Times New Roman"/>
                <a:cs typeface="Times New Roman"/>
              </a:rPr>
              <a:t>the capital  and a </a:t>
            </a:r>
            <a:r>
              <a:rPr dirty="0" sz="1100" spc="5">
                <a:latin typeface="Times New Roman"/>
                <a:cs typeface="Times New Roman"/>
              </a:rPr>
              <a:t>projection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future operating results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investor’s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analysis will </a:t>
            </a:r>
            <a:r>
              <a:rPr dirty="0" sz="1100" spc="10">
                <a:latin typeface="Times New Roman"/>
                <a:cs typeface="Times New Roman"/>
              </a:rPr>
              <a:t>help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deciding  whether the </a:t>
            </a:r>
            <a:r>
              <a:rPr dirty="0" sz="1100" spc="5">
                <a:latin typeface="Times New Roman"/>
                <a:cs typeface="Times New Roman"/>
              </a:rPr>
              <a:t>projections are </a:t>
            </a:r>
            <a:r>
              <a:rPr dirty="0" sz="1100" spc="10">
                <a:latin typeface="Times New Roman"/>
                <a:cs typeface="Times New Roman"/>
              </a:rPr>
              <a:t>reasonable and </a:t>
            </a:r>
            <a:r>
              <a:rPr dirty="0" sz="1100" spc="5">
                <a:latin typeface="Times New Roman"/>
                <a:cs typeface="Times New Roman"/>
              </a:rPr>
              <a:t>if their present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sufficient to justify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offering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prospectus tends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written in </a:t>
            </a:r>
            <a:r>
              <a:rPr dirty="0" sz="1100" spc="10">
                <a:latin typeface="Times New Roman"/>
                <a:cs typeface="Times New Roman"/>
              </a:rPr>
              <a:t>a conservative </a:t>
            </a:r>
            <a:r>
              <a:rPr dirty="0" sz="1100" spc="5">
                <a:latin typeface="Times New Roman"/>
                <a:cs typeface="Times New Roman"/>
              </a:rPr>
              <a:t>fashion.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try to </a:t>
            </a:r>
            <a:r>
              <a:rPr dirty="0" sz="1100" spc="10">
                <a:latin typeface="Times New Roman"/>
                <a:cs typeface="Times New Roman"/>
              </a:rPr>
              <a:t>cover every  </a:t>
            </a:r>
            <a:r>
              <a:rPr dirty="0" sz="1100" spc="5">
                <a:latin typeface="Times New Roman"/>
                <a:cs typeface="Times New Roman"/>
              </a:rPr>
              <a:t>risk in this </a:t>
            </a:r>
            <a:r>
              <a:rPr dirty="0" sz="1100" spc="10">
                <a:latin typeface="Times New Roman"/>
                <a:cs typeface="Times New Roman"/>
              </a:rPr>
              <a:t>document because </a:t>
            </a:r>
            <a:r>
              <a:rPr dirty="0" sz="1100" spc="5">
                <a:latin typeface="Times New Roman"/>
                <a:cs typeface="Times New Roman"/>
              </a:rPr>
              <a:t>our litigious society seems anxious to </a:t>
            </a:r>
            <a:r>
              <a:rPr dirty="0" sz="1100" spc="10">
                <a:latin typeface="Times New Roman"/>
                <a:cs typeface="Times New Roman"/>
              </a:rPr>
              <a:t>blame someone </a:t>
            </a:r>
            <a:r>
              <a:rPr dirty="0" sz="1100" spc="5">
                <a:latin typeface="Times New Roman"/>
                <a:cs typeface="Times New Roman"/>
              </a:rPr>
              <a:t>else  </a:t>
            </a:r>
            <a:r>
              <a:rPr dirty="0" sz="1100" spc="10">
                <a:latin typeface="Times New Roman"/>
                <a:cs typeface="Times New Roman"/>
              </a:rPr>
              <a:t>when things go </a:t>
            </a:r>
            <a:r>
              <a:rPr dirty="0" sz="1100" spc="5">
                <a:latin typeface="Times New Roman"/>
                <a:cs typeface="Times New Roman"/>
              </a:rPr>
              <a:t>wrong.  </a:t>
            </a:r>
            <a:r>
              <a:rPr dirty="0" sz="1100" spc="10">
                <a:latin typeface="Times New Roman"/>
                <a:cs typeface="Times New Roman"/>
              </a:rPr>
              <a:t>Companies are sometimes </a:t>
            </a:r>
            <a:r>
              <a:rPr dirty="0" sz="1100" spc="5">
                <a:latin typeface="Times New Roman"/>
                <a:cs typeface="Times New Roman"/>
              </a:rPr>
              <a:t>forces  to  reimburse  </a:t>
            </a:r>
            <a:r>
              <a:rPr dirty="0" sz="1100" spc="10">
                <a:latin typeface="Times New Roman"/>
                <a:cs typeface="Times New Roman"/>
              </a:rPr>
              <a:t>someone’s  investment </a:t>
            </a:r>
            <a:r>
              <a:rPr dirty="0" sz="1100" spc="5">
                <a:latin typeface="Times New Roman"/>
                <a:cs typeface="Times New Roman"/>
              </a:rPr>
              <a:t>losses because of “undisclosed risks” in the prospectus.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INVESTMENT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LETTERS: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Besides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provided information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library reference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material investors often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consider publications that </a:t>
            </a:r>
            <a:r>
              <a:rPr dirty="0" sz="1100" spc="10">
                <a:latin typeface="Times New Roman"/>
                <a:cs typeface="Times New Roman"/>
              </a:rPr>
              <a:t>make investment recommendations </a:t>
            </a:r>
            <a:r>
              <a:rPr dirty="0" sz="1100" spc="5">
                <a:latin typeface="Times New Roman"/>
                <a:cs typeface="Times New Roman"/>
              </a:rPr>
              <a:t>or forecasts.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other  </a:t>
            </a:r>
            <a:r>
              <a:rPr dirty="0" sz="1100" spc="10">
                <a:latin typeface="Times New Roman"/>
                <a:cs typeface="Times New Roman"/>
              </a:rPr>
              <a:t>publications generally </a:t>
            </a:r>
            <a:r>
              <a:rPr dirty="0" sz="1100" spc="5">
                <a:latin typeface="Times New Roman"/>
                <a:cs typeface="Times New Roman"/>
              </a:rPr>
              <a:t>fall </a:t>
            </a:r>
            <a:r>
              <a:rPr dirty="0" sz="1100" spc="10">
                <a:latin typeface="Times New Roman"/>
                <a:cs typeface="Times New Roman"/>
              </a:rPr>
              <a:t>into two categories. One </a:t>
            </a:r>
            <a:r>
              <a:rPr dirty="0" sz="1100" spc="5">
                <a:latin typeface="Times New Roman"/>
                <a:cs typeface="Times New Roman"/>
              </a:rPr>
              <a:t>category includes services that offer  specific </a:t>
            </a:r>
            <a:r>
              <a:rPr dirty="0" sz="1100" spc="10">
                <a:latin typeface="Times New Roman"/>
                <a:cs typeface="Times New Roman"/>
              </a:rPr>
              <a:t>investment recommendations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10">
                <a:latin typeface="Times New Roman"/>
                <a:cs typeface="Times New Roman"/>
              </a:rPr>
              <a:t>as “buy, </a:t>
            </a:r>
            <a:r>
              <a:rPr dirty="0" sz="1100" spc="5">
                <a:latin typeface="Times New Roman"/>
                <a:cs typeface="Times New Roman"/>
              </a:rPr>
              <a:t>sell or hold”. </a:t>
            </a: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5">
                <a:latin typeface="Times New Roman"/>
                <a:cs typeface="Times New Roman"/>
              </a:rPr>
              <a:t>category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more  </a:t>
            </a:r>
            <a:r>
              <a:rPr dirty="0" sz="1100" spc="5">
                <a:latin typeface="Times New Roman"/>
                <a:cs typeface="Times New Roman"/>
              </a:rPr>
              <a:t>general although </a:t>
            </a:r>
            <a:r>
              <a:rPr dirty="0" sz="1100" spc="10">
                <a:latin typeface="Times New Roman"/>
                <a:cs typeface="Times New Roman"/>
              </a:rPr>
              <a:t>recommended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behavior </a:t>
            </a:r>
            <a:r>
              <a:rPr dirty="0" sz="1100" spc="5">
                <a:latin typeface="Times New Roman"/>
                <a:cs typeface="Times New Roman"/>
              </a:rPr>
              <a:t>may still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suggested.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Advisory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Letters: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1. Value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Line: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best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subscription services is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Investment Survey. This  week publication follows about 1700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10">
                <a:latin typeface="Times New Roman"/>
                <a:cs typeface="Times New Roman"/>
              </a:rPr>
              <a:t>in two  </a:t>
            </a:r>
            <a:r>
              <a:rPr dirty="0" sz="1100" spc="5">
                <a:latin typeface="Times New Roman"/>
                <a:cs typeface="Times New Roman"/>
              </a:rPr>
              <a:t>categories timelines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safety.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expanded version covers over 6000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timelines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ranking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refers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precisely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what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you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would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expect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advisability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buying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5"/>
              </a:spcBef>
            </a:pPr>
            <a:r>
              <a:rPr dirty="0" sz="1100" spc="10">
                <a:latin typeface="Times New Roman"/>
                <a:cs typeface="Times New Roman"/>
              </a:rPr>
              <a:t>this stock now.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safety ranking refers </a:t>
            </a:r>
            <a:r>
              <a:rPr dirty="0" sz="1100" spc="10">
                <a:latin typeface="Times New Roman"/>
                <a:cs typeface="Times New Roman"/>
              </a:rPr>
              <a:t>to the confidence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Value Line analysis has in  </a:t>
            </a:r>
            <a:r>
              <a:rPr dirty="0" sz="1100" spc="5">
                <a:latin typeface="Times New Roman"/>
                <a:cs typeface="Times New Roman"/>
              </a:rPr>
              <a:t>their forecast </a:t>
            </a:r>
            <a:r>
              <a:rPr dirty="0" sz="1100" spc="10">
                <a:latin typeface="Times New Roman"/>
                <a:cs typeface="Times New Roman"/>
              </a:rPr>
              <a:t>about 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124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6989"/>
            <a:ext cx="5336540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Statements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“Value Line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the stock 1 and 2” are commonly </a:t>
            </a:r>
            <a:r>
              <a:rPr dirty="0" sz="1100" spc="5">
                <a:latin typeface="Times New Roman"/>
                <a:cs typeface="Times New Roman"/>
              </a:rPr>
              <a:t>heard.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timelines  </a:t>
            </a:r>
            <a:r>
              <a:rPr dirty="0" sz="1100" spc="10">
                <a:latin typeface="Times New Roman"/>
                <a:cs typeface="Times New Roman"/>
              </a:rPr>
              <a:t>ranking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normally mentioned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which means Value Line ranks this </a:t>
            </a:r>
            <a:r>
              <a:rPr dirty="0" sz="1100" spc="5">
                <a:latin typeface="Times New Roman"/>
                <a:cs typeface="Times New Roman"/>
              </a:rPr>
              <a:t>particular stock </a:t>
            </a:r>
            <a:r>
              <a:rPr dirty="0" sz="1100" spc="10">
                <a:latin typeface="Times New Roman"/>
                <a:cs typeface="Times New Roman"/>
              </a:rPr>
              <a:t>1  for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lines and 2 for safety. In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words Value Line feels the future price appreciation  </a:t>
            </a:r>
            <a:r>
              <a:rPr dirty="0" sz="1100" spc="5">
                <a:latin typeface="Times New Roman"/>
                <a:cs typeface="Times New Roman"/>
              </a:rPr>
              <a:t>of this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rank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top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1700 </a:t>
            </a:r>
            <a:r>
              <a:rPr dirty="0" sz="1100" spc="5">
                <a:latin typeface="Times New Roman"/>
                <a:cs typeface="Times New Roman"/>
              </a:rPr>
              <a:t>followed in </a:t>
            </a:r>
            <a:r>
              <a:rPr dirty="0" sz="1100" spc="10">
                <a:latin typeface="Times New Roman"/>
                <a:cs typeface="Times New Roman"/>
              </a:rPr>
              <a:t>the basic survey </a:t>
            </a:r>
            <a:r>
              <a:rPr dirty="0" sz="1100" spc="5">
                <a:latin typeface="Times New Roman"/>
                <a:cs typeface="Times New Roman"/>
              </a:rPr>
              <a:t>the safety  ranking indicates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rather confident about their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estimate.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quality of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Line’s research is excellent.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analysts </a:t>
            </a:r>
            <a:r>
              <a:rPr dirty="0" sz="1100" spc="5">
                <a:latin typeface="Times New Roman"/>
                <a:cs typeface="Times New Roman"/>
              </a:rPr>
              <a:t>attach </a:t>
            </a:r>
            <a:r>
              <a:rPr dirty="0" sz="1100" spc="10">
                <a:latin typeface="Times New Roman"/>
                <a:cs typeface="Times New Roman"/>
              </a:rPr>
              <a:t>considerable  </a:t>
            </a:r>
            <a:r>
              <a:rPr dirty="0" sz="1100" spc="5">
                <a:latin typeface="Times New Roman"/>
                <a:cs typeface="Times New Roman"/>
              </a:rPr>
              <a:t>significant to 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Line report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stock. This section provides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useful screening tool.  </a:t>
            </a:r>
            <a:r>
              <a:rPr dirty="0" sz="1100" spc="10">
                <a:latin typeface="Times New Roman"/>
                <a:cs typeface="Times New Roman"/>
              </a:rPr>
              <a:t>Someone might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interested </a:t>
            </a:r>
            <a:r>
              <a:rPr dirty="0" sz="1100" spc="10">
                <a:latin typeface="Times New Roman"/>
                <a:cs typeface="Times New Roman"/>
              </a:rPr>
              <a:t>in a stock prices below $15 rated at </a:t>
            </a:r>
            <a:r>
              <a:rPr dirty="0" sz="1100" spc="5">
                <a:latin typeface="Times New Roman"/>
                <a:cs typeface="Times New Roman"/>
              </a:rPr>
              <a:t>least </a:t>
            </a:r>
            <a:r>
              <a:rPr dirty="0" sz="1100" spc="10">
                <a:latin typeface="Times New Roman"/>
                <a:cs typeface="Times New Roman"/>
              </a:rPr>
              <a:t>3 for </a:t>
            </a:r>
            <a:r>
              <a:rPr dirty="0" sz="1100" spc="5">
                <a:latin typeface="Times New Roman"/>
                <a:cs typeface="Times New Roman"/>
              </a:rPr>
              <a:t>timelines </a:t>
            </a:r>
            <a:r>
              <a:rPr dirty="0" sz="1100" spc="10">
                <a:latin typeface="Times New Roman"/>
                <a:cs typeface="Times New Roman"/>
              </a:rPr>
              <a:t>and a  PE below </a:t>
            </a:r>
            <a:r>
              <a:rPr dirty="0" sz="1100" spc="5">
                <a:latin typeface="Times New Roman"/>
                <a:cs typeface="Times New Roman"/>
              </a:rPr>
              <a:t>25.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timelines rating are </a:t>
            </a:r>
            <a:r>
              <a:rPr dirty="0" sz="1100" spc="10">
                <a:latin typeface="Times New Roman"/>
                <a:cs typeface="Times New Roman"/>
              </a:rPr>
              <a:t>beside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in the index, and 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could </a:t>
            </a:r>
            <a:r>
              <a:rPr dirty="0" sz="1100" spc="10">
                <a:latin typeface="Times New Roman"/>
                <a:cs typeface="Times New Roman"/>
              </a:rPr>
              <a:t>quickly </a:t>
            </a:r>
            <a:r>
              <a:rPr dirty="0" sz="1100" spc="5">
                <a:latin typeface="Times New Roman"/>
                <a:cs typeface="Times New Roman"/>
              </a:rPr>
              <a:t>scan through the </a:t>
            </a:r>
            <a:r>
              <a:rPr dirty="0" sz="1100" spc="10">
                <a:latin typeface="Times New Roman"/>
                <a:cs typeface="Times New Roman"/>
              </a:rPr>
              <a:t>1700 companies </a:t>
            </a:r>
            <a:r>
              <a:rPr dirty="0" sz="1100" spc="5">
                <a:latin typeface="Times New Roman"/>
                <a:cs typeface="Times New Roman"/>
              </a:rPr>
              <a:t>to find those that </a:t>
            </a:r>
            <a:r>
              <a:rPr dirty="0" sz="1100" spc="10">
                <a:latin typeface="Times New Roman"/>
                <a:cs typeface="Times New Roman"/>
              </a:rPr>
              <a:t>pass the  </a:t>
            </a:r>
            <a:r>
              <a:rPr dirty="0" sz="1100" spc="5">
                <a:latin typeface="Times New Roman"/>
                <a:cs typeface="Times New Roman"/>
              </a:rPr>
              <a:t>screen.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89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Value Line </a:t>
            </a:r>
            <a:r>
              <a:rPr dirty="0" sz="1100" spc="5">
                <a:latin typeface="Times New Roman"/>
                <a:cs typeface="Times New Roman"/>
              </a:rPr>
              <a:t>also ranks the approximately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industries contained within its securities  universe.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industry ranked </a:t>
            </a:r>
            <a:r>
              <a:rPr dirty="0" sz="1100" spc="10">
                <a:latin typeface="Times New Roman"/>
                <a:cs typeface="Times New Roman"/>
              </a:rPr>
              <a:t>1 </a:t>
            </a:r>
            <a:r>
              <a:rPr dirty="0" sz="1100" spc="5">
                <a:latin typeface="Times New Roman"/>
                <a:cs typeface="Times New Roman"/>
              </a:rPr>
              <a:t>is the most attractive with </a:t>
            </a:r>
            <a:r>
              <a:rPr dirty="0" sz="1100" spc="10">
                <a:latin typeface="Times New Roman"/>
                <a:cs typeface="Times New Roman"/>
              </a:rPr>
              <a:t>higher numbers </a:t>
            </a:r>
            <a:r>
              <a:rPr dirty="0" sz="1100" spc="5">
                <a:latin typeface="Times New Roman"/>
                <a:cs typeface="Times New Roman"/>
              </a:rPr>
              <a:t>being less  attractive.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Each company </a:t>
            </a:r>
            <a:r>
              <a:rPr dirty="0" sz="1100" spc="5">
                <a:latin typeface="Times New Roman"/>
                <a:cs typeface="Times New Roman"/>
              </a:rPr>
              <a:t>covered </a:t>
            </a:r>
            <a:r>
              <a:rPr dirty="0" sz="1100" spc="10">
                <a:latin typeface="Times New Roman"/>
                <a:cs typeface="Times New Roman"/>
              </a:rPr>
              <a:t>by Value Line </a:t>
            </a:r>
            <a:r>
              <a:rPr dirty="0" sz="1100" spc="5">
                <a:latin typeface="Times New Roman"/>
                <a:cs typeface="Times New Roman"/>
              </a:rPr>
              <a:t>receives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full </a:t>
            </a:r>
            <a:r>
              <a:rPr dirty="0" sz="1100" spc="15">
                <a:latin typeface="Times New Roman"/>
                <a:cs typeface="Times New Roman"/>
              </a:rPr>
              <a:t>page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coverage.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graph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 top </a:t>
            </a:r>
            <a:r>
              <a:rPr dirty="0" sz="1100" spc="5">
                <a:latin typeface="Times New Roman"/>
                <a:cs typeface="Times New Roman"/>
              </a:rPr>
              <a:t>is similar to the </a:t>
            </a:r>
            <a:r>
              <a:rPr dirty="0" sz="1100" spc="10">
                <a:latin typeface="Times New Roman"/>
                <a:cs typeface="Times New Roman"/>
              </a:rPr>
              <a:t>one from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Stock Report.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investors like to follow trends in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firm’s cash flow the </a:t>
            </a:r>
            <a:r>
              <a:rPr dirty="0" sz="1100" spc="10">
                <a:latin typeface="Times New Roman"/>
                <a:cs typeface="Times New Roman"/>
              </a:rPr>
              <a:t>Value Line </a:t>
            </a:r>
            <a:r>
              <a:rPr dirty="0" sz="1100" spc="5">
                <a:latin typeface="Times New Roman"/>
                <a:cs typeface="Times New Roman"/>
              </a:rPr>
              <a:t>graph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cash flow per share for the last </a:t>
            </a:r>
            <a:r>
              <a:rPr dirty="0" sz="1100" spc="10">
                <a:latin typeface="Times New Roman"/>
                <a:cs typeface="Times New Roman"/>
              </a:rPr>
              <a:t>15 </a:t>
            </a:r>
            <a:r>
              <a:rPr dirty="0" sz="1100" spc="5">
                <a:latin typeface="Times New Roman"/>
                <a:cs typeface="Times New Roman"/>
              </a:rPr>
              <a:t>years.  </a:t>
            </a:r>
            <a:r>
              <a:rPr dirty="0" sz="1100" spc="10">
                <a:latin typeface="Times New Roman"/>
                <a:cs typeface="Times New Roman"/>
              </a:rPr>
              <a:t>Value Line </a:t>
            </a:r>
            <a:r>
              <a:rPr dirty="0" sz="1100" spc="5">
                <a:latin typeface="Times New Roman"/>
                <a:cs typeface="Times New Roman"/>
              </a:rPr>
              <a:t>ranks the stock </a:t>
            </a:r>
            <a:r>
              <a:rPr dirty="0" sz="1100" spc="10">
                <a:latin typeface="Times New Roman"/>
                <a:cs typeface="Times New Roman"/>
              </a:rPr>
              <a:t>5 and 1 meaning lowest </a:t>
            </a:r>
            <a:r>
              <a:rPr dirty="0" sz="1100" spc="5">
                <a:latin typeface="Times New Roman"/>
                <a:cs typeface="Times New Roman"/>
              </a:rPr>
              <a:t>for price performance in the </a:t>
            </a:r>
            <a:r>
              <a:rPr dirty="0" sz="1100" spc="10">
                <a:latin typeface="Times New Roman"/>
                <a:cs typeface="Times New Roman"/>
              </a:rPr>
              <a:t>next twelve  months and </a:t>
            </a:r>
            <a:r>
              <a:rPr dirty="0" sz="1100" spc="5">
                <a:latin typeface="Times New Roman"/>
                <a:cs typeface="Times New Roman"/>
              </a:rPr>
              <a:t>highest for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safety.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analysis comments the </a:t>
            </a:r>
            <a:r>
              <a:rPr dirty="0" sz="1100" spc="5">
                <a:latin typeface="Times New Roman"/>
                <a:cs typeface="Times New Roman"/>
              </a:rPr>
              <a:t>point that </a:t>
            </a:r>
            <a:r>
              <a:rPr dirty="0" sz="1100" spc="10">
                <a:latin typeface="Times New Roman"/>
                <a:cs typeface="Times New Roman"/>
              </a:rPr>
              <a:t>the firm has had a </a:t>
            </a:r>
            <a:r>
              <a:rPr dirty="0" sz="1100" spc="5">
                <a:latin typeface="Times New Roman"/>
                <a:cs typeface="Times New Roman"/>
              </a:rPr>
              <a:t>difficult </a:t>
            </a:r>
            <a:r>
              <a:rPr dirty="0" sz="1100" spc="10">
                <a:latin typeface="Times New Roman"/>
                <a:cs typeface="Times New Roman"/>
              </a:rPr>
              <a:t>18 months. </a:t>
            </a:r>
            <a:r>
              <a:rPr dirty="0" sz="1100" spc="5">
                <a:latin typeface="Times New Roman"/>
                <a:cs typeface="Times New Roman"/>
              </a:rPr>
              <a:t>Note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also that </a:t>
            </a:r>
            <a:r>
              <a:rPr dirty="0" sz="1100" spc="10">
                <a:latin typeface="Times New Roman"/>
                <a:cs typeface="Times New Roman"/>
              </a:rPr>
              <a:t>the analyst </a:t>
            </a:r>
            <a:r>
              <a:rPr dirty="0" sz="1100" spc="5">
                <a:latin typeface="Times New Roman"/>
                <a:cs typeface="Times New Roman"/>
              </a:rPr>
              <a:t>Stephen </a:t>
            </a:r>
            <a:r>
              <a:rPr dirty="0" sz="1100" spc="10">
                <a:latin typeface="Times New Roman"/>
                <a:cs typeface="Times New Roman"/>
              </a:rPr>
              <a:t>Sanborn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5">
                <a:latin typeface="Times New Roman"/>
                <a:cs typeface="Times New Roman"/>
              </a:rPr>
              <a:t>CFA </a:t>
            </a:r>
            <a:r>
              <a:rPr dirty="0" sz="1100" spc="5">
                <a:latin typeface="Times New Roman"/>
                <a:cs typeface="Times New Roman"/>
              </a:rPr>
              <a:t>after his </a:t>
            </a:r>
            <a:r>
              <a:rPr dirty="0" sz="1100" spc="10">
                <a:latin typeface="Times New Roman"/>
                <a:cs typeface="Times New Roman"/>
              </a:rPr>
              <a:t>name. </a:t>
            </a:r>
            <a:r>
              <a:rPr dirty="0" sz="1100" spc="15">
                <a:latin typeface="Times New Roman"/>
                <a:cs typeface="Times New Roman"/>
              </a:rPr>
              <a:t>CFA </a:t>
            </a:r>
            <a:r>
              <a:rPr dirty="0" sz="1100" spc="5">
                <a:latin typeface="Times New Roman"/>
                <a:cs typeface="Times New Roman"/>
              </a:rPr>
              <a:t>stands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Chartered  Financial </a:t>
            </a:r>
            <a:r>
              <a:rPr dirty="0" sz="1100" spc="10">
                <a:latin typeface="Times New Roman"/>
                <a:cs typeface="Times New Roman"/>
              </a:rPr>
              <a:t>Analyst a </a:t>
            </a:r>
            <a:r>
              <a:rPr dirty="0" sz="1100" spc="5">
                <a:latin typeface="Times New Roman"/>
                <a:cs typeface="Times New Roman"/>
              </a:rPr>
              <a:t>professional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designation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 is rapidly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becoming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mandatory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credential </a:t>
            </a:r>
            <a:r>
              <a:rPr dirty="0" sz="1100" spc="10">
                <a:latin typeface="Times New Roman"/>
                <a:cs typeface="Times New Roman"/>
              </a:rPr>
              <a:t>for newcomers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the investment </a:t>
            </a:r>
            <a:r>
              <a:rPr dirty="0" sz="1100" spc="5">
                <a:latin typeface="Times New Roman"/>
                <a:cs typeface="Times New Roman"/>
              </a:rPr>
              <a:t>research or </a:t>
            </a:r>
            <a:r>
              <a:rPr dirty="0" sz="1100" spc="10">
                <a:latin typeface="Times New Roman"/>
                <a:cs typeface="Times New Roman"/>
              </a:rPr>
              <a:t>money management business. The  </a:t>
            </a:r>
            <a:r>
              <a:rPr dirty="0" sz="1100" spc="15">
                <a:latin typeface="Times New Roman"/>
                <a:cs typeface="Times New Roman"/>
              </a:rPr>
              <a:t>CFA </a:t>
            </a:r>
            <a:r>
              <a:rPr dirty="0" sz="1100" spc="5">
                <a:latin typeface="Times New Roman"/>
                <a:cs typeface="Times New Roman"/>
              </a:rPr>
              <a:t>program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discussed </a:t>
            </a:r>
            <a:r>
              <a:rPr dirty="0" sz="1100" spc="5">
                <a:latin typeface="Times New Roman"/>
                <a:cs typeface="Times New Roman"/>
              </a:rPr>
              <a:t>in greater detail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chapter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book.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2"/>
              <a:tabLst>
                <a:tab pos="442595" algn="l"/>
              </a:tabLst>
            </a:pPr>
            <a:r>
              <a:rPr dirty="0" sz="1100" spc="5" b="1" i="1">
                <a:latin typeface="Times New Roman"/>
                <a:cs typeface="Times New Roman"/>
              </a:rPr>
              <a:t>Institutional Brokers </a:t>
            </a:r>
            <a:r>
              <a:rPr dirty="0" sz="1100" spc="10" b="1" i="1">
                <a:latin typeface="Times New Roman"/>
                <a:cs typeface="Times New Roman"/>
              </a:rPr>
              <a:t>Estimate</a:t>
            </a:r>
            <a:r>
              <a:rPr dirty="0" sz="1100" spc="-5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System: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Institutional Broker Estimate System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commonly </a:t>
            </a:r>
            <a:r>
              <a:rPr dirty="0" sz="1100" spc="5">
                <a:latin typeface="Times New Roman"/>
                <a:cs typeface="Times New Roman"/>
              </a:rPr>
              <a:t>referred </a:t>
            </a:r>
            <a:r>
              <a:rPr dirty="0" sz="1100" spc="10">
                <a:latin typeface="Times New Roman"/>
                <a:cs typeface="Times New Roman"/>
              </a:rPr>
              <a:t>to as </a:t>
            </a:r>
            <a:r>
              <a:rPr dirty="0" sz="1100" spc="5">
                <a:latin typeface="Times New Roman"/>
                <a:cs typeface="Times New Roman"/>
              </a:rPr>
              <a:t>I/B/E/S.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service  </a:t>
            </a:r>
            <a:r>
              <a:rPr dirty="0" sz="1100" spc="10">
                <a:latin typeface="Times New Roman"/>
                <a:cs typeface="Times New Roman"/>
              </a:rPr>
              <a:t>compiles </a:t>
            </a:r>
            <a:r>
              <a:rPr dirty="0" sz="1100" spc="5">
                <a:latin typeface="Times New Roman"/>
                <a:cs typeface="Times New Roman"/>
              </a:rPr>
              <a:t>the earnings estimates of security analysts providing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individual estimates and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median result.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range </a:t>
            </a:r>
            <a:r>
              <a:rPr dirty="0" sz="1100" spc="5">
                <a:latin typeface="Times New Roman"/>
                <a:cs typeface="Times New Roman"/>
              </a:rPr>
              <a:t>of estimates </a:t>
            </a:r>
            <a:r>
              <a:rPr dirty="0" sz="1100" spc="10">
                <a:latin typeface="Times New Roman"/>
                <a:cs typeface="Times New Roman"/>
              </a:rPr>
              <a:t>appears </a:t>
            </a:r>
            <a:r>
              <a:rPr dirty="0" sz="1100" spc="5">
                <a:latin typeface="Times New Roman"/>
                <a:cs typeface="Times New Roman"/>
              </a:rPr>
              <a:t>too with the most pessimistic </a:t>
            </a:r>
            <a:r>
              <a:rPr dirty="0" sz="1100" spc="10">
                <a:latin typeface="Times New Roman"/>
                <a:cs typeface="Times New Roman"/>
              </a:rPr>
              <a:t>and most  optimistic estimates highlighted.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I/B/E/S database </a:t>
            </a:r>
            <a:r>
              <a:rPr dirty="0" sz="1100" spc="5">
                <a:latin typeface="Times New Roman"/>
                <a:cs typeface="Times New Roman"/>
              </a:rPr>
              <a:t>is updated </a:t>
            </a:r>
            <a:r>
              <a:rPr dirty="0" sz="1100" spc="10">
                <a:latin typeface="Times New Roman"/>
                <a:cs typeface="Times New Roman"/>
              </a:rPr>
              <a:t>weekly and </a:t>
            </a:r>
            <a:r>
              <a:rPr dirty="0" sz="1100" spc="5">
                <a:latin typeface="Times New Roman"/>
                <a:cs typeface="Times New Roman"/>
              </a:rPr>
              <a:t>contains both  </a:t>
            </a:r>
            <a:r>
              <a:rPr dirty="0" sz="1100" spc="10">
                <a:latin typeface="Times New Roman"/>
                <a:cs typeface="Times New Roman"/>
              </a:rPr>
              <a:t>a brief report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an expanded report with values from the </a:t>
            </a:r>
            <a:r>
              <a:rPr dirty="0" sz="1100" spc="5">
                <a:latin typeface="Times New Roman"/>
                <a:cs typeface="Times New Roman"/>
              </a:rPr>
              <a:t>prior three </a:t>
            </a:r>
            <a:r>
              <a:rPr dirty="0" sz="1100" spc="10">
                <a:latin typeface="Times New Roman"/>
                <a:cs typeface="Times New Roman"/>
              </a:rPr>
              <a:t>weeks. </a:t>
            </a:r>
            <a:r>
              <a:rPr dirty="0" sz="1100" spc="5">
                <a:latin typeface="Times New Roman"/>
                <a:cs typeface="Times New Roman"/>
              </a:rPr>
              <a:t>Subscribers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 access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online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u="sng" sz="1100" spc="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  <a:hlinkClick r:id="rId2"/>
              </a:rPr>
              <a:t>www.ibes.com</a:t>
            </a:r>
            <a:r>
              <a:rPr dirty="0" sz="1100" spc="10">
                <a:latin typeface="Times New Roman"/>
                <a:cs typeface="Times New Roman"/>
                <a:hlinkClick r:id="rId2"/>
              </a:rPr>
              <a:t>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spcBef>
                <a:spcPts val="5"/>
              </a:spcBef>
              <a:buAutoNum type="arabicPeriod" startAt="3"/>
              <a:tabLst>
                <a:tab pos="442595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Zack’s: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 startAt="3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Zack’s Investment </a:t>
            </a:r>
            <a:r>
              <a:rPr dirty="0" sz="1100" spc="10">
                <a:latin typeface="Times New Roman"/>
                <a:cs typeface="Times New Roman"/>
              </a:rPr>
              <a:t>Research produces the </a:t>
            </a: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0">
                <a:latin typeface="Times New Roman"/>
                <a:cs typeface="Times New Roman"/>
              </a:rPr>
              <a:t>Earnings </a:t>
            </a:r>
            <a:r>
              <a:rPr dirty="0" sz="1100" spc="5">
                <a:latin typeface="Times New Roman"/>
                <a:cs typeface="Times New Roman"/>
              </a:rPr>
              <a:t>Estimator </a:t>
            </a:r>
            <a:r>
              <a:rPr dirty="0" sz="1100" spc="10">
                <a:latin typeface="Times New Roman"/>
                <a:cs typeface="Times New Roman"/>
              </a:rPr>
              <a:t>a competitor </a:t>
            </a:r>
            <a:r>
              <a:rPr dirty="0" sz="1100" spc="5">
                <a:latin typeface="Times New Roman"/>
                <a:cs typeface="Times New Roman"/>
              </a:rPr>
              <a:t>of the 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Earnings </a:t>
            </a:r>
            <a:r>
              <a:rPr dirty="0" sz="1100" spc="5">
                <a:latin typeface="Times New Roman"/>
                <a:cs typeface="Times New Roman"/>
              </a:rPr>
              <a:t>Forecaster.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publication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popularly referred to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as Zack’s. </a:t>
            </a:r>
            <a:r>
              <a:rPr dirty="0" sz="1100" spc="10">
                <a:latin typeface="Times New Roman"/>
                <a:cs typeface="Times New Roman"/>
              </a:rPr>
              <a:t>Like  the Earnings </a:t>
            </a:r>
            <a:r>
              <a:rPr dirty="0" sz="1100" spc="5">
                <a:latin typeface="Times New Roman"/>
                <a:cs typeface="Times New Roman"/>
              </a:rPr>
              <a:t>Forecaster it </a:t>
            </a:r>
            <a:r>
              <a:rPr dirty="0" sz="1100" spc="10">
                <a:latin typeface="Times New Roman"/>
                <a:cs typeface="Times New Roman"/>
              </a:rPr>
              <a:t>compiles </a:t>
            </a:r>
            <a:r>
              <a:rPr dirty="0" sz="1100" spc="5">
                <a:latin typeface="Times New Roman"/>
                <a:cs typeface="Times New Roman"/>
              </a:rPr>
              <a:t>earnings estimates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60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brokerage 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total of </a:t>
            </a:r>
            <a:r>
              <a:rPr dirty="0" sz="1100" spc="10">
                <a:latin typeface="Times New Roman"/>
                <a:cs typeface="Times New Roman"/>
              </a:rPr>
              <a:t>about 3000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great </a:t>
            </a:r>
            <a:r>
              <a:rPr dirty="0" sz="1100" spc="10">
                <a:latin typeface="Times New Roman"/>
                <a:cs typeface="Times New Roman"/>
              </a:rPr>
              <a:t>deal </a:t>
            </a:r>
            <a:r>
              <a:rPr dirty="0" sz="1100" spc="5">
                <a:latin typeface="Times New Roman"/>
                <a:cs typeface="Times New Roman"/>
              </a:rPr>
              <a:t>of the publication deal with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earning estimates.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data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each covered security concludes with Zack’s consensus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future earnings. </a:t>
            </a:r>
            <a:r>
              <a:rPr dirty="0" sz="1100" spc="10">
                <a:latin typeface="Times New Roman"/>
                <a:cs typeface="Times New Roman"/>
              </a:rPr>
              <a:t>Zack’s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bi </a:t>
            </a:r>
            <a:r>
              <a:rPr dirty="0" sz="1100" spc="10">
                <a:latin typeface="Times New Roman"/>
                <a:cs typeface="Times New Roman"/>
              </a:rPr>
              <a:t>weekly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publication.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4"/>
              <a:tabLst>
                <a:tab pos="442595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Brokerage</a:t>
            </a:r>
            <a:r>
              <a:rPr dirty="0" sz="1100" spc="-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Information;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important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source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research </a:t>
            </a:r>
            <a:r>
              <a:rPr dirty="0" sz="1100" spc="10">
                <a:latin typeface="Times New Roman"/>
                <a:cs typeface="Times New Roman"/>
              </a:rPr>
              <a:t>department at brokerage </a:t>
            </a:r>
            <a:r>
              <a:rPr dirty="0" sz="1100" spc="5">
                <a:latin typeface="Times New Roman"/>
                <a:cs typeface="Times New Roman"/>
              </a:rPr>
              <a:t>firms. </a:t>
            </a:r>
            <a:r>
              <a:rPr dirty="0" sz="1100" spc="1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full  service </a:t>
            </a:r>
            <a:r>
              <a:rPr dirty="0" sz="1100" spc="10">
                <a:latin typeface="Times New Roman"/>
                <a:cs typeface="Times New Roman"/>
              </a:rPr>
              <a:t>brokerage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(and some </a:t>
            </a:r>
            <a:r>
              <a:rPr dirty="0" sz="1100" spc="5">
                <a:latin typeface="Times New Roman"/>
                <a:cs typeface="Times New Roman"/>
              </a:rPr>
              <a:t>discount firms) </a:t>
            </a:r>
            <a:r>
              <a:rPr dirty="0" sz="1100" spc="10">
                <a:latin typeface="Times New Roman"/>
                <a:cs typeface="Times New Roman"/>
              </a:rPr>
              <a:t>have an in </a:t>
            </a:r>
            <a:r>
              <a:rPr dirty="0" sz="1100" spc="5">
                <a:latin typeface="Times New Roman"/>
                <a:cs typeface="Times New Roman"/>
              </a:rPr>
              <a:t>house research capability.  Investors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request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report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or give their brokers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>
                <a:latin typeface="Times New Roman"/>
                <a:cs typeface="Times New Roman"/>
              </a:rPr>
              <a:t>list </a:t>
            </a:r>
            <a:r>
              <a:rPr dirty="0" sz="1100" spc="5">
                <a:latin typeface="Times New Roman"/>
                <a:cs typeface="Times New Roman"/>
              </a:rPr>
              <a:t>of  securities of interest and ask to </a:t>
            </a:r>
            <a:r>
              <a:rPr dirty="0" sz="1100" spc="10">
                <a:latin typeface="Times New Roman"/>
                <a:cs typeface="Times New Roman"/>
              </a:rPr>
              <a:t>receive </a:t>
            </a:r>
            <a:r>
              <a:rPr dirty="0" sz="1100" spc="5">
                <a:latin typeface="Times New Roman"/>
                <a:cs typeface="Times New Roman"/>
              </a:rPr>
              <a:t>reports </a:t>
            </a:r>
            <a:r>
              <a:rPr dirty="0" sz="1100" spc="10">
                <a:latin typeface="Times New Roman"/>
                <a:cs typeface="Times New Roman"/>
              </a:rPr>
              <a:t>on these </a:t>
            </a:r>
            <a:r>
              <a:rPr dirty="0" sz="1100" spc="5">
                <a:latin typeface="Times New Roman"/>
                <a:cs typeface="Times New Roman"/>
              </a:rPr>
              <a:t>firms as they are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produced.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125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572391"/>
            <a:ext cx="5335270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Popular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Press: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/>
              <a:tabLst>
                <a:tab pos="443230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The Wall </a:t>
            </a:r>
            <a:r>
              <a:rPr dirty="0" sz="1100" spc="5" b="1" i="1">
                <a:latin typeface="Times New Roman"/>
                <a:cs typeface="Times New Roman"/>
              </a:rPr>
              <a:t>Street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Journal: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wall street journal probably </a:t>
            </a:r>
            <a:r>
              <a:rPr dirty="0" sz="1100" spc="10">
                <a:latin typeface="Times New Roman"/>
                <a:cs typeface="Times New Roman"/>
              </a:rPr>
              <a:t>needs no </a:t>
            </a:r>
            <a:r>
              <a:rPr dirty="0" sz="1100" spc="5">
                <a:latin typeface="Times New Roman"/>
                <a:cs typeface="Times New Roman"/>
              </a:rPr>
              <a:t>description.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non-investors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usually  </a:t>
            </a:r>
            <a:r>
              <a:rPr dirty="0" sz="1100" spc="10">
                <a:latin typeface="Times New Roman"/>
                <a:cs typeface="Times New Roman"/>
              </a:rPr>
              <a:t>heard </a:t>
            </a:r>
            <a:r>
              <a:rPr dirty="0" sz="1100" spc="5">
                <a:latin typeface="Times New Roman"/>
                <a:cs typeface="Times New Roman"/>
              </a:rPr>
              <a:t>of it </a:t>
            </a:r>
            <a:r>
              <a:rPr dirty="0" sz="1100" spc="10">
                <a:latin typeface="Times New Roman"/>
                <a:cs typeface="Times New Roman"/>
              </a:rPr>
              <a:t>and seen </a:t>
            </a:r>
            <a:r>
              <a:rPr dirty="0" sz="1100" spc="5">
                <a:latin typeface="Times New Roman"/>
                <a:cs typeface="Times New Roman"/>
              </a:rPr>
              <a:t>it at </a:t>
            </a:r>
            <a:r>
              <a:rPr dirty="0" sz="1100" spc="10">
                <a:latin typeface="Times New Roman"/>
                <a:cs typeface="Times New Roman"/>
              </a:rPr>
              <a:t>the newsstand. The </a:t>
            </a:r>
            <a:r>
              <a:rPr dirty="0" sz="1100" spc="5">
                <a:latin typeface="Times New Roman"/>
                <a:cs typeface="Times New Roman"/>
              </a:rPr>
              <a:t>journal </a:t>
            </a:r>
            <a:r>
              <a:rPr dirty="0" sz="1100" spc="10">
                <a:latin typeface="Times New Roman"/>
                <a:cs typeface="Times New Roman"/>
              </a:rPr>
              <a:t>appears </a:t>
            </a:r>
            <a:r>
              <a:rPr dirty="0" sz="1100" spc="5">
                <a:latin typeface="Times New Roman"/>
                <a:cs typeface="Times New Roman"/>
              </a:rPr>
              <a:t>in three sections.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first  </a:t>
            </a:r>
            <a:r>
              <a:rPr dirty="0" sz="1100" spc="5">
                <a:latin typeface="Times New Roman"/>
                <a:cs typeface="Times New Roman"/>
              </a:rPr>
              <a:t>section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general </a:t>
            </a:r>
            <a:r>
              <a:rPr dirty="0" sz="1100" spc="10">
                <a:latin typeface="Times New Roman"/>
                <a:cs typeface="Times New Roman"/>
              </a:rPr>
              <a:t>overview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top domestic and </a:t>
            </a:r>
            <a:r>
              <a:rPr dirty="0" sz="1100" spc="5">
                <a:latin typeface="Times New Roman"/>
                <a:cs typeface="Times New Roman"/>
              </a:rPr>
              <a:t>international </a:t>
            </a:r>
            <a:r>
              <a:rPr dirty="0" sz="1100" spc="10">
                <a:latin typeface="Times New Roman"/>
                <a:cs typeface="Times New Roman"/>
              </a:rPr>
              <a:t>news.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Jones </a:t>
            </a:r>
            <a:r>
              <a:rPr dirty="0" sz="1100" spc="5">
                <a:latin typeface="Times New Roman"/>
                <a:cs typeface="Times New Roman"/>
              </a:rPr>
              <a:t>calls  the </a:t>
            </a:r>
            <a:r>
              <a:rPr dirty="0" sz="1100" spc="10">
                <a:latin typeface="Times New Roman"/>
                <a:cs typeface="Times New Roman"/>
              </a:rPr>
              <a:t>second </a:t>
            </a:r>
            <a:r>
              <a:rPr dirty="0" sz="1100" spc="5">
                <a:latin typeface="Times New Roman"/>
                <a:cs typeface="Times New Roman"/>
              </a:rPr>
              <a:t>section </a:t>
            </a:r>
            <a:r>
              <a:rPr dirty="0" sz="1100" spc="10">
                <a:latin typeface="Times New Roman"/>
                <a:cs typeface="Times New Roman"/>
              </a:rPr>
              <a:t>“Marketplace” and </a:t>
            </a:r>
            <a:r>
              <a:rPr dirty="0" sz="1100" spc="5">
                <a:latin typeface="Times New Roman"/>
                <a:cs typeface="Times New Roman"/>
              </a:rPr>
              <a:t>describes its content as </a:t>
            </a:r>
            <a:r>
              <a:rPr dirty="0" sz="1100" spc="15">
                <a:latin typeface="Times New Roman"/>
                <a:cs typeface="Times New Roman"/>
              </a:rPr>
              <a:t>“How </a:t>
            </a:r>
            <a:r>
              <a:rPr dirty="0" sz="1100" spc="10">
                <a:latin typeface="Times New Roman"/>
                <a:cs typeface="Times New Roman"/>
              </a:rPr>
              <a:t>companies complete  and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managers </a:t>
            </a:r>
            <a:r>
              <a:rPr dirty="0" sz="1100" spc="10">
                <a:latin typeface="Times New Roman"/>
                <a:cs typeface="Times New Roman"/>
              </a:rPr>
              <a:t>and consumer cope”. This </a:t>
            </a:r>
            <a:r>
              <a:rPr dirty="0" sz="1100" spc="5">
                <a:latin typeface="Times New Roman"/>
                <a:cs typeface="Times New Roman"/>
              </a:rPr>
              <a:t>section contains in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of all </a:t>
            </a:r>
            <a:r>
              <a:rPr dirty="0" sz="1100" spc="10">
                <a:latin typeface="Times New Roman"/>
                <a:cs typeface="Times New Roman"/>
              </a:rPr>
              <a:t>companies  </a:t>
            </a:r>
            <a:r>
              <a:rPr dirty="0" sz="1100" spc="5">
                <a:latin typeface="Times New Roman"/>
                <a:cs typeface="Times New Roman"/>
              </a:rPr>
              <a:t>mentioned </a:t>
            </a:r>
            <a:r>
              <a:rPr dirty="0" sz="1100" spc="10">
                <a:latin typeface="Times New Roman"/>
                <a:cs typeface="Times New Roman"/>
              </a:rPr>
              <a:t>anywhere in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day’s </a:t>
            </a:r>
            <a:r>
              <a:rPr dirty="0" sz="1100" spc="5">
                <a:latin typeface="Times New Roman"/>
                <a:cs typeface="Times New Roman"/>
              </a:rPr>
              <a:t>edition of the paper.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third section </a:t>
            </a:r>
            <a:r>
              <a:rPr dirty="0" sz="1100" spc="10">
                <a:latin typeface="Times New Roman"/>
                <a:cs typeface="Times New Roman"/>
              </a:rPr>
              <a:t>“Money </a:t>
            </a:r>
            <a:r>
              <a:rPr dirty="0" sz="1100" spc="20">
                <a:latin typeface="Times New Roman"/>
                <a:cs typeface="Times New Roman"/>
              </a:rPr>
              <a:t>&amp;  </a:t>
            </a:r>
            <a:r>
              <a:rPr dirty="0" sz="1100" spc="5">
                <a:latin typeface="Times New Roman"/>
                <a:cs typeface="Times New Roman"/>
              </a:rPr>
              <a:t>Investing” contains </a:t>
            </a:r>
            <a:r>
              <a:rPr dirty="0" sz="1100" spc="10">
                <a:latin typeface="Times New Roman"/>
                <a:cs typeface="Times New Roman"/>
              </a:rPr>
              <a:t>the bulk </a:t>
            </a:r>
            <a:r>
              <a:rPr dirty="0" sz="1100" spc="5">
                <a:latin typeface="Times New Roman"/>
                <a:cs typeface="Times New Roman"/>
              </a:rPr>
              <a:t>of the financial </a:t>
            </a:r>
            <a:r>
              <a:rPr dirty="0" sz="1100" spc="10">
                <a:latin typeface="Times New Roman"/>
                <a:cs typeface="Times New Roman"/>
              </a:rPr>
              <a:t>data </a:t>
            </a:r>
            <a:r>
              <a:rPr dirty="0" sz="1100" spc="5">
                <a:latin typeface="Times New Roman"/>
                <a:cs typeface="Times New Roman"/>
              </a:rPr>
              <a:t>closing price, indexes,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>
                <a:latin typeface="Times New Roman"/>
                <a:cs typeface="Times New Roman"/>
              </a:rPr>
              <a:t>rates,  </a:t>
            </a:r>
            <a:r>
              <a:rPr dirty="0" sz="1100" spc="5">
                <a:latin typeface="Times New Roman"/>
                <a:cs typeface="Times New Roman"/>
              </a:rPr>
              <a:t>earnings reports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more.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2"/>
              <a:tabLst>
                <a:tab pos="443230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Barron’s: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Barron’s is </a:t>
            </a:r>
            <a:r>
              <a:rPr dirty="0" sz="1100" spc="10">
                <a:latin typeface="Times New Roman"/>
                <a:cs typeface="Times New Roman"/>
              </a:rPr>
              <a:t>like a weekly version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Wall </a:t>
            </a:r>
            <a:r>
              <a:rPr dirty="0" sz="1100" spc="5">
                <a:latin typeface="Times New Roman"/>
                <a:cs typeface="Times New Roman"/>
              </a:rPr>
              <a:t>Street </a:t>
            </a:r>
            <a:r>
              <a:rPr dirty="0" sz="1100" spc="10">
                <a:latin typeface="Times New Roman"/>
                <a:cs typeface="Times New Roman"/>
              </a:rPr>
              <a:t>journal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less coverage of </a:t>
            </a:r>
            <a:r>
              <a:rPr dirty="0" sz="1100" spc="5">
                <a:latin typeface="Times New Roman"/>
                <a:cs typeface="Times New Roman"/>
              </a:rPr>
              <a:t>political  </a:t>
            </a:r>
            <a:r>
              <a:rPr dirty="0" sz="1100" spc="10">
                <a:latin typeface="Times New Roman"/>
                <a:cs typeface="Times New Roman"/>
              </a:rPr>
              <a:t>events and general news and more coverage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financial </a:t>
            </a:r>
            <a:r>
              <a:rPr dirty="0" sz="1100" spc="5">
                <a:latin typeface="Times New Roman"/>
                <a:cs typeface="Times New Roman"/>
              </a:rPr>
              <a:t>statistics. It </a:t>
            </a:r>
            <a:r>
              <a:rPr dirty="0" sz="1100" spc="10">
                <a:latin typeface="Times New Roman"/>
                <a:cs typeface="Times New Roman"/>
              </a:rPr>
              <a:t>contains a </a:t>
            </a:r>
            <a:r>
              <a:rPr dirty="0" sz="1100" spc="5">
                <a:latin typeface="Times New Roman"/>
                <a:cs typeface="Times New Roman"/>
              </a:rPr>
              <a:t>great deal </a:t>
            </a:r>
            <a:r>
              <a:rPr dirty="0" sz="1100" spc="10">
                <a:latin typeface="Times New Roman"/>
                <a:cs typeface="Times New Roman"/>
              </a:rPr>
              <a:t>of  market </a:t>
            </a:r>
            <a:r>
              <a:rPr dirty="0" sz="1100" spc="5">
                <a:latin typeface="Times New Roman"/>
                <a:cs typeface="Times New Roman"/>
              </a:rPr>
              <a:t>statistical </a:t>
            </a:r>
            <a:r>
              <a:rPr dirty="0" sz="1100" spc="10">
                <a:latin typeface="Times New Roman"/>
                <a:cs typeface="Times New Roman"/>
              </a:rPr>
              <a:t>data 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reason s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popular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publishers  both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WSJ </a:t>
            </a:r>
            <a:r>
              <a:rPr dirty="0" sz="1100" spc="10">
                <a:latin typeface="Times New Roman"/>
                <a:cs typeface="Times New Roman"/>
              </a:rPr>
              <a:t>and Barron’s </a:t>
            </a:r>
            <a:r>
              <a:rPr dirty="0" sz="1100" spc="5">
                <a:latin typeface="Times New Roman"/>
                <a:cs typeface="Times New Roman"/>
              </a:rPr>
              <a:t>both publications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available at most newsstands.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part of Barron’s that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investor’s 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is </a:t>
            </a:r>
            <a:r>
              <a:rPr dirty="0" sz="1100" spc="10">
                <a:latin typeface="Times New Roman"/>
                <a:cs typeface="Times New Roman"/>
              </a:rPr>
              <a:t>the “Market Laboratory” </a:t>
            </a:r>
            <a:r>
              <a:rPr dirty="0" sz="1100" spc="5">
                <a:latin typeface="Times New Roman"/>
                <a:cs typeface="Times New Roman"/>
              </a:rPr>
              <a:t>section </a:t>
            </a:r>
            <a:r>
              <a:rPr dirty="0" sz="1100" spc="10">
                <a:latin typeface="Times New Roman"/>
                <a:cs typeface="Times New Roman"/>
              </a:rPr>
              <a:t>a  complete and complex </a:t>
            </a:r>
            <a:r>
              <a:rPr dirty="0" sz="1100" spc="5">
                <a:latin typeface="Times New Roman"/>
                <a:cs typeface="Times New Roman"/>
              </a:rPr>
              <a:t>collection of market statistic </a:t>
            </a:r>
            <a:r>
              <a:rPr dirty="0" sz="1100" spc="10">
                <a:latin typeface="Times New Roman"/>
                <a:cs typeface="Times New Roman"/>
              </a:rPr>
              <a:t>snot </a:t>
            </a:r>
            <a:r>
              <a:rPr dirty="0" sz="1100" spc="5">
                <a:latin typeface="Times New Roman"/>
                <a:cs typeface="Times New Roman"/>
              </a:rPr>
              <a:t>easily found </a:t>
            </a:r>
            <a:r>
              <a:rPr dirty="0" sz="1100" spc="10">
                <a:latin typeface="Times New Roman"/>
                <a:cs typeface="Times New Roman"/>
              </a:rPr>
              <a:t>elsewhere.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technical </a:t>
            </a:r>
            <a:r>
              <a:rPr dirty="0" sz="1100" spc="10">
                <a:latin typeface="Times New Roman"/>
                <a:cs typeface="Times New Roman"/>
              </a:rPr>
              <a:t>analyst </a:t>
            </a:r>
            <a:r>
              <a:rPr dirty="0" sz="1100" spc="5">
                <a:latin typeface="Times New Roman"/>
                <a:cs typeface="Times New Roman"/>
              </a:rPr>
              <a:t>finds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lot of interesting material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3"/>
              <a:tabLst>
                <a:tab pos="443230" algn="l"/>
              </a:tabLst>
            </a:pPr>
            <a:r>
              <a:rPr dirty="0" sz="1100" spc="5" b="1" i="1">
                <a:latin typeface="Times New Roman"/>
                <a:cs typeface="Times New Roman"/>
              </a:rPr>
              <a:t>Investors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Daily: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imes New Roman"/>
              <a:buAutoNum type="arabicPeriod" startAt="3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Daily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competition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WSJ </a:t>
            </a:r>
            <a:r>
              <a:rPr dirty="0" sz="1100" spc="5">
                <a:latin typeface="Times New Roman"/>
                <a:cs typeface="Times New Roman"/>
              </a:rPr>
              <a:t>it is rich with financial statistics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detail on  individual securities. This newsprint publication is quite </a:t>
            </a:r>
            <a:r>
              <a:rPr dirty="0" sz="1100" spc="10">
                <a:latin typeface="Times New Roman"/>
                <a:cs typeface="Times New Roman"/>
              </a:rPr>
              <a:t>common in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</a:t>
            </a:r>
            <a:r>
              <a:rPr dirty="0" sz="1100" spc="5">
                <a:latin typeface="Times New Roman"/>
                <a:cs typeface="Times New Roman"/>
              </a:rPr>
              <a:t>City,  Chicago,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other financial </a:t>
            </a:r>
            <a:r>
              <a:rPr dirty="0" sz="1100" spc="10">
                <a:latin typeface="Times New Roman"/>
                <a:cs typeface="Times New Roman"/>
              </a:rPr>
              <a:t>centers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in other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areas.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4"/>
              <a:tabLst>
                <a:tab pos="443230" algn="l"/>
              </a:tabLst>
            </a:pPr>
            <a:r>
              <a:rPr dirty="0" sz="1100" spc="5" b="1" i="1">
                <a:latin typeface="Times New Roman"/>
                <a:cs typeface="Times New Roman"/>
              </a:rPr>
              <a:t>Forbes: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4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Forbes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popular twice </a:t>
            </a:r>
            <a:r>
              <a:rPr dirty="0" sz="1100" spc="5">
                <a:latin typeface="Times New Roman"/>
                <a:cs typeface="Times New Roman"/>
              </a:rPr>
              <a:t>monthly </a:t>
            </a:r>
            <a:r>
              <a:rPr dirty="0" sz="1100" spc="10">
                <a:latin typeface="Times New Roman"/>
                <a:cs typeface="Times New Roman"/>
              </a:rPr>
              <a:t>magazine </a:t>
            </a:r>
            <a:r>
              <a:rPr dirty="0" sz="1100" spc="5">
                <a:latin typeface="Times New Roman"/>
                <a:cs typeface="Times New Roman"/>
              </a:rPr>
              <a:t>directed </a:t>
            </a:r>
            <a:r>
              <a:rPr dirty="0" sz="1100" spc="10">
                <a:latin typeface="Times New Roman"/>
                <a:cs typeface="Times New Roman"/>
              </a:rPr>
              <a:t>almost exclusively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investor.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thick </a:t>
            </a:r>
            <a:r>
              <a:rPr dirty="0" sz="1100" spc="10">
                <a:latin typeface="Times New Roman"/>
                <a:cs typeface="Times New Roman"/>
              </a:rPr>
              <a:t>magazine </a:t>
            </a:r>
            <a:r>
              <a:rPr dirty="0" sz="1100" spc="5">
                <a:latin typeface="Times New Roman"/>
                <a:cs typeface="Times New Roman"/>
              </a:rPr>
              <a:t>the articles </a:t>
            </a:r>
            <a:r>
              <a:rPr dirty="0" sz="1100" spc="10">
                <a:latin typeface="Times New Roman"/>
                <a:cs typeface="Times New Roman"/>
              </a:rPr>
              <a:t>include </a:t>
            </a:r>
            <a:r>
              <a:rPr dirty="0" sz="1100" spc="5">
                <a:latin typeface="Times New Roman"/>
                <a:cs typeface="Times New Roman"/>
              </a:rPr>
              <a:t>corporate case studies, profiles of </a:t>
            </a:r>
            <a:r>
              <a:rPr dirty="0" sz="1100" spc="10">
                <a:latin typeface="Times New Roman"/>
                <a:cs typeface="Times New Roman"/>
              </a:rPr>
              <a:t>prominent executives  investment </a:t>
            </a:r>
            <a:r>
              <a:rPr dirty="0" sz="1100" spc="5">
                <a:latin typeface="Times New Roman"/>
                <a:cs typeface="Times New Roman"/>
              </a:rPr>
              <a:t>tutorials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variety of </a:t>
            </a:r>
            <a:r>
              <a:rPr dirty="0" sz="1100" spc="10">
                <a:latin typeface="Times New Roman"/>
                <a:cs typeface="Times New Roman"/>
              </a:rPr>
              <a:t>excellent columns designed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educate the invoice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professional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alike.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5"/>
              <a:tabLst>
                <a:tab pos="443230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Smart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Money: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5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publication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Smart </a:t>
            </a:r>
            <a:r>
              <a:rPr dirty="0" sz="1100" spc="10">
                <a:latin typeface="Times New Roman"/>
                <a:cs typeface="Times New Roman"/>
              </a:rPr>
              <a:t>Money an </a:t>
            </a:r>
            <a:r>
              <a:rPr dirty="0" sz="1100" spc="5">
                <a:latin typeface="Times New Roman"/>
                <a:cs typeface="Times New Roman"/>
              </a:rPr>
              <a:t>excellent relatively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magazine. </a:t>
            </a:r>
            <a:r>
              <a:rPr dirty="0" sz="1100" spc="10">
                <a:latin typeface="Times New Roman"/>
                <a:cs typeface="Times New Roman"/>
              </a:rPr>
              <a:t>No  </a:t>
            </a:r>
            <a:r>
              <a:rPr dirty="0" sz="1100" spc="5">
                <a:latin typeface="Times New Roman"/>
                <a:cs typeface="Times New Roman"/>
              </a:rPr>
              <a:t>matter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the level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market solicitation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likely to </a:t>
            </a:r>
            <a:r>
              <a:rPr dirty="0" sz="1100" spc="10">
                <a:latin typeface="Times New Roman"/>
                <a:cs typeface="Times New Roman"/>
              </a:rPr>
              <a:t>find something of </a:t>
            </a:r>
            <a:r>
              <a:rPr dirty="0" sz="1100" spc="5">
                <a:latin typeface="Times New Roman"/>
                <a:cs typeface="Times New Roman"/>
              </a:rPr>
              <a:t>interest  in virtually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issue.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magazine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inexpensive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help anyone be </a:t>
            </a:r>
            <a:r>
              <a:rPr dirty="0" sz="1100" spc="5">
                <a:latin typeface="Times New Roman"/>
                <a:cs typeface="Times New Roman"/>
              </a:rPr>
              <a:t>better  </a:t>
            </a:r>
            <a:r>
              <a:rPr dirty="0" sz="1100" spc="10">
                <a:latin typeface="Times New Roman"/>
                <a:cs typeface="Times New Roman"/>
              </a:rPr>
              <a:t>informed.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6"/>
              <a:tabLst>
                <a:tab pos="443230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Other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Magazine: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Numerous other sources can also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extremely useful. Many people are loyal subscribers to  Money </a:t>
            </a:r>
            <a:r>
              <a:rPr dirty="0" sz="1100" spc="5">
                <a:latin typeface="Times New Roman"/>
                <a:cs typeface="Times New Roman"/>
              </a:rPr>
              <a:t>Magazine,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Economist, Fortune, Business </a:t>
            </a:r>
            <a:r>
              <a:rPr dirty="0" sz="1100" spc="15">
                <a:latin typeface="Times New Roman"/>
                <a:cs typeface="Times New Roman"/>
              </a:rPr>
              <a:t>Week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Financial </a:t>
            </a:r>
            <a:r>
              <a:rPr dirty="0" sz="1100" spc="5">
                <a:latin typeface="Times New Roman"/>
                <a:cs typeface="Times New Roman"/>
              </a:rPr>
              <a:t>World. All are  respected publications covering </a:t>
            </a:r>
            <a:r>
              <a:rPr dirty="0" sz="1100" spc="10">
                <a:latin typeface="Times New Roman"/>
                <a:cs typeface="Times New Roman"/>
              </a:rPr>
              <a:t>a wide range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related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topics.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genuine </a:t>
            </a:r>
            <a:r>
              <a:rPr dirty="0" sz="1100" spc="5">
                <a:latin typeface="Times New Roman"/>
                <a:cs typeface="Times New Roman"/>
              </a:rPr>
              <a:t>student of the financial markets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find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Journal useful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informative. This quasi-academic journal features </a:t>
            </a:r>
            <a:r>
              <a:rPr dirty="0" sz="1100" spc="10">
                <a:latin typeface="Times New Roman"/>
                <a:cs typeface="Times New Roman"/>
              </a:rPr>
              <a:t>a good </a:t>
            </a:r>
            <a:r>
              <a:rPr dirty="0" sz="1100" spc="5">
                <a:latin typeface="Times New Roman"/>
                <a:cs typeface="Times New Roman"/>
              </a:rPr>
              <a:t>mix of articles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from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professors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practitioners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each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issue.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published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six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times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year.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Many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126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6540" cy="87718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academic </a:t>
            </a:r>
            <a:r>
              <a:rPr dirty="0" sz="1100" spc="5">
                <a:latin typeface="Times New Roman"/>
                <a:cs typeface="Times New Roman"/>
              </a:rPr>
              <a:t>journals are inaccessible to </a:t>
            </a:r>
            <a:r>
              <a:rPr dirty="0" sz="1100" spc="10">
                <a:latin typeface="Times New Roman"/>
                <a:cs typeface="Times New Roman"/>
              </a:rPr>
              <a:t>the average </a:t>
            </a:r>
            <a:r>
              <a:rPr dirty="0" sz="1100" spc="5">
                <a:latin typeface="Times New Roman"/>
                <a:cs typeface="Times New Roman"/>
              </a:rPr>
              <a:t>investor;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FAJ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exception and well  </a:t>
            </a:r>
            <a:r>
              <a:rPr dirty="0" sz="1100" spc="5">
                <a:latin typeface="Times New Roman"/>
                <a:cs typeface="Times New Roman"/>
              </a:rPr>
              <a:t>worth its subscription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 It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publication of the </a:t>
            </a:r>
            <a:r>
              <a:rPr dirty="0" sz="1100" spc="5">
                <a:latin typeface="Times New Roman"/>
                <a:cs typeface="Times New Roman"/>
              </a:rPr>
              <a:t>Association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Investment  </a:t>
            </a:r>
            <a:r>
              <a:rPr dirty="0" sz="1100" spc="10">
                <a:latin typeface="Times New Roman"/>
                <a:cs typeface="Times New Roman"/>
              </a:rPr>
              <a:t>Management and Research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to those involved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Charted Financial  </a:t>
            </a:r>
            <a:r>
              <a:rPr dirty="0" sz="1100" spc="10">
                <a:latin typeface="Times New Roman"/>
                <a:cs typeface="Times New Roman"/>
              </a:rPr>
              <a:t>Analyst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program.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International Investor is </a:t>
            </a:r>
            <a:r>
              <a:rPr dirty="0" sz="1100" spc="10">
                <a:latin typeface="Times New Roman"/>
                <a:cs typeface="Times New Roman"/>
              </a:rPr>
              <a:t>an expensive </a:t>
            </a:r>
            <a:r>
              <a:rPr dirty="0" sz="1100" spc="5">
                <a:latin typeface="Times New Roman"/>
                <a:cs typeface="Times New Roman"/>
              </a:rPr>
              <a:t>publication; current regular rates are </a:t>
            </a:r>
            <a:r>
              <a:rPr dirty="0" sz="1100" spc="10">
                <a:latin typeface="Times New Roman"/>
                <a:cs typeface="Times New Roman"/>
              </a:rPr>
              <a:t>$ 405 </a:t>
            </a:r>
            <a:r>
              <a:rPr dirty="0" sz="1100" spc="5">
                <a:latin typeface="Times New Roman"/>
                <a:cs typeface="Times New Roman"/>
              </a:rPr>
              <a:t>per year.  This </a:t>
            </a:r>
            <a:r>
              <a:rPr dirty="0" sz="1100" spc="10">
                <a:latin typeface="Times New Roman"/>
                <a:cs typeface="Times New Roman"/>
              </a:rPr>
              <a:t>magazine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seasoned money managers; </a:t>
            </a:r>
            <a:r>
              <a:rPr dirty="0" sz="1100" spc="5">
                <a:latin typeface="Times New Roman"/>
                <a:cs typeface="Times New Roman"/>
              </a:rPr>
              <a:t>its articles are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tutorial in </a:t>
            </a:r>
            <a:r>
              <a:rPr dirty="0" sz="1100" spc="10">
                <a:latin typeface="Times New Roman"/>
                <a:cs typeface="Times New Roman"/>
              </a:rPr>
              <a:t>nature.  </a:t>
            </a:r>
            <a:r>
              <a:rPr dirty="0" sz="1100" spc="5">
                <a:latin typeface="Times New Roman"/>
                <a:cs typeface="Times New Roman"/>
              </a:rPr>
              <a:t>Rather,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deal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strategic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issue, with the legal and regularity </a:t>
            </a:r>
            <a:r>
              <a:rPr dirty="0" sz="1100" spc="10">
                <a:latin typeface="Times New Roman"/>
                <a:cs typeface="Times New Roman"/>
              </a:rPr>
              <a:t>framework,  and with complex </a:t>
            </a:r>
            <a:r>
              <a:rPr dirty="0" sz="1100" spc="5">
                <a:latin typeface="Times New Roman"/>
                <a:cs typeface="Times New Roman"/>
              </a:rPr>
              <a:t>institutional issues. Still, </a:t>
            </a:r>
            <a:r>
              <a:rPr dirty="0" sz="1100" spc="10">
                <a:latin typeface="Times New Roman"/>
                <a:cs typeface="Times New Roman"/>
              </a:rPr>
              <a:t>anyone </a:t>
            </a:r>
            <a:r>
              <a:rPr dirty="0" sz="1100" spc="5">
                <a:latin typeface="Times New Roman"/>
                <a:cs typeface="Times New Roman"/>
              </a:rPr>
              <a:t>interested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is likely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find </a:t>
            </a:r>
            <a:r>
              <a:rPr dirty="0" sz="1100" spc="10">
                <a:latin typeface="Times New Roman"/>
                <a:cs typeface="Times New Roman"/>
              </a:rPr>
              <a:t>something useful and </a:t>
            </a:r>
            <a:r>
              <a:rPr dirty="0" sz="1100" spc="5">
                <a:latin typeface="Times New Roman"/>
                <a:cs typeface="Times New Roman"/>
              </a:rPr>
              <a:t>interesting in virtually every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  <a:spcBef>
                <a:spcPts val="5"/>
              </a:spcBef>
            </a:pPr>
            <a:r>
              <a:rPr dirty="0" sz="1100" spc="5" b="1" i="1">
                <a:latin typeface="Times New Roman"/>
                <a:cs typeface="Times New Roman"/>
              </a:rPr>
              <a:t>7. </a:t>
            </a:r>
            <a:r>
              <a:rPr dirty="0" sz="1100" spc="10" b="1" i="1">
                <a:latin typeface="Times New Roman"/>
                <a:cs typeface="Times New Roman"/>
              </a:rPr>
              <a:t>Television: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Louis </a:t>
            </a:r>
            <a:r>
              <a:rPr dirty="0" sz="1100" spc="10">
                <a:latin typeface="Times New Roman"/>
                <a:cs typeface="Times New Roman"/>
              </a:rPr>
              <a:t>Rukeyser and </a:t>
            </a:r>
            <a:r>
              <a:rPr dirty="0" sz="1100" spc="5">
                <a:latin typeface="Times New Roman"/>
                <a:cs typeface="Times New Roman"/>
              </a:rPr>
              <a:t>Frank Capiello, </a:t>
            </a:r>
            <a:r>
              <a:rPr dirty="0" sz="1100" spc="10">
                <a:latin typeface="Times New Roman"/>
                <a:cs typeface="Times New Roman"/>
              </a:rPr>
              <a:t>popular names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investment community host a  </a:t>
            </a:r>
            <a:r>
              <a:rPr dirty="0" sz="1100" spc="5">
                <a:latin typeface="Times New Roman"/>
                <a:cs typeface="Times New Roman"/>
              </a:rPr>
              <a:t>popular </a:t>
            </a:r>
            <a:r>
              <a:rPr dirty="0" sz="1100" spc="10">
                <a:latin typeface="Times New Roman"/>
                <a:cs typeface="Times New Roman"/>
              </a:rPr>
              <a:t>weekly </a:t>
            </a:r>
            <a:r>
              <a:rPr dirty="0" sz="1100" spc="5">
                <a:latin typeface="Times New Roman"/>
                <a:cs typeface="Times New Roman"/>
              </a:rPr>
              <a:t>television </a:t>
            </a:r>
            <a:r>
              <a:rPr dirty="0" sz="1100" spc="10">
                <a:latin typeface="Times New Roman"/>
                <a:cs typeface="Times New Roman"/>
              </a:rPr>
              <a:t>show called “Wall </a:t>
            </a:r>
            <a:r>
              <a:rPr dirty="0" sz="1100" spc="5">
                <a:latin typeface="Times New Roman"/>
                <a:cs typeface="Times New Roman"/>
              </a:rPr>
              <a:t>Street </a:t>
            </a:r>
            <a:r>
              <a:rPr dirty="0" sz="1100" spc="10">
                <a:latin typeface="Times New Roman"/>
                <a:cs typeface="Times New Roman"/>
              </a:rPr>
              <a:t>Week”.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public television production,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30 </a:t>
            </a:r>
            <a:r>
              <a:rPr dirty="0" sz="1100" spc="5">
                <a:latin typeface="Times New Roman"/>
                <a:cs typeface="Times New Roman"/>
              </a:rPr>
              <a:t>minutes of market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5">
                <a:latin typeface="Times New Roman"/>
                <a:cs typeface="Times New Roman"/>
              </a:rPr>
              <a:t>highlighted </a:t>
            </a:r>
            <a:r>
              <a:rPr dirty="0" sz="1100" spc="10">
                <a:latin typeface="Times New Roman"/>
                <a:cs typeface="Times New Roman"/>
              </a:rPr>
              <a:t>by an </a:t>
            </a:r>
            <a:r>
              <a:rPr dirty="0" sz="1100" spc="5">
                <a:latin typeface="Times New Roman"/>
                <a:cs typeface="Times New Roman"/>
              </a:rPr>
              <a:t>interview of </a:t>
            </a:r>
            <a:r>
              <a:rPr dirty="0" sz="1100" spc="10">
                <a:latin typeface="Times New Roman"/>
                <a:cs typeface="Times New Roman"/>
              </a:rPr>
              <a:t>prominent Wall </a:t>
            </a:r>
            <a:r>
              <a:rPr dirty="0" sz="1100" spc="5">
                <a:latin typeface="Times New Roman"/>
                <a:cs typeface="Times New Roman"/>
              </a:rPr>
              <a:t>Street  Figure each </a:t>
            </a:r>
            <a:r>
              <a:rPr dirty="0" sz="1100" spc="10">
                <a:latin typeface="Times New Roman"/>
                <a:cs typeface="Times New Roman"/>
              </a:rPr>
              <a:t>week, complete with </a:t>
            </a:r>
            <a:r>
              <a:rPr dirty="0" sz="1100" spc="5">
                <a:latin typeface="Times New Roman"/>
                <a:cs typeface="Times New Roman"/>
              </a:rPr>
              <a:t>probing </a:t>
            </a:r>
            <a:r>
              <a:rPr dirty="0" sz="1100" spc="10">
                <a:latin typeface="Times New Roman"/>
                <a:cs typeface="Times New Roman"/>
              </a:rPr>
              <a:t>questions </a:t>
            </a:r>
            <a:r>
              <a:rPr dirty="0" sz="1100" spc="5">
                <a:latin typeface="Times New Roman"/>
                <a:cs typeface="Times New Roman"/>
              </a:rPr>
              <a:t>by 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hosts.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During the business </a:t>
            </a:r>
            <a:r>
              <a:rPr dirty="0" sz="1100" spc="15">
                <a:latin typeface="Times New Roman"/>
                <a:cs typeface="Times New Roman"/>
              </a:rPr>
              <a:t>day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county club snack </a:t>
            </a:r>
            <a:r>
              <a:rPr dirty="0" sz="1100" spc="10">
                <a:latin typeface="Times New Roman"/>
                <a:cs typeface="Times New Roman"/>
              </a:rPr>
              <a:t>bars, </a:t>
            </a:r>
            <a:r>
              <a:rPr dirty="0" sz="1100" spc="5">
                <a:latin typeface="Times New Roman"/>
                <a:cs typeface="Times New Roman"/>
              </a:rPr>
              <a:t>airport, </a:t>
            </a:r>
            <a:r>
              <a:rPr dirty="0" sz="1100" spc="10">
                <a:latin typeface="Times New Roman"/>
                <a:cs typeface="Times New Roman"/>
              </a:rPr>
              <a:t>kiosks and office </a:t>
            </a:r>
            <a:r>
              <a:rPr dirty="0" sz="1100" spc="5">
                <a:latin typeface="Times New Roman"/>
                <a:cs typeface="Times New Roman"/>
              </a:rPr>
              <a:t>waiting  </a:t>
            </a:r>
            <a:r>
              <a:rPr dirty="0" sz="1100" spc="10">
                <a:latin typeface="Times New Roman"/>
                <a:cs typeface="Times New Roman"/>
              </a:rPr>
              <a:t>rooms tune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News </a:t>
            </a:r>
            <a:r>
              <a:rPr dirty="0" sz="1100" spc="5">
                <a:latin typeface="Times New Roman"/>
                <a:cs typeface="Times New Roman"/>
              </a:rPr>
              <a:t>Network. </a:t>
            </a:r>
            <a:r>
              <a:rPr dirty="0" sz="1100" spc="10">
                <a:latin typeface="Times New Roman"/>
                <a:cs typeface="Times New Roman"/>
              </a:rPr>
              <a:t>The exchange </a:t>
            </a:r>
            <a:r>
              <a:rPr dirty="0" sz="1100" spc="5">
                <a:latin typeface="Times New Roman"/>
                <a:cs typeface="Times New Roman"/>
              </a:rPr>
              <a:t>tickertape </a:t>
            </a:r>
            <a:r>
              <a:rPr dirty="0" sz="1100" spc="10">
                <a:latin typeface="Times New Roman"/>
                <a:cs typeface="Times New Roman"/>
              </a:rPr>
              <a:t>runs </a:t>
            </a:r>
            <a:r>
              <a:rPr dirty="0" sz="1100" spc="5">
                <a:latin typeface="Times New Roman"/>
                <a:cs typeface="Times New Roman"/>
              </a:rPr>
              <a:t>continuously  across the </a:t>
            </a:r>
            <a:r>
              <a:rPr dirty="0" sz="1100" spc="10">
                <a:latin typeface="Times New Roman"/>
                <a:cs typeface="Times New Roman"/>
              </a:rPr>
              <a:t>bottom </a:t>
            </a:r>
            <a:r>
              <a:rPr dirty="0" sz="1100" spc="5">
                <a:latin typeface="Times New Roman"/>
                <a:cs typeface="Times New Roman"/>
              </a:rPr>
              <a:t>of the screen while </a:t>
            </a:r>
            <a:r>
              <a:rPr dirty="0" sz="1100" spc="10">
                <a:latin typeface="Times New Roman"/>
                <a:cs typeface="Times New Roman"/>
              </a:rPr>
              <a:t>commentators </a:t>
            </a:r>
            <a:r>
              <a:rPr dirty="0" sz="1100" spc="5">
                <a:latin typeface="Times New Roman"/>
                <a:cs typeface="Times New Roman"/>
              </a:rPr>
              <a:t>give </a:t>
            </a:r>
            <a:r>
              <a:rPr dirty="0" sz="1100" spc="10">
                <a:latin typeface="Times New Roman"/>
                <a:cs typeface="Times New Roman"/>
              </a:rPr>
              <a:t>updates on what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going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 world</a:t>
            </a:r>
            <a:r>
              <a:rPr dirty="0" sz="1100" spc="5">
                <a:latin typeface="Times New Roman"/>
                <a:cs typeface="Times New Roman"/>
              </a:rPr>
              <a:t> markets.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COMPUTER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SERVICES: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Computer </a:t>
            </a:r>
            <a:r>
              <a:rPr dirty="0" sz="1100" spc="5">
                <a:latin typeface="Times New Roman"/>
                <a:cs typeface="Times New Roman"/>
              </a:rPr>
              <a:t>services fall </a:t>
            </a:r>
            <a:r>
              <a:rPr dirty="0" sz="1100" spc="10">
                <a:latin typeface="Times New Roman"/>
                <a:cs typeface="Times New Roman"/>
              </a:rPr>
              <a:t>into groups. One </a:t>
            </a:r>
            <a:r>
              <a:rPr dirty="0" sz="1100" spc="5">
                <a:latin typeface="Times New Roman"/>
                <a:cs typeface="Times New Roman"/>
              </a:rPr>
              <a:t>group is primarily used for securities </a:t>
            </a:r>
            <a:r>
              <a:rPr dirty="0" sz="1100" spc="10">
                <a:latin typeface="Times New Roman"/>
                <a:cs typeface="Times New Roman"/>
              </a:rPr>
              <a:t>screening and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static </a:t>
            </a:r>
            <a:r>
              <a:rPr dirty="0" sz="1100" spc="10">
                <a:latin typeface="Times New Roman"/>
                <a:cs typeface="Times New Roman"/>
              </a:rPr>
              <a:t>database </a:t>
            </a:r>
            <a:r>
              <a:rPr dirty="0" sz="1100" spc="5">
                <a:latin typeface="Times New Roman"/>
                <a:cs typeface="Times New Roman"/>
              </a:rPr>
              <a:t>with periodic updates. </a:t>
            </a:r>
            <a:r>
              <a:rPr dirty="0" sz="1100" spc="10">
                <a:latin typeface="Times New Roman"/>
                <a:cs typeface="Times New Roman"/>
              </a:rPr>
              <a:t>This type </a:t>
            </a:r>
            <a:r>
              <a:rPr dirty="0" sz="1100" spc="5">
                <a:latin typeface="Times New Roman"/>
                <a:cs typeface="Times New Roman"/>
              </a:rPr>
              <a:t>usually </a:t>
            </a:r>
            <a:r>
              <a:rPr dirty="0" sz="1100" spc="10">
                <a:latin typeface="Times New Roman"/>
                <a:cs typeface="Times New Roman"/>
              </a:rPr>
              <a:t>augments </a:t>
            </a:r>
            <a:r>
              <a:rPr dirty="0" sz="1100" spc="5">
                <a:latin typeface="Times New Roman"/>
                <a:cs typeface="Times New Roman"/>
              </a:rPr>
              <a:t>the result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 selection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Screening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Services: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/>
              <a:tabLst>
                <a:tab pos="442595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Value Line </a:t>
            </a:r>
            <a:r>
              <a:rPr dirty="0" sz="1100" spc="5" b="1" i="1">
                <a:latin typeface="Times New Roman"/>
                <a:cs typeface="Times New Roman"/>
              </a:rPr>
              <a:t>Investment </a:t>
            </a:r>
            <a:r>
              <a:rPr dirty="0" sz="1100" spc="10" b="1" i="1">
                <a:latin typeface="Times New Roman"/>
                <a:cs typeface="Times New Roman"/>
              </a:rPr>
              <a:t>Survey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Windows: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Both the basic and the expended </a:t>
            </a:r>
            <a:r>
              <a:rPr dirty="0" sz="1100" spc="5">
                <a:latin typeface="Times New Roman"/>
                <a:cs typeface="Times New Roman"/>
              </a:rPr>
              <a:t>versions of </a:t>
            </a:r>
            <a:r>
              <a:rPr dirty="0" sz="1100" spc="10">
                <a:latin typeface="Times New Roman"/>
                <a:cs typeface="Times New Roman"/>
              </a:rPr>
              <a:t>Value Line are </a:t>
            </a:r>
            <a:r>
              <a:rPr dirty="0" sz="1100" spc="5">
                <a:latin typeface="Times New Roman"/>
                <a:cs typeface="Times New Roman"/>
              </a:rPr>
              <a:t>available online </a:t>
            </a:r>
            <a:r>
              <a:rPr dirty="0" sz="1100" spc="10">
                <a:latin typeface="Times New Roman"/>
                <a:cs typeface="Times New Roman"/>
              </a:rPr>
              <a:t>with weekly  </a:t>
            </a:r>
            <a:r>
              <a:rPr dirty="0" sz="1100" spc="5">
                <a:latin typeface="Times New Roman"/>
                <a:cs typeface="Times New Roman"/>
              </a:rPr>
              <a:t>updates. Users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screen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entire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15">
                <a:latin typeface="Times New Roman"/>
                <a:cs typeface="Times New Roman"/>
              </a:rPr>
              <a:t>Line </a:t>
            </a:r>
            <a:r>
              <a:rPr dirty="0" sz="1100" spc="5">
                <a:latin typeface="Times New Roman"/>
                <a:cs typeface="Times New Roman"/>
              </a:rPr>
              <a:t>database by </a:t>
            </a:r>
            <a:r>
              <a:rPr dirty="0" sz="1100" spc="10">
                <a:latin typeface="Times New Roman"/>
                <a:cs typeface="Times New Roman"/>
              </a:rPr>
              <a:t>dozen </a:t>
            </a:r>
            <a:r>
              <a:rPr dirty="0" sz="1100" spc="5">
                <a:latin typeface="Times New Roman"/>
                <a:cs typeface="Times New Roman"/>
              </a:rPr>
              <a:t>variables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rapidly  reduce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security universe to </a:t>
            </a:r>
            <a:r>
              <a:rPr dirty="0" sz="1100" spc="10">
                <a:latin typeface="Times New Roman"/>
                <a:cs typeface="Times New Roman"/>
              </a:rPr>
              <a:t>a workable number. Value Line </a:t>
            </a:r>
            <a:r>
              <a:rPr dirty="0" sz="1100" spc="5">
                <a:latin typeface="Times New Roman"/>
                <a:cs typeface="Times New Roman"/>
              </a:rPr>
              <a:t>provides </a:t>
            </a:r>
            <a:r>
              <a:rPr dirty="0" sz="1100" spc="10">
                <a:latin typeface="Times New Roman"/>
                <a:cs typeface="Times New Roman"/>
              </a:rPr>
              <a:t>a number </a:t>
            </a:r>
            <a:r>
              <a:rPr dirty="0" sz="1100" spc="5">
                <a:latin typeface="Times New Roman"/>
                <a:cs typeface="Times New Roman"/>
              </a:rPr>
              <a:t>of  subjects of the </a:t>
            </a:r>
            <a:r>
              <a:rPr dirty="0" sz="1100" spc="10">
                <a:latin typeface="Times New Roman"/>
                <a:cs typeface="Times New Roman"/>
              </a:rPr>
              <a:t>database, including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10">
                <a:latin typeface="Times New Roman"/>
                <a:cs typeface="Times New Roman"/>
              </a:rPr>
              <a:t>handy </a:t>
            </a:r>
            <a:r>
              <a:rPr dirty="0" sz="1100" spc="5">
                <a:latin typeface="Times New Roman"/>
                <a:cs typeface="Times New Roman"/>
              </a:rPr>
              <a:t>groupings as timely stocks in timely  industries </a:t>
            </a:r>
            <a:r>
              <a:rPr dirty="0" sz="1100" spc="10">
                <a:latin typeface="Times New Roman"/>
                <a:cs typeface="Times New Roman"/>
              </a:rPr>
              <a:t>and stock moving up in </a:t>
            </a:r>
            <a:r>
              <a:rPr dirty="0" sz="1100" spc="5">
                <a:latin typeface="Times New Roman"/>
                <a:cs typeface="Times New Roman"/>
              </a:rPr>
              <a:t>rank.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program also permits the preparation of  </a:t>
            </a:r>
            <a:r>
              <a:rPr dirty="0" sz="1100">
                <a:latin typeface="Times New Roman"/>
                <a:cs typeface="Times New Roman"/>
              </a:rPr>
              <a:t>statistical </a:t>
            </a:r>
            <a:r>
              <a:rPr dirty="0" sz="1100" spc="10">
                <a:latin typeface="Times New Roman"/>
                <a:cs typeface="Times New Roman"/>
              </a:rPr>
              <a:t>summaries and </a:t>
            </a:r>
            <a:r>
              <a:rPr dirty="0" sz="1100" spc="5">
                <a:latin typeface="Times New Roman"/>
                <a:cs typeface="Times New Roman"/>
              </a:rPr>
              <a:t>detailed tabular reports. This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very handy tool by many  </a:t>
            </a:r>
            <a:r>
              <a:rPr dirty="0" sz="1100" spc="10">
                <a:latin typeface="Times New Roman"/>
                <a:cs typeface="Times New Roman"/>
              </a:rPr>
              <a:t>investors and </a:t>
            </a:r>
            <a:r>
              <a:rPr dirty="0" sz="1100" spc="5">
                <a:latin typeface="Times New Roman"/>
                <a:cs typeface="Times New Roman"/>
              </a:rPr>
              <a:t>investment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advisors.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2"/>
              <a:tabLst>
                <a:tab pos="442595" algn="l"/>
              </a:tabLst>
            </a:pPr>
            <a:r>
              <a:rPr dirty="0" sz="1100" spc="5" b="1" i="1">
                <a:latin typeface="Times New Roman"/>
                <a:cs typeface="Times New Roman"/>
              </a:rPr>
              <a:t>Compustat: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Academic </a:t>
            </a:r>
            <a:r>
              <a:rPr dirty="0" sz="1100" spc="5">
                <a:latin typeface="Times New Roman"/>
                <a:cs typeface="Times New Roman"/>
              </a:rPr>
              <a:t>researchers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Compustat </a:t>
            </a:r>
            <a:r>
              <a:rPr dirty="0" sz="1100" spc="5">
                <a:latin typeface="Times New Roman"/>
                <a:cs typeface="Times New Roman"/>
              </a:rPr>
              <a:t>tapes. </a:t>
            </a: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5">
                <a:latin typeface="Times New Roman"/>
                <a:cs typeface="Times New Roman"/>
              </a:rPr>
              <a:t>are both mainframe </a:t>
            </a:r>
            <a:r>
              <a:rPr dirty="0" sz="1100" spc="10">
                <a:latin typeface="Times New Roman"/>
                <a:cs typeface="Times New Roman"/>
              </a:rPr>
              <a:t>computer  and microcomputer </a:t>
            </a:r>
            <a:r>
              <a:rPr dirty="0" sz="1100" spc="5">
                <a:latin typeface="Times New Roman"/>
                <a:cs typeface="Times New Roman"/>
              </a:rPr>
              <a:t>versions of </a:t>
            </a:r>
            <a:r>
              <a:rPr dirty="0" sz="1100" spc="10">
                <a:latin typeface="Times New Roman"/>
                <a:cs typeface="Times New Roman"/>
              </a:rPr>
              <a:t>this information </a:t>
            </a:r>
            <a:r>
              <a:rPr dirty="0" sz="1100" spc="5">
                <a:latin typeface="Times New Roman"/>
                <a:cs typeface="Times New Roman"/>
              </a:rPr>
              <a:t>source. </a:t>
            </a:r>
            <a:r>
              <a:rPr dirty="0" sz="1100" spc="10">
                <a:latin typeface="Times New Roman"/>
                <a:cs typeface="Times New Roman"/>
              </a:rPr>
              <a:t>Both types enable the </a:t>
            </a:r>
            <a:r>
              <a:rPr dirty="0" sz="1100" spc="5">
                <a:latin typeface="Times New Roman"/>
                <a:cs typeface="Times New Roman"/>
              </a:rPr>
              <a:t>screening of  thousands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stocks for specific </a:t>
            </a:r>
            <a:r>
              <a:rPr dirty="0" sz="1100" spc="10">
                <a:latin typeface="Times New Roman"/>
                <a:cs typeface="Times New Roman"/>
              </a:rPr>
              <a:t>financial </a:t>
            </a:r>
            <a:r>
              <a:rPr dirty="0" sz="1100" spc="5">
                <a:latin typeface="Times New Roman"/>
                <a:cs typeface="Times New Roman"/>
              </a:rPr>
              <a:t>statement information.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screen can include  anything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familiar statistics. Like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ration or retained </a:t>
            </a:r>
            <a:r>
              <a:rPr dirty="0" sz="1100" spc="10">
                <a:latin typeface="Times New Roman"/>
                <a:cs typeface="Times New Roman"/>
              </a:rPr>
              <a:t>earnings, to less  </a:t>
            </a:r>
            <a:r>
              <a:rPr dirty="0" sz="1100" spc="5">
                <a:latin typeface="Times New Roman"/>
                <a:cs typeface="Times New Roman"/>
              </a:rPr>
              <a:t>frequently used values such as </a:t>
            </a:r>
            <a:r>
              <a:rPr dirty="0" sz="1100" spc="10">
                <a:latin typeface="Times New Roman"/>
                <a:cs typeface="Times New Roman"/>
              </a:rPr>
              <a:t>unfunded pension </a:t>
            </a:r>
            <a:r>
              <a:rPr dirty="0" sz="1100" spc="5">
                <a:latin typeface="Times New Roman"/>
                <a:cs typeface="Times New Roman"/>
              </a:rPr>
              <a:t>liabilities. </a:t>
            </a:r>
            <a:r>
              <a:rPr dirty="0" sz="1100" spc="10">
                <a:latin typeface="Times New Roman"/>
                <a:cs typeface="Times New Roman"/>
              </a:rPr>
              <a:t>Accounting </a:t>
            </a:r>
            <a:r>
              <a:rPr dirty="0" sz="1100" spc="5">
                <a:latin typeface="Times New Roman"/>
                <a:cs typeface="Times New Roman"/>
              </a:rPr>
              <a:t>researcher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this  service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conjunction </a:t>
            </a:r>
            <a:r>
              <a:rPr dirty="0" sz="1100" spc="10">
                <a:latin typeface="Times New Roman"/>
                <a:cs typeface="Times New Roman"/>
              </a:rPr>
              <a:t>with lest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market’s response </a:t>
            </a:r>
            <a:r>
              <a:rPr dirty="0" sz="1100" spc="10">
                <a:latin typeface="Times New Roman"/>
                <a:cs typeface="Times New Roman"/>
              </a:rPr>
              <a:t>to accounting changes. At least 150  </a:t>
            </a:r>
            <a:r>
              <a:rPr dirty="0" sz="1100" spc="5">
                <a:latin typeface="Times New Roman"/>
                <a:cs typeface="Times New Roman"/>
              </a:rPr>
              <a:t>categories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available </a:t>
            </a:r>
            <a:r>
              <a:rPr dirty="0" sz="1100" spc="10">
                <a:latin typeface="Times New Roman"/>
                <a:cs typeface="Times New Roman"/>
              </a:rPr>
              <a:t>on more </a:t>
            </a:r>
            <a:r>
              <a:rPr dirty="0" sz="1100" spc="5">
                <a:latin typeface="Times New Roman"/>
                <a:cs typeface="Times New Roman"/>
              </a:rPr>
              <a:t>than 6,500 firms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compustat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database.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spcBef>
                <a:spcPts val="5"/>
              </a:spcBef>
              <a:buAutoNum type="arabicPeriod" startAt="3"/>
              <a:tabLst>
                <a:tab pos="442595" algn="l"/>
              </a:tabLst>
            </a:pPr>
            <a:r>
              <a:rPr dirty="0" sz="1100" spc="15" b="1" i="1">
                <a:latin typeface="Times New Roman"/>
                <a:cs typeface="Times New Roman"/>
              </a:rPr>
              <a:t>CRSP</a:t>
            </a:r>
            <a:r>
              <a:rPr dirty="0" sz="1100" spc="-5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Tapes: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2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84410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University of Chicago’s </a:t>
            </a:r>
            <a:r>
              <a:rPr dirty="0" sz="1100" spc="10">
                <a:latin typeface="Times New Roman"/>
                <a:cs typeface="Times New Roman"/>
              </a:rPr>
              <a:t>Center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Research </a:t>
            </a:r>
            <a:r>
              <a:rPr dirty="0" sz="1100" spc="5">
                <a:latin typeface="Times New Roman"/>
                <a:cs typeface="Times New Roman"/>
              </a:rPr>
              <a:t>in Security Prices produces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set of  </a:t>
            </a:r>
            <a:r>
              <a:rPr dirty="0" sz="1100" spc="10">
                <a:latin typeface="Times New Roman"/>
                <a:cs typeface="Times New Roman"/>
              </a:rPr>
              <a:t>computer </a:t>
            </a:r>
            <a:r>
              <a:rPr dirty="0" sz="1100" spc="5">
                <a:latin typeface="Times New Roman"/>
                <a:cs typeface="Times New Roman"/>
              </a:rPr>
              <a:t>tapes </a:t>
            </a:r>
            <a:r>
              <a:rPr dirty="0" sz="1100" spc="10">
                <a:latin typeface="Times New Roman"/>
                <a:cs typeface="Times New Roman"/>
              </a:rPr>
              <a:t>commonly 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CRSP </a:t>
            </a:r>
            <a:r>
              <a:rPr dirty="0" sz="1100" spc="5">
                <a:latin typeface="Times New Roman"/>
                <a:cs typeface="Times New Roman"/>
              </a:rPr>
              <a:t>tapes, </a:t>
            </a:r>
            <a:r>
              <a:rPr dirty="0" sz="1100" spc="10">
                <a:latin typeface="Times New Roman"/>
                <a:cs typeface="Times New Roman"/>
              </a:rPr>
              <a:t>pronounced </a:t>
            </a:r>
            <a:r>
              <a:rPr dirty="0" sz="1100" spc="5">
                <a:latin typeface="Times New Roman"/>
                <a:cs typeface="Times New Roman"/>
              </a:rPr>
              <a:t>“crisp”.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data set  contains data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20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from 1926 </a:t>
            </a:r>
            <a:r>
              <a:rPr dirty="0" sz="1100" spc="5">
                <a:latin typeface="Times New Roman"/>
                <a:cs typeface="Times New Roman"/>
              </a:rPr>
              <a:t>to the present.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of  the </a:t>
            </a:r>
            <a:r>
              <a:rPr dirty="0" sz="1100" spc="10">
                <a:latin typeface="Times New Roman"/>
                <a:cs typeface="Times New Roman"/>
              </a:rPr>
              <a:t>academic </a:t>
            </a:r>
            <a:r>
              <a:rPr dirty="0" sz="1100" spc="5">
                <a:latin typeface="Times New Roman"/>
                <a:cs typeface="Times New Roman"/>
              </a:rPr>
              <a:t>research </a:t>
            </a:r>
            <a:r>
              <a:rPr dirty="0" sz="1100" spc="10">
                <a:latin typeface="Times New Roman"/>
                <a:cs typeface="Times New Roman"/>
              </a:rPr>
              <a:t>produced </a:t>
            </a:r>
            <a:r>
              <a:rPr dirty="0" sz="1100" spc="5">
                <a:latin typeface="Times New Roman"/>
                <a:cs typeface="Times New Roman"/>
              </a:rPr>
              <a:t>at leading </a:t>
            </a:r>
            <a:r>
              <a:rPr dirty="0" sz="1100" spc="10">
                <a:latin typeface="Times New Roman"/>
                <a:cs typeface="Times New Roman"/>
              </a:rPr>
              <a:t>research </a:t>
            </a:r>
            <a:r>
              <a:rPr dirty="0" sz="1100" spc="5">
                <a:latin typeface="Times New Roman"/>
                <a:cs typeface="Times New Roman"/>
              </a:rPr>
              <a:t>universities </a:t>
            </a:r>
            <a:r>
              <a:rPr dirty="0" sz="1100" spc="10">
                <a:latin typeface="Times New Roman"/>
                <a:cs typeface="Times New Roman"/>
              </a:rPr>
              <a:t>throughout the world </a:t>
            </a:r>
            <a:r>
              <a:rPr dirty="0" sz="1100" spc="5">
                <a:latin typeface="Times New Roman"/>
                <a:cs typeface="Times New Roman"/>
              </a:rPr>
              <a:t>relies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CRSP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data.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4"/>
              <a:tabLst>
                <a:tab pos="443230" algn="l"/>
              </a:tabLst>
            </a:pPr>
            <a:r>
              <a:rPr dirty="0" sz="1100" spc="10" b="1" i="1">
                <a:latin typeface="Times New Roman"/>
                <a:cs typeface="Times New Roman"/>
              </a:rPr>
              <a:t>Expended Academic</a:t>
            </a:r>
            <a:r>
              <a:rPr dirty="0" sz="1100" spc="-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Index: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4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increasing number of public </a:t>
            </a:r>
            <a:r>
              <a:rPr dirty="0" sz="1100" spc="5">
                <a:latin typeface="Times New Roman"/>
                <a:cs typeface="Times New Roman"/>
              </a:rPr>
              <a:t>libraries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establishing connections to large database. </a:t>
            </a:r>
            <a:r>
              <a:rPr dirty="0" sz="1100" spc="15">
                <a:latin typeface="Times New Roman"/>
                <a:cs typeface="Times New Roman"/>
              </a:rPr>
              <a:t>One  </a:t>
            </a:r>
            <a:r>
              <a:rPr dirty="0" sz="1100" spc="10">
                <a:latin typeface="Times New Roman"/>
                <a:cs typeface="Times New Roman"/>
              </a:rPr>
              <a:t>particularly useful database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investor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Expended Academic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0">
                <a:latin typeface="Times New Roman"/>
                <a:cs typeface="Times New Roman"/>
              </a:rPr>
              <a:t>This index  </a:t>
            </a:r>
            <a:r>
              <a:rPr dirty="0" sz="1100" spc="5">
                <a:latin typeface="Times New Roman"/>
                <a:cs typeface="Times New Roman"/>
              </a:rPr>
              <a:t>includes details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articles in </a:t>
            </a:r>
            <a:r>
              <a:rPr dirty="0" sz="1100" spc="10">
                <a:latin typeface="Times New Roman"/>
                <a:cs typeface="Times New Roman"/>
              </a:rPr>
              <a:t>more than 2,500 </a:t>
            </a:r>
            <a:r>
              <a:rPr dirty="0" sz="1100" spc="5">
                <a:latin typeface="Times New Roman"/>
                <a:cs typeface="Times New Roman"/>
              </a:rPr>
              <a:t>journals.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user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screen </a:t>
            </a:r>
            <a:r>
              <a:rPr dirty="0" sz="1100" spc="10">
                <a:latin typeface="Times New Roman"/>
                <a:cs typeface="Times New Roman"/>
              </a:rPr>
              <a:t>through </a:t>
            </a:r>
            <a:r>
              <a:rPr dirty="0" sz="1100" spc="5">
                <a:latin typeface="Times New Roman"/>
                <a:cs typeface="Times New Roman"/>
              </a:rPr>
              <a:t>the  entire </a:t>
            </a:r>
            <a:r>
              <a:rPr dirty="0" sz="1100" spc="10">
                <a:latin typeface="Times New Roman"/>
                <a:cs typeface="Times New Roman"/>
              </a:rPr>
              <a:t>database by </a:t>
            </a:r>
            <a:r>
              <a:rPr dirty="0" sz="1100" spc="5">
                <a:latin typeface="Times New Roman"/>
                <a:cs typeface="Times New Roman"/>
              </a:rPr>
              <a:t>title, author, subject, </a:t>
            </a:r>
            <a:r>
              <a:rPr dirty="0" sz="1100" spc="10">
                <a:latin typeface="Times New Roman"/>
                <a:cs typeface="Times New Roman"/>
              </a:rPr>
              <a:t>or key word For example, a recent </a:t>
            </a:r>
            <a:r>
              <a:rPr dirty="0" sz="1100" spc="5">
                <a:latin typeface="Times New Roman"/>
                <a:cs typeface="Times New Roman"/>
              </a:rPr>
              <a:t>search of the  index for </a:t>
            </a:r>
            <a:r>
              <a:rPr dirty="0" sz="1100" spc="10">
                <a:latin typeface="Times New Roman"/>
                <a:cs typeface="Times New Roman"/>
              </a:rPr>
              <a:t>the subject </a:t>
            </a:r>
            <a:r>
              <a:rPr dirty="0" sz="1100" spc="5">
                <a:latin typeface="Times New Roman"/>
                <a:cs typeface="Times New Roman"/>
              </a:rPr>
              <a:t>“earning” </a:t>
            </a:r>
            <a:r>
              <a:rPr dirty="0" sz="1100" spc="10">
                <a:latin typeface="Times New Roman"/>
                <a:cs typeface="Times New Roman"/>
              </a:rPr>
              <a:t>produced 255 </a:t>
            </a:r>
            <a:r>
              <a:rPr dirty="0" sz="1100" spc="5">
                <a:latin typeface="Times New Roman"/>
                <a:cs typeface="Times New Roman"/>
              </a:rPr>
              <a:t>entries, </a:t>
            </a:r>
            <a:r>
              <a:rPr dirty="0" sz="1100" spc="10">
                <a:latin typeface="Times New Roman"/>
                <a:cs typeface="Times New Roman"/>
              </a:rPr>
              <a:t>ranging from the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Times,  </a:t>
            </a:r>
            <a:r>
              <a:rPr dirty="0" sz="1100" spc="20">
                <a:latin typeface="Times New Roman"/>
                <a:cs typeface="Times New Roman"/>
              </a:rPr>
              <a:t>PC </a:t>
            </a:r>
            <a:r>
              <a:rPr dirty="0" sz="1100" spc="10">
                <a:latin typeface="Times New Roman"/>
                <a:cs typeface="Times New Roman"/>
              </a:rPr>
              <a:t>Week, and a 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academic </a:t>
            </a:r>
            <a:r>
              <a:rPr dirty="0" sz="1100" spc="5">
                <a:latin typeface="Times New Roman"/>
                <a:cs typeface="Times New Roman"/>
              </a:rPr>
              <a:t>journals. </a:t>
            </a:r>
            <a:r>
              <a:rPr dirty="0" sz="1100" spc="10">
                <a:latin typeface="Times New Roman"/>
                <a:cs typeface="Times New Roman"/>
              </a:rPr>
              <a:t>Author </a:t>
            </a:r>
            <a:r>
              <a:rPr dirty="0" sz="1100" spc="5">
                <a:latin typeface="Times New Roman"/>
                <a:cs typeface="Times New Roman"/>
              </a:rPr>
              <a:t>search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“price earning ration  </a:t>
            </a:r>
            <a:r>
              <a:rPr dirty="0" sz="1100" spc="10">
                <a:latin typeface="Times New Roman"/>
                <a:cs typeface="Times New Roman"/>
              </a:rPr>
              <a:t>analysis” </a:t>
            </a:r>
            <a:r>
              <a:rPr dirty="0" sz="1100" spc="5">
                <a:latin typeface="Times New Roman"/>
                <a:cs typeface="Times New Roman"/>
              </a:rPr>
              <a:t>produced </a:t>
            </a:r>
            <a:r>
              <a:rPr dirty="0" sz="1100" spc="10">
                <a:latin typeface="Times New Roman"/>
                <a:cs typeface="Times New Roman"/>
              </a:rPr>
              <a:t>65 </a:t>
            </a:r>
            <a:r>
              <a:rPr dirty="0" sz="1100" spc="5">
                <a:latin typeface="Times New Roman"/>
                <a:cs typeface="Times New Roman"/>
              </a:rPr>
              <a:t>articles with these </a:t>
            </a:r>
            <a:r>
              <a:rPr dirty="0" sz="1100" spc="10">
                <a:latin typeface="Times New Roman"/>
                <a:cs typeface="Times New Roman"/>
              </a:rPr>
              <a:t>words </a:t>
            </a:r>
            <a:r>
              <a:rPr dirty="0" sz="1100" spc="5">
                <a:latin typeface="Times New Roman"/>
                <a:cs typeface="Times New Roman"/>
              </a:rPr>
              <a:t>in the</a:t>
            </a:r>
            <a:r>
              <a:rPr dirty="0" sz="1100">
                <a:latin typeface="Times New Roman"/>
                <a:cs typeface="Times New Roman"/>
              </a:rPr>
              <a:t> title.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5"/>
              <a:tabLst>
                <a:tab pos="443230" algn="l"/>
              </a:tabLst>
            </a:pPr>
            <a:r>
              <a:rPr dirty="0" sz="1100" spc="5" b="1" i="1">
                <a:latin typeface="Times New Roman"/>
                <a:cs typeface="Times New Roman"/>
              </a:rPr>
              <a:t>Disclosure: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Disclosure, </a:t>
            </a:r>
            <a:r>
              <a:rPr dirty="0" sz="1100" spc="10">
                <a:latin typeface="Times New Roman"/>
                <a:cs typeface="Times New Roman"/>
              </a:rPr>
              <a:t>Inc. </a:t>
            </a:r>
            <a:r>
              <a:rPr dirty="0" sz="1100" spc="5">
                <a:latin typeface="Times New Roman"/>
                <a:cs typeface="Times New Roman"/>
              </a:rPr>
              <a:t>produces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CD-ROM </a:t>
            </a:r>
            <a:r>
              <a:rPr dirty="0" sz="1100" spc="5">
                <a:latin typeface="Times New Roman"/>
                <a:cs typeface="Times New Roman"/>
              </a:rPr>
              <a:t>disk containing </a:t>
            </a:r>
            <a:r>
              <a:rPr dirty="0" sz="1100" spc="10">
                <a:latin typeface="Times New Roman"/>
                <a:cs typeface="Times New Roman"/>
              </a:rPr>
              <a:t>a wealth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information. For  each </a:t>
            </a:r>
            <a:r>
              <a:rPr dirty="0" sz="1100" spc="10">
                <a:latin typeface="Times New Roman"/>
                <a:cs typeface="Times New Roman"/>
              </a:rPr>
              <a:t>covered </a:t>
            </a:r>
            <a:r>
              <a:rPr dirty="0" sz="1100" spc="5">
                <a:latin typeface="Times New Roman"/>
                <a:cs typeface="Times New Roman"/>
              </a:rPr>
              <a:t>firm, investor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obtain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profile, its line of business, </a:t>
            </a:r>
            <a:r>
              <a:rPr dirty="0" sz="1100" spc="10">
                <a:latin typeface="Times New Roman"/>
                <a:cs typeface="Times New Roman"/>
              </a:rPr>
              <a:t>the exchange  on which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stock trades, its five </a:t>
            </a:r>
            <a:r>
              <a:rPr dirty="0" sz="1100" spc="10">
                <a:latin typeface="Times New Roman"/>
                <a:cs typeface="Times New Roman"/>
              </a:rPr>
              <a:t>year growth </a:t>
            </a:r>
            <a:r>
              <a:rPr dirty="0" sz="1100" spc="5">
                <a:latin typeface="Times New Roman"/>
                <a:cs typeface="Times New Roman"/>
              </a:rPr>
              <a:t>in sales </a:t>
            </a:r>
            <a:r>
              <a:rPr dirty="0" sz="1100" spc="10">
                <a:latin typeface="Times New Roman"/>
                <a:cs typeface="Times New Roman"/>
              </a:rPr>
              <a:t>and net income, and many </a:t>
            </a:r>
            <a:r>
              <a:rPr dirty="0" sz="1100" spc="5">
                <a:latin typeface="Times New Roman"/>
                <a:cs typeface="Times New Roman"/>
              </a:rPr>
              <a:t>financial  statement details. Investor can </a:t>
            </a:r>
            <a:r>
              <a:rPr dirty="0" sz="1100" spc="10">
                <a:latin typeface="Times New Roman"/>
                <a:cs typeface="Times New Roman"/>
              </a:rPr>
              <a:t>also </a:t>
            </a:r>
            <a:r>
              <a:rPr dirty="0" sz="1100" spc="5">
                <a:latin typeface="Times New Roman"/>
                <a:cs typeface="Times New Roman"/>
              </a:rPr>
              <a:t>search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database using </a:t>
            </a:r>
            <a:r>
              <a:rPr dirty="0" sz="1100" spc="10">
                <a:latin typeface="Times New Roman"/>
                <a:cs typeface="Times New Roman"/>
              </a:rPr>
              <a:t>their own </a:t>
            </a:r>
            <a:r>
              <a:rPr dirty="0" sz="1100" spc="5">
                <a:latin typeface="Times New Roman"/>
                <a:cs typeface="Times New Roman"/>
              </a:rPr>
              <a:t>criteria. For  instance, in </a:t>
            </a:r>
            <a:r>
              <a:rPr dirty="0" sz="1100" spc="10">
                <a:latin typeface="Times New Roman"/>
                <a:cs typeface="Times New Roman"/>
              </a:rPr>
              <a:t>a search </a:t>
            </a:r>
            <a:r>
              <a:rPr dirty="0" sz="1100" spc="5">
                <a:latin typeface="Times New Roman"/>
                <a:cs typeface="Times New Roman"/>
              </a:rPr>
              <a:t>for electric utilities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state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system will </a:t>
            </a:r>
            <a:r>
              <a:rPr dirty="0" sz="1100" spc="5">
                <a:latin typeface="Times New Roman"/>
                <a:cs typeface="Times New Roman"/>
              </a:rPr>
              <a:t>find  this information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matter of seconds. Disclosure is particularly helpful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looking for  other </a:t>
            </a:r>
            <a:r>
              <a:rPr dirty="0" sz="1100" spc="10">
                <a:latin typeface="Times New Roman"/>
                <a:cs typeface="Times New Roman"/>
              </a:rPr>
              <a:t>terms comparable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Online Computer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Services: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1. CompuServe, </a:t>
            </a:r>
            <a:r>
              <a:rPr dirty="0" sz="1100" spc="15" b="1" i="1">
                <a:latin typeface="Times New Roman"/>
                <a:cs typeface="Times New Roman"/>
              </a:rPr>
              <a:t>Yahoo </a:t>
            </a:r>
            <a:r>
              <a:rPr dirty="0" sz="1100" spc="10" b="1" i="1">
                <a:latin typeface="Times New Roman"/>
                <a:cs typeface="Times New Roman"/>
              </a:rPr>
              <a:t>and American</a:t>
            </a:r>
            <a:r>
              <a:rPr dirty="0" sz="1100" spc="-2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Online: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services provide </a:t>
            </a:r>
            <a:r>
              <a:rPr dirty="0" sz="1100" spc="10">
                <a:latin typeface="Times New Roman"/>
                <a:cs typeface="Times New Roman"/>
              </a:rPr>
              <a:t>ready </a:t>
            </a:r>
            <a:r>
              <a:rPr dirty="0" sz="1100" spc="5">
                <a:latin typeface="Times New Roman"/>
                <a:cs typeface="Times New Roman"/>
              </a:rPr>
              <a:t>access to historical price database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analyst’s estimates.  Via </a:t>
            </a:r>
            <a:r>
              <a:rPr dirty="0" sz="1100" spc="10">
                <a:latin typeface="Times New Roman"/>
                <a:cs typeface="Times New Roman"/>
              </a:rPr>
              <a:t>CompuServe or Yahoo! For instance a </a:t>
            </a:r>
            <a:r>
              <a:rPr dirty="0" sz="1100" spc="5">
                <a:latin typeface="Times New Roman"/>
                <a:cs typeface="Times New Roman"/>
              </a:rPr>
              <a:t>subscriber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access historical price  information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virtually any listed security </a:t>
            </a:r>
            <a:r>
              <a:rPr dirty="0" sz="1100" spc="10">
                <a:latin typeface="Times New Roman"/>
                <a:cs typeface="Times New Roman"/>
              </a:rPr>
              <a:t>and on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issues. </a:t>
            </a:r>
            <a:r>
              <a:rPr dirty="0" sz="1100" spc="10">
                <a:latin typeface="Times New Roman"/>
                <a:cs typeface="Times New Roman"/>
              </a:rPr>
              <a:t>The L/B/E/S  database </a:t>
            </a:r>
            <a:r>
              <a:rPr dirty="0" sz="1100" spc="5">
                <a:latin typeface="Times New Roman"/>
                <a:cs typeface="Times New Roman"/>
              </a:rPr>
              <a:t>is also accessible to </a:t>
            </a:r>
            <a:r>
              <a:rPr dirty="0" sz="1100" spc="10">
                <a:latin typeface="Times New Roman"/>
                <a:cs typeface="Times New Roman"/>
              </a:rPr>
              <a:t>determine consensus </a:t>
            </a:r>
            <a:r>
              <a:rPr dirty="0" sz="1100" spc="5">
                <a:latin typeface="Times New Roman"/>
                <a:cs typeface="Times New Roman"/>
              </a:rPr>
              <a:t>growth rates or review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profile  </a:t>
            </a:r>
            <a:r>
              <a:rPr dirty="0" sz="1100" spc="10">
                <a:latin typeface="Times New Roman"/>
                <a:cs typeface="Times New Roman"/>
              </a:rPr>
              <a:t>through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Online. These services provide price </a:t>
            </a:r>
            <a:r>
              <a:rPr dirty="0" sz="1100" spc="5">
                <a:latin typeface="Times New Roman"/>
                <a:cs typeface="Times New Roman"/>
              </a:rPr>
              <a:t>quotations that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usually </a:t>
            </a:r>
            <a:r>
              <a:rPr dirty="0" sz="1100" spc="10">
                <a:latin typeface="Times New Roman"/>
                <a:cs typeface="Times New Roman"/>
              </a:rPr>
              <a:t>delayed 15 </a:t>
            </a:r>
            <a:r>
              <a:rPr dirty="0" sz="1100" spc="5">
                <a:latin typeface="Times New Roman"/>
                <a:cs typeface="Times New Roman"/>
              </a:rPr>
              <a:t>or  </a:t>
            </a:r>
            <a:r>
              <a:rPr dirty="0" sz="1100" spc="10">
                <a:latin typeface="Times New Roman"/>
                <a:cs typeface="Times New Roman"/>
              </a:rPr>
              <a:t>20 </a:t>
            </a:r>
            <a:r>
              <a:rPr dirty="0" sz="1100" spc="5">
                <a:latin typeface="Times New Roman"/>
                <a:cs typeface="Times New Roman"/>
              </a:rPr>
              <a:t>minutes rather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real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prices. </a:t>
            </a:r>
            <a:r>
              <a:rPr dirty="0" sz="1100" spc="10">
                <a:latin typeface="Times New Roman"/>
                <a:cs typeface="Times New Roman"/>
              </a:rPr>
              <a:t>Delayed </a:t>
            </a:r>
            <a:r>
              <a:rPr dirty="0" sz="1100" spc="5">
                <a:latin typeface="Times New Roman"/>
                <a:cs typeface="Times New Roman"/>
              </a:rPr>
              <a:t>quotations </a:t>
            </a:r>
            <a:r>
              <a:rPr dirty="0" sz="1100" spc="10">
                <a:latin typeface="Times New Roman"/>
                <a:cs typeface="Times New Roman"/>
              </a:rPr>
              <a:t>are much cheaper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provide.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SEMINARS: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Brokerage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Firms: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most </a:t>
            </a:r>
            <a:r>
              <a:rPr dirty="0" sz="1100" spc="10">
                <a:latin typeface="Times New Roman"/>
                <a:cs typeface="Times New Roman"/>
              </a:rPr>
              <a:t>communities, the local brokerage </a:t>
            </a:r>
            <a:r>
              <a:rPr dirty="0" sz="1100" spc="5">
                <a:latin typeface="Times New Roman"/>
                <a:cs typeface="Times New Roman"/>
              </a:rPr>
              <a:t>firms hold periodic </a:t>
            </a:r>
            <a:r>
              <a:rPr dirty="0" sz="1100" spc="10">
                <a:latin typeface="Times New Roman"/>
                <a:cs typeface="Times New Roman"/>
              </a:rPr>
              <a:t>educational </a:t>
            </a:r>
            <a:r>
              <a:rPr dirty="0" sz="1100" spc="5">
                <a:latin typeface="Times New Roman"/>
                <a:cs typeface="Times New Roman"/>
              </a:rPr>
              <a:t>seminars for their  current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prospective customers. </a:t>
            </a:r>
            <a:r>
              <a:rPr dirty="0" sz="1100" spc="10">
                <a:latin typeface="Times New Roman"/>
                <a:cs typeface="Times New Roman"/>
              </a:rPr>
              <a:t>These seminars </a:t>
            </a:r>
            <a:r>
              <a:rPr dirty="0" sz="1100" spc="5">
                <a:latin typeface="Times New Roman"/>
                <a:cs typeface="Times New Roman"/>
              </a:rPr>
              <a:t>often feature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their research stars 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firm’s </a:t>
            </a:r>
            <a:r>
              <a:rPr dirty="0" sz="1100" spc="10">
                <a:latin typeface="Times New Roman"/>
                <a:cs typeface="Times New Roman"/>
              </a:rPr>
              <a:t>mutual </a:t>
            </a:r>
            <a:r>
              <a:rPr dirty="0" sz="1100" spc="5">
                <a:latin typeface="Times New Roman"/>
                <a:cs typeface="Times New Roman"/>
              </a:rPr>
              <a:t>fund </a:t>
            </a:r>
            <a:r>
              <a:rPr dirty="0" sz="1100" spc="10">
                <a:latin typeface="Times New Roman"/>
                <a:cs typeface="Times New Roman"/>
              </a:rPr>
              <a:t>managers. </a:t>
            </a:r>
            <a:r>
              <a:rPr dirty="0" sz="1100" spc="15">
                <a:latin typeface="Times New Roman"/>
                <a:cs typeface="Times New Roman"/>
              </a:rPr>
              <a:t>Even </a:t>
            </a:r>
            <a:r>
              <a:rPr dirty="0" sz="1100" spc="10">
                <a:latin typeface="Times New Roman"/>
                <a:cs typeface="Times New Roman"/>
              </a:rPr>
              <a:t>though </a:t>
            </a:r>
            <a:r>
              <a:rPr dirty="0" sz="1100" spc="5">
                <a:latin typeface="Times New Roman"/>
                <a:cs typeface="Times New Roman"/>
              </a:rPr>
              <a:t>such seminars 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involve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bit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sales pitch,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invariably are enjoyable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informative.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Bank </a:t>
            </a:r>
            <a:r>
              <a:rPr dirty="0" sz="1100" spc="10" b="1">
                <a:latin typeface="Times New Roman"/>
                <a:cs typeface="Times New Roman"/>
              </a:rPr>
              <a:t>Trust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Department: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762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Band </a:t>
            </a:r>
            <a:r>
              <a:rPr dirty="0" sz="1100" spc="5">
                <a:latin typeface="Times New Roman"/>
                <a:cs typeface="Times New Roman"/>
              </a:rPr>
              <a:t>trust </a:t>
            </a:r>
            <a:r>
              <a:rPr dirty="0" sz="1100" spc="10">
                <a:latin typeface="Times New Roman"/>
                <a:cs typeface="Times New Roman"/>
              </a:rPr>
              <a:t>departments do </a:t>
            </a:r>
            <a:r>
              <a:rPr dirty="0" sz="1100" spc="5">
                <a:latin typeface="Times New Roman"/>
                <a:cs typeface="Times New Roman"/>
              </a:rPr>
              <a:t>the same thing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brokerage firms. </a:t>
            </a:r>
            <a:r>
              <a:rPr dirty="0" sz="1100" spc="10">
                <a:latin typeface="Times New Roman"/>
                <a:cs typeface="Times New Roman"/>
              </a:rPr>
              <a:t>Evening </a:t>
            </a:r>
            <a:r>
              <a:rPr dirty="0" sz="1100" spc="5">
                <a:latin typeface="Times New Roman"/>
                <a:cs typeface="Times New Roman"/>
              </a:rPr>
              <a:t>seminars are an  attractive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to motivate existing clients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persuade other in </a:t>
            </a:r>
            <a:r>
              <a:rPr dirty="0" sz="1100" spc="10">
                <a:latin typeface="Times New Roman"/>
                <a:cs typeface="Times New Roman"/>
              </a:rPr>
              <a:t>the community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take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128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270" cy="7452359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985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advantage </a:t>
            </a:r>
            <a:r>
              <a:rPr dirty="0" sz="1100" spc="5">
                <a:latin typeface="Times New Roman"/>
                <a:cs typeface="Times New Roman"/>
              </a:rPr>
              <a:t>of their </a:t>
            </a:r>
            <a:r>
              <a:rPr dirty="0" sz="1100" spc="10">
                <a:latin typeface="Times New Roman"/>
                <a:cs typeface="Times New Roman"/>
              </a:rPr>
              <a:t>bank’s trust </a:t>
            </a:r>
            <a:r>
              <a:rPr dirty="0" sz="1100" spc="5">
                <a:latin typeface="Times New Roman"/>
                <a:cs typeface="Times New Roman"/>
              </a:rPr>
              <a:t>department.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trust </a:t>
            </a:r>
            <a:r>
              <a:rPr dirty="0" sz="1100" spc="10">
                <a:latin typeface="Times New Roman"/>
                <a:cs typeface="Times New Roman"/>
              </a:rPr>
              <a:t>department has investment people in  </a:t>
            </a:r>
            <a:r>
              <a:rPr dirty="0" sz="1100" spc="5">
                <a:latin typeface="Times New Roman"/>
                <a:cs typeface="Times New Roman"/>
              </a:rPr>
              <a:t>addition to legal </a:t>
            </a:r>
            <a:r>
              <a:rPr dirty="0" sz="1100" spc="10">
                <a:latin typeface="Times New Roman"/>
                <a:cs typeface="Times New Roman"/>
              </a:rPr>
              <a:t>people, and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10">
                <a:latin typeface="Times New Roman"/>
                <a:cs typeface="Times New Roman"/>
              </a:rPr>
              <a:t>seminars </a:t>
            </a:r>
            <a:r>
              <a:rPr dirty="0" sz="1100" spc="5">
                <a:latin typeface="Times New Roman"/>
                <a:cs typeface="Times New Roman"/>
              </a:rPr>
              <a:t>often include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blend of </a:t>
            </a:r>
            <a:r>
              <a:rPr dirty="0" sz="1100" spc="10">
                <a:latin typeface="Times New Roman"/>
                <a:cs typeface="Times New Roman"/>
              </a:rPr>
              <a:t>both investment </a:t>
            </a:r>
            <a:r>
              <a:rPr dirty="0" sz="1100" spc="5">
                <a:latin typeface="Times New Roman"/>
                <a:cs typeface="Times New Roman"/>
              </a:rPr>
              <a:t>issues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estate </a:t>
            </a:r>
            <a:r>
              <a:rPr dirty="0" sz="1100" spc="10">
                <a:latin typeface="Times New Roman"/>
                <a:cs typeface="Times New Roman"/>
              </a:rPr>
              <a:t>planning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topics.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Employee </a:t>
            </a:r>
            <a:r>
              <a:rPr dirty="0" sz="1100" spc="5" b="1">
                <a:latin typeface="Times New Roman"/>
                <a:cs typeface="Times New Roman"/>
              </a:rPr>
              <a:t>Relation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Programs: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financial </a:t>
            </a:r>
            <a:r>
              <a:rPr dirty="0" sz="1100" spc="5">
                <a:latin typeface="Times New Roman"/>
                <a:cs typeface="Times New Roman"/>
              </a:rPr>
              <a:t>security is </a:t>
            </a:r>
            <a:r>
              <a:rPr dirty="0" sz="1100" spc="10">
                <a:latin typeface="Times New Roman"/>
                <a:cs typeface="Times New Roman"/>
              </a:rPr>
              <a:t>associated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good employee </a:t>
            </a:r>
            <a:r>
              <a:rPr dirty="0" sz="1100" spc="5">
                <a:latin typeface="Times New Roman"/>
                <a:cs typeface="Times New Roman"/>
              </a:rPr>
              <a:t>moral,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a  practice of providing investment information as </a:t>
            </a:r>
            <a:r>
              <a:rPr dirty="0" sz="1100" spc="5">
                <a:latin typeface="Times New Roman"/>
                <a:cs typeface="Times New Roman"/>
              </a:rPr>
              <a:t>part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</a:t>
            </a:r>
            <a:r>
              <a:rPr dirty="0" sz="1100" spc="10">
                <a:latin typeface="Times New Roman"/>
                <a:cs typeface="Times New Roman"/>
              </a:rPr>
              <a:t>corporate </a:t>
            </a:r>
            <a:r>
              <a:rPr dirty="0" sz="1100" spc="5">
                <a:latin typeface="Times New Roman"/>
                <a:cs typeface="Times New Roman"/>
              </a:rPr>
              <a:t>benefits  package.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information sessions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during </a:t>
            </a:r>
            <a:r>
              <a:rPr dirty="0" sz="1100" spc="5">
                <a:latin typeface="Times New Roman"/>
                <a:cs typeface="Times New Roman"/>
              </a:rPr>
              <a:t>the day or evening, but are free benefit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employee.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Exchange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Seminars: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exchanges </a:t>
            </a:r>
            <a:r>
              <a:rPr dirty="0" sz="1100" spc="5">
                <a:latin typeface="Times New Roman"/>
                <a:cs typeface="Times New Roman"/>
              </a:rPr>
              <a:t>also get </a:t>
            </a:r>
            <a:r>
              <a:rPr dirty="0" sz="1100" spc="10">
                <a:latin typeface="Times New Roman"/>
                <a:cs typeface="Times New Roman"/>
              </a:rPr>
              <a:t>into the act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offering, </a:t>
            </a:r>
            <a:r>
              <a:rPr dirty="0" sz="1100" spc="10">
                <a:latin typeface="Times New Roman"/>
                <a:cs typeface="Times New Roman"/>
              </a:rPr>
              <a:t>educational </a:t>
            </a:r>
            <a:r>
              <a:rPr dirty="0" sz="1100" spc="5">
                <a:latin typeface="Times New Roman"/>
                <a:cs typeface="Times New Roman"/>
              </a:rPr>
              <a:t>sessions throughout  </a:t>
            </a:r>
            <a:r>
              <a:rPr dirty="0" sz="1100" spc="10">
                <a:latin typeface="Times New Roman"/>
                <a:cs typeface="Times New Roman"/>
              </a:rPr>
              <a:t>the year. Sometime the exchanges </a:t>
            </a:r>
            <a:r>
              <a:rPr dirty="0" sz="1100" spc="5">
                <a:latin typeface="Times New Roman"/>
                <a:cs typeface="Times New Roman"/>
              </a:rPr>
              <a:t>charge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free for these events; </a:t>
            </a:r>
            <a:r>
              <a:rPr dirty="0" sz="1100" spc="10">
                <a:latin typeface="Times New Roman"/>
                <a:cs typeface="Times New Roman"/>
              </a:rPr>
              <a:t>sometimes they </a:t>
            </a:r>
            <a:r>
              <a:rPr dirty="0" sz="1100" spc="5">
                <a:latin typeface="Times New Roman"/>
                <a:cs typeface="Times New Roman"/>
              </a:rPr>
              <a:t>are free.  </a:t>
            </a:r>
            <a:r>
              <a:rPr dirty="0" sz="1100" spc="10">
                <a:latin typeface="Times New Roman"/>
                <a:cs typeface="Times New Roman"/>
              </a:rPr>
              <a:t>These sessions can range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basic information on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the stock market works to  </a:t>
            </a:r>
            <a:r>
              <a:rPr dirty="0" sz="1100" spc="5">
                <a:latin typeface="Times New Roman"/>
                <a:cs typeface="Times New Roman"/>
              </a:rPr>
              <a:t>technical discussions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management at financial</a:t>
            </a:r>
            <a:r>
              <a:rPr dirty="0" sz="1100" spc="5">
                <a:latin typeface="Times New Roman"/>
                <a:cs typeface="Times New Roman"/>
              </a:rPr>
              <a:t> institutions.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Summary: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research philosophy is helpful in marketing the </a:t>
            </a:r>
            <a:r>
              <a:rPr dirty="0" sz="1100" spc="10">
                <a:latin typeface="Times New Roman"/>
                <a:cs typeface="Times New Roman"/>
              </a:rPr>
              <a:t>best </a:t>
            </a:r>
            <a:r>
              <a:rPr dirty="0" sz="1100" spc="5">
                <a:latin typeface="Times New Roman"/>
                <a:cs typeface="Times New Roman"/>
              </a:rPr>
              <a:t>use of research time.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analysis  use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combination of fundamental, technical </a:t>
            </a:r>
            <a:r>
              <a:rPr dirty="0" sz="1100" spc="10">
                <a:latin typeface="Times New Roman"/>
                <a:cs typeface="Times New Roman"/>
              </a:rPr>
              <a:t>and wise man techniques. </a:t>
            </a:r>
            <a:r>
              <a:rPr dirty="0" sz="1100" spc="5">
                <a:latin typeface="Times New Roman"/>
                <a:cs typeface="Times New Roman"/>
              </a:rPr>
              <a:t>Regardless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approach taken, analyst/investors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decide upon what type </a:t>
            </a:r>
            <a:r>
              <a:rPr dirty="0" sz="1100" spc="5">
                <a:latin typeface="Times New Roman"/>
                <a:cs typeface="Times New Roman"/>
              </a:rPr>
              <a:t>of information </a:t>
            </a:r>
            <a:r>
              <a:rPr dirty="0" sz="1100" spc="10">
                <a:latin typeface="Times New Roman"/>
                <a:cs typeface="Times New Roman"/>
              </a:rPr>
              <a:t>they want </a:t>
            </a:r>
            <a:r>
              <a:rPr dirty="0" sz="1100" spc="5">
                <a:latin typeface="Times New Roman"/>
                <a:cs typeface="Times New Roman"/>
              </a:rPr>
              <a:t>to  gather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clear </a:t>
            </a:r>
            <a:r>
              <a:rPr dirty="0" sz="1100" spc="10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this information </a:t>
            </a:r>
            <a:r>
              <a:rPr dirty="0" sz="1100" spc="10">
                <a:latin typeface="Times New Roman"/>
                <a:cs typeface="Times New Roman"/>
              </a:rPr>
              <a:t>should be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useful.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screening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necessary in </a:t>
            </a:r>
            <a:r>
              <a:rPr dirty="0" sz="1100" spc="5">
                <a:latin typeface="Times New Roman"/>
                <a:cs typeface="Times New Roman"/>
              </a:rPr>
              <a:t>order </a:t>
            </a:r>
            <a:r>
              <a:rPr dirty="0" sz="1100" spc="10">
                <a:latin typeface="Times New Roman"/>
                <a:cs typeface="Times New Roman"/>
              </a:rPr>
              <a:t>to reduce the huge number </a:t>
            </a:r>
            <a:r>
              <a:rPr dirty="0" sz="1100" spc="5">
                <a:latin typeface="Times New Roman"/>
                <a:cs typeface="Times New Roman"/>
              </a:rPr>
              <a:t>of possible </a:t>
            </a:r>
            <a:r>
              <a:rPr dirty="0" sz="1100" spc="10">
                <a:latin typeface="Times New Roman"/>
                <a:cs typeface="Times New Roman"/>
              </a:rPr>
              <a:t>investments to  </a:t>
            </a:r>
            <a:r>
              <a:rPr dirty="0" sz="1100" spc="5">
                <a:latin typeface="Times New Roman"/>
                <a:cs typeface="Times New Roman"/>
              </a:rPr>
              <a:t>smaller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that 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investigated carefully. 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Poor’s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Moody’s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  two big names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investment sources found in </a:t>
            </a:r>
            <a:r>
              <a:rPr dirty="0" sz="1100" spc="5">
                <a:latin typeface="Times New Roman"/>
                <a:cs typeface="Times New Roman"/>
              </a:rPr>
              <a:t>libraries. </a:t>
            </a:r>
            <a:r>
              <a:rPr dirty="0" sz="1100" spc="10">
                <a:latin typeface="Times New Roman"/>
                <a:cs typeface="Times New Roman"/>
              </a:rPr>
              <a:t>These two </a:t>
            </a:r>
            <a:r>
              <a:rPr dirty="0" sz="1100" spc="5">
                <a:latin typeface="Times New Roman"/>
                <a:cs typeface="Times New Roman"/>
              </a:rPr>
              <a:t>services </a:t>
            </a:r>
            <a:r>
              <a:rPr dirty="0" sz="1100" spc="10">
                <a:latin typeface="Times New Roman"/>
                <a:cs typeface="Times New Roman"/>
              </a:rPr>
              <a:t>largely duplicate  </a:t>
            </a:r>
            <a:r>
              <a:rPr dirty="0" sz="1100" spc="5">
                <a:latin typeface="Times New Roman"/>
                <a:cs typeface="Times New Roman"/>
              </a:rPr>
              <a:t>each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other.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prepare </a:t>
            </a:r>
            <a:r>
              <a:rPr dirty="0" sz="1100" spc="10">
                <a:latin typeface="Times New Roman"/>
                <a:cs typeface="Times New Roman"/>
              </a:rPr>
              <a:t>annual </a:t>
            </a:r>
            <a:r>
              <a:rPr dirty="0" sz="1100" spc="5">
                <a:latin typeface="Times New Roman"/>
                <a:cs typeface="Times New Roman"/>
              </a:rPr>
              <a:t>reports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shareholders and report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SEC,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which 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useful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forming investment </a:t>
            </a:r>
            <a:r>
              <a:rPr dirty="0" sz="1100" spc="5">
                <a:latin typeface="Times New Roman"/>
                <a:cs typeface="Times New Roman"/>
              </a:rPr>
              <a:t>decisions. </a:t>
            </a:r>
            <a:r>
              <a:rPr dirty="0" sz="1100" spc="10">
                <a:latin typeface="Times New Roman"/>
                <a:cs typeface="Times New Roman"/>
              </a:rPr>
              <a:t>Some companies make their annual reports  </a:t>
            </a:r>
            <a:r>
              <a:rPr dirty="0" sz="1100" spc="5">
                <a:latin typeface="Times New Roman"/>
                <a:cs typeface="Times New Roman"/>
              </a:rPr>
              <a:t>available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WSJ </a:t>
            </a:r>
            <a:r>
              <a:rPr dirty="0" sz="1100" spc="10">
                <a:latin typeface="Times New Roman"/>
                <a:cs typeface="Times New Roman"/>
              </a:rPr>
              <a:t>readers </a:t>
            </a:r>
            <a:r>
              <a:rPr dirty="0" sz="1100" spc="5">
                <a:latin typeface="Times New Roman"/>
                <a:cs typeface="Times New Roman"/>
              </a:rPr>
              <a:t>via </a:t>
            </a:r>
            <a:r>
              <a:rPr dirty="0" sz="1100" spc="10">
                <a:latin typeface="Times New Roman"/>
                <a:cs typeface="Times New Roman"/>
              </a:rPr>
              <a:t>a toll-free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call.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investment  letters that offer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investment advice are </a:t>
            </a:r>
            <a:r>
              <a:rPr dirty="0" sz="1100" spc="5">
                <a:latin typeface="Times New Roman"/>
                <a:cs typeface="Times New Roman"/>
              </a:rPr>
              <a:t>available.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Value Line  Investment </a:t>
            </a:r>
            <a:r>
              <a:rPr dirty="0" sz="1100" spc="5">
                <a:latin typeface="Times New Roman"/>
                <a:cs typeface="Times New Roman"/>
              </a:rPr>
              <a:t>Survey is </a:t>
            </a:r>
            <a:r>
              <a:rPr dirty="0" sz="1100" spc="10">
                <a:latin typeface="Times New Roman"/>
                <a:cs typeface="Times New Roman"/>
              </a:rPr>
              <a:t>among the </a:t>
            </a:r>
            <a:r>
              <a:rPr dirty="0" sz="1100" spc="5">
                <a:latin typeface="Times New Roman"/>
                <a:cs typeface="Times New Roman"/>
              </a:rPr>
              <a:t>best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of these.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especially interested  in </a:t>
            </a:r>
            <a:r>
              <a:rPr dirty="0" sz="1100" spc="10">
                <a:latin typeface="Times New Roman"/>
                <a:cs typeface="Times New Roman"/>
              </a:rPr>
              <a:t>Value Line’s </a:t>
            </a:r>
            <a:r>
              <a:rPr dirty="0" sz="1100" spc="5">
                <a:latin typeface="Times New Roman"/>
                <a:cs typeface="Times New Roman"/>
              </a:rPr>
              <a:t>timeliness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safety ranking of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Earnings forecasts </a:t>
            </a:r>
            <a:r>
              <a:rPr dirty="0" sz="1100" spc="10">
                <a:latin typeface="Times New Roman"/>
                <a:cs typeface="Times New Roman"/>
              </a:rPr>
              <a:t>are the meat </a:t>
            </a:r>
            <a:r>
              <a:rPr dirty="0" sz="1100" spc="5">
                <a:latin typeface="Times New Roman"/>
                <a:cs typeface="Times New Roman"/>
              </a:rPr>
              <a:t>of the I/E/B/S </a:t>
            </a:r>
            <a:r>
              <a:rPr dirty="0" sz="1100" spc="10">
                <a:latin typeface="Times New Roman"/>
                <a:cs typeface="Times New Roman"/>
              </a:rPr>
              <a:t>and Zack’s </a:t>
            </a:r>
            <a:r>
              <a:rPr dirty="0" sz="1100" spc="5">
                <a:latin typeface="Times New Roman"/>
                <a:cs typeface="Times New Roman"/>
              </a:rPr>
              <a:t>services.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great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other  sources of information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available </a:t>
            </a:r>
            <a:r>
              <a:rPr dirty="0" sz="1100" spc="10">
                <a:latin typeface="Times New Roman"/>
                <a:cs typeface="Times New Roman"/>
              </a:rPr>
              <a:t>through magazines, newspapers, </a:t>
            </a:r>
            <a:r>
              <a:rPr dirty="0" sz="1100" spc="5">
                <a:latin typeface="Times New Roman"/>
                <a:cs typeface="Times New Roman"/>
              </a:rPr>
              <a:t>or television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shows.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5"/>
              </a:lnSpc>
            </a:pPr>
            <a:r>
              <a:rPr dirty="0" sz="1100" spc="10">
                <a:latin typeface="Times New Roman"/>
                <a:cs typeface="Times New Roman"/>
              </a:rPr>
              <a:t>Computer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services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fall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into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two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main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groups: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static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services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screening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dynamic, </a:t>
            </a:r>
            <a:r>
              <a:rPr dirty="0" sz="1100" spc="10">
                <a:latin typeface="Times New Roman"/>
                <a:cs typeface="Times New Roman"/>
              </a:rPr>
              <a:t>online </a:t>
            </a:r>
            <a:r>
              <a:rPr dirty="0" sz="1100" spc="5">
                <a:latin typeface="Times New Roman"/>
                <a:cs typeface="Times New Roman"/>
              </a:rPr>
              <a:t>services providing current information. </a:t>
            </a:r>
            <a:r>
              <a:rPr dirty="0" sz="1100" spc="10">
                <a:latin typeface="Times New Roman"/>
                <a:cs typeface="Times New Roman"/>
              </a:rPr>
              <a:t>Yahoo!, </a:t>
            </a:r>
            <a:r>
              <a:rPr dirty="0" sz="1100" spc="5">
                <a:latin typeface="Times New Roman"/>
                <a:cs typeface="Times New Roman"/>
              </a:rPr>
              <a:t>Disclosure, </a:t>
            </a:r>
            <a:r>
              <a:rPr dirty="0" sz="1100" spc="10">
                <a:latin typeface="Times New Roman"/>
                <a:cs typeface="Times New Roman"/>
              </a:rPr>
              <a:t>the Expanded  Academic </a:t>
            </a:r>
            <a:r>
              <a:rPr dirty="0" sz="1100" spc="5">
                <a:latin typeface="Times New Roman"/>
                <a:cs typeface="Times New Roman"/>
              </a:rPr>
              <a:t>Index,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Value Line </a:t>
            </a:r>
            <a:r>
              <a:rPr dirty="0" sz="1100" spc="5">
                <a:latin typeface="Times New Roman"/>
                <a:cs typeface="Times New Roman"/>
              </a:rPr>
              <a:t>Investment Survey </a:t>
            </a:r>
            <a:r>
              <a:rPr dirty="0" sz="1100" spc="10">
                <a:latin typeface="Times New Roman"/>
                <a:cs typeface="Times New Roman"/>
              </a:rPr>
              <a:t>for Windows </a:t>
            </a:r>
            <a:r>
              <a:rPr dirty="0" sz="1100" spc="5">
                <a:latin typeface="Times New Roman"/>
                <a:cs typeface="Times New Roman"/>
              </a:rPr>
              <a:t>are particularly  popular.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2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7037"/>
            <a:ext cx="5335905" cy="860615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5080">
              <a:lnSpc>
                <a:spcPts val="1300"/>
              </a:lnSpc>
              <a:spcBef>
                <a:spcPts val="185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thousand </a:t>
            </a:r>
            <a:r>
              <a:rPr dirty="0" sz="1100" spc="5">
                <a:latin typeface="Times New Roman"/>
                <a:cs typeface="Times New Roman"/>
              </a:rPr>
              <a:t>popular stocks </a:t>
            </a:r>
            <a:r>
              <a:rPr dirty="0" sz="1100" spc="10">
                <a:latin typeface="Times New Roman"/>
                <a:cs typeface="Times New Roman"/>
              </a:rPr>
              <a:t>on 16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exchanges are maintained on </a:t>
            </a:r>
            <a:r>
              <a:rPr dirty="0" sz="1100" spc="5">
                <a:latin typeface="Times New Roman"/>
                <a:cs typeface="Times New Roman"/>
              </a:rPr>
              <a:t>Instinet,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5">
                <a:latin typeface="Times New Roman"/>
                <a:cs typeface="Times New Roman"/>
              </a:rPr>
              <a:t>NASDAQ, </a:t>
            </a:r>
            <a:r>
              <a:rPr dirty="0" sz="1100" spc="10">
                <a:latin typeface="Times New Roman"/>
                <a:cs typeface="Times New Roman"/>
              </a:rPr>
              <a:t>the system </a:t>
            </a:r>
            <a:r>
              <a:rPr dirty="0" sz="1100" spc="5">
                <a:latin typeface="Times New Roman"/>
                <a:cs typeface="Times New Roman"/>
              </a:rPr>
              <a:t>electronically searches for the </a:t>
            </a:r>
            <a:r>
              <a:rPr dirty="0" sz="1100" spc="10">
                <a:latin typeface="Times New Roman"/>
                <a:cs typeface="Times New Roman"/>
              </a:rPr>
              <a:t>best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for a </a:t>
            </a:r>
            <a:r>
              <a:rPr dirty="0" sz="1100" spc="5">
                <a:latin typeface="Times New Roman"/>
                <a:cs typeface="Times New Roman"/>
              </a:rPr>
              <a:t>particular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REGULATION: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Another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globally </a:t>
            </a:r>
            <a:r>
              <a:rPr dirty="0" sz="1100" spc="5">
                <a:latin typeface="Times New Roman"/>
                <a:cs typeface="Times New Roman"/>
              </a:rPr>
              <a:t>envied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characteristic of the </a:t>
            </a:r>
            <a:r>
              <a:rPr dirty="0" sz="1100" spc="15">
                <a:latin typeface="Times New Roman"/>
                <a:cs typeface="Times New Roman"/>
              </a:rPr>
              <a:t>US </a:t>
            </a:r>
            <a:r>
              <a:rPr dirty="0" sz="1100" spc="10">
                <a:latin typeface="Times New Roman"/>
                <a:cs typeface="Times New Roman"/>
              </a:rPr>
              <a:t>exchanges in </a:t>
            </a:r>
            <a:r>
              <a:rPr dirty="0" sz="1100" spc="5">
                <a:latin typeface="Times New Roman"/>
                <a:cs typeface="Times New Roman"/>
              </a:rPr>
              <a:t>their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oversight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 consequent </a:t>
            </a:r>
            <a:r>
              <a:rPr dirty="0" sz="1100" spc="5">
                <a:latin typeface="Times New Roman"/>
                <a:cs typeface="Times New Roman"/>
              </a:rPr>
              <a:t>safety. </a:t>
            </a: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5">
                <a:latin typeface="Times New Roman"/>
                <a:cs typeface="Times New Roman"/>
              </a:rPr>
              <a:t>nothing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keep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from responding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and  psychological events, effective regulation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reduce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possibilities that investors will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missed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unscrupulous.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Exchanges: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exchanges established </a:t>
            </a:r>
            <a:r>
              <a:rPr dirty="0" sz="1100" spc="5">
                <a:latin typeface="Times New Roman"/>
                <a:cs typeface="Times New Roman"/>
              </a:rPr>
              <a:t>regarding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capacity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members </a:t>
            </a:r>
            <a:r>
              <a:rPr dirty="0" sz="1100" spc="5">
                <a:latin typeface="Times New Roman"/>
                <a:cs typeface="Times New Roman"/>
              </a:rPr>
              <a:t>serving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stock  specialists. Rule 104.20 of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5">
                <a:latin typeface="Times New Roman"/>
                <a:cs typeface="Times New Roman"/>
              </a:rPr>
              <a:t>constitution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rules </a:t>
            </a:r>
            <a:r>
              <a:rPr dirty="0" sz="1100" spc="10">
                <a:latin typeface="Times New Roman"/>
                <a:cs typeface="Times New Roman"/>
              </a:rPr>
              <a:t>requires each specialist firm to  </a:t>
            </a:r>
            <a:r>
              <a:rPr dirty="0" sz="1100" spc="5">
                <a:latin typeface="Times New Roman"/>
                <a:cs typeface="Times New Roman"/>
              </a:rPr>
              <a:t>continually carry sufficient </a:t>
            </a:r>
            <a:r>
              <a:rPr dirty="0" sz="1100" spc="10">
                <a:latin typeface="Times New Roman"/>
                <a:cs typeface="Times New Roman"/>
              </a:rPr>
              <a:t>capital to assume a </a:t>
            </a:r>
            <a:r>
              <a:rPr dirty="0" sz="1100" spc="5">
                <a:latin typeface="Times New Roman"/>
                <a:cs typeface="Times New Roman"/>
              </a:rPr>
              <a:t>position of </a:t>
            </a:r>
            <a:r>
              <a:rPr dirty="0" sz="1100" spc="10">
                <a:latin typeface="Times New Roman"/>
                <a:cs typeface="Times New Roman"/>
              </a:rPr>
              <a:t>15000 </a:t>
            </a:r>
            <a:r>
              <a:rPr dirty="0" sz="1100" spc="5">
                <a:latin typeface="Times New Roman"/>
                <a:cs typeface="Times New Roman"/>
              </a:rPr>
              <a:t>shares in each </a:t>
            </a:r>
            <a:r>
              <a:rPr dirty="0" sz="1100" spc="15">
                <a:latin typeface="Times New Roman"/>
                <a:cs typeface="Times New Roman"/>
              </a:rPr>
              <a:t>common  </a:t>
            </a:r>
            <a:r>
              <a:rPr dirty="0" sz="1100" spc="5">
                <a:latin typeface="Times New Roman"/>
                <a:cs typeface="Times New Roman"/>
              </a:rPr>
              <a:t>stock in </a:t>
            </a:r>
            <a:r>
              <a:rPr dirty="0" sz="1100" spc="10">
                <a:latin typeface="Times New Roman"/>
                <a:cs typeface="Times New Roman"/>
              </a:rPr>
              <a:t>which they </a:t>
            </a:r>
            <a:r>
              <a:rPr dirty="0" sz="1100" spc="5">
                <a:latin typeface="Times New Roman"/>
                <a:cs typeface="Times New Roman"/>
              </a:rPr>
              <a:t>are registered. </a:t>
            </a:r>
            <a:r>
              <a:rPr dirty="0" sz="1100" spc="10">
                <a:latin typeface="Times New Roman"/>
                <a:cs typeface="Times New Roman"/>
              </a:rPr>
              <a:t>At the American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exchange, rule 171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AMEX  </a:t>
            </a:r>
            <a:r>
              <a:rPr dirty="0" sz="1100" spc="5">
                <a:latin typeface="Times New Roman"/>
                <a:cs typeface="Times New Roman"/>
              </a:rPr>
              <a:t>constitution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rules require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specialist to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sufficient capital to </a:t>
            </a:r>
            <a:r>
              <a:rPr dirty="0" sz="1100" spc="10">
                <a:latin typeface="Times New Roman"/>
                <a:cs typeface="Times New Roman"/>
              </a:rPr>
              <a:t>assume 6000  </a:t>
            </a:r>
            <a:r>
              <a:rPr dirty="0" sz="1100" spc="5">
                <a:latin typeface="Times New Roman"/>
                <a:cs typeface="Times New Roman"/>
              </a:rPr>
              <a:t>shares or </a:t>
            </a:r>
            <a:r>
              <a:rPr dirty="0" sz="1100" spc="10">
                <a:latin typeface="Times New Roman"/>
                <a:cs typeface="Times New Roman"/>
              </a:rPr>
              <a:t>$600,000 whichever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greater.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addition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market activity requirements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established. </a:t>
            </a:r>
            <a:r>
              <a:rPr dirty="0" sz="1100" spc="10">
                <a:latin typeface="Times New Roman"/>
                <a:cs typeface="Times New Roman"/>
              </a:rPr>
              <a:t>For  some </a:t>
            </a:r>
            <a:r>
              <a:rPr dirty="0" sz="1100" spc="5">
                <a:latin typeface="Times New Roman"/>
                <a:cs typeface="Times New Roman"/>
              </a:rPr>
              <a:t>foreign </a:t>
            </a:r>
            <a:r>
              <a:rPr dirty="0" sz="1100" spc="10">
                <a:latin typeface="Times New Roman"/>
                <a:cs typeface="Times New Roman"/>
              </a:rPr>
              <a:t>companies, these requirements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more stringent </a:t>
            </a:r>
            <a:r>
              <a:rPr dirty="0" sz="1100" spc="10">
                <a:latin typeface="Times New Roman"/>
                <a:cs typeface="Times New Roman"/>
              </a:rPr>
              <a:t>than in </a:t>
            </a:r>
            <a:r>
              <a:rPr dirty="0" sz="1100" spc="5">
                <a:latin typeface="Times New Roman"/>
                <a:cs typeface="Times New Roman"/>
              </a:rPr>
              <a:t>their  </a:t>
            </a:r>
            <a:r>
              <a:rPr dirty="0" sz="1100" spc="10">
                <a:latin typeface="Times New Roman"/>
                <a:cs typeface="Times New Roman"/>
              </a:rPr>
              <a:t>homeland. </a:t>
            </a:r>
            <a:r>
              <a:rPr dirty="0" sz="1100" spc="5">
                <a:latin typeface="Times New Roman"/>
                <a:cs typeface="Times New Roman"/>
              </a:rPr>
              <a:t>Until </a:t>
            </a:r>
            <a:r>
              <a:rPr dirty="0" sz="1100" spc="10">
                <a:latin typeface="Times New Roman"/>
                <a:cs typeface="Times New Roman"/>
              </a:rPr>
              <a:t>recently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10">
                <a:latin typeface="Times New Roman"/>
                <a:cs typeface="Times New Roman"/>
              </a:rPr>
              <a:t>German firm </a:t>
            </a:r>
            <a:r>
              <a:rPr dirty="0" sz="1100" spc="5">
                <a:latin typeface="Times New Roman"/>
                <a:cs typeface="Times New Roman"/>
              </a:rPr>
              <a:t>listed its </a:t>
            </a:r>
            <a:r>
              <a:rPr dirty="0" sz="1100" spc="10">
                <a:latin typeface="Times New Roman"/>
                <a:cs typeface="Times New Roman"/>
              </a:rPr>
              <a:t>stock on a </a:t>
            </a:r>
            <a:r>
              <a:rPr dirty="0" sz="1100" spc="15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apparent </a:t>
            </a:r>
            <a:r>
              <a:rPr dirty="0" sz="1100" spc="10">
                <a:latin typeface="Times New Roman"/>
                <a:cs typeface="Times New Roman"/>
              </a:rPr>
              <a:t>reason was </a:t>
            </a:r>
            <a:r>
              <a:rPr dirty="0" sz="1100" spc="5">
                <a:latin typeface="Times New Roman"/>
                <a:cs typeface="Times New Roman"/>
              </a:rPr>
              <a:t>dislike of these disclosure requirements and </a:t>
            </a:r>
            <a:r>
              <a:rPr dirty="0" sz="1100" spc="15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accounting standards.  </a:t>
            </a:r>
            <a:r>
              <a:rPr dirty="0" sz="1100" spc="10">
                <a:latin typeface="Times New Roman"/>
                <a:cs typeface="Times New Roman"/>
              </a:rPr>
              <a:t>Daimler Benz (manufacturer of Mercedes </a:t>
            </a:r>
            <a:r>
              <a:rPr dirty="0" sz="1100" spc="5">
                <a:latin typeface="Times New Roman"/>
                <a:cs typeface="Times New Roman"/>
              </a:rPr>
              <a:t>automobiles) broke </a:t>
            </a:r>
            <a:r>
              <a:rPr dirty="0" sz="1100" spc="10">
                <a:latin typeface="Times New Roman"/>
                <a:cs typeface="Times New Roman"/>
              </a:rPr>
              <a:t>ranks </a:t>
            </a:r>
            <a:r>
              <a:rPr dirty="0" sz="1100" spc="5">
                <a:latin typeface="Times New Roman"/>
                <a:cs typeface="Times New Roman"/>
              </a:rPr>
              <a:t>in 1993, did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additional </a:t>
            </a:r>
            <a:r>
              <a:rPr dirty="0" sz="1100" spc="10">
                <a:latin typeface="Times New Roman"/>
                <a:cs typeface="Times New Roman"/>
              </a:rPr>
              <a:t>work, </a:t>
            </a:r>
            <a:r>
              <a:rPr dirty="0" sz="1100" spc="5">
                <a:latin typeface="Times New Roman"/>
                <a:cs typeface="Times New Roman"/>
              </a:rPr>
              <a:t>and became listed </a:t>
            </a:r>
            <a:r>
              <a:rPr dirty="0" sz="1100" spc="10">
                <a:latin typeface="Times New Roman"/>
                <a:cs typeface="Times New Roman"/>
              </a:rPr>
              <a:t>on NYSE. </a:t>
            </a:r>
            <a:r>
              <a:rPr dirty="0" sz="1100" spc="5">
                <a:latin typeface="Times New Roman"/>
                <a:cs typeface="Times New Roman"/>
              </a:rPr>
              <a:t>It subsequently </a:t>
            </a:r>
            <a:r>
              <a:rPr dirty="0" sz="1100" spc="10">
                <a:latin typeface="Times New Roman"/>
                <a:cs typeface="Times New Roman"/>
              </a:rPr>
              <a:t>merged with Chrysler to  become Daimler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Chrysler.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SEC: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Background: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Congress established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and Exchange Commission SEC </a:t>
            </a:r>
            <a:r>
              <a:rPr dirty="0" sz="1100" spc="5">
                <a:latin typeface="Times New Roman"/>
                <a:cs typeface="Times New Roman"/>
              </a:rPr>
              <a:t>in 1934.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purpose  of the </a:t>
            </a:r>
            <a:r>
              <a:rPr dirty="0" sz="1100" spc="15">
                <a:latin typeface="Times New Roman"/>
                <a:cs typeface="Times New Roman"/>
              </a:rPr>
              <a:t>SEC </a:t>
            </a:r>
            <a:r>
              <a:rPr dirty="0" sz="1100" spc="5">
                <a:latin typeface="Times New Roman"/>
                <a:cs typeface="Times New Roman"/>
              </a:rPr>
              <a:t>is to </a:t>
            </a:r>
            <a:r>
              <a:rPr dirty="0" sz="1100" spc="10">
                <a:latin typeface="Times New Roman"/>
                <a:cs typeface="Times New Roman"/>
              </a:rPr>
              <a:t>promote </a:t>
            </a:r>
            <a:r>
              <a:rPr dirty="0" sz="1100" spc="5">
                <a:latin typeface="Times New Roman"/>
                <a:cs typeface="Times New Roman"/>
              </a:rPr>
              <a:t>honest </a:t>
            </a:r>
            <a:r>
              <a:rPr dirty="0" sz="1100" spc="10">
                <a:latin typeface="Times New Roman"/>
                <a:cs typeface="Times New Roman"/>
              </a:rPr>
              <a:t>and open </a:t>
            </a:r>
            <a:r>
              <a:rPr dirty="0" sz="1100" spc="5">
                <a:latin typeface="Times New Roman"/>
                <a:cs typeface="Times New Roman"/>
              </a:rPr>
              <a:t>securities market. In particular, </a:t>
            </a:r>
            <a:r>
              <a:rPr dirty="0" sz="1100" spc="10">
                <a:latin typeface="Times New Roman"/>
                <a:cs typeface="Times New Roman"/>
              </a:rPr>
              <a:t>the SEC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to  ensure </a:t>
            </a:r>
            <a:r>
              <a:rPr dirty="0" sz="1100" spc="5">
                <a:latin typeface="Times New Roman"/>
                <a:cs typeface="Times New Roman"/>
              </a:rPr>
              <a:t>full and </a:t>
            </a:r>
            <a:r>
              <a:rPr dirty="0" sz="1100" spc="10">
                <a:latin typeface="Times New Roman"/>
                <a:cs typeface="Times New Roman"/>
              </a:rPr>
              <a:t>fair </a:t>
            </a:r>
            <a:r>
              <a:rPr dirty="0" sz="1100" spc="5">
                <a:latin typeface="Times New Roman"/>
                <a:cs typeface="Times New Roman"/>
              </a:rPr>
              <a:t>disclosure of relevant corporate information to potential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current  </a:t>
            </a:r>
            <a:r>
              <a:rPr dirty="0" sz="1100" spc="10">
                <a:latin typeface="Times New Roman"/>
                <a:cs typeface="Times New Roman"/>
              </a:rPr>
              <a:t>investors in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Note, </a:t>
            </a:r>
            <a:r>
              <a:rPr dirty="0" sz="1100" spc="10">
                <a:latin typeface="Times New Roman"/>
                <a:cs typeface="Times New Roman"/>
              </a:rPr>
              <a:t>however, that the </a:t>
            </a:r>
            <a:r>
              <a:rPr dirty="0" sz="1100" spc="5">
                <a:latin typeface="Times New Roman"/>
                <a:cs typeface="Times New Roman"/>
              </a:rPr>
              <a:t>mere </a:t>
            </a:r>
            <a:r>
              <a:rPr dirty="0" sz="1100" spc="10">
                <a:latin typeface="Times New Roman"/>
                <a:cs typeface="Times New Roman"/>
              </a:rPr>
              <a:t>fact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 firm has </a:t>
            </a:r>
            <a:r>
              <a:rPr dirty="0" sz="1100" spc="5">
                <a:latin typeface="Times New Roman"/>
                <a:cs typeface="Times New Roman"/>
              </a:rPr>
              <a:t>all its reporting and </a:t>
            </a:r>
            <a:r>
              <a:rPr dirty="0" sz="1100" spc="10">
                <a:latin typeface="Times New Roman"/>
                <a:cs typeface="Times New Roman"/>
              </a:rPr>
              <a:t>compliance ducks in  </a:t>
            </a:r>
            <a:r>
              <a:rPr dirty="0" sz="1100" spc="5">
                <a:latin typeface="Times New Roman"/>
                <a:cs typeface="Times New Roman"/>
              </a:rPr>
              <a:t>order does </a:t>
            </a:r>
            <a:r>
              <a:rPr dirty="0" sz="1100" spc="10">
                <a:latin typeface="Times New Roman"/>
                <a:cs typeface="Times New Roman"/>
              </a:rPr>
              <a:t>not mean that </a:t>
            </a:r>
            <a:r>
              <a:rPr dirty="0" sz="1100" spc="5">
                <a:latin typeface="Times New Roman"/>
                <a:cs typeface="Times New Roman"/>
              </a:rPr>
              <a:t>its securities are </a:t>
            </a:r>
            <a:r>
              <a:rPr dirty="0" sz="1100" spc="10">
                <a:latin typeface="Times New Roman"/>
                <a:cs typeface="Times New Roman"/>
              </a:rPr>
              <a:t>a good </a:t>
            </a:r>
            <a:r>
              <a:rPr dirty="0" sz="1100" spc="5">
                <a:latin typeface="Times New Roman"/>
                <a:cs typeface="Times New Roman"/>
              </a:rPr>
              <a:t>instrument. </a:t>
            </a:r>
            <a:r>
              <a:rPr dirty="0" sz="1100" spc="10">
                <a:latin typeface="Times New Roman"/>
                <a:cs typeface="Times New Roman"/>
              </a:rPr>
              <a:t>The SEC </a:t>
            </a:r>
            <a:r>
              <a:rPr dirty="0" sz="1100" spc="5">
                <a:latin typeface="Times New Roman"/>
                <a:cs typeface="Times New Roman"/>
              </a:rPr>
              <a:t>itself states:  </a:t>
            </a:r>
            <a:r>
              <a:rPr dirty="0" sz="1100" spc="10">
                <a:latin typeface="Times New Roman"/>
                <a:cs typeface="Times New Roman"/>
              </a:rPr>
              <a:t>“Conformance </a:t>
            </a:r>
            <a:r>
              <a:rPr dirty="0" sz="1100" spc="5">
                <a:latin typeface="Times New Roman"/>
                <a:cs typeface="Times New Roman"/>
              </a:rPr>
              <a:t>with federal securities laws </a:t>
            </a:r>
            <a:r>
              <a:rPr dirty="0" sz="1100" spc="10">
                <a:latin typeface="Times New Roman"/>
                <a:cs typeface="Times New Roman"/>
              </a:rPr>
              <a:t>and regulations does not imply </a:t>
            </a:r>
            <a:r>
              <a:rPr dirty="0" sz="1100" spc="5">
                <a:latin typeface="Times New Roman"/>
                <a:cs typeface="Times New Roman"/>
              </a:rPr>
              <a:t>merit. If  information essential to </a:t>
            </a:r>
            <a:r>
              <a:rPr dirty="0" sz="1100" spc="10">
                <a:latin typeface="Times New Roman"/>
                <a:cs typeface="Times New Roman"/>
              </a:rPr>
              <a:t>informed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5">
                <a:latin typeface="Times New Roman"/>
                <a:cs typeface="Times New Roman"/>
              </a:rPr>
              <a:t>is properly disclosed, </a:t>
            </a:r>
            <a:r>
              <a:rPr dirty="0" sz="1100" spc="10">
                <a:latin typeface="Times New Roman"/>
                <a:cs typeface="Times New Roman"/>
              </a:rPr>
              <a:t>the commission  cannot bar the </a:t>
            </a:r>
            <a:r>
              <a:rPr dirty="0" sz="1100" spc="5">
                <a:latin typeface="Times New Roman"/>
                <a:cs typeface="Times New Roman"/>
              </a:rPr>
              <a:t>sale of securities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analysis </a:t>
            </a:r>
            <a:r>
              <a:rPr dirty="0" sz="1100" spc="10">
                <a:latin typeface="Times New Roman"/>
                <a:cs typeface="Times New Roman"/>
              </a:rPr>
              <a:t>may show to be </a:t>
            </a:r>
            <a:r>
              <a:rPr dirty="0" sz="1100" spc="5">
                <a:latin typeface="Times New Roman"/>
                <a:cs typeface="Times New Roman"/>
              </a:rPr>
              <a:t>of questionable </a:t>
            </a:r>
            <a:r>
              <a:rPr dirty="0" sz="1100" spc="10">
                <a:latin typeface="Times New Roman"/>
                <a:cs typeface="Times New Roman"/>
              </a:rPr>
              <a:t>value. </a:t>
            </a:r>
            <a:r>
              <a:rPr dirty="0" sz="1100" spc="5">
                <a:latin typeface="Times New Roman"/>
                <a:cs typeface="Times New Roman"/>
              </a:rPr>
              <a:t>It is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investor, not the commission,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take </a:t>
            </a:r>
            <a:r>
              <a:rPr dirty="0" sz="1100" spc="5">
                <a:latin typeface="Times New Roman"/>
                <a:cs typeface="Times New Roman"/>
              </a:rPr>
              <a:t>the ultimate </a:t>
            </a:r>
            <a:r>
              <a:rPr dirty="0" sz="1100" spc="10">
                <a:latin typeface="Times New Roman"/>
                <a:cs typeface="Times New Roman"/>
              </a:rPr>
              <a:t>judgment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worth of  securities, offered for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sale.”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Some people </a:t>
            </a:r>
            <a:r>
              <a:rPr dirty="0" sz="1100" spc="5">
                <a:latin typeface="Times New Roman"/>
                <a:cs typeface="Times New Roman"/>
              </a:rPr>
              <a:t>believe congress created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SEC </a:t>
            </a:r>
            <a:r>
              <a:rPr dirty="0" sz="1100" spc="5">
                <a:latin typeface="Times New Roman"/>
                <a:cs typeface="Times New Roman"/>
              </a:rPr>
              <a:t>in response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great crash </a:t>
            </a:r>
            <a:r>
              <a:rPr dirty="0" sz="1100" spc="10">
                <a:latin typeface="Times New Roman"/>
                <a:cs typeface="Times New Roman"/>
              </a:rPr>
              <a:t>of 1929.  Actually, </a:t>
            </a:r>
            <a:r>
              <a:rPr dirty="0" sz="1100" spc="5">
                <a:latin typeface="Times New Roman"/>
                <a:cs typeface="Times New Roman"/>
              </a:rPr>
              <a:t>attempts to regulate the </a:t>
            </a:r>
            <a:r>
              <a:rPr dirty="0" sz="1100" spc="2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industry </a:t>
            </a:r>
            <a:r>
              <a:rPr dirty="0" sz="1100" spc="5">
                <a:latin typeface="Times New Roman"/>
                <a:cs typeface="Times New Roman"/>
              </a:rPr>
              <a:t>date </a:t>
            </a:r>
            <a:r>
              <a:rPr dirty="0" sz="1100" spc="10">
                <a:latin typeface="Times New Roman"/>
                <a:cs typeface="Times New Roman"/>
              </a:rPr>
              <a:t>back to the late nineteenth  </a:t>
            </a:r>
            <a:r>
              <a:rPr dirty="0" sz="1100" spc="5">
                <a:latin typeface="Times New Roman"/>
                <a:cs typeface="Times New Roman"/>
              </a:rPr>
              <a:t>century.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capital markets </a:t>
            </a:r>
            <a:r>
              <a:rPr dirty="0" sz="1100" spc="10">
                <a:latin typeface="Times New Roman"/>
                <a:cs typeface="Times New Roman"/>
              </a:rPr>
              <a:t>grew </a:t>
            </a:r>
            <a:r>
              <a:rPr dirty="0" sz="1100" spc="5">
                <a:latin typeface="Times New Roman"/>
                <a:cs typeface="Times New Roman"/>
              </a:rPr>
              <a:t>during the industrial revolution,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did the </a:t>
            </a:r>
            <a:r>
              <a:rPr dirty="0" sz="1100" spc="10">
                <a:latin typeface="Times New Roman"/>
                <a:cs typeface="Times New Roman"/>
              </a:rPr>
              <a:t>instances </a:t>
            </a:r>
            <a:r>
              <a:rPr dirty="0" sz="1100" spc="5">
                <a:latin typeface="Times New Roman"/>
                <a:cs typeface="Times New Roman"/>
              </a:rPr>
              <a:t>of  price manipulation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other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abuses.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notable </a:t>
            </a:r>
            <a:r>
              <a:rPr dirty="0" sz="1100" spc="5">
                <a:latin typeface="Times New Roman"/>
                <a:cs typeface="Times New Roman"/>
              </a:rPr>
              <a:t>instances </a:t>
            </a:r>
            <a:r>
              <a:rPr dirty="0" sz="1100" spc="10">
                <a:latin typeface="Times New Roman"/>
                <a:cs typeface="Times New Roman"/>
              </a:rPr>
              <a:t>of abuse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infamous Ponzi </a:t>
            </a:r>
            <a:r>
              <a:rPr dirty="0" sz="1100" spc="10">
                <a:latin typeface="Times New Roman"/>
                <a:cs typeface="Times New Roman"/>
              </a:rPr>
              <a:t>scheme. In a ponzi scheme  someone returns part of the </a:t>
            </a:r>
            <a:r>
              <a:rPr dirty="0" sz="1100" spc="5">
                <a:latin typeface="Times New Roman"/>
                <a:cs typeface="Times New Roman"/>
              </a:rPr>
              <a:t>investors’ principal, </a:t>
            </a:r>
            <a:r>
              <a:rPr dirty="0" sz="1100" spc="10">
                <a:latin typeface="Times New Roman"/>
                <a:cs typeface="Times New Roman"/>
              </a:rPr>
              <a:t>claiming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as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profit.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26" y="9438228"/>
            <a:ext cx="261874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9008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13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130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5603240" y="572391"/>
            <a:ext cx="73469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20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3808" y="902338"/>
            <a:ext cx="5335905" cy="82759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INDIRECT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INVESTING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Investing Indirectly: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Indirect investing in this discussion usually </a:t>
            </a:r>
            <a:r>
              <a:rPr dirty="0" sz="1100" spc="5">
                <a:latin typeface="Times New Roman"/>
                <a:cs typeface="Times New Roman"/>
              </a:rPr>
              <a:t>refers to the </a:t>
            </a:r>
            <a:r>
              <a:rPr dirty="0" sz="1100" spc="10">
                <a:latin typeface="Times New Roman"/>
                <a:cs typeface="Times New Roman"/>
              </a:rPr>
              <a:t>buying and </a:t>
            </a:r>
            <a:r>
              <a:rPr dirty="0" sz="1100" spc="5">
                <a:latin typeface="Times New Roman"/>
                <a:cs typeface="Times New Roman"/>
              </a:rPr>
              <a:t>selling of the shares </a:t>
            </a:r>
            <a:r>
              <a:rPr dirty="0" sz="1100" spc="10">
                <a:latin typeface="Times New Roman"/>
                <a:cs typeface="Times New Roman"/>
              </a:rPr>
              <a:t>of  investment companies' </a:t>
            </a:r>
            <a:r>
              <a:rPr dirty="0" sz="1100" spc="5">
                <a:latin typeface="Times New Roman"/>
                <a:cs typeface="Times New Roman"/>
              </a:rPr>
              <a:t>that, in turn, </a:t>
            </a:r>
            <a:r>
              <a:rPr dirty="0" sz="1100" spc="10">
                <a:latin typeface="Times New Roman"/>
                <a:cs typeface="Times New Roman"/>
              </a:rPr>
              <a:t>hold </a:t>
            </a:r>
            <a:r>
              <a:rPr dirty="0" sz="1100" spc="5">
                <a:latin typeface="Times New Roman"/>
                <a:cs typeface="Times New Roman"/>
              </a:rPr>
              <a:t>portfolios of securities.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of our attention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focused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investment-companies, </a:t>
            </a:r>
            <a:r>
              <a:rPr dirty="0" sz="1100" spc="5">
                <a:latin typeface="Times New Roman"/>
                <a:cs typeface="Times New Roman"/>
              </a:rPr>
              <a:t>arid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mutual funds in particular, because of their  importance </a:t>
            </a:r>
            <a:r>
              <a:rPr dirty="0" sz="1100" spc="5">
                <a:latin typeface="Times New Roman"/>
                <a:cs typeface="Times New Roman"/>
              </a:rPr>
              <a:t>to investors.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conclude the </a:t>
            </a:r>
            <a:r>
              <a:rPr dirty="0" sz="1100" spc="5">
                <a:latin typeface="Times New Roman"/>
                <a:cs typeface="Times New Roman"/>
              </a:rPr>
              <a:t>chapter </a:t>
            </a:r>
            <a:r>
              <a:rPr dirty="0" sz="1100" spc="10">
                <a:latin typeface="Times New Roman"/>
                <a:cs typeface="Times New Roman"/>
              </a:rPr>
              <a:t>with a discussion </a:t>
            </a:r>
            <a:r>
              <a:rPr dirty="0" sz="1100" spc="5">
                <a:latin typeface="Times New Roman"/>
                <a:cs typeface="Times New Roman"/>
              </a:rPr>
              <a:t>of  Exchange-Traded </a:t>
            </a:r>
            <a:r>
              <a:rPr dirty="0" sz="1100" spc="10">
                <a:latin typeface="Times New Roman"/>
                <a:cs typeface="Times New Roman"/>
              </a:rPr>
              <a:t>Funds (ETFs), </a:t>
            </a:r>
            <a:r>
              <a:rPr dirty="0" sz="1100" spc="5">
                <a:latin typeface="Times New Roman"/>
                <a:cs typeface="Times New Roman"/>
              </a:rPr>
              <a:t>which represent </a:t>
            </a:r>
            <a:r>
              <a:rPr dirty="0" sz="1100" spc="10">
                <a:latin typeface="Times New Roman"/>
                <a:cs typeface="Times New Roman"/>
              </a:rPr>
              <a:t>a bridge between </a:t>
            </a:r>
            <a:r>
              <a:rPr dirty="0" sz="1100" spc="5">
                <a:latin typeface="Times New Roman"/>
                <a:cs typeface="Times New Roman"/>
              </a:rPr>
              <a:t>direct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indirect in  vesting. Investors </a:t>
            </a:r>
            <a:r>
              <a:rPr dirty="0" sz="1100" spc="10">
                <a:latin typeface="Times New Roman"/>
                <a:cs typeface="Times New Roman"/>
              </a:rPr>
              <a:t>buy ETFs </a:t>
            </a:r>
            <a:r>
              <a:rPr dirty="0" sz="1100" spc="5">
                <a:latin typeface="Times New Roman"/>
                <a:cs typeface="Times New Roman"/>
              </a:rPr>
              <a:t>like any other stock, </a:t>
            </a:r>
            <a:r>
              <a:rPr dirty="0" sz="1100" spc="10">
                <a:latin typeface="Times New Roman"/>
                <a:cs typeface="Times New Roman"/>
              </a:rPr>
              <a:t>but many ETFs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compared </a:t>
            </a:r>
            <a:r>
              <a:rPr dirty="0" sz="1100" spc="5">
                <a:latin typeface="Times New Roman"/>
                <a:cs typeface="Times New Roman"/>
              </a:rPr>
              <a:t>to  index </a:t>
            </a:r>
            <a:r>
              <a:rPr dirty="0" sz="1100" spc="10">
                <a:latin typeface="Times New Roman"/>
                <a:cs typeface="Times New Roman"/>
              </a:rPr>
              <a:t>mutual </a:t>
            </a:r>
            <a:r>
              <a:rPr dirty="0" sz="1100" spc="5">
                <a:latin typeface="Times New Roman"/>
                <a:cs typeface="Times New Roman"/>
              </a:rPr>
              <a:t>funds.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decision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whether </a:t>
            </a:r>
            <a:r>
              <a:rPr dirty="0" sz="1100" spc="5">
                <a:latin typeface="Times New Roman"/>
                <a:cs typeface="Times New Roman"/>
              </a:rPr>
              <a:t>to invest directly or indirectly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that all investors  should </a:t>
            </a:r>
            <a:r>
              <a:rPr dirty="0" sz="1100" spc="10">
                <a:latin typeface="Times New Roman"/>
                <a:cs typeface="Times New Roman"/>
              </a:rPr>
              <a:t>think about </a:t>
            </a:r>
            <a:r>
              <a:rPr dirty="0" sz="1100" spc="5">
                <a:latin typeface="Times New Roman"/>
                <a:cs typeface="Times New Roman"/>
              </a:rPr>
              <a:t>carefully. Because-each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alternative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has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possible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advantages </a:t>
            </a:r>
            <a:r>
              <a:rPr dirty="0" sz="1100" spc="5">
                <a:latin typeface="Times New Roman"/>
                <a:cs typeface="Times New Roman"/>
              </a:rPr>
              <a:t>arid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disadvantages, it is not necessarily easy to </a:t>
            </a:r>
            <a:r>
              <a:rPr dirty="0" sz="1100" spc="10">
                <a:latin typeface="Times New Roman"/>
                <a:cs typeface="Times New Roman"/>
              </a:rPr>
              <a:t>choose one over the </a:t>
            </a:r>
            <a:r>
              <a:rPr dirty="0" sz="1100" spc="5">
                <a:latin typeface="Times New Roman"/>
                <a:cs typeface="Times New Roman"/>
              </a:rPr>
              <a:t>other. Investors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be,  active investors, investing directly, or passive investors, investing indirectly.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course, they  </a:t>
            </a:r>
            <a:r>
              <a:rPr dirty="0" sz="1100" spc="10">
                <a:latin typeface="Times New Roman"/>
                <a:cs typeface="Times New Roman"/>
              </a:rPr>
              <a:t>can do </a:t>
            </a:r>
            <a:r>
              <a:rPr dirty="0" sz="1100" spc="5">
                <a:latin typeface="Times New Roman"/>
                <a:cs typeface="Times New Roman"/>
              </a:rPr>
              <a:t>both at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time, </a:t>
            </a:r>
            <a:r>
              <a:rPr dirty="0" sz="1100" spc="10">
                <a:latin typeface="Times New Roman"/>
                <a:cs typeface="Times New Roman"/>
              </a:rPr>
              <a:t>and many </a:t>
            </a:r>
            <a:r>
              <a:rPr dirty="0" sz="1100" spc="5">
                <a:latin typeface="Times New Roman"/>
                <a:cs typeface="Times New Roman"/>
              </a:rPr>
              <a:t>individuals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exactly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that!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company 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mutual </a:t>
            </a:r>
            <a:r>
              <a:rPr dirty="0" sz="1100" spc="5">
                <a:latin typeface="Times New Roman"/>
                <a:cs typeface="Times New Roman"/>
              </a:rPr>
              <a:t>fund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clear alternative for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seeking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own-stocks and </a:t>
            </a:r>
            <a:r>
              <a:rPr dirty="0" sz="1100" spc="5">
                <a:latin typeface="Times New Roman"/>
                <a:cs typeface="Times New Roman"/>
              </a:rPr>
              <a:t>bonds. Rather .than purchase securities </a:t>
            </a:r>
            <a:r>
              <a:rPr dirty="0" sz="1100" spc="10">
                <a:latin typeface="Times New Roman"/>
                <a:cs typeface="Times New Roman"/>
              </a:rPr>
              <a:t>and manage a </a:t>
            </a:r>
            <a:r>
              <a:rPr dirty="0" sz="1100" spc="5">
                <a:latin typeface="Times New Roman"/>
                <a:cs typeface="Times New Roman"/>
              </a:rPr>
              <a:t>portfolio, investors'  can, in effect, indirectly invest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turning their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over to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company  which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the work and make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decisions (for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fee,-of course). Investors </a:t>
            </a:r>
            <a:r>
              <a:rPr dirty="0" sz="1100" spc="10">
                <a:latin typeface="Times New Roman"/>
                <a:cs typeface="Times New Roman"/>
              </a:rPr>
              <a:t>who  </a:t>
            </a:r>
            <a:r>
              <a:rPr dirty="0" sz="1100" spc="5">
                <a:latin typeface="Times New Roman"/>
                <a:cs typeface="Times New Roman"/>
              </a:rPr>
              <a:t>purchase </a:t>
            </a:r>
            <a:r>
              <a:rPr dirty="0" sz="1100" spc="10">
                <a:latin typeface="Times New Roman"/>
                <a:cs typeface="Times New Roman"/>
              </a:rPr>
              <a:t>shares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portfolio </a:t>
            </a:r>
            <a:r>
              <a:rPr dirty="0" sz="1100" spc="10">
                <a:latin typeface="Times New Roman"/>
                <a:cs typeface="Times New Roman"/>
              </a:rPr>
              <a:t>managed by an </a:t>
            </a:r>
            <a:r>
              <a:rPr dirty="0" sz="1100" spc="5">
                <a:latin typeface="Times New Roman"/>
                <a:cs typeface="Times New Roman"/>
              </a:rPr>
              <a:t>investment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primary difference is that </a:t>
            </a:r>
            <a:r>
              <a:rPr dirty="0" sz="1100" spc="10">
                <a:latin typeface="Times New Roman"/>
                <a:cs typeface="Times New Roman"/>
              </a:rPr>
              <a:t>the investment company </a:t>
            </a:r>
            <a:r>
              <a:rPr dirty="0" sz="1100" spc="5">
                <a:latin typeface="Times New Roman"/>
                <a:cs typeface="Times New Roman"/>
              </a:rPr>
              <a:t>stands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and the  </a:t>
            </a:r>
            <a:r>
              <a:rPr dirty="0" sz="1100" spc="5">
                <a:latin typeface="Times New Roman"/>
                <a:cs typeface="Times New Roman"/>
              </a:rPr>
              <a:t>portfolio of securities, Although technical qualifications exist, </a:t>
            </a:r>
            <a:r>
              <a:rPr dirty="0" sz="1100" spc="10">
                <a:latin typeface="Times New Roman"/>
                <a:cs typeface="Times New Roman"/>
              </a:rPr>
              <a:t>the point about </a:t>
            </a:r>
            <a:r>
              <a:rPr dirty="0" sz="1100" spc="5">
                <a:latin typeface="Times New Roman"/>
                <a:cs typeface="Times New Roman"/>
              </a:rPr>
              <a:t>indirect  investing is that investors gain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lose through the </a:t>
            </a:r>
            <a:r>
              <a:rPr dirty="0" sz="1100" spc="10">
                <a:latin typeface="Times New Roman"/>
                <a:cs typeface="Times New Roman"/>
              </a:rPr>
              <a:t>investment company's </a:t>
            </a:r>
            <a:r>
              <a:rPr dirty="0" sz="1100" spc="5">
                <a:latin typeface="Times New Roman"/>
                <a:cs typeface="Times New Roman"/>
              </a:rPr>
              <a:t>activities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same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manner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they would </a:t>
            </a:r>
            <a:r>
              <a:rPr dirty="0" sz="1100" spc="5">
                <a:latin typeface="Times New Roman"/>
                <a:cs typeface="Times New Roman"/>
              </a:rPr>
              <a:t>gain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lose </a:t>
            </a:r>
            <a:r>
              <a:rPr dirty="0" sz="1100" spc="10">
                <a:latin typeface="Times New Roman"/>
                <a:cs typeface="Times New Roman"/>
              </a:rPr>
              <a:t>from holding a </a:t>
            </a:r>
            <a:r>
              <a:rPr dirty="0" sz="1100" spc="5">
                <a:latin typeface="Times New Roman"/>
                <a:cs typeface="Times New Roman"/>
              </a:rPr>
              <a:t>portfolio directly.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differences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the, </a:t>
            </a:r>
            <a:r>
              <a:rPr dirty="0" sz="1100" spc="10">
                <a:latin typeface="Times New Roman"/>
                <a:cs typeface="Times New Roman"/>
              </a:rPr>
              <a:t>costs </a:t>
            </a:r>
            <a:r>
              <a:rPr dirty="0" sz="1100" spc="5">
                <a:latin typeface="Times New Roman"/>
                <a:cs typeface="Times New Roman"/>
              </a:rPr>
              <a:t>(any sales </a:t>
            </a:r>
            <a:r>
              <a:rPr dirty="0" sz="1100" spc="10">
                <a:latin typeface="Times New Roman"/>
                <a:cs typeface="Times New Roman"/>
              </a:rPr>
              <a:t>charges </a:t>
            </a:r>
            <a:r>
              <a:rPr dirty="0" sz="1100" spc="5">
                <a:latin typeface="Times New Roman"/>
                <a:cs typeface="Times New Roman"/>
              </a:rPr>
              <a:t>plus the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fee)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benefits 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consist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additional services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gained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investment company, </a:t>
            </a:r>
            <a:r>
              <a:rPr dirty="0" sz="1100" spc="5">
                <a:latin typeface="Times New Roman"/>
                <a:cs typeface="Times New Roman"/>
              </a:rPr>
              <a:t>such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  recordkeeping and check-writing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privileges.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direct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indirect investing is </a:t>
            </a:r>
            <a:r>
              <a:rPr dirty="0" sz="1100" spc="10">
                <a:latin typeface="Times New Roman"/>
                <a:cs typeface="Times New Roman"/>
              </a:rPr>
              <a:t>becoming </a:t>
            </a:r>
            <a:r>
              <a:rPr dirty="0" sz="1100" spc="5">
                <a:latin typeface="Times New Roman"/>
                <a:cs typeface="Times New Roman"/>
              </a:rPr>
              <a:t>blurred.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example,  </a:t>
            </a:r>
            <a:r>
              <a:rPr dirty="0" sz="1100" spc="10">
                <a:latin typeface="Times New Roman"/>
                <a:cs typeface="Times New Roman"/>
              </a:rPr>
              <a:t>investors can invest </a:t>
            </a:r>
            <a:r>
              <a:rPr dirty="0" sz="1100" spc="5">
                <a:latin typeface="Times New Roman"/>
                <a:cs typeface="Times New Roman"/>
              </a:rPr>
              <a:t>indirectly by investing directly— </a:t>
            </a:r>
            <a:r>
              <a:rPr dirty="0" sz="1100">
                <a:latin typeface="Times New Roman"/>
                <a:cs typeface="Times New Roman"/>
              </a:rPr>
              <a:t>'that </a:t>
            </a:r>
            <a:r>
              <a:rPr dirty="0" sz="1100" spc="5">
                <a:latin typeface="Times New Roman"/>
                <a:cs typeface="Times New Roman"/>
              </a:rPr>
              <a:t>is, they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buy various </a:t>
            </a:r>
            <a:r>
              <a:rPr dirty="0" sz="1100" spc="10">
                <a:latin typeface="Times New Roman"/>
                <a:cs typeface="Times New Roman"/>
              </a:rPr>
              <a:t>mutual  funds </a:t>
            </a:r>
            <a:r>
              <a:rPr dirty="0" sz="1100" spc="5">
                <a:latin typeface="Times New Roman"/>
                <a:cs typeface="Times New Roman"/>
              </a:rPr>
              <a:t>through their brokerage accounts. This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explained 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end of the chapter when we  </a:t>
            </a:r>
            <a:r>
              <a:rPr dirty="0" sz="1100" spc="5">
                <a:latin typeface="Times New Roman"/>
                <a:cs typeface="Times New Roman"/>
              </a:rPr>
              <a:t>discuss fund "supermarkets." </a:t>
            </a:r>
            <a:r>
              <a:rPr dirty="0" sz="1100" spc="10">
                <a:latin typeface="Times New Roman"/>
                <a:cs typeface="Times New Roman"/>
              </a:rPr>
              <a:t>And, </a:t>
            </a:r>
            <a:r>
              <a:rPr dirty="0" sz="1100" spc="5">
                <a:latin typeface="Times New Roman"/>
                <a:cs typeface="Times New Roman"/>
              </a:rPr>
              <a:t>as noted </a:t>
            </a:r>
            <a:r>
              <a:rPr dirty="0" sz="1100" spc="10">
                <a:latin typeface="Times New Roman"/>
                <a:cs typeface="Times New Roman"/>
              </a:rPr>
              <a:t>above, </a:t>
            </a:r>
            <a:r>
              <a:rPr dirty="0" sz="1100" spc="15">
                <a:latin typeface="Times New Roman"/>
                <a:cs typeface="Times New Roman"/>
              </a:rPr>
              <a:t>ETFs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characteristics of both direct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indirect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What </a:t>
            </a:r>
            <a:r>
              <a:rPr dirty="0" sz="1100" spc="5" b="1">
                <a:latin typeface="Times New Roman"/>
                <a:cs typeface="Times New Roman"/>
              </a:rPr>
              <a:t>Is </a:t>
            </a:r>
            <a:r>
              <a:rPr dirty="0" sz="1100" spc="15" b="1">
                <a:latin typeface="Times New Roman"/>
                <a:cs typeface="Times New Roman"/>
              </a:rPr>
              <a:t>An </a:t>
            </a:r>
            <a:r>
              <a:rPr dirty="0" sz="1100" spc="5" b="1">
                <a:latin typeface="Times New Roman"/>
                <a:cs typeface="Times New Roman"/>
              </a:rPr>
              <a:t>Investment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Company?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financial service organization that sells shares in it to the  public and </a:t>
            </a:r>
            <a:r>
              <a:rPr dirty="0" sz="1100" spc="10">
                <a:latin typeface="Times New Roman"/>
                <a:cs typeface="Times New Roman"/>
              </a:rPr>
              <a:t>uses the funds </a:t>
            </a:r>
            <a:r>
              <a:rPr dirty="0" sz="1100" spc="5">
                <a:latin typeface="Times New Roman"/>
                <a:cs typeface="Times New Roman"/>
              </a:rPr>
              <a:t>it raises to invest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of securities such as </a:t>
            </a:r>
            <a:r>
              <a:rPr dirty="0" sz="1100" spc="10">
                <a:latin typeface="Times New Roman"/>
                <a:cs typeface="Times New Roman"/>
              </a:rPr>
              <a:t>money market  instruments or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bonds.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pooling the </a:t>
            </a:r>
            <a:r>
              <a:rPr dirty="0" sz="1100" spc="5">
                <a:latin typeface="Times New Roman"/>
                <a:cs typeface="Times New Roman"/>
              </a:rPr>
              <a:t>funds of </a:t>
            </a:r>
            <a:r>
              <a:rPr dirty="0" sz="1100" spc="10">
                <a:latin typeface="Times New Roman"/>
                <a:cs typeface="Times New Roman"/>
              </a:rPr>
              <a:t>thousands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investors, a widely  </a:t>
            </a:r>
            <a:r>
              <a:rPr dirty="0" sz="1100" spc="5">
                <a:latin typeface="Times New Roman"/>
                <a:cs typeface="Times New Roman"/>
              </a:rPr>
              <a:t>diversified portfolio of financial assets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purchased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investment company </a:t>
            </a:r>
            <a:r>
              <a:rPr dirty="0" sz="1100" spc="5">
                <a:latin typeface="Times New Roman"/>
                <a:cs typeface="Times New Roman"/>
              </a:rPr>
              <a:t>can  </a:t>
            </a:r>
            <a:r>
              <a:rPr dirty="0" sz="1100" spc="10">
                <a:latin typeface="Times New Roman"/>
                <a:cs typeface="Times New Roman"/>
              </a:rPr>
              <a:t>offer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owners (shareholders) a </a:t>
            </a:r>
            <a:r>
              <a:rPr dirty="0" sz="1100" spc="5">
                <a:latin typeface="Times New Roman"/>
                <a:cs typeface="Times New Roman"/>
              </a:rPr>
              <a:t>variety of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services.</a:t>
            </a:r>
            <a:endParaRPr sz="1100">
              <a:latin typeface="Times New Roman"/>
              <a:cs typeface="Times New Roman"/>
            </a:endParaRPr>
          </a:p>
          <a:p>
            <a:pPr algn="r" marR="1651635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.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1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regulated investment </a:t>
            </a:r>
            <a:r>
              <a:rPr dirty="0" sz="1100" spc="10">
                <a:latin typeface="Times New Roman"/>
                <a:cs typeface="Times New Roman"/>
              </a:rPr>
              <a:t>company can </a:t>
            </a:r>
            <a:r>
              <a:rPr dirty="0" sz="1100" spc="5">
                <a:latin typeface="Times New Roman"/>
                <a:cs typeface="Times New Roman"/>
              </a:rPr>
              <a:t>elect </a:t>
            </a:r>
            <a:r>
              <a:rPr dirty="0" sz="1100" spc="10">
                <a:latin typeface="Times New Roman"/>
                <a:cs typeface="Times New Roman"/>
              </a:rPr>
              <a:t>to pay no </a:t>
            </a:r>
            <a:r>
              <a:rPr dirty="0" sz="1100" spc="5">
                <a:latin typeface="Times New Roman"/>
                <a:cs typeface="Times New Roman"/>
              </a:rPr>
              <a:t>federal taxes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any distribution of  dividends, interest, and realized capital gains to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shareholders. </a:t>
            </a:r>
            <a:r>
              <a:rPr dirty="0" sz="1100" spc="10">
                <a:latin typeface="Times New Roman"/>
                <a:cs typeface="Times New Roman"/>
              </a:rPr>
              <a:t>The investment company  </a:t>
            </a:r>
            <a:r>
              <a:rPr dirty="0" sz="1100" spc="5">
                <a:latin typeface="Times New Roman"/>
                <a:cs typeface="Times New Roman"/>
              </a:rPr>
              <a:t>acts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conduit, "flowing through"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distributions to </a:t>
            </a:r>
            <a:r>
              <a:rPr dirty="0" sz="1100" spc="10">
                <a:latin typeface="Times New Roman"/>
                <a:cs typeface="Times New Roman"/>
              </a:rPr>
              <a:t>stockholders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pay their </a:t>
            </a:r>
            <a:r>
              <a:rPr dirty="0" sz="1100" spc="10">
                <a:latin typeface="Times New Roman"/>
                <a:cs typeface="Times New Roman"/>
              </a:rPr>
              <a:t>own  </a:t>
            </a:r>
            <a:r>
              <a:rPr dirty="0" sz="1100" spc="5">
                <a:latin typeface="Times New Roman"/>
                <a:cs typeface="Times New Roman"/>
              </a:rPr>
              <a:t>marginal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tax,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rates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effect,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shareholders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treated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if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they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held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383538" y="406989"/>
            <a:ext cx="5436870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63500" marR="57785">
              <a:lnSpc>
                <a:spcPts val="1300"/>
              </a:lnSpc>
              <a:spcBef>
                <a:spcPts val="190"/>
              </a:spcBef>
              <a:tabLst>
                <a:tab pos="51625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securities in the fund's portfolio. Shareholders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taxes </a:t>
            </a:r>
            <a:r>
              <a:rPr dirty="0" sz="1100" spc="10">
                <a:latin typeface="Times New Roman"/>
                <a:cs typeface="Times New Roman"/>
              </a:rPr>
              <a:t>they would </a:t>
            </a:r>
            <a:r>
              <a:rPr dirty="0" sz="1100" spc="5">
                <a:latin typeface="Times New Roman"/>
                <a:cs typeface="Times New Roman"/>
              </a:rPr>
              <a:t>pay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they  </a:t>
            </a:r>
            <a:r>
              <a:rPr dirty="0" sz="1100" spc="10">
                <a:latin typeface="Times New Roman"/>
                <a:cs typeface="Times New Roman"/>
              </a:rPr>
              <a:t>owned the </a:t>
            </a:r>
            <a:r>
              <a:rPr dirty="0" sz="1100" spc="5">
                <a:latin typeface="Times New Roman"/>
                <a:cs typeface="Times New Roman"/>
              </a:rPr>
              <a:t>shares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directly.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63500" marR="565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Fund </a:t>
            </a:r>
            <a:r>
              <a:rPr dirty="0" sz="1100" spc="5">
                <a:latin typeface="Times New Roman"/>
                <a:cs typeface="Times New Roman"/>
              </a:rPr>
              <a:t>taxation is </a:t>
            </a:r>
            <a:r>
              <a:rPr dirty="0" sz="1100" spc="10">
                <a:latin typeface="Times New Roman"/>
                <a:cs typeface="Times New Roman"/>
              </a:rPr>
              <a:t>unique with income </a:t>
            </a:r>
            <a:r>
              <a:rPr dirty="0" sz="1100" spc="5">
                <a:latin typeface="Times New Roman"/>
                <a:cs typeface="Times New Roman"/>
              </a:rPr>
              <a:t>taxed only </a:t>
            </a:r>
            <a:r>
              <a:rPr dirty="0" sz="1100" spc="10">
                <a:latin typeface="Times New Roman"/>
                <a:cs typeface="Times New Roman"/>
              </a:rPr>
              <a:t>once when </a:t>
            </a:r>
            <a:r>
              <a:rPr dirty="0" sz="1100" spc="5">
                <a:latin typeface="Times New Roman"/>
                <a:cs typeface="Times New Roman"/>
              </a:rPr>
              <a:t>it is received by its shareholders. 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funds short-term gains and other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taxed to shareholders as ordinary </a:t>
            </a:r>
            <a:r>
              <a:rPr dirty="0" sz="1100" spc="10">
                <a:latin typeface="Times New Roman"/>
                <a:cs typeface="Times New Roman"/>
              </a:rPr>
              <a:t>income,  </a:t>
            </a:r>
            <a:r>
              <a:rPr dirty="0" sz="1100" spc="5">
                <a:latin typeface="Times New Roman"/>
                <a:cs typeface="Times New Roman"/>
              </a:rPr>
              <a:t>whereas its </a:t>
            </a:r>
            <a:r>
              <a:rPr dirty="0" sz="1100" spc="10">
                <a:latin typeface="Times New Roman"/>
                <a:cs typeface="Times New Roman"/>
              </a:rPr>
              <a:t>long-term </a:t>
            </a:r>
            <a:r>
              <a:rPr dirty="0" sz="1100" spc="5">
                <a:latin typeface="Times New Roman"/>
                <a:cs typeface="Times New Roman"/>
              </a:rPr>
              <a:t>capital gains are taxed to shareholders </a:t>
            </a:r>
            <a:r>
              <a:rPr dirty="0" sz="1100" spc="10">
                <a:latin typeface="Times New Roman"/>
                <a:cs typeface="Times New Roman"/>
              </a:rPr>
              <a:t>as" long-term, capital gains.  Tax-exempt income </a:t>
            </a:r>
            <a:r>
              <a:rPr dirty="0" sz="1100" spc="5">
                <a:latin typeface="Times New Roman"/>
                <a:cs typeface="Times New Roman"/>
              </a:rPr>
              <a:t>received </a:t>
            </a:r>
            <a:r>
              <a:rPr dirty="0" sz="1100" spc="10">
                <a:latin typeface="Times New Roman"/>
                <a:cs typeface="Times New Roman"/>
              </a:rPr>
              <a:t>by a </a:t>
            </a:r>
            <a:r>
              <a:rPr dirty="0" sz="1100" spc="5">
                <a:latin typeface="Times New Roman"/>
                <a:cs typeface="Times New Roman"/>
              </a:rPr>
              <a:t>fund is generally tax </a:t>
            </a:r>
            <a:r>
              <a:rPr dirty="0" sz="1100" spc="10">
                <a:latin typeface="Times New Roman"/>
                <a:cs typeface="Times New Roman"/>
              </a:rPr>
              <a:t>exempt </a:t>
            </a:r>
            <a:r>
              <a:rPr dirty="0" sz="1100" spc="5">
                <a:latin typeface="Times New Roman"/>
                <a:cs typeface="Times New Roman"/>
              </a:rPr>
              <a:t>to the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shareholder.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715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Investment companies </a:t>
            </a:r>
            <a:r>
              <a:rPr dirty="0" sz="1100" spc="5">
                <a:latin typeface="Times New Roman"/>
                <a:cs typeface="Times New Roman"/>
              </a:rPr>
              <a:t>are required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Investment </a:t>
            </a:r>
            <a:r>
              <a:rPr dirty="0" sz="1100" spc="10">
                <a:latin typeface="Times New Roman"/>
                <a:cs typeface="Times New Roman"/>
              </a:rPr>
              <a:t>Company Act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1940 </a:t>
            </a:r>
            <a:r>
              <a:rPr dirty="0" sz="1100" spc="5">
                <a:latin typeface="Times New Roman"/>
                <a:cs typeface="Times New Roman"/>
              </a:rPr>
              <a:t>to register with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and Exchange Commission </a:t>
            </a:r>
            <a:r>
              <a:rPr dirty="0" sz="1100" spc="5">
                <a:latin typeface="Times New Roman"/>
                <a:cs typeface="Times New Roman"/>
              </a:rPr>
              <a:t>(SEC). This detailed </a:t>
            </a:r>
            <a:r>
              <a:rPr dirty="0" sz="1100" spc="10">
                <a:latin typeface="Times New Roman"/>
                <a:cs typeface="Times New Roman"/>
              </a:rPr>
              <a:t>regulatory </a:t>
            </a:r>
            <a:r>
              <a:rPr dirty="0" sz="1100" spc="5">
                <a:latin typeface="Times New Roman"/>
                <a:cs typeface="Times New Roman"/>
              </a:rPr>
              <a:t>statute contains  </a:t>
            </a:r>
            <a:r>
              <a:rPr dirty="0" sz="1100" spc="10">
                <a:latin typeface="Times New Roman"/>
                <a:cs typeface="Times New Roman"/>
              </a:rPr>
              <a:t>numerous </a:t>
            </a:r>
            <a:r>
              <a:rPr dirty="0" sz="1100" spc="5">
                <a:latin typeface="Times New Roman"/>
                <a:cs typeface="Times New Roman"/>
              </a:rPr>
              <a:t>provisions designed to protect shareholders.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state laws require  appropriate disclosures to investors.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65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It is important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note </a:t>
            </a:r>
            <a:r>
              <a:rPr dirty="0" sz="1100" spc="10">
                <a:latin typeface="Times New Roman"/>
                <a:cs typeface="Times New Roman"/>
              </a:rPr>
              <a:t>that investment companies are </a:t>
            </a:r>
            <a:r>
              <a:rPr dirty="0" sz="1100" spc="5">
                <a:latin typeface="Times New Roman"/>
                <a:cs typeface="Times New Roman"/>
              </a:rPr>
              <a:t>not insured or guaranteed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any  </a:t>
            </a:r>
            <a:r>
              <a:rPr dirty="0" sz="1100" spc="10">
                <a:latin typeface="Times New Roman"/>
                <a:cs typeface="Times New Roman"/>
              </a:rPr>
              <a:t>government agency </a:t>
            </a:r>
            <a:r>
              <a:rPr dirty="0" sz="1100" spc="5">
                <a:latin typeface="Times New Roman"/>
                <a:cs typeface="Times New Roman"/>
              </a:rPr>
              <a:t>or by any financial institution </a:t>
            </a:r>
            <a:r>
              <a:rPr dirty="0" sz="1100" spc="10">
                <a:latin typeface="Times New Roman"/>
                <a:cs typeface="Times New Roman"/>
              </a:rPr>
              <a:t>from which 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obtain  shares.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are risky investments, losses to, investors </a:t>
            </a:r>
            <a:r>
              <a:rPr dirty="0" sz="1100" spc="10">
                <a:latin typeface="Times New Roman"/>
                <a:cs typeface="Times New Roman"/>
              </a:rPr>
              <a:t>can and do occur </a:t>
            </a:r>
            <a:r>
              <a:rPr dirty="0" sz="1100" spc="5">
                <a:latin typeface="Times New Roman"/>
                <a:cs typeface="Times New Roman"/>
              </a:rPr>
              <a:t>(just think </a:t>
            </a:r>
            <a:r>
              <a:rPr dirty="0" sz="1100" spc="10">
                <a:latin typeface="Times New Roman"/>
                <a:cs typeface="Times New Roman"/>
              </a:rPr>
              <a:t>2000 </a:t>
            </a:r>
            <a:r>
              <a:rPr dirty="0" sz="1100" spc="5">
                <a:latin typeface="Times New Roman"/>
                <a:cs typeface="Times New Roman"/>
              </a:rPr>
              <a:t>to  2002), </a:t>
            </a:r>
            <a:r>
              <a:rPr dirty="0" sz="1100" spc="10">
                <a:latin typeface="Times New Roman"/>
                <a:cs typeface="Times New Roman"/>
              </a:rPr>
              <a:t>and investment companies' </a:t>
            </a:r>
            <a:r>
              <a:rPr dirty="0" sz="1100" spc="5">
                <a:latin typeface="Times New Roman"/>
                <a:cs typeface="Times New Roman"/>
              </a:rPr>
              <a:t>promotional </a:t>
            </a:r>
            <a:r>
              <a:rPr dirty="0" sz="1100" spc="10">
                <a:latin typeface="Times New Roman"/>
                <a:cs typeface="Times New Roman"/>
              </a:rPr>
              <a:t>materials </a:t>
            </a:r>
            <a:r>
              <a:rPr dirty="0" sz="1100" spc="5">
                <a:latin typeface="Times New Roman"/>
                <a:cs typeface="Times New Roman"/>
              </a:rPr>
              <a:t>state this</a:t>
            </a:r>
            <a:r>
              <a:rPr dirty="0" sz="1100" spc="10">
                <a:latin typeface="Times New Roman"/>
                <a:cs typeface="Times New Roman"/>
              </a:rPr>
              <a:t> clearly.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Types </a:t>
            </a:r>
            <a:r>
              <a:rPr dirty="0" sz="1100" spc="5" b="1">
                <a:latin typeface="Times New Roman"/>
                <a:cs typeface="Times New Roman"/>
              </a:rPr>
              <a:t>of Investment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Companies: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651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All investment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begin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selling shares in </a:t>
            </a:r>
            <a:r>
              <a:rPr dirty="0" sz="1100" spc="10">
                <a:latin typeface="Times New Roman"/>
                <a:cs typeface="Times New Roman"/>
              </a:rPr>
              <a:t>themselves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public.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proceeds  are </a:t>
            </a:r>
            <a:r>
              <a:rPr dirty="0" sz="1100" spc="10">
                <a:latin typeface="Times New Roman"/>
                <a:cs typeface="Times New Roman"/>
              </a:rPr>
              <a:t>then used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buy 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0">
                <a:latin typeface="Times New Roman"/>
                <a:cs typeface="Times New Roman"/>
              </a:rPr>
              <a:t>Most investment companies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managed  companies, </a:t>
            </a:r>
            <a:r>
              <a:rPr dirty="0" sz="1100" spc="5">
                <a:latin typeface="Times New Roman"/>
                <a:cs typeface="Times New Roman"/>
              </a:rPr>
              <a:t>offering professional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of the portfolio as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benefits. </a:t>
            </a:r>
            <a:r>
              <a:rPr dirty="0" sz="1100" spc="15">
                <a:latin typeface="Times New Roman"/>
                <a:cs typeface="Times New Roman"/>
              </a:rPr>
              <a:t>One 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well-known type </a:t>
            </a:r>
            <a:r>
              <a:rPr dirty="0" sz="1100" spc="5">
                <a:latin typeface="Times New Roman"/>
                <a:cs typeface="Times New Roman"/>
              </a:rPr>
              <a:t>of Investment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unmanaged.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begin here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 unmanaged type and then </a:t>
            </a:r>
            <a:r>
              <a:rPr dirty="0" sz="1100" spc="5">
                <a:latin typeface="Times New Roman"/>
                <a:cs typeface="Times New Roman"/>
              </a:rPr>
              <a:t>discuss </a:t>
            </a:r>
            <a:r>
              <a:rPr dirty="0" sz="1100" spc="10">
                <a:latin typeface="Times New Roman"/>
                <a:cs typeface="Times New Roman"/>
              </a:rPr>
              <a:t>the two types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managed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companies. </a:t>
            </a:r>
            <a:r>
              <a:rPr dirty="0" sz="1100" spc="5">
                <a:latin typeface="Times New Roman"/>
                <a:cs typeface="Times New Roman"/>
              </a:rPr>
              <a:t>After 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consider each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three types,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focus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mutual funds, the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popular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investment company by </a:t>
            </a:r>
            <a:r>
              <a:rPr dirty="0" sz="1100" spc="5">
                <a:latin typeface="Times New Roman"/>
                <a:cs typeface="Times New Roman"/>
              </a:rPr>
              <a:t>far for the typical' individual investor.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Unit </a:t>
            </a:r>
            <a:r>
              <a:rPr dirty="0" sz="1100" spc="5" b="1">
                <a:latin typeface="Times New Roman"/>
                <a:cs typeface="Times New Roman"/>
              </a:rPr>
              <a:t>Investment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Trusts: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alternative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of. </a:t>
            </a:r>
            <a:r>
              <a:rPr dirty="0" sz="1100" spc="10">
                <a:latin typeface="Times New Roman"/>
                <a:cs typeface="Times New Roman"/>
              </a:rPr>
              <a:t>Investment Company </a:t>
            </a:r>
            <a:r>
              <a:rPr dirty="0" sz="1100" spc="5">
                <a:latin typeface="Times New Roman"/>
                <a:cs typeface="Times New Roman"/>
              </a:rPr>
              <a:t>that deviates </a:t>
            </a:r>
            <a:r>
              <a:rPr dirty="0" sz="1100" spc="10">
                <a:latin typeface="Times New Roman"/>
                <a:cs typeface="Times New Roman"/>
              </a:rPr>
              <a:t>from the normal managed type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the unit -investment </a:t>
            </a:r>
            <a:r>
              <a:rPr dirty="0" sz="1100" spc="5">
                <a:latin typeface="Times New Roman"/>
                <a:cs typeface="Times New Roman"/>
              </a:rPr>
              <a:t>trust, (OIT), which typically is </a:t>
            </a:r>
            <a:r>
              <a:rPr dirty="0" sz="1100" spc="10">
                <a:latin typeface="Times New Roman"/>
                <a:cs typeface="Times New Roman"/>
              </a:rPr>
              <a:t>an unmanaged, fixed-income </a:t>
            </a:r>
            <a:r>
              <a:rPr dirty="0" sz="1100" spc="5">
                <a:latin typeface="Times New Roman"/>
                <a:cs typeface="Times New Roman"/>
              </a:rPr>
              <a:t>security  portfolio </a:t>
            </a:r>
            <a:r>
              <a:rPr dirty="0" sz="1100" spc="10">
                <a:latin typeface="Times New Roman"/>
                <a:cs typeface="Times New Roman"/>
              </a:rPr>
              <a:t>put </a:t>
            </a:r>
            <a:r>
              <a:rPr dirty="0" sz="1100" spc="5">
                <a:latin typeface="Times New Roman"/>
                <a:cs typeface="Times New Roman"/>
              </a:rPr>
              <a:t>together </a:t>
            </a:r>
            <a:r>
              <a:rPr dirty="0" sz="1100" spc="10">
                <a:latin typeface="Times New Roman"/>
                <a:cs typeface="Times New Roman"/>
              </a:rPr>
              <a:t>by a </a:t>
            </a:r>
            <a:r>
              <a:rPr dirty="0" sz="1100" spc="5">
                <a:latin typeface="Times New Roman"/>
                <a:cs typeface="Times New Roman"/>
              </a:rPr>
              <a:t>sponsor </a:t>
            </a:r>
            <a:r>
              <a:rPr dirty="0" sz="1100" spc="10">
                <a:latin typeface="Times New Roman"/>
                <a:cs typeface="Times New Roman"/>
              </a:rPr>
              <a:t>and handled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an independent trustee. Redeemable trust  </a:t>
            </a:r>
            <a:r>
              <a:rPr dirty="0" sz="1100" spc="5">
                <a:latin typeface="Times New Roman"/>
                <a:cs typeface="Times New Roman"/>
              </a:rPr>
              <a:t>certificates representing </a:t>
            </a:r>
            <a:r>
              <a:rPr dirty="0" sz="1100" spc="10">
                <a:latin typeface="Times New Roman"/>
                <a:cs typeface="Times New Roman"/>
              </a:rPr>
              <a:t>claims </a:t>
            </a:r>
            <a:r>
              <a:rPr dirty="0" sz="1100" spc="5">
                <a:latin typeface="Times New Roman"/>
                <a:cs typeface="Times New Roman"/>
              </a:rPr>
              <a:t>against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assets, of the trust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investors at </a:t>
            </a:r>
            <a:r>
              <a:rPr dirty="0" sz="1100" spc="10">
                <a:latin typeface="Times New Roman"/>
                <a:cs typeface="Times New Roman"/>
              </a:rPr>
              <a:t>net  </a:t>
            </a:r>
            <a:r>
              <a:rPr dirty="0" sz="1100" spc="5">
                <a:latin typeface="Times New Roman"/>
                <a:cs typeface="Times New Roman"/>
              </a:rPr>
              <a:t>asset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plus </a:t>
            </a:r>
            <a:r>
              <a:rPr dirty="0" sz="1100" spc="10">
                <a:latin typeface="Times New Roman"/>
                <a:cs typeface="Times New Roman"/>
              </a:rPr>
              <a:t>a small commission. </a:t>
            </a:r>
            <a:r>
              <a:rPr dirty="0" sz="1100" spc="5">
                <a:latin typeface="Times New Roman"/>
                <a:cs typeface="Times New Roman"/>
              </a:rPr>
              <a:t>All interest (or dividends)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principal </a:t>
            </a:r>
            <a:r>
              <a:rPr dirty="0" sz="1100" spc="10">
                <a:latin typeface="Times New Roman"/>
                <a:cs typeface="Times New Roman"/>
              </a:rPr>
              <a:t>repayments  </a:t>
            </a:r>
            <a:r>
              <a:rPr dirty="0" sz="1100" spc="5">
                <a:latin typeface="Times New Roman"/>
                <a:cs typeface="Times New Roman"/>
              </a:rPr>
              <a:t>are distributed to </a:t>
            </a:r>
            <a:r>
              <a:rPr dirty="0" sz="1100" spc="10">
                <a:latin typeface="Times New Roman"/>
                <a:cs typeface="Times New Roman"/>
              </a:rPr>
              <a:t>the holders of the </a:t>
            </a:r>
            <a:r>
              <a:rPr dirty="0" sz="1100" spc="5">
                <a:latin typeface="Times New Roman"/>
                <a:cs typeface="Times New Roman"/>
              </a:rPr>
              <a:t>certificates.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unit investment trusts hold either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equities or </a:t>
            </a:r>
            <a:r>
              <a:rPr dirty="0" sz="1100" spc="10">
                <a:latin typeface="Times New Roman"/>
                <a:cs typeface="Times New Roman"/>
              </a:rPr>
              <a:t>tax-exempt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assets are </a:t>
            </a:r>
            <a:r>
              <a:rPr dirty="0" sz="1100" spc="10">
                <a:latin typeface="Times New Roman"/>
                <a:cs typeface="Times New Roman"/>
              </a:rPr>
              <a:t>almost always </a:t>
            </a:r>
            <a:r>
              <a:rPr dirty="0" sz="1100" spc="5">
                <a:latin typeface="Times New Roman"/>
                <a:cs typeface="Times New Roman"/>
              </a:rPr>
              <a:t>kept </a:t>
            </a:r>
            <a:r>
              <a:rPr dirty="0" sz="1100" spc="10">
                <a:latin typeface="Times New Roman"/>
                <a:cs typeface="Times New Roman"/>
              </a:rPr>
              <a:t>unchanged, and </a:t>
            </a:r>
            <a:r>
              <a:rPr dirty="0" sz="1100" spc="5">
                <a:latin typeface="Times New Roman"/>
                <a:cs typeface="Times New Roman"/>
              </a:rPr>
              <a:t>the trust  ceases to </a:t>
            </a:r>
            <a:r>
              <a:rPr dirty="0" sz="1100" spc="10">
                <a:latin typeface="Times New Roman"/>
                <a:cs typeface="Times New Roman"/>
              </a:rPr>
              <a:t>exist when the bonds </a:t>
            </a:r>
            <a:r>
              <a:rPr dirty="0" sz="1100" spc="5">
                <a:latin typeface="Times New Roman"/>
                <a:cs typeface="Times New Roman"/>
              </a:rPr>
              <a:t>mature, although it is </a:t>
            </a:r>
            <a:r>
              <a:rPr dirty="0" sz="1100" spc="10">
                <a:latin typeface="Times New Roman"/>
                <a:cs typeface="Times New Roman"/>
              </a:rPr>
              <a:t>possible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redeem </a:t>
            </a:r>
            <a:r>
              <a:rPr dirty="0" sz="1100" spc="5">
                <a:latin typeface="Times New Roman"/>
                <a:cs typeface="Times New Roman"/>
              </a:rPr>
              <a:t>units 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trust.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461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 general,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unit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trusts </a:t>
            </a:r>
            <a:r>
              <a:rPr dirty="0" sz="1100" spc="10">
                <a:latin typeface="Times New Roman"/>
                <a:cs typeface="Times New Roman"/>
              </a:rPr>
              <a:t>are designed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bought and </a:t>
            </a:r>
            <a:r>
              <a:rPr dirty="0" sz="1100" spc="5">
                <a:latin typeface="Times New Roman"/>
                <a:cs typeface="Times New Roman"/>
              </a:rPr>
              <a:t>held,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capital  preservation </a:t>
            </a:r>
            <a:r>
              <a:rPr dirty="0" sz="1100" spc="10">
                <a:latin typeface="Times New Roman"/>
                <a:cs typeface="Times New Roman"/>
              </a:rPr>
              <a:t>as a </a:t>
            </a:r>
            <a:r>
              <a:rPr dirty="0" sz="1100" spc="5">
                <a:latin typeface="Times New Roman"/>
                <a:cs typeface="Times New Roman"/>
              </a:rPr>
              <a:t>major objective.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enable </a:t>
            </a:r>
            <a:r>
              <a:rPr dirty="0" sz="1100" spc="10">
                <a:latin typeface="Times New Roman"/>
                <a:cs typeface="Times New Roman"/>
              </a:rPr>
              <a:t>'investors to </a:t>
            </a:r>
            <a:r>
              <a:rPr dirty="0" sz="1100" spc="5">
                <a:latin typeface="Times New Roman"/>
                <a:cs typeface="Times New Roman"/>
              </a:rPr>
              <a:t>gain </a:t>
            </a:r>
            <a:r>
              <a:rPr dirty="0" sz="1100" spc="10">
                <a:latin typeface="Times New Roman"/>
                <a:cs typeface="Times New Roman"/>
              </a:rPr>
              <a:t>diversification, provide  </a:t>
            </a:r>
            <a:r>
              <a:rPr dirty="0" sz="1100" spc="5">
                <a:latin typeface="Times New Roman"/>
                <a:cs typeface="Times New Roman"/>
              </a:rPr>
              <a:t>professional,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takes </a:t>
            </a:r>
            <a:r>
              <a:rPr dirty="0" sz="1100" spc="5">
                <a:latin typeface="Times New Roman"/>
                <a:cs typeface="Times New Roman"/>
              </a:rPr>
              <a:t>care of 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details, </a:t>
            </a:r>
            <a:r>
              <a:rPr dirty="0" sz="1100" spc="10">
                <a:latin typeface="Times New Roman"/>
                <a:cs typeface="Times New Roman"/>
              </a:rPr>
              <a:t>permit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purchase </a:t>
            </a:r>
            <a:r>
              <a:rPr dirty="0" sz="1100" spc="5">
                <a:latin typeface="Times New Roman"/>
                <a:cs typeface="Times New Roman"/>
              </a:rPr>
              <a:t>of securities  by (he trust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cheaper; price than,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purchased individually,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ensure </a:t>
            </a:r>
            <a:r>
              <a:rPr dirty="0" sz="1100" spc="10">
                <a:latin typeface="Times New Roman"/>
                <a:cs typeface="Times New Roman"/>
              </a:rPr>
              <a:t>minimum  </a:t>
            </a:r>
            <a:r>
              <a:rPr dirty="0" sz="1100" spc="5">
                <a:latin typeface="Times New Roman"/>
                <a:cs typeface="Times New Roman"/>
              </a:rPr>
              <a:t>operating costs.. If conditions </a:t>
            </a:r>
            <a:r>
              <a:rPr dirty="0" sz="1100" spc="10">
                <a:latin typeface="Times New Roman"/>
                <a:cs typeface="Times New Roman"/>
              </a:rPr>
              <a:t>change, however, </a:t>
            </a:r>
            <a:r>
              <a:rPr dirty="0" sz="1100" spc="5">
                <a:latin typeface="Times New Roman"/>
                <a:cs typeface="Times New Roman"/>
              </a:rPr>
              <a:t>investors lose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ability to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rapid,  </a:t>
            </a:r>
            <a:r>
              <a:rPr dirty="0" sz="1100" spc="10">
                <a:latin typeface="Times New Roman"/>
                <a:cs typeface="Times New Roman"/>
              </a:rPr>
              <a:t>inexpensive, or costless 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their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positions.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Closed-End </a:t>
            </a:r>
            <a:r>
              <a:rPr dirty="0" sz="1100" spc="5" b="1">
                <a:latin typeface="Times New Roman"/>
                <a:cs typeface="Times New Roman"/>
              </a:rPr>
              <a:t>Investment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Companies: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65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two types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managed investment companies, the </a:t>
            </a:r>
            <a:r>
              <a:rPr dirty="0" sz="1100" spc="5">
                <a:latin typeface="Times New Roman"/>
                <a:cs typeface="Times New Roman"/>
              </a:rPr>
              <a:t>closed-end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investment  </a:t>
            </a:r>
            <a:r>
              <a:rPr dirty="0" sz="1100" spc="15">
                <a:latin typeface="Times New Roman"/>
                <a:cs typeface="Times New Roman"/>
              </a:rPr>
              <a:t>company, </a:t>
            </a:r>
            <a:r>
              <a:rPr dirty="0" sz="1100" spc="10">
                <a:latin typeface="Times New Roman"/>
                <a:cs typeface="Times New Roman"/>
              </a:rPr>
              <a:t>usually </a:t>
            </a:r>
            <a:r>
              <a:rPr dirty="0" sz="1100" spc="5">
                <a:latin typeface="Times New Roman"/>
                <a:cs typeface="Times New Roman"/>
              </a:rPr>
              <a:t>sells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10">
                <a:latin typeface="Times New Roman"/>
                <a:cs typeface="Times New Roman"/>
              </a:rPr>
              <a:t>additional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after the </a:t>
            </a:r>
            <a:r>
              <a:rPr dirty="0" sz="1100" spc="5">
                <a:latin typeface="Times New Roman"/>
                <a:cs typeface="Times New Roman"/>
              </a:rPr>
              <a:t>initial public offering.  Therefore, their capitalizations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fixed, unless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public offering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made.</a:t>
            </a: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ts val="1300"/>
              </a:lnSpc>
              <a:spcBef>
                <a:spcPts val="3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closed-end fund trade in the secondary </a:t>
            </a:r>
            <a:r>
              <a:rPr dirty="0" sz="1100" spc="10">
                <a:latin typeface="Times New Roman"/>
                <a:cs typeface="Times New Roman"/>
              </a:rPr>
              <a:t>markets </a:t>
            </a:r>
            <a:r>
              <a:rPr dirty="0" sz="1100" spc="5">
                <a:latin typeface="Times New Roman"/>
                <a:cs typeface="Times New Roman"/>
              </a:rPr>
              <a:t>(e.g., </a:t>
            </a:r>
            <a:r>
              <a:rPr dirty="0" sz="1100" spc="10">
                <a:latin typeface="Times New Roman"/>
                <a:cs typeface="Times New Roman"/>
              </a:rPr>
              <a:t>on the-exchanges)  </a:t>
            </a:r>
            <a:r>
              <a:rPr dirty="0" sz="1100" spc="5">
                <a:latin typeface="Times New Roman"/>
                <a:cs typeface="Times New Roman"/>
              </a:rPr>
              <a:t>exactly 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stock.</a:t>
            </a:r>
            <a:r>
              <a:rPr dirty="0" baseline="37037" sz="1125" spc="7">
                <a:latin typeface="Times New Roman"/>
                <a:cs typeface="Times New Roman"/>
              </a:rPr>
              <a:t>10  </a:t>
            </a:r>
            <a:r>
              <a:rPr dirty="0" baseline="37037" sz="1125" spc="15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sell, 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brokers, 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paying</a:t>
            </a:r>
            <a:endParaRPr sz="1100">
              <a:latin typeface="Times New Roman"/>
              <a:cs typeface="Times New Roman"/>
            </a:endParaRPr>
          </a:p>
          <a:p>
            <a:pPr marL="1249045">
              <a:lnSpc>
                <a:spcPct val="100000"/>
              </a:lnSpc>
              <a:spcBef>
                <a:spcPts val="944"/>
              </a:spcBef>
              <a:tabLst>
                <a:tab pos="51549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131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6989"/>
            <a:ext cx="5337175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8255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(receiving) the current price at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selling </a:t>
            </a:r>
            <a:r>
              <a:rPr dirty="0" sz="1100" spc="10">
                <a:latin typeface="Times New Roman"/>
                <a:cs typeface="Times New Roman"/>
              </a:rPr>
              <a:t>plus </a:t>
            </a:r>
            <a:r>
              <a:rPr dirty="0" sz="1100" spc="5">
                <a:latin typeface="Times New Roman"/>
                <a:cs typeface="Times New Roman"/>
              </a:rPr>
              <a:t>(less) broker </a:t>
            </a:r>
            <a:r>
              <a:rPr dirty="0" sz="1100" spc="10">
                <a:latin typeface="Times New Roman"/>
                <a:cs typeface="Times New Roman"/>
              </a:rPr>
              <a:t>age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commissions.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Open-End </a:t>
            </a:r>
            <a:r>
              <a:rPr dirty="0" sz="1100" spc="10" b="1">
                <a:latin typeface="Times New Roman"/>
                <a:cs typeface="Times New Roman"/>
              </a:rPr>
              <a:t>Investment Companies (Mutual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Funds):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Open-end investment companies, </a:t>
            </a:r>
            <a:r>
              <a:rPr dirty="0" sz="1100" spc="5">
                <a:latin typeface="Times New Roman"/>
                <a:cs typeface="Times New Roman"/>
              </a:rPr>
              <a:t>the most familiar </a:t>
            </a:r>
            <a:r>
              <a:rPr dirty="0" sz="1100" spc="15">
                <a:latin typeface="Times New Roman"/>
                <a:cs typeface="Times New Roman"/>
              </a:rPr>
              <a:t>type </a:t>
            </a:r>
            <a:r>
              <a:rPr dirty="0" sz="1100" spc="10">
                <a:latin typeface="Times New Roman"/>
                <a:cs typeface="Times New Roman"/>
              </a:rPr>
              <a:t>of managed company are popularly  </a:t>
            </a:r>
            <a:r>
              <a:rPr dirty="0" sz="1100" spc="5">
                <a:latin typeface="Times New Roman"/>
                <a:cs typeface="Times New Roman"/>
              </a:rPr>
              <a:t>referred to as mutual funds </a:t>
            </a:r>
            <a:r>
              <a:rPr dirty="0" sz="1100" spc="10">
                <a:latin typeface="Times New Roman"/>
                <a:cs typeface="Times New Roman"/>
              </a:rPr>
              <a:t>and continue </a:t>
            </a:r>
            <a:r>
              <a:rPr dirty="0" sz="1100" spc="5">
                <a:latin typeface="Times New Roman"/>
                <a:cs typeface="Times New Roman"/>
              </a:rPr>
              <a:t>to sell shares to investors after the initial sale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shares that starts </a:t>
            </a:r>
            <a:r>
              <a:rPr dirty="0" sz="1100" spc="10">
                <a:latin typeface="Times New Roman"/>
                <a:cs typeface="Times New Roman"/>
              </a:rPr>
              <a:t>the fund. The </a:t>
            </a:r>
            <a:r>
              <a:rPr dirty="0" sz="1100" spc="5">
                <a:latin typeface="Times New Roman"/>
                <a:cs typeface="Times New Roman"/>
              </a:rPr>
              <a:t>capitalization of </a:t>
            </a:r>
            <a:r>
              <a:rPr dirty="0" sz="1100" spc="10">
                <a:latin typeface="Times New Roman"/>
                <a:cs typeface="Times New Roman"/>
              </a:rPr>
              <a:t>an .open-end investment company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continually </a:t>
            </a:r>
            <a:r>
              <a:rPr dirty="0" sz="1100" spc="10">
                <a:latin typeface="Times New Roman"/>
                <a:cs typeface="Times New Roman"/>
              </a:rPr>
              <a:t>changing—that </a:t>
            </a:r>
            <a:r>
              <a:rPr dirty="0" sz="1100" spc="5">
                <a:latin typeface="Times New Roman"/>
                <a:cs typeface="Times New Roman"/>
              </a:rPr>
              <a:t>is,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open-ended—as new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additional shares </a:t>
            </a:r>
            <a:r>
              <a:rPr dirty="0" sz="1100" spc="10">
                <a:latin typeface="Times New Roman"/>
                <a:cs typeface="Times New Roman"/>
              </a:rPr>
              <a:t>and  some </a:t>
            </a:r>
            <a:r>
              <a:rPr dirty="0" sz="1100" spc="5">
                <a:latin typeface="Times New Roman"/>
                <a:cs typeface="Times New Roman"/>
              </a:rPr>
              <a:t>existing shareholders cash in </a:t>
            </a:r>
            <a:r>
              <a:rPr dirty="0" sz="1100" spc="10">
                <a:latin typeface="Times New Roman"/>
                <a:cs typeface="Times New Roman"/>
              </a:rPr>
              <a:t>.by </a:t>
            </a:r>
            <a:r>
              <a:rPr dirty="0" sz="1100" spc="5">
                <a:latin typeface="Times New Roman"/>
                <a:cs typeface="Times New Roman"/>
              </a:rPr>
              <a:t>selling their shares </a:t>
            </a:r>
            <a:r>
              <a:rPr dirty="0" sz="1100" spc="10">
                <a:latin typeface="Times New Roman"/>
                <a:cs typeface="Times New Roman"/>
              </a:rPr>
              <a:t>back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Mutual funds </a:t>
            </a:r>
            <a:r>
              <a:rPr dirty="0" sz="1100" spc="5">
                <a:latin typeface="Times New Roman"/>
                <a:cs typeface="Times New Roman"/>
              </a:rPr>
              <a:t>typically are purchased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either: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442595" marR="6985" indent="-215900">
              <a:lnSpc>
                <a:spcPts val="1300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Directly from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fund </a:t>
            </a:r>
            <a:r>
              <a:rPr dirty="0" sz="1100" spc="10">
                <a:latin typeface="Times New Roman"/>
                <a:cs typeface="Times New Roman"/>
              </a:rPr>
              <a:t>company, </a:t>
            </a:r>
            <a:r>
              <a:rPr dirty="0" sz="1100" spc="5">
                <a:latin typeface="Times New Roman"/>
                <a:cs typeface="Times New Roman"/>
              </a:rPr>
              <a:t>using mail or telephone, or at </a:t>
            </a:r>
            <a:r>
              <a:rPr dirty="0" sz="1100" spc="10">
                <a:latin typeface="Times New Roman"/>
                <a:cs typeface="Times New Roman"/>
              </a:rPr>
              <a:t>the company's </a:t>
            </a:r>
            <a:r>
              <a:rPr dirty="0" sz="1100" spc="5">
                <a:latin typeface="Times New Roman"/>
                <a:cs typeface="Times New Roman"/>
              </a:rPr>
              <a:t>office  locations.</a:t>
            </a: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245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Indirectly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from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sales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agent,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including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firms,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banks,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life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insurance</a:t>
            </a:r>
            <a:endParaRPr sz="1100">
              <a:latin typeface="Times New Roman"/>
              <a:cs typeface="Times New Roman"/>
            </a:endParaRPr>
          </a:p>
          <a:p>
            <a:pPr marL="442595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companies, and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planners.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Mutual </a:t>
            </a:r>
            <a:r>
              <a:rPr dirty="0" sz="1100" spc="5">
                <a:latin typeface="Times New Roman"/>
                <a:cs typeface="Times New Roman"/>
              </a:rPr>
              <a:t>funds may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affiliated with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underwriter, </a:t>
            </a:r>
            <a:r>
              <a:rPr dirty="0" sz="1100" spc="10">
                <a:latin typeface="Times New Roman"/>
                <a:cs typeface="Times New Roman"/>
              </a:rPr>
              <a:t>-which </a:t>
            </a:r>
            <a:r>
              <a:rPr dirty="0" sz="1100" spc="5">
                <a:latin typeface="Times New Roman"/>
                <a:cs typeface="Times New Roman"/>
              </a:rPr>
              <a:t>usually has </a:t>
            </a:r>
            <a:r>
              <a:rPr dirty="0" sz="1100" spc="10">
                <a:latin typeface="Times New Roman"/>
                <a:cs typeface="Times New Roman"/>
              </a:rPr>
              <a:t>an exclusive </a:t>
            </a:r>
            <a:r>
              <a:rPr dirty="0" sz="1100" spc="5">
                <a:latin typeface="Times New Roman"/>
                <a:cs typeface="Times New Roman"/>
              </a:rPr>
              <a:t>right  to distribute shares to investors: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underwriters distribute shares </a:t>
            </a:r>
            <a:r>
              <a:rPr dirty="0" sz="1100" spc="10">
                <a:latin typeface="Times New Roman"/>
                <a:cs typeface="Times New Roman"/>
              </a:rPr>
              <a:t>through </a:t>
            </a:r>
            <a:r>
              <a:rPr dirty="0" sz="1100" spc="5">
                <a:latin typeface="Times New Roman"/>
                <a:cs typeface="Times New Roman"/>
              </a:rPr>
              <a:t>broker/dealer  firms.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Mutual </a:t>
            </a:r>
            <a:r>
              <a:rPr dirty="0" sz="1100" spc="5">
                <a:latin typeface="Times New Roman"/>
                <a:cs typeface="Times New Roman"/>
              </a:rPr>
              <a:t>funds are either corporations or business trusts typically </a:t>
            </a:r>
            <a:r>
              <a:rPr dirty="0" sz="1100" spc="10">
                <a:latin typeface="Times New Roman"/>
                <a:cs typeface="Times New Roman"/>
              </a:rPr>
              <a:t>formed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advisory firm </a:t>
            </a:r>
            <a:r>
              <a:rPr dirty="0" sz="1100" spc="10">
                <a:latin typeface="Times New Roman"/>
                <a:cs typeface="Times New Roman"/>
              </a:rPr>
              <a:t>that selects the/board </a:t>
            </a:r>
            <a:r>
              <a:rPr dirty="0" sz="1100" spc="5">
                <a:latin typeface="Times New Roman"/>
                <a:cs typeface="Times New Roman"/>
              </a:rPr>
              <a:t>of trustees (directors) for </a:t>
            </a:r>
            <a:r>
              <a:rPr dirty="0" sz="1100" spc="10">
                <a:latin typeface="Times New Roman"/>
                <a:cs typeface="Times New Roman"/>
              </a:rPr>
              <a:t>the company.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trustees, </a:t>
            </a:r>
            <a:r>
              <a:rPr dirty="0" sz="1100" spc="10">
                <a:latin typeface="Times New Roman"/>
                <a:cs typeface="Times New Roman"/>
              </a:rPr>
              <a:t>in  </a:t>
            </a:r>
            <a:r>
              <a:rPr dirty="0" sz="1100" spc="5">
                <a:latin typeface="Times New Roman"/>
                <a:cs typeface="Times New Roman"/>
              </a:rPr>
              <a:t>turn, hire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separate </a:t>
            </a:r>
            <a:r>
              <a:rPr dirty="0" sz="1100" spc="10">
                <a:latin typeface="Times New Roman"/>
                <a:cs typeface="Times New Roman"/>
              </a:rPr>
              <a:t>management company, </a:t>
            </a:r>
            <a:r>
              <a:rPr dirty="0" sz="1100" spc="5">
                <a:latin typeface="Times New Roman"/>
                <a:cs typeface="Times New Roman"/>
              </a:rPr>
              <a:t>normally the investment advisory firm, to  </a:t>
            </a:r>
            <a:r>
              <a:rPr dirty="0" sz="1100" spc="15">
                <a:latin typeface="Times New Roman"/>
                <a:cs typeface="Times New Roman"/>
              </a:rPr>
              <a:t>manage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fund. The management company </a:t>
            </a:r>
            <a:r>
              <a:rPr dirty="0" sz="1100" spc="5">
                <a:latin typeface="Times New Roman"/>
                <a:cs typeface="Times New Roman"/>
              </a:rPr>
              <a:t>is contracted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investment company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perform </a:t>
            </a:r>
            <a:r>
              <a:rPr dirty="0" sz="1100" spc="5">
                <a:latin typeface="Times New Roman"/>
                <a:cs typeface="Times New Roman"/>
              </a:rPr>
              <a:t>necessary research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manage the </a:t>
            </a:r>
            <a:r>
              <a:rPr dirty="0" sz="1100" spc="5">
                <a:latin typeface="Times New Roman"/>
                <a:cs typeface="Times New Roman"/>
              </a:rPr>
              <a:t>portfolio, as well as to handle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administrative chores, for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receives a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fee.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Major Types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Mutual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general </a:t>
            </a:r>
            <a:r>
              <a:rPr dirty="0" sz="1100" spc="5">
                <a:latin typeface="Times New Roman"/>
                <a:cs typeface="Times New Roman"/>
              </a:rPr>
              <a:t>range of mutual funds arrayed </a:t>
            </a:r>
            <a:r>
              <a:rPr dirty="0" sz="1100" spc="10">
                <a:latin typeface="Times New Roman"/>
                <a:cs typeface="Times New Roman"/>
              </a:rPr>
              <a:t>along a </a:t>
            </a:r>
            <a:r>
              <a:rPr dirty="0" sz="1100" spc="5">
                <a:latin typeface="Times New Roman"/>
                <a:cs typeface="Times New Roman"/>
              </a:rPr>
              <a:t>return-risk </a:t>
            </a:r>
            <a:r>
              <a:rPr dirty="0" sz="1100" spc="10">
                <a:latin typeface="Times New Roman"/>
                <a:cs typeface="Times New Roman"/>
              </a:rPr>
              <a:t>spectrum.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we can </a:t>
            </a:r>
            <a:r>
              <a:rPr dirty="0" sz="1100" spc="5">
                <a:latin typeface="Times New Roman"/>
                <a:cs typeface="Times New Roman"/>
              </a:rPr>
              <a:t>see', 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funds are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lower end;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funds </a:t>
            </a:r>
            <a:r>
              <a:rPr dirty="0" sz="1100" spc="10">
                <a:latin typeface="Times New Roman"/>
                <a:cs typeface="Times New Roman"/>
              </a:rPr>
              <a:t>and balanced funds </a:t>
            </a:r>
            <a:r>
              <a:rPr dirty="0" sz="1100" spc="5">
                <a:latin typeface="Times New Roman"/>
                <a:cs typeface="Times New Roman"/>
              </a:rPr>
              <a:t>(which hold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bonds and </a:t>
            </a:r>
            <a:r>
              <a:rPr dirty="0" sz="1100" spc="5">
                <a:latin typeface="Times New Roman"/>
                <a:cs typeface="Times New Roman"/>
              </a:rPr>
              <a:t>stocks) are in the middle. </a:t>
            </a:r>
            <a:r>
              <a:rPr dirty="0" sz="1100" spc="10">
                <a:latin typeface="Times New Roman"/>
                <a:cs typeface="Times New Roman"/>
              </a:rPr>
              <a:t>Stock funds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upper-end </a:t>
            </a:r>
            <a:r>
              <a:rPr dirty="0" sz="1100" spc="5">
                <a:latin typeface="Times New Roman"/>
                <a:cs typeface="Times New Roman"/>
              </a:rPr>
              <a:t>of the risk-return  </a:t>
            </a:r>
            <a:r>
              <a:rPr dirty="0" sz="1100" spc="10">
                <a:latin typeface="Times New Roman"/>
                <a:cs typeface="Times New Roman"/>
              </a:rPr>
              <a:t>spectrum.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are two </a:t>
            </a:r>
            <a:r>
              <a:rPr dirty="0" sz="1100" spc="5">
                <a:latin typeface="Times New Roman"/>
                <a:cs typeface="Times New Roman"/>
              </a:rPr>
              <a:t>major </a:t>
            </a:r>
            <a:r>
              <a:rPr dirty="0" sz="1100" spc="10">
                <a:latin typeface="Times New Roman"/>
                <a:cs typeface="Times New Roman"/>
              </a:rPr>
              <a:t>types </a:t>
            </a:r>
            <a:r>
              <a:rPr dirty="0" sz="1100" spc="5">
                <a:latin typeface="Times New Roman"/>
                <a:cs typeface="Times New Roman"/>
              </a:rPr>
              <a:t>of mutual funds: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mutual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funds</a:t>
            </a: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Stock (also </a:t>
            </a:r>
            <a:r>
              <a:rPr dirty="0" sz="1100" spc="10">
                <a:latin typeface="Times New Roman"/>
                <a:cs typeface="Times New Roman"/>
              </a:rPr>
              <a:t>called equity) funds and bond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income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funds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These types </a:t>
            </a:r>
            <a:r>
              <a:rPr dirty="0" sz="1100" spc="5">
                <a:latin typeface="Times New Roman"/>
                <a:cs typeface="Times New Roman"/>
              </a:rPr>
              <a:t>of funds parallel of </a:t>
            </a:r>
            <a:r>
              <a:rPr dirty="0" sz="1100" spc="10">
                <a:latin typeface="Times New Roman"/>
                <a:cs typeface="Times New Roman"/>
              </a:rPr>
              <a:t>money markets and capital </a:t>
            </a:r>
            <a:r>
              <a:rPr dirty="0" sz="1100" spc="5">
                <a:latin typeface="Times New Roman"/>
                <a:cs typeface="Times New Roman"/>
              </a:rPr>
              <a:t>markets. </a:t>
            </a:r>
            <a:r>
              <a:rPr dirty="0" sz="1100" spc="10">
                <a:latin typeface="Times New Roman"/>
                <a:cs typeface="Times New Roman"/>
              </a:rPr>
              <a:t>Money market funds  concentrate on </a:t>
            </a:r>
            <a:r>
              <a:rPr dirty="0" sz="1100" spc="5">
                <a:latin typeface="Times New Roman"/>
                <a:cs typeface="Times New Roman"/>
              </a:rPr>
              <a:t>short-term investing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holding </a:t>
            </a:r>
            <a:r>
              <a:rPr dirty="0" sz="1100" spc="10">
                <a:latin typeface="Times New Roman"/>
                <a:cs typeface="Times New Roman"/>
              </a:rPr>
              <a:t>portfolios of money </a:t>
            </a:r>
            <a:r>
              <a:rPr dirty="0" sz="1100" spc="5">
                <a:latin typeface="Times New Roman"/>
                <a:cs typeface="Times New Roman"/>
              </a:rPr>
              <a:t>market assets, </a:t>
            </a:r>
            <a:r>
              <a:rPr dirty="0" sz="1100" spc="10">
                <a:latin typeface="Times New Roman"/>
                <a:cs typeface="Times New Roman"/>
              </a:rPr>
              <a:t>whereas 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funds and bond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income funds </a:t>
            </a:r>
            <a:r>
              <a:rPr dirty="0" sz="1100" spc="5">
                <a:latin typeface="Times New Roman"/>
                <a:cs typeface="Times New Roman"/>
              </a:rPr>
              <a:t>concentrate </a:t>
            </a:r>
            <a:r>
              <a:rPr dirty="0" sz="1100" spc="10">
                <a:latin typeface="Times New Roman"/>
                <a:cs typeface="Times New Roman"/>
              </a:rPr>
              <a:t>on longer term </a:t>
            </a:r>
            <a:r>
              <a:rPr dirty="0" sz="1100" spc="5">
                <a:latin typeface="Times New Roman"/>
                <a:cs typeface="Times New Roman"/>
              </a:rPr>
              <a:t>investing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holding  </a:t>
            </a:r>
            <a:r>
              <a:rPr dirty="0" sz="1100" spc="10">
                <a:latin typeface="Times New Roman"/>
                <a:cs typeface="Times New Roman"/>
              </a:rPr>
              <a:t>mostly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market assets.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will discuss each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two types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mutual </a:t>
            </a:r>
            <a:r>
              <a:rPr dirty="0" sz="1100" spc="5">
                <a:latin typeface="Times New Roman"/>
                <a:cs typeface="Times New Roman"/>
              </a:rPr>
              <a:t>funds 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Money Market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major innovation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industry has </a:t>
            </a:r>
            <a:r>
              <a:rPr dirty="0" sz="1100" spc="10">
                <a:latin typeface="Times New Roman"/>
                <a:cs typeface="Times New Roman"/>
              </a:rPr>
              <a:t>been the </a:t>
            </a:r>
            <a:r>
              <a:rPr dirty="0" sz="1100" spc="5">
                <a:latin typeface="Times New Roman"/>
                <a:cs typeface="Times New Roman"/>
              </a:rPr>
              <a:t>creation, and subse-  quent </a:t>
            </a:r>
            <a:r>
              <a:rPr dirty="0" sz="1100" spc="10">
                <a:latin typeface="Times New Roman"/>
                <a:cs typeface="Times New Roman"/>
              </a:rPr>
              <a:t>phenomenal </a:t>
            </a:r>
            <a:r>
              <a:rPr dirty="0" sz="1100" spc="5">
                <a:latin typeface="Times New Roman"/>
                <a:cs typeface="Times New Roman"/>
              </a:rPr>
              <a:t>growth, of </a:t>
            </a:r>
            <a:r>
              <a:rPr dirty="0" sz="1100" spc="10">
                <a:latin typeface="Times New Roman"/>
                <a:cs typeface="Times New Roman"/>
              </a:rPr>
              <a:t>money market funds (MMFs), which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open-end </a:t>
            </a:r>
            <a:r>
              <a:rPr dirty="0" sz="1100" spc="5">
                <a:latin typeface="Times New Roman"/>
                <a:cs typeface="Times New Roman"/>
              </a:rPr>
              <a:t>investment  </a:t>
            </a:r>
            <a:r>
              <a:rPr dirty="0" sz="1100" spc="10">
                <a:latin typeface="Times New Roman"/>
                <a:cs typeface="Times New Roman"/>
              </a:rPr>
              <a:t>companies whose </a:t>
            </a:r>
            <a:r>
              <a:rPr dirty="0" sz="1100" spc="5">
                <a:latin typeface="Times New Roman"/>
                <a:cs typeface="Times New Roman"/>
              </a:rPr>
              <a:t>portfolios consist </a:t>
            </a:r>
            <a:r>
              <a:rPr dirty="0" sz="1100" spc="10">
                <a:latin typeface="Times New Roman"/>
                <a:cs typeface="Times New Roman"/>
              </a:rPr>
              <a:t>of m6ney market </a:t>
            </a:r>
            <a:r>
              <a:rPr dirty="0" sz="1100" spc="5">
                <a:latin typeface="Times New Roman"/>
                <a:cs typeface="Times New Roman"/>
              </a:rPr>
              <a:t>instruments. Created in </a:t>
            </a:r>
            <a:r>
              <a:rPr dirty="0" sz="1100" spc="10">
                <a:latin typeface="Times New Roman"/>
                <a:cs typeface="Times New Roman"/>
              </a:rPr>
              <a:t>1974, when  interest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rates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were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at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record-high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levels,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MMFs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grew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rapidly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sought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132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6540" cy="728662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985">
              <a:lnSpc>
                <a:spcPct val="984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these high </a:t>
            </a:r>
            <a:r>
              <a:rPr dirty="0" sz="1100" spc="5">
                <a:latin typeface="Times New Roman"/>
                <a:cs typeface="Times New Roman"/>
              </a:rPr>
              <a:t>short-term </a:t>
            </a:r>
            <a:r>
              <a:rPr dirty="0" sz="1100" spc="10">
                <a:latin typeface="Times New Roman"/>
                <a:cs typeface="Times New Roman"/>
              </a:rPr>
              <a:t>rates. </a:t>
            </a:r>
            <a:r>
              <a:rPr dirty="0" sz="1100" spc="5">
                <a:latin typeface="Times New Roman"/>
                <a:cs typeface="Times New Roman"/>
              </a:rPr>
              <a:t>However,-with-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deregulation of the thrift institutions,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competition has increased dramatically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investors' short-term savings. </a:t>
            </a:r>
            <a:r>
              <a:rPr dirty="0" sz="1100" spc="15">
                <a:latin typeface="Times New Roman"/>
                <a:cs typeface="Times New Roman"/>
              </a:rPr>
              <a:t>Money </a:t>
            </a:r>
            <a:r>
              <a:rPr dirty="0" sz="1100" spc="10">
                <a:latin typeface="Times New Roman"/>
                <a:cs typeface="Times New Roman"/>
              </a:rPr>
              <a:t>market  </a:t>
            </a:r>
            <a:r>
              <a:rPr dirty="0" sz="1100" spc="5">
                <a:latin typeface="Times New Roman"/>
                <a:cs typeface="Times New Roman"/>
              </a:rPr>
              <a:t>deposit </a:t>
            </a:r>
            <a:r>
              <a:rPr dirty="0" sz="1100" spc="10">
                <a:latin typeface="Times New Roman"/>
                <a:cs typeface="Times New Roman"/>
              </a:rPr>
              <a:t>accounts </a:t>
            </a:r>
            <a:r>
              <a:rPr dirty="0" sz="1100" spc="15">
                <a:latin typeface="Times New Roman"/>
                <a:cs typeface="Times New Roman"/>
              </a:rPr>
              <a:t>(MMDAs) </a:t>
            </a:r>
            <a:r>
              <a:rPr dirty="0" sz="1100" spc="5">
                <a:latin typeface="Times New Roman"/>
                <a:cs typeface="Times New Roman"/>
              </a:rPr>
              <a:t>pay </a:t>
            </a:r>
            <a:r>
              <a:rPr dirty="0" sz="1100" spc="10">
                <a:latin typeface="Times New Roman"/>
                <a:cs typeface="Times New Roman"/>
              </a:rPr>
              <a:t>competitive money </a:t>
            </a:r>
            <a:r>
              <a:rPr dirty="0" sz="1100" spc="5">
                <a:latin typeface="Times New Roman"/>
                <a:cs typeface="Times New Roman"/>
              </a:rPr>
              <a:t>market rates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are insured, and  </a:t>
            </a:r>
            <a:r>
              <a:rPr dirty="0" sz="1100" spc="5">
                <a:latin typeface="Times New Roman"/>
                <a:cs typeface="Times New Roman"/>
              </a:rPr>
              <a:t>therefore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attracted large </a:t>
            </a:r>
            <a:r>
              <a:rPr dirty="0" sz="1100" spc="10">
                <a:latin typeface="Times New Roman"/>
                <a:cs typeface="Times New Roman"/>
              </a:rPr>
              <a:t>amounts </a:t>
            </a:r>
            <a:r>
              <a:rPr dirty="0" sz="1100" spc="5">
                <a:latin typeface="Times New Roman"/>
                <a:cs typeface="Times New Roman"/>
              </a:rPr>
              <a:t>of funds. Nevertheless in </a:t>
            </a:r>
            <a:r>
              <a:rPr dirty="0" sz="1100" spc="10">
                <a:latin typeface="Times New Roman"/>
                <a:cs typeface="Times New Roman"/>
              </a:rPr>
              <a:t>August 2002, money  market mutual </a:t>
            </a:r>
            <a:r>
              <a:rPr dirty="0" sz="1100" spc="5">
                <a:latin typeface="Times New Roman"/>
                <a:cs typeface="Times New Roman"/>
              </a:rPr>
              <a:t>fund </a:t>
            </a:r>
            <a:r>
              <a:rPr dirty="0" sz="1100" spc="10">
                <a:latin typeface="Times New Roman"/>
                <a:cs typeface="Times New Roman"/>
              </a:rPr>
              <a:t>assets approximated </a:t>
            </a:r>
            <a:r>
              <a:rPr dirty="0" sz="1100" spc="5">
                <a:latin typeface="Times New Roman"/>
                <a:cs typeface="Times New Roman"/>
              </a:rPr>
              <a:t>$2.3 trillion.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market  </a:t>
            </a:r>
            <a:r>
              <a:rPr dirty="0" sz="1100" spc="10">
                <a:latin typeface="Times New Roman"/>
                <a:cs typeface="Times New Roman"/>
              </a:rPr>
              <a:t>funds </a:t>
            </a:r>
            <a:r>
              <a:rPr dirty="0" sz="1100" spc="5">
                <a:latin typeface="Times New Roman"/>
                <a:cs typeface="Times New Roman"/>
              </a:rPr>
              <a:t>can 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divided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into </a:t>
            </a:r>
            <a:r>
              <a:rPr dirty="0" sz="1100" spc="5">
                <a:latin typeface="Times New Roman"/>
                <a:cs typeface="Times New Roman"/>
              </a:rPr>
              <a:t>taxable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tax-exempt </a:t>
            </a:r>
            <a:r>
              <a:rPr dirty="0" sz="1100" spc="5">
                <a:latin typeface="Times New Roman"/>
                <a:cs typeface="Times New Roman"/>
              </a:rPr>
              <a:t>funds.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Approximately </a:t>
            </a:r>
            <a:r>
              <a:rPr dirty="0" sz="1100" spc="10">
                <a:latin typeface="Times New Roman"/>
                <a:cs typeface="Times New Roman"/>
              </a:rPr>
              <a:t>85 </a:t>
            </a:r>
            <a:r>
              <a:rPr dirty="0" sz="1100" spc="5">
                <a:latin typeface="Times New Roman"/>
                <a:cs typeface="Times New Roman"/>
              </a:rPr>
              <a:t>percent of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taxable </a:t>
            </a:r>
            <a:r>
              <a:rPr dirty="0" sz="1100" spc="5">
                <a:latin typeface="Times New Roman"/>
                <a:cs typeface="Times New Roman"/>
              </a:rPr>
              <a:t>funds. Investors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higher </a:t>
            </a:r>
            <a:r>
              <a:rPr dirty="0" sz="1100" spc="10">
                <a:latin typeface="Times New Roman"/>
                <a:cs typeface="Times New Roman"/>
              </a:rPr>
              <a:t>tax  </a:t>
            </a:r>
            <a:r>
              <a:rPr dirty="0" sz="1100" spc="5">
                <a:latin typeface="Times New Roman"/>
                <a:cs typeface="Times New Roman"/>
              </a:rPr>
              <a:t>brackets </a:t>
            </a:r>
            <a:r>
              <a:rPr dirty="0" sz="1100" spc="10">
                <a:latin typeface="Times New Roman"/>
                <a:cs typeface="Times New Roman"/>
              </a:rPr>
              <a:t>should </a:t>
            </a:r>
            <a:r>
              <a:rPr dirty="0" sz="1100" spc="5">
                <a:latin typeface="Times New Roman"/>
                <a:cs typeface="Times New Roman"/>
              </a:rPr>
              <a:t>carefully </a:t>
            </a:r>
            <a:r>
              <a:rPr dirty="0" sz="1100" spc="10">
                <a:latin typeface="Times New Roman"/>
                <a:cs typeface="Times New Roman"/>
              </a:rPr>
              <a:t>compare the </a:t>
            </a:r>
            <a:r>
              <a:rPr dirty="0" sz="1100" spc="5">
                <a:latin typeface="Times New Roman"/>
                <a:cs typeface="Times New Roman"/>
              </a:rPr>
              <a:t>taxable equivalent </a:t>
            </a:r>
            <a:r>
              <a:rPr dirty="0" sz="1100" spc="10">
                <a:latin typeface="Times New Roman"/>
                <a:cs typeface="Times New Roman"/>
              </a:rPr>
              <a:t>yield on tax-exempt money market  </a:t>
            </a:r>
            <a:r>
              <a:rPr dirty="0" sz="1100" spc="5">
                <a:latin typeface="Times New Roman"/>
                <a:cs typeface="Times New Roman"/>
              </a:rPr>
              <a:t>funds </a:t>
            </a:r>
            <a:r>
              <a:rPr dirty="0" sz="1100" spc="10">
                <a:latin typeface="Times New Roman"/>
                <a:cs typeface="Times New Roman"/>
              </a:rPr>
              <a:t>with that available on </a:t>
            </a:r>
            <a:r>
              <a:rPr dirty="0" sz="1100" spc="5">
                <a:latin typeface="Times New Roman"/>
                <a:cs typeface="Times New Roman"/>
              </a:rPr>
              <a:t>taxable funds because </a:t>
            </a:r>
            <a:r>
              <a:rPr dirty="0" sz="1100" spc="10">
                <a:latin typeface="Times New Roman"/>
                <a:cs typeface="Times New Roman"/>
              </a:rPr>
              <a:t>the tax-exempt funds </a:t>
            </a:r>
            <a:r>
              <a:rPr dirty="0" sz="1100" spc="5">
                <a:latin typeface="Times New Roman"/>
                <a:cs typeface="Times New Roman"/>
              </a:rPr>
              <a:t>often provide </a:t>
            </a:r>
            <a:r>
              <a:rPr dirty="0" sz="1100" spc="10">
                <a:latin typeface="Times New Roman"/>
                <a:cs typeface="Times New Roman"/>
              </a:rPr>
              <a:t>an  </a:t>
            </a:r>
            <a:r>
              <a:rPr dirty="0" sz="1100" spc="5">
                <a:latin typeface="Times New Roman"/>
                <a:cs typeface="Times New Roman"/>
              </a:rPr>
              <a:t>edge.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Taxable </a:t>
            </a:r>
            <a:r>
              <a:rPr dirty="0" sz="1100" spc="20">
                <a:latin typeface="Times New Roman"/>
                <a:cs typeface="Times New Roman"/>
              </a:rPr>
              <a:t>MMFs </a:t>
            </a:r>
            <a:r>
              <a:rPr dirty="0" sz="1100" spc="5">
                <a:latin typeface="Times New Roman"/>
                <a:cs typeface="Times New Roman"/>
              </a:rPr>
              <a:t>hold assets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Treasury bills, </a:t>
            </a:r>
            <a:r>
              <a:rPr dirty="0" sz="1100" spc="10">
                <a:latin typeface="Times New Roman"/>
                <a:cs typeface="Times New Roman"/>
              </a:rPr>
              <a:t>negotiable </a:t>
            </a:r>
            <a:r>
              <a:rPr dirty="0" sz="1100" spc="5">
                <a:latin typeface="Times New Roman"/>
                <a:cs typeface="Times New Roman"/>
              </a:rPr>
              <a:t>certificates of deposit (CDs),  </a:t>
            </a:r>
            <a:r>
              <a:rPr dirty="0" sz="1100" spc="10">
                <a:latin typeface="Times New Roman"/>
                <a:cs typeface="Times New Roman"/>
              </a:rPr>
              <a:t>and prime commercial </a:t>
            </a:r>
            <a:r>
              <a:rPr dirty="0" sz="1100" spc="5">
                <a:latin typeface="Times New Roman"/>
                <a:cs typeface="Times New Roman"/>
              </a:rPr>
              <a:t>paper.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funds </a:t>
            </a:r>
            <a:r>
              <a:rPr dirty="0" sz="1100" spc="10">
                <a:latin typeface="Times New Roman"/>
                <a:cs typeface="Times New Roman"/>
              </a:rPr>
              <a:t>hold </a:t>
            </a:r>
            <a:r>
              <a:rPr dirty="0" sz="1100" spc="5">
                <a:latin typeface="Times New Roman"/>
                <a:cs typeface="Times New Roman"/>
              </a:rPr>
              <a:t>only bills, whereas others hold various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mixtures. </a:t>
            </a:r>
            <a:r>
              <a:rPr dirty="0" sz="1100" spc="10">
                <a:latin typeface="Times New Roman"/>
                <a:cs typeface="Times New Roman"/>
              </a:rPr>
              <a:t>Commercial paper </a:t>
            </a:r>
            <a:r>
              <a:rPr dirty="0" sz="1100" spc="5">
                <a:latin typeface="Times New Roman"/>
                <a:cs typeface="Times New Roman"/>
              </a:rPr>
              <a:t>typically accounts for </a:t>
            </a:r>
            <a:r>
              <a:rPr dirty="0" sz="1100" spc="10">
                <a:latin typeface="Times New Roman"/>
                <a:cs typeface="Times New Roman"/>
              </a:rPr>
              <a:t>40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50 </a:t>
            </a:r>
            <a:r>
              <a:rPr dirty="0" sz="1100" spc="5">
                <a:latin typeface="Times New Roman"/>
                <a:cs typeface="Times New Roman"/>
              </a:rPr>
              <a:t>percent of the total assets held 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these funds, with Treasury bills, governmental </a:t>
            </a:r>
            <a:r>
              <a:rPr dirty="0" sz="1100" spc="10">
                <a:latin typeface="Times New Roman"/>
                <a:cs typeface="Times New Roman"/>
              </a:rPr>
              <a:t>agency </a:t>
            </a:r>
            <a:r>
              <a:rPr dirty="0" sz="1100" spc="5">
                <a:latin typeface="Times New Roman"/>
                <a:cs typeface="Times New Roman"/>
              </a:rPr>
              <a:t>securities, domestic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foreign  </a:t>
            </a:r>
            <a:r>
              <a:rPr dirty="0" sz="1100" spc="10">
                <a:latin typeface="Times New Roman"/>
                <a:cs typeface="Times New Roman"/>
              </a:rPr>
              <a:t>bank </a:t>
            </a:r>
            <a:r>
              <a:rPr dirty="0" sz="1100" spc="5">
                <a:latin typeface="Times New Roman"/>
                <a:cs typeface="Times New Roman"/>
              </a:rPr>
              <a:t>obligations, </a:t>
            </a:r>
            <a:r>
              <a:rPr dirty="0" sz="1100" spc="10">
                <a:latin typeface="Times New Roman"/>
                <a:cs typeface="Times New Roman"/>
              </a:rPr>
              <a:t>and repurchase </a:t>
            </a:r>
            <a:r>
              <a:rPr dirty="0" sz="1100" spc="5">
                <a:latin typeface="Times New Roman"/>
                <a:cs typeface="Times New Roman"/>
              </a:rPr>
              <a:t>agreements rounding out" the portfolios.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average  maturity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portfolios ranges from approximately one to twp months. </a:t>
            </a:r>
            <a:r>
              <a:rPr dirty="0" sz="1100" spc="15">
                <a:latin typeface="Times New Roman"/>
                <a:cs typeface="Times New Roman"/>
              </a:rPr>
              <a:t>SEC  </a:t>
            </a:r>
            <a:r>
              <a:rPr dirty="0" sz="1100" spc="5">
                <a:latin typeface="Times New Roman"/>
                <a:cs typeface="Times New Roman"/>
              </a:rPr>
              <a:t>regulations limit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maximum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maturity of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funds to </a:t>
            </a:r>
            <a:r>
              <a:rPr dirty="0" sz="1100" spc="10">
                <a:latin typeface="Times New Roman"/>
                <a:cs typeface="Times New Roman"/>
              </a:rPr>
              <a:t>90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days.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Stock Funds and </a:t>
            </a:r>
            <a:r>
              <a:rPr dirty="0" sz="1100" spc="15" b="1">
                <a:latin typeface="Times New Roman"/>
                <a:cs typeface="Times New Roman"/>
              </a:rPr>
              <a:t>Bond </a:t>
            </a:r>
            <a:r>
              <a:rPr dirty="0" sz="1100" spc="20" b="1">
                <a:latin typeface="Times New Roman"/>
                <a:cs typeface="Times New Roman"/>
              </a:rPr>
              <a:t>A </a:t>
            </a:r>
            <a:r>
              <a:rPr dirty="0" sz="1100" spc="15" b="1">
                <a:latin typeface="Times New Roman"/>
                <a:cs typeface="Times New Roman"/>
              </a:rPr>
              <a:t>Income</a:t>
            </a:r>
            <a:r>
              <a:rPr dirty="0" sz="1100" spc="-4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board </a:t>
            </a:r>
            <a:r>
              <a:rPr dirty="0" sz="1100" spc="5">
                <a:latin typeface="Times New Roman"/>
                <a:cs typeface="Times New Roman"/>
              </a:rPr>
              <a:t>of directors (trustees) of </a:t>
            </a:r>
            <a:r>
              <a:rPr dirty="0" sz="1100" spc="10">
                <a:latin typeface="Times New Roman"/>
                <a:cs typeface="Times New Roman"/>
              </a:rPr>
              <a:t>an investment </a:t>
            </a:r>
            <a:r>
              <a:rPr dirty="0" sz="1100" spc="15">
                <a:latin typeface="Times New Roman"/>
                <a:cs typeface="Times New Roman"/>
              </a:rPr>
              <a:t>company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5">
                <a:latin typeface="Times New Roman"/>
                <a:cs typeface="Times New Roman"/>
              </a:rPr>
              <a:t>specify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objective </a:t>
            </a:r>
            <a:r>
              <a:rPr dirty="0" sz="1100" spc="10">
                <a:latin typeface="Times New Roman"/>
                <a:cs typeface="Times New Roman"/>
              </a:rPr>
              <a:t>that  the company </a:t>
            </a:r>
            <a:r>
              <a:rPr dirty="0" sz="1100" spc="5">
                <a:latin typeface="Times New Roman"/>
                <a:cs typeface="Times New Roman"/>
              </a:rPr>
              <a:t>will pursue in its investment </a:t>
            </a:r>
            <a:r>
              <a:rPr dirty="0" sz="1100" spc="10">
                <a:latin typeface="Times New Roman"/>
                <a:cs typeface="Times New Roman"/>
              </a:rPr>
              <a:t>policy! The companies </a:t>
            </a:r>
            <a:r>
              <a:rPr dirty="0" sz="1100" spc="5">
                <a:latin typeface="Times New Roman"/>
                <a:cs typeface="Times New Roman"/>
              </a:rPr>
              <a:t>try to follow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consistent 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policy according to their specified objective. Investors purchase </a:t>
            </a:r>
            <a:r>
              <a:rPr dirty="0" sz="1100" spc="10">
                <a:latin typeface="Times New Roman"/>
                <a:cs typeface="Times New Roman"/>
              </a:rPr>
              <a:t>mutual funds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their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objectives.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Investment Company </a:t>
            </a:r>
            <a:r>
              <a:rPr dirty="0" sz="1100" spc="5">
                <a:latin typeface="Times New Roman"/>
                <a:cs typeface="Times New Roman"/>
              </a:rPr>
              <a:t>Institute,  </a:t>
            </a:r>
            <a:r>
              <a:rPr dirty="0" sz="1100" spc="10">
                <a:latin typeface="Times New Roman"/>
                <a:cs typeface="Times New Roman"/>
              </a:rPr>
              <a:t>a well-known </a:t>
            </a:r>
            <a:r>
              <a:rPr dirty="0" sz="1100" spc="5">
                <a:latin typeface="Times New Roman"/>
                <a:cs typeface="Times New Roman"/>
              </a:rPr>
              <a:t>organization  that  represents  </a:t>
            </a:r>
            <a:r>
              <a:rPr dirty="0" sz="1100" spc="10">
                <a:latin typeface="Times New Roman"/>
                <a:cs typeface="Times New Roman"/>
              </a:rPr>
              <a:t>the  investment company </a:t>
            </a:r>
            <a:r>
              <a:rPr dirty="0" sz="1100" spc="5">
                <a:latin typeface="Times New Roman"/>
                <a:cs typeface="Times New Roman"/>
              </a:rPr>
              <a:t>industry, uses </a:t>
            </a:r>
            <a:r>
              <a:rPr dirty="0" sz="1100" spc="10">
                <a:latin typeface="Times New Roman"/>
                <a:cs typeface="Times New Roman"/>
              </a:rPr>
              <a:t>multiple </a:t>
            </a:r>
            <a:r>
              <a:rPr dirty="0" sz="1100" spc="5">
                <a:latin typeface="Times New Roman"/>
                <a:cs typeface="Times New Roman"/>
              </a:rPr>
              <a:t>major </a:t>
            </a:r>
            <a:r>
              <a:rPr dirty="0" sz="1100" spc="10">
                <a:latin typeface="Times New Roman"/>
                <a:cs typeface="Times New Roman"/>
              </a:rPr>
              <a:t>categories of investment objectives, </a:t>
            </a:r>
            <a:r>
              <a:rPr dirty="0" sz="1100" spc="5">
                <a:latin typeface="Times New Roman"/>
                <a:cs typeface="Times New Roman"/>
              </a:rPr>
              <a:t>most  of </a:t>
            </a:r>
            <a:r>
              <a:rPr dirty="0" sz="1100" spc="10">
                <a:latin typeface="Times New Roman"/>
                <a:cs typeface="Times New Roman"/>
              </a:rPr>
              <a:t>which are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equity and </a:t>
            </a:r>
            <a:r>
              <a:rPr dirty="0" sz="1100" spc="5">
                <a:latin typeface="Times New Roman"/>
                <a:cs typeface="Times New Roman"/>
              </a:rPr>
              <a:t>bond,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income funds </a:t>
            </a:r>
            <a:r>
              <a:rPr dirty="0" sz="1100" spc="5">
                <a:latin typeface="Times New Roman"/>
                <a:cs typeface="Times New Roman"/>
              </a:rPr>
              <a:t>(the </a:t>
            </a:r>
            <a:r>
              <a:rPr dirty="0" sz="1100" spc="10">
                <a:latin typeface="Times New Roman"/>
                <a:cs typeface="Times New Roman"/>
              </a:rPr>
              <a:t>remainder are-for money market  </a:t>
            </a:r>
            <a:r>
              <a:rPr dirty="0" sz="1100" spc="5">
                <a:latin typeface="Times New Roman"/>
                <a:cs typeface="Times New Roman"/>
              </a:rPr>
              <a:t>funds as previously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explained).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Mutual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Some mutual funds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sales force to </a:t>
            </a:r>
            <a:r>
              <a:rPr dirty="0" sz="1100" spc="10">
                <a:latin typeface="Times New Roman"/>
                <a:cs typeface="Times New Roman"/>
              </a:rPr>
              <a:t>reach </a:t>
            </a:r>
            <a:r>
              <a:rPr dirty="0" sz="1100" spc="5">
                <a:latin typeface="Times New Roman"/>
                <a:cs typeface="Times New Roman"/>
              </a:rPr>
              <a:t>investors,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being available from  </a:t>
            </a:r>
            <a:r>
              <a:rPr dirty="0" sz="1100" spc="5">
                <a:latin typeface="Times New Roman"/>
                <a:cs typeface="Times New Roman"/>
              </a:rPr>
              <a:t>brokers, insurances agents,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financial planners. </a:t>
            </a:r>
            <a:r>
              <a:rPr dirty="0" sz="1100" spc="10">
                <a:latin typeface="Times New Roman"/>
                <a:cs typeface="Times New Roman"/>
              </a:rPr>
              <a:t>In an alternative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10">
                <a:latin typeface="Times New Roman"/>
                <a:cs typeface="Times New Roman"/>
              </a:rPr>
              <a:t>of distribution  </a:t>
            </a:r>
            <a:r>
              <a:rPr dirty="0" sz="1100" spc="5">
                <a:latin typeface="Times New Roman"/>
                <a:cs typeface="Times New Roman"/>
              </a:rPr>
              <a:t>called direct marketing, </a:t>
            </a:r>
            <a:r>
              <a:rPr dirty="0" sz="1100" spc="10">
                <a:latin typeface="Times New Roman"/>
                <a:cs typeface="Times New Roman"/>
              </a:rPr>
              <a:t>the company </a:t>
            </a:r>
            <a:r>
              <a:rPr dirty="0" sz="1100" spc="5">
                <a:latin typeface="Times New Roman"/>
                <a:cs typeface="Times New Roman"/>
              </a:rPr>
              <a:t>uses advertising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direct mailing to </a:t>
            </a:r>
            <a:r>
              <a:rPr dirty="0" sz="1100" spc="10">
                <a:latin typeface="Times New Roman"/>
                <a:cs typeface="Times New Roman"/>
              </a:rPr>
              <a:t>appeal </a:t>
            </a:r>
            <a:r>
              <a:rPr dirty="0" sz="1100" spc="5">
                <a:latin typeface="Times New Roman"/>
                <a:cs typeface="Times New Roman"/>
              </a:rPr>
              <a:t>to  investors. </a:t>
            </a:r>
            <a:r>
              <a:rPr dirty="0" sz="1100" spc="10">
                <a:latin typeface="Times New Roman"/>
                <a:cs typeface="Times New Roman"/>
              </a:rPr>
              <a:t>About 60 </a:t>
            </a:r>
            <a:r>
              <a:rPr dirty="0" sz="1100" spc="5">
                <a:latin typeface="Times New Roman"/>
                <a:cs typeface="Times New Roman"/>
              </a:rPr>
              <a:t>percent of all stock, </a:t>
            </a:r>
            <a:r>
              <a:rPr dirty="0" sz="1100" spc="10">
                <a:latin typeface="Times New Roman"/>
                <a:cs typeface="Times New Roman"/>
              </a:rPr>
              <a:t>bond; and income </a:t>
            </a:r>
            <a:r>
              <a:rPr dirty="0" sz="1100" spc="5">
                <a:latin typeface="Times New Roman"/>
                <a:cs typeface="Times New Roman"/>
              </a:rPr>
              <a:t>fund sales are </a:t>
            </a:r>
            <a:r>
              <a:rPr dirty="0" sz="1100" spc="10">
                <a:latin typeface="Times New Roman"/>
                <a:cs typeface="Times New Roman"/>
              </a:rPr>
              <a:t>made by </a:t>
            </a:r>
            <a:r>
              <a:rPr dirty="0" sz="1100" spc="5">
                <a:latin typeface="Times New Roman"/>
                <a:cs typeface="Times New Roman"/>
              </a:rPr>
              <a:t>funds  using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sales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Mutual </a:t>
            </a:r>
            <a:r>
              <a:rPr dirty="0" sz="1100" spc="5">
                <a:latin typeface="Times New Roman"/>
                <a:cs typeface="Times New Roman"/>
              </a:rPr>
              <a:t>funds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subdivided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into: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1.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Load </a:t>
            </a:r>
            <a:r>
              <a:rPr dirty="0" sz="1100" spc="5">
                <a:latin typeface="Times New Roman"/>
                <a:cs typeface="Times New Roman"/>
              </a:rPr>
              <a:t>funds (those that </a:t>
            </a:r>
            <a:r>
              <a:rPr dirty="0" sz="1100" spc="10">
                <a:latin typeface="Times New Roman"/>
                <a:cs typeface="Times New Roman"/>
              </a:rPr>
              <a:t>charge a </a:t>
            </a:r>
            <a:r>
              <a:rPr dirty="0" sz="1100" spc="5">
                <a:latin typeface="Times New Roman"/>
                <a:cs typeface="Times New Roman"/>
              </a:rPr>
              <a:t>sales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fee)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434338" y="8156577"/>
            <a:ext cx="5334635" cy="14795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INVESTMENT COMPANY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PERFORMANCE: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Measures of Fund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Performance: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Throughout this </a:t>
            </a:r>
            <a:r>
              <a:rPr dirty="0" sz="1100" spc="5">
                <a:latin typeface="Times New Roman"/>
                <a:cs typeface="Times New Roman"/>
              </a:rPr>
              <a:t>text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use total return </a:t>
            </a:r>
            <a:r>
              <a:rPr dirty="0" sz="1100" spc="10">
                <a:latin typeface="Times New Roman"/>
                <a:cs typeface="Times New Roman"/>
              </a:rPr>
              <a:t>to measure the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from any </a:t>
            </a:r>
            <a:r>
              <a:rPr dirty="0" sz="1100" spc="5">
                <a:latin typeface="Times New Roman"/>
                <a:cs typeface="Times New Roman"/>
              </a:rPr>
              <a:t>financial asset,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including a mutual </a:t>
            </a:r>
            <a:r>
              <a:rPr dirty="0" sz="1100" spc="5">
                <a:latin typeface="Times New Roman"/>
                <a:cs typeface="Times New Roman"/>
              </a:rPr>
              <a:t>fund. </a:t>
            </a:r>
            <a:r>
              <a:rPr dirty="0" sz="1100" spc="10">
                <a:latin typeface="Times New Roman"/>
                <a:cs typeface="Times New Roman"/>
              </a:rPr>
              <a:t>Total </a:t>
            </a:r>
            <a:r>
              <a:rPr dirty="0" sz="1100" spc="5">
                <a:latin typeface="Times New Roman"/>
                <a:cs typeface="Times New Roman"/>
              </a:rPr>
              <a:t>return for </a:t>
            </a:r>
            <a:r>
              <a:rPr dirty="0" sz="1100" spc="10">
                <a:latin typeface="Times New Roman"/>
                <a:cs typeface="Times New Roman"/>
              </a:rPr>
              <a:t>a mutual </a:t>
            </a:r>
            <a:r>
              <a:rPr dirty="0" sz="1100" spc="5">
                <a:latin typeface="Times New Roman"/>
                <a:cs typeface="Times New Roman"/>
              </a:rPr>
              <a:t>fund </a:t>
            </a:r>
            <a:r>
              <a:rPr dirty="0" sz="1100" spc="10">
                <a:latin typeface="Times New Roman"/>
                <a:cs typeface="Times New Roman"/>
              </a:rPr>
              <a:t>includes </a:t>
            </a:r>
            <a:r>
              <a:rPr dirty="0" sz="1100" spc="5">
                <a:latin typeface="Times New Roman"/>
                <a:cs typeface="Times New Roman"/>
              </a:rPr>
              <a:t>reinvested </a:t>
            </a:r>
            <a:r>
              <a:rPr dirty="0" sz="1100" spc="10">
                <a:latin typeface="Times New Roman"/>
                <a:cs typeface="Times New Roman"/>
              </a:rPr>
              <a:t>dividends </a:t>
            </a:r>
            <a:r>
              <a:rPr dirty="0" sz="1100" spc="15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capital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gains,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therefore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includes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all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ways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make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money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from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0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3</a:t>
            </a:r>
            <a:r>
              <a:rPr dirty="0" sz="1100" spc="10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49222" y="7643016"/>
            <a:ext cx="97790" cy="14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50">
                <a:latin typeface="Times New Roman"/>
                <a:cs typeface="Times New Roman"/>
              </a:rPr>
              <a:t>2.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4105" y="7661229"/>
            <a:ext cx="297497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No-load </a:t>
            </a:r>
            <a:r>
              <a:rPr dirty="0" sz="1100" spc="5">
                <a:latin typeface="Times New Roman"/>
                <a:cs typeface="Times New Roman"/>
              </a:rPr>
              <a:t>funds (those that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charge a </a:t>
            </a:r>
            <a:r>
              <a:rPr dirty="0" sz="1100" spc="5">
                <a:latin typeface="Times New Roman"/>
                <a:cs typeface="Times New Roman"/>
              </a:rPr>
              <a:t>sales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fee)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629793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985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assets. It instated as </a:t>
            </a:r>
            <a:r>
              <a:rPr dirty="0" sz="1100" spc="10">
                <a:latin typeface="Times New Roman"/>
                <a:cs typeface="Times New Roman"/>
              </a:rPr>
              <a:t>a percentage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 decimal, and can cover </a:t>
            </a:r>
            <a:r>
              <a:rPr dirty="0" sz="1100" spc="5">
                <a:latin typeface="Times New Roman"/>
                <a:cs typeface="Times New Roman"/>
              </a:rPr>
              <a:t>any time periods-one month,  </a:t>
            </a:r>
            <a:r>
              <a:rPr dirty="0" sz="1100" spc="10">
                <a:latin typeface="Times New Roman"/>
                <a:cs typeface="Times New Roman"/>
              </a:rPr>
              <a:t>one year, </a:t>
            </a:r>
            <a:r>
              <a:rPr dirty="0" sz="1100" spc="5">
                <a:latin typeface="Times New Roman"/>
                <a:cs typeface="Times New Roman"/>
              </a:rPr>
              <a:t>or multiple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years.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cumulative </a:t>
            </a:r>
            <a:r>
              <a:rPr dirty="0" sz="1100" spc="5">
                <a:latin typeface="Times New Roman"/>
                <a:cs typeface="Times New Roman"/>
              </a:rPr>
              <a:t>total return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measures </a:t>
            </a:r>
            <a:r>
              <a:rPr dirty="0" sz="1100" spc="10">
                <a:latin typeface="Times New Roman"/>
                <a:cs typeface="Times New Roman"/>
              </a:rPr>
              <a:t>the actual cumulative performance over a </a:t>
            </a:r>
            <a:r>
              <a:rPr dirty="0" sz="1100" spc="5">
                <a:latin typeface="Times New Roman"/>
                <a:cs typeface="Times New Roman"/>
              </a:rPr>
              <a:t>stated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 of time, </a:t>
            </a:r>
            <a:r>
              <a:rPr dirty="0" sz="1100" spc="10">
                <a:latin typeface="Times New Roman"/>
                <a:cs typeface="Times New Roman"/>
              </a:rPr>
              <a:t>such as the past 3, 5 and 10 years. This allows </a:t>
            </a:r>
            <a:r>
              <a:rPr dirty="0" sz="1100" spc="5">
                <a:latin typeface="Times New Roman"/>
                <a:cs typeface="Times New Roman"/>
              </a:rPr>
              <a:t>die investor to </a:t>
            </a:r>
            <a:r>
              <a:rPr dirty="0" sz="1100" spc="10">
                <a:latin typeface="Times New Roman"/>
                <a:cs typeface="Times New Roman"/>
              </a:rPr>
              <a:t>assess </a:t>
            </a:r>
            <a:r>
              <a:rPr dirty="0" sz="1100" spc="5">
                <a:latin typeface="Times New Roman"/>
                <a:cs typeface="Times New Roman"/>
              </a:rPr>
              <a:t>total 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over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stated </a:t>
            </a:r>
            <a:r>
              <a:rPr dirty="0" sz="1100" spc="10">
                <a:latin typeface="Times New Roman"/>
                <a:cs typeface="Times New Roman"/>
              </a:rPr>
              <a:t>period </a:t>
            </a:r>
            <a:r>
              <a:rPr dirty="0" sz="1100" spc="5">
                <a:latin typeface="Times New Roman"/>
                <a:cs typeface="Times New Roman"/>
              </a:rPr>
              <a:t>of 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Investing Internationally </a:t>
            </a:r>
            <a:r>
              <a:rPr dirty="0" sz="1100" spc="15" b="1">
                <a:latin typeface="Times New Roman"/>
                <a:cs typeface="Times New Roman"/>
              </a:rPr>
              <a:t>Through </a:t>
            </a:r>
            <a:r>
              <a:rPr dirty="0" sz="1100" spc="5" b="1">
                <a:latin typeface="Times New Roman"/>
                <a:cs typeface="Times New Roman"/>
              </a:rPr>
              <a:t>Investment </a:t>
            </a:r>
            <a:r>
              <a:rPr dirty="0" sz="1100" spc="10" b="1">
                <a:latin typeface="Times New Roman"/>
                <a:cs typeface="Times New Roman"/>
              </a:rPr>
              <a:t>Companies: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mutual fund </a:t>
            </a:r>
            <a:r>
              <a:rPr dirty="0" sz="1100" spc="5">
                <a:latin typeface="Times New Roman"/>
                <a:cs typeface="Times New Roman"/>
              </a:rPr>
              <a:t>Industry has </a:t>
            </a:r>
            <a:r>
              <a:rPr dirty="0" sz="1100" spc="10">
                <a:latin typeface="Times New Roman"/>
                <a:cs typeface="Times New Roman"/>
              </a:rPr>
              <a:t>become a </a:t>
            </a:r>
            <a:r>
              <a:rPr dirty="0" sz="1100" spc="5">
                <a:latin typeface="Times New Roman"/>
                <a:cs typeface="Times New Roman"/>
              </a:rPr>
              <a:t>global </a:t>
            </a:r>
            <a:r>
              <a:rPr dirty="0" sz="1100" spc="10">
                <a:latin typeface="Times New Roman"/>
                <a:cs typeface="Times New Roman"/>
              </a:rPr>
              <a:t>industry. </a:t>
            </a:r>
            <a:r>
              <a:rPr dirty="0" sz="1100" spc="5">
                <a:latin typeface="Times New Roman"/>
                <a:cs typeface="Times New Roman"/>
              </a:rPr>
              <a:t>Open-end </a:t>
            </a:r>
            <a:r>
              <a:rPr dirty="0" sz="1100" spc="10">
                <a:latin typeface="Times New Roman"/>
                <a:cs typeface="Times New Roman"/>
              </a:rPr>
              <a:t>funds around the </a:t>
            </a:r>
            <a:r>
              <a:rPr dirty="0" sz="1100" spc="5">
                <a:latin typeface="Times New Roman"/>
                <a:cs typeface="Times New Roman"/>
              </a:rPr>
              <a:t>world  </a:t>
            </a:r>
            <a:r>
              <a:rPr dirty="0" sz="1100" spc="10">
                <a:latin typeface="Times New Roman"/>
                <a:cs typeface="Times New Roman"/>
              </a:rPr>
              <a:t>have grown </a:t>
            </a:r>
            <a:r>
              <a:rPr dirty="0" sz="1100" spc="5">
                <a:latin typeface="Times New Roman"/>
                <a:cs typeface="Times New Roman"/>
              </a:rPr>
              <a:t>rapidly, </a:t>
            </a:r>
            <a:r>
              <a:rPr dirty="0" sz="1100" spc="10">
                <a:latin typeface="Times New Roman"/>
                <a:cs typeface="Times New Roman"/>
              </a:rPr>
              <a:t>including emerging </a:t>
            </a:r>
            <a:r>
              <a:rPr dirty="0" sz="1100" spc="5">
                <a:latin typeface="Times New Roman"/>
                <a:cs typeface="Times New Roman"/>
              </a:rPr>
              <a:t>market economies. </a:t>
            </a:r>
            <a:r>
              <a:rPr dirty="0" sz="1100" spc="10">
                <a:latin typeface="Times New Roman"/>
                <a:cs typeface="Times New Roman"/>
              </a:rPr>
              <a:t>Worldwide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as of </a:t>
            </a:r>
            <a:r>
              <a:rPr dirty="0" sz="1100" spc="5">
                <a:latin typeface="Times New Roman"/>
                <a:cs typeface="Times New Roman"/>
              </a:rPr>
              <a:t>mid-  </a:t>
            </a:r>
            <a:r>
              <a:rPr dirty="0" sz="1100" spc="10">
                <a:latin typeface="Times New Roman"/>
                <a:cs typeface="Times New Roman"/>
              </a:rPr>
              <a:t>2002 were </a:t>
            </a:r>
            <a:r>
              <a:rPr dirty="0" sz="1100" spc="5">
                <a:latin typeface="Times New Roman"/>
                <a:cs typeface="Times New Roman"/>
              </a:rPr>
              <a:t>approximately </a:t>
            </a:r>
            <a:r>
              <a:rPr dirty="0" sz="1100" spc="10">
                <a:latin typeface="Times New Roman"/>
                <a:cs typeface="Times New Roman"/>
              </a:rPr>
              <a:t>$11.6 </a:t>
            </a:r>
            <a:r>
              <a:rPr dirty="0" sz="1100" spc="5">
                <a:latin typeface="Times New Roman"/>
                <a:cs typeface="Times New Roman"/>
              </a:rPr>
              <a:t>trillion.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15">
                <a:latin typeface="Times New Roman"/>
                <a:cs typeface="Times New Roman"/>
              </a:rPr>
              <a:t>42 </a:t>
            </a:r>
            <a:r>
              <a:rPr dirty="0" sz="1100" spc="10">
                <a:latin typeface="Times New Roman"/>
                <a:cs typeface="Times New Roman"/>
              </a:rPr>
              <a:t>percent of worldwide mutual </a:t>
            </a:r>
            <a:r>
              <a:rPr dirty="0" sz="1100" spc="5">
                <a:latin typeface="Times New Roman"/>
                <a:cs typeface="Times New Roman"/>
              </a:rPr>
              <a:t>future assets 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invested in equity funds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26 </a:t>
            </a:r>
            <a:r>
              <a:rPr dirty="0" sz="1100" spc="5">
                <a:latin typeface="Times New Roman"/>
                <a:cs typeface="Times New Roman"/>
              </a:rPr>
              <a:t>percent in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market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Aggregate mutual </a:t>
            </a:r>
            <a:r>
              <a:rPr dirty="0" sz="1100" spc="5">
                <a:latin typeface="Times New Roman"/>
                <a:cs typeface="Times New Roman"/>
              </a:rPr>
              <a:t>fund assets in </a:t>
            </a:r>
            <a:r>
              <a:rPr dirty="0" sz="1100" spc="10">
                <a:latin typeface="Times New Roman"/>
                <a:cs typeface="Times New Roman"/>
              </a:rPr>
              <a:t>Europe amount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one-third of the </a:t>
            </a:r>
            <a:r>
              <a:rPr dirty="0" sz="1100" spc="10">
                <a:latin typeface="Times New Roman"/>
                <a:cs typeface="Times New Roman"/>
              </a:rPr>
              <a:t>world </a:t>
            </a:r>
            <a:r>
              <a:rPr dirty="0" sz="1100">
                <a:latin typeface="Times New Roman"/>
                <a:cs typeface="Times New Roman"/>
              </a:rPr>
              <a:t>total. </a:t>
            </a:r>
            <a:r>
              <a:rPr dirty="0" sz="1100" spc="5">
                <a:latin typeface="Times New Roman"/>
                <a:cs typeface="Times New Roman"/>
              </a:rPr>
              <a:t>.In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Latin America, roughly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every 200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5">
                <a:latin typeface="Times New Roman"/>
                <a:cs typeface="Times New Roman"/>
              </a:rPr>
              <a:t>owns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mutual </a:t>
            </a:r>
            <a:r>
              <a:rPr dirty="0" sz="1100" spc="10">
                <a:latin typeface="Times New Roman"/>
                <a:cs typeface="Times New Roman"/>
              </a:rPr>
              <a:t>fund (compare to one in  three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United States). </a:t>
            </a:r>
            <a:r>
              <a:rPr dirty="0" sz="1100" spc="5">
                <a:latin typeface="Times New Roman"/>
                <a:cs typeface="Times New Roman"/>
              </a:rPr>
              <a:t>In Japan, </a:t>
            </a:r>
            <a:r>
              <a:rPr dirty="0" sz="1100" spc="10">
                <a:latin typeface="Times New Roman"/>
                <a:cs typeface="Times New Roman"/>
              </a:rPr>
              <a:t>mutual </a:t>
            </a:r>
            <a:r>
              <a:rPr dirty="0" sz="1100" spc="5">
                <a:latin typeface="Times New Roman"/>
                <a:cs typeface="Times New Roman"/>
              </a:rPr>
              <a:t>fund assets approximate one-half </a:t>
            </a:r>
            <a:r>
              <a:rPr dirty="0" sz="1100" spc="10">
                <a:latin typeface="Times New Roman"/>
                <a:cs typeface="Times New Roman"/>
              </a:rPr>
              <a:t>trillion  </a:t>
            </a:r>
            <a:r>
              <a:rPr dirty="0" sz="1100" spc="5">
                <a:latin typeface="Times New Roman"/>
                <a:cs typeface="Times New Roman"/>
              </a:rPr>
              <a:t>dollars. In early 1999, there </a:t>
            </a:r>
            <a:r>
              <a:rPr dirty="0" sz="1100" spc="10">
                <a:latin typeface="Times New Roman"/>
                <a:cs typeface="Times New Roman"/>
              </a:rPr>
              <a:t>were more than 41,000 funds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worldwide.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U.S. investors can </a:t>
            </a:r>
            <a:r>
              <a:rPr dirty="0" sz="1100" spc="5">
                <a:latin typeface="Times New Roman"/>
                <a:cs typeface="Times New Roman"/>
              </a:rPr>
              <a:t>invest </a:t>
            </a:r>
            <a:r>
              <a:rPr dirty="0" sz="1100" spc="10">
                <a:latin typeface="Times New Roman"/>
                <a:cs typeface="Times New Roman"/>
              </a:rPr>
              <a:t>internationally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buying and </a:t>
            </a:r>
            <a:r>
              <a:rPr dirty="0" sz="1100" spc="5">
                <a:latin typeface="Times New Roman"/>
                <a:cs typeface="Times New Roman"/>
              </a:rPr>
              <a:t>selling </a:t>
            </a:r>
            <a:r>
              <a:rPr dirty="0" sz="1100" spc="10">
                <a:latin typeface="Times New Roman"/>
                <a:cs typeface="Times New Roman"/>
              </a:rPr>
              <a:t>both mutual funds </a:t>
            </a:r>
            <a:r>
              <a:rPr dirty="0" sz="1100" spc="5">
                <a:latin typeface="Times New Roman"/>
                <a:cs typeface="Times New Roman"/>
              </a:rPr>
              <a:t>and  closed-end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whose </a:t>
            </a:r>
            <a:r>
              <a:rPr dirty="0" sz="1100" spc="5">
                <a:latin typeface="Times New Roman"/>
                <a:cs typeface="Times New Roman"/>
              </a:rPr>
              <a:t>shares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traded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exchanges. Funds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specialize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international securities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become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numerous and well known </a:t>
            </a:r>
            <a:r>
              <a:rPr dirty="0" sz="1100" spc="5">
                <a:latin typeface="Times New Roman"/>
                <a:cs typeface="Times New Roman"/>
              </a:rPr>
              <a:t>in recent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years.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442595" marR="5715" indent="-215900">
              <a:lnSpc>
                <a:spcPts val="1300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So-called international </a:t>
            </a:r>
            <a:r>
              <a:rPr dirty="0" sz="1100" spc="10">
                <a:latin typeface="Times New Roman"/>
                <a:cs typeface="Times New Roman"/>
              </a:rPr>
              <a:t>funds </a:t>
            </a:r>
            <a:r>
              <a:rPr dirty="0" sz="1100" spc="5">
                <a:latin typeface="Times New Roman"/>
                <a:cs typeface="Times New Roman"/>
              </a:rPr>
              <a:t>tend to-concentrate primarily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international stocks.  In </a:t>
            </a:r>
            <a:r>
              <a:rPr dirty="0" sz="1100" spc="10">
                <a:latin typeface="Times New Roman"/>
                <a:cs typeface="Times New Roman"/>
              </a:rPr>
              <a:t>one recent year, </a:t>
            </a:r>
            <a:r>
              <a:rPr dirty="0" sz="1100" spc="5">
                <a:latin typeface="Times New Roman"/>
                <a:cs typeface="Times New Roman"/>
              </a:rPr>
              <a:t>Fidelity Overseas </a:t>
            </a:r>
            <a:r>
              <a:rPr dirty="0" sz="1100" spc="10">
                <a:latin typeface="Times New Roman"/>
                <a:cs typeface="Times New Roman"/>
              </a:rPr>
              <a:t>Fund was roughly one-third invested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5">
                <a:latin typeface="Times New Roman"/>
                <a:cs typeface="Times New Roman"/>
              </a:rPr>
              <a:t>Europe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one-third in the Pacific Basin, </a:t>
            </a:r>
            <a:r>
              <a:rPr dirty="0" sz="1100" spc="10">
                <a:latin typeface="Times New Roman"/>
                <a:cs typeface="Times New Roman"/>
              </a:rPr>
              <a:t>whereas Kemper </a:t>
            </a:r>
            <a:r>
              <a:rPr dirty="0" sz="1100" spc="5">
                <a:latin typeface="Times New Roman"/>
                <a:cs typeface="Times New Roman"/>
              </a:rPr>
              <a:t>International </a:t>
            </a:r>
            <a:r>
              <a:rPr dirty="0" sz="1100" spc="10">
                <a:latin typeface="Times New Roman"/>
                <a:cs typeface="Times New Roman"/>
              </a:rPr>
              <a:t>had </a:t>
            </a:r>
            <a:r>
              <a:rPr dirty="0" sz="1100" spc="5">
                <a:latin typeface="Times New Roman"/>
                <a:cs typeface="Times New Roman"/>
              </a:rPr>
              <a:t>roughly one-  sixth of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assets in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three areas, </a:t>
            </a:r>
            <a:r>
              <a:rPr dirty="0" sz="1100" spc="10">
                <a:latin typeface="Times New Roman"/>
                <a:cs typeface="Times New Roman"/>
              </a:rPr>
              <a:t>the United Kingdom, Germany,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Japan.</a:t>
            </a:r>
            <a:endParaRPr sz="1100">
              <a:latin typeface="Times New Roman"/>
              <a:cs typeface="Times New Roman"/>
            </a:endParaRPr>
          </a:p>
          <a:p>
            <a:pPr algn="just" marL="443230" indent="-215900">
              <a:lnSpc>
                <a:spcPts val="1240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Global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funds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tend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keep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minimum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25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percent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their-assets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United</a:t>
            </a:r>
            <a:endParaRPr sz="1100">
              <a:latin typeface="Times New Roman"/>
              <a:cs typeface="Times New Roman"/>
            </a:endParaRPr>
          </a:p>
          <a:p>
            <a:pPr algn="just" marL="442595" marR="5715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States. </a:t>
            </a:r>
            <a:r>
              <a:rPr dirty="0" sz="1100" spc="10">
                <a:latin typeface="Times New Roman"/>
                <a:cs typeface="Times New Roman"/>
              </a:rPr>
              <a:t>For example, in one </a:t>
            </a:r>
            <a:r>
              <a:rPr dirty="0" sz="1100" spc="5">
                <a:latin typeface="Times New Roman"/>
                <a:cs typeface="Times New Roman"/>
              </a:rPr>
              <a:t>recent </a:t>
            </a:r>
            <a:r>
              <a:rPr dirty="0" sz="1100" spc="10">
                <a:latin typeface="Times New Roman"/>
                <a:cs typeface="Times New Roman"/>
              </a:rPr>
              <a:t>year, Templeton </a:t>
            </a:r>
            <a:r>
              <a:rPr dirty="0" sz="1100" spc="15">
                <a:latin typeface="Times New Roman"/>
                <a:cs typeface="Times New Roman"/>
              </a:rPr>
              <a:t>World </a:t>
            </a:r>
            <a:r>
              <a:rPr dirty="0" sz="1100" spc="10">
                <a:latin typeface="Times New Roman"/>
                <a:cs typeface="Times New Roman"/>
              </a:rPr>
              <a:t>Fund had over 60 </a:t>
            </a:r>
            <a:r>
              <a:rPr dirty="0" sz="1100" spc="5">
                <a:latin typeface="Times New Roman"/>
                <a:cs typeface="Times New Roman"/>
              </a:rPr>
              <a:t>percent  of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assets in </a:t>
            </a:r>
            <a:r>
              <a:rPr dirty="0" sz="1100" spc="10">
                <a:latin typeface="Times New Roman"/>
                <a:cs typeface="Times New Roman"/>
              </a:rPr>
              <a:t>the United </a:t>
            </a:r>
            <a:r>
              <a:rPr dirty="0" sz="1100" spc="5">
                <a:latin typeface="Times New Roman"/>
                <a:cs typeface="Times New Roman"/>
              </a:rPr>
              <a:t>States </a:t>
            </a:r>
            <a:r>
              <a:rPr dirty="0" sz="1100" spc="10">
                <a:latin typeface="Times New Roman"/>
                <a:cs typeface="Times New Roman"/>
              </a:rPr>
              <a:t>and small </a:t>
            </a:r>
            <a:r>
              <a:rPr dirty="0" sz="1100" spc="5">
                <a:latin typeface="Times New Roman"/>
                <a:cs typeface="Times New Roman"/>
              </a:rPr>
              <a:t>positions in Australia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Canada.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Most mutual </a:t>
            </a:r>
            <a:r>
              <a:rPr dirty="0" sz="1100" spc="5">
                <a:latin typeface="Times New Roman"/>
                <a:cs typeface="Times New Roman"/>
              </a:rPr>
              <a:t>funds that offer "international" investing invest primarily </a:t>
            </a:r>
            <a:r>
              <a:rPr dirty="0" sz="1100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non U.S. </a:t>
            </a:r>
            <a:r>
              <a:rPr dirty="0" sz="1100" spc="5">
                <a:latin typeface="Times New Roman"/>
                <a:cs typeface="Times New Roman"/>
              </a:rPr>
              <a:t>stocks,  thereby exposing investors to foreign markets,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may </a:t>
            </a:r>
            <a:r>
              <a:rPr dirty="0" sz="1100" spc="10">
                <a:latin typeface="Times New Roman"/>
                <a:cs typeface="Times New Roman"/>
              </a:rPr>
              <a:t>behave </a:t>
            </a:r>
            <a:r>
              <a:rPr dirty="0" sz="1100" spc="5">
                <a:latin typeface="Times New Roman"/>
                <a:cs typeface="Times New Roman"/>
              </a:rPr>
              <a:t>differently </a:t>
            </a:r>
            <a:r>
              <a:rPr dirty="0" sz="1100" spc="10">
                <a:latin typeface="Times New Roman"/>
                <a:cs typeface="Times New Roman"/>
              </a:rPr>
              <a:t>from U.S.  </a:t>
            </a:r>
            <a:r>
              <a:rPr dirty="0" sz="1100" spc="5">
                <a:latin typeface="Times New Roman"/>
                <a:cs typeface="Times New Roman"/>
              </a:rPr>
              <a:t>markets. </a:t>
            </a:r>
            <a:r>
              <a:rPr dirty="0" sz="1100" spc="10">
                <a:latin typeface="Times New Roman"/>
                <a:cs typeface="Times New Roman"/>
              </a:rPr>
              <a:t>However; </a:t>
            </a:r>
            <a:r>
              <a:rPr dirty="0" sz="1100" spc="5">
                <a:latin typeface="Times New Roman"/>
                <a:cs typeface="Times New Roman"/>
              </a:rPr>
              <a:t>investors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exposed to currency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risks.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alternative  approach to international investing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seek </a:t>
            </a:r>
            <a:r>
              <a:rPr dirty="0" sz="1100" spc="5">
                <a:latin typeface="Times New Roman"/>
                <a:cs typeface="Times New Roman"/>
              </a:rPr>
              <a:t>international </a:t>
            </a:r>
            <a:r>
              <a:rPr dirty="0" sz="1100" spc="10">
                <a:latin typeface="Times New Roman"/>
                <a:cs typeface="Times New Roman"/>
              </a:rPr>
              <a:t>exposure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investing in </a:t>
            </a:r>
            <a:r>
              <a:rPr dirty="0" sz="1100" spc="10">
                <a:latin typeface="Times New Roman"/>
                <a:cs typeface="Times New Roman"/>
              </a:rPr>
              <a:t>U.S.  companies </a:t>
            </a:r>
            <a:r>
              <a:rPr dirty="0" sz="1100" spc="5">
                <a:latin typeface="Times New Roman"/>
                <a:cs typeface="Times New Roman"/>
              </a:rPr>
              <a:t>with strong earnings abroad,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natural extension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globalization  concept.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134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902338"/>
            <a:ext cx="5335270" cy="8733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INDIRECT INVESTING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Exchange-Traded </a:t>
            </a:r>
            <a:r>
              <a:rPr dirty="0" sz="1100" spc="15" b="1">
                <a:latin typeface="Times New Roman"/>
                <a:cs typeface="Times New Roman"/>
              </a:rPr>
              <a:t>Funds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(ETFs):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investing </a:t>
            </a:r>
            <a:r>
              <a:rPr dirty="0" sz="1100" spc="10">
                <a:latin typeface="Times New Roman"/>
                <a:cs typeface="Times New Roman"/>
              </a:rPr>
              <a:t>trend </a:t>
            </a:r>
            <a:r>
              <a:rPr dirty="0" sz="1100" spc="5">
                <a:latin typeface="Times New Roman"/>
                <a:cs typeface="Times New Roman"/>
              </a:rPr>
              <a:t>of increasing </a:t>
            </a:r>
            <a:r>
              <a:rPr dirty="0" sz="1100" spc="10">
                <a:latin typeface="Times New Roman"/>
                <a:cs typeface="Times New Roman"/>
              </a:rPr>
              <a:t>importance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exchange-traded funds (ETFs). These  new </a:t>
            </a:r>
            <a:r>
              <a:rPr dirty="0" sz="1100" spc="5">
                <a:latin typeface="Times New Roman"/>
                <a:cs typeface="Times New Roman"/>
              </a:rPr>
              <a:t>financial assets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characteristics of </a:t>
            </a:r>
            <a:r>
              <a:rPr dirty="0" sz="1100" spc="10">
                <a:latin typeface="Times New Roman"/>
                <a:cs typeface="Times New Roman"/>
              </a:rPr>
              <a:t>index mutual </a:t>
            </a:r>
            <a:r>
              <a:rPr dirty="0" sz="1100" spc="5">
                <a:latin typeface="Times New Roman"/>
                <a:cs typeface="Times New Roman"/>
              </a:rPr>
              <a:t>funds, closed-end funds, </a:t>
            </a:r>
            <a:r>
              <a:rPr dirty="0" sz="1100" spc="10">
                <a:latin typeface="Times New Roman"/>
                <a:cs typeface="Times New Roman"/>
              </a:rPr>
              <a:t>and  even </a:t>
            </a:r>
            <a:r>
              <a:rPr dirty="0" sz="1100" spc="5">
                <a:latin typeface="Times New Roman"/>
                <a:cs typeface="Times New Roman"/>
              </a:rPr>
              <a:t>individual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ETF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basket of stocks that tracks </a:t>
            </a:r>
            <a:r>
              <a:rPr dirty="0" sz="1100" spc="10">
                <a:latin typeface="Times New Roman"/>
                <a:cs typeface="Times New Roman"/>
              </a:rPr>
              <a:t>a particular </a:t>
            </a:r>
            <a:r>
              <a:rPr dirty="0" sz="1100" spc="5">
                <a:latin typeface="Times New Roman"/>
                <a:cs typeface="Times New Roman"/>
              </a:rPr>
              <a:t>sector, investment style, </a:t>
            </a:r>
            <a:r>
              <a:rPr dirty="0" sz="1100" spc="10">
                <a:latin typeface="Times New Roman"/>
                <a:cs typeface="Times New Roman"/>
              </a:rPr>
              <a:t>geographical  </a:t>
            </a:r>
            <a:r>
              <a:rPr dirty="0" sz="1100" spc="5">
                <a:latin typeface="Times New Roman"/>
                <a:cs typeface="Times New Roman"/>
              </a:rPr>
              <a:t>area, or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whole.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August </a:t>
            </a:r>
            <a:r>
              <a:rPr dirty="0" sz="1100" spc="5">
                <a:latin typeface="Times New Roman"/>
                <a:cs typeface="Times New Roman"/>
              </a:rPr>
              <a:t>2002, there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approximately </a:t>
            </a:r>
            <a:r>
              <a:rPr dirty="0" sz="1100" spc="10">
                <a:latin typeface="Times New Roman"/>
                <a:cs typeface="Times New Roman"/>
              </a:rPr>
              <a:t>125 </a:t>
            </a:r>
            <a:r>
              <a:rPr dirty="0" sz="1100" spc="5">
                <a:latin typeface="Times New Roman"/>
                <a:cs typeface="Times New Roman"/>
              </a:rPr>
              <a:t>ETFs,  with </a:t>
            </a:r>
            <a:r>
              <a:rPr dirty="0" sz="1100" spc="10">
                <a:latin typeface="Times New Roman"/>
                <a:cs typeface="Times New Roman"/>
              </a:rPr>
              <a:t>perhaps $100 </a:t>
            </a:r>
            <a:r>
              <a:rPr dirty="0" sz="1100" spc="5">
                <a:latin typeface="Times New Roman"/>
                <a:cs typeface="Times New Roman"/>
              </a:rPr>
              <a:t>billion in assets. Although this,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tiny </a:t>
            </a:r>
            <a:r>
              <a:rPr dirty="0" sz="1100" spc="10">
                <a:latin typeface="Times New Roman"/>
                <a:cs typeface="Times New Roman"/>
              </a:rPr>
              <a:t>compared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assets in </a:t>
            </a:r>
            <a:r>
              <a:rPr dirty="0" sz="1100" spc="10">
                <a:latin typeface="Times New Roman"/>
                <a:cs typeface="Times New Roman"/>
              </a:rPr>
              <a:t>mutual  </a:t>
            </a:r>
            <a:r>
              <a:rPr dirty="0" sz="1100" spc="5">
                <a:latin typeface="Times New Roman"/>
                <a:cs typeface="Times New Roman"/>
              </a:rPr>
              <a:t>funds, </a:t>
            </a:r>
            <a:r>
              <a:rPr dirty="0" sz="1100" spc="10">
                <a:latin typeface="Times New Roman"/>
                <a:cs typeface="Times New Roman"/>
              </a:rPr>
              <a:t>the growth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in assets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5">
                <a:latin typeface="Times New Roman"/>
                <a:cs typeface="Times New Roman"/>
              </a:rPr>
              <a:t>ETFs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impressive, as </a:t>
            </a:r>
            <a:r>
              <a:rPr dirty="0" sz="1100" spc="10">
                <a:latin typeface="Times New Roman"/>
                <a:cs typeface="Times New Roman"/>
              </a:rPr>
              <a:t>more and more </a:t>
            </a:r>
            <a:r>
              <a:rPr dirty="0" sz="1100" spc="5">
                <a:latin typeface="Times New Roman"/>
                <a:cs typeface="Times New Roman"/>
              </a:rPr>
              <a:t>investors  discover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Like an index </a:t>
            </a:r>
            <a:r>
              <a:rPr dirty="0" sz="1100" spc="10">
                <a:latin typeface="Times New Roman"/>
                <a:cs typeface="Times New Roman"/>
              </a:rPr>
              <a:t>mutual fund, ETFs </a:t>
            </a:r>
            <a:r>
              <a:rPr dirty="0" sz="1100" spc="5">
                <a:latin typeface="Times New Roman"/>
                <a:cs typeface="Times New Roman"/>
              </a:rPr>
              <a:t>to date are passive </a:t>
            </a:r>
            <a:r>
              <a:rPr dirty="0" sz="1100" spc="10">
                <a:latin typeface="Times New Roman"/>
                <a:cs typeface="Times New Roman"/>
              </a:rPr>
              <a:t>portfolios (although actively managed  ETFs </a:t>
            </a:r>
            <a:r>
              <a:rPr dirty="0" sz="1100" spc="5">
                <a:latin typeface="Times New Roman"/>
                <a:cs typeface="Times New Roman"/>
              </a:rPr>
              <a:t>are under consideration) that </a:t>
            </a:r>
            <a:r>
              <a:rPr dirty="0" sz="1100" spc="10">
                <a:latin typeface="Times New Roman"/>
                <a:cs typeface="Times New Roman"/>
              </a:rPr>
              <a:t>simply hold a basket </a:t>
            </a:r>
            <a:r>
              <a:rPr dirty="0" sz="1100" spc="5">
                <a:latin typeface="Times New Roman"/>
                <a:cs typeface="Times New Roman"/>
              </a:rPr>
              <a:t>of stocks. </a:t>
            </a:r>
            <a:r>
              <a:rPr dirty="0" sz="1100" spc="10">
                <a:latin typeface="Times New Roman"/>
                <a:cs typeface="Times New Roman"/>
              </a:rPr>
              <a:t>Unlike a mutual fund,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however,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a stock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closed-end fund, </a:t>
            </a:r>
            <a:r>
              <a:rPr dirty="0" sz="1100" spc="10">
                <a:latin typeface="Times New Roman"/>
                <a:cs typeface="Times New Roman"/>
              </a:rPr>
              <a:t>an ETF </a:t>
            </a:r>
            <a:r>
              <a:rPr dirty="0" sz="1100" spc="5">
                <a:latin typeface="Times New Roman"/>
                <a:cs typeface="Times New Roman"/>
              </a:rPr>
              <a:t>trades </a:t>
            </a:r>
            <a:r>
              <a:rPr dirty="0" sz="1100" spc="10">
                <a:latin typeface="Times New Roman"/>
                <a:cs typeface="Times New Roman"/>
              </a:rPr>
              <a:t>on an exchange </a:t>
            </a:r>
            <a:r>
              <a:rPr dirty="0" sz="1100" spc="5">
                <a:latin typeface="Times New Roman"/>
                <a:cs typeface="Times New Roman"/>
              </a:rPr>
              <a:t>throughout  </a:t>
            </a:r>
            <a:r>
              <a:rPr dirty="0" sz="1100" spc="10">
                <a:latin typeface="Times New Roman"/>
                <a:cs typeface="Times New Roman"/>
              </a:rPr>
              <a:t>the day,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can be bought on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sold short.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closed-end fund, </a:t>
            </a:r>
            <a:r>
              <a:rPr dirty="0" sz="1100" spc="10">
                <a:latin typeface="Times New Roman"/>
                <a:cs typeface="Times New Roman"/>
              </a:rPr>
              <a:t>ETFs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 at discounts </a:t>
            </a:r>
            <a:r>
              <a:rPr dirty="0" sz="1100" spc="10">
                <a:latin typeface="Times New Roman"/>
                <a:cs typeface="Times New Roman"/>
              </a:rPr>
              <a:t>and premiums, </a:t>
            </a:r>
            <a:r>
              <a:rPr dirty="0" sz="1100" spc="5">
                <a:latin typeface="Times New Roman"/>
                <a:cs typeface="Times New Roman"/>
              </a:rPr>
              <a:t>but to </a:t>
            </a:r>
            <a:r>
              <a:rPr dirty="0" sz="1100" spc="10">
                <a:latin typeface="Times New Roman"/>
                <a:cs typeface="Times New Roman"/>
              </a:rPr>
              <a:t>date, the </a:t>
            </a:r>
            <a:r>
              <a:rPr dirty="0" sz="1100" spc="5">
                <a:latin typeface="Times New Roman"/>
                <a:cs typeface="Times New Roman"/>
              </a:rPr>
              <a:t>differences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20">
                <a:latin typeface="Times New Roman"/>
                <a:cs typeface="Times New Roman"/>
              </a:rPr>
              <a:t>NAV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have  </a:t>
            </a:r>
            <a:r>
              <a:rPr dirty="0" sz="1100" spc="5">
                <a:latin typeface="Times New Roman"/>
                <a:cs typeface="Times New Roman"/>
              </a:rPr>
              <a:t>been tiny, and this will </a:t>
            </a:r>
            <a:r>
              <a:rPr dirty="0" sz="1100" spc="10">
                <a:latin typeface="Times New Roman"/>
                <a:cs typeface="Times New Roman"/>
              </a:rPr>
              <a:t>almost </a:t>
            </a:r>
            <a:r>
              <a:rPr dirty="0" sz="1100" spc="5">
                <a:latin typeface="Times New Roman"/>
                <a:cs typeface="Times New Roman"/>
              </a:rPr>
              <a:t>certainly continue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case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unique  mechanisms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were developed </a:t>
            </a:r>
            <a:r>
              <a:rPr dirty="0" sz="1100" spc="5">
                <a:latin typeface="Times New Roman"/>
                <a:cs typeface="Times New Roman"/>
              </a:rPr>
              <a:t>to create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liquidate </a:t>
            </a:r>
            <a:r>
              <a:rPr dirty="0" sz="1100" spc="10">
                <a:latin typeface="Times New Roman"/>
                <a:cs typeface="Times New Roman"/>
              </a:rPr>
              <a:t>ETF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Let's consider </a:t>
            </a:r>
            <a:r>
              <a:rPr dirty="0" sz="1100" spc="10">
                <a:latin typeface="Times New Roman"/>
                <a:cs typeface="Times New Roman"/>
              </a:rPr>
              <a:t>some ETFs. </a:t>
            </a:r>
            <a:r>
              <a:rPr dirty="0" sz="1100" spc="5">
                <a:latin typeface="Times New Roman"/>
                <a:cs typeface="Times New Roman"/>
              </a:rPr>
              <a:t>Probably the </a:t>
            </a:r>
            <a:r>
              <a:rPr dirty="0" sz="1100" spc="10">
                <a:latin typeface="Times New Roman"/>
                <a:cs typeface="Times New Roman"/>
              </a:rPr>
              <a:t>best-known ETF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"Spider" (Standard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Poor's  Depositary Receipts, </a:t>
            </a:r>
            <a:r>
              <a:rPr dirty="0" sz="1100" spc="10">
                <a:latin typeface="Times New Roman"/>
                <a:cs typeface="Times New Roman"/>
              </a:rPr>
              <a:t>SPDRs), which was introduced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1993 </a:t>
            </a:r>
            <a:r>
              <a:rPr dirty="0" sz="1100" spc="5">
                <a:latin typeface="Times New Roman"/>
                <a:cs typeface="Times New Roman"/>
              </a:rPr>
              <a:t>to reflect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SPDRs </a:t>
            </a:r>
            <a:r>
              <a:rPr dirty="0" sz="1100" spc="5">
                <a:latin typeface="Times New Roman"/>
                <a:cs typeface="Times New Roman"/>
              </a:rPr>
              <a:t>are traded </a:t>
            </a:r>
            <a:r>
              <a:rPr dirty="0" sz="1100" spc="10">
                <a:latin typeface="Times New Roman"/>
                <a:cs typeface="Times New Roman"/>
              </a:rPr>
              <a:t>on the Amex, and </a:t>
            </a:r>
            <a:r>
              <a:rPr dirty="0" sz="1100" spc="5">
                <a:latin typeface="Times New Roman"/>
                <a:cs typeface="Times New Roman"/>
              </a:rPr>
              <a:t>priced continuously during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day </a:t>
            </a:r>
            <a:r>
              <a:rPr dirty="0" sz="1100" spc="10">
                <a:latin typeface="Times New Roman"/>
                <a:cs typeface="Times New Roman"/>
              </a:rPr>
              <a:t>Other ETFs </a:t>
            </a:r>
            <a:r>
              <a:rPr dirty="0" sz="1100" spc="5">
                <a:latin typeface="Times New Roman"/>
                <a:cs typeface="Times New Roman"/>
              </a:rPr>
              <a:t>include  </a:t>
            </a:r>
            <a:r>
              <a:rPr dirty="0" sz="1100" spc="10">
                <a:latin typeface="Times New Roman"/>
                <a:cs typeface="Times New Roman"/>
              </a:rPr>
              <a:t>"Diamonds" </a:t>
            </a:r>
            <a:r>
              <a:rPr dirty="0" sz="1100" spc="5">
                <a:latin typeface="Times New Roman"/>
                <a:cs typeface="Times New Roman"/>
              </a:rPr>
              <a:t>(the DJIA), </a:t>
            </a:r>
            <a:r>
              <a:rPr dirty="0" sz="1100" spc="10">
                <a:latin typeface="Times New Roman"/>
                <a:cs typeface="Times New Roman"/>
              </a:rPr>
              <a:t>"Cubes" (Nasdaq-100 Index Tracking </a:t>
            </a:r>
            <a:r>
              <a:rPr dirty="0" sz="1100" spc="5">
                <a:latin typeface="Times New Roman"/>
                <a:cs typeface="Times New Roman"/>
              </a:rPr>
              <a:t>Stock),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"Shares" </a:t>
            </a:r>
            <a:r>
              <a:rPr dirty="0" sz="1100" spc="10">
                <a:latin typeface="Times New Roman"/>
                <a:cs typeface="Times New Roman"/>
              </a:rPr>
              <a:t>(S&amp;P  500 </a:t>
            </a:r>
            <a:r>
              <a:rPr dirty="0" sz="1100" spc="5">
                <a:latin typeface="Times New Roman"/>
                <a:cs typeface="Times New Roman"/>
              </a:rPr>
              <a:t>as well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indexes </a:t>
            </a:r>
            <a:r>
              <a:rPr dirty="0" sz="1100" spc="5">
                <a:latin typeface="Times New Roman"/>
                <a:cs typeface="Times New Roman"/>
              </a:rPr>
              <a:t>for small cap, mid-cap, </a:t>
            </a:r>
            <a:r>
              <a:rPr dirty="0" sz="1100" spc="10">
                <a:latin typeface="Times New Roman"/>
                <a:cs typeface="Times New Roman"/>
              </a:rPr>
              <a:t>and growth and </a:t>
            </a:r>
            <a:r>
              <a:rPr dirty="0" sz="1100" spc="5">
                <a:latin typeface="Times New Roman"/>
                <a:cs typeface="Times New Roman"/>
              </a:rPr>
              <a:t>value indexes,  various Russell Indexes, various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</a:t>
            </a:r>
            <a:r>
              <a:rPr dirty="0" sz="1100" spc="10">
                <a:latin typeface="Times New Roman"/>
                <a:cs typeface="Times New Roman"/>
              </a:rPr>
              <a:t>Sector </a:t>
            </a:r>
            <a:r>
              <a:rPr dirty="0" sz="1100" spc="5">
                <a:latin typeface="Times New Roman"/>
                <a:cs typeface="Times New Roman"/>
              </a:rPr>
              <a:t>funds,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various </a:t>
            </a:r>
            <a:r>
              <a:rPr dirty="0" sz="1100" spc="10">
                <a:latin typeface="Times New Roman"/>
                <a:cs typeface="Times New Roman"/>
              </a:rPr>
              <a:t>country </a:t>
            </a:r>
            <a:r>
              <a:rPr dirty="0" sz="1100" spc="5">
                <a:latin typeface="Times New Roman"/>
                <a:cs typeface="Times New Roman"/>
              </a:rPr>
              <a:t>funds), </a:t>
            </a:r>
            <a:r>
              <a:rPr dirty="0" sz="1100" spc="10">
                <a:latin typeface="Times New Roman"/>
                <a:cs typeface="Times New Roman"/>
              </a:rPr>
              <a:t>there 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77 </a:t>
            </a:r>
            <a:r>
              <a:rPr dirty="0" sz="1100" spc="5">
                <a:latin typeface="Times New Roman"/>
                <a:cs typeface="Times New Roman"/>
              </a:rPr>
              <a:t>different Share </a:t>
            </a:r>
            <a:r>
              <a:rPr dirty="0" sz="1100" spc="10">
                <a:latin typeface="Times New Roman"/>
                <a:cs typeface="Times New Roman"/>
              </a:rPr>
              <a:t>ETFs. Vanguard, </a:t>
            </a:r>
            <a:r>
              <a:rPr dirty="0" sz="1100" spc="5">
                <a:latin typeface="Times New Roman"/>
                <a:cs typeface="Times New Roman"/>
              </a:rPr>
              <a:t>the investment </a:t>
            </a:r>
            <a:r>
              <a:rPr dirty="0" sz="1100" spc="10">
                <a:latin typeface="Times New Roman"/>
                <a:cs typeface="Times New Roman"/>
              </a:rPr>
              <a:t>company, </a:t>
            </a:r>
            <a:r>
              <a:rPr dirty="0" sz="1100" spc="5">
                <a:latin typeface="Times New Roman"/>
                <a:cs typeface="Times New Roman"/>
              </a:rPr>
              <a:t>created </a:t>
            </a:r>
            <a:r>
              <a:rPr dirty="0" sz="1100" spc="10">
                <a:latin typeface="Times New Roman"/>
                <a:cs typeface="Times New Roman"/>
              </a:rPr>
              <a:t>VIPERs </a:t>
            </a:r>
            <a:r>
              <a:rPr dirty="0" sz="1100" spc="5">
                <a:latin typeface="Times New Roman"/>
                <a:cs typeface="Times New Roman"/>
              </a:rPr>
              <a:t>to track  </a:t>
            </a:r>
            <a:r>
              <a:rPr dirty="0" sz="1100" spc="10">
                <a:latin typeface="Times New Roman"/>
                <a:cs typeface="Times New Roman"/>
              </a:rPr>
              <a:t>the entire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Required Rate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Return: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required rate of return was </a:t>
            </a:r>
            <a:r>
              <a:rPr dirty="0" sz="1100" spc="5">
                <a:latin typeface="Times New Roman"/>
                <a:cs typeface="Times New Roman"/>
              </a:rPr>
              <a:t>the discount rate for valuing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required  rate of return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stock, or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security, is defined as </a:t>
            </a:r>
            <a:r>
              <a:rPr dirty="0" sz="1100" spc="10">
                <a:latin typeface="Times New Roman"/>
                <a:cs typeface="Times New Roman"/>
              </a:rPr>
              <a:t>the minimum expected rate  </a:t>
            </a:r>
            <a:r>
              <a:rPr dirty="0" sz="1100" spc="5">
                <a:latin typeface="Times New Roman"/>
                <a:cs typeface="Times New Roman"/>
              </a:rPr>
              <a:t>of return </a:t>
            </a:r>
            <a:r>
              <a:rPr dirty="0" sz="1100" spc="10">
                <a:latin typeface="Times New Roman"/>
                <a:cs typeface="Times New Roman"/>
              </a:rPr>
              <a:t>needed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induce an </a:t>
            </a:r>
            <a:r>
              <a:rPr dirty="0" sz="1100" spc="5">
                <a:latin typeface="Times New Roman"/>
                <a:cs typeface="Times New Roman"/>
              </a:rPr>
              <a:t>investor to purchase </a:t>
            </a:r>
            <a:r>
              <a:rPr dirty="0" sz="1100">
                <a:latin typeface="Times New Roman"/>
                <a:cs typeface="Times New Roman"/>
              </a:rPr>
              <a:t>it,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its risk,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5">
                <a:latin typeface="Times New Roman"/>
                <a:cs typeface="Times New Roman"/>
              </a:rPr>
              <a:t>offer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some minimum </a:t>
            </a:r>
            <a:r>
              <a:rPr dirty="0" sz="1100" spc="5">
                <a:latin typeface="Times New Roman"/>
                <a:cs typeface="Times New Roman"/>
              </a:rPr>
              <a:t>expected return </a:t>
            </a:r>
            <a:r>
              <a:rPr dirty="0" sz="1100" spc="10">
                <a:latin typeface="Times New Roman"/>
                <a:cs typeface="Times New Roman"/>
              </a:rPr>
              <a:t>before </a:t>
            </a:r>
            <a:r>
              <a:rPr dirty="0" sz="1100" spc="5">
                <a:latin typeface="Times New Roman"/>
                <a:cs typeface="Times New Roman"/>
              </a:rPr>
              <a:t>par investor </a:t>
            </a:r>
            <a:r>
              <a:rPr dirty="0" sz="1100" spc="10">
                <a:latin typeface="Times New Roman"/>
                <a:cs typeface="Times New Roman"/>
              </a:rPr>
              <a:t>can be persuaded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buy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CAPM </a:t>
            </a:r>
            <a:r>
              <a:rPr dirty="0" sz="1100" spc="10">
                <a:latin typeface="Times New Roman"/>
                <a:cs typeface="Times New Roman"/>
              </a:rPr>
              <a:t>provides </a:t>
            </a:r>
            <a:r>
              <a:rPr dirty="0" sz="1100" spc="5">
                <a:latin typeface="Times New Roman"/>
                <a:cs typeface="Times New Roman"/>
              </a:rPr>
              <a:t>investors with </a:t>
            </a:r>
            <a:r>
              <a:rPr dirty="0" sz="1100" spc="10">
                <a:latin typeface="Times New Roman"/>
                <a:cs typeface="Times New Roman"/>
              </a:rPr>
              <a:t>a method of </a:t>
            </a:r>
            <a:r>
              <a:rPr dirty="0" sz="1100" spc="5">
                <a:latin typeface="Times New Roman"/>
                <a:cs typeface="Times New Roman"/>
              </a:rPr>
              <a:t>actually calculating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required (expected)  rate of return for </a:t>
            </a:r>
            <a:r>
              <a:rPr dirty="0" sz="1100" spc="10">
                <a:latin typeface="Times New Roman"/>
                <a:cs typeface="Times New Roman"/>
              </a:rPr>
              <a:t>a stock, </a:t>
            </a:r>
            <a:r>
              <a:rPr dirty="0" sz="1100" spc="5">
                <a:latin typeface="Times New Roman"/>
                <a:cs typeface="Times New Roman"/>
              </a:rPr>
              <a:t>an industry, or the market as </a:t>
            </a:r>
            <a:r>
              <a:rPr dirty="0" sz="1100" spc="10">
                <a:latin typeface="Times New Roman"/>
                <a:cs typeface="Times New Roman"/>
              </a:rPr>
              <a:t>a Our </a:t>
            </a:r>
            <a:r>
              <a:rPr dirty="0" sz="1100" spc="5">
                <a:latin typeface="Times New Roman"/>
                <a:cs typeface="Times New Roman"/>
              </a:rPr>
              <a:t>interest, </a:t>
            </a:r>
            <a:r>
              <a:rPr dirty="0" sz="1100" spc="10">
                <a:latin typeface="Times New Roman"/>
                <a:cs typeface="Times New Roman"/>
              </a:rPr>
              <a:t>here </a:t>
            </a:r>
            <a:r>
              <a:rPr dirty="0" sz="1100" spc="5">
                <a:latin typeface="Times New Roman"/>
                <a:cs typeface="Times New Roman"/>
              </a:rPr>
              <a:t>is to </a:t>
            </a:r>
            <a:r>
              <a:rPr dirty="0" sz="1100" spc="10">
                <a:latin typeface="Times New Roman"/>
                <a:cs typeface="Times New Roman"/>
              </a:rPr>
              <a:t>think </a:t>
            </a:r>
            <a:r>
              <a:rPr dirty="0" sz="1100" spc="5">
                <a:latin typeface="Times New Roman"/>
                <a:cs typeface="Times New Roman"/>
              </a:rPr>
              <a:t>of the  required </a:t>
            </a:r>
            <a:r>
              <a:rPr dirty="0" sz="1100" spc="10">
                <a:latin typeface="Times New Roman"/>
                <a:cs typeface="Times New Roman"/>
              </a:rPr>
              <a:t>rate </a:t>
            </a:r>
            <a:r>
              <a:rPr dirty="0" sz="1100" spc="5">
                <a:latin typeface="Times New Roman"/>
                <a:cs typeface="Times New Roman"/>
              </a:rPr>
              <a:t>of return </a:t>
            </a:r>
            <a:r>
              <a:rPr dirty="0" sz="1100" spc="10">
                <a:latin typeface="Times New Roman"/>
                <a:cs typeface="Times New Roman"/>
              </a:rPr>
              <a:t>on an </a:t>
            </a:r>
            <a:r>
              <a:rPr dirty="0" sz="1100" spc="5">
                <a:latin typeface="Times New Roman"/>
                <a:cs typeface="Times New Roman"/>
              </a:rPr>
              <a:t>overall basis as it after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strategies that investors </a:t>
            </a:r>
            <a:r>
              <a:rPr dirty="0" sz="1100" spc="10">
                <a:latin typeface="Times New Roman"/>
                <a:cs typeface="Times New Roman"/>
              </a:rPr>
              <a:t>employ and  the management </a:t>
            </a:r>
            <a:r>
              <a:rPr dirty="0" sz="1100" spc="5">
                <a:latin typeface="Times New Roman"/>
                <a:cs typeface="Times New Roman"/>
              </a:rPr>
              <a:t>of their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portfolios.</a:t>
            </a:r>
            <a:endParaRPr sz="1100">
              <a:latin typeface="Times New Roman"/>
              <a:cs typeface="Times New Roman"/>
            </a:endParaRPr>
          </a:p>
          <a:p>
            <a:pPr algn="r" marR="1331595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|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15"/>
              </a:spcBef>
            </a:pPr>
            <a:r>
              <a:rPr dirty="0" sz="1100" spc="10">
                <a:latin typeface="Times New Roman"/>
                <a:cs typeface="Times New Roman"/>
              </a:rPr>
              <a:t>What do Investors require (expect)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they invest? First of </a:t>
            </a:r>
            <a:r>
              <a:rPr dirty="0" sz="1100" spc="5">
                <a:latin typeface="Times New Roman"/>
                <a:cs typeface="Times New Roman"/>
              </a:rPr>
              <a:t>all, </a:t>
            </a:r>
            <a:r>
              <a:rPr dirty="0" sz="1100" spc="10">
                <a:latin typeface="Times New Roman"/>
                <a:cs typeface="Times New Roman"/>
              </a:rPr>
              <a:t>investor’s can earn a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riskless rate of return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investing in riskless assets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Treasury bills. </a:t>
            </a:r>
            <a:r>
              <a:rPr dirty="0" sz="1100" spc="10">
                <a:latin typeface="Times New Roman"/>
                <a:cs typeface="Times New Roman"/>
              </a:rPr>
              <a:t>This nominal  risk-free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return is </a:t>
            </a:r>
            <a:r>
              <a:rPr dirty="0" sz="1100" spc="10">
                <a:latin typeface="Times New Roman"/>
                <a:cs typeface="Times New Roman"/>
              </a:rPr>
              <a:t>designated </a:t>
            </a:r>
            <a:r>
              <a:rPr dirty="0" sz="1100" spc="15">
                <a:latin typeface="Times New Roman"/>
                <a:cs typeface="Times New Roman"/>
              </a:rPr>
              <a:t>RF </a:t>
            </a:r>
            <a:r>
              <a:rPr dirty="0" sz="1100" spc="10">
                <a:latin typeface="Times New Roman"/>
                <a:cs typeface="Times New Roman"/>
              </a:rPr>
              <a:t>throughout this text. </a:t>
            </a:r>
            <a:r>
              <a:rPr dirty="0" sz="1100" spc="5">
                <a:latin typeface="Times New Roman"/>
                <a:cs typeface="Times New Roman"/>
              </a:rPr>
              <a:t>It consists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real risk-free  rate of interest </a:t>
            </a:r>
            <a:r>
              <a:rPr dirty="0" sz="1100" spc="10">
                <a:latin typeface="Times New Roman"/>
                <a:cs typeface="Times New Roman"/>
              </a:rPr>
              <a:t>and an </a:t>
            </a:r>
            <a:r>
              <a:rPr dirty="0" sz="1100" spc="5">
                <a:latin typeface="Times New Roman"/>
                <a:cs typeface="Times New Roman"/>
              </a:rPr>
              <a:t>expected inflation </a:t>
            </a:r>
            <a:r>
              <a:rPr dirty="0" sz="1100" spc="10">
                <a:latin typeface="Times New Roman"/>
                <a:cs typeface="Times New Roman"/>
              </a:rPr>
              <a:t>premium.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summary,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approximation: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589280">
              <a:lnSpc>
                <a:spcPts val="1305"/>
              </a:lnSpc>
            </a:pPr>
            <a:r>
              <a:rPr dirty="0" sz="1100" spc="5" b="1">
                <a:latin typeface="Times New Roman"/>
                <a:cs typeface="Times New Roman"/>
              </a:rPr>
              <a:t>Risk-free </a:t>
            </a:r>
            <a:r>
              <a:rPr dirty="0" sz="1100" spc="10" b="1">
                <a:latin typeface="Times New Roman"/>
                <a:cs typeface="Times New Roman"/>
              </a:rPr>
              <a:t>rate </a:t>
            </a:r>
            <a:r>
              <a:rPr dirty="0" sz="1100" spc="5" b="1">
                <a:latin typeface="Times New Roman"/>
                <a:cs typeface="Times New Roman"/>
              </a:rPr>
              <a:t>of .return </a:t>
            </a:r>
            <a:r>
              <a:rPr dirty="0" sz="1100" spc="10" b="1">
                <a:latin typeface="Times New Roman"/>
                <a:cs typeface="Times New Roman"/>
              </a:rPr>
              <a:t>=Real risk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free </a:t>
            </a:r>
            <a:r>
              <a:rPr dirty="0" sz="1100" spc="10" b="1">
                <a:latin typeface="Times New Roman"/>
                <a:cs typeface="Times New Roman"/>
              </a:rPr>
              <a:t>value </a:t>
            </a:r>
            <a:r>
              <a:rPr dirty="0" sz="1100" spc="5" b="1">
                <a:latin typeface="Times New Roman"/>
                <a:cs typeface="Times New Roman"/>
              </a:rPr>
              <a:t>f </a:t>
            </a:r>
            <a:r>
              <a:rPr dirty="0" sz="1100" spc="10" b="1">
                <a:latin typeface="Times New Roman"/>
                <a:cs typeface="Times New Roman"/>
              </a:rPr>
              <a:t>Expected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Inflation</a:t>
            </a: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  <a:spcBef>
                <a:spcPts val="45"/>
              </a:spcBef>
            </a:pPr>
            <a:r>
              <a:rPr dirty="0" sz="1100" spc="10">
                <a:latin typeface="Times New Roman"/>
                <a:cs typeface="Times New Roman"/>
              </a:rPr>
              <a:t>In addition to the </a:t>
            </a:r>
            <a:r>
              <a:rPr dirty="0" sz="1100" spc="5">
                <a:latin typeface="Times New Roman"/>
                <a:cs typeface="Times New Roman"/>
              </a:rPr>
              <a:t>risk-free </a:t>
            </a:r>
            <a:r>
              <a:rPr dirty="0" sz="1100" spc="10">
                <a:latin typeface="Times New Roman"/>
                <a:cs typeface="Times New Roman"/>
              </a:rPr>
              <a:t>rate of return available from </a:t>
            </a:r>
            <a:r>
              <a:rPr dirty="0" sz="1100" spc="5">
                <a:latin typeface="Times New Roman"/>
                <a:cs typeface="Times New Roman"/>
              </a:rPr>
              <a:t>riskless assets, </a:t>
            </a:r>
            <a:r>
              <a:rPr dirty="0" sz="1100" spc="10">
                <a:latin typeface="Times New Roman"/>
                <a:cs typeface="Times New Roman"/>
              </a:rPr>
              <a:t>rational risk-averse  investors </a:t>
            </a:r>
            <a:r>
              <a:rPr dirty="0" sz="1100" spc="5">
                <a:latin typeface="Times New Roman"/>
                <a:cs typeface="Times New Roman"/>
              </a:rPr>
              <a:t>purchasing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risky asset </a:t>
            </a:r>
            <a:r>
              <a:rPr dirty="0" sz="1100" spc="10">
                <a:latin typeface="Times New Roman"/>
                <a:cs typeface="Times New Roman"/>
              </a:rPr>
              <a:t>expect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compensated for </a:t>
            </a:r>
            <a:r>
              <a:rPr dirty="0" sz="1100" spc="5">
                <a:latin typeface="Times New Roman"/>
                <a:cs typeface="Times New Roman"/>
              </a:rPr>
              <a:t>this additional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3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21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136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6" name="object 6"/>
          <p:cNvGrpSpPr/>
          <p:nvPr/>
        </p:nvGrpSpPr>
        <p:grpSpPr>
          <a:xfrm>
            <a:off x="1873948" y="6024562"/>
            <a:ext cx="2903855" cy="2617470"/>
            <a:chOff x="1873948" y="6024562"/>
            <a:chExt cx="2903855" cy="2617470"/>
          </a:xfrm>
        </p:grpSpPr>
        <p:sp>
          <p:nvSpPr>
            <p:cNvPr id="7" name="object 7"/>
            <p:cNvSpPr/>
            <p:nvPr/>
          </p:nvSpPr>
          <p:spPr>
            <a:xfrm>
              <a:off x="1892045" y="6042659"/>
              <a:ext cx="2867660" cy="2581275"/>
            </a:xfrm>
            <a:custGeom>
              <a:avLst/>
              <a:gdLst/>
              <a:ahLst/>
              <a:cxnLst/>
              <a:rect l="l" t="t" r="r" b="b"/>
              <a:pathLst>
                <a:path w="2867660" h="2581275">
                  <a:moveTo>
                    <a:pt x="0" y="2580893"/>
                  </a:moveTo>
                  <a:lnTo>
                    <a:pt x="0" y="0"/>
                  </a:lnTo>
                </a:path>
                <a:path w="2867660" h="2581275">
                  <a:moveTo>
                    <a:pt x="0" y="2580893"/>
                  </a:moveTo>
                  <a:lnTo>
                    <a:pt x="2867406" y="2580893"/>
                  </a:lnTo>
                </a:path>
              </a:pathLst>
            </a:custGeom>
            <a:ln w="35839">
              <a:solidFill>
                <a:srgbClr val="FFCC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1892045" y="6473190"/>
              <a:ext cx="2509520" cy="1146810"/>
            </a:xfrm>
            <a:custGeom>
              <a:avLst/>
              <a:gdLst/>
              <a:ahLst/>
              <a:cxnLst/>
              <a:rect l="l" t="t" r="r" b="b"/>
              <a:pathLst>
                <a:path w="2509520" h="1146809">
                  <a:moveTo>
                    <a:pt x="0" y="1146810"/>
                  </a:moveTo>
                  <a:lnTo>
                    <a:pt x="2509266" y="0"/>
                  </a:lnTo>
                </a:path>
              </a:pathLst>
            </a:custGeom>
            <a:ln w="29870">
              <a:solidFill>
                <a:srgbClr val="00CC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1892045" y="6974586"/>
              <a:ext cx="1433830" cy="1649095"/>
            </a:xfrm>
            <a:custGeom>
              <a:avLst/>
              <a:gdLst/>
              <a:ahLst/>
              <a:cxnLst/>
              <a:rect l="l" t="t" r="r" b="b"/>
              <a:pathLst>
                <a:path w="1433829" h="1649095">
                  <a:moveTo>
                    <a:pt x="1433321" y="1648967"/>
                  </a:moveTo>
                  <a:lnTo>
                    <a:pt x="1433321" y="0"/>
                  </a:lnTo>
                </a:path>
                <a:path w="1433829" h="1649095">
                  <a:moveTo>
                    <a:pt x="1433321" y="0"/>
                  </a:moveTo>
                  <a:lnTo>
                    <a:pt x="0" y="0"/>
                  </a:lnTo>
                </a:path>
              </a:pathLst>
            </a:custGeom>
            <a:ln w="11950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3542791" y="6871845"/>
            <a:ext cx="12128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B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79954" y="7284849"/>
            <a:ext cx="11683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dirty="0" sz="1100" spc="20" b="1">
                <a:latin typeface="Times New Roman"/>
                <a:cs typeface="Times New Roman"/>
              </a:rPr>
              <a:t>C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51025" y="6767451"/>
            <a:ext cx="24637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sz="1100" spc="5" b="1">
                <a:latin typeface="Times New Roman"/>
                <a:cs typeface="Times New Roman"/>
              </a:rPr>
              <a:t>k</a:t>
            </a:r>
            <a:r>
              <a:rPr dirty="0" baseline="-11111" sz="1125" spc="7" b="1">
                <a:latin typeface="Times New Roman"/>
                <a:cs typeface="Times New Roman"/>
              </a:rPr>
              <a:t>M</a:t>
            </a:r>
            <a:endParaRPr baseline="-11111" sz="1125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66273" y="7502019"/>
            <a:ext cx="2832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7575" sz="1650" b="1">
                <a:latin typeface="Times New Roman"/>
                <a:cs typeface="Times New Roman"/>
              </a:rPr>
              <a:t>k</a:t>
            </a:r>
            <a:r>
              <a:rPr dirty="0" sz="750" b="1">
                <a:latin typeface="Times New Roman"/>
                <a:cs typeface="Times New Roman"/>
              </a:rPr>
              <a:t>RF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35327" y="8631303"/>
            <a:ext cx="9715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097022" y="8631303"/>
            <a:ext cx="20574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1</a:t>
            </a:r>
            <a:r>
              <a:rPr dirty="0" sz="1100" b="1">
                <a:latin typeface="Times New Roman"/>
                <a:cs typeface="Times New Roman"/>
              </a:rPr>
              <a:t>.</a:t>
            </a:r>
            <a:r>
              <a:rPr dirty="0" sz="1100" spc="10" b="1">
                <a:latin typeface="Times New Roman"/>
                <a:cs typeface="Times New Roman"/>
              </a:rPr>
              <a:t>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459480" y="8631303"/>
            <a:ext cx="204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 b="1">
                <a:latin typeface="Times New Roman"/>
                <a:cs typeface="Times New Roman"/>
              </a:rPr>
              <a:t>2.0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309117" y="8631303"/>
            <a:ext cx="204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 b="1">
                <a:latin typeface="Times New Roman"/>
                <a:cs typeface="Times New Roman"/>
              </a:rPr>
              <a:t>0.5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742420" y="8631303"/>
            <a:ext cx="204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 b="1">
                <a:latin typeface="Times New Roman"/>
                <a:cs typeface="Times New Roman"/>
              </a:rPr>
              <a:t>1.5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03808" y="406989"/>
            <a:ext cx="5335905" cy="63588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985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Therefore, risky assets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5">
                <a:latin typeface="Times New Roman"/>
                <a:cs typeface="Times New Roman"/>
              </a:rPr>
              <a:t>offer risk </a:t>
            </a:r>
            <a:r>
              <a:rPr dirty="0" sz="1100" spc="10">
                <a:latin typeface="Times New Roman"/>
                <a:cs typeface="Times New Roman"/>
              </a:rPr>
              <a:t>premiums above and beyond </a:t>
            </a:r>
            <a:r>
              <a:rPr dirty="0" sz="1100" spc="5">
                <a:latin typeface="Times New Roman"/>
                <a:cs typeface="Times New Roman"/>
              </a:rPr>
              <a:t>the riskless rate of  return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greater,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the promised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5">
                <a:latin typeface="Times New Roman"/>
                <a:cs typeface="Times New Roman"/>
              </a:rPr>
              <a:t>premium </a:t>
            </a:r>
            <a:r>
              <a:rPr dirty="0" sz="1100" spc="10">
                <a:latin typeface="Times New Roman"/>
                <a:cs typeface="Times New Roman"/>
              </a:rPr>
              <a:t>must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should reflect all the uncertainty involved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asset. </a:t>
            </a:r>
            <a:r>
              <a:rPr dirty="0" sz="1100" spc="10">
                <a:latin typeface="Times New Roman"/>
                <a:cs typeface="Times New Roman"/>
              </a:rPr>
              <a:t>Thinking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in  terms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traditional sources, such </a:t>
            </a:r>
            <a:r>
              <a:rPr dirty="0" sz="1100" spc="10">
                <a:latin typeface="Times New Roman"/>
                <a:cs typeface="Times New Roman"/>
              </a:rPr>
              <a:t>components </a:t>
            </a:r>
            <a:r>
              <a:rPr dirty="0" sz="1100" spc="5">
                <a:latin typeface="Times New Roman"/>
                <a:cs typeface="Times New Roman"/>
              </a:rPr>
              <a:t>as the business 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financial risk 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corporation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certainly contribute to the risk </a:t>
            </a:r>
            <a:r>
              <a:rPr dirty="0" sz="1100" spc="10">
                <a:latin typeface="Times New Roman"/>
                <a:cs typeface="Times New Roman"/>
              </a:rPr>
              <a:t>premium demanded by </a:t>
            </a:r>
            <a:r>
              <a:rPr dirty="0" sz="1100" spc="5">
                <a:latin typeface="Times New Roman"/>
                <a:cs typeface="Times New Roman"/>
              </a:rPr>
              <a:t>investor for  purchasing the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corporation. </a:t>
            </a: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 spc="5">
                <a:latin typeface="Times New Roman"/>
                <a:cs typeface="Times New Roman"/>
              </a:rPr>
              <a:t>all, the risk to the investor is </a:t>
            </a:r>
            <a:r>
              <a:rPr dirty="0" sz="1100" spc="10">
                <a:latin typeface="Times New Roman"/>
                <a:cs typeface="Times New Roman"/>
              </a:rPr>
              <a:t>the  expected income </a:t>
            </a:r>
            <a:r>
              <a:rPr dirty="0" sz="1100" spc="5">
                <a:latin typeface="Times New Roman"/>
                <a:cs typeface="Times New Roman"/>
              </a:rPr>
              <a:t>(return) </a:t>
            </a:r>
            <a:r>
              <a:rPr dirty="0" sz="1100" spc="10">
                <a:latin typeface="Times New Roman"/>
                <a:cs typeface="Times New Roman"/>
              </a:rPr>
              <a:t>will not be </a:t>
            </a:r>
            <a:r>
              <a:rPr dirty="0" sz="1100" spc="5">
                <a:latin typeface="Times New Roman"/>
                <a:cs typeface="Times New Roman"/>
              </a:rPr>
              <a:t>realized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unforeseen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events.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particular business that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is in will significantly affect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to the investor.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has only to look at the textile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steel industries in the last </a:t>
            </a:r>
            <a:r>
              <a:rPr dirty="0" sz="1100" spc="10">
                <a:latin typeface="Times New Roman"/>
                <a:cs typeface="Times New Roman"/>
              </a:rPr>
              <a:t>few years </a:t>
            </a:r>
            <a:r>
              <a:rPr dirty="0" sz="1100" spc="5">
                <a:latin typeface="Times New Roman"/>
                <a:cs typeface="Times New Roman"/>
              </a:rPr>
              <a:t>to appreciate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business risk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leads to an understanding of </a:t>
            </a:r>
            <a:r>
              <a:rPr dirty="0" sz="1100" spc="10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industry analysis is important.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financial </a:t>
            </a:r>
            <a:r>
              <a:rPr dirty="0" sz="1100" spc="5">
                <a:latin typeface="Times New Roman"/>
                <a:cs typeface="Times New Roman"/>
              </a:rPr>
              <a:t>decisions 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firm </a:t>
            </a:r>
            <a:r>
              <a:rPr dirty="0" sz="1100" spc="10">
                <a:latin typeface="Times New Roman"/>
                <a:cs typeface="Times New Roman"/>
              </a:rPr>
              <a:t>makes </a:t>
            </a:r>
            <a:r>
              <a:rPr dirty="0" sz="1100" spc="5">
                <a:latin typeface="Times New Roman"/>
                <a:cs typeface="Times New Roman"/>
              </a:rPr>
              <a:t>(or fails to </a:t>
            </a:r>
            <a:r>
              <a:rPr dirty="0" sz="1100" spc="10">
                <a:latin typeface="Times New Roman"/>
                <a:cs typeface="Times New Roman"/>
              </a:rPr>
              <a:t>make) </a:t>
            </a:r>
            <a:r>
              <a:rPr dirty="0" sz="1100" spc="5">
                <a:latin typeface="Times New Roman"/>
                <a:cs typeface="Times New Roman"/>
              </a:rPr>
              <a:t>also affect the riskiness of the  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Understanding the Required Rate of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Return: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required </a:t>
            </a:r>
            <a:r>
              <a:rPr dirty="0" sz="1100" spc="5">
                <a:latin typeface="Times New Roman"/>
                <a:cs typeface="Times New Roman"/>
              </a:rPr>
              <a:t>rate of return any investment opportunity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expressed as Equation. This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effect, </a:t>
            </a:r>
            <a:r>
              <a:rPr dirty="0" sz="1100" spc="20">
                <a:latin typeface="Times New Roman"/>
                <a:cs typeface="Times New Roman"/>
              </a:rPr>
              <a:t>CAPM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model.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Required rate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return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Risk- </a:t>
            </a:r>
            <a:r>
              <a:rPr dirty="0" sz="1100" spc="5" b="1">
                <a:latin typeface="Times New Roman"/>
                <a:cs typeface="Times New Roman"/>
              </a:rPr>
              <a:t>free </a:t>
            </a:r>
            <a:r>
              <a:rPr dirty="0" sz="1100" spc="10" b="1">
                <a:latin typeface="Times New Roman"/>
                <a:cs typeface="Times New Roman"/>
              </a:rPr>
              <a:t>rate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Risk</a:t>
            </a:r>
            <a:r>
              <a:rPr dirty="0" sz="1100" spc="-6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premium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It is important to note that there </a:t>
            </a:r>
            <a:r>
              <a:rPr dirty="0" sz="1100" spc="10">
                <a:latin typeface="Times New Roman"/>
                <a:cs typeface="Times New Roman"/>
              </a:rPr>
              <a:t>are many </a:t>
            </a:r>
            <a:r>
              <a:rPr dirty="0" sz="1100" spc="5">
                <a:latin typeface="Times New Roman"/>
                <a:cs typeface="Times New Roman"/>
              </a:rPr>
              <a:t>financial assets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therefore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different  required rates of return. </a:t>
            </a:r>
            <a:r>
              <a:rPr dirty="0" sz="1100" spc="10">
                <a:latin typeface="Times New Roman"/>
                <a:cs typeface="Times New Roman"/>
              </a:rPr>
              <a:t>The average </a:t>
            </a:r>
            <a:r>
              <a:rPr dirty="0" sz="1100" spc="5">
                <a:latin typeface="Times New Roman"/>
                <a:cs typeface="Times New Roman"/>
              </a:rPr>
              <a:t>required </a:t>
            </a:r>
            <a:r>
              <a:rPr dirty="0" sz="1100" spc="10">
                <a:latin typeface="Times New Roman"/>
                <a:cs typeface="Times New Roman"/>
              </a:rPr>
              <a:t>rate of return on bonds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different </a:t>
            </a:r>
            <a:r>
              <a:rPr dirty="0" sz="1100" spc="15">
                <a:latin typeface="Times New Roman"/>
                <a:cs typeface="Times New Roman"/>
              </a:rPr>
              <a:t>from  </a:t>
            </a:r>
            <a:r>
              <a:rPr dirty="0" sz="1100" spc="10">
                <a:latin typeface="Times New Roman"/>
                <a:cs typeface="Times New Roman"/>
              </a:rPr>
              <a:t>average required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preferred stocks,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both are different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typical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required rates of return for common </a:t>
            </a:r>
            <a:r>
              <a:rPr dirty="0" sz="1100" spc="5">
                <a:latin typeface="Times New Roman"/>
                <a:cs typeface="Times New Roman"/>
              </a:rPr>
              <a:t>stocks, </a:t>
            </a:r>
            <a:r>
              <a:rPr dirty="0" sz="1100" spc="10">
                <a:latin typeface="Times New Roman"/>
                <a:cs typeface="Times New Roman"/>
              </a:rPr>
              <a:t>warrants, or puts and </a:t>
            </a:r>
            <a:r>
              <a:rPr dirty="0" sz="1100" spc="5">
                <a:latin typeface="Times New Roman"/>
                <a:cs typeface="Times New Roman"/>
              </a:rPr>
              <a:t>calls. </a:t>
            </a:r>
            <a:r>
              <a:rPr dirty="0" sz="1100" spc="10">
                <a:latin typeface="Times New Roman"/>
                <a:cs typeface="Times New Roman"/>
              </a:rPr>
              <a:t>Furthermore  </a:t>
            </a:r>
            <a:r>
              <a:rPr dirty="0" sz="1100" spc="5">
                <a:latin typeface="Times New Roman"/>
                <a:cs typeface="Times New Roman"/>
              </a:rPr>
              <a:t>within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asset </a:t>
            </a:r>
            <a:r>
              <a:rPr dirty="0" sz="1100" spc="10">
                <a:latin typeface="Times New Roman"/>
                <a:cs typeface="Times New Roman"/>
              </a:rPr>
              <a:t>category </a:t>
            </a:r>
            <a:r>
              <a:rPr dirty="0" sz="1100" spc="5">
                <a:latin typeface="Times New Roman"/>
                <a:cs typeface="Times New Roman"/>
              </a:rPr>
              <a:t>such as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stocks, there </a:t>
            </a:r>
            <a:r>
              <a:rPr dirty="0" sz="1100" spc="10">
                <a:latin typeface="Times New Roman"/>
                <a:cs typeface="Times New Roman"/>
              </a:rPr>
              <a:t>are many </a:t>
            </a:r>
            <a:r>
              <a:rPr dirty="0" sz="1100" spc="5">
                <a:latin typeface="Times New Roman"/>
                <a:cs typeface="Times New Roman"/>
              </a:rPr>
              <a:t>required rates  of return.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 cover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relatively </a:t>
            </a:r>
            <a:r>
              <a:rPr dirty="0" sz="1100" spc="10">
                <a:latin typeface="Times New Roman"/>
                <a:cs typeface="Times New Roman"/>
              </a:rPr>
              <a:t>wide range </a:t>
            </a:r>
            <a:r>
              <a:rPr dirty="0" sz="1100" spc="5">
                <a:latin typeface="Times New Roman"/>
                <a:cs typeface="Times New Roman"/>
              </a:rPr>
              <a:t>of risk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conservative utility  stocks to small, risky high-technology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00">
              <a:latin typeface="Times New Roman"/>
              <a:cs typeface="Times New Roman"/>
            </a:endParaRPr>
          </a:p>
          <a:p>
            <a:pPr algn="ctr" marR="1061720">
              <a:lnSpc>
                <a:spcPct val="100000"/>
              </a:lnSpc>
            </a:pPr>
            <a:r>
              <a:rPr dirty="0" sz="1100" spc="15" b="1">
                <a:solidFill>
                  <a:srgbClr val="009A9A"/>
                </a:solidFill>
                <a:latin typeface="Times New Roman"/>
                <a:cs typeface="Times New Roman"/>
              </a:rPr>
              <a:t>SML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650">
              <a:latin typeface="Times New Roman"/>
              <a:cs typeface="Times New Roman"/>
            </a:endParaRPr>
          </a:p>
          <a:p>
            <a:pPr marL="98425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solidFill>
                  <a:srgbClr val="009A9A"/>
                </a:solidFill>
                <a:latin typeface="Times New Roman"/>
                <a:cs typeface="Times New Roman"/>
              </a:rPr>
              <a:t>E(R)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50">
              <a:latin typeface="Times New Roman"/>
              <a:cs typeface="Times New Roman"/>
            </a:endParaRPr>
          </a:p>
          <a:p>
            <a:pPr algn="ctr" marL="1160145">
              <a:lnSpc>
                <a:spcPct val="100000"/>
              </a:lnSpc>
            </a:pPr>
            <a:r>
              <a:rPr dirty="0" sz="1100" spc="20" b="1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928370" y="8933822"/>
            <a:ext cx="445134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sz="1100" spc="5" b="1">
                <a:solidFill>
                  <a:srgbClr val="009A9A"/>
                </a:solidFill>
                <a:latin typeface="Times New Roman"/>
                <a:cs typeface="Times New Roman"/>
              </a:rPr>
              <a:t>Beta</a:t>
            </a:r>
            <a:r>
              <a:rPr dirty="0" baseline="-11111" sz="1125" spc="7" b="1">
                <a:solidFill>
                  <a:srgbClr val="009A9A"/>
                </a:solidFill>
                <a:latin typeface="Times New Roman"/>
                <a:cs typeface="Times New Roman"/>
              </a:rPr>
              <a:t>M</a:t>
            </a:r>
            <a:endParaRPr baseline="-11111" sz="1125">
              <a:latin typeface="Times New Roman"/>
              <a:cs typeface="Times New Roman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530722" y="6538842"/>
            <a:ext cx="1660525" cy="800735"/>
            <a:chOff x="2530722" y="6538842"/>
            <a:chExt cx="1660525" cy="800735"/>
          </a:xfrm>
        </p:grpSpPr>
        <p:sp>
          <p:nvSpPr>
            <p:cNvPr id="22" name="object 22"/>
            <p:cNvSpPr/>
            <p:nvPr/>
          </p:nvSpPr>
          <p:spPr>
            <a:xfrm>
              <a:off x="2530722" y="7255122"/>
              <a:ext cx="83578" cy="8434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462648" y="6824592"/>
              <a:ext cx="84340" cy="8434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4107300" y="6538842"/>
              <a:ext cx="83578" cy="8434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383538" y="406989"/>
            <a:ext cx="5436235" cy="250571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63500" marR="55880">
              <a:lnSpc>
                <a:spcPct val="98300"/>
              </a:lnSpc>
              <a:spcBef>
                <a:spcPts val="150"/>
              </a:spcBef>
              <a:tabLst>
                <a:tab pos="51625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trade-off between the </a:t>
            </a:r>
            <a:r>
              <a:rPr dirty="0" sz="1100" spc="5">
                <a:latin typeface="Times New Roman"/>
                <a:cs typeface="Times New Roman"/>
              </a:rPr>
              <a:t>required rate of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linear arid </a:t>
            </a:r>
            <a:r>
              <a:rPr dirty="0" sz="1100" spc="10">
                <a:latin typeface="Times New Roman"/>
                <a:cs typeface="Times New Roman"/>
              </a:rPr>
              <a:t>upward </a:t>
            </a:r>
            <a:r>
              <a:rPr dirty="0" sz="1100" spc="5">
                <a:latin typeface="Times New Roman"/>
                <a:cs typeface="Times New Roman"/>
              </a:rPr>
              <a:t>sloping that  is, </a:t>
            </a:r>
            <a:r>
              <a:rPr dirty="0" sz="1100" spc="10">
                <a:latin typeface="Times New Roman"/>
                <a:cs typeface="Times New Roman"/>
              </a:rPr>
              <a:t>the required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of return </a:t>
            </a:r>
            <a:r>
              <a:rPr dirty="0" sz="1100" spc="5">
                <a:latin typeface="Times New Roman"/>
                <a:cs typeface="Times New Roman"/>
              </a:rPr>
              <a:t>increases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risk, measured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beta, increases; </a:t>
            </a:r>
            <a:r>
              <a:rPr dirty="0" sz="1100" spc="10">
                <a:latin typeface="Times New Roman"/>
                <a:cs typeface="Times New Roman"/>
              </a:rPr>
              <a:t>the stock  market taken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whole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beta of </a:t>
            </a:r>
            <a:r>
              <a:rPr dirty="0" sz="1100" spc="5">
                <a:latin typeface="Times New Roman"/>
                <a:cs typeface="Times New Roman"/>
              </a:rPr>
              <a:t>1.0, indicated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point </a:t>
            </a:r>
            <a:r>
              <a:rPr dirty="0" sz="1100" spc="10">
                <a:latin typeface="Times New Roman"/>
                <a:cs typeface="Times New Roman"/>
              </a:rPr>
              <a:t>M. The </a:t>
            </a:r>
            <a:r>
              <a:rPr dirty="0" sz="1100" spc="5">
                <a:latin typeface="Times New Roman"/>
                <a:cs typeface="Times New Roman"/>
              </a:rPr>
              <a:t>required rate of return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for, all </a:t>
            </a:r>
            <a:r>
              <a:rPr dirty="0" sz="1100" spc="10">
                <a:latin typeface="Times New Roman"/>
                <a:cs typeface="Times New Roman"/>
              </a:rPr>
              <a:t>stocks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therefore </a:t>
            </a:r>
            <a:r>
              <a:rPr dirty="0" sz="1100">
                <a:latin typeface="Times New Roman"/>
                <a:cs typeface="Times New Roman"/>
              </a:rPr>
              <a:t>k</a:t>
            </a:r>
            <a:r>
              <a:rPr dirty="0" baseline="-11111" sz="1125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beta </a:t>
            </a:r>
            <a:r>
              <a:rPr dirty="0" sz="1100" spc="10">
                <a:latin typeface="Times New Roman"/>
                <a:cs typeface="Times New Roman"/>
              </a:rPr>
              <a:t>lower </a:t>
            </a:r>
            <a:r>
              <a:rPr dirty="0" sz="1100" spc="5">
                <a:latin typeface="Times New Roman"/>
                <a:cs typeface="Times New Roman"/>
              </a:rPr>
              <a:t>than 1.0 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required rate of  return </a:t>
            </a:r>
            <a:r>
              <a:rPr dirty="0" sz="1100" spc="10">
                <a:latin typeface="Times New Roman"/>
                <a:cs typeface="Times New Roman"/>
              </a:rPr>
              <a:t>below </a:t>
            </a:r>
            <a:r>
              <a:rPr dirty="0" sz="1100">
                <a:latin typeface="Times New Roman"/>
                <a:cs typeface="Times New Roman"/>
              </a:rPr>
              <a:t>k</a:t>
            </a:r>
            <a:r>
              <a:rPr dirty="0" baseline="-11111" sz="1125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its risk (beta) is less than that of the market.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hand,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stock with </a:t>
            </a:r>
            <a:r>
              <a:rPr dirty="0" sz="1100" spc="10">
                <a:latin typeface="Times New Roman"/>
                <a:cs typeface="Times New Roman"/>
              </a:rPr>
              <a:t>a beta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1.0 has </a:t>
            </a:r>
            <a:r>
              <a:rPr dirty="0" sz="1100" spc="10">
                <a:latin typeface="Times New Roman"/>
                <a:cs typeface="Times New Roman"/>
              </a:rPr>
              <a:t>a required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of return greater than that of the  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is also important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aware </a:t>
            </a:r>
            <a:r>
              <a:rPr dirty="0" sz="1100" spc="5">
                <a:latin typeface="Times New Roman"/>
                <a:cs typeface="Times New Roman"/>
              </a:rPr>
              <a:t>that the </a:t>
            </a:r>
            <a:r>
              <a:rPr dirty="0" sz="1100" spc="10">
                <a:latin typeface="Times New Roman"/>
                <a:cs typeface="Times New Roman"/>
              </a:rPr>
              <a:t>level </a:t>
            </a:r>
            <a:r>
              <a:rPr dirty="0" sz="1100" spc="5">
                <a:latin typeface="Times New Roman"/>
                <a:cs typeface="Times New Roman"/>
              </a:rPr>
              <a:t>of required rates of return </a:t>
            </a:r>
            <a:r>
              <a:rPr dirty="0" sz="1100" spc="10">
                <a:latin typeface="Times New Roman"/>
                <a:cs typeface="Times New Roman"/>
              </a:rPr>
              <a:t>changes over </a:t>
            </a:r>
            <a:r>
              <a:rPr dirty="0" sz="1100" spc="5">
                <a:latin typeface="Times New Roman"/>
                <a:cs typeface="Times New Roman"/>
              </a:rPr>
              <a:t>time.  </a:t>
            </a:r>
            <a:r>
              <a:rPr dirty="0" sz="1100" spc="10">
                <a:latin typeface="Times New Roman"/>
                <a:cs typeface="Times New Roman"/>
              </a:rPr>
              <a:t>For example, required </a:t>
            </a:r>
            <a:r>
              <a:rPr dirty="0" sz="1100" spc="5">
                <a:latin typeface="Times New Roman"/>
                <a:cs typeface="Times New Roman"/>
              </a:rPr>
              <a:t>rates t </a:t>
            </a:r>
            <a:r>
              <a:rPr dirty="0" sz="1100" spc="10">
                <a:latin typeface="Times New Roman"/>
                <a:cs typeface="Times New Roman"/>
              </a:rPr>
              <a:t>of return change </a:t>
            </a:r>
            <a:r>
              <a:rPr dirty="0" sz="1100" spc="5">
                <a:latin typeface="Times New Roman"/>
                <a:cs typeface="Times New Roman"/>
              </a:rPr>
              <a:t>as inflationary expectations </a:t>
            </a:r>
            <a:r>
              <a:rPr dirty="0" sz="1100" spc="10">
                <a:latin typeface="Times New Roman"/>
                <a:cs typeface="Times New Roman"/>
              </a:rPr>
              <a:t>change, because  the </a:t>
            </a:r>
            <a:r>
              <a:rPr dirty="0" sz="1100" spc="5">
                <a:latin typeface="Times New Roman"/>
                <a:cs typeface="Times New Roman"/>
              </a:rPr>
              <a:t>inflation </a:t>
            </a:r>
            <a:r>
              <a:rPr dirty="0" sz="1100" spc="10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component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risk-free rate of return,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turn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 component </a:t>
            </a:r>
            <a:r>
              <a:rPr dirty="0" sz="1100" spc="5">
                <a:latin typeface="Times New Roman"/>
                <a:cs typeface="Times New Roman"/>
              </a:rPr>
              <a:t>of the requited rate of return.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level also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premiums  change.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pessimism will </a:t>
            </a:r>
            <a:r>
              <a:rPr dirty="0" sz="1100" spc="5">
                <a:latin typeface="Times New Roman"/>
                <a:cs typeface="Times New Roman"/>
              </a:rPr>
              <a:t>increase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required rate investor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optimism lowers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both.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3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138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14908" y="572391"/>
            <a:ext cx="5513705" cy="860552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95885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22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COMMON STOCK: </a:t>
            </a:r>
            <a:r>
              <a:rPr dirty="0" sz="1100" spc="10" b="1">
                <a:latin typeface="Times New Roman"/>
                <a:cs typeface="Times New Roman"/>
              </a:rPr>
              <a:t>ANALYSIS </a:t>
            </a:r>
            <a:r>
              <a:rPr dirty="0" sz="1100" spc="15" b="1">
                <a:latin typeface="Times New Roman"/>
                <a:cs typeface="Times New Roman"/>
              </a:rPr>
              <a:t>AND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STRATEGY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Passive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Strategy: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46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natural </a:t>
            </a:r>
            <a:r>
              <a:rPr dirty="0" sz="1100" spc="10">
                <a:latin typeface="Times New Roman"/>
                <a:cs typeface="Times New Roman"/>
              </a:rPr>
              <a:t>outcome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belief in efficient markets is to </a:t>
            </a:r>
            <a:r>
              <a:rPr dirty="0" sz="1100" spc="10">
                <a:latin typeface="Times New Roman"/>
                <a:cs typeface="Times New Roman"/>
              </a:rPr>
              <a:t>employ some type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passive </a:t>
            </a:r>
            <a:r>
              <a:rPr dirty="0" sz="1100" spc="5">
                <a:latin typeface="Times New Roman"/>
                <a:cs typeface="Times New Roman"/>
              </a:rPr>
              <a:t>strategy  in </a:t>
            </a:r>
            <a:r>
              <a:rPr dirty="0" sz="1100" spc="10">
                <a:latin typeface="Times New Roman"/>
                <a:cs typeface="Times New Roman"/>
              </a:rPr>
              <a:t>owning and managing common </a:t>
            </a:r>
            <a:r>
              <a:rPr dirty="0" sz="1100" spc="5">
                <a:latin typeface="Times New Roman"/>
                <a:cs typeface="Times New Roman"/>
              </a:rPr>
              <a:t>stocks. 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highly </a:t>
            </a:r>
            <a:r>
              <a:rPr dirty="0" sz="1100" spc="5">
                <a:latin typeface="Times New Roman"/>
                <a:cs typeface="Times New Roman"/>
              </a:rPr>
              <a:t>efficient, </a:t>
            </a:r>
            <a:r>
              <a:rPr dirty="0" sz="1100" spc="10">
                <a:latin typeface="Times New Roman"/>
                <a:cs typeface="Times New Roman"/>
              </a:rPr>
              <a:t>impounding  </a:t>
            </a:r>
            <a:r>
              <a:rPr dirty="0" sz="1100" spc="5">
                <a:latin typeface="Times New Roman"/>
                <a:cs typeface="Times New Roman"/>
              </a:rPr>
              <a:t>information into prices </a:t>
            </a:r>
            <a:r>
              <a:rPr dirty="0" sz="1100" spc="10">
                <a:latin typeface="Times New Roman"/>
                <a:cs typeface="Times New Roman"/>
              </a:rPr>
              <a:t>quickly and on </a:t>
            </a:r>
            <a:r>
              <a:rPr dirty="0" sz="1100" spc="5">
                <a:latin typeface="Times New Roman"/>
                <a:cs typeface="Times New Roman"/>
              </a:rPr>
              <a:t>balance accurately,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active strategy should be able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outperform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risk-adjusted basis.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hypothesis </a:t>
            </a:r>
            <a:r>
              <a:rPr dirty="0" sz="1100" spc="10">
                <a:latin typeface="Times New Roman"/>
                <a:cs typeface="Times New Roman"/>
              </a:rPr>
              <a:t>(EMH)  </a:t>
            </a:r>
            <a:r>
              <a:rPr dirty="0" sz="1100" spc="5">
                <a:latin typeface="Times New Roman"/>
                <a:cs typeface="Times New Roman"/>
              </a:rPr>
              <a:t>has implications for fundamental analysis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technical analysis, both of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active  </a:t>
            </a:r>
            <a:r>
              <a:rPr dirty="0" sz="1100" spc="5">
                <a:latin typeface="Times New Roman"/>
                <a:cs typeface="Times New Roman"/>
              </a:rPr>
              <a:t>strategies </a:t>
            </a:r>
            <a:r>
              <a:rPr dirty="0" sz="1100" spc="10">
                <a:latin typeface="Times New Roman"/>
                <a:cs typeface="Times New Roman"/>
              </a:rPr>
              <a:t>for selecting common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34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Passive strategies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seek to </a:t>
            </a:r>
            <a:r>
              <a:rPr dirty="0" sz="1100" spc="10">
                <a:latin typeface="Times New Roman"/>
                <a:cs typeface="Times New Roman"/>
              </a:rPr>
              <a:t>outperform </a:t>
            </a:r>
            <a:r>
              <a:rPr dirty="0" sz="1100" spc="5">
                <a:latin typeface="Times New Roman"/>
                <a:cs typeface="Times New Roman"/>
              </a:rPr>
              <a:t>the market but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the  market.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emphasis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 minimizing transaction </a:t>
            </a:r>
            <a:r>
              <a:rPr dirty="0" sz="1100" spc="5">
                <a:latin typeface="Times New Roman"/>
                <a:cs typeface="Times New Roman"/>
              </a:rPr>
              <a:t>costs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spent in managing </a:t>
            </a:r>
            <a:r>
              <a:rPr dirty="0" sz="1100" spc="5">
                <a:latin typeface="Times New Roman"/>
                <a:cs typeface="Times New Roman"/>
              </a:rPr>
              <a:t>the  portfolio, </a:t>
            </a:r>
            <a:r>
              <a:rPr dirty="0" sz="1100" spc="10">
                <a:latin typeface="Times New Roman"/>
                <a:cs typeface="Times New Roman"/>
              </a:rPr>
              <a:t>because any </a:t>
            </a:r>
            <a:r>
              <a:rPr dirty="0" sz="1100" spc="5">
                <a:latin typeface="Times New Roman"/>
                <a:cs typeface="Times New Roman"/>
              </a:rPr>
              <a:t>expected benefits </a:t>
            </a:r>
            <a:r>
              <a:rPr dirty="0" sz="1100" spc="10">
                <a:latin typeface="Times New Roman"/>
                <a:cs typeface="Times New Roman"/>
              </a:rPr>
              <a:t>from active </a:t>
            </a:r>
            <a:r>
              <a:rPr dirty="0" sz="1100" spc="5">
                <a:latin typeface="Times New Roman"/>
                <a:cs typeface="Times New Roman"/>
              </a:rPr>
              <a:t>trading or analysis are likely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costs. </a:t>
            </a:r>
            <a:r>
              <a:rPr dirty="0" sz="1100" spc="10">
                <a:latin typeface="Times New Roman"/>
                <a:cs typeface="Times New Roman"/>
              </a:rPr>
              <a:t>Passive </a:t>
            </a:r>
            <a:r>
              <a:rPr dirty="0" sz="1100" spc="5">
                <a:latin typeface="Times New Roman"/>
                <a:cs typeface="Times New Roman"/>
              </a:rPr>
              <a:t>investors act as if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is efficient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accept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consensus  </a:t>
            </a:r>
            <a:r>
              <a:rPr dirty="0" sz="1100" spc="10">
                <a:latin typeface="Times New Roman"/>
                <a:cs typeface="Times New Roman"/>
              </a:rPr>
              <a:t>estimates of return and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0">
                <a:latin typeface="Times New Roman"/>
                <a:cs typeface="Times New Roman"/>
              </a:rPr>
              <a:t>recognizing .current market price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best estimate of a  </a:t>
            </a:r>
            <a:r>
              <a:rPr dirty="0" sz="1100" spc="5">
                <a:latin typeface="Times New Roman"/>
                <a:cs typeface="Times New Roman"/>
              </a:rPr>
              <a:t>security's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588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simply </a:t>
            </a:r>
            <a:r>
              <a:rPr dirty="0" sz="1100" spc="5">
                <a:latin typeface="Times New Roman"/>
                <a:cs typeface="Times New Roman"/>
              </a:rPr>
              <a:t>follow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buy-and-hold strategy for whatever portfolio of stocks 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owned. Alternatively, a </a:t>
            </a:r>
            <a:r>
              <a:rPr dirty="0" sz="1100" spc="5">
                <a:latin typeface="Times New Roman"/>
                <a:cs typeface="Times New Roman"/>
              </a:rPr>
              <a:t>very effective </a:t>
            </a:r>
            <a:r>
              <a:rPr dirty="0" sz="1100" spc="15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employ a passive </a:t>
            </a:r>
            <a:r>
              <a:rPr dirty="0" sz="1100" spc="5">
                <a:latin typeface="Times New Roman"/>
                <a:cs typeface="Times New Roman"/>
              </a:rPr>
              <a:t>strategy with </a:t>
            </a:r>
            <a:r>
              <a:rPr dirty="0" sz="1100" spc="10">
                <a:latin typeface="Times New Roman"/>
                <a:cs typeface="Times New Roman"/>
              </a:rPr>
              <a:t>common  </a:t>
            </a:r>
            <a:r>
              <a:rPr dirty="0" sz="1100" spc="5">
                <a:latin typeface="Times New Roman"/>
                <a:cs typeface="Times New Roman"/>
              </a:rPr>
              <a:t>stocks-is </a:t>
            </a:r>
            <a:r>
              <a:rPr dirty="0" sz="1100" spc="10">
                <a:latin typeface="Times New Roman"/>
                <a:cs typeface="Times New Roman"/>
              </a:rPr>
              <a:t>to invest in an indexed </a:t>
            </a:r>
            <a:r>
              <a:rPr dirty="0" sz="1100" spc="5">
                <a:latin typeface="Times New Roman"/>
                <a:cs typeface="Times New Roman"/>
              </a:rPr>
              <a:t>portfolio.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consider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strategies in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Buy-And-Hold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Strategy: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buy-and-hold strategy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5">
                <a:latin typeface="Times New Roman"/>
                <a:cs typeface="Times New Roman"/>
              </a:rPr>
              <a:t>exactly that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buys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basically holds  </a:t>
            </a:r>
            <a:r>
              <a:rPr dirty="0" sz="1100" spc="10">
                <a:latin typeface="Times New Roman"/>
                <a:cs typeface="Times New Roman"/>
              </a:rPr>
              <a:t>them until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order to </a:t>
            </a:r>
            <a:r>
              <a:rPr dirty="0" sz="1100" spc="5">
                <a:latin typeface="Times New Roman"/>
                <a:cs typeface="Times New Roman"/>
              </a:rPr>
              <a:t>meet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objective.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emphasis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 avoiding  </a:t>
            </a:r>
            <a:r>
              <a:rPr dirty="0" sz="1100" spc="5">
                <a:latin typeface="Times New Roman"/>
                <a:cs typeface="Times New Roman"/>
              </a:rPr>
              <a:t>transaction costs, additional search costs,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forth.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believes that such a  </a:t>
            </a:r>
            <a:r>
              <a:rPr dirty="0" sz="1100" spc="5">
                <a:latin typeface="Times New Roman"/>
                <a:cs typeface="Times New Roman"/>
              </a:rPr>
              <a:t>strategy will, over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period</a:t>
            </a:r>
            <a:r>
              <a:rPr dirty="0" baseline="-11111" sz="1125" spc="7">
                <a:latin typeface="Times New Roman"/>
                <a:cs typeface="Times New Roman"/>
              </a:rPr>
              <a:t>; </a:t>
            </a:r>
            <a:r>
              <a:rPr dirty="0" sz="1100" spc="5">
                <a:latin typeface="Times New Roman"/>
                <a:cs typeface="Times New Roman"/>
              </a:rPr>
              <a:t>of time, </a:t>
            </a:r>
            <a:r>
              <a:rPr dirty="0" sz="1100" spc="10">
                <a:latin typeface="Times New Roman"/>
                <a:cs typeface="Times New Roman"/>
              </a:rPr>
              <a:t>produce </a:t>
            </a:r>
            <a:r>
              <a:rPr dirty="0" sz="1100" spc="5">
                <a:latin typeface="Times New Roman"/>
                <a:cs typeface="Times New Roman"/>
              </a:rPr>
              <a:t>results </a:t>
            </a:r>
            <a:r>
              <a:rPr dirty="0" sz="1100" spc="10">
                <a:latin typeface="Times New Roman"/>
                <a:cs typeface="Times New Roman"/>
              </a:rPr>
              <a:t>as good as </a:t>
            </a:r>
            <a:r>
              <a:rPr dirty="0" sz="1100" spc="5">
                <a:latin typeface="Times New Roman"/>
                <a:cs typeface="Times New Roman"/>
              </a:rPr>
              <a:t>alternatives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require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active </a:t>
            </a:r>
            <a:r>
              <a:rPr dirty="0" sz="1100" spc="10">
                <a:latin typeface="Times New Roman"/>
                <a:cs typeface="Times New Roman"/>
              </a:rPr>
              <a:t>management whereby some </a:t>
            </a:r>
            <a:r>
              <a:rPr dirty="0" sz="1100" spc="5">
                <a:latin typeface="Times New Roman"/>
                <a:cs typeface="Times New Roman"/>
              </a:rPr>
              <a:t>securities are </a:t>
            </a:r>
            <a:r>
              <a:rPr dirty="0" sz="1100" spc="10">
                <a:latin typeface="Times New Roman"/>
                <a:cs typeface="Times New Roman"/>
              </a:rPr>
              <a:t>deemed </a:t>
            </a:r>
            <a:r>
              <a:rPr dirty="0" sz="1100" spc="5">
                <a:latin typeface="Times New Roman"/>
                <a:cs typeface="Times New Roman"/>
              </a:rPr>
              <a:t>not satisfactory; sold,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replaced  </a:t>
            </a:r>
            <a:r>
              <a:rPr dirty="0" sz="1100" spc="10">
                <a:latin typeface="Times New Roman"/>
                <a:cs typeface="Times New Roman"/>
              </a:rPr>
              <a:t>with other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alternatives </a:t>
            </a:r>
            <a:r>
              <a:rPr dirty="0" sz="1100" spc="10">
                <a:latin typeface="Times New Roman"/>
                <a:cs typeface="Times New Roman"/>
              </a:rPr>
              <a:t>incur </a:t>
            </a:r>
            <a:r>
              <a:rPr dirty="0" sz="1100" spc="5">
                <a:latin typeface="Times New Roman"/>
                <a:cs typeface="Times New Roman"/>
              </a:rPr>
              <a:t>transaction costs </a:t>
            </a:r>
            <a:r>
              <a:rPr dirty="0" sz="1100" spc="10">
                <a:latin typeface="Times New Roman"/>
                <a:cs typeface="Times New Roman"/>
              </a:rPr>
              <a:t>and involve </a:t>
            </a:r>
            <a:r>
              <a:rPr dirty="0" sz="1100" spc="5">
                <a:latin typeface="Times New Roman"/>
                <a:cs typeface="Times New Roman"/>
              </a:rPr>
              <a:t>inevitable  mistakes.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345">
              <a:lnSpc>
                <a:spcPct val="98500"/>
              </a:lnSpc>
            </a:pPr>
            <a:r>
              <a:rPr dirty="0" sz="1100" spc="5">
                <a:latin typeface="Times New Roman"/>
                <a:cs typeface="Times New Roman"/>
              </a:rPr>
              <a:t>Notice 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buy-and-hold strategy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applicable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investor's portfolio whatever  its composition. It may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large or small,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emphasize </a:t>
            </a:r>
            <a:r>
              <a:rPr dirty="0" sz="1100" spc="10">
                <a:latin typeface="Times New Roman"/>
                <a:cs typeface="Times New Roman"/>
              </a:rPr>
              <a:t>various types </a:t>
            </a:r>
            <a:r>
              <a:rPr dirty="0" sz="1100" spc="5">
                <a:latin typeface="Times New Roman"/>
                <a:cs typeface="Times New Roman"/>
              </a:rPr>
              <a:t>of stocks.  </a:t>
            </a:r>
            <a:r>
              <a:rPr dirty="0" sz="1100" spc="10">
                <a:latin typeface="Times New Roman"/>
                <a:cs typeface="Times New Roman"/>
              </a:rPr>
              <a:t>Also </a:t>
            </a:r>
            <a:r>
              <a:rPr dirty="0" sz="1100" spc="5">
                <a:latin typeface="Times New Roman"/>
                <a:cs typeface="Times New Roman"/>
              </a:rPr>
              <a:t>note that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important initial selection must </a:t>
            </a:r>
            <a:r>
              <a:rPr dirty="0" sz="1100" spc="10">
                <a:latin typeface="Times New Roman"/>
                <a:cs typeface="Times New Roman"/>
              </a:rPr>
              <a:t>be made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implement the </a:t>
            </a:r>
            <a:r>
              <a:rPr dirty="0" sz="1100" spc="5">
                <a:latin typeface="Times New Roman"/>
                <a:cs typeface="Times New Roman"/>
              </a:rPr>
              <a:t>strategy.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must decide </a:t>
            </a:r>
            <a:r>
              <a:rPr dirty="0" sz="1100" spc="5">
                <a:latin typeface="Times New Roman"/>
                <a:cs typeface="Times New Roman"/>
              </a:rPr>
              <a:t>to buy stocks </a:t>
            </a:r>
            <a:r>
              <a:rPr dirty="0" sz="1100" spc="10">
                <a:latin typeface="Times New Roman"/>
                <a:cs typeface="Times New Roman"/>
              </a:rPr>
              <a:t>A, B,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C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hot </a:t>
            </a:r>
            <a:r>
              <a:rPr dirty="0" sz="1100" spc="10">
                <a:latin typeface="Times New Roman"/>
                <a:cs typeface="Times New Roman"/>
              </a:rPr>
              <a:t>X, </a:t>
            </a:r>
            <a:r>
              <a:rPr dirty="0" sz="1100" spc="15">
                <a:latin typeface="Times New Roman"/>
                <a:cs typeface="Times New Roman"/>
              </a:rPr>
              <a:t>Y,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Z.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is important to recognize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will, in fact,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perform certain </a:t>
            </a:r>
            <a:r>
              <a:rPr dirty="0" sz="1100" spc="5">
                <a:latin typeface="Times New Roman"/>
                <a:cs typeface="Times New Roman"/>
              </a:rPr>
              <a:t>functions  </a:t>
            </a:r>
            <a:r>
              <a:rPr dirty="0" sz="1100" spc="10">
                <a:latin typeface="Times New Roman"/>
                <a:cs typeface="Times New Roman"/>
              </a:rPr>
              <a:t>while the </a:t>
            </a:r>
            <a:r>
              <a:rPr dirty="0" sz="1100" spc="5">
                <a:latin typeface="Times New Roman"/>
                <a:cs typeface="Times New Roman"/>
              </a:rPr>
              <a:t>buy-and-hold strategy is in existence.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example, </a:t>
            </a:r>
            <a:r>
              <a:rPr dirty="0" sz="1100" spc="10">
                <a:latin typeface="Times New Roman"/>
                <a:cs typeface="Times New Roman"/>
              </a:rPr>
              <a:t>any income </a:t>
            </a:r>
            <a:r>
              <a:rPr dirty="0" sz="1100" spc="5">
                <a:latin typeface="Times New Roman"/>
                <a:cs typeface="Times New Roman"/>
              </a:rPr>
              <a:t>generated by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reinvested in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securities. Alternatively, </a:t>
            </a:r>
            <a:r>
              <a:rPr dirty="0" sz="1100" spc="10">
                <a:latin typeface="Times New Roman"/>
                <a:cs typeface="Times New Roman"/>
              </a:rPr>
              <a:t>a few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may do so </a:t>
            </a:r>
            <a:r>
              <a:rPr dirty="0" sz="1100" spc="5">
                <a:latin typeface="Times New Roman"/>
                <a:cs typeface="Times New Roman"/>
              </a:rPr>
              <a:t>well  that they </a:t>
            </a:r>
            <a:r>
              <a:rPr dirty="0" sz="1100" spc="10">
                <a:latin typeface="Times New Roman"/>
                <a:cs typeface="Times New Roman"/>
              </a:rPr>
              <a:t>dominate the </a:t>
            </a:r>
            <a:r>
              <a:rPr dirty="0" sz="1100" spc="5">
                <a:latin typeface="Times New Roman"/>
                <a:cs typeface="Times New Roman"/>
              </a:rPr>
              <a:t>total </a:t>
            </a:r>
            <a:r>
              <a:rPr dirty="0" sz="1100" spc="10">
                <a:latin typeface="Times New Roman"/>
                <a:cs typeface="Times New Roman"/>
              </a:rPr>
              <a:t>market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portfolio and reduce </a:t>
            </a:r>
            <a:r>
              <a:rPr dirty="0" sz="1100" spc="5">
                <a:latin typeface="Times New Roman"/>
                <a:cs typeface="Times New Roman"/>
              </a:rPr>
              <a:t>its diversification. </a:t>
            </a:r>
            <a:r>
              <a:rPr dirty="0" sz="1100" spc="10">
                <a:latin typeface="Times New Roman"/>
                <a:cs typeface="Times New Roman"/>
              </a:rPr>
              <a:t>If  </a:t>
            </a:r>
            <a:r>
              <a:rPr dirty="0" sz="1100" spc="5">
                <a:latin typeface="Times New Roman"/>
                <a:cs typeface="Times New Roman"/>
              </a:rPr>
              <a:t>the portfolio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such </a:t>
            </a:r>
            <a:r>
              <a:rPr dirty="0" sz="1100" spc="10">
                <a:latin typeface="Times New Roman"/>
                <a:cs typeface="Times New Roman"/>
              </a:rPr>
              <a:t>a way </a:t>
            </a:r>
            <a:r>
              <a:rPr dirty="0" sz="1100" spc="5">
                <a:latin typeface="Times New Roman"/>
                <a:cs typeface="Times New Roman"/>
              </a:rPr>
              <a:t>that it 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longer compatible with the investors risk  tolerance, adjustments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required.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point is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even under such a </a:t>
            </a:r>
            <a:r>
              <a:rPr dirty="0" sz="1100" spc="5">
                <a:latin typeface="Times New Roman"/>
                <a:cs typeface="Times New Roman"/>
              </a:rPr>
              <a:t>strategy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take </a:t>
            </a:r>
            <a:r>
              <a:rPr dirty="0" sz="1100" spc="5">
                <a:latin typeface="Times New Roman"/>
                <a:cs typeface="Times New Roman"/>
              </a:rPr>
              <a:t>certain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Index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46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increasing </a:t>
            </a:r>
            <a:r>
              <a:rPr dirty="0" sz="1100" spc="10">
                <a:latin typeface="Times New Roman"/>
                <a:cs typeface="Times New Roman"/>
              </a:rPr>
              <a:t>amount of </a:t>
            </a:r>
            <a:r>
              <a:rPr dirty="0" sz="1100" spc="5">
                <a:latin typeface="Times New Roman"/>
                <a:cs typeface="Times New Roman"/>
              </a:rPr>
              <a:t>mutual </a:t>
            </a:r>
            <a:r>
              <a:rPr dirty="0" sz="1100" spc="10">
                <a:latin typeface="Times New Roman"/>
                <a:cs typeface="Times New Roman"/>
              </a:rPr>
              <a:t>fund and pensions fund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can be described as passive  </a:t>
            </a:r>
            <a:r>
              <a:rPr dirty="0" sz="1100" spc="5">
                <a:latin typeface="Times New Roman"/>
                <a:cs typeface="Times New Roman"/>
              </a:rPr>
              <a:t>equity investments.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asset pools are designed to duplicate as precisely as possible </a:t>
            </a:r>
            <a:r>
              <a:rPr dirty="0" sz="1100" spc="10">
                <a:latin typeface="Times New Roman"/>
                <a:cs typeface="Times New Roman"/>
              </a:rPr>
              <a:t>the  performance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some market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fund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unmanaged </a:t>
            </a:r>
            <a:r>
              <a:rPr dirty="0" sz="1100" spc="5">
                <a:latin typeface="Times New Roman"/>
                <a:cs typeface="Times New Roman"/>
              </a:rPr>
              <a:t>fund designed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6989"/>
            <a:ext cx="5337175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replicate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closely </a:t>
            </a:r>
            <a:r>
              <a:rPr dirty="0" sz="1100" spc="10">
                <a:latin typeface="Times New Roman"/>
                <a:cs typeface="Times New Roman"/>
              </a:rPr>
              <a:t>as possible (or practical) the performance of a specified index of market  </a:t>
            </a:r>
            <a:r>
              <a:rPr dirty="0" sz="1100" spc="5">
                <a:latin typeface="Times New Roman"/>
                <a:cs typeface="Times New Roman"/>
              </a:rPr>
              <a:t>activity.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stock-index fund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consist of 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stocks in </a:t>
            </a:r>
            <a:r>
              <a:rPr dirty="0" sz="1100" spc="10">
                <a:latin typeface="Times New Roman"/>
                <a:cs typeface="Times New Roman"/>
              </a:rPr>
              <a:t>a well-known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such as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500- Index. </a:t>
            </a:r>
            <a:r>
              <a:rPr dirty="0" sz="1100" spc="2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attempt is </a:t>
            </a:r>
            <a:r>
              <a:rPr dirty="0" sz="1100" spc="10">
                <a:latin typeface="Times New Roman"/>
                <a:cs typeface="Times New Roman"/>
              </a:rPr>
              <a:t>made </a:t>
            </a:r>
            <a:r>
              <a:rPr dirty="0" sz="1100" spc="5">
                <a:latin typeface="Times New Roman"/>
                <a:cs typeface="Times New Roman"/>
              </a:rPr>
              <a:t>to forecast </a:t>
            </a:r>
            <a:r>
              <a:rPr dirty="0" sz="1100" spc="10">
                <a:latin typeface="Times New Roman"/>
                <a:cs typeface="Times New Roman"/>
              </a:rPr>
              <a:t>market movements and </a:t>
            </a:r>
            <a:r>
              <a:rPr dirty="0" sz="1100" spc="5">
                <a:latin typeface="Times New Roman"/>
                <a:cs typeface="Times New Roman"/>
              </a:rPr>
              <a:t>act accordingly,  or to select under of overvalued </a:t>
            </a:r>
            <a:r>
              <a:rPr dirty="0" sz="1100" spc="10">
                <a:latin typeface="Times New Roman"/>
                <a:cs typeface="Times New Roman"/>
              </a:rPr>
              <a:t>securities. Expenses </a:t>
            </a:r>
            <a:r>
              <a:rPr dirty="0" sz="1100" spc="5">
                <a:latin typeface="Times New Roman"/>
                <a:cs typeface="Times New Roman"/>
              </a:rPr>
              <a:t>are kept </a:t>
            </a:r>
            <a:r>
              <a:rPr dirty="0" sz="1100" spc="10">
                <a:latin typeface="Times New Roman"/>
                <a:cs typeface="Times New Roman"/>
              </a:rPr>
              <a:t>to a minimum, including  </a:t>
            </a:r>
            <a:r>
              <a:rPr dirty="0" sz="1100" spc="5">
                <a:latin typeface="Times New Roman"/>
                <a:cs typeface="Times New Roman"/>
              </a:rPr>
              <a:t>research costs (security analysis), portfolio </a:t>
            </a:r>
            <a:r>
              <a:rPr dirty="0" sz="1100" spc="10">
                <a:latin typeface="Times New Roman"/>
                <a:cs typeface="Times New Roman"/>
              </a:rPr>
              <a:t>manager’s </a:t>
            </a:r>
            <a:r>
              <a:rPr dirty="0" sz="1100" spc="5">
                <a:latin typeface="Times New Roman"/>
                <a:cs typeface="Times New Roman"/>
              </a:rPr>
              <a:t>fees </a:t>
            </a:r>
            <a:r>
              <a:rPr dirty="0" sz="1100" spc="10">
                <a:latin typeface="Times New Roman"/>
                <a:cs typeface="Times New Roman"/>
              </a:rPr>
              <a:t>and brokerage </a:t>
            </a:r>
            <a:r>
              <a:rPr dirty="0" sz="1100" spc="5">
                <a:latin typeface="Times New Roman"/>
                <a:cs typeface="Times New Roman"/>
              </a:rPr>
              <a:t>commissions.  Index funds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run efficiently by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small staff.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441959" marR="7620" indent="-215265">
              <a:lnSpc>
                <a:spcPts val="1300"/>
              </a:lnSpc>
              <a:buAutoNum type="arabicPeriod"/>
              <a:tabLst>
                <a:tab pos="442595" algn="l"/>
              </a:tabLst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index Trust 500 </a:t>
            </a:r>
            <a:r>
              <a:rPr dirty="0" sz="1100" spc="5">
                <a:latin typeface="Times New Roman"/>
                <a:cs typeface="Times New Roman"/>
              </a:rPr>
              <a:t>portfolio consists of stocks selected to duplicate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 and emphasizes </a:t>
            </a:r>
            <a:r>
              <a:rPr dirty="0" sz="1100" spc="5">
                <a:latin typeface="Times New Roman"/>
                <a:cs typeface="Times New Roman"/>
              </a:rPr>
              <a:t>large-capitalization stocks.</a:t>
            </a:r>
            <a:endParaRPr sz="1100">
              <a:latin typeface="Times New Roman"/>
              <a:cs typeface="Times New Roman"/>
            </a:endParaRPr>
          </a:p>
          <a:p>
            <a:pPr algn="just" marL="441959" indent="-215265">
              <a:lnSpc>
                <a:spcPts val="1245"/>
              </a:lnSpc>
              <a:buAutoNum type="arabicPeriod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The.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Extended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Port/olio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consists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statistically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selected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sample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algn="just" marL="441959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'Wilshire </a:t>
            </a:r>
            <a:r>
              <a:rPr dirty="0" sz="1100" spc="15">
                <a:latin typeface="Times New Roman"/>
                <a:cs typeface="Times New Roman"/>
              </a:rPr>
              <a:t>4500 </a:t>
            </a: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medium-and </a:t>
            </a:r>
            <a:r>
              <a:rPr dirty="0" sz="1100" spc="5">
                <a:latin typeface="Times New Roman"/>
                <a:cs typeface="Times New Roman"/>
              </a:rPr>
              <a:t>small-capitalization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 algn="just" marL="441959" marR="7620" indent="-215265">
              <a:lnSpc>
                <a:spcPts val="1300"/>
              </a:lnSpc>
              <a:spcBef>
                <a:spcPts val="50"/>
              </a:spcBef>
              <a:buAutoNum type="arabicPeriod" startAt="3"/>
              <a:tabLst>
                <a:tab pos="442595" algn="l"/>
              </a:tabLst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Total Stock Market </a:t>
            </a:r>
            <a:r>
              <a:rPr dirty="0" sz="1100" spc="5">
                <a:latin typeface="Times New Roman"/>
                <a:cs typeface="Times New Roman"/>
              </a:rPr>
              <a:t>Portfolio  seeks  </a:t>
            </a:r>
            <a:r>
              <a:rPr dirty="0" sz="1100" spc="10">
                <a:latin typeface="Times New Roman"/>
                <a:cs typeface="Times New Roman"/>
              </a:rPr>
              <a:t>to match the performance of </a:t>
            </a:r>
            <a:r>
              <a:rPr dirty="0" sz="1100" spc="5">
                <a:latin typeface="Times New Roman"/>
                <a:cs typeface="Times New Roman"/>
              </a:rPr>
              <a:t>all  (approximately 7000) publicly traded </a:t>
            </a:r>
            <a:r>
              <a:rPr dirty="0" sz="1100" spc="10">
                <a:latin typeface="Times New Roman"/>
                <a:cs typeface="Times New Roman"/>
              </a:rPr>
              <a:t>U.S.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 algn="just" marL="441959" indent="-215265">
              <a:lnSpc>
                <a:spcPts val="1245"/>
              </a:lnSpc>
              <a:buAutoNum type="arabicPeriod" startAt="3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Small </a:t>
            </a:r>
            <a:r>
              <a:rPr dirty="0" sz="1100" spc="5">
                <a:latin typeface="Times New Roman"/>
                <a:cs typeface="Times New Roman"/>
              </a:rPr>
              <a:t>Capitalization Stock Port/olio seeks to </a:t>
            </a:r>
            <a:r>
              <a:rPr dirty="0" sz="1100" spc="10">
                <a:latin typeface="Times New Roman"/>
                <a:cs typeface="Times New Roman"/>
              </a:rPr>
              <a:t>match </a:t>
            </a:r>
            <a:r>
              <a:rPr dirty="0" sz="1100" spc="5">
                <a:latin typeface="Times New Roman"/>
                <a:cs typeface="Times New Roman"/>
              </a:rPr>
              <a:t>the performance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algn="just" marL="441959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Russell </a:t>
            </a:r>
            <a:r>
              <a:rPr dirty="0" sz="1100" spc="10">
                <a:latin typeface="Times New Roman"/>
                <a:cs typeface="Times New Roman"/>
              </a:rPr>
              <a:t>2000 </a:t>
            </a:r>
            <a:r>
              <a:rPr dirty="0" sz="1100" spc="5">
                <a:latin typeface="Times New Roman"/>
                <a:cs typeface="Times New Roman"/>
              </a:rPr>
              <a:t>Small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Index, consisting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2000 </a:t>
            </a:r>
            <a:r>
              <a:rPr dirty="0" sz="1100" spc="5">
                <a:latin typeface="Times New Roman"/>
                <a:cs typeface="Times New Roman"/>
              </a:rPr>
              <a:t>small-capitalization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 algn="just" marL="441959" marR="8890" indent="-215265">
              <a:lnSpc>
                <a:spcPts val="1300"/>
              </a:lnSpc>
              <a:spcBef>
                <a:spcPts val="50"/>
              </a:spcBef>
              <a:buAutoNum type="arabicPeriod" startAt="5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seeks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match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investment performance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S&amp;P/BARRA  </a:t>
            </a:r>
            <a:r>
              <a:rPr dirty="0" sz="1100" spc="10">
                <a:latin typeface="Times New Roman"/>
                <a:cs typeface="Times New Roman"/>
              </a:rPr>
              <a:t>Value Index, which consists of stocks </a:t>
            </a:r>
            <a:r>
              <a:rPr dirty="0" sz="1100" spc="5">
                <a:latin typeface="Times New Roman"/>
                <a:cs typeface="Times New Roman"/>
              </a:rPr>
              <a:t>selected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500 </a:t>
            </a:r>
            <a:r>
              <a:rPr dirty="0" sz="1100" spc="10">
                <a:latin typeface="Times New Roman"/>
                <a:cs typeface="Times New Roman"/>
              </a:rPr>
              <a:t>Index with </a:t>
            </a:r>
            <a:r>
              <a:rPr dirty="0" sz="1100" spc="5">
                <a:latin typeface="Times New Roman"/>
                <a:cs typeface="Times New Roman"/>
              </a:rPr>
              <a:t>lower  than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ratios of market price to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.</a:t>
            </a:r>
            <a:endParaRPr sz="1100">
              <a:latin typeface="Times New Roman"/>
              <a:cs typeface="Times New Roman"/>
            </a:endParaRPr>
          </a:p>
          <a:p>
            <a:pPr algn="just" marL="441959" indent="-215265">
              <a:lnSpc>
                <a:spcPts val="1240"/>
              </a:lnSpc>
              <a:buAutoNum type="arabicPeriod" startAt="5"/>
              <a:tabLst>
                <a:tab pos="442595" algn="l"/>
              </a:tabLst>
            </a:pPr>
            <a:r>
              <a:rPr dirty="0" sz="1100" spc="15">
                <a:latin typeface="Times New Roman"/>
                <a:cs typeface="Times New Roman"/>
              </a:rPr>
              <a:t>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Growth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seeks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match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the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investment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performance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S&amp;P</a:t>
            </a:r>
            <a:endParaRPr sz="1100">
              <a:latin typeface="Times New Roman"/>
              <a:cs typeface="Times New Roman"/>
            </a:endParaRPr>
          </a:p>
          <a:p>
            <a:pPr algn="just" marL="441959" marR="9525">
              <a:lnSpc>
                <a:spcPts val="1300"/>
              </a:lnSpc>
              <a:spcBef>
                <a:spcPts val="50"/>
              </a:spcBef>
            </a:pPr>
            <a:r>
              <a:rPr dirty="0" sz="1100" spc="10">
                <a:latin typeface="Times New Roman"/>
                <a:cs typeface="Times New Roman"/>
              </a:rPr>
              <a:t>500/BARRA Growth </a:t>
            </a:r>
            <a:r>
              <a:rPr dirty="0" sz="1100" spc="5">
                <a:latin typeface="Times New Roman"/>
                <a:cs typeface="Times New Roman"/>
              </a:rPr>
              <a:t>Index,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consists of stocks selected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500  Index </a:t>
            </a:r>
            <a:r>
              <a:rPr dirty="0" sz="1100" spc="10">
                <a:latin typeface="Times New Roman"/>
                <a:cs typeface="Times New Roman"/>
              </a:rPr>
              <a:t>with higher than average </a:t>
            </a:r>
            <a:r>
              <a:rPr dirty="0" sz="1100" spc="5">
                <a:latin typeface="Times New Roman"/>
                <a:cs typeface="Times New Roman"/>
              </a:rPr>
              <a:t>ratios of market price to </a:t>
            </a:r>
            <a:r>
              <a:rPr dirty="0" sz="1100" spc="15">
                <a:latin typeface="Times New Roman"/>
                <a:cs typeface="Times New Roman"/>
              </a:rPr>
              <a:t>book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 algn="just" marL="441959" indent="-215265">
              <a:lnSpc>
                <a:spcPts val="1245"/>
              </a:lnSpc>
              <a:buAutoNum type="arabicPeriod" startAt="7"/>
              <a:tabLst>
                <a:tab pos="442595" algn="l"/>
              </a:tabLst>
            </a:pPr>
            <a:r>
              <a:rPr dirty="0" sz="1100" spc="15">
                <a:latin typeface="Times New Roman"/>
                <a:cs typeface="Times New Roman"/>
              </a:rPr>
              <a:t>The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Total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International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covers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31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countries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across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Europe,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Pacific,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endParaRPr sz="1100">
              <a:latin typeface="Times New Roman"/>
              <a:cs typeface="Times New Roman"/>
            </a:endParaRPr>
          </a:p>
          <a:p>
            <a:pPr algn="just" marL="441959" marR="6985">
              <a:lnSpc>
                <a:spcPct val="98300"/>
              </a:lnSpc>
              <a:spcBef>
                <a:spcPts val="10"/>
              </a:spcBef>
            </a:pPr>
            <a:r>
              <a:rPr dirty="0" sz="1100" spc="10">
                <a:latin typeface="Times New Roman"/>
                <a:cs typeface="Times New Roman"/>
              </a:rPr>
              <a:t>emerging </a:t>
            </a:r>
            <a:r>
              <a:rPr dirty="0" sz="1100" spc="5">
                <a:latin typeface="Times New Roman"/>
                <a:cs typeface="Times New Roman"/>
              </a:rPr>
              <a:t>markets,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holds </a:t>
            </a:r>
            <a:r>
              <a:rPr dirty="0" sz="1100" spc="10">
                <a:latin typeface="Times New Roman"/>
                <a:cs typeface="Times New Roman"/>
              </a:rPr>
              <a:t>over 1500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10">
                <a:latin typeface="Times New Roman"/>
                <a:cs typeface="Times New Roman"/>
              </a:rPr>
              <a:t>The European </a:t>
            </a:r>
            <a:r>
              <a:rPr dirty="0" sz="1100" spc="5">
                <a:latin typeface="Times New Roman"/>
                <a:cs typeface="Times New Roman"/>
              </a:rPr>
              <a:t>Portfolio invests in  </a:t>
            </a:r>
            <a:r>
              <a:rPr dirty="0" sz="1100" spc="10">
                <a:latin typeface="Times New Roman"/>
                <a:cs typeface="Times New Roman"/>
              </a:rPr>
              <a:t>Europe's 14 </a:t>
            </a:r>
            <a:r>
              <a:rPr dirty="0" sz="1100" spc="5">
                <a:latin typeface="Times New Roman"/>
                <a:cs typeface="Times New Roman"/>
              </a:rPr>
              <a:t>largest markets, whereas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Pacific Portfolio </a:t>
            </a:r>
            <a:r>
              <a:rPr dirty="0" sz="1100" spc="10">
                <a:latin typeface="Times New Roman"/>
                <a:cs typeface="Times New Roman"/>
              </a:rPr>
              <a:t>invests in the six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developed </a:t>
            </a:r>
            <a:r>
              <a:rPr dirty="0" sz="1100" spc="5">
                <a:latin typeface="Times New Roman"/>
                <a:cs typeface="Times New Roman"/>
              </a:rPr>
              <a:t>countries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Pacific region. </a:t>
            </a:r>
            <a:r>
              <a:rPr dirty="0" sz="1100" spc="10">
                <a:latin typeface="Times New Roman"/>
                <a:cs typeface="Times New Roman"/>
              </a:rPr>
              <a:t>The Emerging Markets Portfolio invests in  14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accessible markets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less-developed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countries.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Active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Strategy: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techniques </a:t>
            </a:r>
            <a:r>
              <a:rPr dirty="0" sz="1100" spc="10">
                <a:latin typeface="Times New Roman"/>
                <a:cs typeface="Times New Roman"/>
              </a:rPr>
              <a:t>discussed in this </a:t>
            </a:r>
            <a:r>
              <a:rPr dirty="0" sz="1100" spc="5">
                <a:latin typeface="Times New Roman"/>
                <a:cs typeface="Times New Roman"/>
              </a:rPr>
              <a:t>text </a:t>
            </a:r>
            <a:r>
              <a:rPr dirty="0" sz="1100" spc="10">
                <a:latin typeface="Times New Roman"/>
                <a:cs typeface="Times New Roman"/>
              </a:rPr>
              <a:t>involve an </a:t>
            </a:r>
            <a:r>
              <a:rPr dirty="0" sz="1100" spc="5">
                <a:latin typeface="Times New Roman"/>
                <a:cs typeface="Times New Roman"/>
              </a:rPr>
              <a:t>active </a:t>
            </a:r>
            <a:r>
              <a:rPr dirty="0" sz="1100" spc="10">
                <a:latin typeface="Times New Roman"/>
                <a:cs typeface="Times New Roman"/>
              </a:rPr>
              <a:t>approach to investing.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area of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stocks, the use of valuation </a:t>
            </a:r>
            <a:r>
              <a:rPr dirty="0" sz="1100" spc="10">
                <a:latin typeface="Times New Roman"/>
                <a:cs typeface="Times New Roman"/>
              </a:rPr>
              <a:t>models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value and </a:t>
            </a:r>
            <a:r>
              <a:rPr dirty="0" sz="1100" spc="5">
                <a:latin typeface="Times New Roman"/>
                <a:cs typeface="Times New Roman"/>
              </a:rPr>
              <a:t>select </a:t>
            </a:r>
            <a:r>
              <a:rPr dirty="0" sz="1100" spc="10">
                <a:latin typeface="Times New Roman"/>
                <a:cs typeface="Times New Roman"/>
              </a:rPr>
              <a:t>stocks </a:t>
            </a:r>
            <a:r>
              <a:rPr dirty="0" sz="1100" spc="5">
                <a:latin typeface="Times New Roman"/>
                <a:cs typeface="Times New Roman"/>
              </a:rPr>
              <a:t>indicates that  </a:t>
            </a:r>
            <a:r>
              <a:rPr dirty="0" sz="1100" spc="10">
                <a:latin typeface="Times New Roman"/>
                <a:cs typeface="Times New Roman"/>
              </a:rPr>
              <a:t>investors are analyzing and valuing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in an </a:t>
            </a:r>
            <a:r>
              <a:rPr dirty="0" sz="1100" spc="5">
                <a:latin typeface="Times New Roman"/>
                <a:cs typeface="Times New Roman"/>
              </a:rPr>
              <a:t>attempt </a:t>
            </a:r>
            <a:r>
              <a:rPr dirty="0" sz="1100" spc="10">
                <a:latin typeface="Times New Roman"/>
                <a:cs typeface="Times New Roman"/>
              </a:rPr>
              <a:t>to improve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performance  </a:t>
            </a:r>
            <a:r>
              <a:rPr dirty="0" sz="1100" spc="5">
                <a:latin typeface="Times New Roman"/>
                <a:cs typeface="Times New Roman"/>
              </a:rPr>
              <a:t>relative to </a:t>
            </a:r>
            <a:r>
              <a:rPr dirty="0" sz="1100" spc="10">
                <a:latin typeface="Times New Roman"/>
                <a:cs typeface="Times New Roman"/>
              </a:rPr>
              <a:t>some benchmark such as a </a:t>
            </a:r>
            <a:r>
              <a:rPr dirty="0" sz="1100" spc="5">
                <a:latin typeface="Times New Roman"/>
                <a:cs typeface="Times New Roman"/>
              </a:rPr>
              <a:t>market index. </a:t>
            </a:r>
            <a:r>
              <a:rPr dirty="0" sz="1100" spc="10">
                <a:latin typeface="Times New Roman"/>
                <a:cs typeface="Times New Roman"/>
              </a:rPr>
              <a:t>They assume or </a:t>
            </a:r>
            <a:r>
              <a:rPr dirty="0" sz="1100" spc="5">
                <a:latin typeface="Times New Roman"/>
                <a:cs typeface="Times New Roman"/>
              </a:rPr>
              <a:t>expect the benefits to 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than 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costs.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Pursuit of an active strategy </a:t>
            </a:r>
            <a:r>
              <a:rPr dirty="0" sz="1100" spc="10">
                <a:latin typeface="Times New Roman"/>
                <a:cs typeface="Times New Roman"/>
              </a:rPr>
              <a:t>assumes </a:t>
            </a:r>
            <a:r>
              <a:rPr dirty="0" sz="1100" spc="5">
                <a:latin typeface="Times New Roman"/>
                <a:cs typeface="Times New Roman"/>
              </a:rPr>
              <a:t>that investors possess </a:t>
            </a:r>
            <a:r>
              <a:rPr dirty="0" sz="1100" spc="10">
                <a:latin typeface="Times New Roman"/>
                <a:cs typeface="Times New Roman"/>
              </a:rPr>
              <a:t>some advantage </a:t>
            </a:r>
            <a:r>
              <a:rPr dirty="0" sz="1100" spc="5">
                <a:latin typeface="Times New Roman"/>
                <a:cs typeface="Times New Roman"/>
              </a:rPr>
              <a:t>relative to other 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participants. </a:t>
            </a:r>
            <a:r>
              <a:rPr dirty="0" sz="1100" spc="10">
                <a:latin typeface="Times New Roman"/>
                <a:cs typeface="Times New Roman"/>
              </a:rPr>
              <a:t>Such advantages </a:t>
            </a:r>
            <a:r>
              <a:rPr dirty="0" sz="1100" spc="5">
                <a:latin typeface="Times New Roman"/>
                <a:cs typeface="Times New Roman"/>
              </a:rPr>
              <a:t>could include superior analytical </a:t>
            </a:r>
            <a:r>
              <a:rPr dirty="0" sz="1100" spc="10">
                <a:latin typeface="Times New Roman"/>
                <a:cs typeface="Times New Roman"/>
              </a:rPr>
              <a:t>or judgment </a:t>
            </a:r>
            <a:r>
              <a:rPr dirty="0" sz="1100" spc="5">
                <a:latin typeface="Times New Roman"/>
                <a:cs typeface="Times New Roman"/>
              </a:rPr>
              <a:t>skills,  superior information, 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ability or willingness to </a:t>
            </a:r>
            <a:r>
              <a:rPr dirty="0" sz="1100" spc="10">
                <a:latin typeface="Times New Roman"/>
                <a:cs typeface="Times New Roman"/>
              </a:rPr>
              <a:t>do what other </a:t>
            </a:r>
            <a:r>
              <a:rPr dirty="0" sz="1100" spc="5">
                <a:latin typeface="Times New Roman"/>
                <a:cs typeface="Times New Roman"/>
              </a:rPr>
              <a:t>investors, particularly  institutions, are </a:t>
            </a:r>
            <a:r>
              <a:rPr dirty="0" sz="1100" spc="10">
                <a:latin typeface="Times New Roman"/>
                <a:cs typeface="Times New Roman"/>
              </a:rPr>
              <a:t>unable to do. For example, many </a:t>
            </a:r>
            <a:r>
              <a:rPr dirty="0" sz="1100" spc="5">
                <a:latin typeface="Times New Roman"/>
                <a:cs typeface="Times New Roman"/>
              </a:rPr>
              <a:t>large institutional investors </a:t>
            </a:r>
            <a:r>
              <a:rPr dirty="0" sz="1100" spc="10">
                <a:latin typeface="Times New Roman"/>
                <a:cs typeface="Times New Roman"/>
              </a:rPr>
              <a:t>cannot lake  positions in very </a:t>
            </a:r>
            <a:r>
              <a:rPr dirty="0" sz="1100" spc="5">
                <a:latin typeface="Times New Roman"/>
                <a:cs typeface="Times New Roman"/>
              </a:rPr>
              <a:t>small </a:t>
            </a:r>
            <a:r>
              <a:rPr dirty="0" sz="1100" spc="10">
                <a:latin typeface="Times New Roman"/>
                <a:cs typeface="Times New Roman"/>
              </a:rPr>
              <a:t>companies, leaving this field for </a:t>
            </a:r>
            <a:r>
              <a:rPr dirty="0" sz="1100" spc="5">
                <a:latin typeface="Times New Roman"/>
                <a:cs typeface="Times New Roman"/>
              </a:rPr>
              <a:t>individual Furthermore, </a:t>
            </a:r>
            <a:r>
              <a:rPr dirty="0" sz="1100" spc="10">
                <a:latin typeface="Times New Roman"/>
                <a:cs typeface="Times New Roman"/>
              </a:rPr>
              <a:t>individuals' 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5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required to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diversified portfolios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prohibited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short sales </a:t>
            </a:r>
            <a:r>
              <a:rPr dirty="0" sz="1100" spc="5">
                <a:latin typeface="Times New Roman"/>
                <a:cs typeface="Times New Roman"/>
              </a:rPr>
              <a:t>or  margin trading as </a:t>
            </a:r>
            <a:r>
              <a:rPr dirty="0" sz="1100" spc="10">
                <a:latin typeface="Times New Roman"/>
                <a:cs typeface="Times New Roman"/>
              </a:rPr>
              <a:t>are some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institutions.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favor an </a:t>
            </a:r>
            <a:r>
              <a:rPr dirty="0" sz="1100" spc="5">
                <a:latin typeface="Times New Roman"/>
                <a:cs typeface="Times New Roman"/>
              </a:rPr>
              <a:t>active approach to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selection </a:t>
            </a:r>
            <a:r>
              <a:rPr dirty="0" sz="1100" spc="10">
                <a:latin typeface="Times New Roman"/>
                <a:cs typeface="Times New Roman"/>
              </a:rPr>
              <a:t>and management  </a:t>
            </a:r>
            <a:r>
              <a:rPr dirty="0" sz="1100" spc="5">
                <a:latin typeface="Times New Roman"/>
                <a:cs typeface="Times New Roman"/>
              </a:rPr>
              <a:t>despite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accumulating evidence from </a:t>
            </a:r>
            <a:r>
              <a:rPr dirty="0" sz="1100" spc="5">
                <a:latin typeface="Times New Roman"/>
                <a:cs typeface="Times New Roman"/>
              </a:rPr>
              <a:t>efficient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studies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the published  performance </a:t>
            </a:r>
            <a:r>
              <a:rPr dirty="0" sz="1100" spc="5">
                <a:latin typeface="Times New Roman"/>
                <a:cs typeface="Times New Roman"/>
              </a:rPr>
              <a:t>results of </a:t>
            </a:r>
            <a:r>
              <a:rPr dirty="0" sz="1100" spc="10">
                <a:latin typeface="Times New Roman"/>
                <a:cs typeface="Times New Roman"/>
              </a:rPr>
              <a:t>institutional </a:t>
            </a:r>
            <a:r>
              <a:rPr dirty="0" sz="1100" spc="5">
                <a:latin typeface="Times New Roman"/>
                <a:cs typeface="Times New Roman"/>
              </a:rPr>
              <a:t>investors. </a:t>
            </a:r>
            <a:r>
              <a:rPr dirty="0" sz="1100" spc="10">
                <a:latin typeface="Times New Roman"/>
                <a:cs typeface="Times New Roman"/>
              </a:rPr>
              <a:t>The reason for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obvious that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potential rewards </a:t>
            </a:r>
            <a:r>
              <a:rPr dirty="0" sz="1100" spc="10">
                <a:latin typeface="Times New Roman"/>
                <a:cs typeface="Times New Roman"/>
              </a:rPr>
              <a:t>are very </a:t>
            </a:r>
            <a:r>
              <a:rPr dirty="0" sz="1100" spc="5">
                <a:latin typeface="Times New Roman"/>
                <a:cs typeface="Times New Roman"/>
              </a:rPr>
              <a:t>large, </a:t>
            </a:r>
            <a:r>
              <a:rPr dirty="0" sz="1100" spc="10">
                <a:latin typeface="Times New Roman"/>
                <a:cs typeface="Times New Roman"/>
              </a:rPr>
              <a:t>and many investors </a:t>
            </a:r>
            <a:r>
              <a:rPr dirty="0" sz="1100" spc="5">
                <a:latin typeface="Times New Roman"/>
                <a:cs typeface="Times New Roman"/>
              </a:rPr>
              <a:t>feel confident that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can achieve  such </a:t>
            </a:r>
            <a:r>
              <a:rPr dirty="0" sz="1100" spc="10">
                <a:latin typeface="Times New Roman"/>
                <a:cs typeface="Times New Roman"/>
              </a:rPr>
              <a:t>awards even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investors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cannot.</a:t>
            </a: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  <a:spcBef>
                <a:spcPts val="45"/>
              </a:spcBef>
            </a:pPr>
            <a:r>
              <a:rPr dirty="0" sz="1100" spc="5">
                <a:latin typeface="Times New Roman"/>
                <a:cs typeface="Times New Roman"/>
              </a:rPr>
              <a:t>There are </a:t>
            </a:r>
            <a:r>
              <a:rPr dirty="0" sz="1100" spc="10">
                <a:latin typeface="Times New Roman"/>
                <a:cs typeface="Times New Roman"/>
              </a:rPr>
              <a:t>numerous </a:t>
            </a:r>
            <a:r>
              <a:rPr dirty="0" sz="1100" spc="5">
                <a:latin typeface="Times New Roman"/>
                <a:cs typeface="Times New Roman"/>
              </a:rPr>
              <a:t>active strategies involving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consider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 </a:t>
            </a:r>
            <a:r>
              <a:rPr dirty="0" sz="1100" spc="10">
                <a:latin typeface="Times New Roman"/>
                <a:cs typeface="Times New Roman"/>
              </a:rPr>
              <a:t>prominent ones </a:t>
            </a:r>
            <a:r>
              <a:rPr dirty="0" sz="1100" spc="5">
                <a:latin typeface="Times New Roman"/>
                <a:cs typeface="Times New Roman"/>
              </a:rPr>
              <a:t>below. Because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importance, we </a:t>
            </a:r>
            <a:r>
              <a:rPr dirty="0" sz="1100" spc="5">
                <a:latin typeface="Times New Roman"/>
                <a:cs typeface="Times New Roman"/>
              </a:rPr>
              <a:t>then consider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implications of 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efficiency for these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strategies.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0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139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793" y="407037"/>
            <a:ext cx="5336540" cy="84410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985">
              <a:lnSpc>
                <a:spcPct val="98400"/>
              </a:lnSpc>
              <a:spcBef>
                <a:spcPts val="150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primary purpose </a:t>
            </a:r>
            <a:r>
              <a:rPr dirty="0" sz="1100" spc="10" b="1" i="1">
                <a:latin typeface="Times New Roman"/>
                <a:cs typeface="Times New Roman"/>
              </a:rPr>
              <a:t>of </a:t>
            </a:r>
            <a:r>
              <a:rPr dirty="0" sz="1100" spc="5" b="1" i="1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SEC </a:t>
            </a:r>
            <a:r>
              <a:rPr dirty="0" sz="1100" spc="5" b="1" i="1">
                <a:latin typeface="Times New Roman"/>
                <a:cs typeface="Times New Roman"/>
              </a:rPr>
              <a:t>is to </a:t>
            </a:r>
            <a:r>
              <a:rPr dirty="0" sz="1100" spc="10" b="1" i="1">
                <a:latin typeface="Times New Roman"/>
                <a:cs typeface="Times New Roman"/>
              </a:rPr>
              <a:t>ensure </a:t>
            </a:r>
            <a:r>
              <a:rPr dirty="0" sz="1100" spc="5" b="1" i="1">
                <a:latin typeface="Times New Roman"/>
                <a:cs typeface="Times New Roman"/>
              </a:rPr>
              <a:t>that investors </a:t>
            </a:r>
            <a:r>
              <a:rPr dirty="0" sz="1100" spc="10" b="1" i="1">
                <a:latin typeface="Times New Roman"/>
                <a:cs typeface="Times New Roman"/>
              </a:rPr>
              <a:t>have adequate </a:t>
            </a:r>
            <a:r>
              <a:rPr dirty="0" sz="1100" spc="5" b="1" i="1">
                <a:latin typeface="Times New Roman"/>
                <a:cs typeface="Times New Roman"/>
              </a:rPr>
              <a:t>information to </a:t>
            </a:r>
            <a:r>
              <a:rPr dirty="0" sz="1100" spc="285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make an </a:t>
            </a:r>
            <a:r>
              <a:rPr dirty="0" sz="1100" spc="5" b="1" i="1">
                <a:latin typeface="Times New Roman"/>
                <a:cs typeface="Times New Roman"/>
              </a:rPr>
              <a:t>informed investment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decision.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Primary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acts: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Perhaps the two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important security acts as </a:t>
            </a:r>
            <a:r>
              <a:rPr dirty="0" sz="1100" spc="5">
                <a:latin typeface="Times New Roman"/>
                <a:cs typeface="Times New Roman"/>
              </a:rPr>
              <a:t>influencing the </a:t>
            </a:r>
            <a:r>
              <a:rPr dirty="0" sz="1100" spc="10">
                <a:latin typeface="Times New Roman"/>
                <a:cs typeface="Times New Roman"/>
              </a:rPr>
              <a:t>investment industry today 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act </a:t>
            </a:r>
            <a:r>
              <a:rPr dirty="0" sz="1100" spc="10">
                <a:latin typeface="Times New Roman"/>
                <a:cs typeface="Times New Roman"/>
              </a:rPr>
              <a:t>1933 and the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act of </a:t>
            </a:r>
            <a:r>
              <a:rPr dirty="0" sz="1100" spc="10">
                <a:latin typeface="Times New Roman"/>
                <a:cs typeface="Times New Roman"/>
              </a:rPr>
              <a:t>1934. Both </a:t>
            </a:r>
            <a:r>
              <a:rPr dirty="0" sz="1100" spc="5">
                <a:latin typeface="Times New Roman"/>
                <a:cs typeface="Times New Roman"/>
              </a:rPr>
              <a:t>acts </a:t>
            </a:r>
            <a:r>
              <a:rPr dirty="0" sz="1100" spc="10">
                <a:latin typeface="Times New Roman"/>
                <a:cs typeface="Times New Roman"/>
              </a:rPr>
              <a:t>were 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President Roosevelt’s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deal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legislation.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act of </a:t>
            </a:r>
            <a:r>
              <a:rPr dirty="0" sz="1100" spc="10">
                <a:latin typeface="Times New Roman"/>
                <a:cs typeface="Times New Roman"/>
              </a:rPr>
              <a:t>1933 </a:t>
            </a:r>
            <a:r>
              <a:rPr dirty="0" sz="1100" spc="5">
                <a:latin typeface="Times New Roman"/>
                <a:cs typeface="Times New Roman"/>
              </a:rPr>
              <a:t>is specifically designed to protect investors against characters  such as Charles Ponzi. It provides for the regulation of the initial </a:t>
            </a:r>
            <a:r>
              <a:rPr dirty="0" sz="1100" spc="10">
                <a:latin typeface="Times New Roman"/>
                <a:cs typeface="Times New Roman"/>
              </a:rPr>
              <a:t>sale </a:t>
            </a:r>
            <a:r>
              <a:rPr dirty="0" sz="1100" spc="5">
                <a:latin typeface="Times New Roman"/>
                <a:cs typeface="Times New Roman"/>
              </a:rPr>
              <a:t>of virtually </a:t>
            </a:r>
            <a:r>
              <a:rPr dirty="0" sz="1100">
                <a:latin typeface="Times New Roman"/>
                <a:cs typeface="Times New Roman"/>
              </a:rPr>
              <a:t>all 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does </a:t>
            </a:r>
            <a:r>
              <a:rPr dirty="0" sz="1100" spc="10">
                <a:latin typeface="Times New Roman"/>
                <a:cs typeface="Times New Roman"/>
              </a:rPr>
              <a:t>not cover the secondary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nor does </a:t>
            </a:r>
            <a:r>
              <a:rPr dirty="0" sz="1100" spc="5">
                <a:latin typeface="Times New Roman"/>
                <a:cs typeface="Times New Roman"/>
              </a:rPr>
              <a:t>it apply </a:t>
            </a:r>
            <a:r>
              <a:rPr dirty="0" sz="1100" spc="10">
                <a:latin typeface="Times New Roman"/>
                <a:cs typeface="Times New Roman"/>
              </a:rPr>
              <a:t>to the primary market  offerings of </a:t>
            </a:r>
            <a:r>
              <a:rPr dirty="0" sz="1100" spc="15">
                <a:latin typeface="Times New Roman"/>
                <a:cs typeface="Times New Roman"/>
              </a:rPr>
              <a:t>US </a:t>
            </a:r>
            <a:r>
              <a:rPr dirty="0" sz="1100" spc="10">
                <a:latin typeface="Times New Roman"/>
                <a:cs typeface="Times New Roman"/>
              </a:rPr>
              <a:t>government debt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municipal or </a:t>
            </a:r>
            <a:r>
              <a:rPr dirty="0" sz="1100" spc="5">
                <a:latin typeface="Times New Roman"/>
                <a:cs typeface="Times New Roman"/>
              </a:rPr>
              <a:t>state security offerings.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act is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truth in securities law,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really about accurate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disclosure.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exchange act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1934 </a:t>
            </a:r>
            <a:r>
              <a:rPr dirty="0" sz="1100" spc="5">
                <a:latin typeface="Times New Roman"/>
                <a:cs typeface="Times New Roman"/>
              </a:rPr>
              <a:t>deals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secondary market. </a:t>
            </a:r>
            <a:r>
              <a:rPr dirty="0" sz="1100" spc="10">
                <a:latin typeface="Times New Roman"/>
                <a:cs typeface="Times New Roman"/>
              </a:rPr>
              <a:t>Like </a:t>
            </a:r>
            <a:r>
              <a:rPr dirty="0" sz="1100" spc="5">
                <a:latin typeface="Times New Roman"/>
                <a:cs typeface="Times New Roman"/>
              </a:rPr>
              <a:t>its forerunner, it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focuses on accurate disclosure surrounding listed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0">
                <a:latin typeface="Times New Roman"/>
                <a:cs typeface="Times New Roman"/>
              </a:rPr>
              <a:t>In1964 the act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amended to  cover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securities. Its </a:t>
            </a:r>
            <a:r>
              <a:rPr dirty="0" sz="1100" spc="10">
                <a:latin typeface="Times New Roman"/>
                <a:cs typeface="Times New Roman"/>
              </a:rPr>
              <a:t>major </a:t>
            </a:r>
            <a:r>
              <a:rPr dirty="0" sz="1100" spc="5">
                <a:latin typeface="Times New Roman"/>
                <a:cs typeface="Times New Roman"/>
              </a:rPr>
              <a:t>features include registration of </a:t>
            </a:r>
            <a:r>
              <a:rPr dirty="0" sz="1100" spc="10">
                <a:latin typeface="Times New Roman"/>
                <a:cs typeface="Times New Roman"/>
              </a:rPr>
              <a:t>exchanges </a:t>
            </a:r>
            <a:r>
              <a:rPr dirty="0" sz="1100" spc="5">
                <a:latin typeface="Times New Roman"/>
                <a:cs typeface="Times New Roman"/>
              </a:rPr>
              <a:t>and  </a:t>
            </a:r>
            <a:r>
              <a:rPr dirty="0" sz="1100" spc="10">
                <a:latin typeface="Times New Roman"/>
                <a:cs typeface="Times New Roman"/>
              </a:rPr>
              <a:t>brokers, </a:t>
            </a:r>
            <a:r>
              <a:rPr dirty="0" sz="1100" spc="5">
                <a:latin typeface="Times New Roman"/>
                <a:cs typeface="Times New Roman"/>
              </a:rPr>
              <a:t>prohibition </a:t>
            </a:r>
            <a:r>
              <a:rPr dirty="0" sz="1100" spc="10">
                <a:latin typeface="Times New Roman"/>
                <a:cs typeface="Times New Roman"/>
              </a:rPr>
              <a:t>of misleading trading </a:t>
            </a:r>
            <a:r>
              <a:rPr dirty="0" sz="1100" spc="5">
                <a:latin typeface="Times New Roman"/>
                <a:cs typeface="Times New Roman"/>
              </a:rPr>
              <a:t>practices,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establishment of </a:t>
            </a:r>
            <a:r>
              <a:rPr dirty="0" sz="1100" spc="10">
                <a:latin typeface="Times New Roman"/>
                <a:cs typeface="Times New Roman"/>
              </a:rPr>
              <a:t>proxy </a:t>
            </a:r>
            <a:r>
              <a:rPr dirty="0" sz="1100" spc="5">
                <a:latin typeface="Times New Roman"/>
                <a:cs typeface="Times New Roman"/>
              </a:rPr>
              <a:t>procedures  for shareholder votes,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protocol for handling tender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offers.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NASD: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National Association of </a:t>
            </a:r>
            <a:r>
              <a:rPr dirty="0" sz="1100" spc="5" b="1">
                <a:latin typeface="Times New Roman"/>
                <a:cs typeface="Times New Roman"/>
              </a:rPr>
              <a:t>Securities </a:t>
            </a:r>
            <a:r>
              <a:rPr dirty="0" sz="1100" spc="10" b="1">
                <a:latin typeface="Times New Roman"/>
                <a:cs typeface="Times New Roman"/>
              </a:rPr>
              <a:t>Dealers (NASD)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self-regulatory </a:t>
            </a:r>
            <a:r>
              <a:rPr dirty="0" sz="1100" spc="10">
                <a:latin typeface="Times New Roman"/>
                <a:cs typeface="Times New Roman"/>
              </a:rPr>
              <a:t>body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licenses brokers and </a:t>
            </a:r>
            <a:r>
              <a:rPr dirty="0" sz="1100" spc="5">
                <a:latin typeface="Times New Roman"/>
                <a:cs typeface="Times New Roman"/>
              </a:rPr>
              <a:t>generally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oversees trading practices. Congress provided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creation </a:t>
            </a:r>
            <a:r>
              <a:rPr dirty="0" sz="1100" spc="5">
                <a:latin typeface="Times New Roman"/>
                <a:cs typeface="Times New Roman"/>
              </a:rPr>
              <a:t>of such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national </a:t>
            </a:r>
            <a:r>
              <a:rPr dirty="0" sz="1100" spc="10">
                <a:latin typeface="Times New Roman"/>
                <a:cs typeface="Times New Roman"/>
              </a:rPr>
              <a:t>securities </a:t>
            </a:r>
            <a:r>
              <a:rPr dirty="0" sz="1100" spc="5">
                <a:latin typeface="Times New Roman"/>
                <a:cs typeface="Times New Roman"/>
              </a:rPr>
              <a:t>association </a:t>
            </a:r>
            <a:r>
              <a:rPr dirty="0" sz="1100" spc="10">
                <a:latin typeface="Times New Roman"/>
                <a:cs typeface="Times New Roman"/>
              </a:rPr>
              <a:t>in a 1938 amendment to the Securities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Exchange Act </a:t>
            </a:r>
            <a:r>
              <a:rPr dirty="0" sz="1100" spc="5">
                <a:latin typeface="Times New Roman"/>
                <a:cs typeface="Times New Roman"/>
              </a:rPr>
              <a:t>of 1934.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NASD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owner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proponent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20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quotation system.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SEC </a:t>
            </a:r>
            <a:r>
              <a:rPr dirty="0" sz="1100" spc="5">
                <a:latin typeface="Times New Roman"/>
                <a:cs typeface="Times New Roman"/>
              </a:rPr>
              <a:t>specifically overseas the trading of listed securities, </a:t>
            </a:r>
            <a:r>
              <a:rPr dirty="0" sz="1100" spc="10">
                <a:latin typeface="Times New Roman"/>
                <a:cs typeface="Times New Roman"/>
              </a:rPr>
              <a:t>while the  </a:t>
            </a:r>
            <a:r>
              <a:rPr dirty="0" sz="1100" spc="15">
                <a:latin typeface="Times New Roman"/>
                <a:cs typeface="Times New Roman"/>
              </a:rPr>
              <a:t>NASD </a:t>
            </a:r>
            <a:r>
              <a:rPr dirty="0" sz="1100" spc="5">
                <a:latin typeface="Times New Roman"/>
                <a:cs typeface="Times New Roman"/>
              </a:rPr>
              <a:t>overseas all trading. </a:t>
            </a:r>
            <a:r>
              <a:rPr dirty="0" sz="1100" spc="10">
                <a:latin typeface="Times New Roman"/>
                <a:cs typeface="Times New Roman"/>
              </a:rPr>
              <a:t>The SEC </a:t>
            </a:r>
            <a:r>
              <a:rPr dirty="0" sz="1100" spc="5">
                <a:latin typeface="Times New Roman"/>
                <a:cs typeface="Times New Roman"/>
              </a:rPr>
              <a:t>also oversees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NASD.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central theme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1938  </a:t>
            </a:r>
            <a:r>
              <a:rPr dirty="0" sz="1100" spc="10">
                <a:latin typeface="Times New Roman"/>
                <a:cs typeface="Times New Roman"/>
              </a:rPr>
              <a:t>amendment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promotion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voluntary code of business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ethics.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SIPC: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1970 </a:t>
            </a:r>
            <a:r>
              <a:rPr dirty="0" sz="1100" spc="5">
                <a:latin typeface="Times New Roman"/>
                <a:cs typeface="Times New Roman"/>
              </a:rPr>
              <a:t>Congress passed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Investor </a:t>
            </a:r>
            <a:r>
              <a:rPr dirty="0" sz="1100" spc="10">
                <a:latin typeface="Times New Roman"/>
                <a:cs typeface="Times New Roman"/>
              </a:rPr>
              <a:t>Protection </a:t>
            </a:r>
            <a:r>
              <a:rPr dirty="0" sz="1100" spc="5">
                <a:latin typeface="Times New Roman"/>
                <a:cs typeface="Times New Roman"/>
              </a:rPr>
              <a:t>Act, </a:t>
            </a:r>
            <a:r>
              <a:rPr dirty="0" sz="1100" spc="10">
                <a:latin typeface="Times New Roman"/>
                <a:cs typeface="Times New Roman"/>
              </a:rPr>
              <a:t>which established the  </a:t>
            </a:r>
            <a:r>
              <a:rPr dirty="0" sz="1100" spc="5">
                <a:latin typeface="Times New Roman"/>
                <a:cs typeface="Times New Roman"/>
              </a:rPr>
              <a:t>Securities Investor Protection </a:t>
            </a:r>
            <a:r>
              <a:rPr dirty="0" sz="1100" spc="10">
                <a:latin typeface="Times New Roman"/>
                <a:cs typeface="Times New Roman"/>
              </a:rPr>
              <a:t>Corporation SIPC. This </a:t>
            </a:r>
            <a:r>
              <a:rPr dirty="0" sz="1100" spc="5">
                <a:latin typeface="Times New Roman"/>
                <a:cs typeface="Times New Roman"/>
              </a:rPr>
              <a:t>organization protects </a:t>
            </a:r>
            <a:r>
              <a:rPr dirty="0" sz="1100" spc="10">
                <a:latin typeface="Times New Roman"/>
                <a:cs typeface="Times New Roman"/>
              </a:rPr>
              <a:t>investors from  </a:t>
            </a:r>
            <a:r>
              <a:rPr dirty="0" sz="1100" spc="5">
                <a:latin typeface="Times New Roman"/>
                <a:cs typeface="Times New Roman"/>
              </a:rPr>
              <a:t>loss </a:t>
            </a:r>
            <a:r>
              <a:rPr dirty="0" sz="1100" spc="10">
                <a:latin typeface="Times New Roman"/>
                <a:cs typeface="Times New Roman"/>
              </a:rPr>
              <a:t>due </a:t>
            </a:r>
            <a:r>
              <a:rPr dirty="0" sz="1100" spc="5">
                <a:latin typeface="Times New Roman"/>
                <a:cs typeface="Times New Roman"/>
              </a:rPr>
              <a:t>to brokerage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failure, fraud, natural disaster,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theft. Since its inception, the  </a:t>
            </a:r>
            <a:r>
              <a:rPr dirty="0" sz="1100" spc="10">
                <a:latin typeface="Times New Roman"/>
                <a:cs typeface="Times New Roman"/>
              </a:rPr>
              <a:t>SIPC </a:t>
            </a:r>
            <a:r>
              <a:rPr dirty="0" sz="1100" spc="5">
                <a:latin typeface="Times New Roman"/>
                <a:cs typeface="Times New Roman"/>
              </a:rPr>
              <a:t>has liquidated </a:t>
            </a:r>
            <a:r>
              <a:rPr dirty="0" sz="1100" spc="10">
                <a:latin typeface="Times New Roman"/>
                <a:cs typeface="Times New Roman"/>
              </a:rPr>
              <a:t>more than 200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distributed nearly </a:t>
            </a:r>
            <a:r>
              <a:rPr dirty="0" sz="1100" spc="10">
                <a:latin typeface="Times New Roman"/>
                <a:cs typeface="Times New Roman"/>
              </a:rPr>
              <a:t>$1 </a:t>
            </a:r>
            <a:r>
              <a:rPr dirty="0" sz="1100" spc="5">
                <a:latin typeface="Times New Roman"/>
                <a:cs typeface="Times New Roman"/>
              </a:rPr>
              <a:t>billion in claims </a:t>
            </a:r>
            <a:r>
              <a:rPr dirty="0" sz="1100" spc="10">
                <a:latin typeface="Times New Roman"/>
                <a:cs typeface="Times New Roman"/>
              </a:rPr>
              <a:t>to more 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200,000 </a:t>
            </a:r>
            <a:r>
              <a:rPr dirty="0" sz="1100" spc="5">
                <a:latin typeface="Times New Roman"/>
                <a:cs typeface="Times New Roman"/>
              </a:rPr>
              <a:t>investors. It does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provide protection against loss </a:t>
            </a:r>
            <a:r>
              <a:rPr dirty="0" sz="1100" spc="10">
                <a:latin typeface="Times New Roman"/>
                <a:cs typeface="Times New Roman"/>
              </a:rPr>
              <a:t>due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bad </a:t>
            </a:r>
            <a:r>
              <a:rPr dirty="0" sz="1100" spc="5">
                <a:latin typeface="Times New Roman"/>
                <a:cs typeface="Times New Roman"/>
              </a:rPr>
              <a:t>investors,  </a:t>
            </a:r>
            <a:r>
              <a:rPr dirty="0" sz="1100" spc="10">
                <a:latin typeface="Times New Roman"/>
                <a:cs typeface="Times New Roman"/>
              </a:rPr>
              <a:t>however. </a:t>
            </a:r>
            <a:r>
              <a:rPr dirty="0" sz="1100" spc="5">
                <a:latin typeface="Times New Roman"/>
                <a:cs typeface="Times New Roman"/>
              </a:rPr>
              <a:t>Brokerage firms provide </a:t>
            </a:r>
            <a:r>
              <a:rPr dirty="0" sz="1100" spc="10">
                <a:latin typeface="Times New Roman"/>
                <a:cs typeface="Times New Roman"/>
              </a:rPr>
              <a:t>a minimum of $500000 </a:t>
            </a:r>
            <a:r>
              <a:rPr dirty="0" sz="1100" spc="5">
                <a:latin typeface="Times New Roman"/>
                <a:cs typeface="Times New Roman"/>
              </a:rPr>
              <a:t>protection to each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their  </a:t>
            </a:r>
            <a:r>
              <a:rPr dirty="0" sz="1100" spc="10">
                <a:latin typeface="Times New Roman"/>
                <a:cs typeface="Times New Roman"/>
              </a:rPr>
              <a:t>customers. For an added insurance </a:t>
            </a:r>
            <a:r>
              <a:rPr dirty="0" sz="1100" spc="5">
                <a:latin typeface="Times New Roman"/>
                <a:cs typeface="Times New Roman"/>
              </a:rPr>
              <a:t>premium, firms can increase their protection level.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division of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regulation of </a:t>
            </a:r>
            <a:r>
              <a:rPr dirty="0" sz="1100" spc="10">
                <a:latin typeface="Times New Roman"/>
                <a:cs typeface="Times New Roman"/>
              </a:rPr>
              <a:t>the Securities and Exchange Commission supervises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SIPC.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ETHICS: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characteristic of the marketplace that </a:t>
            </a:r>
            <a:r>
              <a:rPr dirty="0" sz="1100" spc="10">
                <a:latin typeface="Times New Roman"/>
                <a:cs typeface="Times New Roman"/>
              </a:rPr>
              <a:t>should be mentioned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discussion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growing </a:t>
            </a:r>
            <a:r>
              <a:rPr dirty="0" sz="1100" spc="5">
                <a:latin typeface="Times New Roman"/>
                <a:cs typeface="Times New Roman"/>
              </a:rPr>
              <a:t>sensitivity to the </a:t>
            </a:r>
            <a:r>
              <a:rPr dirty="0" sz="1100" spc="10">
                <a:latin typeface="Times New Roman"/>
                <a:cs typeface="Times New Roman"/>
              </a:rPr>
              <a:t>importance </a:t>
            </a:r>
            <a:r>
              <a:rPr dirty="0" sz="1100" spc="5">
                <a:latin typeface="Times New Roman"/>
                <a:cs typeface="Times New Roman"/>
              </a:rPr>
              <a:t>of ethical behavior of those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deal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public’s money. Much of the regulatory history of the markets stems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attempts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curtail </a:t>
            </a:r>
            <a:r>
              <a:rPr dirty="0" sz="1100" spc="10">
                <a:latin typeface="Times New Roman"/>
                <a:cs typeface="Times New Roman"/>
              </a:rPr>
              <a:t>questionable </a:t>
            </a:r>
            <a:r>
              <a:rPr dirty="0" sz="1100" spc="5">
                <a:latin typeface="Times New Roman"/>
                <a:cs typeface="Times New Roman"/>
              </a:rPr>
              <a:t>or downright </a:t>
            </a:r>
            <a:r>
              <a:rPr dirty="0" sz="1100" spc="10">
                <a:latin typeface="Times New Roman"/>
                <a:cs typeface="Times New Roman"/>
              </a:rPr>
              <a:t>corked behavior on the part </a:t>
            </a:r>
            <a:r>
              <a:rPr dirty="0" sz="1100" spc="5">
                <a:latin typeface="Times New Roman"/>
                <a:cs typeface="Times New Roman"/>
              </a:rPr>
              <a:t>of unscrupulous characters 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seek to take advantage of </a:t>
            </a:r>
            <a:r>
              <a:rPr dirty="0" sz="1100" spc="10">
                <a:latin typeface="Times New Roman"/>
                <a:cs typeface="Times New Roman"/>
              </a:rPr>
              <a:t>those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financially </a:t>
            </a:r>
            <a:r>
              <a:rPr dirty="0" sz="1100" spc="10">
                <a:latin typeface="Times New Roman"/>
                <a:cs typeface="Times New Roman"/>
              </a:rPr>
              <a:t>unsophisticated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14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140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40308" y="572391"/>
            <a:ext cx="5461000" cy="629729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762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Sector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Rotation: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 marR="6731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active strategy that is similar to stock selection is </a:t>
            </a:r>
            <a:r>
              <a:rPr dirty="0" sz="1100" spc="10">
                <a:latin typeface="Times New Roman"/>
                <a:cs typeface="Times New Roman"/>
              </a:rPr>
              <a:t>group, or </a:t>
            </a:r>
            <a:r>
              <a:rPr dirty="0" sz="1100" spc="5">
                <a:latin typeface="Times New Roman"/>
                <a:cs typeface="Times New Roman"/>
              </a:rPr>
              <a:t>sector rotation. This strategy  </a:t>
            </a:r>
            <a:r>
              <a:rPr dirty="0" sz="1100" spc="10">
                <a:latin typeface="Times New Roman"/>
                <a:cs typeface="Times New Roman"/>
              </a:rPr>
              <a:t>involves </a:t>
            </a:r>
            <a:r>
              <a:rPr dirty="0" sz="1100" spc="5">
                <a:latin typeface="Times New Roman"/>
                <a:cs typeface="Times New Roman"/>
              </a:rPr>
              <a:t>shifting sector weights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in order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take advantage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those </a:t>
            </a:r>
            <a:r>
              <a:rPr dirty="0" sz="1100" spc="5">
                <a:latin typeface="Times New Roman"/>
                <a:cs typeface="Times New Roman"/>
              </a:rPr>
              <a:t>sectors  that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expected 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relatively better </a:t>
            </a:r>
            <a:r>
              <a:rPr dirty="0" sz="1100" spc="10">
                <a:latin typeface="Times New Roman"/>
                <a:cs typeface="Times New Roman"/>
              </a:rPr>
              <a:t>and avoid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deemphasize those </a:t>
            </a:r>
            <a:r>
              <a:rPr dirty="0" sz="1100" spc="5">
                <a:latin typeface="Times New Roman"/>
                <a:cs typeface="Times New Roman"/>
              </a:rPr>
              <a:t>sectors that are  expected 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relatively </a:t>
            </a:r>
            <a:r>
              <a:rPr dirty="0" sz="1100" spc="10">
                <a:latin typeface="Times New Roman"/>
                <a:cs typeface="Times New Roman"/>
              </a:rPr>
              <a:t>worse.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employing </a:t>
            </a:r>
            <a:r>
              <a:rPr dirty="0" sz="1100" spc="5">
                <a:latin typeface="Times New Roman"/>
                <a:cs typeface="Times New Roman"/>
              </a:rPr>
              <a:t>this strategy are betting that particular  </a:t>
            </a:r>
            <a:r>
              <a:rPr dirty="0" sz="1100" spc="10">
                <a:latin typeface="Times New Roman"/>
                <a:cs typeface="Times New Roman"/>
              </a:rPr>
              <a:t>sectors will repeat </a:t>
            </a:r>
            <a:r>
              <a:rPr dirty="0" sz="1100" spc="5">
                <a:latin typeface="Times New Roman"/>
                <a:cs typeface="Times New Roman"/>
              </a:rPr>
              <a:t>their price </a:t>
            </a:r>
            <a:r>
              <a:rPr dirty="0" sz="1100" spc="10">
                <a:latin typeface="Times New Roman"/>
                <a:cs typeface="Times New Roman"/>
              </a:rPr>
              <a:t>performance relative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current phase of the business and  </a:t>
            </a:r>
            <a:r>
              <a:rPr dirty="0" sz="1100" spc="5">
                <a:latin typeface="Times New Roman"/>
                <a:cs typeface="Times New Roman"/>
              </a:rPr>
              <a:t>credit cycle.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 marR="6794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could </a:t>
            </a:r>
            <a:r>
              <a:rPr dirty="0" sz="1100" spc="10">
                <a:latin typeface="Times New Roman"/>
                <a:cs typeface="Times New Roman"/>
              </a:rPr>
              <a:t>think </a:t>
            </a:r>
            <a:r>
              <a:rPr dirty="0" sz="1100" spc="5">
                <a:latin typeface="Times New Roman"/>
                <a:cs typeface="Times New Roman"/>
              </a:rPr>
              <a:t>of larger </a:t>
            </a:r>
            <a:r>
              <a:rPr dirty="0" sz="1100" spc="10">
                <a:latin typeface="Times New Roman"/>
                <a:cs typeface="Times New Roman"/>
              </a:rPr>
              <a:t>groups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relevant sectors, shifting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cyclical, 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stocks, </a:t>
            </a:r>
            <a:r>
              <a:rPr dirty="0" sz="1100" spc="10">
                <a:latin typeface="Times New Roman"/>
                <a:cs typeface="Times New Roman"/>
              </a:rPr>
              <a:t>and value stocks. </a:t>
            </a:r>
            <a:r>
              <a:rPr dirty="0" sz="1100" spc="5">
                <a:latin typeface="Times New Roman"/>
                <a:cs typeface="Times New Roman"/>
              </a:rPr>
              <a:t>It is quite standard in sector analysis to divide </a:t>
            </a:r>
            <a:r>
              <a:rPr dirty="0" sz="1100" spc="15">
                <a:latin typeface="Times New Roman"/>
                <a:cs typeface="Times New Roman"/>
              </a:rPr>
              <a:t>common  </a:t>
            </a:r>
            <a:r>
              <a:rPr dirty="0" sz="1100" spc="5">
                <a:latin typeface="Times New Roman"/>
                <a:cs typeface="Times New Roman"/>
              </a:rPr>
              <a:t>stocks into four broad sectors: interest-sensitive stocks, </a:t>
            </a:r>
            <a:r>
              <a:rPr dirty="0" sz="1100" spc="10">
                <a:latin typeface="Times New Roman"/>
                <a:cs typeface="Times New Roman"/>
              </a:rPr>
              <a:t>consumer durable </a:t>
            </a:r>
            <a:r>
              <a:rPr dirty="0" sz="1100" spc="5">
                <a:latin typeface="Times New Roman"/>
                <a:cs typeface="Times New Roman"/>
              </a:rPr>
              <a:t>shocks, </a:t>
            </a:r>
            <a:r>
              <a:rPr dirty="0" sz="1100" spc="10">
                <a:latin typeface="Times New Roman"/>
                <a:cs typeface="Times New Roman"/>
              </a:rPr>
              <a:t>capital  goods </a:t>
            </a:r>
            <a:r>
              <a:rPr dirty="0" sz="1100" spc="5">
                <a:latin typeface="Times New Roman"/>
                <a:cs typeface="Times New Roman"/>
              </a:rPr>
              <a:t>stocks, and defensive stocks.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these sectors is expected to </a:t>
            </a:r>
            <a:r>
              <a:rPr dirty="0" sz="1100" spc="10">
                <a:latin typeface="Times New Roman"/>
                <a:cs typeface="Times New Roman"/>
              </a:rPr>
              <a:t>perform </a:t>
            </a:r>
            <a:r>
              <a:rPr dirty="0" sz="1100" spc="5">
                <a:latin typeface="Times New Roman"/>
                <a:cs typeface="Times New Roman"/>
              </a:rPr>
              <a:t>differently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during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various </a:t>
            </a:r>
            <a:r>
              <a:rPr dirty="0" sz="1100" spc="10">
                <a:latin typeface="Times New Roman"/>
                <a:cs typeface="Times New Roman"/>
              </a:rPr>
              <a:t>phases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credit cycles. </a:t>
            </a:r>
            <a:r>
              <a:rPr dirty="0" sz="1100" spc="10">
                <a:latin typeface="Times New Roman"/>
                <a:cs typeface="Times New Roman"/>
              </a:rPr>
              <a:t>For example, </a:t>
            </a:r>
            <a:r>
              <a:rPr dirty="0" sz="1100" spc="5">
                <a:latin typeface="Times New Roman"/>
                <a:cs typeface="Times New Roman"/>
              </a:rPr>
              <a:t>interest-sensitive  stocks </a:t>
            </a:r>
            <a:r>
              <a:rPr dirty="0" sz="1100" spc="10">
                <a:latin typeface="Times New Roman"/>
                <a:cs typeface="Times New Roman"/>
              </a:rPr>
              <a:t>would be expected to be adversely impacted during periods of high </a:t>
            </a:r>
            <a:r>
              <a:rPr dirty="0" sz="1100" spc="5">
                <a:latin typeface="Times New Roman"/>
                <a:cs typeface="Times New Roman"/>
              </a:rPr>
              <a:t>interest rates, arid  such periods tend to </a:t>
            </a:r>
            <a:r>
              <a:rPr dirty="0" sz="1100" spc="10">
                <a:latin typeface="Times New Roman"/>
                <a:cs typeface="Times New Roman"/>
              </a:rPr>
              <a:t>occur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latter stages of </a:t>
            </a:r>
            <a:r>
              <a:rPr dirty="0" sz="1100" spc="10">
                <a:latin typeface="Times New Roman"/>
                <a:cs typeface="Times New Roman"/>
              </a:rPr>
              <a:t>the business </a:t>
            </a:r>
            <a:r>
              <a:rPr dirty="0" sz="1100" spc="5">
                <a:latin typeface="Times New Roman"/>
                <a:cs typeface="Times New Roman"/>
              </a:rPr>
              <a:t>cycle.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interest rates decline,  the earnings of the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sector </a:t>
            </a:r>
            <a:r>
              <a:rPr dirty="0" sz="1100" spc="10">
                <a:latin typeface="Times New Roman"/>
                <a:cs typeface="Times New Roman"/>
              </a:rPr>
              <a:t>banks, </a:t>
            </a:r>
            <a:r>
              <a:rPr dirty="0" sz="1100" spc="5">
                <a:latin typeface="Times New Roman"/>
                <a:cs typeface="Times New Roman"/>
              </a:rPr>
              <a:t>finance </a:t>
            </a:r>
            <a:r>
              <a:rPr dirty="0" sz="1100" spc="10">
                <a:latin typeface="Times New Roman"/>
                <a:cs typeface="Times New Roman"/>
              </a:rPr>
              <a:t>companies, </a:t>
            </a:r>
            <a:r>
              <a:rPr dirty="0" sz="1100" spc="5">
                <a:latin typeface="Times New Roman"/>
                <a:cs typeface="Times New Roman"/>
              </a:rPr>
              <a:t>savings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loans,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utilities,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residential </a:t>
            </a:r>
            <a:r>
              <a:rPr dirty="0" sz="1100" spc="10">
                <a:latin typeface="Times New Roman"/>
                <a:cs typeface="Times New Roman"/>
              </a:rPr>
              <a:t>construction </a:t>
            </a:r>
            <a:r>
              <a:rPr dirty="0" sz="1100" spc="5">
                <a:latin typeface="Times New Roman"/>
                <a:cs typeface="Times New Roman"/>
              </a:rPr>
              <a:t>firms should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improve.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 marR="685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Defensive </a:t>
            </a:r>
            <a:r>
              <a:rPr dirty="0" sz="1100" spc="5">
                <a:latin typeface="Times New Roman"/>
                <a:cs typeface="Times New Roman"/>
              </a:rPr>
              <a:t>stocks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deserve some </a:t>
            </a:r>
            <a:r>
              <a:rPr dirty="0" sz="1100" spc="5">
                <a:latin typeface="Times New Roman"/>
                <a:cs typeface="Times New Roman"/>
              </a:rPr>
              <a:t>explanation.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Included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here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companies in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businesses </a:t>
            </a:r>
            <a:r>
              <a:rPr dirty="0" sz="1100" spc="10">
                <a:latin typeface="Times New Roman"/>
                <a:cs typeface="Times New Roman"/>
              </a:rPr>
              <a:t>as food production, </a:t>
            </a:r>
            <a:r>
              <a:rPr dirty="0" sz="1100" spc="5">
                <a:latin typeface="Times New Roman"/>
                <a:cs typeface="Times New Roman"/>
              </a:rPr>
              <a:t>soft </a:t>
            </a:r>
            <a:r>
              <a:rPr dirty="0" sz="1100" spc="10">
                <a:latin typeface="Times New Roman"/>
                <a:cs typeface="Times New Roman"/>
              </a:rPr>
              <a:t>drinks, beer, pharmaceuticals, and so forth that often are  </a:t>
            </a:r>
            <a:r>
              <a:rPr dirty="0" sz="1100" spc="5">
                <a:latin typeface="Times New Roman"/>
                <a:cs typeface="Times New Roman"/>
              </a:rPr>
              <a:t>not hurt as badly during</a:t>
            </a:r>
            <a:r>
              <a:rPr dirty="0" baseline="37037" sz="1125" spc="7">
                <a:latin typeface="Times New Roman"/>
                <a:cs typeface="Times New Roman"/>
              </a:rPr>
              <a:t>1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10">
                <a:latin typeface="Times New Roman"/>
                <a:cs typeface="Times New Roman"/>
              </a:rPr>
              <a:t>side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cycle </a:t>
            </a:r>
            <a:r>
              <a:rPr dirty="0" sz="1100" spc="5">
                <a:latin typeface="Times New Roman"/>
                <a:cs typeface="Times New Roman"/>
              </a:rPr>
              <a:t>as are other </a:t>
            </a:r>
            <a:r>
              <a:rPr dirty="0" sz="1100" spc="10">
                <a:latin typeface="Times New Roman"/>
                <a:cs typeface="Times New Roman"/>
              </a:rPr>
              <a:t>companies,  because people will </a:t>
            </a:r>
            <a:r>
              <a:rPr dirty="0" sz="1100" spc="5">
                <a:latin typeface="Times New Roman"/>
                <a:cs typeface="Times New Roman"/>
              </a:rPr>
              <a:t>still purchase </a:t>
            </a:r>
            <a:r>
              <a:rPr dirty="0" sz="1100" spc="10">
                <a:latin typeface="Times New Roman"/>
                <a:cs typeface="Times New Roman"/>
              </a:rPr>
              <a:t>bread, </a:t>
            </a:r>
            <a:r>
              <a:rPr dirty="0" sz="1100" spc="5">
                <a:latin typeface="Times New Roman"/>
                <a:cs typeface="Times New Roman"/>
              </a:rPr>
              <a:t>milk, soft drinks,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forth.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worsens and more </a:t>
            </a:r>
            <a:r>
              <a:rPr dirty="0" sz="1100" spc="5">
                <a:latin typeface="Times New Roman"/>
                <a:cs typeface="Times New Roman"/>
              </a:rPr>
              <a:t>problems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foreseen, investors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may move </a:t>
            </a:r>
            <a:r>
              <a:rPr dirty="0" sz="1100" spc="5">
                <a:latin typeface="Times New Roman"/>
                <a:cs typeface="Times New Roman"/>
              </a:rPr>
              <a:t>into these stocks 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protection. </a:t>
            </a:r>
            <a:r>
              <a:rPr dirty="0" sz="1100" spc="10">
                <a:latin typeface="Times New Roman"/>
                <a:cs typeface="Times New Roman"/>
              </a:rPr>
              <a:t>These stocks </a:t>
            </a:r>
            <a:r>
              <a:rPr dirty="0" sz="1100" spc="5">
                <a:latin typeface="Times New Roman"/>
                <a:cs typeface="Times New Roman"/>
              </a:rPr>
              <a:t>often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well during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late </a:t>
            </a:r>
            <a:r>
              <a:rPr dirty="0" sz="1100" spc="10">
                <a:latin typeface="Times New Roman"/>
                <a:cs typeface="Times New Roman"/>
              </a:rPr>
              <a:t>phases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business</a:t>
            </a:r>
            <a:r>
              <a:rPr dirty="0" sz="1100" spc="5">
                <a:latin typeface="Times New Roman"/>
                <a:cs typeface="Times New Roman"/>
              </a:rPr>
              <a:t> cycle.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 marR="6667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may view industries as </a:t>
            </a:r>
            <a:r>
              <a:rPr dirty="0" sz="1100" spc="5">
                <a:latin typeface="Times New Roman"/>
                <a:cs typeface="Times New Roman"/>
              </a:rPr>
              <a:t>sectors </a:t>
            </a:r>
            <a:r>
              <a:rPr dirty="0" sz="1100" spc="10">
                <a:latin typeface="Times New Roman"/>
                <a:cs typeface="Times New Roman"/>
              </a:rPr>
              <a:t>and act accordingly. For example, $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interest </a:t>
            </a:r>
            <a:r>
              <a:rPr dirty="0" sz="1100" spc="5">
                <a:latin typeface="Times New Roman"/>
                <a:cs typeface="Times New Roman"/>
              </a:rPr>
              <a:t>rates  are expected to drop significantly, increased emphasis could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placed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interest-  sensitive industries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housing, banking,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savings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loans.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defense  industry is </a:t>
            </a:r>
            <a:r>
              <a:rPr dirty="0" sz="1100" spc="10">
                <a:latin typeface="Times New Roman"/>
                <a:cs typeface="Times New Roman"/>
              </a:rPr>
              <a:t>a good example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industry in recent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experienced </a:t>
            </a:r>
            <a:r>
              <a:rPr dirty="0" sz="1100" spc="10">
                <a:latin typeface="Times New Roman"/>
                <a:cs typeface="Times New Roman"/>
              </a:rPr>
              <a:t>wide  </a:t>
            </a:r>
            <a:r>
              <a:rPr dirty="0" sz="1100" spc="5">
                <a:latin typeface="Times New Roman"/>
                <a:cs typeface="Times New Roman"/>
              </a:rPr>
              <a:t>swings </a:t>
            </a:r>
            <a:r>
              <a:rPr dirty="0" sz="1100" spc="10">
                <a:latin typeface="Times New Roman"/>
                <a:cs typeface="Times New Roman"/>
              </a:rPr>
              <a:t>in performance over multiyear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 marR="6604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clear </a:t>
            </a:r>
            <a:r>
              <a:rPr dirty="0" sz="1100" spc="5">
                <a:latin typeface="Times New Roman"/>
                <a:cs typeface="Times New Roman"/>
              </a:rPr>
              <a:t>that effective strategies involving sector rotation </a:t>
            </a:r>
            <a:r>
              <a:rPr dirty="0" sz="1100" spc="10">
                <a:latin typeface="Times New Roman"/>
                <a:cs typeface="Times New Roman"/>
              </a:rPr>
              <a:t>depend </a:t>
            </a:r>
            <a:r>
              <a:rPr dirty="0" sz="1100" spc="5">
                <a:latin typeface="Times New Roman"/>
                <a:cs typeface="Times New Roman"/>
              </a:rPr>
              <a:t>heavily </a:t>
            </a:r>
            <a:r>
              <a:rPr dirty="0" sz="1100" spc="10">
                <a:latin typeface="Times New Roman"/>
                <a:cs typeface="Times New Roman"/>
              </a:rPr>
              <a:t>on an </a:t>
            </a:r>
            <a:r>
              <a:rPr dirty="0" sz="1100" spc="5">
                <a:latin typeface="Times New Roman"/>
                <a:cs typeface="Times New Roman"/>
              </a:rPr>
              <a:t>accurate  </a:t>
            </a:r>
            <a:r>
              <a:rPr dirty="0" sz="1100" spc="10">
                <a:latin typeface="Times New Roman"/>
                <a:cs typeface="Times New Roman"/>
              </a:rPr>
              <a:t>assessment </a:t>
            </a:r>
            <a:r>
              <a:rPr dirty="0" sz="1100" spc="5">
                <a:latin typeface="Times New Roman"/>
                <a:cs typeface="Times New Roman"/>
              </a:rPr>
              <a:t>or current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conditions.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knowledge and </a:t>
            </a:r>
            <a:r>
              <a:rPr dirty="0" sz="1100" spc="5">
                <a:latin typeface="Times New Roman"/>
                <a:cs typeface="Times New Roman"/>
              </a:rPr>
              <a:t>understanding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phases 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cycle are </a:t>
            </a:r>
            <a:r>
              <a:rPr dirty="0" sz="1100" spc="5">
                <a:latin typeface="Times New Roman"/>
                <a:cs typeface="Times New Roman"/>
              </a:rPr>
              <a:t>important,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understanding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political environments,  international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linkages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among economies and </a:t>
            </a:r>
            <a:r>
              <a:rPr dirty="0" sz="1100" spc="5">
                <a:latin typeface="Times New Roman"/>
                <a:cs typeface="Times New Roman"/>
              </a:rPr>
              <a:t>credit  </a:t>
            </a:r>
            <a:r>
              <a:rPr dirty="0" sz="1100" spc="10">
                <a:latin typeface="Times New Roman"/>
                <a:cs typeface="Times New Roman"/>
              </a:rPr>
              <a:t>conditions </a:t>
            </a:r>
            <a:r>
              <a:rPr dirty="0" sz="1100" spc="5">
                <a:latin typeface="Times New Roman"/>
                <a:cs typeface="Times New Roman"/>
              </a:rPr>
              <a:t>both  domestic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  international. </a:t>
            </a:r>
            <a:r>
              <a:rPr dirty="0" sz="1100" spc="10">
                <a:latin typeface="Times New Roman"/>
                <a:cs typeface="Times New Roman"/>
              </a:rPr>
              <a:t>Obviously, an </a:t>
            </a:r>
            <a:r>
              <a:rPr dirty="0" sz="1100" spc="5">
                <a:latin typeface="Times New Roman"/>
                <a:cs typeface="Times New Roman"/>
              </a:rPr>
              <a:t>insight into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expected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of various industries 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sectors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necessary.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4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23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83538" y="902338"/>
            <a:ext cx="5436235" cy="82759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MARKET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EFFICIENCY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fair price function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markets provides </a:t>
            </a:r>
            <a:r>
              <a:rPr dirty="0" sz="1100" spc="10">
                <a:latin typeface="Times New Roman"/>
                <a:cs typeface="Times New Roman"/>
              </a:rPr>
              <a:t>assurance that investors can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stock  </a:t>
            </a:r>
            <a:r>
              <a:rPr dirty="0" sz="1100" spc="5">
                <a:latin typeface="Times New Roman"/>
                <a:cs typeface="Times New Roman"/>
              </a:rPr>
              <a:t>at the </a:t>
            </a:r>
            <a:r>
              <a:rPr dirty="0" sz="1100" spc="10">
                <a:latin typeface="Times New Roman"/>
                <a:cs typeface="Times New Roman"/>
              </a:rPr>
              <a:t>going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and 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taken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cleaners.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discussion of fair pricing inevitably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leads to the </a:t>
            </a:r>
            <a:r>
              <a:rPr dirty="0" sz="1100" spc="5">
                <a:latin typeface="Times New Roman"/>
                <a:cs typeface="Times New Roman"/>
              </a:rPr>
              <a:t>efficient market hypothesis </a:t>
            </a:r>
            <a:r>
              <a:rPr dirty="0" sz="1100" spc="10">
                <a:latin typeface="Times New Roman"/>
                <a:cs typeface="Times New Roman"/>
              </a:rPr>
              <a:t>(EMH), the </a:t>
            </a:r>
            <a:r>
              <a:rPr dirty="0" sz="1100" spc="5">
                <a:latin typeface="Times New Roman"/>
                <a:cs typeface="Times New Roman"/>
              </a:rPr>
              <a:t>theory supporting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nation </a:t>
            </a:r>
            <a:r>
              <a:rPr dirty="0" sz="1100" spc="10">
                <a:latin typeface="Times New Roman"/>
                <a:cs typeface="Times New Roman"/>
              </a:rPr>
              <a:t>that market 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in fact fair.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is probably the single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10">
                <a:latin typeface="Times New Roman"/>
                <a:cs typeface="Times New Roman"/>
              </a:rPr>
              <a:t>paradigm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244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Like technical analysis,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efficiency is </a:t>
            </a:r>
            <a:r>
              <a:rPr dirty="0" sz="1100" spc="10">
                <a:latin typeface="Times New Roman"/>
                <a:cs typeface="Times New Roman"/>
              </a:rPr>
              <a:t>a controversial part of </a:t>
            </a:r>
            <a:r>
              <a:rPr dirty="0" sz="1100" spc="5">
                <a:latin typeface="Times New Roman"/>
                <a:cs typeface="Times New Roman"/>
              </a:rPr>
              <a:t>finance. In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efficient 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security prices </a:t>
            </a:r>
            <a:r>
              <a:rPr dirty="0" sz="1100" spc="10">
                <a:latin typeface="Times New Roman"/>
                <a:cs typeface="Times New Roman"/>
              </a:rPr>
              <a:t>are based on the </a:t>
            </a:r>
            <a:r>
              <a:rPr dirty="0" sz="1100" spc="5">
                <a:latin typeface="Times New Roman"/>
                <a:cs typeface="Times New Roman"/>
              </a:rPr>
              <a:t>available information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as to offer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expected  return </a:t>
            </a:r>
            <a:r>
              <a:rPr dirty="0" sz="1100" spc="10">
                <a:latin typeface="Times New Roman"/>
                <a:cs typeface="Times New Roman"/>
              </a:rPr>
              <a:t>consistent with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level of risk. While most professors are convinced that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markets are quite efficient and that free </a:t>
            </a:r>
            <a:r>
              <a:rPr dirty="0" sz="1100" spc="10">
                <a:latin typeface="Times New Roman"/>
                <a:cs typeface="Times New Roman"/>
              </a:rPr>
              <a:t>lunches </a:t>
            </a:r>
            <a:r>
              <a:rPr dirty="0" sz="1100" spc="5">
                <a:latin typeface="Times New Roman"/>
                <a:cs typeface="Times New Roman"/>
              </a:rPr>
              <a:t>are as scarce as </a:t>
            </a:r>
            <a:r>
              <a:rPr dirty="0" sz="1100" spc="10">
                <a:latin typeface="Times New Roman"/>
                <a:cs typeface="Times New Roman"/>
              </a:rPr>
              <a:t>Ty Cobb </a:t>
            </a:r>
            <a:r>
              <a:rPr dirty="0" sz="1100" spc="5">
                <a:latin typeface="Times New Roman"/>
                <a:cs typeface="Times New Roman"/>
              </a:rPr>
              <a:t>baseball cards, 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professional </a:t>
            </a:r>
            <a:r>
              <a:rPr dirty="0" sz="1100" spc="10">
                <a:latin typeface="Times New Roman"/>
                <a:cs typeface="Times New Roman"/>
              </a:rPr>
              <a:t>money managers </a:t>
            </a:r>
            <a:r>
              <a:rPr dirty="0" sz="1100" spc="5">
                <a:latin typeface="Times New Roman"/>
                <a:cs typeface="Times New Roman"/>
              </a:rPr>
              <a:t>believe otherwise. Capital </a:t>
            </a:r>
            <a:r>
              <a:rPr dirty="0" sz="1100" spc="10">
                <a:latin typeface="Times New Roman"/>
                <a:cs typeface="Times New Roman"/>
              </a:rPr>
              <a:t>market prices are presumed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fair </a:t>
            </a:r>
            <a:r>
              <a:rPr dirty="0" sz="1100" spc="10">
                <a:latin typeface="Times New Roman"/>
                <a:cs typeface="Times New Roman"/>
              </a:rPr>
              <a:t>because 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 equilibrium </a:t>
            </a:r>
            <a:r>
              <a:rPr dirty="0" sz="1100" spc="5">
                <a:latin typeface="Times New Roman"/>
                <a:cs typeface="Times New Roman"/>
              </a:rPr>
              <a:t>result of the </a:t>
            </a:r>
            <a:r>
              <a:rPr dirty="0" sz="1100" spc="10">
                <a:latin typeface="Times New Roman"/>
                <a:cs typeface="Times New Roman"/>
              </a:rPr>
              <a:t>analyses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people, each of  </a:t>
            </a:r>
            <a:r>
              <a:rPr dirty="0" sz="1100" spc="15">
                <a:latin typeface="Times New Roman"/>
                <a:cs typeface="Times New Roman"/>
              </a:rPr>
              <a:t>whom </a:t>
            </a:r>
            <a:r>
              <a:rPr dirty="0" sz="1100" spc="5">
                <a:latin typeface="Times New Roman"/>
                <a:cs typeface="Times New Roman"/>
              </a:rPr>
              <a:t>is seeking to increase personal wealth. </a:t>
            </a:r>
            <a:r>
              <a:rPr dirty="0" sz="1100" spc="10">
                <a:latin typeface="Times New Roman"/>
                <a:cs typeface="Times New Roman"/>
              </a:rPr>
              <a:t>When a </a:t>
            </a:r>
            <a:r>
              <a:rPr dirty="0" sz="1100" spc="5">
                <a:latin typeface="Times New Roman"/>
                <a:cs typeface="Times New Roman"/>
              </a:rPr>
              <a:t>listed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is put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for sale,  hundreds of people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bid for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markets ensure that the seller trades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highest  bidder. </a:t>
            </a:r>
            <a:r>
              <a:rPr dirty="0" sz="1100" spc="10">
                <a:latin typeface="Times New Roman"/>
                <a:cs typeface="Times New Roman"/>
              </a:rPr>
              <a:t>Conversely, a buyer </a:t>
            </a:r>
            <a:r>
              <a:rPr dirty="0" sz="1100" spc="5">
                <a:latin typeface="Times New Roman"/>
                <a:cs typeface="Times New Roman"/>
              </a:rPr>
              <a:t>is confronted </a:t>
            </a:r>
            <a:r>
              <a:rPr dirty="0" sz="1100" spc="10">
                <a:latin typeface="Times New Roman"/>
                <a:cs typeface="Times New Roman"/>
              </a:rPr>
              <a:t>with numerous potential </a:t>
            </a:r>
            <a:r>
              <a:rPr dirty="0" sz="1100" spc="5">
                <a:latin typeface="Times New Roman"/>
                <a:cs typeface="Times New Roman"/>
              </a:rPr>
              <a:t>sellers, </a:t>
            </a:r>
            <a:r>
              <a:rPr dirty="0" sz="1100" spc="10">
                <a:latin typeface="Times New Roman"/>
                <a:cs typeface="Times New Roman"/>
              </a:rPr>
              <a:t>and the system  </a:t>
            </a:r>
            <a:r>
              <a:rPr dirty="0" sz="1100" spc="5">
                <a:latin typeface="Times New Roman"/>
                <a:cs typeface="Times New Roman"/>
              </a:rPr>
              <a:t>ensures that the </a:t>
            </a:r>
            <a:r>
              <a:rPr dirty="0" sz="1100" spc="10">
                <a:latin typeface="Times New Roman"/>
                <a:cs typeface="Times New Roman"/>
              </a:rPr>
              <a:t>buyer’s </a:t>
            </a:r>
            <a:r>
              <a:rPr dirty="0" sz="1100" spc="5">
                <a:latin typeface="Times New Roman"/>
                <a:cs typeface="Times New Roman"/>
              </a:rPr>
              <a:t>order is matched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best price, </a:t>
            </a:r>
            <a:r>
              <a:rPr dirty="0" sz="1100" spc="10">
                <a:latin typeface="Times New Roman"/>
                <a:cs typeface="Times New Roman"/>
              </a:rPr>
              <a:t>which from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buyer’s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perspective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lowest price.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the number </a:t>
            </a:r>
            <a:r>
              <a:rPr dirty="0" sz="1100" spc="5">
                <a:latin typeface="Times New Roman"/>
                <a:cs typeface="Times New Roman"/>
              </a:rPr>
              <a:t>of participants </a:t>
            </a:r>
            <a:r>
              <a:rPr dirty="0" sz="1100" spc="10">
                <a:latin typeface="Times New Roman"/>
                <a:cs typeface="Times New Roman"/>
              </a:rPr>
              <a:t>and the more formal  the marketplace, the more an </a:t>
            </a:r>
            <a:r>
              <a:rPr dirty="0" sz="1100" spc="5">
                <a:latin typeface="Times New Roman"/>
                <a:cs typeface="Times New Roman"/>
              </a:rPr>
              <a:t>investor is assured </a:t>
            </a:r>
            <a:r>
              <a:rPr dirty="0" sz="1100" spc="10">
                <a:latin typeface="Times New Roman"/>
                <a:cs typeface="Times New Roman"/>
              </a:rPr>
              <a:t>of a good </a:t>
            </a:r>
            <a:r>
              <a:rPr dirty="0" sz="1100" spc="5">
                <a:latin typeface="Times New Roman"/>
                <a:cs typeface="Times New Roman"/>
              </a:rPr>
              <a:t>(fair)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EFFICIENT MARKET HYPOTHESIS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(EMH):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63500" marR="558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speak intelligently 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hypothesis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 must under-stand what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hypothesis </a:t>
            </a:r>
            <a:r>
              <a:rPr dirty="0" sz="1100" spc="10">
                <a:latin typeface="Times New Roman"/>
                <a:cs typeface="Times New Roman"/>
              </a:rPr>
              <a:t>says and what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say. </a:t>
            </a:r>
            <a:r>
              <a:rPr dirty="0" sz="1100" spc="5">
                <a:latin typeface="Times New Roman"/>
                <a:cs typeface="Times New Roman"/>
              </a:rPr>
              <a:t>Efficiency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categorized by both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and  degree.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635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Types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Efficiency: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46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types of efficiency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 operational efficiency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informational </a:t>
            </a:r>
            <a:r>
              <a:rPr dirty="0" sz="1100" spc="10">
                <a:latin typeface="Times New Roman"/>
                <a:cs typeface="Times New Roman"/>
              </a:rPr>
              <a:t>efficiency.  </a:t>
            </a:r>
            <a:r>
              <a:rPr dirty="0" sz="1100" spc="5">
                <a:latin typeface="Times New Roman"/>
                <a:cs typeface="Times New Roman"/>
              </a:rPr>
              <a:t>Operational efficiency is </a:t>
            </a:r>
            <a:r>
              <a:rPr dirty="0" sz="1100" spc="10">
                <a:latin typeface="Times New Roman"/>
                <a:cs typeface="Times New Roman"/>
              </a:rPr>
              <a:t>a measure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how well things </a:t>
            </a:r>
            <a:r>
              <a:rPr dirty="0" sz="1100" spc="5">
                <a:latin typeface="Times New Roman"/>
                <a:cs typeface="Times New Roman"/>
              </a:rPr>
              <a:t>function in terms of </a:t>
            </a:r>
            <a:r>
              <a:rPr dirty="0" sz="1100" spc="10">
                <a:latin typeface="Times New Roman"/>
                <a:cs typeface="Times New Roman"/>
              </a:rPr>
              <a:t>speed </a:t>
            </a:r>
            <a:r>
              <a:rPr dirty="0" sz="1100" spc="5">
                <a:latin typeface="Times New Roman"/>
                <a:cs typeface="Times New Roman"/>
              </a:rPr>
              <a:t>of  execution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accuracy. </a:t>
            </a: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exchange, </a:t>
            </a:r>
            <a:r>
              <a:rPr dirty="0" sz="1100" spc="5">
                <a:latin typeface="Times New Roman"/>
                <a:cs typeface="Times New Roman"/>
              </a:rPr>
              <a:t>operational efficiency is measured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such  factors as 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orders lost or </a:t>
            </a:r>
            <a:r>
              <a:rPr dirty="0" sz="1100">
                <a:latin typeface="Times New Roman"/>
                <a:cs typeface="Times New Roman"/>
              </a:rPr>
              <a:t>filled </a:t>
            </a:r>
            <a:r>
              <a:rPr dirty="0" sz="1100" spc="5">
                <a:latin typeface="Times New Roman"/>
                <a:cs typeface="Times New Roman"/>
              </a:rPr>
              <a:t>incorrectly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elapsed </a:t>
            </a:r>
            <a:r>
              <a:rPr dirty="0" sz="1100" spc="10">
                <a:latin typeface="Times New Roman"/>
                <a:cs typeface="Times New Roman"/>
              </a:rPr>
              <a:t>time between the  </a:t>
            </a:r>
            <a:r>
              <a:rPr dirty="0" sz="1100" spc="5">
                <a:latin typeface="Times New Roman"/>
                <a:cs typeface="Times New Roman"/>
              </a:rPr>
              <a:t>receipt 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order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its execution. All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participants </a:t>
            </a:r>
            <a:r>
              <a:rPr dirty="0" sz="1100" spc="10">
                <a:latin typeface="Times New Roman"/>
                <a:cs typeface="Times New Roman"/>
              </a:rPr>
              <a:t>are concerned with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matters, but the </a:t>
            </a:r>
            <a:r>
              <a:rPr dirty="0" sz="1100" spc="20">
                <a:latin typeface="Times New Roman"/>
                <a:cs typeface="Times New Roman"/>
              </a:rPr>
              <a:t>EMH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refer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efficiency.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Informational efficiency is </a:t>
            </a:r>
            <a:r>
              <a:rPr dirty="0" sz="1100" spc="10">
                <a:latin typeface="Times New Roman"/>
                <a:cs typeface="Times New Roman"/>
              </a:rPr>
              <a:t>a measure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quickly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accurately the market</a:t>
            </a:r>
            <a:r>
              <a:rPr dirty="0" baseline="37037" sz="1125" spc="7">
                <a:latin typeface="Times New Roman"/>
                <a:cs typeface="Times New Roman"/>
              </a:rPr>
              <a:t>1 </a:t>
            </a:r>
            <a:r>
              <a:rPr dirty="0" sz="1100" spc="5">
                <a:latin typeface="Times New Roman"/>
                <a:cs typeface="Times New Roman"/>
              </a:rPr>
              <a:t>reacts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information.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data </a:t>
            </a:r>
            <a:r>
              <a:rPr dirty="0" sz="1100" spc="5">
                <a:latin typeface="Times New Roman"/>
                <a:cs typeface="Times New Roman"/>
              </a:rPr>
              <a:t>constantly enter </a:t>
            </a:r>
            <a:r>
              <a:rPr dirty="0" sz="1100" spc="10">
                <a:latin typeface="Times New Roman"/>
                <a:cs typeface="Times New Roman"/>
              </a:rPr>
              <a:t>the marketplace via economic </a:t>
            </a:r>
            <a:r>
              <a:rPr dirty="0" sz="1100" spc="5">
                <a:latin typeface="Times New Roman"/>
                <a:cs typeface="Times New Roman"/>
              </a:rPr>
              <a:t>reports, </a:t>
            </a:r>
            <a:r>
              <a:rPr dirty="0" sz="1100" spc="10">
                <a:latin typeface="Times New Roman"/>
                <a:cs typeface="Times New Roman"/>
              </a:rPr>
              <a:t>company  announcements, </a:t>
            </a:r>
            <a:r>
              <a:rPr dirty="0" sz="1100" spc="5">
                <a:latin typeface="Times New Roman"/>
                <a:cs typeface="Times New Roman"/>
              </a:rPr>
              <a:t>political statements, </a:t>
            </a:r>
            <a:r>
              <a:rPr dirty="0" sz="1100" spc="10">
                <a:latin typeface="Times New Roman"/>
                <a:cs typeface="Times New Roman"/>
              </a:rPr>
              <a:t>or public opinion </a:t>
            </a:r>
            <a:r>
              <a:rPr dirty="0" sz="1100" spc="5">
                <a:latin typeface="Times New Roman"/>
                <a:cs typeface="Times New Roman"/>
              </a:rPr>
              <a:t>surveys, </a:t>
            </a:r>
            <a:r>
              <a:rPr dirty="0" sz="1100" spc="10">
                <a:latin typeface="Times New Roman"/>
                <a:cs typeface="Times New Roman"/>
              </a:rPr>
              <a:t>to name a few </a:t>
            </a:r>
            <a:r>
              <a:rPr dirty="0" sz="1100" spc="5">
                <a:latin typeface="Times New Roman"/>
                <a:cs typeface="Times New Roman"/>
              </a:rPr>
              <a:t>sources.  </a:t>
            </a:r>
            <a:r>
              <a:rPr dirty="0" sz="1100" spc="10">
                <a:latin typeface="Times New Roman"/>
                <a:cs typeface="Times New Roman"/>
              </a:rPr>
              <a:t>What does </a:t>
            </a:r>
            <a:r>
              <a:rPr dirty="0" sz="1100" spc="5">
                <a:latin typeface="Times New Roman"/>
                <a:cs typeface="Times New Roman"/>
              </a:rPr>
              <a:t>all this information mean? Is raising </a:t>
            </a:r>
            <a:r>
              <a:rPr dirty="0" sz="1100" spc="10">
                <a:latin typeface="Times New Roman"/>
                <a:cs typeface="Times New Roman"/>
              </a:rPr>
              <a:t>unemployment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United </a:t>
            </a:r>
            <a:r>
              <a:rPr dirty="0" sz="1100" spc="15">
                <a:latin typeface="Times New Roman"/>
                <a:cs typeface="Times New Roman"/>
              </a:rPr>
              <a:t>Kingdom good 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bad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holders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U.S. </a:t>
            </a:r>
            <a:r>
              <a:rPr dirty="0" sz="1100" spc="5">
                <a:latin typeface="Times New Roman"/>
                <a:cs typeface="Times New Roman"/>
              </a:rPr>
              <a:t>Treasury bonds?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about a company’s announcement </a:t>
            </a:r>
            <a:r>
              <a:rPr dirty="0" sz="1100" spc="5">
                <a:latin typeface="Times New Roman"/>
                <a:cs typeface="Times New Roman"/>
              </a:rPr>
              <a:t>that it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intends to split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stock five for </a:t>
            </a:r>
            <a:r>
              <a:rPr dirty="0" sz="1100" spc="10">
                <a:latin typeface="Times New Roman"/>
                <a:cs typeface="Times New Roman"/>
              </a:rPr>
              <a:t>one? Suppose </a:t>
            </a:r>
            <a:r>
              <a:rPr dirty="0" sz="1100" spc="5">
                <a:latin typeface="Times New Roman"/>
                <a:cs typeface="Times New Roman"/>
              </a:rPr>
              <a:t>the price of gold </a:t>
            </a:r>
            <a:r>
              <a:rPr dirty="0" sz="1100" spc="10">
                <a:latin typeface="Times New Roman"/>
                <a:cs typeface="Times New Roman"/>
              </a:rPr>
              <a:t>jumps $10 an ounce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one  day, what </a:t>
            </a:r>
            <a:r>
              <a:rPr dirty="0" sz="1100" spc="5">
                <a:latin typeface="Times New Roman"/>
                <a:cs typeface="Times New Roman"/>
              </a:rPr>
              <a:t>effect, if </a:t>
            </a:r>
            <a:r>
              <a:rPr dirty="0" sz="1100" spc="10">
                <a:latin typeface="Times New Roman"/>
                <a:cs typeface="Times New Roman"/>
              </a:rPr>
              <a:t>any,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event </a:t>
            </a:r>
            <a:r>
              <a:rPr dirty="0" sz="1100" spc="5">
                <a:latin typeface="Times New Roman"/>
                <a:cs typeface="Times New Roman"/>
              </a:rPr>
              <a:t>likely to </a:t>
            </a:r>
            <a:r>
              <a:rPr dirty="0" sz="1100" spc="10">
                <a:latin typeface="Times New Roman"/>
                <a:cs typeface="Times New Roman"/>
              </a:rPr>
              <a:t>have on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244">
              <a:lnSpc>
                <a:spcPct val="983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security prices adjust rapidly and accurately to the </a:t>
            </a:r>
            <a:r>
              <a:rPr dirty="0" sz="1100" spc="10">
                <a:latin typeface="Times New Roman"/>
                <a:cs typeface="Times New Roman"/>
              </a:rPr>
              <a:t>news </a:t>
            </a:r>
            <a:r>
              <a:rPr dirty="0" sz="1100" spc="5">
                <a:latin typeface="Times New Roman"/>
                <a:cs typeface="Times New Roman"/>
              </a:rPr>
              <a:t>without the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digest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very long. Sometimes the speed of </a:t>
            </a:r>
            <a:r>
              <a:rPr dirty="0" sz="1100" spc="5">
                <a:latin typeface="Times New Roman"/>
                <a:cs typeface="Times New Roman"/>
              </a:rPr>
              <a:t>adjustment is </a:t>
            </a:r>
            <a:r>
              <a:rPr dirty="0" sz="1100" spc="10">
                <a:latin typeface="Times New Roman"/>
                <a:cs typeface="Times New Roman"/>
              </a:rPr>
              <a:t>remarkably </a:t>
            </a:r>
            <a:r>
              <a:rPr dirty="0" sz="1100" spc="5">
                <a:latin typeface="Times New Roman"/>
                <a:cs typeface="Times New Roman"/>
              </a:rPr>
              <a:t>fast. </a:t>
            </a:r>
            <a:r>
              <a:rPr dirty="0" sz="1100" spc="10">
                <a:latin typeface="Times New Roman"/>
                <a:cs typeface="Times New Roman"/>
              </a:rPr>
              <a:t>For instance, the  </a:t>
            </a:r>
            <a:r>
              <a:rPr dirty="0" sz="1100" spc="5">
                <a:latin typeface="Times New Roman"/>
                <a:cs typeface="Times New Roman"/>
              </a:rPr>
              <a:t>author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once </a:t>
            </a:r>
            <a:r>
              <a:rPr dirty="0" sz="1100" spc="5">
                <a:latin typeface="Times New Roman"/>
                <a:cs typeface="Times New Roman"/>
              </a:rPr>
              <a:t>sitting in </a:t>
            </a:r>
            <a:r>
              <a:rPr dirty="0" sz="1100" spc="10">
                <a:latin typeface="Times New Roman"/>
                <a:cs typeface="Times New Roman"/>
              </a:rPr>
              <a:t>a brokerage firm punching up </a:t>
            </a:r>
            <a:r>
              <a:rPr dirty="0" sz="1100" spc="5">
                <a:latin typeface="Times New Roman"/>
                <a:cs typeface="Times New Roman"/>
              </a:rPr>
              <a:t>his current </a:t>
            </a:r>
            <a:r>
              <a:rPr dirty="0" sz="1100" spc="10">
                <a:latin typeface="Times New Roman"/>
                <a:cs typeface="Times New Roman"/>
              </a:rPr>
              <a:t>stock on the Quotron  </a:t>
            </a:r>
            <a:r>
              <a:rPr dirty="0" sz="1100" spc="5">
                <a:latin typeface="Times New Roman"/>
                <a:cs typeface="Times New Roman"/>
              </a:rPr>
              <a:t>machine.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his </a:t>
            </a:r>
            <a:r>
              <a:rPr dirty="0" sz="1100" spc="10">
                <a:latin typeface="Times New Roman"/>
                <a:cs typeface="Times New Roman"/>
              </a:rPr>
              <a:t>holding was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20">
                <a:latin typeface="Times New Roman"/>
                <a:cs typeface="Times New Roman"/>
              </a:rPr>
              <a:t>MGM </a:t>
            </a:r>
            <a:r>
              <a:rPr dirty="0" sz="1100" spc="10">
                <a:latin typeface="Times New Roman"/>
                <a:cs typeface="Times New Roman"/>
              </a:rPr>
              <a:t>Grand </a:t>
            </a:r>
            <a:r>
              <a:rPr dirty="0" sz="1100" spc="5">
                <a:latin typeface="Times New Roman"/>
                <a:cs typeface="Times New Roman"/>
              </a:rPr>
              <a:t>Hotel.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stock was  </a:t>
            </a:r>
            <a:r>
              <a:rPr dirty="0" sz="1100" spc="5">
                <a:latin typeface="Times New Roman"/>
                <a:cs typeface="Times New Roman"/>
              </a:rPr>
              <a:t>trading at </a:t>
            </a:r>
            <a:r>
              <a:rPr dirty="0" sz="1100" spc="10">
                <a:latin typeface="Times New Roman"/>
                <a:cs typeface="Times New Roman"/>
              </a:rPr>
              <a:t>$10¼. At </a:t>
            </a:r>
            <a:r>
              <a:rPr dirty="0" sz="1100" spc="5">
                <a:latin typeface="Times New Roman"/>
                <a:cs typeface="Times New Roman"/>
              </a:rPr>
              <a:t>that very </a:t>
            </a:r>
            <a:r>
              <a:rPr dirty="0" sz="1100" spc="10">
                <a:latin typeface="Times New Roman"/>
                <a:cs typeface="Times New Roman"/>
              </a:rPr>
              <a:t>moment, </a:t>
            </a:r>
            <a:r>
              <a:rPr dirty="0" sz="1100" spc="5">
                <a:latin typeface="Times New Roman"/>
                <a:cs typeface="Times New Roman"/>
              </a:rPr>
              <a:t>across the </a:t>
            </a:r>
            <a:r>
              <a:rPr dirty="0" sz="1100" spc="10">
                <a:latin typeface="Times New Roman"/>
                <a:cs typeface="Times New Roman"/>
              </a:rPr>
              <a:t>room, the </a:t>
            </a:r>
            <a:r>
              <a:rPr dirty="0" sz="1100" spc="5">
                <a:latin typeface="Times New Roman"/>
                <a:cs typeface="Times New Roman"/>
              </a:rPr>
              <a:t>bell rang </a:t>
            </a:r>
            <a:r>
              <a:rPr dirty="0" sz="1100" spc="10">
                <a:latin typeface="Times New Roman"/>
                <a:cs typeface="Times New Roman"/>
              </a:rPr>
              <a:t>and the red </a:t>
            </a:r>
            <a:r>
              <a:rPr dirty="0" sz="1100" spc="5">
                <a:latin typeface="Times New Roman"/>
                <a:cs typeface="Times New Roman"/>
              </a:rPr>
              <a:t>light  flashed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</a:t>
            </a:r>
            <a:r>
              <a:rPr dirty="0" sz="1100" spc="15">
                <a:latin typeface="Times New Roman"/>
                <a:cs typeface="Times New Roman"/>
              </a:rPr>
              <a:t>News </a:t>
            </a:r>
            <a:r>
              <a:rPr dirty="0" sz="1100" spc="5">
                <a:latin typeface="Times New Roman"/>
                <a:cs typeface="Times New Roman"/>
              </a:rPr>
              <a:t>Service monitor, indicating hot </a:t>
            </a:r>
            <a:r>
              <a:rPr dirty="0" sz="1100" spc="10">
                <a:latin typeface="Times New Roman"/>
                <a:cs typeface="Times New Roman"/>
              </a:rPr>
              <a:t>news. The </a:t>
            </a:r>
            <a:r>
              <a:rPr dirty="0" sz="1100" spc="5">
                <a:latin typeface="Times New Roman"/>
                <a:cs typeface="Times New Roman"/>
              </a:rPr>
              <a:t>headline read,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“Fire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MGM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Grand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Hotel”.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seconds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took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author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walk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from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service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7452359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monitor </a:t>
            </a:r>
            <a:r>
              <a:rPr dirty="0" sz="1100" spc="10">
                <a:latin typeface="Times New Roman"/>
                <a:cs typeface="Times New Roman"/>
              </a:rPr>
              <a:t>back to the </a:t>
            </a:r>
            <a:r>
              <a:rPr dirty="0" sz="1100" spc="5">
                <a:latin typeface="Times New Roman"/>
                <a:cs typeface="Times New Roman"/>
              </a:rPr>
              <a:t>Quotron machine,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fell </a:t>
            </a:r>
            <a:r>
              <a:rPr dirty="0" sz="1100" spc="10">
                <a:latin typeface="Times New Roman"/>
                <a:cs typeface="Times New Roman"/>
              </a:rPr>
              <a:t>to $7½, which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approximately where 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remained </a:t>
            </a:r>
            <a:r>
              <a:rPr dirty="0" sz="1100" spc="5">
                <a:latin typeface="Times New Roman"/>
                <a:cs typeface="Times New Roman"/>
              </a:rPr>
              <a:t>the rest 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10">
                <a:latin typeface="Times New Roman"/>
                <a:cs typeface="Times New Roman"/>
              </a:rPr>
              <a:t>need 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Mensa member </a:t>
            </a:r>
            <a:r>
              <a:rPr dirty="0" sz="1100" spc="5">
                <a:latin typeface="Times New Roman"/>
                <a:cs typeface="Times New Roman"/>
              </a:rPr>
              <a:t>to realize  </a:t>
            </a:r>
            <a:r>
              <a:rPr dirty="0" sz="1100" spc="10">
                <a:latin typeface="Times New Roman"/>
                <a:cs typeface="Times New Roman"/>
              </a:rPr>
              <a:t>that a </a:t>
            </a:r>
            <a:r>
              <a:rPr dirty="0" sz="1100" spc="5">
                <a:latin typeface="Times New Roman"/>
                <a:cs typeface="Times New Roman"/>
              </a:rPr>
              <a:t>hotel  fire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bad news. </a:t>
            </a:r>
            <a:r>
              <a:rPr dirty="0" sz="1100" spc="5">
                <a:latin typeface="Times New Roman"/>
                <a:cs typeface="Times New Roman"/>
              </a:rPr>
              <a:t>In an  informationally efficient market, prices </a:t>
            </a:r>
            <a:r>
              <a:rPr dirty="0" sz="1100" spc="10">
                <a:latin typeface="Times New Roman"/>
                <a:cs typeface="Times New Roman"/>
              </a:rPr>
              <a:t>are going </a:t>
            </a:r>
            <a:r>
              <a:rPr dirty="0" sz="1100" spc="5">
                <a:latin typeface="Times New Roman"/>
                <a:cs typeface="Times New Roman"/>
              </a:rPr>
              <a:t>to react fast, just as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did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MGM  </a:t>
            </a:r>
            <a:r>
              <a:rPr dirty="0" sz="1100" spc="5">
                <a:latin typeface="Times New Roman"/>
                <a:cs typeface="Times New Roman"/>
              </a:rPr>
              <a:t>situation.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cannot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read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fire in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 journal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following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and think, “Well, I’ll bet that hammers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stock; I’d better sell,”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then  </a:t>
            </a:r>
            <a:r>
              <a:rPr dirty="0" sz="1100" spc="10">
                <a:latin typeface="Times New Roman"/>
                <a:cs typeface="Times New Roman"/>
              </a:rPr>
              <a:t>expect </a:t>
            </a:r>
            <a:r>
              <a:rPr dirty="0" sz="1100" spc="5">
                <a:latin typeface="Times New Roman"/>
                <a:cs typeface="Times New Roman"/>
              </a:rPr>
              <a:t>to find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is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5">
                <a:latin typeface="Times New Roman"/>
                <a:cs typeface="Times New Roman"/>
              </a:rPr>
              <a:t>trying to sort out </a:t>
            </a:r>
            <a:r>
              <a:rPr dirty="0" sz="1100" spc="10">
                <a:latin typeface="Times New Roman"/>
                <a:cs typeface="Times New Roman"/>
              </a:rPr>
              <a:t>the news.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would have dropped  </a:t>
            </a:r>
            <a:r>
              <a:rPr dirty="0" sz="1100" spc="5">
                <a:latin typeface="Times New Roman"/>
                <a:cs typeface="Times New Roman"/>
              </a:rPr>
              <a:t>long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ago.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is efficient, the </a:t>
            </a:r>
            <a:r>
              <a:rPr dirty="0" sz="1100" spc="10">
                <a:latin typeface="Times New Roman"/>
                <a:cs typeface="Times New Roman"/>
              </a:rPr>
              <a:t>meaning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news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discovered </a:t>
            </a:r>
            <a:r>
              <a:rPr dirty="0" sz="1100" spc="10">
                <a:latin typeface="Times New Roman"/>
                <a:cs typeface="Times New Roman"/>
              </a:rPr>
              <a:t>quickly, and </a:t>
            </a:r>
            <a:r>
              <a:rPr dirty="0" sz="1100" spc="5">
                <a:latin typeface="Times New Roman"/>
                <a:cs typeface="Times New Roman"/>
              </a:rPr>
              <a:t>prices  </a:t>
            </a:r>
            <a:r>
              <a:rPr dirty="0" sz="1100" spc="10">
                <a:latin typeface="Times New Roman"/>
                <a:cs typeface="Times New Roman"/>
              </a:rPr>
              <a:t>adjust. Students in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investments course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sometimes disappointed to </a:t>
            </a:r>
            <a:r>
              <a:rPr dirty="0" sz="1100" spc="5">
                <a:latin typeface="Times New Roman"/>
                <a:cs typeface="Times New Roman"/>
              </a:rPr>
              <a:t>learn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simply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taking </a:t>
            </a:r>
            <a:r>
              <a:rPr dirty="0" sz="1100" spc="10">
                <a:latin typeface="Times New Roman"/>
                <a:cs typeface="Times New Roman"/>
              </a:rPr>
              <a:t>a stock </a:t>
            </a:r>
            <a:r>
              <a:rPr dirty="0" sz="1100" spc="5">
                <a:latin typeface="Times New Roman"/>
                <a:cs typeface="Times New Roman"/>
              </a:rPr>
              <a:t>market course does not ordain </a:t>
            </a:r>
            <a:r>
              <a:rPr dirty="0" sz="1100" spc="10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power </a:t>
            </a:r>
            <a:r>
              <a:rPr dirty="0" sz="1100" spc="5">
                <a:latin typeface="Times New Roman"/>
                <a:cs typeface="Times New Roman"/>
              </a:rPr>
              <a:t>to read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 </a:t>
            </a:r>
            <a:r>
              <a:rPr dirty="0" sz="1100" spc="10">
                <a:latin typeface="Times New Roman"/>
                <a:cs typeface="Times New Roman"/>
              </a:rPr>
              <a:t>pages and </a:t>
            </a:r>
            <a:r>
              <a:rPr dirty="0" sz="1100" spc="5">
                <a:latin typeface="Times New Roman"/>
                <a:cs typeface="Times New Roman"/>
              </a:rPr>
              <a:t>fluently pick stocks that will </a:t>
            </a:r>
            <a:r>
              <a:rPr dirty="0" sz="1100" spc="10">
                <a:latin typeface="Times New Roman"/>
                <a:cs typeface="Times New Roman"/>
              </a:rPr>
              <a:t>double </a:t>
            </a:r>
            <a:r>
              <a:rPr dirty="0" sz="1100" spc="5">
                <a:latin typeface="Times New Roman"/>
                <a:cs typeface="Times New Roman"/>
              </a:rPr>
              <a:t>in price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next week. </a:t>
            </a:r>
            <a:r>
              <a:rPr dirty="0" sz="1100" spc="10">
                <a:latin typeface="Times New Roman"/>
                <a:cs typeface="Times New Roman"/>
              </a:rPr>
              <a:t>Things do not work 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Still,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is not </a:t>
            </a:r>
            <a:r>
              <a:rPr dirty="0" sz="1100" spc="10">
                <a:latin typeface="Times New Roman"/>
                <a:cs typeface="Times New Roman"/>
              </a:rPr>
              <a:t>completely </a:t>
            </a:r>
            <a:r>
              <a:rPr dirty="0" sz="1100" spc="5">
                <a:latin typeface="Times New Roman"/>
                <a:cs typeface="Times New Roman"/>
              </a:rPr>
              <a:t>efficient. It still </a:t>
            </a:r>
            <a:r>
              <a:rPr dirty="0" sz="1100" spc="10">
                <a:latin typeface="Times New Roman"/>
                <a:cs typeface="Times New Roman"/>
              </a:rPr>
              <a:t>rewards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process </a:t>
            </a:r>
            <a:r>
              <a:rPr dirty="0" sz="1100" spc="10">
                <a:latin typeface="Times New Roman"/>
                <a:cs typeface="Times New Roman"/>
              </a:rPr>
              <a:t>the news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better than </a:t>
            </a:r>
            <a:r>
              <a:rPr dirty="0" sz="1100" spc="10">
                <a:latin typeface="Times New Roman"/>
                <a:cs typeface="Times New Roman"/>
              </a:rPr>
              <a:t>the next </a:t>
            </a:r>
            <a:r>
              <a:rPr dirty="0" sz="1100" spc="5">
                <a:latin typeface="Times New Roman"/>
                <a:cs typeface="Times New Roman"/>
              </a:rPr>
              <a:t>person. </a:t>
            </a:r>
            <a:r>
              <a:rPr dirty="0" sz="1100" spc="10">
                <a:latin typeface="Times New Roman"/>
                <a:cs typeface="Times New Roman"/>
              </a:rPr>
              <a:t>For one </a:t>
            </a:r>
            <a:r>
              <a:rPr dirty="0" sz="1100" spc="5">
                <a:latin typeface="Times New Roman"/>
                <a:cs typeface="Times New Roman"/>
              </a:rPr>
              <a:t>thing, not </a:t>
            </a:r>
            <a:r>
              <a:rPr dirty="0" sz="1100" spc="10">
                <a:latin typeface="Times New Roman"/>
                <a:cs typeface="Times New Roman"/>
              </a:rPr>
              <a:t>everyone </a:t>
            </a:r>
            <a:r>
              <a:rPr dirty="0" sz="1100" spc="5">
                <a:latin typeface="Times New Roman"/>
                <a:cs typeface="Times New Roman"/>
              </a:rPr>
              <a:t>has access to the </a:t>
            </a:r>
            <a:r>
              <a:rPr dirty="0" sz="1100" spc="10">
                <a:latin typeface="Times New Roman"/>
                <a:cs typeface="Times New Roman"/>
              </a:rPr>
              <a:t>same news, </a:t>
            </a:r>
            <a:r>
              <a:rPr dirty="0" sz="1100" spc="5">
                <a:latin typeface="Times New Roman"/>
                <a:cs typeface="Times New Roman"/>
              </a:rPr>
              <a:t>nor  does </a:t>
            </a:r>
            <a:r>
              <a:rPr dirty="0" sz="1100" spc="10">
                <a:latin typeface="Times New Roman"/>
                <a:cs typeface="Times New Roman"/>
              </a:rPr>
              <a:t>everyone receive the </a:t>
            </a:r>
            <a:r>
              <a:rPr dirty="0" sz="1100" spc="15">
                <a:latin typeface="Times New Roman"/>
                <a:cs typeface="Times New Roman"/>
              </a:rPr>
              <a:t>news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timely </a:t>
            </a:r>
            <a:r>
              <a:rPr dirty="0" sz="1100" spc="5">
                <a:latin typeface="Times New Roman"/>
                <a:cs typeface="Times New Roman"/>
              </a:rPr>
              <a:t>fashion.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this discrepancy, </a:t>
            </a:r>
            <a:r>
              <a:rPr dirty="0" sz="1100" spc="10">
                <a:latin typeface="Times New Roman"/>
                <a:cs typeface="Times New Roman"/>
              </a:rPr>
              <a:t>market  </a:t>
            </a:r>
            <a:r>
              <a:rPr dirty="0" sz="1100" spc="5">
                <a:latin typeface="Times New Roman"/>
                <a:cs typeface="Times New Roman"/>
              </a:rPr>
              <a:t>participants </a:t>
            </a:r>
            <a:r>
              <a:rPr dirty="0" sz="1100" spc="10">
                <a:latin typeface="Times New Roman"/>
                <a:cs typeface="Times New Roman"/>
              </a:rPr>
              <a:t>commonly </a:t>
            </a:r>
            <a:r>
              <a:rPr dirty="0" sz="1100" spc="5">
                <a:latin typeface="Times New Roman"/>
                <a:cs typeface="Times New Roman"/>
              </a:rPr>
              <a:t>talk about three forms of the </a:t>
            </a:r>
            <a:r>
              <a:rPr dirty="0" sz="1100" spc="10">
                <a:latin typeface="Times New Roman"/>
                <a:cs typeface="Times New Roman"/>
              </a:rPr>
              <a:t>EMH, </a:t>
            </a:r>
            <a:r>
              <a:rPr dirty="0" sz="1100" spc="5">
                <a:latin typeface="Times New Roman"/>
                <a:cs typeface="Times New Roman"/>
              </a:rPr>
              <a:t>each of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based on </a:t>
            </a:r>
            <a:r>
              <a:rPr dirty="0" sz="1100" spc="5">
                <a:latin typeface="Times New Roman"/>
                <a:cs typeface="Times New Roman"/>
              </a:rPr>
              <a:t>the  availability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level of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information.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</a:t>
            </a:r>
            <a:r>
              <a:rPr dirty="0" sz="1100" spc="10">
                <a:latin typeface="Times New Roman"/>
                <a:cs typeface="Times New Roman"/>
              </a:rPr>
              <a:t>market hypothesis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important </a:t>
            </a:r>
            <a:r>
              <a:rPr dirty="0" sz="1100" spc="10">
                <a:latin typeface="Times New Roman"/>
                <a:cs typeface="Times New Roman"/>
              </a:rPr>
              <a:t>paradigms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finance.</a:t>
            </a: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  <a:spcBef>
                <a:spcPts val="50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market hypothesis deals with informational efficiency,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measure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quickly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accurately 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digests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information.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well established that  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is informationally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efficient.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Degrees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Informational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Efficiency: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1. Weak form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Efficiency: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least restrictive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weak form </a:t>
            </a:r>
            <a:r>
              <a:rPr dirty="0" sz="1100" spc="5">
                <a:latin typeface="Times New Roman"/>
                <a:cs typeface="Times New Roman"/>
              </a:rPr>
              <a:t>efficiency,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states that future stock  prices </a:t>
            </a:r>
            <a:r>
              <a:rPr dirty="0" sz="1100" spc="10">
                <a:latin typeface="Times New Roman"/>
                <a:cs typeface="Times New Roman"/>
              </a:rPr>
              <a:t>cannot be </a:t>
            </a:r>
            <a:r>
              <a:rPr dirty="0" sz="1100" spc="5">
                <a:latin typeface="Times New Roman"/>
                <a:cs typeface="Times New Roman"/>
              </a:rPr>
              <a:t>predicted by analyzing price from the past. In other </a:t>
            </a:r>
            <a:r>
              <a:rPr dirty="0" sz="1100" spc="10">
                <a:latin typeface="Times New Roman"/>
                <a:cs typeface="Times New Roman"/>
              </a:rPr>
              <a:t>words, </a:t>
            </a:r>
            <a:r>
              <a:rPr dirty="0" sz="1100" spc="5">
                <a:latin typeface="Times New Roman"/>
                <a:cs typeface="Times New Roman"/>
              </a:rPr>
              <a:t>charts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of no 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predicting future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prices.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98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According </a:t>
            </a:r>
            <a:r>
              <a:rPr dirty="0" sz="1100" spc="10">
                <a:latin typeface="Times New Roman"/>
                <a:cs typeface="Times New Roman"/>
              </a:rPr>
              <a:t>to the weak form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EMH, how </a:t>
            </a:r>
            <a:r>
              <a:rPr dirty="0" sz="1100" spc="10">
                <a:latin typeface="Times New Roman"/>
                <a:cs typeface="Times New Roman"/>
              </a:rPr>
              <a:t>a stock </a:t>
            </a:r>
            <a:r>
              <a:rPr dirty="0" sz="1100" spc="5">
                <a:latin typeface="Times New Roman"/>
                <a:cs typeface="Times New Roman"/>
              </a:rPr>
              <a:t>arrived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its current price is  irrelevant.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could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followed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route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A,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could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behaved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like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45"/>
              </a:lnSpc>
            </a:pPr>
            <a:r>
              <a:rPr dirty="0" sz="1100" spc="10">
                <a:latin typeface="Times New Roman"/>
                <a:cs typeface="Times New Roman"/>
              </a:rPr>
              <a:t>B.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only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thing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matters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current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Any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information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contained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past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price series is already included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realization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difficult pill for </a:t>
            </a:r>
            <a:r>
              <a:rPr dirty="0" sz="1100" spc="10">
                <a:latin typeface="Times New Roman"/>
                <a:cs typeface="Times New Roman"/>
              </a:rPr>
              <a:t>most people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swallow.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survey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variety of people 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reveal that virtually </a:t>
            </a:r>
            <a:r>
              <a:rPr dirty="0" sz="1100" spc="10">
                <a:latin typeface="Times New Roman"/>
                <a:cs typeface="Times New Roman"/>
              </a:rPr>
              <a:t>everyone would </a:t>
            </a:r>
            <a:r>
              <a:rPr dirty="0" sz="1100" spc="5">
                <a:latin typeface="Times New Roman"/>
                <a:cs typeface="Times New Roman"/>
              </a:rPr>
              <a:t>identify stock </a:t>
            </a:r>
            <a:r>
              <a:rPr dirty="0" sz="1100" spc="15">
                <a:latin typeface="Times New Roman"/>
                <a:cs typeface="Times New Roman"/>
              </a:rPr>
              <a:t>B </a:t>
            </a:r>
            <a:r>
              <a:rPr dirty="0" sz="1100" spc="5">
                <a:latin typeface="Times New Roman"/>
                <a:cs typeface="Times New Roman"/>
              </a:rPr>
              <a:t>as clearly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than 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15">
                <a:latin typeface="Times New Roman"/>
                <a:cs typeface="Times New Roman"/>
              </a:rPr>
              <a:t>A. </a:t>
            </a:r>
            <a:r>
              <a:rPr dirty="0" sz="1100" spc="5">
                <a:latin typeface="Times New Roman"/>
                <a:cs typeface="Times New Roman"/>
              </a:rPr>
              <a:t>After all, </a:t>
            </a:r>
            <a:r>
              <a:rPr dirty="0" sz="1100" spc="15">
                <a:latin typeface="Times New Roman"/>
                <a:cs typeface="Times New Roman"/>
              </a:rPr>
              <a:t>B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“rising” </a:t>
            </a: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is “falling”.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would want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buy a </a:t>
            </a:r>
            <a:r>
              <a:rPr dirty="0" sz="1100" spc="5">
                <a:latin typeface="Times New Roman"/>
                <a:cs typeface="Times New Roman"/>
              </a:rPr>
              <a:t>declining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stock?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142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447038" y="578357"/>
            <a:ext cx="5308600" cy="2861310"/>
            <a:chOff x="1447038" y="578357"/>
            <a:chExt cx="5308600" cy="2861310"/>
          </a:xfrm>
        </p:grpSpPr>
        <p:sp>
          <p:nvSpPr>
            <p:cNvPr id="5" name="object 5"/>
            <p:cNvSpPr/>
            <p:nvPr/>
          </p:nvSpPr>
          <p:spPr>
            <a:xfrm>
              <a:off x="1447038" y="578357"/>
              <a:ext cx="5308600" cy="7620"/>
            </a:xfrm>
            <a:custGeom>
              <a:avLst/>
              <a:gdLst/>
              <a:ahLst/>
              <a:cxnLst/>
              <a:rect l="l" t="t" r="r" b="b"/>
              <a:pathLst>
                <a:path w="5308600" h="7620">
                  <a:moveTo>
                    <a:pt x="5308092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5308092" y="7620"/>
                  </a:lnTo>
                  <a:lnTo>
                    <a:pt x="530809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1447038" y="595121"/>
              <a:ext cx="5055870" cy="284454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358125" y="3581483"/>
            <a:ext cx="5487670" cy="605472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88900" marR="81915">
              <a:lnSpc>
                <a:spcPct val="98300"/>
              </a:lnSpc>
              <a:spcBef>
                <a:spcPts val="150"/>
              </a:spcBef>
            </a:pPr>
            <a:r>
              <a:rPr dirty="0" sz="1100" spc="10">
                <a:latin typeface="Times New Roman"/>
                <a:cs typeface="Times New Roman"/>
              </a:rPr>
              <a:t>The point </a:t>
            </a:r>
            <a:r>
              <a:rPr dirty="0" sz="1100" spc="5">
                <a:latin typeface="Times New Roman"/>
                <a:cs typeface="Times New Roman"/>
              </a:rPr>
              <a:t>that is </a:t>
            </a:r>
            <a:r>
              <a:rPr dirty="0" sz="1100" spc="10">
                <a:latin typeface="Times New Roman"/>
                <a:cs typeface="Times New Roman"/>
              </a:rPr>
              <a:t>missed </a:t>
            </a:r>
            <a:r>
              <a:rPr dirty="0" sz="1100" spc="5">
                <a:latin typeface="Times New Roman"/>
                <a:cs typeface="Times New Roman"/>
              </a:rPr>
              <a:t>in this logic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made </a:t>
            </a:r>
            <a:r>
              <a:rPr dirty="0" sz="1100" spc="5">
                <a:latin typeface="Times New Roman"/>
                <a:cs typeface="Times New Roman"/>
              </a:rPr>
              <a:t>earlier: </a:t>
            </a:r>
            <a:r>
              <a:rPr dirty="0" sz="1100" spc="10">
                <a:latin typeface="Times New Roman"/>
                <a:cs typeface="Times New Roman"/>
              </a:rPr>
              <a:t>past prices do </a:t>
            </a:r>
            <a:r>
              <a:rPr dirty="0" sz="1100" spc="15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matter; future </a:t>
            </a:r>
            <a:r>
              <a:rPr dirty="0" sz="1100" spc="10">
                <a:latin typeface="Times New Roman"/>
                <a:cs typeface="Times New Roman"/>
              </a:rPr>
              <a:t>ones  </a:t>
            </a:r>
            <a:r>
              <a:rPr dirty="0" sz="1100" spc="5">
                <a:latin typeface="Times New Roman"/>
                <a:cs typeface="Times New Roman"/>
              </a:rPr>
              <a:t>do. </a:t>
            </a:r>
            <a:r>
              <a:rPr dirty="0" sz="1100" spc="10">
                <a:latin typeface="Times New Roman"/>
                <a:cs typeface="Times New Roman"/>
              </a:rPr>
              <a:t>Everyone </a:t>
            </a:r>
            <a:r>
              <a:rPr dirty="0" sz="1100" spc="5">
                <a:latin typeface="Times New Roman"/>
                <a:cs typeface="Times New Roman"/>
              </a:rPr>
              <a:t>has access to past price information</a:t>
            </a:r>
            <a:r>
              <a:rPr dirty="0" baseline="37037" sz="1125" spc="7">
                <a:latin typeface="Times New Roman"/>
                <a:cs typeface="Times New Roman"/>
              </a:rPr>
              <a:t>2</a:t>
            </a:r>
            <a:r>
              <a:rPr dirty="0" sz="1100" spc="5">
                <a:latin typeface="Times New Roman"/>
                <a:cs typeface="Times New Roman"/>
              </a:rPr>
              <a:t>. According to the </a:t>
            </a:r>
            <a:r>
              <a:rPr dirty="0" sz="1100" spc="15">
                <a:latin typeface="Times New Roman"/>
                <a:cs typeface="Times New Roman"/>
              </a:rPr>
              <a:t>EMH, </a:t>
            </a:r>
            <a:r>
              <a:rPr dirty="0" sz="1100" spc="10">
                <a:latin typeface="Times New Roman"/>
                <a:cs typeface="Times New Roman"/>
              </a:rPr>
              <a:t>so many people 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looking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these same numbers </a:t>
            </a:r>
            <a:r>
              <a:rPr dirty="0" sz="1100" spc="5">
                <a:latin typeface="Times New Roman"/>
                <a:cs typeface="Times New Roman"/>
              </a:rPr>
              <a:t>that any “free </a:t>
            </a:r>
            <a:r>
              <a:rPr dirty="0" sz="1100" spc="10">
                <a:latin typeface="Times New Roman"/>
                <a:cs typeface="Times New Roman"/>
              </a:rPr>
              <a:t>lunches” have already been consumed.  The </a:t>
            </a:r>
            <a:r>
              <a:rPr dirty="0" sz="1100" spc="5">
                <a:latin typeface="Times New Roman"/>
                <a:cs typeface="Times New Roman"/>
              </a:rPr>
              <a:t>current price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fair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that takes </a:t>
            </a:r>
            <a:r>
              <a:rPr dirty="0" sz="1100" spc="10">
                <a:latin typeface="Times New Roman"/>
                <a:cs typeface="Times New Roman"/>
              </a:rPr>
              <a:t>into </a:t>
            </a:r>
            <a:r>
              <a:rPr dirty="0" sz="1100" spc="5">
                <a:latin typeface="Times New Roman"/>
                <a:cs typeface="Times New Roman"/>
              </a:rPr>
              <a:t>account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contained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past  </a:t>
            </a:r>
            <a:r>
              <a:rPr dirty="0" sz="1100" spc="10">
                <a:latin typeface="Times New Roman"/>
                <a:cs typeface="Times New Roman"/>
              </a:rPr>
              <a:t>price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data.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88900" marR="812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Human nature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prone </a:t>
            </a:r>
            <a:r>
              <a:rPr dirty="0" sz="1100" spc="5">
                <a:latin typeface="Times New Roman"/>
                <a:cs typeface="Times New Roman"/>
              </a:rPr>
              <a:t>to extrapolate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past </a:t>
            </a:r>
            <a:r>
              <a:rPr dirty="0" sz="1100" spc="10">
                <a:latin typeface="Times New Roman"/>
                <a:cs typeface="Times New Roman"/>
              </a:rPr>
              <a:t>into </a:t>
            </a:r>
            <a:r>
              <a:rPr dirty="0" sz="1100" spc="5">
                <a:latin typeface="Times New Roman"/>
                <a:cs typeface="Times New Roman"/>
              </a:rPr>
              <a:t>the future. Business </a:t>
            </a:r>
            <a:r>
              <a:rPr dirty="0" sz="1100" spc="10">
                <a:latin typeface="Times New Roman"/>
                <a:cs typeface="Times New Roman"/>
              </a:rPr>
              <a:t>Week conducted a  </a:t>
            </a:r>
            <a:r>
              <a:rPr dirty="0" sz="1100">
                <a:latin typeface="Times New Roman"/>
                <a:cs typeface="Times New Roman"/>
              </a:rPr>
              <a:t>poll</a:t>
            </a:r>
            <a:r>
              <a:rPr dirty="0" baseline="37037" sz="1125">
                <a:latin typeface="Times New Roman"/>
                <a:cs typeface="Times New Roman"/>
              </a:rPr>
              <a:t>3 </a:t>
            </a:r>
            <a:r>
              <a:rPr dirty="0" sz="1100" spc="10">
                <a:latin typeface="Times New Roman"/>
                <a:cs typeface="Times New Roman"/>
              </a:rPr>
              <a:t>in late 1999 asking investors their views on the stock </a:t>
            </a:r>
            <a:r>
              <a:rPr dirty="0" sz="1100" spc="5">
                <a:latin typeface="Times New Roman"/>
                <a:cs typeface="Times New Roman"/>
              </a:rPr>
              <a:t>market. </a:t>
            </a:r>
            <a:r>
              <a:rPr dirty="0" sz="1100" spc="10">
                <a:latin typeface="Times New Roman"/>
                <a:cs typeface="Times New Roman"/>
              </a:rPr>
              <a:t>Fifty-eight percent  </a:t>
            </a:r>
            <a:r>
              <a:rPr dirty="0" sz="1100" spc="5">
                <a:latin typeface="Times New Roman"/>
                <a:cs typeface="Times New Roman"/>
              </a:rPr>
              <a:t>indicated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believed the </a:t>
            </a:r>
            <a:r>
              <a:rPr dirty="0" sz="1100" spc="10">
                <a:latin typeface="Times New Roman"/>
                <a:cs typeface="Times New Roman"/>
              </a:rPr>
              <a:t>stock market was “very”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“somewhat” </a:t>
            </a:r>
            <a:r>
              <a:rPr dirty="0" sz="1100" spc="5">
                <a:latin typeface="Times New Roman"/>
                <a:cs typeface="Times New Roman"/>
              </a:rPr>
              <a:t>overpriced, but </a:t>
            </a:r>
            <a:r>
              <a:rPr dirty="0" sz="1100" spc="15">
                <a:latin typeface="Times New Roman"/>
                <a:cs typeface="Times New Roman"/>
              </a:rPr>
              <a:t>52  </a:t>
            </a:r>
            <a:r>
              <a:rPr dirty="0" sz="1100" spc="5">
                <a:latin typeface="Times New Roman"/>
                <a:cs typeface="Times New Roman"/>
              </a:rPr>
              <a:t>percent of </a:t>
            </a:r>
            <a:r>
              <a:rPr dirty="0" sz="1100" spc="10">
                <a:latin typeface="Times New Roman"/>
                <a:cs typeface="Times New Roman"/>
              </a:rPr>
              <a:t>the respondents </a:t>
            </a:r>
            <a:r>
              <a:rPr dirty="0" sz="1100" spc="5">
                <a:latin typeface="Times New Roman"/>
                <a:cs typeface="Times New Roman"/>
              </a:rPr>
              <a:t>believed that </a:t>
            </a:r>
            <a:r>
              <a:rPr dirty="0" sz="1100" spc="10">
                <a:latin typeface="Times New Roman"/>
                <a:cs typeface="Times New Roman"/>
              </a:rPr>
              <a:t>stocks would be higher a year </a:t>
            </a:r>
            <a:r>
              <a:rPr dirty="0" sz="1100" spc="5">
                <a:latin typeface="Times New Roman"/>
                <a:cs typeface="Times New Roman"/>
              </a:rPr>
              <a:t>later. </a:t>
            </a:r>
            <a:r>
              <a:rPr dirty="0" sz="1100" spc="10">
                <a:latin typeface="Times New Roman"/>
                <a:cs typeface="Times New Roman"/>
              </a:rPr>
              <a:t>Respondents  aged 18 to </a:t>
            </a:r>
            <a:r>
              <a:rPr dirty="0" sz="1100" spc="15">
                <a:latin typeface="Times New Roman"/>
                <a:cs typeface="Times New Roman"/>
              </a:rPr>
              <a:t>24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most bullish, with </a:t>
            </a:r>
            <a:r>
              <a:rPr dirty="0" sz="1100" spc="10">
                <a:latin typeface="Times New Roman"/>
                <a:cs typeface="Times New Roman"/>
              </a:rPr>
              <a:t>63 </a:t>
            </a:r>
            <a:r>
              <a:rPr dirty="0" sz="1100" spc="5">
                <a:latin typeface="Times New Roman"/>
                <a:cs typeface="Times New Roman"/>
              </a:rPr>
              <a:t>percent predicting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would be higher in  </a:t>
            </a:r>
            <a:r>
              <a:rPr dirty="0" sz="1100" spc="5">
                <a:latin typeface="Times New Roman"/>
                <a:cs typeface="Times New Roman"/>
              </a:rPr>
              <a:t>2000. </a:t>
            </a:r>
            <a:r>
              <a:rPr dirty="0" sz="1100" spc="10">
                <a:latin typeface="Times New Roman"/>
                <a:cs typeface="Times New Roman"/>
              </a:rPr>
              <a:t>Oddly, </a:t>
            </a:r>
            <a:r>
              <a:rPr dirty="0" sz="1100" spc="5">
                <a:latin typeface="Times New Roman"/>
                <a:cs typeface="Times New Roman"/>
              </a:rPr>
              <a:t>though, </a:t>
            </a:r>
            <a:r>
              <a:rPr dirty="0" sz="1100" spc="15">
                <a:latin typeface="Times New Roman"/>
                <a:cs typeface="Times New Roman"/>
              </a:rPr>
              <a:t>67 </a:t>
            </a:r>
            <a:r>
              <a:rPr dirty="0" sz="1100" spc="5">
                <a:latin typeface="Times New Roman"/>
                <a:cs typeface="Times New Roman"/>
              </a:rPr>
              <a:t>percent of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same </a:t>
            </a:r>
            <a:r>
              <a:rPr dirty="0" sz="1100" spc="10">
                <a:latin typeface="Times New Roman"/>
                <a:cs typeface="Times New Roman"/>
              </a:rPr>
              <a:t>group </a:t>
            </a:r>
            <a:r>
              <a:rPr dirty="0" sz="1100" spc="5">
                <a:latin typeface="Times New Roman"/>
                <a:cs typeface="Times New Roman"/>
              </a:rPr>
              <a:t>predicted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crash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coming  year.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88900" marR="812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Charting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topic </a:t>
            </a:r>
            <a:r>
              <a:rPr dirty="0" sz="1100" spc="10">
                <a:latin typeface="Times New Roman"/>
                <a:cs typeface="Times New Roman"/>
              </a:rPr>
              <a:t>discussed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hundreds </a:t>
            </a:r>
            <a:r>
              <a:rPr dirty="0" sz="1100" spc="5">
                <a:latin typeface="Times New Roman"/>
                <a:cs typeface="Times New Roman"/>
              </a:rPr>
              <a:t>of books. In 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15">
                <a:latin typeface="Times New Roman"/>
                <a:cs typeface="Times New Roman"/>
              </a:rPr>
              <a:t>way </a:t>
            </a:r>
            <a:r>
              <a:rPr dirty="0" sz="1100" spc="10">
                <a:latin typeface="Times New Roman"/>
                <a:cs typeface="Times New Roman"/>
              </a:rPr>
              <a:t>we look for </a:t>
            </a:r>
            <a:r>
              <a:rPr dirty="0" sz="1100" spc="5">
                <a:latin typeface="Times New Roman"/>
                <a:cs typeface="Times New Roman"/>
              </a:rPr>
              <a:t>identifiable  forms </a:t>
            </a:r>
            <a:r>
              <a:rPr dirty="0" sz="1100" spc="10">
                <a:latin typeface="Times New Roman"/>
                <a:cs typeface="Times New Roman"/>
              </a:rPr>
              <a:t>in the clouds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star constellations, our brains are creative </a:t>
            </a:r>
            <a:r>
              <a:rPr dirty="0" sz="1100" spc="10">
                <a:latin typeface="Times New Roman"/>
                <a:cs typeface="Times New Roman"/>
              </a:rPr>
              <a:t>enough </a:t>
            </a:r>
            <a:r>
              <a:rPr dirty="0" sz="1100" spc="5">
                <a:latin typeface="Times New Roman"/>
                <a:cs typeface="Times New Roman"/>
              </a:rPr>
              <a:t>to find patterns  in </a:t>
            </a:r>
            <a:r>
              <a:rPr dirty="0" sz="1100" spc="10">
                <a:latin typeface="Times New Roman"/>
                <a:cs typeface="Times New Roman"/>
              </a:rPr>
              <a:t>a sequence </a:t>
            </a:r>
            <a:r>
              <a:rPr dirty="0" sz="1100" spc="5">
                <a:latin typeface="Times New Roman"/>
                <a:cs typeface="Times New Roman"/>
              </a:rPr>
              <a:t>of stock prices. </a:t>
            </a:r>
            <a:r>
              <a:rPr dirty="0" sz="1100" spc="10">
                <a:latin typeface="Times New Roman"/>
                <a:cs typeface="Times New Roman"/>
              </a:rPr>
              <a:t>Technical analysts </a:t>
            </a:r>
            <a:r>
              <a:rPr dirty="0" sz="1100" spc="5">
                <a:latin typeface="Times New Roman"/>
                <a:cs typeface="Times New Roman"/>
              </a:rPr>
              <a:t>learn </a:t>
            </a:r>
            <a:r>
              <a:rPr dirty="0" sz="1100" spc="10">
                <a:latin typeface="Times New Roman"/>
                <a:cs typeface="Times New Roman"/>
              </a:rPr>
              <a:t>“important” </a:t>
            </a:r>
            <a:r>
              <a:rPr dirty="0" sz="1100" spc="5">
                <a:latin typeface="Times New Roman"/>
                <a:cs typeface="Times New Roman"/>
              </a:rPr>
              <a:t>patterns through folklore  or their </a:t>
            </a:r>
            <a:r>
              <a:rPr dirty="0" sz="1100" spc="15">
                <a:latin typeface="Times New Roman"/>
                <a:cs typeface="Times New Roman"/>
              </a:rPr>
              <a:t>own</a:t>
            </a:r>
            <a:r>
              <a:rPr dirty="0" sz="1100" spc="5">
                <a:latin typeface="Times New Roman"/>
                <a:cs typeface="Times New Roman"/>
              </a:rPr>
              <a:t> imagination.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88900" marR="8064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Look </a:t>
            </a:r>
            <a:r>
              <a:rPr dirty="0" sz="1100" spc="5">
                <a:latin typeface="Times New Roman"/>
                <a:cs typeface="Times New Roman"/>
              </a:rPr>
              <a:t>at the four graphs in Figure </a:t>
            </a:r>
            <a:r>
              <a:rPr dirty="0" sz="1100" spc="10">
                <a:latin typeface="Times New Roman"/>
                <a:cs typeface="Times New Roman"/>
              </a:rPr>
              <a:t>9-2. </a:t>
            </a:r>
            <a:r>
              <a:rPr dirty="0" sz="1100" spc="1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these random </a:t>
            </a:r>
            <a:r>
              <a:rPr dirty="0" sz="1100" spc="5">
                <a:latin typeface="Times New Roman"/>
                <a:cs typeface="Times New Roman"/>
              </a:rPr>
              <a:t>patterns, or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more of them  </a:t>
            </a:r>
            <a:r>
              <a:rPr dirty="0" sz="1100" spc="5">
                <a:latin typeface="Times New Roman"/>
                <a:cs typeface="Times New Roman"/>
              </a:rPr>
              <a:t>revealing </a:t>
            </a:r>
            <a:r>
              <a:rPr dirty="0" sz="1100" spc="10">
                <a:latin typeface="Times New Roman"/>
                <a:cs typeface="Times New Roman"/>
              </a:rPr>
              <a:t>something? Some </a:t>
            </a:r>
            <a:r>
              <a:rPr dirty="0" sz="1100" spc="5">
                <a:latin typeface="Times New Roman"/>
                <a:cs typeface="Times New Roman"/>
              </a:rPr>
              <a:t>technical analysts </a:t>
            </a:r>
            <a:r>
              <a:rPr dirty="0" sz="1100" spc="10">
                <a:latin typeface="Times New Roman"/>
                <a:cs typeface="Times New Roman"/>
              </a:rPr>
              <a:t>would look at Chart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that 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unsuccessful in penetrating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“resistance </a:t>
            </a:r>
            <a:r>
              <a:rPr dirty="0" sz="1100" spc="10">
                <a:latin typeface="Times New Roman"/>
                <a:cs typeface="Times New Roman"/>
              </a:rPr>
              <a:t>level” </a:t>
            </a:r>
            <a:r>
              <a:rPr dirty="0" sz="1100" spc="5">
                <a:latin typeface="Times New Roman"/>
                <a:cs typeface="Times New Roman"/>
              </a:rPr>
              <a:t>at 0. Its </a:t>
            </a:r>
            <a:r>
              <a:rPr dirty="0" sz="1100" spc="10">
                <a:latin typeface="Times New Roman"/>
                <a:cs typeface="Times New Roman"/>
              </a:rPr>
              <a:t>failure </a:t>
            </a:r>
            <a:r>
              <a:rPr dirty="0" sz="1100" spc="5">
                <a:latin typeface="Times New Roman"/>
                <a:cs typeface="Times New Roman"/>
              </a:rPr>
              <a:t>to rise </a:t>
            </a:r>
            <a:r>
              <a:rPr dirty="0" sz="1100" spc="10">
                <a:latin typeface="Times New Roman"/>
                <a:cs typeface="Times New Roman"/>
              </a:rPr>
              <a:t>above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point </a:t>
            </a: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attempts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followed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 major downturn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stock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88900" marR="812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Chart </a:t>
            </a:r>
            <a:r>
              <a:rPr dirty="0" sz="1100" spc="15">
                <a:latin typeface="Times New Roman"/>
                <a:cs typeface="Times New Roman"/>
              </a:rPr>
              <a:t>B </a:t>
            </a:r>
            <a:r>
              <a:rPr dirty="0" sz="1100" spc="10">
                <a:latin typeface="Times New Roman"/>
                <a:cs typeface="Times New Roman"/>
              </a:rPr>
              <a:t>shows a </a:t>
            </a:r>
            <a:r>
              <a:rPr dirty="0" sz="1100" spc="5">
                <a:latin typeface="Times New Roman"/>
                <a:cs typeface="Times New Roman"/>
              </a:rPr>
              <a:t>pattern that looks appealing.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stock is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sustained rise. </a:t>
            </a:r>
            <a:r>
              <a:rPr dirty="0" sz="1100" spc="10">
                <a:latin typeface="Times New Roman"/>
                <a:cs typeface="Times New Roman"/>
              </a:rPr>
              <a:t>Chart </a:t>
            </a:r>
            <a:r>
              <a:rPr dirty="0" sz="1100" spc="15">
                <a:latin typeface="Times New Roman"/>
                <a:cs typeface="Times New Roman"/>
              </a:rPr>
              <a:t>C  </a:t>
            </a:r>
            <a:r>
              <a:rPr dirty="0" sz="1100" spc="10">
                <a:latin typeface="Times New Roman"/>
                <a:cs typeface="Times New Roman"/>
              </a:rPr>
              <a:t>shows a </a:t>
            </a:r>
            <a:r>
              <a:rPr dirty="0" sz="1100" spc="5">
                <a:latin typeface="Times New Roman"/>
                <a:cs typeface="Times New Roman"/>
              </a:rPr>
              <a:t>bearish situation. </a:t>
            </a:r>
            <a:r>
              <a:rPr dirty="0" sz="1100" spc="10">
                <a:latin typeface="Times New Roman"/>
                <a:cs typeface="Times New Roman"/>
              </a:rPr>
              <a:t>Here a </a:t>
            </a:r>
            <a:r>
              <a:rPr dirty="0" sz="1100" spc="5">
                <a:latin typeface="Times New Roman"/>
                <a:cs typeface="Times New Roman"/>
              </a:rPr>
              <a:t>stock has </a:t>
            </a:r>
            <a:r>
              <a:rPr dirty="0" sz="1100" spc="10">
                <a:latin typeface="Times New Roman"/>
                <a:cs typeface="Times New Roman"/>
              </a:rPr>
              <a:t>penetrated </a:t>
            </a:r>
            <a:r>
              <a:rPr dirty="0" sz="1100" spc="5">
                <a:latin typeface="Times New Roman"/>
                <a:cs typeface="Times New Roman"/>
              </a:rPr>
              <a:t>its support level at 0, resulting </a:t>
            </a:r>
            <a:r>
              <a:rPr dirty="0" sz="1100" spc="10">
                <a:latin typeface="Times New Roman"/>
                <a:cs typeface="Times New Roman"/>
              </a:rPr>
              <a:t>in a  </a:t>
            </a:r>
            <a:r>
              <a:rPr dirty="0" sz="1100" spc="5">
                <a:latin typeface="Times New Roman"/>
                <a:cs typeface="Times New Roman"/>
              </a:rPr>
              <a:t>significant decline to the -5 area.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technical </a:t>
            </a:r>
            <a:r>
              <a:rPr dirty="0" sz="1100" spc="10">
                <a:latin typeface="Times New Roman"/>
                <a:cs typeface="Times New Roman"/>
              </a:rPr>
              <a:t>analyst </a:t>
            </a:r>
            <a:r>
              <a:rPr dirty="0" sz="1100" spc="5">
                <a:latin typeface="Times New Roman"/>
                <a:cs typeface="Times New Roman"/>
              </a:rPr>
              <a:t>would call </a:t>
            </a:r>
            <a:r>
              <a:rPr dirty="0" sz="1100" spc="10">
                <a:latin typeface="Times New Roman"/>
                <a:cs typeface="Times New Roman"/>
              </a:rPr>
              <a:t>this a </a:t>
            </a:r>
            <a:r>
              <a:rPr dirty="0" sz="1100" spc="5">
                <a:latin typeface="Times New Roman"/>
                <a:cs typeface="Times New Roman"/>
              </a:rPr>
              <a:t>breakout </a:t>
            </a:r>
            <a:r>
              <a:rPr dirty="0" sz="1100" spc="10">
                <a:latin typeface="Times New Roman"/>
                <a:cs typeface="Times New Roman"/>
              </a:rPr>
              <a:t>on the  </a:t>
            </a:r>
            <a:r>
              <a:rPr dirty="0" sz="1100" spc="5">
                <a:latin typeface="Times New Roman"/>
                <a:cs typeface="Times New Roman"/>
              </a:rPr>
              <a:t>downside. </a:t>
            </a:r>
            <a:r>
              <a:rPr dirty="0" sz="1100" spc="10">
                <a:latin typeface="Times New Roman"/>
                <a:cs typeface="Times New Roman"/>
              </a:rPr>
              <a:t>Chard </a:t>
            </a:r>
            <a:r>
              <a:rPr dirty="0" sz="1100" spc="20">
                <a:latin typeface="Times New Roman"/>
                <a:cs typeface="Times New Roman"/>
              </a:rPr>
              <a:t>D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congestion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-2 to </a:t>
            </a:r>
            <a:r>
              <a:rPr dirty="0" sz="1100" spc="10">
                <a:latin typeface="Times New Roman"/>
                <a:cs typeface="Times New Roman"/>
              </a:rPr>
              <a:t>+1 </a:t>
            </a:r>
            <a:r>
              <a:rPr dirty="0" sz="1100" spc="5">
                <a:latin typeface="Times New Roman"/>
                <a:cs typeface="Times New Roman"/>
              </a:rPr>
              <a:t>range, followed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sharp break to </a:t>
            </a:r>
            <a:r>
              <a:rPr dirty="0" sz="1100" spc="10">
                <a:latin typeface="Times New Roman"/>
                <a:cs typeface="Times New Roman"/>
              </a:rPr>
              <a:t>a  new equilibrium </a:t>
            </a:r>
            <a:r>
              <a:rPr dirty="0" sz="1100" spc="5">
                <a:latin typeface="Times New Roman"/>
                <a:cs typeface="Times New Roman"/>
              </a:rPr>
              <a:t>level around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-4.</a:t>
            </a:r>
            <a:endParaRPr sz="1100">
              <a:latin typeface="Times New Roman"/>
              <a:cs typeface="Times New Roman"/>
            </a:endParaRPr>
          </a:p>
          <a:p>
            <a:pPr marL="88900" marR="81915">
              <a:lnSpc>
                <a:spcPts val="1300"/>
              </a:lnSpc>
              <a:spcBef>
                <a:spcPts val="35"/>
              </a:spcBef>
            </a:pPr>
            <a:r>
              <a:rPr dirty="0" sz="1100" spc="10">
                <a:latin typeface="Times New Roman"/>
                <a:cs typeface="Times New Roman"/>
              </a:rPr>
              <a:t>What do these </a:t>
            </a:r>
            <a:r>
              <a:rPr dirty="0" sz="1100" spc="5">
                <a:latin typeface="Times New Roman"/>
                <a:cs typeface="Times New Roman"/>
              </a:rPr>
              <a:t>patterns </a:t>
            </a:r>
            <a:r>
              <a:rPr dirty="0" sz="1100" spc="10">
                <a:latin typeface="Times New Roman"/>
                <a:cs typeface="Times New Roman"/>
              </a:rPr>
              <a:t>mean? Would </a:t>
            </a:r>
            <a:r>
              <a:rPr dirty="0" sz="1100" spc="5">
                <a:latin typeface="Times New Roman"/>
                <a:cs typeface="Times New Roman"/>
              </a:rPr>
              <a:t>an investor </a:t>
            </a:r>
            <a:r>
              <a:rPr dirty="0" sz="1100" spc="10">
                <a:latin typeface="Times New Roman"/>
                <a:cs typeface="Times New Roman"/>
              </a:rPr>
              <a:t>be more </a:t>
            </a:r>
            <a:r>
              <a:rPr dirty="0" sz="1100" spc="5">
                <a:latin typeface="Times New Roman"/>
                <a:cs typeface="Times New Roman"/>
              </a:rPr>
              <a:t>inclined to buy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these  stocks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than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others?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clearly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inferior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others?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Actually,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each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these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figures</a:t>
            </a:r>
            <a:endParaRPr sz="1100">
              <a:latin typeface="Times New Roman"/>
              <a:cs typeface="Times New Roman"/>
            </a:endParaRPr>
          </a:p>
          <a:p>
            <a:pPr marL="88900">
              <a:lnSpc>
                <a:spcPts val="1245"/>
              </a:lnSpc>
            </a:pPr>
            <a:r>
              <a:rPr dirty="0" sz="1100" spc="10">
                <a:latin typeface="Times New Roman"/>
                <a:cs typeface="Times New Roman"/>
              </a:rPr>
              <a:t>was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created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using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random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number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generating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function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Lotus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1-2-3.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These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four</a:t>
            </a:r>
            <a:endParaRPr sz="1100">
              <a:latin typeface="Times New Roman"/>
              <a:cs typeface="Times New Roman"/>
            </a:endParaRPr>
          </a:p>
          <a:p>
            <a:pPr marL="88900" marR="81280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successive Lotus </a:t>
            </a:r>
            <a:r>
              <a:rPr dirty="0" sz="1100" spc="10">
                <a:latin typeface="Times New Roman"/>
                <a:cs typeface="Times New Roman"/>
              </a:rPr>
              <a:t>graph; </a:t>
            </a:r>
            <a:r>
              <a:rPr dirty="0" sz="1100" spc="5">
                <a:latin typeface="Times New Roman"/>
                <a:cs typeface="Times New Roman"/>
              </a:rPr>
              <a:t>each graph 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different seed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to start its series. In all four  graph,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each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observation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either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unit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greater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than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previous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observation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or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unit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650">
              <a:latin typeface="Times New Roman"/>
              <a:cs typeface="Times New Roman"/>
            </a:endParaRPr>
          </a:p>
          <a:p>
            <a:pPr marL="1274445">
              <a:lnSpc>
                <a:spcPct val="100000"/>
              </a:lnSpc>
              <a:tabLst>
                <a:tab pos="51803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143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4000" cy="52705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08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smaller,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of the two </a:t>
            </a:r>
            <a:r>
              <a:rPr dirty="0" sz="1100" spc="5">
                <a:latin typeface="Times New Roman"/>
                <a:cs typeface="Times New Roman"/>
              </a:rPr>
              <a:t>possible </a:t>
            </a:r>
            <a:r>
              <a:rPr dirty="0" sz="1100" spc="10">
                <a:latin typeface="Times New Roman"/>
                <a:cs typeface="Times New Roman"/>
              </a:rPr>
              <a:t>out-comes had a 50 percent </a:t>
            </a:r>
            <a:r>
              <a:rPr dirty="0" sz="1100" spc="5">
                <a:latin typeface="Times New Roman"/>
                <a:cs typeface="Times New Roman"/>
              </a:rPr>
              <a:t>probability of occurring.  </a:t>
            </a:r>
            <a:r>
              <a:rPr dirty="0" sz="1100" spc="15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these graphs useful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predicting </a:t>
            </a:r>
            <a:r>
              <a:rPr dirty="0" sz="1100" spc="10">
                <a:latin typeface="Times New Roman"/>
                <a:cs typeface="Times New Roman"/>
              </a:rPr>
              <a:t>what Lotus </a:t>
            </a:r>
            <a:r>
              <a:rPr dirty="0" sz="1100" spc="5">
                <a:latin typeface="Times New Roman"/>
                <a:cs typeface="Times New Roman"/>
              </a:rPr>
              <a:t>will select next? </a:t>
            </a:r>
            <a:r>
              <a:rPr dirty="0" sz="1100" spc="10">
                <a:latin typeface="Times New Roman"/>
                <a:cs typeface="Times New Roman"/>
              </a:rPr>
              <a:t>Probably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not.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144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" name="object 7"/>
          <p:cNvGrpSpPr/>
          <p:nvPr/>
        </p:nvGrpSpPr>
        <p:grpSpPr>
          <a:xfrm>
            <a:off x="1016508" y="1088897"/>
            <a:ext cx="4843780" cy="4307840"/>
            <a:chOff x="1016508" y="1088897"/>
            <a:chExt cx="4843780" cy="4307840"/>
          </a:xfrm>
        </p:grpSpPr>
        <p:sp>
          <p:nvSpPr>
            <p:cNvPr id="8" name="object 8"/>
            <p:cNvSpPr/>
            <p:nvPr/>
          </p:nvSpPr>
          <p:spPr>
            <a:xfrm>
              <a:off x="1016508" y="1088897"/>
              <a:ext cx="4842510" cy="428015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1016508" y="5376684"/>
              <a:ext cx="4843780" cy="20320"/>
            </a:xfrm>
            <a:custGeom>
              <a:avLst/>
              <a:gdLst/>
              <a:ahLst/>
              <a:cxnLst/>
              <a:rect l="l" t="t" r="r" b="b"/>
              <a:pathLst>
                <a:path w="4843780" h="20320">
                  <a:moveTo>
                    <a:pt x="4843272" y="15989"/>
                  </a:moveTo>
                  <a:lnTo>
                    <a:pt x="0" y="15989"/>
                  </a:lnTo>
                  <a:lnTo>
                    <a:pt x="0" y="19799"/>
                  </a:lnTo>
                  <a:lnTo>
                    <a:pt x="4843272" y="19799"/>
                  </a:lnTo>
                  <a:lnTo>
                    <a:pt x="4843272" y="15989"/>
                  </a:lnTo>
                  <a:close/>
                </a:path>
                <a:path w="4843780" h="20320">
                  <a:moveTo>
                    <a:pt x="4843272" y="0"/>
                  </a:moveTo>
                  <a:lnTo>
                    <a:pt x="0" y="0"/>
                  </a:lnTo>
                  <a:lnTo>
                    <a:pt x="0" y="3797"/>
                  </a:lnTo>
                  <a:lnTo>
                    <a:pt x="4843272" y="3797"/>
                  </a:lnTo>
                  <a:lnTo>
                    <a:pt x="48432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1003808" y="5542106"/>
            <a:ext cx="5335905" cy="316611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7620">
              <a:lnSpc>
                <a:spcPts val="1300"/>
              </a:lnSpc>
              <a:spcBef>
                <a:spcPts val="190"/>
              </a:spcBef>
            </a:pPr>
            <a:r>
              <a:rPr dirty="0" sz="1100" spc="10">
                <a:latin typeface="Times New Roman"/>
                <a:cs typeface="Times New Roman"/>
              </a:rPr>
              <a:t>Past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do not matter;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ones do. Weak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efficiency states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stock  </a:t>
            </a:r>
            <a:r>
              <a:rPr dirty="0" sz="1100" spc="5">
                <a:latin typeface="Times New Roman"/>
                <a:cs typeface="Times New Roman"/>
              </a:rPr>
              <a:t>price fully reflects any information contained in the </a:t>
            </a:r>
            <a:r>
              <a:rPr dirty="0" sz="1100" spc="10">
                <a:latin typeface="Times New Roman"/>
                <a:cs typeface="Times New Roman"/>
              </a:rPr>
              <a:t>past </a:t>
            </a:r>
            <a:r>
              <a:rPr dirty="0" sz="1100" spc="5">
                <a:latin typeface="Times New Roman"/>
                <a:cs typeface="Times New Roman"/>
              </a:rPr>
              <a:t>series of stock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Tests of </a:t>
            </a:r>
            <a:r>
              <a:rPr dirty="0" sz="1100" spc="15" b="1">
                <a:latin typeface="Times New Roman"/>
                <a:cs typeface="Times New Roman"/>
              </a:rPr>
              <a:t>Weak </a:t>
            </a:r>
            <a:r>
              <a:rPr dirty="0" sz="1100" spc="10" b="1">
                <a:latin typeface="Times New Roman"/>
                <a:cs typeface="Times New Roman"/>
              </a:rPr>
              <a:t>Form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Efficiency: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Tests if </a:t>
            </a:r>
            <a:r>
              <a:rPr dirty="0" sz="1100" spc="10">
                <a:latin typeface="Times New Roman"/>
                <a:cs typeface="Times New Roman"/>
              </a:rPr>
              <a:t>the weak form </a:t>
            </a:r>
            <a:r>
              <a:rPr dirty="0" sz="1100" spc="5">
                <a:latin typeface="Times New Roman"/>
                <a:cs typeface="Times New Roman"/>
              </a:rPr>
              <a:t>of market efficiency takes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forms: autocorrelation tests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filter </a:t>
            </a:r>
            <a:r>
              <a:rPr dirty="0" sz="1100" spc="10">
                <a:latin typeface="Times New Roman"/>
                <a:cs typeface="Times New Roman"/>
              </a:rPr>
              <a:t>rule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tests.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autocorrelation test investigates whether security returns are related through time. That  is,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patterns develop that provide information 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future? </a:t>
            </a:r>
            <a:r>
              <a:rPr dirty="0" sz="1100" spc="10">
                <a:latin typeface="Times New Roman"/>
                <a:cs typeface="Times New Roman"/>
              </a:rPr>
              <a:t>Suppose we </a:t>
            </a:r>
            <a:r>
              <a:rPr dirty="0" sz="1100" spc="5">
                <a:latin typeface="Times New Roman"/>
                <a:cs typeface="Times New Roman"/>
              </a:rPr>
              <a:t>took 50  pennies lined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up,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turned </a:t>
            </a:r>
            <a:r>
              <a:rPr dirty="0" sz="1100" spc="10">
                <a:latin typeface="Times New Roman"/>
                <a:cs typeface="Times New Roman"/>
              </a:rPr>
              <a:t>them such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20 pennies showed </a:t>
            </a:r>
            <a:r>
              <a:rPr dirty="0" sz="1100" spc="5">
                <a:latin typeface="Times New Roman"/>
                <a:cs typeface="Times New Roman"/>
              </a:rPr>
              <a:t>heads (or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prices) </a:t>
            </a:r>
            <a:r>
              <a:rPr dirty="0" sz="1100" spc="10">
                <a:latin typeface="Times New Roman"/>
                <a:cs typeface="Times New Roman"/>
              </a:rPr>
              <a:t>and 30 showed </a:t>
            </a:r>
            <a:r>
              <a:rPr dirty="0" sz="1100" spc="5">
                <a:latin typeface="Times New Roman"/>
                <a:cs typeface="Times New Roman"/>
              </a:rPr>
              <a:t>tails </a:t>
            </a:r>
            <a:r>
              <a:rPr dirty="0" sz="1100" spc="10">
                <a:latin typeface="Times New Roman"/>
                <a:cs typeface="Times New Roman"/>
              </a:rPr>
              <a:t>(down </a:t>
            </a:r>
            <a:r>
              <a:rPr dirty="0" sz="1100" spc="5">
                <a:latin typeface="Times New Roman"/>
                <a:cs typeface="Times New Roman"/>
              </a:rPr>
              <a:t>stock prices).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could achieve this result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variety of  </a:t>
            </a:r>
            <a:r>
              <a:rPr dirty="0" sz="1100" spc="10">
                <a:latin typeface="Times New Roman"/>
                <a:cs typeface="Times New Roman"/>
              </a:rPr>
              <a:t>ways.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the heads </a:t>
            </a:r>
            <a:r>
              <a:rPr dirty="0" sz="1100" spc="5">
                <a:latin typeface="Times New Roman"/>
                <a:cs typeface="Times New Roman"/>
              </a:rPr>
              <a:t>first, </a:t>
            </a:r>
            <a:r>
              <a:rPr dirty="0" sz="1100" spc="10">
                <a:latin typeface="Times New Roman"/>
                <a:cs typeface="Times New Roman"/>
              </a:rPr>
              <a:t>then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tails.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could also alternate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heads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tails until the </a:t>
            </a:r>
            <a:r>
              <a:rPr dirty="0" sz="1100" spc="10">
                <a:latin typeface="Times New Roman"/>
                <a:cs typeface="Times New Roman"/>
              </a:rPr>
              <a:t>heads run </a:t>
            </a:r>
            <a:r>
              <a:rPr dirty="0" sz="1100" spc="5">
                <a:latin typeface="Times New Roman"/>
                <a:cs typeface="Times New Roman"/>
              </a:rPr>
              <a:t>out. Neither of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patterns </a:t>
            </a:r>
            <a:r>
              <a:rPr dirty="0" sz="1100" spc="10">
                <a:latin typeface="Times New Roman"/>
                <a:cs typeface="Times New Roman"/>
              </a:rPr>
              <a:t>would be expected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occur </a:t>
            </a:r>
            <a:r>
              <a:rPr dirty="0" sz="1100" spc="5">
                <a:latin typeface="Times New Roman"/>
                <a:cs typeface="Times New Roman"/>
              </a:rPr>
              <a:t>by  chance.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Through the </a:t>
            </a:r>
            <a:r>
              <a:rPr dirty="0" sz="1100" spc="5">
                <a:latin typeface="Times New Roman"/>
                <a:cs typeface="Times New Roman"/>
              </a:rPr>
              <a:t>use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handy nonparametric statistical technique called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runs test, analysts 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test the likelihood that </a:t>
            </a:r>
            <a:r>
              <a:rPr dirty="0" sz="1100" spc="10">
                <a:latin typeface="Times New Roman"/>
                <a:cs typeface="Times New Roman"/>
              </a:rPr>
              <a:t>such a </a:t>
            </a:r>
            <a:r>
              <a:rPr dirty="0" sz="1100" spc="5">
                <a:latin typeface="Times New Roman"/>
                <a:cs typeface="Times New Roman"/>
              </a:rPr>
              <a:t>series of price </a:t>
            </a:r>
            <a:r>
              <a:rPr dirty="0" sz="1100" spc="10">
                <a:latin typeface="Times New Roman"/>
                <a:cs typeface="Times New Roman"/>
              </a:rPr>
              <a:t>movements </a:t>
            </a:r>
            <a:r>
              <a:rPr dirty="0" sz="1100" spc="5">
                <a:latin typeface="Times New Roman"/>
                <a:cs typeface="Times New Roman"/>
              </a:rPr>
              <a:t>occurred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chance.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run in 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uninterrupted </a:t>
            </a:r>
            <a:r>
              <a:rPr dirty="0" sz="1100" spc="10">
                <a:latin typeface="Times New Roman"/>
                <a:cs typeface="Times New Roman"/>
              </a:rPr>
              <a:t>sequence of the same </a:t>
            </a:r>
            <a:r>
              <a:rPr dirty="0" sz="1100" spc="5">
                <a:latin typeface="Times New Roman"/>
                <a:cs typeface="Times New Roman"/>
              </a:rPr>
              <a:t>observation.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following </a:t>
            </a:r>
            <a:r>
              <a:rPr dirty="0" sz="1100" spc="10">
                <a:latin typeface="Times New Roman"/>
                <a:cs typeface="Times New Roman"/>
              </a:rPr>
              <a:t>sequence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heads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tails, for instance, there are </a:t>
            </a:r>
            <a:r>
              <a:rPr dirty="0" sz="1100" spc="10">
                <a:latin typeface="Times New Roman"/>
                <a:cs typeface="Times New Roman"/>
              </a:rPr>
              <a:t>nine</a:t>
            </a:r>
            <a:r>
              <a:rPr dirty="0" sz="1100" spc="5">
                <a:latin typeface="Times New Roman"/>
                <a:cs typeface="Times New Roman"/>
              </a:rPr>
              <a:t> runs:</a:t>
            </a:r>
            <a:endParaRPr sz="1100">
              <a:latin typeface="Times New Roman"/>
              <a:cs typeface="Times New Roman"/>
            </a:endParaRPr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1845057" y="8868442"/>
          <a:ext cx="3712845" cy="3238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4540"/>
                <a:gridCol w="394334"/>
                <a:gridCol w="422275"/>
                <a:gridCol w="947419"/>
                <a:gridCol w="350519"/>
                <a:gridCol w="465454"/>
                <a:gridCol w="366395"/>
              </a:tblGrid>
              <a:tr h="161710">
                <a:tc>
                  <a:txBody>
                    <a:bodyPr/>
                    <a:lstStyle/>
                    <a:p>
                      <a:pPr algn="r" marR="119380">
                        <a:lnSpc>
                          <a:spcPts val="1175"/>
                        </a:lnSpc>
                      </a:pPr>
                      <a:r>
                        <a:rPr dirty="0" sz="1100" spc="15">
                          <a:latin typeface="Times New Roman"/>
                          <a:cs typeface="Times New Roman"/>
                        </a:rPr>
                        <a:t>HHH</a:t>
                      </a:r>
                      <a:r>
                        <a:rPr dirty="0" sz="1100" spc="29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TT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ts val="117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H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T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86995">
                        <a:lnSpc>
                          <a:spcPts val="1175"/>
                        </a:lnSpc>
                      </a:pPr>
                      <a:r>
                        <a:rPr dirty="0" sz="1100" spc="15">
                          <a:latin typeface="Times New Roman"/>
                          <a:cs typeface="Times New Roman"/>
                        </a:rPr>
                        <a:t>HHH</a:t>
                      </a:r>
                      <a:r>
                        <a:rPr dirty="0" sz="1100" spc="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TTT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ts val="117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H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35560">
                        <a:lnSpc>
                          <a:spcPts val="1175"/>
                        </a:lnSpc>
                      </a:pPr>
                      <a:r>
                        <a:rPr dirty="0" sz="1100" spc="15">
                          <a:latin typeface="Times New Roman"/>
                          <a:cs typeface="Times New Roman"/>
                        </a:rPr>
                        <a:t>TT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ts val="1175"/>
                        </a:lnSpc>
                      </a:pPr>
                      <a:r>
                        <a:rPr dirty="0" sz="1100" spc="20">
                          <a:latin typeface="Times New Roman"/>
                          <a:cs typeface="Times New Roman"/>
                        </a:rPr>
                        <a:t>HH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161710">
                <a:tc>
                  <a:txBody>
                    <a:bodyPr/>
                    <a:lstStyle/>
                    <a:p>
                      <a:pPr algn="r" marR="151130">
                        <a:lnSpc>
                          <a:spcPts val="1175"/>
                        </a:lnSpc>
                        <a:tabLst>
                          <a:tab pos="394335" algn="l"/>
                        </a:tabLst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2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ts val="117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3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R="15240">
                        <a:lnSpc>
                          <a:spcPts val="117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4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111760">
                        <a:lnSpc>
                          <a:spcPts val="1175"/>
                        </a:lnSpc>
                        <a:tabLst>
                          <a:tab pos="542290" algn="l"/>
                        </a:tabLst>
                      </a:pPr>
                      <a:r>
                        <a:rPr dirty="0" sz="1100" spc="10">
                          <a:latin typeface="Times New Roman"/>
                          <a:cs typeface="Times New Roman"/>
                        </a:rPr>
                        <a:t>5	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ts val="117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7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76200">
                        <a:lnSpc>
                          <a:spcPts val="117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8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63195">
                        <a:lnSpc>
                          <a:spcPts val="117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9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</a:tbl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46" y="9056452"/>
            <a:ext cx="5334635" cy="5797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r" marL="12700" marR="5080">
              <a:lnSpc>
                <a:spcPts val="1300"/>
              </a:lnSpc>
              <a:spcBef>
                <a:spcPts val="190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filter rule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trading rule that involves </a:t>
            </a:r>
            <a:r>
              <a:rPr dirty="0" sz="1100" spc="10">
                <a:latin typeface="Times New Roman"/>
                <a:cs typeface="Times New Roman"/>
              </a:rPr>
              <a:t>buying </a:t>
            </a:r>
            <a:r>
              <a:rPr dirty="0" sz="1100" spc="5">
                <a:latin typeface="Times New Roman"/>
                <a:cs typeface="Times New Roman"/>
              </a:rPr>
              <a:t>shares after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rise in </a:t>
            </a:r>
            <a:r>
              <a:rPr dirty="0" sz="1100" spc="10">
                <a:latin typeface="Times New Roman"/>
                <a:cs typeface="Times New Roman"/>
              </a:rPr>
              <a:t>value by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x </a:t>
            </a:r>
            <a:r>
              <a:rPr dirty="0" sz="1100" spc="5">
                <a:latin typeface="Times New Roman"/>
                <a:cs typeface="Times New Roman"/>
              </a:rPr>
              <a:t>percent. 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When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they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fall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x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percent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from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subsequent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high,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sell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them,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go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short,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cover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short</a:t>
            </a:r>
            <a:endParaRPr sz="1100">
              <a:latin typeface="Times New Roman"/>
              <a:cs typeface="Times New Roman"/>
            </a:endParaRPr>
          </a:p>
          <a:p>
            <a:pPr algn="r" marR="6350">
              <a:lnSpc>
                <a:spcPct val="100000"/>
              </a:lnSpc>
              <a:spcBef>
                <a:spcPts val="345"/>
              </a:spcBef>
              <a:tabLst>
                <a:tab pos="390588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4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34338" y="571581"/>
            <a:ext cx="253365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Table 9-2 </a:t>
            </a:r>
            <a:r>
              <a:rPr dirty="0" sz="1100" spc="10">
                <a:latin typeface="Times New Roman"/>
                <a:cs typeface="Times New Roman"/>
              </a:rPr>
              <a:t>shows the </a:t>
            </a:r>
            <a:r>
              <a:rPr dirty="0" sz="1100" spc="5">
                <a:latin typeface="Times New Roman"/>
                <a:cs typeface="Times New Roman"/>
              </a:rPr>
              <a:t>procedures for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test.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447038" y="925067"/>
            <a:ext cx="4950714" cy="18425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383548" y="2909401"/>
            <a:ext cx="5435600" cy="3342004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63500" marR="54610">
              <a:lnSpc>
                <a:spcPct val="98300"/>
              </a:lnSpc>
              <a:spcBef>
                <a:spcPts val="150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result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runs test indicates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likelihood of </a:t>
            </a:r>
            <a:r>
              <a:rPr dirty="0" sz="1100" spc="10">
                <a:latin typeface="Times New Roman"/>
                <a:cs typeface="Times New Roman"/>
              </a:rPr>
              <a:t>the various </a:t>
            </a:r>
            <a:r>
              <a:rPr dirty="0" sz="1100" spc="5">
                <a:latin typeface="Times New Roman"/>
                <a:cs typeface="Times New Roman"/>
              </a:rPr>
              <a:t>combinations </a:t>
            </a:r>
            <a:r>
              <a:rPr dirty="0" sz="1100" spc="10">
                <a:latin typeface="Times New Roman"/>
                <a:cs typeface="Times New Roman"/>
              </a:rPr>
              <a:t>of heads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tails occurring by chance. </a:t>
            </a:r>
            <a:r>
              <a:rPr dirty="0" sz="1100" spc="10">
                <a:latin typeface="Times New Roman"/>
                <a:cs typeface="Times New Roman"/>
              </a:rPr>
              <a:t>Suppose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50 </a:t>
            </a:r>
            <a:r>
              <a:rPr dirty="0" sz="1100" spc="5">
                <a:latin typeface="Times New Roman"/>
                <a:cs typeface="Times New Roman"/>
              </a:rPr>
              <a:t>flips </a:t>
            </a:r>
            <a:r>
              <a:rPr dirty="0" sz="1100" spc="10">
                <a:latin typeface="Times New Roman"/>
                <a:cs typeface="Times New Roman"/>
              </a:rPr>
              <a:t>produce 20 </a:t>
            </a:r>
            <a:r>
              <a:rPr dirty="0" sz="1100" spc="5">
                <a:latin typeface="Times New Roman"/>
                <a:cs typeface="Times New Roman"/>
              </a:rPr>
              <a:t>heads </a:t>
            </a:r>
            <a:r>
              <a:rPr dirty="0" sz="1100" spc="10">
                <a:latin typeface="Times New Roman"/>
                <a:cs typeface="Times New Roman"/>
              </a:rPr>
              <a:t>and 30 </a:t>
            </a:r>
            <a:r>
              <a:rPr dirty="0" sz="1100" spc="5">
                <a:latin typeface="Times New Roman"/>
                <a:cs typeface="Times New Roman"/>
              </a:rPr>
              <a:t>tails aligned in  </a:t>
            </a:r>
            <a:r>
              <a:rPr dirty="0" sz="1100" spc="10">
                <a:latin typeface="Times New Roman"/>
                <a:cs typeface="Times New Roman"/>
              </a:rPr>
              <a:t>23 </a:t>
            </a:r>
            <a:r>
              <a:rPr dirty="0" sz="1100" spc="5">
                <a:latin typeface="Times New Roman"/>
                <a:cs typeface="Times New Roman"/>
              </a:rPr>
              <a:t>runs.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likely in this pattern to </a:t>
            </a:r>
            <a:r>
              <a:rPr dirty="0" sz="1100" spc="10">
                <a:latin typeface="Times New Roman"/>
                <a:cs typeface="Times New Roman"/>
              </a:rPr>
              <a:t>have occurred </a:t>
            </a:r>
            <a:r>
              <a:rPr dirty="0" sz="1100" spc="5">
                <a:latin typeface="Times New Roman"/>
                <a:cs typeface="Times New Roman"/>
              </a:rPr>
              <a:t>by chance? </a:t>
            </a:r>
            <a:r>
              <a:rPr dirty="0" sz="1100" spc="10">
                <a:latin typeface="Times New Roman"/>
                <a:cs typeface="Times New Roman"/>
              </a:rPr>
              <a:t>The runs </a:t>
            </a:r>
            <a:r>
              <a:rPr dirty="0" sz="1100" spc="5">
                <a:latin typeface="Times New Roman"/>
                <a:cs typeface="Times New Roman"/>
              </a:rPr>
              <a:t>test in Table </a:t>
            </a:r>
            <a:r>
              <a:rPr dirty="0" sz="1100" spc="10">
                <a:latin typeface="Times New Roman"/>
                <a:cs typeface="Times New Roman"/>
              </a:rPr>
              <a:t>9-3  shows </a:t>
            </a:r>
            <a:r>
              <a:rPr dirty="0" sz="1100" spc="5">
                <a:latin typeface="Times New Roman"/>
                <a:cs typeface="Times New Roman"/>
              </a:rPr>
              <a:t>the statistics for this </a:t>
            </a:r>
            <a:r>
              <a:rPr dirty="0" sz="1100" spc="10">
                <a:latin typeface="Times New Roman"/>
                <a:cs typeface="Times New Roman"/>
              </a:rPr>
              <a:t>particular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experiment.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runs test calculates the number of </a:t>
            </a:r>
            <a:r>
              <a:rPr dirty="0" sz="1100" spc="15">
                <a:latin typeface="Times New Roman"/>
                <a:cs typeface="Times New Roman"/>
              </a:rPr>
              <a:t>ways </a:t>
            </a:r>
            <a:r>
              <a:rPr dirty="0" sz="1100" spc="5">
                <a:latin typeface="Times New Roman"/>
                <a:cs typeface="Times New Roman"/>
              </a:rPr>
              <a:t>the observed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runs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0">
                <a:latin typeface="Times New Roman"/>
                <a:cs typeface="Times New Roman"/>
              </a:rPr>
              <a:t>occur </a:t>
            </a:r>
            <a:r>
              <a:rPr dirty="0" sz="1100" spc="5">
                <a:latin typeface="Times New Roman"/>
                <a:cs typeface="Times New Roman"/>
              </a:rPr>
              <a:t>given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relative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heads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tails in </a:t>
            </a:r>
            <a:r>
              <a:rPr dirty="0" sz="1100" spc="10">
                <a:latin typeface="Times New Roman"/>
                <a:cs typeface="Times New Roman"/>
              </a:rPr>
              <a:t>the sample, and </a:t>
            </a:r>
            <a:r>
              <a:rPr dirty="0" sz="1100" spc="5">
                <a:latin typeface="Times New Roman"/>
                <a:cs typeface="Times New Roman"/>
              </a:rPr>
              <a:t>the probability of this </a:t>
            </a:r>
            <a:r>
              <a:rPr dirty="0" sz="1100" spc="10">
                <a:latin typeface="Times New Roman"/>
                <a:cs typeface="Times New Roman"/>
              </a:rPr>
              <a:t>number  occurring.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63500" marR="55880">
              <a:lnSpc>
                <a:spcPct val="101400"/>
              </a:lnSpc>
            </a:pPr>
            <a:r>
              <a:rPr dirty="0" sz="1100" spc="5">
                <a:latin typeface="Times New Roman"/>
                <a:cs typeface="Times New Roman"/>
              </a:rPr>
              <a:t>Probability principles indicate that about </a:t>
            </a:r>
            <a:r>
              <a:rPr dirty="0" sz="1100" spc="10">
                <a:latin typeface="Times New Roman"/>
                <a:cs typeface="Times New Roman"/>
              </a:rPr>
              <a:t>95 </a:t>
            </a:r>
            <a:r>
              <a:rPr dirty="0" sz="1100" spc="5">
                <a:latin typeface="Times New Roman"/>
                <a:cs typeface="Times New Roman"/>
              </a:rPr>
              <a:t>percent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area </a:t>
            </a:r>
            <a:r>
              <a:rPr dirty="0" sz="1100" spc="10">
                <a:latin typeface="Times New Roman"/>
                <a:cs typeface="Times New Roman"/>
              </a:rPr>
              <a:t>under the normal </a:t>
            </a:r>
            <a:r>
              <a:rPr dirty="0" sz="1100" spc="5">
                <a:latin typeface="Times New Roman"/>
                <a:cs typeface="Times New Roman"/>
              </a:rPr>
              <a:t>curve lies  within 1.96 standard deviations of </a:t>
            </a:r>
            <a:r>
              <a:rPr dirty="0" sz="1100" spc="10">
                <a:latin typeface="Times New Roman"/>
                <a:cs typeface="Times New Roman"/>
              </a:rPr>
              <a:t>the mean.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test indicates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27.56 </a:t>
            </a:r>
            <a:r>
              <a:rPr dirty="0" sz="1100" spc="10">
                <a:latin typeface="Times New Roman"/>
                <a:cs typeface="Times New Roman"/>
              </a:rPr>
              <a:t>percent chance </a:t>
            </a:r>
            <a:r>
              <a:rPr dirty="0" sz="1100" spc="5">
                <a:latin typeface="Times New Roman"/>
                <a:cs typeface="Times New Roman"/>
              </a:rPr>
              <a:t>of  getting </a:t>
            </a:r>
            <a:r>
              <a:rPr dirty="0" sz="1100" spc="10">
                <a:latin typeface="Times New Roman"/>
                <a:cs typeface="Times New Roman"/>
              </a:rPr>
              <a:t>23 </a:t>
            </a:r>
            <a:r>
              <a:rPr dirty="0" sz="1100" spc="5">
                <a:latin typeface="Times New Roman"/>
                <a:cs typeface="Times New Roman"/>
              </a:rPr>
              <a:t>runs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>
                <a:latin typeface="Times New Roman"/>
                <a:cs typeface="Times New Roman"/>
              </a:rPr>
              <a:t>n</a:t>
            </a:r>
            <a:r>
              <a:rPr dirty="0" baseline="-11111" sz="1125">
                <a:latin typeface="Times New Roman"/>
                <a:cs typeface="Times New Roman"/>
              </a:rPr>
              <a:t>1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20 and </a:t>
            </a:r>
            <a:r>
              <a:rPr dirty="0" sz="1100">
                <a:latin typeface="Times New Roman"/>
                <a:cs typeface="Times New Roman"/>
              </a:rPr>
              <a:t>n</a:t>
            </a:r>
            <a:r>
              <a:rPr dirty="0" baseline="-11111" sz="1125">
                <a:latin typeface="Times New Roman"/>
                <a:cs typeface="Times New Roman"/>
              </a:rPr>
              <a:t>2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30.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Z </a:t>
            </a:r>
            <a:r>
              <a:rPr dirty="0" sz="1100" spc="5">
                <a:latin typeface="Times New Roman"/>
                <a:cs typeface="Times New Roman"/>
              </a:rPr>
              <a:t>statistic less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-105">
                <a:latin typeface="Symbol"/>
                <a:cs typeface="Symbol"/>
              </a:rPr>
              <a:t>⎢</a:t>
            </a:r>
            <a:r>
              <a:rPr dirty="0" sz="1100" spc="-105">
                <a:latin typeface="Times New Roman"/>
                <a:cs typeface="Times New Roman"/>
              </a:rPr>
              <a:t>1.96</a:t>
            </a:r>
            <a:r>
              <a:rPr dirty="0" sz="1100" spc="-105">
                <a:latin typeface="Symbol"/>
                <a:cs typeface="Symbol"/>
              </a:rPr>
              <a:t>⎥</a:t>
            </a:r>
            <a:r>
              <a:rPr dirty="0" sz="1100" spc="-105">
                <a:latin typeface="Times New Roman"/>
                <a:cs typeface="Times New Roman"/>
              </a:rPr>
              <a:t>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cannot, at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-365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algn="just" marL="63500" marR="56515">
              <a:lnSpc>
                <a:spcPts val="1300"/>
              </a:lnSpc>
              <a:spcBef>
                <a:spcPts val="45"/>
              </a:spcBef>
            </a:pPr>
            <a:r>
              <a:rPr dirty="0" sz="1100" spc="10">
                <a:latin typeface="Times New Roman"/>
                <a:cs typeface="Times New Roman"/>
              </a:rPr>
              <a:t>95 </a:t>
            </a:r>
            <a:r>
              <a:rPr dirty="0" sz="1100" spc="5">
                <a:latin typeface="Times New Roman"/>
                <a:cs typeface="Times New Roman"/>
              </a:rPr>
              <a:t>percent confidence level, reject the </a:t>
            </a:r>
            <a:r>
              <a:rPr dirty="0" sz="1100" spc="10">
                <a:latin typeface="Times New Roman"/>
                <a:cs typeface="Times New Roman"/>
              </a:rPr>
              <a:t>null hypothesis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observed </a:t>
            </a:r>
            <a:r>
              <a:rPr dirty="0" sz="1100" spc="5">
                <a:latin typeface="Times New Roman"/>
                <a:cs typeface="Times New Roman"/>
              </a:rPr>
              <a:t>stock price  </a:t>
            </a:r>
            <a:r>
              <a:rPr dirty="0" sz="1100" spc="10">
                <a:latin typeface="Times New Roman"/>
                <a:cs typeface="Times New Roman"/>
              </a:rPr>
              <a:t>sequence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determined by </a:t>
            </a:r>
            <a:r>
              <a:rPr dirty="0" sz="1100" spc="10">
                <a:latin typeface="Times New Roman"/>
                <a:cs typeface="Times New Roman"/>
              </a:rPr>
              <a:t>a random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process.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62865" marR="546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Numerous </a:t>
            </a:r>
            <a:r>
              <a:rPr dirty="0" sz="1100" spc="5">
                <a:latin typeface="Times New Roman"/>
                <a:cs typeface="Times New Roman"/>
              </a:rPr>
              <a:t>autocorrelation tests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reported in the finance literature.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classic study is 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exhaustive </a:t>
            </a:r>
            <a:r>
              <a:rPr dirty="0" sz="1100" spc="10">
                <a:latin typeface="Times New Roman"/>
                <a:cs typeface="Times New Roman"/>
              </a:rPr>
              <a:t>one by Eugene Fama. Fama </a:t>
            </a:r>
            <a:r>
              <a:rPr dirty="0" sz="1100" spc="5">
                <a:latin typeface="Times New Roman"/>
                <a:cs typeface="Times New Roman"/>
              </a:rPr>
              <a:t>is credited as the originator of the entire notion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efficiency.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occasional </a:t>
            </a:r>
            <a:r>
              <a:rPr dirty="0" sz="1100" spc="10">
                <a:latin typeface="Times New Roman"/>
                <a:cs typeface="Times New Roman"/>
              </a:rPr>
              <a:t>study </a:t>
            </a:r>
            <a:r>
              <a:rPr dirty="0" sz="1100" spc="5">
                <a:latin typeface="Times New Roman"/>
                <a:cs typeface="Times New Roman"/>
              </a:rPr>
              <a:t>finds </a:t>
            </a:r>
            <a:r>
              <a:rPr dirty="0" sz="1100" spc="10">
                <a:latin typeface="Times New Roman"/>
                <a:cs typeface="Times New Roman"/>
              </a:rPr>
              <a:t>marginal </a:t>
            </a:r>
            <a:r>
              <a:rPr dirty="0" sz="1100" spc="5">
                <a:latin typeface="Times New Roman"/>
                <a:cs typeface="Times New Roman"/>
              </a:rPr>
              <a:t>statistical </a:t>
            </a:r>
            <a:r>
              <a:rPr dirty="0" sz="1100" spc="10">
                <a:latin typeface="Times New Roman"/>
                <a:cs typeface="Times New Roman"/>
              </a:rPr>
              <a:t>significance </a:t>
            </a:r>
            <a:r>
              <a:rPr dirty="0" sz="1100" spc="5">
                <a:latin typeface="Times New Roman"/>
                <a:cs typeface="Times New Roman"/>
              </a:rPr>
              <a:t>in return  patterns, but invariably the pattern is economically insignificance, </a:t>
            </a:r>
            <a:r>
              <a:rPr dirty="0" sz="1100" spc="10">
                <a:latin typeface="Times New Roman"/>
                <a:cs typeface="Times New Roman"/>
              </a:rPr>
              <a:t>meaning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one  includes trading fees (commissions), the </a:t>
            </a:r>
            <a:r>
              <a:rPr dirty="0" sz="1100" spc="10">
                <a:latin typeface="Times New Roman"/>
                <a:cs typeface="Times New Roman"/>
              </a:rPr>
              <a:t>past data has </a:t>
            </a:r>
            <a:r>
              <a:rPr dirty="0" sz="1100" spc="15">
                <a:latin typeface="Times New Roman"/>
                <a:cs typeface="Times New Roman"/>
              </a:rPr>
              <a:t>no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447038" y="6570724"/>
            <a:ext cx="4733544" cy="23439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87712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when they </a:t>
            </a:r>
            <a:r>
              <a:rPr dirty="0" sz="1100" spc="5">
                <a:latin typeface="Times New Roman"/>
                <a:cs typeface="Times New Roman"/>
              </a:rPr>
              <a:t>rise </a:t>
            </a:r>
            <a:r>
              <a:rPr dirty="0" sz="1100" spc="10">
                <a:latin typeface="Times New Roman"/>
                <a:cs typeface="Times New Roman"/>
              </a:rPr>
              <a:t>x percent from a subsequent low. Because anyone can </a:t>
            </a:r>
            <a:r>
              <a:rPr dirty="0" sz="1100" spc="5">
                <a:latin typeface="Times New Roman"/>
                <a:cs typeface="Times New Roman"/>
              </a:rPr>
              <a:t>calculate these  realized percentages, filter rules </a:t>
            </a:r>
            <a:r>
              <a:rPr dirty="0" sz="1100" spc="10">
                <a:latin typeface="Times New Roman"/>
                <a:cs typeface="Times New Roman"/>
              </a:rPr>
              <a:t>should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work </a:t>
            </a: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0">
                <a:latin typeface="Times New Roman"/>
                <a:cs typeface="Times New Roman"/>
              </a:rPr>
              <a:t>markets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weak </a:t>
            </a:r>
            <a:r>
              <a:rPr dirty="0" sz="1100" spc="15">
                <a:latin typeface="Times New Roman"/>
                <a:cs typeface="Times New Roman"/>
              </a:rPr>
              <a:t>form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efficient.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Fama </a:t>
            </a:r>
            <a:r>
              <a:rPr dirty="0" sz="1100" spc="5">
                <a:latin typeface="Times New Roman"/>
                <a:cs typeface="Times New Roman"/>
              </a:rPr>
              <a:t>also investigated the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of filter rules, as </a:t>
            </a:r>
            <a:r>
              <a:rPr dirty="0" sz="1100" spc="10">
                <a:latin typeface="Times New Roman"/>
                <a:cs typeface="Times New Roman"/>
              </a:rPr>
              <a:t>have numerous </a:t>
            </a:r>
            <a:r>
              <a:rPr dirty="0" sz="1100" spc="5">
                <a:latin typeface="Times New Roman"/>
                <a:cs typeface="Times New Roman"/>
              </a:rPr>
              <a:t>other researchers.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results are </a:t>
            </a:r>
            <a:r>
              <a:rPr dirty="0" sz="1100" spc="10">
                <a:latin typeface="Times New Roman"/>
                <a:cs typeface="Times New Roman"/>
              </a:rPr>
              <a:t>similar to </a:t>
            </a:r>
            <a:r>
              <a:rPr dirty="0" sz="1100" spc="5">
                <a:latin typeface="Times New Roman"/>
                <a:cs typeface="Times New Roman"/>
              </a:rPr>
              <a:t>those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autocorrelation tests. </a:t>
            </a:r>
            <a:r>
              <a:rPr dirty="0" sz="1100" spc="10">
                <a:latin typeface="Times New Roman"/>
                <a:cs typeface="Times New Roman"/>
              </a:rPr>
              <a:t>Occasionally one </a:t>
            </a:r>
            <a:r>
              <a:rPr dirty="0" sz="1100" spc="5">
                <a:latin typeface="Times New Roman"/>
                <a:cs typeface="Times New Roman"/>
              </a:rPr>
              <a:t>reads reports  of successful filters,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prove uneconomic when the </a:t>
            </a:r>
            <a:r>
              <a:rPr dirty="0" sz="1100" spc="5">
                <a:latin typeface="Times New Roman"/>
                <a:cs typeface="Times New Roman"/>
              </a:rPr>
              <a:t>effect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transaction costs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included.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evidence </a:t>
            </a:r>
            <a:r>
              <a:rPr dirty="0" sz="1100" spc="5">
                <a:latin typeface="Times New Roman"/>
                <a:cs typeface="Times New Roman"/>
              </a:rPr>
              <a:t>against predictive chart patterns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valuable </a:t>
            </a:r>
            <a:r>
              <a:rPr dirty="0" sz="1100" spc="5">
                <a:latin typeface="Times New Roman"/>
                <a:cs typeface="Times New Roman"/>
              </a:rPr>
              <a:t>filter rules is </a:t>
            </a:r>
            <a:r>
              <a:rPr dirty="0" sz="1100" spc="10">
                <a:latin typeface="Times New Roman"/>
                <a:cs typeface="Times New Roman"/>
              </a:rPr>
              <a:t>so powerful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anything new </a:t>
            </a:r>
            <a:r>
              <a:rPr dirty="0" sz="1100" spc="5">
                <a:latin typeface="Times New Roman"/>
                <a:cs typeface="Times New Roman"/>
              </a:rPr>
              <a:t>about this topic </a:t>
            </a:r>
            <a:r>
              <a:rPr dirty="0" sz="1100" spc="10">
                <a:latin typeface="Times New Roman"/>
                <a:cs typeface="Times New Roman"/>
              </a:rPr>
              <a:t>seldom appears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finance </a:t>
            </a:r>
            <a:r>
              <a:rPr dirty="0" sz="1100" spc="5">
                <a:latin typeface="Times New Roman"/>
                <a:cs typeface="Times New Roman"/>
              </a:rPr>
              <a:t>literature. People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review  articles for the various </a:t>
            </a:r>
            <a:r>
              <a:rPr dirty="0" sz="1100" spc="10">
                <a:latin typeface="Times New Roman"/>
                <a:cs typeface="Times New Roman"/>
              </a:rPr>
              <a:t>academic </a:t>
            </a:r>
            <a:r>
              <a:rPr dirty="0" sz="1100" spc="5">
                <a:latin typeface="Times New Roman"/>
                <a:cs typeface="Times New Roman"/>
              </a:rPr>
              <a:t>journals </a:t>
            </a:r>
            <a:r>
              <a:rPr dirty="0" sz="1100" spc="10">
                <a:latin typeface="Times New Roman"/>
                <a:cs typeface="Times New Roman"/>
              </a:rPr>
              <a:t>have seen overwhelming evidence that the market 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weak form </a:t>
            </a:r>
            <a:r>
              <a:rPr dirty="0" sz="1100" spc="5">
                <a:latin typeface="Times New Roman"/>
                <a:cs typeface="Times New Roman"/>
              </a:rPr>
              <a:t>efficient,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editors rarely </a:t>
            </a:r>
            <a:r>
              <a:rPr dirty="0" sz="1100" spc="10">
                <a:latin typeface="Times New Roman"/>
                <a:cs typeface="Times New Roman"/>
              </a:rPr>
              <a:t>want </a:t>
            </a:r>
            <a:r>
              <a:rPr dirty="0" sz="1100" spc="5">
                <a:latin typeface="Times New Roman"/>
                <a:cs typeface="Times New Roman"/>
              </a:rPr>
              <a:t>to devote </a:t>
            </a:r>
            <a:r>
              <a:rPr dirty="0" sz="1100" spc="10">
                <a:latin typeface="Times New Roman"/>
                <a:cs typeface="Times New Roman"/>
              </a:rPr>
              <a:t>space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5">
                <a:latin typeface="Times New Roman"/>
                <a:cs typeface="Times New Roman"/>
              </a:rPr>
              <a:t>article </a:t>
            </a:r>
            <a:r>
              <a:rPr dirty="0" sz="1100" spc="10">
                <a:latin typeface="Times New Roman"/>
                <a:cs typeface="Times New Roman"/>
              </a:rPr>
              <a:t>confirming  </a:t>
            </a:r>
            <a:r>
              <a:rPr dirty="0" sz="1100" spc="5">
                <a:latin typeface="Times New Roman"/>
                <a:cs typeface="Times New Roman"/>
              </a:rPr>
              <a:t>decades of prior </a:t>
            </a:r>
            <a:r>
              <a:rPr dirty="0" sz="1100" spc="10">
                <a:latin typeface="Times New Roman"/>
                <a:cs typeface="Times New Roman"/>
              </a:rPr>
              <a:t>work </a:t>
            </a:r>
            <a:r>
              <a:rPr dirty="0" sz="1100" spc="5">
                <a:latin typeface="Times New Roman"/>
                <a:cs typeface="Times New Roman"/>
              </a:rPr>
              <a:t>in this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area.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2. </a:t>
            </a:r>
            <a:r>
              <a:rPr dirty="0" sz="1100" spc="5" b="1">
                <a:latin typeface="Times New Roman"/>
                <a:cs typeface="Times New Roman"/>
              </a:rPr>
              <a:t>Semi-strong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Form: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weak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20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states that security prices fully reflect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information  contained in the </a:t>
            </a:r>
            <a:r>
              <a:rPr dirty="0" sz="1100" spc="10">
                <a:latin typeface="Times New Roman"/>
                <a:cs typeface="Times New Roman"/>
              </a:rPr>
              <a:t>past </a:t>
            </a:r>
            <a:r>
              <a:rPr dirty="0" sz="1100" spc="5">
                <a:latin typeface="Times New Roman"/>
                <a:cs typeface="Times New Roman"/>
              </a:rPr>
              <a:t>series of stock prices. Semi-strong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efficiency </a:t>
            </a:r>
            <a:r>
              <a:rPr dirty="0" sz="1100" spc="10">
                <a:latin typeface="Times New Roman"/>
                <a:cs typeface="Times New Roman"/>
              </a:rPr>
              <a:t>takes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information </a:t>
            </a:r>
            <a:r>
              <a:rPr dirty="0" sz="1100" spc="5">
                <a:latin typeface="Times New Roman"/>
                <a:cs typeface="Times New Roman"/>
              </a:rPr>
              <a:t>set </a:t>
            </a:r>
            <a:r>
              <a:rPr dirty="0" sz="1100" spc="10">
                <a:latin typeface="Times New Roman"/>
                <a:cs typeface="Times New Roman"/>
              </a:rPr>
              <a:t>s </a:t>
            </a:r>
            <a:r>
              <a:rPr dirty="0" sz="1100" spc="5">
                <a:latin typeface="Times New Roman"/>
                <a:cs typeface="Times New Roman"/>
              </a:rPr>
              <a:t>step </a:t>
            </a:r>
            <a:r>
              <a:rPr dirty="0" sz="1100" spc="10">
                <a:latin typeface="Times New Roman"/>
                <a:cs typeface="Times New Roman"/>
              </a:rPr>
              <a:t>further and includes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publicly available information.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semi-  </a:t>
            </a:r>
            <a:r>
              <a:rPr dirty="0" sz="1100" spc="10">
                <a:latin typeface="Times New Roman"/>
                <a:cs typeface="Times New Roman"/>
              </a:rPr>
              <a:t>strong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20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states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security prices fully reflect all relevant publicly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available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information.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plethora of information holds potential interest to investors.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addition to </a:t>
            </a:r>
            <a:r>
              <a:rPr dirty="0" sz="1100" spc="10">
                <a:latin typeface="Times New Roman"/>
                <a:cs typeface="Times New Roman"/>
              </a:rPr>
              <a:t>past </a:t>
            </a:r>
            <a:r>
              <a:rPr dirty="0" sz="1100" spc="5">
                <a:latin typeface="Times New Roman"/>
                <a:cs typeface="Times New Roman"/>
              </a:rPr>
              <a:t>stock  prices,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reports, brokerage </a:t>
            </a:r>
            <a:r>
              <a:rPr dirty="0" sz="1100" spc="10">
                <a:latin typeface="Times New Roman"/>
                <a:cs typeface="Times New Roman"/>
              </a:rPr>
              <a:t>firm recommendations, </a:t>
            </a:r>
            <a:r>
              <a:rPr dirty="0" sz="1100" spc="5">
                <a:latin typeface="Times New Roman"/>
                <a:cs typeface="Times New Roman"/>
              </a:rPr>
              <a:t>investment advisory letters, and  </a:t>
            </a:r>
            <a:r>
              <a:rPr dirty="0" sz="1100" spc="10">
                <a:latin typeface="Times New Roman"/>
                <a:cs typeface="Times New Roman"/>
              </a:rPr>
              <a:t>so on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contain a </a:t>
            </a:r>
            <a:r>
              <a:rPr dirty="0" sz="1100" spc="5">
                <a:latin typeface="Times New Roman"/>
                <a:cs typeface="Times New Roman"/>
              </a:rPr>
              <a:t>myriad of details </a:t>
            </a:r>
            <a:r>
              <a:rPr dirty="0" sz="1100" spc="10">
                <a:latin typeface="Times New Roman"/>
                <a:cs typeface="Times New Roman"/>
              </a:rPr>
              <a:t>about what </a:t>
            </a:r>
            <a:r>
              <a:rPr dirty="0" sz="1100" spc="5">
                <a:latin typeface="Times New Roman"/>
                <a:cs typeface="Times New Roman"/>
              </a:rPr>
              <a:t>affects </a:t>
            </a:r>
            <a:r>
              <a:rPr dirty="0" sz="1100" spc="10">
                <a:latin typeface="Times New Roman"/>
                <a:cs typeface="Times New Roman"/>
              </a:rPr>
              <a:t>business performance and </a:t>
            </a:r>
            <a:r>
              <a:rPr dirty="0" sz="1100" spc="5">
                <a:latin typeface="Times New Roman"/>
                <a:cs typeface="Times New Roman"/>
              </a:rPr>
              <a:t>stock  value. </a:t>
            </a:r>
            <a:r>
              <a:rPr dirty="0" sz="1100" spc="10">
                <a:latin typeface="Times New Roman"/>
                <a:cs typeface="Times New Roman"/>
              </a:rPr>
              <a:t>While no one </a:t>
            </a:r>
            <a:r>
              <a:rPr dirty="0" sz="1100" spc="5">
                <a:latin typeface="Times New Roman"/>
                <a:cs typeface="Times New Roman"/>
              </a:rPr>
              <a:t>sees </a:t>
            </a:r>
            <a:r>
              <a:rPr dirty="0" sz="1100" spc="10">
                <a:latin typeface="Times New Roman"/>
                <a:cs typeface="Times New Roman"/>
              </a:rPr>
              <a:t>every 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items,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does, and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move </a:t>
            </a:r>
            <a:r>
              <a:rPr dirty="0" sz="1100" spc="5">
                <a:latin typeface="Times New Roman"/>
                <a:cs typeface="Times New Roman"/>
              </a:rPr>
              <a:t>as  people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decisions to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and sell </a:t>
            </a:r>
            <a:r>
              <a:rPr dirty="0" sz="1100" spc="10">
                <a:latin typeface="Times New Roman"/>
                <a:cs typeface="Times New Roman"/>
              </a:rPr>
              <a:t>based on what they </a:t>
            </a:r>
            <a:r>
              <a:rPr dirty="0" sz="1100" spc="5">
                <a:latin typeface="Times New Roman"/>
                <a:cs typeface="Times New Roman"/>
              </a:rPr>
              <a:t>learn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information set  </a:t>
            </a:r>
            <a:r>
              <a:rPr dirty="0" sz="1100" spc="10">
                <a:latin typeface="Times New Roman"/>
                <a:cs typeface="Times New Roman"/>
              </a:rPr>
              <a:t>available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news </a:t>
            </a:r>
            <a:r>
              <a:rPr dirty="0" sz="1100" spc="5">
                <a:latin typeface="Times New Roman"/>
                <a:cs typeface="Times New Roman"/>
              </a:rPr>
              <a:t>item 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MGM </a:t>
            </a:r>
            <a:r>
              <a:rPr dirty="0" sz="1100" spc="5">
                <a:latin typeface="Times New Roman"/>
                <a:cs typeface="Times New Roman"/>
              </a:rPr>
              <a:t>Grand </a:t>
            </a:r>
            <a:r>
              <a:rPr dirty="0" sz="1100" spc="10">
                <a:latin typeface="Times New Roman"/>
                <a:cs typeface="Times New Roman"/>
              </a:rPr>
              <a:t>Hotel </a:t>
            </a:r>
            <a:r>
              <a:rPr dirty="0" sz="1100" spc="5">
                <a:latin typeface="Times New Roman"/>
                <a:cs typeface="Times New Roman"/>
              </a:rPr>
              <a:t>fire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not past price data, but it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publicly  </a:t>
            </a:r>
            <a:r>
              <a:rPr dirty="0" sz="1100" spc="10">
                <a:latin typeface="Times New Roman"/>
                <a:cs typeface="Times New Roman"/>
              </a:rPr>
              <a:t>available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did </a:t>
            </a:r>
            <a:r>
              <a:rPr dirty="0" sz="1100" spc="10">
                <a:latin typeface="Times New Roman"/>
                <a:cs typeface="Times New Roman"/>
              </a:rPr>
              <a:t>decline because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5">
                <a:latin typeface="Times New Roman"/>
                <a:cs typeface="Times New Roman"/>
              </a:rPr>
              <a:t>According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semi-strong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of the  </a:t>
            </a:r>
            <a:r>
              <a:rPr dirty="0" sz="1100" spc="15">
                <a:latin typeface="Times New Roman"/>
                <a:cs typeface="Times New Roman"/>
              </a:rPr>
              <a:t>EMH,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behavior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exactly what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expected.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8255">
              <a:lnSpc>
                <a:spcPts val="1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Semi-strong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efficiency states that security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 reflect all </a:t>
            </a:r>
            <a:r>
              <a:rPr dirty="0" sz="1100" spc="10">
                <a:latin typeface="Times New Roman"/>
                <a:cs typeface="Times New Roman"/>
              </a:rPr>
              <a:t>publicly </a:t>
            </a:r>
            <a:r>
              <a:rPr dirty="0" sz="1100" spc="5">
                <a:latin typeface="Times New Roman"/>
                <a:cs typeface="Times New Roman"/>
              </a:rPr>
              <a:t>available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information.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Tests of Semi-strong Form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Efficiency: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Extensive academic research supports the semi-strong version of the efficient </a:t>
            </a:r>
            <a:r>
              <a:rPr dirty="0" sz="1100" spc="10">
                <a:latin typeface="Times New Roman"/>
                <a:cs typeface="Times New Roman"/>
              </a:rPr>
              <a:t>market  </a:t>
            </a:r>
            <a:r>
              <a:rPr dirty="0" sz="1100" spc="5">
                <a:latin typeface="Times New Roman"/>
                <a:cs typeface="Times New Roman"/>
              </a:rPr>
              <a:t>hypothesis.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literature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devotes much more attention to </a:t>
            </a:r>
            <a:r>
              <a:rPr dirty="0" sz="1100" spc="5">
                <a:latin typeface="Times New Roman"/>
                <a:cs typeface="Times New Roman"/>
              </a:rPr>
              <a:t>tests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 semi-strong </a:t>
            </a:r>
            <a:r>
              <a:rPr dirty="0" sz="1100" spc="15">
                <a:latin typeface="Times New Roman"/>
                <a:cs typeface="Times New Roman"/>
              </a:rPr>
              <a:t>form  </a:t>
            </a:r>
            <a:r>
              <a:rPr dirty="0" sz="1100" spc="5">
                <a:latin typeface="Times New Roman"/>
                <a:cs typeface="Times New Roman"/>
              </a:rPr>
              <a:t>efficiency than to </a:t>
            </a:r>
            <a:r>
              <a:rPr dirty="0" sz="1100" spc="10">
                <a:latin typeface="Times New Roman"/>
                <a:cs typeface="Times New Roman"/>
              </a:rPr>
              <a:t>weak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tests. Studies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investigated </a:t>
            </a:r>
            <a:r>
              <a:rPr dirty="0" sz="1100" spc="10">
                <a:latin typeface="Times New Roman"/>
                <a:cs typeface="Times New Roman"/>
              </a:rPr>
              <a:t>the extent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which people can  </a:t>
            </a:r>
            <a:r>
              <a:rPr dirty="0" sz="1100" spc="5">
                <a:latin typeface="Times New Roman"/>
                <a:cs typeface="Times New Roman"/>
              </a:rPr>
              <a:t>profit by acting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various corporate announcements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stock splits, cash dividends,  </a:t>
            </a:r>
            <a:r>
              <a:rPr dirty="0" sz="1100" spc="10">
                <a:latin typeface="Times New Roman"/>
                <a:cs typeface="Times New Roman"/>
              </a:rPr>
              <a:t>and stock </a:t>
            </a:r>
            <a:r>
              <a:rPr dirty="0" sz="1100" spc="5">
                <a:latin typeface="Times New Roman"/>
                <a:cs typeface="Times New Roman"/>
              </a:rPr>
              <a:t>dividends. </a:t>
            </a:r>
            <a:r>
              <a:rPr dirty="0" sz="1100" spc="10">
                <a:latin typeface="Times New Roman"/>
                <a:cs typeface="Times New Roman"/>
              </a:rPr>
              <a:t>While and </a:t>
            </a:r>
            <a:r>
              <a:rPr dirty="0" sz="1100" spc="5">
                <a:latin typeface="Times New Roman"/>
                <a:cs typeface="Times New Roman"/>
              </a:rPr>
              <a:t>occasional research </a:t>
            </a:r>
            <a:r>
              <a:rPr dirty="0" sz="1100" spc="10">
                <a:latin typeface="Times New Roman"/>
                <a:cs typeface="Times New Roman"/>
              </a:rPr>
              <a:t>paper shows that small </a:t>
            </a:r>
            <a:r>
              <a:rPr dirty="0" sz="1100" spc="5">
                <a:latin typeface="Times New Roman"/>
                <a:cs typeface="Times New Roman"/>
              </a:rPr>
              <a:t>profits </a:t>
            </a:r>
            <a:r>
              <a:rPr dirty="0" sz="1100" spc="10">
                <a:latin typeface="Times New Roman"/>
                <a:cs typeface="Times New Roman"/>
              </a:rPr>
              <a:t>could  have been made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case, </a:t>
            </a:r>
            <a:r>
              <a:rPr dirty="0" sz="1100" spc="10">
                <a:latin typeface="Times New Roman"/>
                <a:cs typeface="Times New Roman"/>
              </a:rPr>
              <a:t>the general </a:t>
            </a:r>
            <a:r>
              <a:rPr dirty="0" sz="1100" spc="5">
                <a:latin typeface="Times New Roman"/>
                <a:cs typeface="Times New Roman"/>
              </a:rPr>
              <a:t>result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consistent: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reacts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public information efficiency,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investors will seldom </a:t>
            </a:r>
            <a:r>
              <a:rPr dirty="0" sz="1100" spc="5">
                <a:latin typeface="Times New Roman"/>
                <a:cs typeface="Times New Roman"/>
              </a:rPr>
              <a:t>outperform </a:t>
            </a:r>
            <a:r>
              <a:rPr dirty="0" sz="1100" spc="10">
                <a:latin typeface="Times New Roman"/>
                <a:cs typeface="Times New Roman"/>
              </a:rPr>
              <a:t>the market averages </a:t>
            </a:r>
            <a:r>
              <a:rPr dirty="0" sz="1100" spc="5">
                <a:latin typeface="Times New Roman"/>
                <a:cs typeface="Times New Roman"/>
              </a:rPr>
              <a:t>by  </a:t>
            </a:r>
            <a:r>
              <a:rPr dirty="0" sz="1100" spc="10">
                <a:latin typeface="Times New Roman"/>
                <a:cs typeface="Times New Roman"/>
              </a:rPr>
              <a:t>analyzing </a:t>
            </a:r>
            <a:r>
              <a:rPr dirty="0" sz="1100" spc="5">
                <a:latin typeface="Times New Roman"/>
                <a:cs typeface="Times New Roman"/>
              </a:rPr>
              <a:t>public </a:t>
            </a:r>
            <a:r>
              <a:rPr dirty="0" sz="1100" spc="10">
                <a:latin typeface="Times New Roman"/>
                <a:cs typeface="Times New Roman"/>
              </a:rPr>
              <a:t>news, </a:t>
            </a:r>
            <a:r>
              <a:rPr dirty="0" sz="1100" spc="5">
                <a:latin typeface="Times New Roman"/>
                <a:cs typeface="Times New Roman"/>
              </a:rPr>
              <a:t>especially if they must </a:t>
            </a:r>
            <a:r>
              <a:rPr dirty="0" sz="1100" spc="15">
                <a:latin typeface="Times New Roman"/>
                <a:cs typeface="Times New Roman"/>
              </a:rPr>
              <a:t>pay </a:t>
            </a:r>
            <a:r>
              <a:rPr dirty="0" sz="1100" spc="10">
                <a:latin typeface="Times New Roman"/>
                <a:cs typeface="Times New Roman"/>
              </a:rPr>
              <a:t>commissions </a:t>
            </a:r>
            <a:r>
              <a:rPr dirty="0" sz="1100" spc="5">
                <a:latin typeface="Times New Roman"/>
                <a:cs typeface="Times New Roman"/>
              </a:rPr>
              <a:t>to buy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sell.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recognize </a:t>
            </a:r>
            <a:r>
              <a:rPr dirty="0" sz="1100" spc="10">
                <a:latin typeface="Times New Roman"/>
                <a:cs typeface="Times New Roman"/>
              </a:rPr>
              <a:t>that 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pretty efficient.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seen time </a:t>
            </a:r>
            <a:r>
              <a:rPr dirty="0" sz="1100" spc="5">
                <a:latin typeface="Times New Roman"/>
                <a:cs typeface="Times New Roman"/>
              </a:rPr>
              <a:t>after time that </a:t>
            </a:r>
            <a:r>
              <a:rPr dirty="0" sz="1100" spc="15">
                <a:latin typeface="Times New Roman"/>
                <a:cs typeface="Times New Roman"/>
              </a:rPr>
              <a:t>when we  </a:t>
            </a:r>
            <a:r>
              <a:rPr dirty="0" sz="1100" spc="10">
                <a:latin typeface="Times New Roman"/>
                <a:cs typeface="Times New Roman"/>
              </a:rPr>
              <a:t>get the word that a Wall </a:t>
            </a:r>
            <a:r>
              <a:rPr dirty="0" sz="1100" spc="5">
                <a:latin typeface="Times New Roman"/>
                <a:cs typeface="Times New Roman"/>
              </a:rPr>
              <a:t>Street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10">
                <a:latin typeface="Times New Roman"/>
                <a:cs typeface="Times New Roman"/>
              </a:rPr>
              <a:t>recommending 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stock is </a:t>
            </a:r>
            <a:r>
              <a:rPr dirty="0" sz="1100" spc="10">
                <a:latin typeface="Times New Roman"/>
                <a:cs typeface="Times New Roman"/>
              </a:rPr>
              <a:t>already up a  </a:t>
            </a:r>
            <a:r>
              <a:rPr dirty="0" sz="1100" spc="5">
                <a:latin typeface="Times New Roman"/>
                <a:cs typeface="Times New Roman"/>
              </a:rPr>
              <a:t>point-and-a-half.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that efficient. </a:t>
            </a:r>
            <a:r>
              <a:rPr dirty="0" sz="1100" spc="10">
                <a:latin typeface="Times New Roman"/>
                <a:cs typeface="Times New Roman"/>
              </a:rPr>
              <a:t>As soon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anyone </a:t>
            </a:r>
            <a:r>
              <a:rPr dirty="0" sz="1100" spc="5">
                <a:latin typeface="Times New Roman"/>
                <a:cs typeface="Times New Roman"/>
              </a:rPr>
              <a:t>gets </a:t>
            </a:r>
            <a:r>
              <a:rPr dirty="0" sz="1100" spc="10">
                <a:latin typeface="Times New Roman"/>
                <a:cs typeface="Times New Roman"/>
              </a:rPr>
              <a:t>wind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firm’s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recommendation-boom-people are buying </a:t>
            </a:r>
            <a:r>
              <a:rPr dirty="0" sz="1100">
                <a:latin typeface="Times New Roman"/>
                <a:cs typeface="Times New Roman"/>
              </a:rPr>
              <a:t>it,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that stock’s price </a:t>
            </a:r>
            <a:r>
              <a:rPr dirty="0" sz="1100" spc="10">
                <a:latin typeface="Times New Roman"/>
                <a:cs typeface="Times New Roman"/>
              </a:rPr>
              <a:t>goes </a:t>
            </a:r>
            <a:r>
              <a:rPr dirty="0" sz="1100" spc="5">
                <a:latin typeface="Times New Roman"/>
                <a:cs typeface="Times New Roman"/>
              </a:rPr>
              <a:t>up.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[of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information]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diminished.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146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345438" y="571581"/>
            <a:ext cx="5511800" cy="906462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01600" marR="3952875">
              <a:lnSpc>
                <a:spcPts val="1300"/>
              </a:lnSpc>
              <a:spcBef>
                <a:spcPts val="190"/>
              </a:spcBef>
            </a:pPr>
            <a:r>
              <a:rPr dirty="0" sz="1100" spc="10">
                <a:latin typeface="Times New Roman"/>
                <a:cs typeface="Times New Roman"/>
              </a:rPr>
              <a:t>-Michael </a:t>
            </a:r>
            <a:r>
              <a:rPr dirty="0" sz="1100" spc="5">
                <a:latin typeface="Times New Roman"/>
                <a:cs typeface="Times New Roman"/>
              </a:rPr>
              <a:t>J. </a:t>
            </a:r>
            <a:r>
              <a:rPr dirty="0" sz="1100" spc="10">
                <a:latin typeface="Times New Roman"/>
                <a:cs typeface="Times New Roman"/>
              </a:rPr>
              <a:t>C. </a:t>
            </a:r>
            <a:r>
              <a:rPr dirty="0" sz="1100" spc="5">
                <a:latin typeface="Times New Roman"/>
                <a:cs typeface="Times New Roman"/>
              </a:rPr>
              <a:t>Roth  </a:t>
            </a:r>
            <a:r>
              <a:rPr dirty="0" sz="1100" spc="10">
                <a:latin typeface="Times New Roman"/>
                <a:cs typeface="Times New Roman"/>
              </a:rPr>
              <a:t>Executive Vice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President</a:t>
            </a: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260"/>
              </a:lnSpc>
            </a:pPr>
            <a:r>
              <a:rPr dirty="0" sz="1100" spc="20">
                <a:latin typeface="Times New Roman"/>
                <a:cs typeface="Times New Roman"/>
              </a:rPr>
              <a:t>USAA </a:t>
            </a:r>
            <a:r>
              <a:rPr dirty="0" sz="1100" spc="5">
                <a:latin typeface="Times New Roman"/>
                <a:cs typeface="Times New Roman"/>
              </a:rPr>
              <a:t>Investment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01600" marR="946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fact, </a:t>
            </a:r>
            <a:r>
              <a:rPr dirty="0" sz="1100" spc="10">
                <a:latin typeface="Times New Roman"/>
                <a:cs typeface="Times New Roman"/>
              </a:rPr>
              <a:t>academic evidence indicates </a:t>
            </a:r>
            <a:r>
              <a:rPr dirty="0" sz="1100" spc="5">
                <a:latin typeface="Times New Roman"/>
                <a:cs typeface="Times New Roman"/>
              </a:rPr>
              <a:t>that active </a:t>
            </a:r>
            <a:r>
              <a:rPr dirty="0" sz="1100" spc="10">
                <a:latin typeface="Times New Roman"/>
                <a:cs typeface="Times New Roman"/>
              </a:rPr>
              <a:t>portfolio managers (those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frequently  change </a:t>
            </a:r>
            <a:r>
              <a:rPr dirty="0" sz="1100" spc="5">
                <a:latin typeface="Times New Roman"/>
                <a:cs typeface="Times New Roman"/>
              </a:rPr>
              <a:t>their portfolios to include “better” </a:t>
            </a:r>
            <a:r>
              <a:rPr dirty="0" sz="1100" spc="10">
                <a:latin typeface="Times New Roman"/>
                <a:cs typeface="Times New Roman"/>
              </a:rPr>
              <a:t>stocks) </a:t>
            </a:r>
            <a:r>
              <a:rPr dirty="0" sz="1100" spc="5">
                <a:latin typeface="Times New Roman"/>
                <a:cs typeface="Times New Roman"/>
              </a:rPr>
              <a:t>tend to subtract </a:t>
            </a:r>
            <a:r>
              <a:rPr dirty="0" sz="1100" spc="10">
                <a:latin typeface="Times New Roman"/>
                <a:cs typeface="Times New Roman"/>
              </a:rPr>
              <a:t>value rather than add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 marR="939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people try to beat the 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Poor’s </a:t>
            </a:r>
            <a:r>
              <a:rPr dirty="0" sz="1100" spc="5">
                <a:latin typeface="Times New Roman"/>
                <a:cs typeface="Times New Roman"/>
              </a:rPr>
              <a:t>Stock Index by picking better stocks or  </a:t>
            </a:r>
            <a:r>
              <a:rPr dirty="0" sz="1100" spc="10">
                <a:latin typeface="Times New Roman"/>
                <a:cs typeface="Times New Roman"/>
              </a:rPr>
              <a:t>moving </a:t>
            </a:r>
            <a:r>
              <a:rPr dirty="0" sz="1100" spc="5">
                <a:latin typeface="Times New Roman"/>
                <a:cs typeface="Times New Roman"/>
              </a:rPr>
              <a:t>to better sectors of </a:t>
            </a:r>
            <a:r>
              <a:rPr dirty="0" sz="1100" spc="10">
                <a:latin typeface="Times New Roman"/>
                <a:cs typeface="Times New Roman"/>
              </a:rPr>
              <a:t>the market. But </a:t>
            </a:r>
            <a:r>
              <a:rPr dirty="0" sz="1100" spc="5">
                <a:latin typeface="Times New Roman"/>
                <a:cs typeface="Times New Roman"/>
              </a:rPr>
              <a:t>studies </a:t>
            </a:r>
            <a:r>
              <a:rPr dirty="0" sz="1100" spc="10">
                <a:latin typeface="Times New Roman"/>
                <a:cs typeface="Times New Roman"/>
              </a:rPr>
              <a:t>show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a game that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underperforms.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 marR="3961129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-Leonard H. Wissner  Chief Investment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Officer</a:t>
            </a: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260"/>
              </a:lnSpc>
            </a:pPr>
            <a:r>
              <a:rPr dirty="0" sz="1100" spc="10">
                <a:latin typeface="Times New Roman"/>
                <a:cs typeface="Times New Roman"/>
              </a:rPr>
              <a:t>Ward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Winsser Capital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Researchers at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 Journal, in conjunction </a:t>
            </a:r>
            <a:r>
              <a:rPr dirty="0" sz="1100" spc="10">
                <a:latin typeface="Times New Roman"/>
                <a:cs typeface="Times New Roman"/>
              </a:rPr>
              <a:t>with Zack’s Investment Research,  </a:t>
            </a:r>
            <a:r>
              <a:rPr dirty="0" sz="1100" spc="5">
                <a:latin typeface="Times New Roman"/>
                <a:cs typeface="Times New Roman"/>
              </a:rPr>
              <a:t>report that for the </a:t>
            </a:r>
            <a:r>
              <a:rPr dirty="0" sz="1100" spc="10">
                <a:latin typeface="Times New Roman"/>
                <a:cs typeface="Times New Roman"/>
              </a:rPr>
              <a:t>5-year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ending 30 September 1999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recommendations of  only </a:t>
            </a:r>
            <a:r>
              <a:rPr dirty="0" sz="1100" spc="10">
                <a:latin typeface="Times New Roman"/>
                <a:cs typeface="Times New Roman"/>
              </a:rPr>
              <a:t>3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15 </a:t>
            </a:r>
            <a:r>
              <a:rPr dirty="0" sz="1100" spc="5">
                <a:latin typeface="Times New Roman"/>
                <a:cs typeface="Times New Roman"/>
              </a:rPr>
              <a:t>major brokerage firms </a:t>
            </a:r>
            <a:r>
              <a:rPr dirty="0" sz="1100" spc="10">
                <a:latin typeface="Times New Roman"/>
                <a:cs typeface="Times New Roman"/>
              </a:rPr>
              <a:t>managed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outperform the 205.6 </a:t>
            </a:r>
            <a:r>
              <a:rPr dirty="0" sz="1100" spc="5">
                <a:latin typeface="Times New Roman"/>
                <a:cs typeface="Times New Roman"/>
              </a:rPr>
              <a:t>percent earned by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S&amp;P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500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index.</a:t>
            </a:r>
            <a:r>
              <a:rPr dirty="0" baseline="37037" sz="1125" spc="7">
                <a:latin typeface="Times New Roman"/>
                <a:cs typeface="Times New Roman"/>
              </a:rPr>
              <a:t>7 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first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nine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months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1998,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88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percent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actively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managed</a:t>
            </a: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ts val="1300"/>
              </a:lnSpc>
              <a:spcBef>
                <a:spcPts val="35"/>
              </a:spcBef>
            </a:pPr>
            <a:r>
              <a:rPr dirty="0" sz="1100" spc="10">
                <a:latin typeface="Times New Roman"/>
                <a:cs typeface="Times New Roman"/>
              </a:rPr>
              <a:t>U.S. </a:t>
            </a:r>
            <a:r>
              <a:rPr dirty="0" sz="1100" spc="5">
                <a:latin typeface="Times New Roman"/>
                <a:cs typeface="Times New Roman"/>
              </a:rPr>
              <a:t>mutual funds trailed </a:t>
            </a:r>
            <a:r>
              <a:rPr dirty="0" sz="1100" spc="10">
                <a:latin typeface="Times New Roman"/>
                <a:cs typeface="Times New Roman"/>
              </a:rPr>
              <a:t>the performance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500. </a:t>
            </a:r>
            <a:r>
              <a:rPr dirty="0" sz="1100" spc="10">
                <a:latin typeface="Times New Roman"/>
                <a:cs typeface="Times New Roman"/>
              </a:rPr>
              <a:t>Most people would expect </a:t>
            </a:r>
            <a:r>
              <a:rPr dirty="0" sz="1100" spc="5">
                <a:latin typeface="Times New Roman"/>
                <a:cs typeface="Times New Roman"/>
              </a:rPr>
              <a:t>that if  </a:t>
            </a:r>
            <a:r>
              <a:rPr dirty="0" sz="1100" spc="10">
                <a:latin typeface="Times New Roman"/>
                <a:cs typeface="Times New Roman"/>
              </a:rPr>
              <a:t>anyone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could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analyze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better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than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average,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well-trained,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experienced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analysts</a:t>
            </a:r>
            <a:endParaRPr sz="1100">
              <a:latin typeface="Times New Roman"/>
              <a:cs typeface="Times New Roman"/>
            </a:endParaRPr>
          </a:p>
          <a:p>
            <a:pPr algn="just" marL="101600">
              <a:lnSpc>
                <a:spcPts val="1245"/>
              </a:lnSpc>
            </a:pPr>
            <a:r>
              <a:rPr dirty="0" sz="1100" spc="10">
                <a:latin typeface="Times New Roman"/>
                <a:cs typeface="Times New Roman"/>
              </a:rPr>
              <a:t>at the  </a:t>
            </a:r>
            <a:r>
              <a:rPr dirty="0" sz="1100" spc="5">
                <a:latin typeface="Times New Roman"/>
                <a:cs typeface="Times New Roman"/>
              </a:rPr>
              <a:t>major  investment  houses </a:t>
            </a:r>
            <a:r>
              <a:rPr dirty="0" sz="1100" spc="10">
                <a:latin typeface="Times New Roman"/>
                <a:cs typeface="Times New Roman"/>
              </a:rPr>
              <a:t>could. These </a:t>
            </a:r>
            <a:r>
              <a:rPr dirty="0" sz="1100" spc="5">
                <a:latin typeface="Times New Roman"/>
                <a:cs typeface="Times New Roman"/>
              </a:rPr>
              <a:t>“experts” </a:t>
            </a:r>
            <a:r>
              <a:rPr dirty="0" sz="1100" spc="10">
                <a:latin typeface="Times New Roman"/>
                <a:cs typeface="Times New Roman"/>
              </a:rPr>
              <a:t>did 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do well  </a:t>
            </a:r>
            <a:r>
              <a:rPr dirty="0" sz="1100" spc="5">
                <a:latin typeface="Times New Roman"/>
                <a:cs typeface="Times New Roman"/>
              </a:rPr>
              <a:t>during this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period.</a:t>
            </a:r>
            <a:endParaRPr sz="1100">
              <a:latin typeface="Times New Roman"/>
              <a:cs typeface="Times New Roman"/>
            </a:endParaRPr>
          </a:p>
          <a:p>
            <a:pPr algn="just" marL="1016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Their substandard performance is </a:t>
            </a:r>
            <a:r>
              <a:rPr dirty="0" sz="1100" spc="10">
                <a:latin typeface="Times New Roman"/>
                <a:cs typeface="Times New Roman"/>
              </a:rPr>
              <a:t>discouraging but </a:t>
            </a:r>
            <a:r>
              <a:rPr dirty="0" sz="1100" spc="5">
                <a:latin typeface="Times New Roman"/>
                <a:cs typeface="Times New Roman"/>
              </a:rPr>
              <a:t>surprisingly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common.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34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particularly </a:t>
            </a:r>
            <a:r>
              <a:rPr dirty="0" sz="1100" spc="10">
                <a:latin typeface="Times New Roman"/>
                <a:cs typeface="Times New Roman"/>
              </a:rPr>
              <a:t>famous </a:t>
            </a:r>
            <a:r>
              <a:rPr dirty="0" sz="1100" spc="5">
                <a:latin typeface="Times New Roman"/>
                <a:cs typeface="Times New Roman"/>
              </a:rPr>
              <a:t>study by Ball </a:t>
            </a:r>
            <a:r>
              <a:rPr dirty="0" sz="1100" spc="10">
                <a:latin typeface="Times New Roman"/>
                <a:cs typeface="Times New Roman"/>
              </a:rPr>
              <a:t>and Brown </a:t>
            </a:r>
            <a:r>
              <a:rPr dirty="0" sz="1100" spc="5">
                <a:latin typeface="Times New Roman"/>
                <a:cs typeface="Times New Roman"/>
              </a:rPr>
              <a:t>deals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market’s reaction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corporate earnings announcements.</a:t>
            </a:r>
            <a:r>
              <a:rPr dirty="0" baseline="37037" sz="1125" spc="7">
                <a:latin typeface="Times New Roman"/>
                <a:cs typeface="Times New Roman"/>
              </a:rPr>
              <a:t>8 </a:t>
            </a:r>
            <a:r>
              <a:rPr dirty="0" sz="1100" spc="10">
                <a:latin typeface="Times New Roman"/>
                <a:cs typeface="Times New Roman"/>
              </a:rPr>
              <a:t>This research reported that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prices react favorably  </a:t>
            </a:r>
            <a:r>
              <a:rPr dirty="0" sz="1100" spc="5">
                <a:latin typeface="Times New Roman"/>
                <a:cs typeface="Times New Roman"/>
              </a:rPr>
              <a:t>to better-than-expected </a:t>
            </a:r>
            <a:r>
              <a:rPr dirty="0" sz="1100" spc="10">
                <a:latin typeface="Times New Roman"/>
                <a:cs typeface="Times New Roman"/>
              </a:rPr>
              <a:t>earnings, and </a:t>
            </a:r>
            <a:r>
              <a:rPr dirty="0" sz="1100" spc="5">
                <a:latin typeface="Times New Roman"/>
                <a:cs typeface="Times New Roman"/>
              </a:rPr>
              <a:t>vice versa.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they also reported that security  prices </a:t>
            </a:r>
            <a:r>
              <a:rPr dirty="0" sz="1100" spc="10">
                <a:latin typeface="Times New Roman"/>
                <a:cs typeface="Times New Roman"/>
              </a:rPr>
              <a:t>seemed </a:t>
            </a:r>
            <a:r>
              <a:rPr dirty="0" sz="1100" spc="5">
                <a:latin typeface="Times New Roman"/>
                <a:cs typeface="Times New Roman"/>
              </a:rPr>
              <a:t>to anticipate </a:t>
            </a:r>
            <a:r>
              <a:rPr dirty="0" sz="1100" spc="10">
                <a:latin typeface="Times New Roman"/>
                <a:cs typeface="Times New Roman"/>
              </a:rPr>
              <a:t>the news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year prior </a:t>
            </a:r>
            <a:r>
              <a:rPr dirty="0" sz="1100" spc="5">
                <a:latin typeface="Times New Roman"/>
                <a:cs typeface="Times New Roman"/>
              </a:rPr>
              <a:t>to the </a:t>
            </a:r>
            <a:r>
              <a:rPr dirty="0" sz="1100" spc="10">
                <a:latin typeface="Times New Roman"/>
                <a:cs typeface="Times New Roman"/>
              </a:rPr>
              <a:t>announcement, and that  by </a:t>
            </a:r>
            <a:r>
              <a:rPr dirty="0" sz="1100" spc="5">
                <a:latin typeface="Times New Roman"/>
                <a:cs typeface="Times New Roman"/>
              </a:rPr>
              <a:t>the time the actual earnings </a:t>
            </a:r>
            <a:r>
              <a:rPr dirty="0" sz="1100" spc="10">
                <a:latin typeface="Times New Roman"/>
                <a:cs typeface="Times New Roman"/>
              </a:rPr>
              <a:t>were made </a:t>
            </a:r>
            <a:r>
              <a:rPr dirty="0" sz="1100" spc="5">
                <a:latin typeface="Times New Roman"/>
                <a:cs typeface="Times New Roman"/>
              </a:rPr>
              <a:t>public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investor has little opportunity to  capitalize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news.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01600" marR="9334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Another noteworthy event study looked at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reaction to </a:t>
            </a:r>
            <a:r>
              <a:rPr dirty="0" sz="1100" spc="10">
                <a:latin typeface="Times New Roman"/>
                <a:cs typeface="Times New Roman"/>
              </a:rPr>
              <a:t>the death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corporate  chief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executive </a:t>
            </a:r>
            <a:r>
              <a:rPr dirty="0" sz="1100" spc="5">
                <a:latin typeface="Times New Roman"/>
                <a:cs typeface="Times New Roman"/>
              </a:rPr>
              <a:t>officer. Interestingly,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 declined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CEO </a:t>
            </a:r>
            <a:r>
              <a:rPr dirty="0" sz="1100" spc="10">
                <a:latin typeface="Times New Roman"/>
                <a:cs typeface="Times New Roman"/>
              </a:rPr>
              <a:t>was a  </a:t>
            </a:r>
            <a:r>
              <a:rPr dirty="0" sz="1100" spc="5">
                <a:latin typeface="Times New Roman"/>
                <a:cs typeface="Times New Roman"/>
              </a:rPr>
              <a:t>professional manager.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CEO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founder, </a:t>
            </a:r>
            <a:r>
              <a:rPr dirty="0" sz="1100" spc="10">
                <a:latin typeface="Times New Roman"/>
                <a:cs typeface="Times New Roman"/>
              </a:rPr>
              <a:t>the death was  </a:t>
            </a:r>
            <a:r>
              <a:rPr dirty="0" sz="1100" spc="5">
                <a:latin typeface="Times New Roman"/>
                <a:cs typeface="Times New Roman"/>
              </a:rPr>
              <a:t>associated with </a:t>
            </a:r>
            <a:r>
              <a:rPr dirty="0" sz="1100" spc="10">
                <a:latin typeface="Times New Roman"/>
                <a:cs typeface="Times New Roman"/>
              </a:rPr>
              <a:t>an increase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price. </a:t>
            </a:r>
            <a:r>
              <a:rPr dirty="0" sz="1100" spc="5">
                <a:latin typeface="Times New Roman"/>
                <a:cs typeface="Times New Roman"/>
              </a:rPr>
              <a:t>This finding </a:t>
            </a:r>
            <a:r>
              <a:rPr dirty="0" sz="1100" spc="10">
                <a:latin typeface="Times New Roman"/>
                <a:cs typeface="Times New Roman"/>
              </a:rPr>
              <a:t>may mean the market </a:t>
            </a:r>
            <a:r>
              <a:rPr dirty="0" sz="1100" spc="15">
                <a:latin typeface="Times New Roman"/>
                <a:cs typeface="Times New Roman"/>
              </a:rPr>
              <a:t>was  </a:t>
            </a:r>
            <a:r>
              <a:rPr dirty="0" sz="1100" spc="10">
                <a:latin typeface="Times New Roman"/>
                <a:cs typeface="Times New Roman"/>
              </a:rPr>
              <a:t>encouraged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prospect of </a:t>
            </a:r>
            <a:r>
              <a:rPr dirty="0" sz="1100" spc="10">
                <a:latin typeface="Times New Roman"/>
                <a:cs typeface="Times New Roman"/>
              </a:rPr>
              <a:t>a new </a:t>
            </a:r>
            <a:r>
              <a:rPr dirty="0" sz="1100" spc="5">
                <a:latin typeface="Times New Roman"/>
                <a:cs typeface="Times New Roman"/>
              </a:rPr>
              <a:t>“professional” </a:t>
            </a:r>
            <a:r>
              <a:rPr dirty="0" sz="1100" spc="10">
                <a:latin typeface="Times New Roman"/>
                <a:cs typeface="Times New Roman"/>
              </a:rPr>
              <a:t>company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leader.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0965" marR="9334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view </a:t>
            </a:r>
            <a:r>
              <a:rPr dirty="0" sz="1100" spc="5">
                <a:latin typeface="Times New Roman"/>
                <a:cs typeface="Times New Roman"/>
              </a:rPr>
              <a:t>stock splits </a:t>
            </a:r>
            <a:r>
              <a:rPr dirty="0" sz="1100" spc="10">
                <a:latin typeface="Times New Roman"/>
                <a:cs typeface="Times New Roman"/>
              </a:rPr>
              <a:t>favorably,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mentioned </a:t>
            </a:r>
            <a:r>
              <a:rPr dirty="0" sz="1100" spc="5">
                <a:latin typeface="Times New Roman"/>
                <a:cs typeface="Times New Roman"/>
              </a:rPr>
              <a:t>earlier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book.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announce </a:t>
            </a:r>
            <a:r>
              <a:rPr dirty="0" sz="1100" spc="5">
                <a:latin typeface="Times New Roman"/>
                <a:cs typeface="Times New Roman"/>
              </a:rPr>
              <a:t>splits in </a:t>
            </a:r>
            <a:r>
              <a:rPr dirty="0" sz="1100" spc="10">
                <a:latin typeface="Times New Roman"/>
                <a:cs typeface="Times New Roman"/>
              </a:rPr>
              <a:t>advance </a:t>
            </a:r>
            <a:r>
              <a:rPr dirty="0" sz="1100" spc="5">
                <a:latin typeface="Times New Roman"/>
                <a:cs typeface="Times New Roman"/>
              </a:rPr>
              <a:t>of the actual split date.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investors earn </a:t>
            </a:r>
            <a:r>
              <a:rPr dirty="0" sz="1100" spc="10">
                <a:latin typeface="Times New Roman"/>
                <a:cs typeface="Times New Roman"/>
              </a:rPr>
              <a:t>abnormal </a:t>
            </a:r>
            <a:r>
              <a:rPr dirty="0" sz="1100" spc="5">
                <a:latin typeface="Times New Roman"/>
                <a:cs typeface="Times New Roman"/>
              </a:rPr>
              <a:t>profits by  </a:t>
            </a:r>
            <a:r>
              <a:rPr dirty="0" sz="1100" spc="10">
                <a:latin typeface="Times New Roman"/>
                <a:cs typeface="Times New Roman"/>
              </a:rPr>
              <a:t>buying </a:t>
            </a:r>
            <a:r>
              <a:rPr dirty="0" sz="1100" spc="5">
                <a:latin typeface="Times New Roman"/>
                <a:cs typeface="Times New Roman"/>
              </a:rPr>
              <a:t>shares that are about to split? </a:t>
            </a:r>
            <a:r>
              <a:rPr dirty="0" sz="1100" spc="10">
                <a:latin typeface="Times New Roman"/>
                <a:cs typeface="Times New Roman"/>
              </a:rPr>
              <a:t>Fama </a:t>
            </a:r>
            <a:r>
              <a:rPr dirty="0" sz="1100" spc="5">
                <a:latin typeface="Times New Roman"/>
                <a:cs typeface="Times New Roman"/>
              </a:rPr>
              <a:t>is also associated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classic study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this  topic.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study found several </a:t>
            </a:r>
            <a:r>
              <a:rPr dirty="0" sz="1100" spc="10">
                <a:latin typeface="Times New Roman"/>
                <a:cs typeface="Times New Roman"/>
              </a:rPr>
              <a:t>things. </a:t>
            </a:r>
            <a:r>
              <a:rPr dirty="0" sz="1100" spc="5">
                <a:latin typeface="Times New Roman"/>
                <a:cs typeface="Times New Roman"/>
              </a:rPr>
              <a:t>First,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usually increase their dividends 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they split their shares. If the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fails 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so,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reacts adversely to this  preceding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split, but </a:t>
            </a:r>
            <a:r>
              <a:rPr dirty="0" sz="1100" spc="10">
                <a:latin typeface="Times New Roman"/>
                <a:cs typeface="Times New Roman"/>
              </a:rPr>
              <a:t>once the split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announced they cease </a:t>
            </a:r>
            <a:r>
              <a:rPr dirty="0" sz="1100" spc="5">
                <a:latin typeface="Times New Roman"/>
                <a:cs typeface="Times New Roman"/>
              </a:rPr>
              <a:t>to accrue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further.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split,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would have </a:t>
            </a:r>
            <a:r>
              <a:rPr dirty="0" sz="1100" spc="5">
                <a:latin typeface="Times New Roman"/>
                <a:cs typeface="Times New Roman"/>
              </a:rPr>
              <a:t>had to </a:t>
            </a:r>
            <a:r>
              <a:rPr dirty="0" sz="1100" spc="10">
                <a:latin typeface="Times New Roman"/>
                <a:cs typeface="Times New Roman"/>
              </a:rPr>
              <a:t>have bought the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months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advance  </a:t>
            </a:r>
            <a:r>
              <a:rPr dirty="0" sz="1100" spc="5">
                <a:latin typeface="Times New Roman"/>
                <a:cs typeface="Times New Roman"/>
              </a:rPr>
              <a:t>of the split date. </a:t>
            </a:r>
            <a:r>
              <a:rPr dirty="0" sz="1100" spc="10">
                <a:latin typeface="Times New Roman"/>
                <a:cs typeface="Times New Roman"/>
              </a:rPr>
              <a:t>Once the </a:t>
            </a:r>
            <a:r>
              <a:rPr dirty="0" sz="1100" spc="5">
                <a:latin typeface="Times New Roman"/>
                <a:cs typeface="Times New Roman"/>
              </a:rPr>
              <a:t>split is </a:t>
            </a:r>
            <a:r>
              <a:rPr dirty="0" sz="1100" spc="10">
                <a:latin typeface="Times New Roman"/>
                <a:cs typeface="Times New Roman"/>
              </a:rPr>
              <a:t>announced, the </a:t>
            </a:r>
            <a:r>
              <a:rPr dirty="0" sz="1100" spc="5">
                <a:latin typeface="Times New Roman"/>
                <a:cs typeface="Times New Roman"/>
              </a:rPr>
              <a:t>free </a:t>
            </a:r>
            <a:r>
              <a:rPr dirty="0" sz="1100" spc="10">
                <a:latin typeface="Times New Roman"/>
                <a:cs typeface="Times New Roman"/>
              </a:rPr>
              <a:t>lunch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gone.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0965" marR="9271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tests of semi-strong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efficiency use the </a:t>
            </a:r>
            <a:r>
              <a:rPr dirty="0" sz="1100" spc="10">
                <a:latin typeface="Times New Roman"/>
                <a:cs typeface="Times New Roman"/>
              </a:rPr>
              <a:t>event </a:t>
            </a:r>
            <a:r>
              <a:rPr dirty="0" sz="1100" spc="5">
                <a:latin typeface="Times New Roman"/>
                <a:cs typeface="Times New Roman"/>
              </a:rPr>
              <a:t>study </a:t>
            </a:r>
            <a:r>
              <a:rPr dirty="0" sz="1100" spc="10">
                <a:latin typeface="Times New Roman"/>
                <a:cs typeface="Times New Roman"/>
              </a:rPr>
              <a:t>methodology.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event  study, </a:t>
            </a:r>
            <a:r>
              <a:rPr dirty="0" sz="1100" spc="10">
                <a:latin typeface="Times New Roman"/>
                <a:cs typeface="Times New Roman"/>
              </a:rPr>
              <a:t>a phenomenon </a:t>
            </a:r>
            <a:r>
              <a:rPr dirty="0" sz="1100" spc="5">
                <a:latin typeface="Times New Roman"/>
                <a:cs typeface="Times New Roman"/>
              </a:rPr>
              <a:t>occurring at </a:t>
            </a:r>
            <a:r>
              <a:rPr dirty="0" sz="1100" spc="10">
                <a:latin typeface="Times New Roman"/>
                <a:cs typeface="Times New Roman"/>
              </a:rPr>
              <a:t>a known </a:t>
            </a:r>
            <a:r>
              <a:rPr dirty="0" sz="1100" spc="5">
                <a:latin typeface="Times New Roman"/>
                <a:cs typeface="Times New Roman"/>
              </a:rPr>
              <a:t>point in time, such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split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announcement </a:t>
            </a:r>
            <a:r>
              <a:rPr dirty="0" sz="1100" spc="5">
                <a:latin typeface="Times New Roman"/>
                <a:cs typeface="Times New Roman"/>
              </a:rPr>
              <a:t>of corporate earnings, is designated as time zero.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prior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event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day “T minus </a:t>
            </a:r>
            <a:r>
              <a:rPr dirty="0" sz="1100" spc="5">
                <a:latin typeface="Times New Roman"/>
                <a:cs typeface="Times New Roman"/>
              </a:rPr>
              <a:t>two,” while </a:t>
            </a:r>
            <a:r>
              <a:rPr dirty="0" sz="1100" spc="10">
                <a:latin typeface="Times New Roman"/>
                <a:cs typeface="Times New Roman"/>
              </a:rPr>
              <a:t>two days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would be “T plus </a:t>
            </a:r>
            <a:r>
              <a:rPr dirty="0" sz="1100" spc="5">
                <a:latin typeface="Times New Roman"/>
                <a:cs typeface="Times New Roman"/>
              </a:rPr>
              <a:t>two.”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typical </a:t>
            </a:r>
            <a:r>
              <a:rPr dirty="0" sz="1100" spc="10">
                <a:latin typeface="Times New Roman"/>
                <a:cs typeface="Times New Roman"/>
              </a:rPr>
              <a:t>conduct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an event study, a </a:t>
            </a:r>
            <a:r>
              <a:rPr dirty="0" sz="1100" spc="5">
                <a:latin typeface="Times New Roman"/>
                <a:cs typeface="Times New Roman"/>
              </a:rPr>
              <a:t>researcher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gather </a:t>
            </a:r>
            <a:r>
              <a:rPr dirty="0" sz="1100" spc="10">
                <a:latin typeface="Times New Roman"/>
                <a:cs typeface="Times New Roman"/>
              </a:rPr>
              <a:t>a sample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firms showing one </a:t>
            </a:r>
            <a:r>
              <a:rPr dirty="0" sz="1100" spc="5">
                <a:latin typeface="Times New Roman"/>
                <a:cs typeface="Times New Roman"/>
              </a:rPr>
              <a:t>or more instances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event </a:t>
            </a:r>
            <a:r>
              <a:rPr dirty="0" sz="1100" spc="5">
                <a:latin typeface="Times New Roman"/>
                <a:cs typeface="Times New Roman"/>
              </a:rPr>
              <a:t>of interest. Security returns before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the event would be </a:t>
            </a:r>
            <a:r>
              <a:rPr dirty="0" sz="1100" spc="5">
                <a:latin typeface="Times New Roman"/>
                <a:cs typeface="Times New Roman"/>
              </a:rPr>
              <a:t>collected.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Depending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on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researcher’s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hypothesis,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data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might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collected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monthly,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weekly,</a:t>
            </a:r>
            <a:endParaRPr sz="1100">
              <a:latin typeface="Times New Roman"/>
              <a:cs typeface="Times New Roman"/>
            </a:endParaRPr>
          </a:p>
          <a:p>
            <a:pPr marL="1287145">
              <a:lnSpc>
                <a:spcPct val="100000"/>
              </a:lnSpc>
              <a:spcBef>
                <a:spcPts val="990"/>
              </a:spcBef>
              <a:tabLst>
                <a:tab pos="51930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147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53015" y="406989"/>
            <a:ext cx="543623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62865" marR="54610">
              <a:lnSpc>
                <a:spcPct val="98300"/>
              </a:lnSpc>
              <a:spcBef>
                <a:spcPts val="150"/>
              </a:spcBef>
              <a:tabLst>
                <a:tab pos="51631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daily, or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intraday returns </a:t>
            </a:r>
            <a:r>
              <a:rPr dirty="0" sz="1100" spc="10">
                <a:latin typeface="Times New Roman"/>
                <a:cs typeface="Times New Roman"/>
              </a:rPr>
              <a:t>– how </a:t>
            </a:r>
            <a:r>
              <a:rPr dirty="0" sz="1100" spc="5">
                <a:latin typeface="Times New Roman"/>
                <a:cs typeface="Times New Roman"/>
              </a:rPr>
              <a:t>far before the event </a:t>
            </a:r>
            <a:r>
              <a:rPr dirty="0" sz="1100" spc="10">
                <a:latin typeface="Times New Roman"/>
                <a:cs typeface="Times New Roman"/>
              </a:rPr>
              <a:t>and how </a:t>
            </a:r>
            <a:r>
              <a:rPr dirty="0" sz="1100" spc="5">
                <a:latin typeface="Times New Roman"/>
                <a:cs typeface="Times New Roman"/>
              </a:rPr>
              <a:t>long after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also  </a:t>
            </a:r>
            <a:r>
              <a:rPr dirty="0" sz="1100" spc="10">
                <a:latin typeface="Times New Roman"/>
                <a:cs typeface="Times New Roman"/>
              </a:rPr>
              <a:t>depend on the </a:t>
            </a:r>
            <a:r>
              <a:rPr dirty="0" sz="1100" spc="5">
                <a:latin typeface="Times New Roman"/>
                <a:cs typeface="Times New Roman"/>
              </a:rPr>
              <a:t>particular study. Typically,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length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before </a:t>
            </a:r>
            <a:r>
              <a:rPr dirty="0" sz="1100" spc="10">
                <a:latin typeface="Times New Roman"/>
                <a:cs typeface="Times New Roman"/>
              </a:rPr>
              <a:t>and after periods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same.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2865" marR="5461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Regardless of the month or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event </a:t>
            </a:r>
            <a:r>
              <a:rPr dirty="0" sz="1100" spc="10">
                <a:latin typeface="Times New Roman"/>
                <a:cs typeface="Times New Roman"/>
              </a:rPr>
              <a:t>occurred, each stream </a:t>
            </a:r>
            <a:r>
              <a:rPr dirty="0" sz="1100" spc="5">
                <a:latin typeface="Times New Roman"/>
                <a:cs typeface="Times New Roman"/>
              </a:rPr>
              <a:t>of returns is </a:t>
            </a:r>
            <a:r>
              <a:rPr dirty="0" sz="1100" spc="10">
                <a:latin typeface="Times New Roman"/>
                <a:cs typeface="Times New Roman"/>
              </a:rPr>
              <a:t>then  </a:t>
            </a:r>
            <a:r>
              <a:rPr dirty="0" sz="1100" spc="5">
                <a:latin typeface="Times New Roman"/>
                <a:cs typeface="Times New Roman"/>
              </a:rPr>
              <a:t>“lined </a:t>
            </a:r>
            <a:r>
              <a:rPr dirty="0" sz="1100" spc="10">
                <a:latin typeface="Times New Roman"/>
                <a:cs typeface="Times New Roman"/>
              </a:rPr>
              <a:t>up” so </a:t>
            </a:r>
            <a:r>
              <a:rPr dirty="0" sz="1100" spc="5">
                <a:latin typeface="Times New Roman"/>
                <a:cs typeface="Times New Roman"/>
              </a:rPr>
              <a:t>that each </a:t>
            </a:r>
            <a:r>
              <a:rPr dirty="0" sz="1100" spc="10">
                <a:latin typeface="Times New Roman"/>
                <a:cs typeface="Times New Roman"/>
              </a:rPr>
              <a:t>company’s event </a:t>
            </a:r>
            <a:r>
              <a:rPr dirty="0" sz="1100" spc="5">
                <a:latin typeface="Times New Roman"/>
                <a:cs typeface="Times New Roman"/>
              </a:rPr>
              <a:t>corresponds </a:t>
            </a:r>
            <a:r>
              <a:rPr dirty="0" sz="1100" spc="10">
                <a:latin typeface="Times New Roman"/>
                <a:cs typeface="Times New Roman"/>
              </a:rPr>
              <a:t>to day zero. For instance, the </a:t>
            </a:r>
            <a:r>
              <a:rPr dirty="0" sz="1100">
                <a:latin typeface="Times New Roman"/>
                <a:cs typeface="Times New Roman"/>
              </a:rPr>
              <a:t>first  </a:t>
            </a:r>
            <a:r>
              <a:rPr dirty="0" sz="1100" spc="5">
                <a:latin typeface="Times New Roman"/>
                <a:cs typeface="Times New Roman"/>
              </a:rPr>
              <a:t>observation </a:t>
            </a:r>
            <a:r>
              <a:rPr dirty="0" sz="1100" spc="10">
                <a:latin typeface="Times New Roman"/>
                <a:cs typeface="Times New Roman"/>
              </a:rPr>
              <a:t>might be a </a:t>
            </a:r>
            <a:r>
              <a:rPr dirty="0" sz="1100" spc="5">
                <a:latin typeface="Times New Roman"/>
                <a:cs typeface="Times New Roman"/>
              </a:rPr>
              <a:t>split that occurred </a:t>
            </a:r>
            <a:r>
              <a:rPr dirty="0" sz="1100" spc="10">
                <a:latin typeface="Times New Roman"/>
                <a:cs typeface="Times New Roman"/>
              </a:rPr>
              <a:t>on March </a:t>
            </a:r>
            <a:r>
              <a:rPr dirty="0" sz="1100" spc="5">
                <a:latin typeface="Times New Roman"/>
                <a:cs typeface="Times New Roman"/>
              </a:rPr>
              <a:t>4, </a:t>
            </a:r>
            <a:r>
              <a:rPr dirty="0" sz="1100" spc="10">
                <a:latin typeface="Times New Roman"/>
                <a:cs typeface="Times New Roman"/>
              </a:rPr>
              <a:t>1988.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second company </a:t>
            </a:r>
            <a:r>
              <a:rPr dirty="0" sz="1100" spc="5">
                <a:latin typeface="Times New Roman"/>
                <a:cs typeface="Times New Roman"/>
              </a:rPr>
              <a:t>might  </a:t>
            </a:r>
            <a:r>
              <a:rPr dirty="0" sz="1100" spc="10">
                <a:latin typeface="Times New Roman"/>
                <a:cs typeface="Times New Roman"/>
              </a:rPr>
              <a:t>have had a </a:t>
            </a:r>
            <a:r>
              <a:rPr dirty="0" sz="1100" spc="5">
                <a:latin typeface="Times New Roman"/>
                <a:cs typeface="Times New Roman"/>
              </a:rPr>
              <a:t>split </a:t>
            </a:r>
            <a:r>
              <a:rPr dirty="0" sz="1100" spc="10">
                <a:latin typeface="Times New Roman"/>
                <a:cs typeface="Times New Roman"/>
              </a:rPr>
              <a:t>on August </a:t>
            </a:r>
            <a:r>
              <a:rPr dirty="0" sz="1100" spc="5">
                <a:latin typeface="Times New Roman"/>
                <a:cs typeface="Times New Roman"/>
              </a:rPr>
              <a:t>15, </a:t>
            </a:r>
            <a:r>
              <a:rPr dirty="0" sz="1100" spc="10">
                <a:latin typeface="Times New Roman"/>
                <a:cs typeface="Times New Roman"/>
              </a:rPr>
              <a:t>1992.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of these </a:t>
            </a:r>
            <a:r>
              <a:rPr dirty="0" sz="1100" spc="5">
                <a:latin typeface="Times New Roman"/>
                <a:cs typeface="Times New Roman"/>
              </a:rPr>
              <a:t>dates </a:t>
            </a:r>
            <a:r>
              <a:rPr dirty="0" sz="1100" spc="10">
                <a:latin typeface="Times New Roman"/>
                <a:cs typeface="Times New Roman"/>
              </a:rPr>
              <a:t>would be time zero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event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study. In both instances the following </a:t>
            </a:r>
            <a:r>
              <a:rPr dirty="0" sz="1100" spc="10">
                <a:latin typeface="Times New Roman"/>
                <a:cs typeface="Times New Roman"/>
              </a:rPr>
              <a:t>day would be day </a:t>
            </a:r>
            <a:r>
              <a:rPr dirty="0" sz="1100" spc="15">
                <a:latin typeface="Times New Roman"/>
                <a:cs typeface="Times New Roman"/>
              </a:rPr>
              <a:t>T </a:t>
            </a:r>
            <a:r>
              <a:rPr dirty="0" sz="1100" spc="5">
                <a:latin typeface="Times New Roman"/>
                <a:cs typeface="Times New Roman"/>
              </a:rPr>
              <a:t>plus one.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27813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3. </a:t>
            </a:r>
            <a:r>
              <a:rPr dirty="0" sz="1100" spc="5" b="1">
                <a:latin typeface="Times New Roman"/>
                <a:cs typeface="Times New Roman"/>
              </a:rPr>
              <a:t>Strong </a:t>
            </a:r>
            <a:r>
              <a:rPr dirty="0" sz="1100" spc="10" b="1">
                <a:latin typeface="Times New Roman"/>
                <a:cs typeface="Times New Roman"/>
              </a:rPr>
              <a:t>Form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Efficiency: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2865" marR="55244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most extreme version of the </a:t>
            </a:r>
            <a:r>
              <a:rPr dirty="0" sz="1100" spc="20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is strong </a:t>
            </a:r>
            <a:r>
              <a:rPr dirty="0" sz="1100" spc="10">
                <a:latin typeface="Times New Roman"/>
                <a:cs typeface="Times New Roman"/>
              </a:rPr>
              <a:t>form efficiency. This </a:t>
            </a:r>
            <a:r>
              <a:rPr dirty="0" sz="1100" spc="5">
                <a:latin typeface="Times New Roman"/>
                <a:cs typeface="Times New Roman"/>
              </a:rPr>
              <a:t>version states </a:t>
            </a:r>
            <a:r>
              <a:rPr dirty="0" sz="1100" spc="10">
                <a:latin typeface="Times New Roman"/>
                <a:cs typeface="Times New Roman"/>
              </a:rPr>
              <a:t>that  </a:t>
            </a:r>
            <a:r>
              <a:rPr dirty="0" sz="1100" spc="5">
                <a:latin typeface="Times New Roman"/>
                <a:cs typeface="Times New Roman"/>
              </a:rPr>
              <a:t>security prices fully reflect all </a:t>
            </a:r>
            <a:r>
              <a:rPr dirty="0" sz="1100" spc="10">
                <a:latin typeface="Times New Roman"/>
                <a:cs typeface="Times New Roman"/>
              </a:rPr>
              <a:t>public and private information. In other words, even  </a:t>
            </a:r>
            <a:r>
              <a:rPr dirty="0" sz="1100" spc="5">
                <a:latin typeface="Times New Roman"/>
                <a:cs typeface="Times New Roman"/>
              </a:rPr>
              <a:t>corporate insiders </a:t>
            </a:r>
            <a:r>
              <a:rPr dirty="0" sz="1100" spc="10">
                <a:latin typeface="Times New Roman"/>
                <a:cs typeface="Times New Roman"/>
              </a:rPr>
              <a:t>cannot </a:t>
            </a:r>
            <a:r>
              <a:rPr dirty="0" sz="1100" spc="5">
                <a:latin typeface="Times New Roman"/>
                <a:cs typeface="Times New Roman"/>
              </a:rPr>
              <a:t>make </a:t>
            </a:r>
            <a:r>
              <a:rPr dirty="0" sz="1100" spc="10">
                <a:latin typeface="Times New Roman"/>
                <a:cs typeface="Times New Roman"/>
              </a:rPr>
              <a:t>abnormal </a:t>
            </a:r>
            <a:r>
              <a:rPr dirty="0" sz="1100" spc="5">
                <a:latin typeface="Times New Roman"/>
                <a:cs typeface="Times New Roman"/>
              </a:rPr>
              <a:t>profits by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exploiting their private; inside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about their company. </a:t>
            </a:r>
            <a:r>
              <a:rPr dirty="0" sz="1100" spc="5">
                <a:latin typeface="Times New Roman"/>
                <a:cs typeface="Times New Roman"/>
              </a:rPr>
              <a:t>Inside information is formally called material, </a:t>
            </a:r>
            <a:r>
              <a:rPr dirty="0" sz="1100" spc="10">
                <a:latin typeface="Times New Roman"/>
                <a:cs typeface="Times New Roman"/>
              </a:rPr>
              <a:t>nonpublic  information.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Section </a:t>
            </a:r>
            <a:r>
              <a:rPr dirty="0" sz="1100" spc="10">
                <a:latin typeface="Times New Roman"/>
                <a:cs typeface="Times New Roman"/>
              </a:rPr>
              <a:t>16 </a:t>
            </a:r>
            <a:r>
              <a:rPr dirty="0" sz="1100" spc="5">
                <a:latin typeface="Times New Roman"/>
                <a:cs typeface="Times New Roman"/>
              </a:rPr>
              <a:t>of the Securities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15">
                <a:latin typeface="Times New Roman"/>
                <a:cs typeface="Times New Roman"/>
              </a:rPr>
              <a:t>Act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1934 defines an </a:t>
            </a:r>
            <a:r>
              <a:rPr dirty="0" sz="1100" spc="5">
                <a:latin typeface="Times New Roman"/>
                <a:cs typeface="Times New Roman"/>
              </a:rPr>
              <a:t>insider as </a:t>
            </a:r>
            <a:r>
              <a:rPr dirty="0" sz="1100" spc="10">
                <a:latin typeface="Times New Roman"/>
                <a:cs typeface="Times New Roman"/>
              </a:rPr>
              <a:t>“an </a:t>
            </a:r>
            <a:r>
              <a:rPr dirty="0" sz="1100" spc="5">
                <a:latin typeface="Times New Roman"/>
                <a:cs typeface="Times New Roman"/>
              </a:rPr>
              <a:t>officer or  director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public </a:t>
            </a:r>
            <a:r>
              <a:rPr dirty="0" sz="1100" spc="10">
                <a:latin typeface="Times New Roman"/>
                <a:cs typeface="Times New Roman"/>
              </a:rPr>
              <a:t>company, </a:t>
            </a:r>
            <a:r>
              <a:rPr dirty="0" sz="1100" spc="5">
                <a:latin typeface="Times New Roman"/>
                <a:cs typeface="Times New Roman"/>
              </a:rPr>
              <a:t>or an individual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entity </a:t>
            </a:r>
            <a:r>
              <a:rPr dirty="0" sz="1100" spc="10">
                <a:latin typeface="Times New Roman"/>
                <a:cs typeface="Times New Roman"/>
              </a:rPr>
              <a:t>owning 10 </a:t>
            </a:r>
            <a:r>
              <a:rPr dirty="0" sz="1100" spc="5">
                <a:latin typeface="Times New Roman"/>
                <a:cs typeface="Times New Roman"/>
              </a:rPr>
              <a:t>percent or more of any  class of </a:t>
            </a:r>
            <a:r>
              <a:rPr dirty="0" sz="1100" spc="10">
                <a:latin typeface="Times New Roman"/>
                <a:cs typeface="Times New Roman"/>
              </a:rPr>
              <a:t>a company’s </a:t>
            </a:r>
            <a:r>
              <a:rPr dirty="0" sz="1100" spc="5">
                <a:latin typeface="Times New Roman"/>
                <a:cs typeface="Times New Roman"/>
              </a:rPr>
              <a:t>shares.”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law </a:t>
            </a:r>
            <a:r>
              <a:rPr dirty="0" sz="1100" spc="5">
                <a:latin typeface="Times New Roman"/>
                <a:cs typeface="Times New Roman"/>
              </a:rPr>
              <a:t>requires insiders to report their holdings of corporate  securities </a:t>
            </a:r>
            <a:r>
              <a:rPr dirty="0" sz="1100" spc="10">
                <a:latin typeface="Times New Roman"/>
                <a:cs typeface="Times New Roman"/>
              </a:rPr>
              <a:t>within 10 days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becoming an </a:t>
            </a:r>
            <a:r>
              <a:rPr dirty="0" sz="1100" spc="5">
                <a:latin typeface="Times New Roman"/>
                <a:cs typeface="Times New Roman"/>
              </a:rPr>
              <a:t>insider. </a:t>
            </a:r>
            <a:r>
              <a:rPr dirty="0" sz="1100" spc="15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must also report subsequent  transactions in these securities for </a:t>
            </a:r>
            <a:r>
              <a:rPr dirty="0" sz="1100" spc="10">
                <a:latin typeface="Times New Roman"/>
                <a:cs typeface="Times New Roman"/>
              </a:rPr>
              <a:t>themselves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 member of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family 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tenth day 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month </a:t>
            </a:r>
            <a:r>
              <a:rPr dirty="0" sz="1100" spc="5">
                <a:latin typeface="Times New Roman"/>
                <a:cs typeface="Times New Roman"/>
              </a:rPr>
              <a:t>following 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244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evidence does not </a:t>
            </a:r>
            <a:r>
              <a:rPr dirty="0" sz="1100" spc="5">
                <a:latin typeface="Times New Roman"/>
                <a:cs typeface="Times New Roman"/>
              </a:rPr>
              <a:t>support this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EMH. </a:t>
            </a:r>
            <a:r>
              <a:rPr dirty="0" sz="1100" spc="5">
                <a:latin typeface="Times New Roman"/>
                <a:cs typeface="Times New Roman"/>
              </a:rPr>
              <a:t>Insiders </a:t>
            </a:r>
            <a:r>
              <a:rPr dirty="0" sz="1100" spc="10">
                <a:latin typeface="Times New Roman"/>
                <a:cs typeface="Times New Roman"/>
              </a:rPr>
              <a:t>can make a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their  </a:t>
            </a:r>
            <a:r>
              <a:rPr dirty="0" sz="1100" spc="10">
                <a:latin typeface="Times New Roman"/>
                <a:cs typeface="Times New Roman"/>
              </a:rPr>
              <a:t>knowledge, and every </a:t>
            </a:r>
            <a:r>
              <a:rPr dirty="0" sz="1100" spc="5">
                <a:latin typeface="Times New Roman"/>
                <a:cs typeface="Times New Roman"/>
              </a:rPr>
              <a:t>year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15">
                <a:latin typeface="Times New Roman"/>
                <a:cs typeface="Times New Roman"/>
              </a:rPr>
              <a:t>go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>
                <a:latin typeface="Times New Roman"/>
                <a:cs typeface="Times New Roman"/>
              </a:rPr>
              <a:t>jail, </a:t>
            </a:r>
            <a:r>
              <a:rPr dirty="0" sz="1100" spc="5">
                <a:latin typeface="Times New Roman"/>
                <a:cs typeface="Times New Roman"/>
              </a:rPr>
              <a:t>get fined, or </a:t>
            </a:r>
            <a:r>
              <a:rPr dirty="0" sz="1100" spc="10">
                <a:latin typeface="Times New Roman"/>
                <a:cs typeface="Times New Roman"/>
              </a:rPr>
              <a:t>get suspended from </a:t>
            </a:r>
            <a:r>
              <a:rPr dirty="0" sz="1100" spc="5">
                <a:latin typeface="Times New Roman"/>
                <a:cs typeface="Times New Roman"/>
              </a:rPr>
              <a:t>trading 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doing so. </a:t>
            </a:r>
            <a:r>
              <a:rPr dirty="0" sz="1100" spc="10">
                <a:latin typeface="Times New Roman"/>
                <a:cs typeface="Times New Roman"/>
              </a:rPr>
              <a:t>Inside information gives an </a:t>
            </a:r>
            <a:r>
              <a:rPr dirty="0" sz="1100" spc="5">
                <a:latin typeface="Times New Roman"/>
                <a:cs typeface="Times New Roman"/>
              </a:rPr>
              <a:t>unfair </a:t>
            </a:r>
            <a:r>
              <a:rPr dirty="0" sz="1100" spc="10">
                <a:latin typeface="Times New Roman"/>
                <a:cs typeface="Times New Roman"/>
              </a:rPr>
              <a:t>advantage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to extract millions  </a:t>
            </a:r>
            <a:r>
              <a:rPr dirty="0" sz="1100" spc="10">
                <a:latin typeface="Times New Roman"/>
                <a:cs typeface="Times New Roman"/>
              </a:rPr>
              <a:t>of dollars out of </a:t>
            </a:r>
            <a:r>
              <a:rPr dirty="0" sz="1100" spc="5">
                <a:latin typeface="Times New Roman"/>
                <a:cs typeface="Times New Roman"/>
              </a:rPr>
              <a:t>the marketplace. </a:t>
            </a:r>
            <a:r>
              <a:rPr dirty="0" sz="1100" spc="15">
                <a:latin typeface="Times New Roman"/>
                <a:cs typeface="Times New Roman"/>
              </a:rPr>
              <a:t>Where </a:t>
            </a:r>
            <a:r>
              <a:rPr dirty="0" sz="1100" spc="10">
                <a:latin typeface="Times New Roman"/>
                <a:cs typeface="Times New Roman"/>
              </a:rPr>
              <a:t>did these </a:t>
            </a:r>
            <a:r>
              <a:rPr dirty="0" sz="1100" spc="5">
                <a:latin typeface="Times New Roman"/>
                <a:cs typeface="Times New Roman"/>
              </a:rPr>
              <a:t>millions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come </a:t>
            </a:r>
            <a:r>
              <a:rPr dirty="0" sz="1100" spc="5">
                <a:latin typeface="Times New Roman"/>
                <a:cs typeface="Times New Roman"/>
              </a:rPr>
              <a:t>from? </a:t>
            </a:r>
            <a:r>
              <a:rPr dirty="0" sz="1100" spc="10">
                <a:latin typeface="Times New Roman"/>
                <a:cs typeface="Times New Roman"/>
              </a:rPr>
              <a:t>They came  from the </a:t>
            </a:r>
            <a:r>
              <a:rPr dirty="0" sz="1100" spc="5">
                <a:latin typeface="Times New Roman"/>
                <a:cs typeface="Times New Roman"/>
              </a:rPr>
              <a:t>pockets of individual investor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did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access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confidential  corporate </a:t>
            </a:r>
            <a:r>
              <a:rPr dirty="0" sz="1100" spc="10">
                <a:latin typeface="Times New Roman"/>
                <a:cs typeface="Times New Roman"/>
              </a:rPr>
              <a:t>news. Society does not </a:t>
            </a:r>
            <a:r>
              <a:rPr dirty="0" sz="1100" spc="5">
                <a:latin typeface="Times New Roman"/>
                <a:cs typeface="Times New Roman"/>
              </a:rPr>
              <a:t>feel this </a:t>
            </a:r>
            <a:r>
              <a:rPr dirty="0" sz="1100" spc="10">
                <a:latin typeface="Times New Roman"/>
                <a:cs typeface="Times New Roman"/>
              </a:rPr>
              <a:t>advantage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>
                <a:latin typeface="Times New Roman"/>
                <a:cs typeface="Times New Roman"/>
              </a:rPr>
              <a:t>fair; </a:t>
            </a:r>
            <a:r>
              <a:rPr dirty="0" sz="1100" spc="10">
                <a:latin typeface="Times New Roman"/>
                <a:cs typeface="Times New Roman"/>
              </a:rPr>
              <a:t>consequently, </a:t>
            </a:r>
            <a:r>
              <a:rPr dirty="0" sz="1100" spc="5">
                <a:latin typeface="Times New Roman"/>
                <a:cs typeface="Times New Roman"/>
              </a:rPr>
              <a:t>insider trading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illegal.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461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Enforcement Division </a:t>
            </a:r>
            <a:r>
              <a:rPr dirty="0" sz="1100" spc="5">
                <a:latin typeface="Times New Roman"/>
                <a:cs typeface="Times New Roman"/>
              </a:rPr>
              <a:t>of the Securities </a:t>
            </a:r>
            <a:r>
              <a:rPr dirty="0" sz="1100" spc="10">
                <a:latin typeface="Times New Roman"/>
                <a:cs typeface="Times New Roman"/>
              </a:rPr>
              <a:t>and Exchange Commission </a:t>
            </a:r>
            <a:r>
              <a:rPr dirty="0" sz="1100" spc="5">
                <a:latin typeface="Times New Roman"/>
                <a:cs typeface="Times New Roman"/>
              </a:rPr>
              <a:t>is responsible for  detecting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prosecuting insider trading violations. People </a:t>
            </a:r>
            <a:r>
              <a:rPr dirty="0" sz="1100" spc="10">
                <a:latin typeface="Times New Roman"/>
                <a:cs typeface="Times New Roman"/>
              </a:rPr>
              <a:t>sometimes believe they can </a:t>
            </a:r>
            <a:r>
              <a:rPr dirty="0" sz="1100" spc="5">
                <a:latin typeface="Times New Roman"/>
                <a:cs typeface="Times New Roman"/>
              </a:rPr>
              <a:t>stay  at </a:t>
            </a:r>
            <a:r>
              <a:rPr dirty="0" sz="1100" spc="10">
                <a:latin typeface="Times New Roman"/>
                <a:cs typeface="Times New Roman"/>
              </a:rPr>
              <a:t>arm’s </a:t>
            </a:r>
            <a:r>
              <a:rPr dirty="0" sz="1100" spc="5">
                <a:latin typeface="Times New Roman"/>
                <a:cs typeface="Times New Roman"/>
              </a:rPr>
              <a:t>length </a:t>
            </a:r>
            <a:r>
              <a:rPr dirty="0" sz="1100" spc="10">
                <a:latin typeface="Times New Roman"/>
                <a:cs typeface="Times New Roman"/>
              </a:rPr>
              <a:t>from the law by </a:t>
            </a:r>
            <a:r>
              <a:rPr dirty="0" sz="1100" spc="5">
                <a:latin typeface="Times New Roman"/>
                <a:cs typeface="Times New Roman"/>
              </a:rPr>
              <a:t>passing </a:t>
            </a:r>
            <a:r>
              <a:rPr dirty="0" sz="1100" spc="10">
                <a:latin typeface="Times New Roman"/>
                <a:cs typeface="Times New Roman"/>
              </a:rPr>
              <a:t>the inside </a:t>
            </a:r>
            <a:r>
              <a:rPr dirty="0" sz="1100" spc="5">
                <a:latin typeface="Times New Roman"/>
                <a:cs typeface="Times New Roman"/>
              </a:rPr>
              <a:t>information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relative,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passes it to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friend, </a:t>
            </a:r>
            <a:r>
              <a:rPr dirty="0" sz="1100" spc="2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passes it to </a:t>
            </a:r>
            <a:r>
              <a:rPr dirty="0" sz="1100" spc="10">
                <a:latin typeface="Times New Roman"/>
                <a:cs typeface="Times New Roman"/>
              </a:rPr>
              <a:t>someone else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then </a:t>
            </a:r>
            <a:r>
              <a:rPr dirty="0" sz="1100" spc="5">
                <a:latin typeface="Times New Roman"/>
                <a:cs typeface="Times New Roman"/>
              </a:rPr>
              <a:t>acts </a:t>
            </a:r>
            <a:r>
              <a:rPr dirty="0" sz="1100" spc="10">
                <a:latin typeface="Times New Roman"/>
                <a:cs typeface="Times New Roman"/>
              </a:rPr>
              <a:t>upon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benefit of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parties  </a:t>
            </a:r>
            <a:r>
              <a:rPr dirty="0" sz="1100" spc="10">
                <a:latin typeface="Times New Roman"/>
                <a:cs typeface="Times New Roman"/>
              </a:rPr>
              <a:t>concerned. </a:t>
            </a:r>
            <a:r>
              <a:rPr dirty="0" sz="1100" spc="5">
                <a:latin typeface="Times New Roman"/>
                <a:cs typeface="Times New Roman"/>
              </a:rPr>
              <a:t>This strategy </a:t>
            </a:r>
            <a:r>
              <a:rPr dirty="0" sz="1100" spc="10">
                <a:latin typeface="Times New Roman"/>
                <a:cs typeface="Times New Roman"/>
              </a:rPr>
              <a:t>seldom works </a:t>
            </a:r>
            <a:r>
              <a:rPr dirty="0" sz="1100" spc="5">
                <a:latin typeface="Times New Roman"/>
                <a:cs typeface="Times New Roman"/>
              </a:rPr>
              <a:t>unless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trades are small. (Investigating small  potential violations 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economically feasible). </a:t>
            </a:r>
            <a:r>
              <a:rPr dirty="0" sz="1100" spc="10">
                <a:latin typeface="Times New Roman"/>
                <a:cs typeface="Times New Roman"/>
              </a:rPr>
              <a:t>All brokerage accounts </a:t>
            </a:r>
            <a:r>
              <a:rPr dirty="0" sz="1100" spc="5">
                <a:latin typeface="Times New Roman"/>
                <a:cs typeface="Times New Roman"/>
              </a:rPr>
              <a:t>are computerized,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relatively simple matter to screen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unusual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activity surrounding  </a:t>
            </a:r>
            <a:r>
              <a:rPr dirty="0" sz="1100" spc="10">
                <a:latin typeface="Times New Roman"/>
                <a:cs typeface="Times New Roman"/>
              </a:rPr>
              <a:t>mergers, </a:t>
            </a:r>
            <a:r>
              <a:rPr dirty="0" sz="1100" spc="5">
                <a:latin typeface="Times New Roman"/>
                <a:cs typeface="Times New Roman"/>
              </a:rPr>
              <a:t>important corporate </a:t>
            </a:r>
            <a:r>
              <a:rPr dirty="0" sz="1100" spc="10">
                <a:latin typeface="Times New Roman"/>
                <a:cs typeface="Times New Roman"/>
              </a:rPr>
              <a:t>announcements, and similar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events.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334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Insider </a:t>
            </a:r>
            <a:r>
              <a:rPr dirty="0" sz="1100" spc="10">
                <a:latin typeface="Times New Roman"/>
                <a:cs typeface="Times New Roman"/>
              </a:rPr>
              <a:t>Trading Sanctions </a:t>
            </a:r>
            <a:r>
              <a:rPr dirty="0" sz="1100" spc="15">
                <a:latin typeface="Times New Roman"/>
                <a:cs typeface="Times New Roman"/>
              </a:rPr>
              <a:t>Act </a:t>
            </a:r>
            <a:r>
              <a:rPr dirty="0" sz="1100" spc="10">
                <a:latin typeface="Times New Roman"/>
                <a:cs typeface="Times New Roman"/>
              </a:rPr>
              <a:t>of 1984 permits the courts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impose </a:t>
            </a:r>
            <a:r>
              <a:rPr dirty="0" sz="1100" spc="5">
                <a:latin typeface="Times New Roman"/>
                <a:cs typeface="Times New Roman"/>
              </a:rPr>
              <a:t>civil penalties of </a:t>
            </a:r>
            <a:r>
              <a:rPr dirty="0" sz="1100" spc="15">
                <a:latin typeface="Times New Roman"/>
                <a:cs typeface="Times New Roman"/>
              </a:rPr>
              <a:t>up  </a:t>
            </a:r>
            <a:r>
              <a:rPr dirty="0" sz="1100" spc="5">
                <a:latin typeface="Times New Roman"/>
                <a:cs typeface="Times New Roman"/>
              </a:rPr>
              <a:t>to three </a:t>
            </a:r>
            <a:r>
              <a:rPr dirty="0" sz="1100" spc="10">
                <a:latin typeface="Times New Roman"/>
                <a:cs typeface="Times New Roman"/>
              </a:rPr>
              <a:t>times the </a:t>
            </a:r>
            <a:r>
              <a:rPr dirty="0" sz="1100" spc="5">
                <a:latin typeface="Times New Roman"/>
                <a:cs typeface="Times New Roman"/>
              </a:rPr>
              <a:t>profit gained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loss </a:t>
            </a:r>
            <a:r>
              <a:rPr dirty="0" sz="1100" spc="10">
                <a:latin typeface="Times New Roman"/>
                <a:cs typeface="Times New Roman"/>
              </a:rPr>
              <a:t>avoided </a:t>
            </a:r>
            <a:r>
              <a:rPr dirty="0" sz="1100" spc="5">
                <a:latin typeface="Times New Roman"/>
                <a:cs typeface="Times New Roman"/>
              </a:rPr>
              <a:t>because of the use of material, </a:t>
            </a:r>
            <a:r>
              <a:rPr dirty="0" sz="1100" spc="10">
                <a:latin typeface="Times New Roman"/>
                <a:cs typeface="Times New Roman"/>
              </a:rPr>
              <a:t>nonpublic  information, plus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provides for a criminal fine of up to $100,000.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also precludes  </a:t>
            </a:r>
            <a:r>
              <a:rPr dirty="0" sz="1100" spc="5">
                <a:latin typeface="Times New Roman"/>
                <a:cs typeface="Times New Roman"/>
              </a:rPr>
              <a:t>corporate officers, directors, </a:t>
            </a:r>
            <a:r>
              <a:rPr dirty="0" sz="1100" spc="10">
                <a:latin typeface="Times New Roman"/>
                <a:cs typeface="Times New Roman"/>
              </a:rPr>
              <a:t>and anyone owning 10 percent or more of a </a:t>
            </a:r>
            <a:r>
              <a:rPr dirty="0" sz="1100" spc="5">
                <a:latin typeface="Times New Roman"/>
                <a:cs typeface="Times New Roman"/>
              </a:rPr>
              <a:t>firm’s equity  securities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making a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on a purchase and </a:t>
            </a:r>
            <a:r>
              <a:rPr dirty="0" sz="1100" spc="5">
                <a:latin typeface="Times New Roman"/>
                <a:cs typeface="Times New Roman"/>
              </a:rPr>
              <a:t>sale of </a:t>
            </a:r>
            <a:r>
              <a:rPr dirty="0" sz="1100" spc="10">
                <a:latin typeface="Times New Roman"/>
                <a:cs typeface="Times New Roman"/>
              </a:rPr>
              <a:t>the company’s </a:t>
            </a:r>
            <a:r>
              <a:rPr dirty="0" sz="1100" spc="5">
                <a:latin typeface="Times New Roman"/>
                <a:cs typeface="Times New Roman"/>
              </a:rPr>
              <a:t>equity within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six-  </a:t>
            </a:r>
            <a:r>
              <a:rPr dirty="0" sz="1100" spc="10">
                <a:latin typeface="Times New Roman"/>
                <a:cs typeface="Times New Roman"/>
              </a:rPr>
              <a:t>month period. These </a:t>
            </a:r>
            <a:r>
              <a:rPr dirty="0" sz="1100" spc="5">
                <a:latin typeface="Times New Roman"/>
                <a:cs typeface="Times New Roman"/>
              </a:rPr>
              <a:t>people also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not sell </a:t>
            </a:r>
            <a:r>
              <a:rPr dirty="0" sz="1100" spc="10">
                <a:latin typeface="Times New Roman"/>
                <a:cs typeface="Times New Roman"/>
              </a:rPr>
              <a:t>the company’s </a:t>
            </a:r>
            <a:r>
              <a:rPr dirty="0" sz="1100" spc="5">
                <a:latin typeface="Times New Roman"/>
                <a:cs typeface="Times New Roman"/>
              </a:rPr>
              <a:t>equity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short.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 indent="-63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Insider Trading </a:t>
            </a:r>
            <a:r>
              <a:rPr dirty="0" sz="1100" spc="5">
                <a:latin typeface="Times New Roman"/>
                <a:cs typeface="Times New Roman"/>
              </a:rPr>
              <a:t>and Securities </a:t>
            </a:r>
            <a:r>
              <a:rPr dirty="0" sz="1100" spc="10">
                <a:latin typeface="Times New Roman"/>
                <a:cs typeface="Times New Roman"/>
              </a:rPr>
              <a:t>Fraud Enforcement Act of 1988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related </a:t>
            </a:r>
            <a:r>
              <a:rPr dirty="0" sz="1100" spc="5">
                <a:latin typeface="Times New Roman"/>
                <a:cs typeface="Times New Roman"/>
              </a:rPr>
              <a:t>legislation.</a:t>
            </a:r>
            <a:r>
              <a:rPr dirty="0" baseline="37037" sz="1125" spc="7">
                <a:latin typeface="Times New Roman"/>
                <a:cs typeface="Times New Roman"/>
              </a:rPr>
              <a:t>14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increased </a:t>
            </a:r>
            <a:r>
              <a:rPr dirty="0" sz="1100" spc="5">
                <a:latin typeface="Times New Roman"/>
                <a:cs typeface="Times New Roman"/>
              </a:rPr>
              <a:t>criminal fines to </a:t>
            </a:r>
            <a:r>
              <a:rPr dirty="0" sz="1100" spc="10">
                <a:latin typeface="Times New Roman"/>
                <a:cs typeface="Times New Roman"/>
              </a:rPr>
              <a:t>$1 </a:t>
            </a:r>
            <a:r>
              <a:rPr dirty="0" sz="1100" spc="5">
                <a:latin typeface="Times New Roman"/>
                <a:cs typeface="Times New Roman"/>
              </a:rPr>
              <a:t>million, raised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maximum </a:t>
            </a:r>
            <a:r>
              <a:rPr dirty="0" sz="1100" spc="5">
                <a:latin typeface="Times New Roman"/>
                <a:cs typeface="Times New Roman"/>
              </a:rPr>
              <a:t>jail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to ten years,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required firms involved in the securities business to </a:t>
            </a:r>
            <a:r>
              <a:rPr dirty="0" sz="1100" spc="10">
                <a:latin typeface="Times New Roman"/>
                <a:cs typeface="Times New Roman"/>
              </a:rPr>
              <a:t>implement programs </a:t>
            </a:r>
            <a:r>
              <a:rPr dirty="0" sz="1100" spc="5">
                <a:latin typeface="Times New Roman"/>
                <a:cs typeface="Times New Roman"/>
              </a:rPr>
              <a:t>to prevent insider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trading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by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their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employees.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real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teeth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law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comes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from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holding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firm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liable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if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its</a:t>
            </a:r>
            <a:endParaRPr sz="1100">
              <a:latin typeface="Times New Roman"/>
              <a:cs typeface="Times New Roman"/>
            </a:endParaRPr>
          </a:p>
          <a:p>
            <a:pPr marL="1249045">
              <a:lnSpc>
                <a:spcPct val="100000"/>
              </a:lnSpc>
              <a:spcBef>
                <a:spcPts val="990"/>
              </a:spcBef>
              <a:tabLst>
                <a:tab pos="51562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148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332737" y="406989"/>
            <a:ext cx="5538470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14300" marR="104775">
              <a:lnSpc>
                <a:spcPts val="1300"/>
              </a:lnSpc>
              <a:spcBef>
                <a:spcPts val="190"/>
              </a:spcBef>
              <a:tabLst>
                <a:tab pos="52133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employees engage </a:t>
            </a:r>
            <a:r>
              <a:rPr dirty="0" sz="1100" spc="5">
                <a:latin typeface="Times New Roman"/>
                <a:cs typeface="Times New Roman"/>
              </a:rPr>
              <a:t>in insider trading,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providing </a:t>
            </a:r>
            <a:r>
              <a:rPr dirty="0" sz="1100" spc="10">
                <a:latin typeface="Times New Roman"/>
                <a:cs typeface="Times New Roman"/>
              </a:rPr>
              <a:t>a 10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bounty </a:t>
            </a:r>
            <a:r>
              <a:rPr dirty="0" sz="1100" spc="5">
                <a:latin typeface="Times New Roman"/>
                <a:cs typeface="Times New Roman"/>
              </a:rPr>
              <a:t>to encourage  </a:t>
            </a:r>
            <a:r>
              <a:rPr dirty="0" sz="1100" spc="10">
                <a:latin typeface="Times New Roman"/>
                <a:cs typeface="Times New Roman"/>
              </a:rPr>
              <a:t>informants to come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forward.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795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strong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0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states that security prices fully reflect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relevant public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private information.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143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Tests </a:t>
            </a:r>
            <a:r>
              <a:rPr dirty="0" sz="1100" spc="10" b="1">
                <a:latin typeface="Times New Roman"/>
                <a:cs typeface="Times New Roman"/>
              </a:rPr>
              <a:t>of </a:t>
            </a:r>
            <a:r>
              <a:rPr dirty="0" sz="1100" spc="5" b="1">
                <a:latin typeface="Times New Roman"/>
                <a:cs typeface="Times New Roman"/>
              </a:rPr>
              <a:t>Strong </a:t>
            </a:r>
            <a:r>
              <a:rPr dirty="0" sz="1100" spc="10" b="1">
                <a:latin typeface="Times New Roman"/>
                <a:cs typeface="Times New Roman"/>
              </a:rPr>
              <a:t>Form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Efficiency: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79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Strong </a:t>
            </a:r>
            <a:r>
              <a:rPr dirty="0" sz="1100" spc="10">
                <a:latin typeface="Times New Roman"/>
                <a:cs typeface="Times New Roman"/>
              </a:rPr>
              <a:t>form tests are </a:t>
            </a:r>
            <a:r>
              <a:rPr dirty="0" sz="1100" spc="15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difficult to </a:t>
            </a:r>
            <a:r>
              <a:rPr dirty="0" sz="1100" spc="10">
                <a:latin typeface="Times New Roman"/>
                <a:cs typeface="Times New Roman"/>
              </a:rPr>
              <a:t>conduct because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would be hard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do so </a:t>
            </a:r>
            <a:r>
              <a:rPr dirty="0" sz="1100" spc="5">
                <a:latin typeface="Times New Roman"/>
                <a:cs typeface="Times New Roman"/>
              </a:rPr>
              <a:t>without  breaking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law.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can, however, find </a:t>
            </a:r>
            <a:r>
              <a:rPr dirty="0" sz="1100" spc="10">
                <a:latin typeface="Times New Roman"/>
                <a:cs typeface="Times New Roman"/>
              </a:rPr>
              <a:t>evidence </a:t>
            </a:r>
            <a:r>
              <a:rPr dirty="0" sz="1100" spc="5">
                <a:latin typeface="Times New Roman"/>
                <a:cs typeface="Times New Roman"/>
              </a:rPr>
              <a:t>to support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potential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inside  information.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7314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Week </a:t>
            </a:r>
            <a:r>
              <a:rPr dirty="0" sz="1100" spc="5">
                <a:latin typeface="Times New Roman"/>
                <a:cs typeface="Times New Roman"/>
              </a:rPr>
              <a:t>publishes </a:t>
            </a:r>
            <a:r>
              <a:rPr dirty="0" sz="1100" spc="10">
                <a:latin typeface="Times New Roman"/>
                <a:cs typeface="Times New Roman"/>
              </a:rPr>
              <a:t>a column </a:t>
            </a:r>
            <a:r>
              <a:rPr dirty="0" sz="1100" spc="5">
                <a:latin typeface="Times New Roman"/>
                <a:cs typeface="Times New Roman"/>
              </a:rPr>
              <a:t>called “Inside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Street,” in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respects similar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Wall Street </a:t>
            </a:r>
            <a:r>
              <a:rPr dirty="0" sz="1100" spc="10">
                <a:latin typeface="Times New Roman"/>
                <a:cs typeface="Times New Roman"/>
              </a:rPr>
              <a:t>Journal’s “Heard on the </a:t>
            </a:r>
            <a:r>
              <a:rPr dirty="0" sz="1100" spc="5">
                <a:latin typeface="Times New Roman"/>
                <a:cs typeface="Times New Roman"/>
              </a:rPr>
              <a:t>Street” </a:t>
            </a:r>
            <a:r>
              <a:rPr dirty="0" sz="1100" spc="10">
                <a:latin typeface="Times New Roman"/>
                <a:cs typeface="Times New Roman"/>
              </a:rPr>
              <a:t>column. Stock </a:t>
            </a:r>
            <a:r>
              <a:rPr dirty="0" sz="1100" spc="5">
                <a:latin typeface="Times New Roman"/>
                <a:cs typeface="Times New Roman"/>
              </a:rPr>
              <a:t>prices often react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news </a:t>
            </a:r>
            <a:r>
              <a:rPr dirty="0" sz="1100" spc="10">
                <a:latin typeface="Times New Roman"/>
                <a:cs typeface="Times New Roman"/>
              </a:rPr>
              <a:t>in  these types </a:t>
            </a:r>
            <a:r>
              <a:rPr dirty="0" sz="1100" spc="5">
                <a:latin typeface="Times New Roman"/>
                <a:cs typeface="Times New Roman"/>
              </a:rPr>
              <a:t>of articles, </a:t>
            </a:r>
            <a:r>
              <a:rPr dirty="0" sz="1100" spc="10">
                <a:latin typeface="Times New Roman"/>
                <a:cs typeface="Times New Roman"/>
              </a:rPr>
              <a:t>but they </a:t>
            </a:r>
            <a:r>
              <a:rPr dirty="0" sz="1100" spc="5">
                <a:latin typeface="Times New Roman"/>
                <a:cs typeface="Times New Roman"/>
              </a:rPr>
              <a:t>should not react until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publication hits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streets.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magazine </a:t>
            </a:r>
            <a:r>
              <a:rPr dirty="0" sz="1100" spc="5">
                <a:latin typeface="Times New Roman"/>
                <a:cs typeface="Times New Roman"/>
              </a:rPr>
              <a:t>is not released to the </a:t>
            </a:r>
            <a:r>
              <a:rPr dirty="0" sz="1100" spc="10">
                <a:latin typeface="Times New Roman"/>
                <a:cs typeface="Times New Roman"/>
              </a:rPr>
              <a:t>public </a:t>
            </a:r>
            <a:r>
              <a:rPr dirty="0" sz="1100" spc="5">
                <a:latin typeface="Times New Roman"/>
                <a:cs typeface="Times New Roman"/>
              </a:rPr>
              <a:t>until </a:t>
            </a:r>
            <a:r>
              <a:rPr dirty="0" sz="1100" spc="10">
                <a:latin typeface="Times New Roman"/>
                <a:cs typeface="Times New Roman"/>
              </a:rPr>
              <a:t>5:15 </a:t>
            </a:r>
            <a:r>
              <a:rPr dirty="0" sz="1100" spc="15">
                <a:latin typeface="Times New Roman"/>
                <a:cs typeface="Times New Roman"/>
              </a:rPr>
              <a:t>PM on </a:t>
            </a:r>
            <a:r>
              <a:rPr dirty="0" sz="1100" spc="10">
                <a:latin typeface="Times New Roman"/>
                <a:cs typeface="Times New Roman"/>
              </a:rPr>
              <a:t>Thursdays, so </a:t>
            </a:r>
            <a:r>
              <a:rPr dirty="0" sz="1100" spc="15">
                <a:latin typeface="Times New Roman"/>
                <a:cs typeface="Times New Roman"/>
              </a:rPr>
              <a:t>news </a:t>
            </a:r>
            <a:r>
              <a:rPr dirty="0" sz="1100" spc="10">
                <a:latin typeface="Times New Roman"/>
                <a:cs typeface="Times New Roman"/>
              </a:rPr>
              <a:t>of stocks  mentioned </a:t>
            </a:r>
            <a:r>
              <a:rPr dirty="0" sz="1100" spc="5">
                <a:latin typeface="Times New Roman"/>
                <a:cs typeface="Times New Roman"/>
              </a:rPr>
              <a:t>in the “Inside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Street” </a:t>
            </a:r>
            <a:r>
              <a:rPr dirty="0" sz="1100" spc="10">
                <a:latin typeface="Times New Roman"/>
                <a:cs typeface="Times New Roman"/>
              </a:rPr>
              <a:t>column </a:t>
            </a:r>
            <a:r>
              <a:rPr dirty="0" sz="1100" spc="5">
                <a:latin typeface="Times New Roman"/>
                <a:cs typeface="Times New Roman"/>
              </a:rPr>
              <a:t>in not public information during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Thursday  trading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6680">
              <a:lnSpc>
                <a:spcPct val="98500"/>
              </a:lnSpc>
            </a:pPr>
            <a:r>
              <a:rPr dirty="0" sz="1100" spc="5">
                <a:latin typeface="Times New Roman"/>
                <a:cs typeface="Times New Roman"/>
              </a:rPr>
              <a:t>Unusual trading activity in </a:t>
            </a:r>
            <a:r>
              <a:rPr dirty="0" sz="1100" spc="10">
                <a:latin typeface="Times New Roman"/>
                <a:cs typeface="Times New Roman"/>
              </a:rPr>
              <a:t>a number </a:t>
            </a:r>
            <a:r>
              <a:rPr dirty="0" sz="1100" spc="5">
                <a:latin typeface="Times New Roman"/>
                <a:cs typeface="Times New Roman"/>
              </a:rPr>
              <a:t>of stocks mentioned in </a:t>
            </a:r>
            <a:r>
              <a:rPr dirty="0" sz="1100" spc="10">
                <a:latin typeface="Times New Roman"/>
                <a:cs typeface="Times New Roman"/>
              </a:rPr>
              <a:t>the column over a period </a:t>
            </a:r>
            <a:r>
              <a:rPr dirty="0" sz="1100" spc="5">
                <a:latin typeface="Times New Roman"/>
                <a:cs typeface="Times New Roman"/>
              </a:rPr>
              <a:t>of  five </a:t>
            </a:r>
            <a:r>
              <a:rPr dirty="0" sz="1100" spc="10">
                <a:latin typeface="Times New Roman"/>
                <a:cs typeface="Times New Roman"/>
              </a:rPr>
              <a:t>months led </a:t>
            </a:r>
            <a:r>
              <a:rPr dirty="0" sz="1100" spc="5">
                <a:latin typeface="Times New Roman"/>
                <a:cs typeface="Times New Roman"/>
              </a:rPr>
              <a:t>McGraw-Hill;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publisher of </a:t>
            </a:r>
            <a:r>
              <a:rPr dirty="0" sz="1100" spc="10">
                <a:latin typeface="Times New Roman"/>
                <a:cs typeface="Times New Roman"/>
              </a:rPr>
              <a:t>Business Week, to inform </a:t>
            </a:r>
            <a:r>
              <a:rPr dirty="0" sz="1100" spc="5">
                <a:latin typeface="Times New Roman"/>
                <a:cs typeface="Times New Roman"/>
              </a:rPr>
              <a:t>officials </a:t>
            </a:r>
            <a:r>
              <a:rPr dirty="0" sz="1100" spc="10">
                <a:latin typeface="Times New Roman"/>
                <a:cs typeface="Times New Roman"/>
              </a:rPr>
              <a:t>at the 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and Exchange Commission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exchange.</a:t>
            </a:r>
            <a:r>
              <a:rPr dirty="0" baseline="37037" sz="1125" spc="7">
                <a:latin typeface="Times New Roman"/>
                <a:cs typeface="Times New Roman"/>
              </a:rPr>
              <a:t>15 </a:t>
            </a:r>
            <a:r>
              <a:rPr dirty="0" sz="1100" spc="10">
                <a:latin typeface="Times New Roman"/>
                <a:cs typeface="Times New Roman"/>
              </a:rPr>
              <a:t>Table </a:t>
            </a:r>
            <a:r>
              <a:rPr dirty="0" sz="1100" spc="5">
                <a:latin typeface="Times New Roman"/>
                <a:cs typeface="Times New Roman"/>
              </a:rPr>
              <a:t>9-4 </a:t>
            </a:r>
            <a:r>
              <a:rPr dirty="0" sz="1100" spc="10">
                <a:latin typeface="Times New Roman"/>
                <a:cs typeface="Times New Roman"/>
              </a:rPr>
              <a:t>shows the  </a:t>
            </a:r>
            <a:r>
              <a:rPr dirty="0" sz="1100" spc="5">
                <a:latin typeface="Times New Roman"/>
                <a:cs typeface="Times New Roman"/>
              </a:rPr>
              <a:t>suspicious </a:t>
            </a:r>
            <a:r>
              <a:rPr dirty="0" sz="1100" spc="10">
                <a:latin typeface="Times New Roman"/>
                <a:cs typeface="Times New Roman"/>
              </a:rPr>
              <a:t>price movement.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66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seven issues of </a:t>
            </a:r>
            <a:r>
              <a:rPr dirty="0" sz="1100" spc="10">
                <a:latin typeface="Times New Roman"/>
                <a:cs typeface="Times New Roman"/>
              </a:rPr>
              <a:t>the magazine over </a:t>
            </a:r>
            <a:r>
              <a:rPr dirty="0" sz="1100" spc="5">
                <a:latin typeface="Times New Roman"/>
                <a:cs typeface="Times New Roman"/>
              </a:rPr>
              <a:t>this period, stocks </a:t>
            </a:r>
            <a:r>
              <a:rPr dirty="0" sz="1100" spc="10">
                <a:latin typeface="Times New Roman"/>
                <a:cs typeface="Times New Roman"/>
              </a:rPr>
              <a:t>mentioned </a:t>
            </a:r>
            <a:r>
              <a:rPr dirty="0" sz="1100" spc="5">
                <a:latin typeface="Times New Roman"/>
                <a:cs typeface="Times New Roman"/>
              </a:rPr>
              <a:t>in the article rose an 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of 11.54 percent </a:t>
            </a:r>
            <a:r>
              <a:rPr dirty="0" sz="1100" spc="10">
                <a:latin typeface="Times New Roman"/>
                <a:cs typeface="Times New Roman"/>
              </a:rPr>
              <a:t>compared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an average </a:t>
            </a:r>
            <a:r>
              <a:rPr dirty="0" sz="1100" spc="5">
                <a:latin typeface="Times New Roman"/>
                <a:cs typeface="Times New Roman"/>
              </a:rPr>
              <a:t>rise of 0.12 percent in the Standard </a:t>
            </a:r>
            <a:r>
              <a:rPr dirty="0" sz="1100" spc="20">
                <a:latin typeface="Times New Roman"/>
                <a:cs typeface="Times New Roman"/>
              </a:rPr>
              <a:t>&amp;  </a:t>
            </a:r>
            <a:r>
              <a:rPr dirty="0" sz="1100" spc="5">
                <a:latin typeface="Times New Roman"/>
                <a:cs typeface="Times New Roman"/>
              </a:rPr>
              <a:t>Poor’s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stock index.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large Thursday rise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increased trading </a:t>
            </a:r>
            <a:r>
              <a:rPr dirty="0" sz="1100" spc="10">
                <a:latin typeface="Times New Roman"/>
                <a:cs typeface="Times New Roman"/>
              </a:rPr>
              <a:t>volume </a:t>
            </a:r>
            <a:r>
              <a:rPr dirty="0" sz="1100" spc="15">
                <a:latin typeface="Times New Roman"/>
                <a:cs typeface="Times New Roman"/>
              </a:rPr>
              <a:t>was  </a:t>
            </a:r>
            <a:r>
              <a:rPr dirty="0" sz="1100" spc="5">
                <a:latin typeface="Times New Roman"/>
                <a:cs typeface="Times New Roman"/>
              </a:rPr>
              <a:t>compelling </a:t>
            </a:r>
            <a:r>
              <a:rPr dirty="0" sz="1100" spc="10">
                <a:latin typeface="Times New Roman"/>
                <a:cs typeface="Times New Roman"/>
              </a:rPr>
              <a:t>evidence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someone was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ahead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public distribution 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magazine.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act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illegal </a:t>
            </a:r>
            <a:r>
              <a:rPr dirty="0" sz="1100" spc="10">
                <a:latin typeface="Times New Roman"/>
                <a:cs typeface="Times New Roman"/>
              </a:rPr>
              <a:t>trading on </a:t>
            </a:r>
            <a:r>
              <a:rPr dirty="0" sz="1100" spc="5">
                <a:latin typeface="Times New Roman"/>
                <a:cs typeface="Times New Roman"/>
              </a:rPr>
              <a:t>inside information.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Semi-Efficient </a:t>
            </a:r>
            <a:r>
              <a:rPr dirty="0" sz="1100" spc="15" b="1">
                <a:latin typeface="Times New Roman"/>
                <a:cs typeface="Times New Roman"/>
              </a:rPr>
              <a:t>Market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Hypothesis: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marL="114300" marR="10604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essence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semi-efficient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hypothesis </a:t>
            </a:r>
            <a:r>
              <a:rPr dirty="0" sz="1100" spc="10">
                <a:latin typeface="Times New Roman"/>
                <a:cs typeface="Times New Roman"/>
              </a:rPr>
              <a:t>(SEMH), a </a:t>
            </a:r>
            <a:r>
              <a:rPr dirty="0" sz="1100" spc="5">
                <a:latin typeface="Times New Roman"/>
                <a:cs typeface="Times New Roman"/>
              </a:rPr>
              <a:t>cousin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EMH, </a:t>
            </a:r>
            <a:r>
              <a:rPr dirty="0" sz="1100" spc="5">
                <a:latin typeface="Times New Roman"/>
                <a:cs typeface="Times New Roman"/>
              </a:rPr>
              <a:t>is the  notion that </a:t>
            </a:r>
            <a:r>
              <a:rPr dirty="0" sz="1100" spc="10">
                <a:latin typeface="Times New Roman"/>
                <a:cs typeface="Times New Roman"/>
              </a:rPr>
              <a:t>some stocks are priced more </a:t>
            </a:r>
            <a:r>
              <a:rPr dirty="0" sz="1100" spc="5">
                <a:latin typeface="Times New Roman"/>
                <a:cs typeface="Times New Roman"/>
              </a:rPr>
              <a:t>efficiently than others. This idea is appealing to 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analysts. Consider two </a:t>
            </a:r>
            <a:r>
              <a:rPr dirty="0" sz="1100" spc="5">
                <a:latin typeface="Times New Roman"/>
                <a:cs typeface="Times New Roman"/>
              </a:rPr>
              <a:t>very  different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such as </a:t>
            </a:r>
            <a:r>
              <a:rPr dirty="0" sz="1100" spc="15">
                <a:latin typeface="Times New Roman"/>
                <a:cs typeface="Times New Roman"/>
              </a:rPr>
              <a:t>IBM </a:t>
            </a:r>
            <a:r>
              <a:rPr dirty="0" sz="1100" spc="10">
                <a:latin typeface="Times New Roman"/>
                <a:cs typeface="Times New Roman"/>
              </a:rPr>
              <a:t>and a  </a:t>
            </a:r>
            <a:r>
              <a:rPr dirty="0" sz="1100" spc="5">
                <a:latin typeface="Times New Roman"/>
                <a:cs typeface="Times New Roman"/>
              </a:rPr>
              <a:t>hypothetical start-up </a:t>
            </a:r>
            <a:r>
              <a:rPr dirty="0" sz="1100" spc="10">
                <a:latin typeface="Times New Roman"/>
                <a:cs typeface="Times New Roman"/>
              </a:rPr>
              <a:t>firm called Triple-Scan </a:t>
            </a:r>
            <a:r>
              <a:rPr dirty="0" sz="1100" spc="5">
                <a:latin typeface="Times New Roman"/>
                <a:cs typeface="Times New Roman"/>
              </a:rPr>
              <a:t>Video. </a:t>
            </a:r>
            <a:r>
              <a:rPr dirty="0" sz="1100" spc="10">
                <a:latin typeface="Times New Roman"/>
                <a:cs typeface="Times New Roman"/>
              </a:rPr>
              <a:t>Everyone has </a:t>
            </a:r>
            <a:r>
              <a:rPr dirty="0" sz="1100" spc="5">
                <a:latin typeface="Times New Roman"/>
                <a:cs typeface="Times New Roman"/>
              </a:rPr>
              <a:t>heard of international  Business </a:t>
            </a:r>
            <a:r>
              <a:rPr dirty="0" sz="1100" spc="10">
                <a:latin typeface="Times New Roman"/>
                <a:cs typeface="Times New Roman"/>
              </a:rPr>
              <a:t>Machines, which </a:t>
            </a:r>
            <a:r>
              <a:rPr dirty="0" sz="1100" spc="5">
                <a:latin typeface="Times New Roman"/>
                <a:cs typeface="Times New Roman"/>
              </a:rPr>
              <a:t>trades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 and many </a:t>
            </a:r>
            <a:r>
              <a:rPr dirty="0" sz="1100" spc="5">
                <a:latin typeface="Times New Roman"/>
                <a:cs typeface="Times New Roman"/>
              </a:rPr>
              <a:t>regional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exchanges. </a:t>
            </a:r>
            <a:r>
              <a:rPr dirty="0" sz="1100" spc="5">
                <a:latin typeface="Times New Roman"/>
                <a:cs typeface="Times New Roman"/>
              </a:rPr>
              <a:t>Thousands of portfolios contain its shares,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virtually all security analysts  watch it.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likelihood </a:t>
            </a:r>
            <a:r>
              <a:rPr dirty="0" sz="1100" spc="5">
                <a:latin typeface="Times New Roman"/>
                <a:cs typeface="Times New Roman"/>
              </a:rPr>
              <a:t>of realizing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unusual </a:t>
            </a:r>
            <a:r>
              <a:rPr dirty="0" sz="1100" spc="10">
                <a:latin typeface="Times New Roman"/>
                <a:cs typeface="Times New Roman"/>
              </a:rPr>
              <a:t>gain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shares of </a:t>
            </a:r>
            <a:r>
              <a:rPr dirty="0" sz="1100" spc="15">
                <a:latin typeface="Times New Roman"/>
                <a:cs typeface="Times New Roman"/>
              </a:rPr>
              <a:t>IBM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extremely  </a:t>
            </a:r>
            <a:r>
              <a:rPr dirty="0" sz="1100" spc="5">
                <a:latin typeface="Times New Roman"/>
                <a:cs typeface="Times New Roman"/>
              </a:rPr>
              <a:t>small.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is priced fairly,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buy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will likely earn </a:t>
            </a:r>
            <a:r>
              <a:rPr dirty="0" sz="1100" spc="10">
                <a:latin typeface="Times New Roman"/>
                <a:cs typeface="Times New Roman"/>
              </a:rPr>
              <a:t>a long-term  </a:t>
            </a:r>
            <a:r>
              <a:rPr dirty="0" sz="1100" spc="5">
                <a:latin typeface="Times New Roman"/>
                <a:cs typeface="Times New Roman"/>
              </a:rPr>
              <a:t>return consistent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stock’s level of</a:t>
            </a:r>
            <a:r>
              <a:rPr dirty="0" sz="1100">
                <a:latin typeface="Times New Roman"/>
                <a:cs typeface="Times New Roman"/>
              </a:rPr>
              <a:t> 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7314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What about </a:t>
            </a:r>
            <a:r>
              <a:rPr dirty="0" sz="1100" spc="5">
                <a:latin typeface="Times New Roman"/>
                <a:cs typeface="Times New Roman"/>
              </a:rPr>
              <a:t>Triple-Scan </a:t>
            </a:r>
            <a:r>
              <a:rPr dirty="0" sz="1100" spc="10">
                <a:latin typeface="Times New Roman"/>
                <a:cs typeface="Times New Roman"/>
              </a:rPr>
              <a:t>Video? </a:t>
            </a:r>
            <a:r>
              <a:rPr dirty="0" sz="1100" spc="5">
                <a:latin typeface="Times New Roman"/>
                <a:cs typeface="Times New Roman"/>
              </a:rPr>
              <a:t>According to </a:t>
            </a:r>
            <a:r>
              <a:rPr dirty="0" sz="1100" spc="10">
                <a:latin typeface="Times New Roman"/>
                <a:cs typeface="Times New Roman"/>
              </a:rPr>
              <a:t>the SEMH, </a:t>
            </a:r>
            <a:r>
              <a:rPr dirty="0" sz="1100" spc="5">
                <a:latin typeface="Times New Roman"/>
                <a:cs typeface="Times New Roman"/>
              </a:rPr>
              <a:t>fewer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are watching this  </a:t>
            </a:r>
            <a:r>
              <a:rPr dirty="0" sz="1100" spc="10">
                <a:latin typeface="Times New Roman"/>
                <a:cs typeface="Times New Roman"/>
              </a:rPr>
              <a:t>company, </a:t>
            </a:r>
            <a:r>
              <a:rPr dirty="0" sz="1100" spc="5">
                <a:latin typeface="Times New Roman"/>
                <a:cs typeface="Times New Roman"/>
              </a:rPr>
              <a:t>which </a:t>
            </a:r>
            <a:r>
              <a:rPr dirty="0" sz="1100" spc="10">
                <a:latin typeface="Times New Roman"/>
                <a:cs typeface="Times New Roman"/>
              </a:rPr>
              <a:t>implies a </a:t>
            </a:r>
            <a:r>
              <a:rPr dirty="0" sz="1100" spc="5">
                <a:latin typeface="Times New Roman"/>
                <a:cs typeface="Times New Roman"/>
              </a:rPr>
              <a:t>greater likelihood these shares 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undervalued. In </a:t>
            </a:r>
            <a:r>
              <a:rPr dirty="0" sz="1100" spc="10">
                <a:latin typeface="Times New Roman"/>
                <a:cs typeface="Times New Roman"/>
              </a:rPr>
              <a:t>other  </a:t>
            </a:r>
            <a:r>
              <a:rPr dirty="0" sz="1100" spc="5">
                <a:latin typeface="Times New Roman"/>
                <a:cs typeface="Times New Roman"/>
              </a:rPr>
              <a:t>words,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might </a:t>
            </a:r>
            <a:r>
              <a:rPr dirty="0" sz="1100" spc="10">
                <a:latin typeface="Times New Roman"/>
                <a:cs typeface="Times New Roman"/>
              </a:rPr>
              <a:t>not be </a:t>
            </a:r>
            <a:r>
              <a:rPr dirty="0" sz="1100" spc="5">
                <a:latin typeface="Times New Roman"/>
                <a:cs typeface="Times New Roman"/>
              </a:rPr>
              <a:t>priced as efficiently as the shares of </a:t>
            </a:r>
            <a:r>
              <a:rPr dirty="0" sz="1100" spc="15">
                <a:latin typeface="Times New Roman"/>
                <a:cs typeface="Times New Roman"/>
              </a:rPr>
              <a:t>IBM </a:t>
            </a:r>
            <a:r>
              <a:rPr dirty="0" sz="1100" spc="5">
                <a:latin typeface="Times New Roman"/>
                <a:cs typeface="Times New Roman"/>
              </a:rPr>
              <a:t>or other </a:t>
            </a:r>
            <a:r>
              <a:rPr dirty="0" sz="1100" spc="10">
                <a:latin typeface="Times New Roman"/>
                <a:cs typeface="Times New Roman"/>
              </a:rPr>
              <a:t>well-known  companies.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66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This idea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sometimes used in </a:t>
            </a:r>
            <a:r>
              <a:rPr dirty="0" sz="1100" spc="5">
                <a:latin typeface="Times New Roman"/>
                <a:cs typeface="Times New Roman"/>
              </a:rPr>
              <a:t>support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thesis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has several tiers.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first tier contains </a:t>
            </a:r>
            <a:r>
              <a:rPr dirty="0" sz="1100" spc="10">
                <a:latin typeface="Times New Roman"/>
                <a:cs typeface="Times New Roman"/>
              </a:rPr>
              <a:t>IBM, GM, Exxon, and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large </a:t>
            </a:r>
            <a:r>
              <a:rPr dirty="0" sz="1100" spc="5">
                <a:latin typeface="Times New Roman"/>
                <a:cs typeface="Times New Roman"/>
              </a:rPr>
              <a:t>firms.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second tier might </a:t>
            </a:r>
            <a:r>
              <a:rPr dirty="0" sz="1100" spc="10">
                <a:latin typeface="Times New Roman"/>
                <a:cs typeface="Times New Roman"/>
              </a:rPr>
              <a:t>contain  </a:t>
            </a:r>
            <a:r>
              <a:rPr dirty="0" sz="1100" spc="5">
                <a:latin typeface="Times New Roman"/>
                <a:cs typeface="Times New Roman"/>
              </a:rPr>
              <a:t>lesser-known but well-established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10">
                <a:latin typeface="Times New Roman"/>
                <a:cs typeface="Times New Roman"/>
              </a:rPr>
              <a:t>as those that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on the American 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or 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National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System.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third tier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might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such as Triple-Scan </a:t>
            </a:r>
            <a:r>
              <a:rPr dirty="0" sz="1100" spc="10">
                <a:latin typeface="Times New Roman"/>
                <a:cs typeface="Times New Roman"/>
              </a:rPr>
              <a:t>Video. Another </a:t>
            </a:r>
            <a:r>
              <a:rPr dirty="0" sz="1100" spc="5">
                <a:latin typeface="Times New Roman"/>
                <a:cs typeface="Times New Roman"/>
              </a:rPr>
              <a:t>tier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pink </a:t>
            </a:r>
            <a:r>
              <a:rPr dirty="0" sz="1100" spc="10">
                <a:latin typeface="Times New Roman"/>
                <a:cs typeface="Times New Roman"/>
              </a:rPr>
              <a:t>sheet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further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the tier list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goes,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less efficient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pricing, or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the reasoning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goes.</a:t>
            </a:r>
            <a:endParaRPr sz="1100">
              <a:latin typeface="Times New Roman"/>
              <a:cs typeface="Times New Roman"/>
            </a:endParaRPr>
          </a:p>
          <a:p>
            <a:pPr marL="1299845">
              <a:lnSpc>
                <a:spcPct val="100000"/>
              </a:lnSpc>
              <a:spcBef>
                <a:spcPts val="990"/>
              </a:spcBef>
              <a:tabLst>
                <a:tab pos="52057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149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7037"/>
            <a:ext cx="325564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4154" y="407037"/>
            <a:ext cx="2324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572391"/>
            <a:ext cx="5335905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 b="1">
                <a:latin typeface="Times New Roman"/>
                <a:cs typeface="Times New Roman"/>
              </a:rPr>
              <a:t>Illegal </a:t>
            </a:r>
            <a:r>
              <a:rPr dirty="0" sz="1100" spc="10" b="1">
                <a:latin typeface="Times New Roman"/>
                <a:cs typeface="Times New Roman"/>
              </a:rPr>
              <a:t>vs.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unethical: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wide range </a:t>
            </a:r>
            <a:r>
              <a:rPr dirty="0" sz="1100" spc="5">
                <a:latin typeface="Times New Roman"/>
                <a:cs typeface="Times New Roman"/>
              </a:rPr>
              <a:t>of investment activities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legal, but these activities carry substantial  ethical </a:t>
            </a:r>
            <a:r>
              <a:rPr dirty="0" sz="1100" spc="10">
                <a:latin typeface="Times New Roman"/>
                <a:cs typeface="Times New Roman"/>
              </a:rPr>
              <a:t>baggage. </a:t>
            </a:r>
            <a:r>
              <a:rPr dirty="0" sz="1100" spc="5">
                <a:latin typeface="Times New Roman"/>
                <a:cs typeface="Times New Roman"/>
              </a:rPr>
              <a:t>Suppose, for instance,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5">
                <a:latin typeface="Times New Roman"/>
                <a:cs typeface="Times New Roman"/>
              </a:rPr>
              <a:t>asks </a:t>
            </a:r>
            <a:r>
              <a:rPr dirty="0" sz="1100" spc="10">
                <a:latin typeface="Times New Roman"/>
                <a:cs typeface="Times New Roman"/>
              </a:rPr>
              <a:t>a finance </a:t>
            </a:r>
            <a:r>
              <a:rPr dirty="0" sz="1100" spc="5">
                <a:latin typeface="Times New Roman"/>
                <a:cs typeface="Times New Roman"/>
              </a:rPr>
              <a:t>professor 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potential  of Gillette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stock. “I think it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great investment’ the </a:t>
            </a:r>
            <a:r>
              <a:rPr dirty="0" sz="1100" spc="10">
                <a:latin typeface="Times New Roman"/>
                <a:cs typeface="Times New Roman"/>
              </a:rPr>
              <a:t>company’s </a:t>
            </a:r>
            <a:r>
              <a:rPr dirty="0" sz="1100" spc="5">
                <a:latin typeface="Times New Roman"/>
                <a:cs typeface="Times New Roman"/>
              </a:rPr>
              <a:t>sales will </a:t>
            </a:r>
            <a:r>
              <a:rPr dirty="0" sz="1100" spc="10">
                <a:latin typeface="Times New Roman"/>
                <a:cs typeface="Times New Roman"/>
              </a:rPr>
              <a:t>go </a:t>
            </a:r>
            <a:r>
              <a:rPr dirty="0" sz="1100" spc="15">
                <a:latin typeface="Times New Roman"/>
                <a:cs typeface="Times New Roman"/>
              </a:rPr>
              <a:t>up  </a:t>
            </a:r>
            <a:r>
              <a:rPr dirty="0" sz="1100" spc="5">
                <a:latin typeface="Times New Roman"/>
                <a:cs typeface="Times New Roman"/>
              </a:rPr>
              <a:t>forever”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the professor’s opinion,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not illegal to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express.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10">
                <a:latin typeface="Times New Roman"/>
                <a:cs typeface="Times New Roman"/>
              </a:rPr>
              <a:t>From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ethical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perspective,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however,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important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aspect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basis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opinion.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15"/>
              </a:spcBef>
            </a:pPr>
            <a:r>
              <a:rPr dirty="0" sz="1100" spc="5">
                <a:latin typeface="Times New Roman"/>
                <a:cs typeface="Times New Roman"/>
              </a:rPr>
              <a:t>professor </a:t>
            </a:r>
            <a:r>
              <a:rPr dirty="0" sz="1100" spc="10">
                <a:latin typeface="Times New Roman"/>
                <a:cs typeface="Times New Roman"/>
              </a:rPr>
              <a:t>knows </a:t>
            </a:r>
            <a:r>
              <a:rPr dirty="0" sz="1100" spc="5">
                <a:latin typeface="Times New Roman"/>
                <a:cs typeface="Times New Roman"/>
              </a:rPr>
              <a:t>nothing </a:t>
            </a:r>
            <a:r>
              <a:rPr dirty="0" sz="1100" spc="10">
                <a:latin typeface="Times New Roman"/>
                <a:cs typeface="Times New Roman"/>
              </a:rPr>
              <a:t>about the company </a:t>
            </a:r>
            <a:r>
              <a:rPr dirty="0" sz="1100" spc="5">
                <a:latin typeface="Times New Roman"/>
                <a:cs typeface="Times New Roman"/>
              </a:rPr>
              <a:t>but is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stating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preference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company’ </a:t>
            </a:r>
            <a:r>
              <a:rPr dirty="0" sz="1100" spc="5">
                <a:latin typeface="Times New Roman"/>
                <a:cs typeface="Times New Roman"/>
              </a:rPr>
              <a:t>razors,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then the opinion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quite different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one formed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careful  company’s </a:t>
            </a:r>
            <a:r>
              <a:rPr dirty="0" sz="1100" spc="5">
                <a:latin typeface="Times New Roman"/>
                <a:cs typeface="Times New Roman"/>
              </a:rPr>
              <a:t>analysis. </a:t>
            </a:r>
            <a:r>
              <a:rPr dirty="0" sz="1100" spc="10">
                <a:latin typeface="Times New Roman"/>
                <a:cs typeface="Times New Roman"/>
              </a:rPr>
              <a:t>It might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illegal for the professor to like Gillette or to state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personal opinion, but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consider it unethical to </a:t>
            </a:r>
            <a:r>
              <a:rPr dirty="0" sz="1100" spc="10">
                <a:latin typeface="Times New Roman"/>
                <a:cs typeface="Times New Roman"/>
              </a:rPr>
              <a:t>give </a:t>
            </a:r>
            <a:r>
              <a:rPr dirty="0" sz="1100" spc="5">
                <a:latin typeface="Times New Roman"/>
                <a:cs typeface="Times New Roman"/>
              </a:rPr>
              <a:t>the impression that  such </a:t>
            </a:r>
            <a:r>
              <a:rPr dirty="0" sz="1100" spc="10">
                <a:latin typeface="Times New Roman"/>
                <a:cs typeface="Times New Roman"/>
              </a:rPr>
              <a:t>an opinion </a:t>
            </a:r>
            <a:r>
              <a:rPr dirty="0" sz="1100" spc="5">
                <a:latin typeface="Times New Roman"/>
                <a:cs typeface="Times New Roman"/>
              </a:rPr>
              <a:t>is the result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careful analytical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study.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Suppose the </a:t>
            </a:r>
            <a:r>
              <a:rPr dirty="0" sz="1100" spc="5">
                <a:latin typeface="Times New Roman"/>
                <a:cs typeface="Times New Roman"/>
              </a:rPr>
              <a:t>professor </a:t>
            </a:r>
            <a:r>
              <a:rPr dirty="0" sz="1100" spc="10">
                <a:latin typeface="Times New Roman"/>
                <a:cs typeface="Times New Roman"/>
              </a:rPr>
              <a:t>likes </a:t>
            </a:r>
            <a:r>
              <a:rPr dirty="0" sz="1100" spc="5">
                <a:latin typeface="Times New Roman"/>
                <a:cs typeface="Times New Roman"/>
              </a:rPr>
              <a:t>Gillette </a:t>
            </a:r>
            <a:r>
              <a:rPr dirty="0" sz="1100" spc="10">
                <a:latin typeface="Times New Roman"/>
                <a:cs typeface="Times New Roman"/>
              </a:rPr>
              <a:t>after reading a research </a:t>
            </a:r>
            <a:r>
              <a:rPr dirty="0" sz="1100" spc="5">
                <a:latin typeface="Times New Roman"/>
                <a:cs typeface="Times New Roman"/>
              </a:rPr>
              <a:t>report </a:t>
            </a:r>
            <a:r>
              <a:rPr dirty="0" sz="1100" spc="10">
                <a:latin typeface="Times New Roman"/>
                <a:cs typeface="Times New Roman"/>
              </a:rPr>
              <a:t>in which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analyst  recommended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stock. Does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make the opinion more </a:t>
            </a:r>
            <a:r>
              <a:rPr dirty="0" sz="1100" spc="5">
                <a:latin typeface="Times New Roman"/>
                <a:cs typeface="Times New Roman"/>
              </a:rPr>
              <a:t>reasoned,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therefore give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response more </a:t>
            </a:r>
            <a:r>
              <a:rPr dirty="0" sz="1100" spc="10">
                <a:latin typeface="Times New Roman"/>
                <a:cs typeface="Times New Roman"/>
              </a:rPr>
              <a:t>ethical credibility? </a:t>
            </a:r>
            <a:r>
              <a:rPr dirty="0" sz="1100" spc="15">
                <a:latin typeface="Times New Roman"/>
                <a:cs typeface="Times New Roman"/>
              </a:rPr>
              <a:t>Take </a:t>
            </a:r>
            <a:r>
              <a:rPr dirty="0" sz="1100" spc="5">
                <a:latin typeface="Times New Roman"/>
                <a:cs typeface="Times New Roman"/>
              </a:rPr>
              <a:t>for instance, </a:t>
            </a:r>
            <a:r>
              <a:rPr dirty="0" sz="1100" spc="10">
                <a:latin typeface="Times New Roman"/>
                <a:cs typeface="Times New Roman"/>
              </a:rPr>
              <a:t>another consideration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ethical  </a:t>
            </a:r>
            <a:r>
              <a:rPr dirty="0" sz="1100" spc="5">
                <a:latin typeface="Times New Roman"/>
                <a:cs typeface="Times New Roman"/>
              </a:rPr>
              <a:t>overtones. </a:t>
            </a:r>
            <a:r>
              <a:rPr dirty="0" sz="1100" spc="10">
                <a:latin typeface="Times New Roman"/>
                <a:cs typeface="Times New Roman"/>
              </a:rPr>
              <a:t>Suppose </a:t>
            </a:r>
            <a:r>
              <a:rPr dirty="0" sz="1100" spc="5">
                <a:latin typeface="Times New Roman"/>
                <a:cs typeface="Times New Roman"/>
              </a:rPr>
              <a:t>the professor has researched Gillette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does believe it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common  </a:t>
            </a:r>
            <a:r>
              <a:rPr dirty="0" sz="1100" spc="5">
                <a:latin typeface="Times New Roman"/>
                <a:cs typeface="Times New Roman"/>
              </a:rPr>
              <a:t>stock with above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potential. </a:t>
            </a:r>
            <a:r>
              <a:rPr dirty="0" sz="1100" spc="10">
                <a:latin typeface="Times New Roman"/>
                <a:cs typeface="Times New Roman"/>
              </a:rPr>
              <a:t>Can the </a:t>
            </a:r>
            <a:r>
              <a:rPr dirty="0" sz="1100" spc="5">
                <a:latin typeface="Times New Roman"/>
                <a:cs typeface="Times New Roman"/>
              </a:rPr>
              <a:t>professor </a:t>
            </a:r>
            <a:r>
              <a:rPr dirty="0" sz="1100" spc="10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comfortably </a:t>
            </a:r>
            <a:r>
              <a:rPr dirty="0" sz="1100" spc="10">
                <a:latin typeface="Times New Roman"/>
                <a:cs typeface="Times New Roman"/>
              </a:rPr>
              <a:t>recommend Gillette  when someone </a:t>
            </a:r>
            <a:r>
              <a:rPr dirty="0" sz="1100" spc="5">
                <a:latin typeface="Times New Roman"/>
                <a:cs typeface="Times New Roman"/>
              </a:rPr>
              <a:t>asks about it? </a:t>
            </a:r>
            <a:r>
              <a:rPr dirty="0" sz="1100" spc="10">
                <a:latin typeface="Times New Roman"/>
                <a:cs typeface="Times New Roman"/>
              </a:rPr>
              <a:t>Even now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answer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clear cut.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is asking? </a:t>
            </a:r>
            <a:r>
              <a:rPr dirty="0" sz="1100" spc="10">
                <a:latin typeface="Times New Roman"/>
                <a:cs typeface="Times New Roman"/>
              </a:rPr>
              <a:t>30 years  </a:t>
            </a:r>
            <a:r>
              <a:rPr dirty="0" sz="1100" spc="5">
                <a:latin typeface="Times New Roman"/>
                <a:cs typeface="Times New Roman"/>
              </a:rPr>
              <a:t>old professional earning </a:t>
            </a:r>
            <a:r>
              <a:rPr dirty="0" sz="1100" spc="10">
                <a:latin typeface="Times New Roman"/>
                <a:cs typeface="Times New Roman"/>
              </a:rPr>
              <a:t>$75000 </a:t>
            </a:r>
            <a:r>
              <a:rPr dirty="0" sz="1100" spc="5">
                <a:latin typeface="Times New Roman"/>
                <a:cs typeface="Times New Roman"/>
              </a:rPr>
              <a:t>per </a:t>
            </a:r>
            <a:r>
              <a:rPr dirty="0" sz="1100" spc="15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75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old </a:t>
            </a:r>
            <a:r>
              <a:rPr dirty="0" sz="1100" spc="10">
                <a:latin typeface="Times New Roman"/>
                <a:cs typeface="Times New Roman"/>
              </a:rPr>
              <a:t>widow was </a:t>
            </a:r>
            <a:r>
              <a:rPr dirty="0" sz="1100" spc="5">
                <a:latin typeface="Times New Roman"/>
                <a:cs typeface="Times New Roman"/>
              </a:rPr>
              <a:t>living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fixed  </a:t>
            </a:r>
            <a:r>
              <a:rPr dirty="0" sz="1100" spc="10">
                <a:latin typeface="Times New Roman"/>
                <a:cs typeface="Times New Roman"/>
              </a:rPr>
              <a:t>income?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not possible to </a:t>
            </a:r>
            <a:r>
              <a:rPr dirty="0" sz="1100" spc="5">
                <a:latin typeface="Times New Roman"/>
                <a:cs typeface="Times New Roman"/>
              </a:rPr>
              <a:t>discuss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merits </a:t>
            </a:r>
            <a:r>
              <a:rPr dirty="0" sz="1100" spc="10">
                <a:latin typeface="Times New Roman"/>
                <a:cs typeface="Times New Roman"/>
              </a:rPr>
              <a:t>of a particular </a:t>
            </a:r>
            <a:r>
              <a:rPr dirty="0" sz="1100" spc="5">
                <a:latin typeface="Times New Roman"/>
                <a:cs typeface="Times New Roman"/>
              </a:rPr>
              <a:t>investment without </a:t>
            </a:r>
            <a:r>
              <a:rPr dirty="0" sz="1100" spc="15">
                <a:latin typeface="Times New Roman"/>
                <a:cs typeface="Times New Roman"/>
              </a:rPr>
              <a:t>knowing  </a:t>
            </a:r>
            <a:r>
              <a:rPr dirty="0" sz="1100" spc="10">
                <a:latin typeface="Times New Roman"/>
                <a:cs typeface="Times New Roman"/>
              </a:rPr>
              <a:t>the context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potential investor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asking 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question.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markets </a:t>
            </a:r>
            <a:r>
              <a:rPr dirty="0" sz="1100" spc="5">
                <a:latin typeface="Times New Roman"/>
                <a:cs typeface="Times New Roman"/>
              </a:rPr>
              <a:t>serve three primary functions. </a:t>
            </a:r>
            <a:r>
              <a:rPr dirty="0" sz="1100" spc="10">
                <a:latin typeface="Times New Roman"/>
                <a:cs typeface="Times New Roman"/>
              </a:rPr>
              <a:t>The economic </a:t>
            </a:r>
            <a:r>
              <a:rPr dirty="0" sz="1100" spc="5">
                <a:latin typeface="Times New Roman"/>
                <a:cs typeface="Times New Roman"/>
              </a:rPr>
              <a:t>function brings </a:t>
            </a:r>
            <a:r>
              <a:rPr dirty="0" sz="1100" spc="10">
                <a:latin typeface="Times New Roman"/>
                <a:cs typeface="Times New Roman"/>
              </a:rPr>
              <a:t>buyers and  </a:t>
            </a:r>
            <a:r>
              <a:rPr dirty="0" sz="1100" spc="5">
                <a:latin typeface="Times New Roman"/>
                <a:cs typeface="Times New Roman"/>
              </a:rPr>
              <a:t>sellers </a:t>
            </a:r>
            <a:r>
              <a:rPr dirty="0" sz="1100" spc="10">
                <a:latin typeface="Times New Roman"/>
                <a:cs typeface="Times New Roman"/>
              </a:rPr>
              <a:t>together.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continuous pricing function enables traders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get market prices  </a:t>
            </a:r>
            <a:r>
              <a:rPr dirty="0" sz="1100" spc="5">
                <a:latin typeface="Times New Roman"/>
                <a:cs typeface="Times New Roman"/>
              </a:rPr>
              <a:t>quickly.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fair </a:t>
            </a:r>
            <a:r>
              <a:rPr dirty="0" sz="1100" spc="10">
                <a:latin typeface="Times New Roman"/>
                <a:cs typeface="Times New Roman"/>
              </a:rPr>
              <a:t>pricing </a:t>
            </a:r>
            <a:r>
              <a:rPr dirty="0" sz="1100" spc="5">
                <a:latin typeface="Times New Roman"/>
                <a:cs typeface="Times New Roman"/>
              </a:rPr>
              <a:t>function is related to the continuous pricing function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assures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buyers and </a:t>
            </a:r>
            <a:r>
              <a:rPr dirty="0" sz="1100" spc="5">
                <a:latin typeface="Times New Roman"/>
                <a:cs typeface="Times New Roman"/>
              </a:rPr>
              <a:t>sellers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getting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market-determined price </a:t>
            </a:r>
            <a:r>
              <a:rPr dirty="0" sz="1100" spc="10">
                <a:latin typeface="Times New Roman"/>
                <a:cs typeface="Times New Roman"/>
              </a:rPr>
              <a:t>when they </a:t>
            </a:r>
            <a:r>
              <a:rPr dirty="0" sz="1100" spc="5">
                <a:latin typeface="Times New Roman"/>
                <a:cs typeface="Times New Roman"/>
              </a:rPr>
              <a:t>trade.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national </a:t>
            </a:r>
            <a:r>
              <a:rPr dirty="0" sz="1100" spc="10">
                <a:latin typeface="Times New Roman"/>
                <a:cs typeface="Times New Roman"/>
              </a:rPr>
              <a:t>exchanges </a:t>
            </a:r>
            <a:r>
              <a:rPr dirty="0" sz="1100" spc="5">
                <a:latin typeface="Times New Roman"/>
                <a:cs typeface="Times New Roman"/>
              </a:rPr>
              <a:t>in the United States 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American Stock Exchange. </a:t>
            </a:r>
            <a:r>
              <a:rPr dirty="0" sz="1100" spc="15">
                <a:latin typeface="Times New Roman"/>
                <a:cs typeface="Times New Roman"/>
              </a:rPr>
              <a:t>The AMEX </a:t>
            </a:r>
            <a:r>
              <a:rPr dirty="0" sz="1100" spc="5">
                <a:latin typeface="Times New Roman"/>
                <a:cs typeface="Times New Roman"/>
              </a:rPr>
              <a:t>recently </a:t>
            </a:r>
            <a:r>
              <a:rPr dirty="0" sz="1100" spc="10">
                <a:latin typeface="Times New Roman"/>
                <a:cs typeface="Times New Roman"/>
              </a:rPr>
              <a:t>merged with 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stock market,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latter </a:t>
            </a:r>
            <a:r>
              <a:rPr dirty="0" sz="1100" spc="10">
                <a:latin typeface="Times New Roman"/>
                <a:cs typeface="Times New Roman"/>
              </a:rPr>
              <a:t>having </a:t>
            </a:r>
            <a:r>
              <a:rPr dirty="0" sz="1100" spc="5">
                <a:latin typeface="Times New Roman"/>
                <a:cs typeface="Times New Roman"/>
              </a:rPr>
              <a:t>historically been </a:t>
            </a:r>
            <a:r>
              <a:rPr dirty="0" sz="1100" spc="10">
                <a:latin typeface="Times New Roman"/>
                <a:cs typeface="Times New Roman"/>
              </a:rPr>
              <a:t>called over-the-counter market. Thirteen other smaller  exchanges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regional exchanges. </a:t>
            </a:r>
            <a:r>
              <a:rPr dirty="0" sz="1100" spc="10">
                <a:latin typeface="Times New Roman"/>
                <a:cs typeface="Times New Roman"/>
              </a:rPr>
              <a:t>Worldwide, </a:t>
            </a:r>
            <a:r>
              <a:rPr dirty="0" sz="1100" spc="5">
                <a:latin typeface="Times New Roman"/>
                <a:cs typeface="Times New Roman"/>
              </a:rPr>
              <a:t>approximately </a:t>
            </a:r>
            <a:r>
              <a:rPr dirty="0" sz="1100" spc="10">
                <a:latin typeface="Times New Roman"/>
                <a:cs typeface="Times New Roman"/>
              </a:rPr>
              <a:t>150 exchanges  </a:t>
            </a:r>
            <a:r>
              <a:rPr dirty="0" sz="1100" spc="5">
                <a:latin typeface="Times New Roman"/>
                <a:cs typeface="Times New Roman"/>
              </a:rPr>
              <a:t>exist in </a:t>
            </a:r>
            <a:r>
              <a:rPr dirty="0" sz="1100" spc="10">
                <a:latin typeface="Times New Roman"/>
                <a:cs typeface="Times New Roman"/>
              </a:rPr>
              <a:t>more than 50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countries.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trade in </a:t>
            </a:r>
            <a:r>
              <a:rPr dirty="0" sz="1100" spc="5">
                <a:latin typeface="Times New Roman"/>
                <a:cs typeface="Times New Roman"/>
              </a:rPr>
              <a:t>the over-the-counter </a:t>
            </a:r>
            <a:r>
              <a:rPr dirty="0" sz="1100" spc="10">
                <a:latin typeface="Times New Roman"/>
                <a:cs typeface="Times New Roman"/>
              </a:rPr>
              <a:t>market via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system. In this  </a:t>
            </a:r>
            <a:r>
              <a:rPr dirty="0" sz="1100" spc="10">
                <a:latin typeface="Times New Roman"/>
                <a:cs typeface="Times New Roman"/>
              </a:rPr>
              <a:t>electronic linkup of brokerage </a:t>
            </a:r>
            <a:r>
              <a:rPr dirty="0" sz="1100" spc="5">
                <a:latin typeface="Times New Roman"/>
                <a:cs typeface="Times New Roman"/>
              </a:rPr>
              <a:t>firms, </a:t>
            </a:r>
            <a:r>
              <a:rPr dirty="0" sz="1100" spc="10">
                <a:latin typeface="Times New Roman"/>
                <a:cs typeface="Times New Roman"/>
              </a:rPr>
              <a:t>orders are </a:t>
            </a:r>
            <a:r>
              <a:rPr dirty="0" sz="1100" spc="5">
                <a:latin typeface="Times New Roman"/>
                <a:cs typeface="Times New Roman"/>
              </a:rPr>
              <a:t>placed by </a:t>
            </a:r>
            <a:r>
              <a:rPr dirty="0" sz="1100" spc="10">
                <a:latin typeface="Times New Roman"/>
                <a:cs typeface="Times New Roman"/>
              </a:rPr>
              <a:t>computer. Some </a:t>
            </a:r>
            <a:r>
              <a:rPr dirty="0" sz="1100" spc="5">
                <a:latin typeface="Times New Roman"/>
                <a:cs typeface="Times New Roman"/>
              </a:rPr>
              <a:t>very </a:t>
            </a:r>
            <a:r>
              <a:rPr dirty="0" sz="1100" spc="10">
                <a:latin typeface="Times New Roman"/>
                <a:cs typeface="Times New Roman"/>
              </a:rPr>
              <a:t>large  companies </a:t>
            </a:r>
            <a:r>
              <a:rPr dirty="0" sz="1100" spc="5">
                <a:latin typeface="Times New Roman"/>
                <a:cs typeface="Times New Roman"/>
              </a:rPr>
              <a:t>are National Market Issues, with </a:t>
            </a:r>
            <a:r>
              <a:rPr dirty="0" sz="1100" spc="10">
                <a:latin typeface="Times New Roman"/>
                <a:cs typeface="Times New Roman"/>
              </a:rPr>
              <a:t>smaller </a:t>
            </a:r>
            <a:r>
              <a:rPr dirty="0" sz="1100" spc="5">
                <a:latin typeface="Times New Roman"/>
                <a:cs typeface="Times New Roman"/>
              </a:rPr>
              <a:t>firms listed as small-cap </a:t>
            </a:r>
            <a:r>
              <a:rPr dirty="0" sz="1100" spc="10">
                <a:latin typeface="Times New Roman"/>
                <a:cs typeface="Times New Roman"/>
              </a:rPr>
              <a:t>stocks.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over-the </a:t>
            </a:r>
            <a:r>
              <a:rPr dirty="0" sz="1100" spc="5">
                <a:latin typeface="Times New Roman"/>
                <a:cs typeface="Times New Roman"/>
              </a:rPr>
              <a:t>counter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distinct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10">
                <a:latin typeface="Times New Roman"/>
                <a:cs typeface="Times New Roman"/>
              </a:rPr>
              <a:t>Stock Market. </a:t>
            </a:r>
            <a:r>
              <a:rPr dirty="0" sz="1100" spc="15">
                <a:latin typeface="Times New Roman"/>
                <a:cs typeface="Times New Roman"/>
              </a:rPr>
              <a:t>OTC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trade  </a:t>
            </a:r>
            <a:r>
              <a:rPr dirty="0" sz="1100" spc="5">
                <a:latin typeface="Times New Roman"/>
                <a:cs typeface="Times New Roman"/>
              </a:rPr>
              <a:t>as either </a:t>
            </a:r>
            <a:r>
              <a:rPr dirty="0" sz="1100" spc="15">
                <a:latin typeface="Times New Roman"/>
                <a:cs typeface="Times New Roman"/>
              </a:rPr>
              <a:t>OTC </a:t>
            </a:r>
            <a:r>
              <a:rPr dirty="0" sz="1100" spc="5">
                <a:latin typeface="Times New Roman"/>
                <a:cs typeface="Times New Roman"/>
              </a:rPr>
              <a:t>Bulletin </a:t>
            </a:r>
            <a:r>
              <a:rPr dirty="0" sz="1100" spc="10">
                <a:latin typeface="Times New Roman"/>
                <a:cs typeface="Times New Roman"/>
              </a:rPr>
              <a:t>Board stocks </a:t>
            </a:r>
            <a:r>
              <a:rPr dirty="0" sz="1100" spc="5">
                <a:latin typeface="Times New Roman"/>
                <a:cs typeface="Times New Roman"/>
              </a:rPr>
              <a:t>or as </a:t>
            </a:r>
            <a:r>
              <a:rPr dirty="0" sz="1100" spc="10">
                <a:latin typeface="Times New Roman"/>
                <a:cs typeface="Times New Roman"/>
              </a:rPr>
              <a:t>Pink </a:t>
            </a:r>
            <a:r>
              <a:rPr dirty="0" sz="1100" spc="5">
                <a:latin typeface="Times New Roman"/>
                <a:cs typeface="Times New Roman"/>
              </a:rPr>
              <a:t>Sheet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initially sold in </a:t>
            </a:r>
            <a:r>
              <a:rPr dirty="0" sz="1100" spc="10">
                <a:latin typeface="Times New Roman"/>
                <a:cs typeface="Times New Roman"/>
              </a:rPr>
              <a:t>the primary </a:t>
            </a:r>
            <a:r>
              <a:rPr dirty="0" sz="1100" spc="5">
                <a:latin typeface="Times New Roman"/>
                <a:cs typeface="Times New Roman"/>
              </a:rPr>
              <a:t>market.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sales </a:t>
            </a:r>
            <a:r>
              <a:rPr dirty="0" sz="1100" spc="5">
                <a:latin typeface="Times New Roman"/>
                <a:cs typeface="Times New Roman"/>
              </a:rPr>
              <a:t>of listed securities via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10">
                <a:latin typeface="Times New Roman"/>
                <a:cs typeface="Times New Roman"/>
              </a:rPr>
              <a:t>system </a:t>
            </a:r>
            <a:r>
              <a:rPr dirty="0" sz="1100" spc="5">
                <a:latin typeface="Times New Roman"/>
                <a:cs typeface="Times New Roman"/>
              </a:rPr>
              <a:t>are called the third market, while direct institutional trading </a:t>
            </a:r>
            <a:r>
              <a:rPr dirty="0" sz="1100" spc="10">
                <a:latin typeface="Times New Roman"/>
                <a:cs typeface="Times New Roman"/>
              </a:rPr>
              <a:t>via the  Internet system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fourth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Numerous </a:t>
            </a:r>
            <a:r>
              <a:rPr dirty="0" sz="1100" spc="5">
                <a:latin typeface="Times New Roman"/>
                <a:cs typeface="Times New Roman"/>
              </a:rPr>
              <a:t>organizations regulate the securities </a:t>
            </a:r>
            <a:r>
              <a:rPr dirty="0" sz="1100" spc="10">
                <a:latin typeface="Times New Roman"/>
                <a:cs typeface="Times New Roman"/>
              </a:rPr>
              <a:t>industry.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important pieces </a:t>
            </a:r>
            <a:r>
              <a:rPr dirty="0" sz="1100" spc="5">
                <a:latin typeface="Times New Roman"/>
                <a:cs typeface="Times New Roman"/>
              </a:rPr>
              <a:t>of  legislation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probably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Act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1933 and the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exchange Act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1934,  which </a:t>
            </a:r>
            <a:r>
              <a:rPr dirty="0" sz="1100" spc="5">
                <a:latin typeface="Times New Roman"/>
                <a:cs typeface="Times New Roman"/>
              </a:rPr>
              <a:t>significantly </a:t>
            </a:r>
            <a:r>
              <a:rPr dirty="0" sz="1100" spc="10">
                <a:latin typeface="Times New Roman"/>
                <a:cs typeface="Times New Roman"/>
              </a:rPr>
              <a:t>improved the </a:t>
            </a:r>
            <a:r>
              <a:rPr dirty="0" sz="1100" spc="5">
                <a:latin typeface="Times New Roman"/>
                <a:cs typeface="Times New Roman"/>
              </a:rPr>
              <a:t>required level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financial disclosure for public securities.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 Protection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Corporation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provides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protection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against fraud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  </a:t>
            </a:r>
            <a:r>
              <a:rPr dirty="0" sz="1100" spc="10">
                <a:latin typeface="Times New Roman"/>
                <a:cs typeface="Times New Roman"/>
              </a:rPr>
              <a:t>brokerage firm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failure.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Chartered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Analyst (CFA) </a:t>
            </a:r>
            <a:r>
              <a:rPr dirty="0" sz="1100" spc="5">
                <a:latin typeface="Times New Roman"/>
                <a:cs typeface="Times New Roman"/>
              </a:rPr>
              <a:t>designation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prestigious credential for </a:t>
            </a:r>
            <a:r>
              <a:rPr dirty="0" sz="1100" spc="10">
                <a:latin typeface="Times New Roman"/>
                <a:cs typeface="Times New Roman"/>
              </a:rPr>
              <a:t>those  </a:t>
            </a:r>
            <a:r>
              <a:rPr dirty="0" sz="1100" spc="5">
                <a:latin typeface="Times New Roman"/>
                <a:cs typeface="Times New Roman"/>
              </a:rPr>
              <a:t>involved in </a:t>
            </a:r>
            <a:r>
              <a:rPr dirty="0" sz="1100" spc="10">
                <a:latin typeface="Times New Roman"/>
                <a:cs typeface="Times New Roman"/>
              </a:rPr>
              <a:t>the money management </a:t>
            </a:r>
            <a:r>
              <a:rPr dirty="0" sz="1100" spc="5">
                <a:latin typeface="Times New Roman"/>
                <a:cs typeface="Times New Roman"/>
              </a:rPr>
              <a:t>business. In many businesses, enrollment in </a:t>
            </a:r>
            <a:r>
              <a:rPr dirty="0" sz="1100" spc="10">
                <a:latin typeface="Times New Roman"/>
                <a:cs typeface="Times New Roman"/>
              </a:rPr>
              <a:t>the CFA  program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prerequisite </a:t>
            </a:r>
            <a:r>
              <a:rPr dirty="0" sz="1100" spc="10">
                <a:latin typeface="Times New Roman"/>
                <a:cs typeface="Times New Roman"/>
              </a:rPr>
              <a:t>for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employment.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15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6989"/>
            <a:ext cx="533717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It is probably safe to </a:t>
            </a:r>
            <a:r>
              <a:rPr dirty="0" sz="1100" spc="10">
                <a:latin typeface="Times New Roman"/>
                <a:cs typeface="Times New Roman"/>
              </a:rPr>
              <a:t>say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students of the </a:t>
            </a:r>
            <a:r>
              <a:rPr dirty="0" sz="1100" spc="10">
                <a:latin typeface="Times New Roman"/>
                <a:cs typeface="Times New Roman"/>
              </a:rPr>
              <a:t>market are </a:t>
            </a:r>
            <a:r>
              <a:rPr dirty="0" sz="1100" spc="5">
                <a:latin typeface="Times New Roman"/>
                <a:cs typeface="Times New Roman"/>
              </a:rPr>
              <a:t>generally </a:t>
            </a:r>
            <a:r>
              <a:rPr dirty="0" sz="1100" spc="10">
                <a:latin typeface="Times New Roman"/>
                <a:cs typeface="Times New Roman"/>
              </a:rPr>
              <a:t>sympathetic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 logic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semi-efficient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hypothesis. </a:t>
            </a:r>
            <a:r>
              <a:rPr dirty="0" sz="1100" spc="1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not possible </a:t>
            </a:r>
            <a:r>
              <a:rPr dirty="0" sz="1100" spc="10">
                <a:latin typeface="Times New Roman"/>
                <a:cs typeface="Times New Roman"/>
              </a:rPr>
              <a:t>to follow every </a:t>
            </a:r>
            <a:r>
              <a:rPr dirty="0" sz="1100" spc="5">
                <a:latin typeface="Times New Roman"/>
                <a:cs typeface="Times New Roman"/>
              </a:rPr>
              <a:t>security.  </a:t>
            </a:r>
            <a:r>
              <a:rPr dirty="0" sz="1100" spc="10">
                <a:latin typeface="Times New Roman"/>
                <a:cs typeface="Times New Roman"/>
              </a:rPr>
              <a:t>Analysts </a:t>
            </a:r>
            <a:r>
              <a:rPr dirty="0" sz="1100" spc="5">
                <a:latin typeface="Times New Roman"/>
                <a:cs typeface="Times New Roman"/>
              </a:rPr>
              <a:t>need to </a:t>
            </a:r>
            <a:r>
              <a:rPr dirty="0" sz="1100" spc="10">
                <a:latin typeface="Times New Roman"/>
                <a:cs typeface="Times New Roman"/>
              </a:rPr>
              <a:t>follow </a:t>
            </a:r>
            <a:r>
              <a:rPr dirty="0" sz="1100" spc="5">
                <a:latin typeface="Times New Roman"/>
                <a:cs typeface="Times New Roman"/>
              </a:rPr>
              <a:t>the big </a:t>
            </a:r>
            <a:r>
              <a:rPr dirty="0" sz="1100" spc="10">
                <a:latin typeface="Times New Roman"/>
                <a:cs typeface="Times New Roman"/>
              </a:rPr>
              <a:t>names, and simply do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have time </a:t>
            </a:r>
            <a:r>
              <a:rPr dirty="0" sz="1100" spc="5">
                <a:latin typeface="Times New Roman"/>
                <a:cs typeface="Times New Roman"/>
              </a:rPr>
              <a:t>to research the ever-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expanding </a:t>
            </a:r>
            <a:r>
              <a:rPr dirty="0" sz="1100" spc="5">
                <a:latin typeface="Times New Roman"/>
                <a:cs typeface="Times New Roman"/>
              </a:rPr>
              <a:t>list of emerging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825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essence </a:t>
            </a:r>
            <a:r>
              <a:rPr dirty="0" sz="1100" spc="5">
                <a:latin typeface="Times New Roman"/>
                <a:cs typeface="Times New Roman"/>
              </a:rPr>
              <a:t>of the semi-efficient </a:t>
            </a:r>
            <a:r>
              <a:rPr dirty="0" sz="1100" spc="10">
                <a:latin typeface="Times New Roman"/>
                <a:cs typeface="Times New Roman"/>
              </a:rPr>
              <a:t>market hypothesis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notion that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priced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efficiently that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others.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Security </a:t>
            </a:r>
            <a:r>
              <a:rPr dirty="0" sz="1100" spc="10" b="1">
                <a:latin typeface="Times New Roman"/>
                <a:cs typeface="Times New Roman"/>
              </a:rPr>
              <a:t>Prices </a:t>
            </a:r>
            <a:r>
              <a:rPr dirty="0" sz="1100" spc="15" b="1">
                <a:latin typeface="Times New Roman"/>
                <a:cs typeface="Times New Roman"/>
              </a:rPr>
              <a:t>and Random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Walks: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</a:t>
            </a:r>
            <a:r>
              <a:rPr dirty="0" sz="1100" spc="10">
                <a:latin typeface="Times New Roman"/>
                <a:cs typeface="Times New Roman"/>
              </a:rPr>
              <a:t>market hypothesis </a:t>
            </a:r>
            <a:r>
              <a:rPr dirty="0" sz="1100" spc="5">
                <a:latin typeface="Times New Roman"/>
                <a:cs typeface="Times New Roman"/>
              </a:rPr>
              <a:t>states that the current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 fully reflects </a:t>
            </a:r>
            <a:r>
              <a:rPr dirty="0" sz="1100" spc="10">
                <a:latin typeface="Times New Roman"/>
                <a:cs typeface="Times New Roman"/>
              </a:rPr>
              <a:t>relevant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news </a:t>
            </a:r>
            <a:r>
              <a:rPr dirty="0" sz="1100" spc="5">
                <a:latin typeface="Times New Roman"/>
                <a:cs typeface="Times New Roman"/>
              </a:rPr>
              <a:t>information. </a:t>
            </a:r>
            <a:r>
              <a:rPr dirty="0" sz="1100" spc="10">
                <a:latin typeface="Times New Roman"/>
                <a:cs typeface="Times New Roman"/>
              </a:rPr>
              <a:t>While some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5">
                <a:latin typeface="Times New Roman"/>
                <a:cs typeface="Times New Roman"/>
              </a:rPr>
              <a:t>news </a:t>
            </a:r>
            <a:r>
              <a:rPr dirty="0" sz="1100" spc="5">
                <a:latin typeface="Times New Roman"/>
                <a:cs typeface="Times New Roman"/>
              </a:rPr>
              <a:t>is expected, </a:t>
            </a:r>
            <a:r>
              <a:rPr dirty="0" sz="1100" spc="15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of it is unexpected.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unexpected portion of </a:t>
            </a:r>
            <a:r>
              <a:rPr dirty="0" sz="1100" spc="10">
                <a:latin typeface="Times New Roman"/>
                <a:cs typeface="Times New Roman"/>
              </a:rPr>
              <a:t>the news, </a:t>
            </a:r>
            <a:r>
              <a:rPr dirty="0" sz="1100" spc="5">
                <a:latin typeface="Times New Roman"/>
                <a:cs typeface="Times New Roman"/>
              </a:rPr>
              <a:t>by definition, </a:t>
            </a:r>
            <a:r>
              <a:rPr dirty="0" sz="1100" spc="10">
                <a:latin typeface="Times New Roman"/>
                <a:cs typeface="Times New Roman"/>
              </a:rPr>
              <a:t>arrives randomly – the essence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notion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 security prices </a:t>
            </a:r>
            <a:r>
              <a:rPr dirty="0" sz="1100" spc="10">
                <a:latin typeface="Times New Roman"/>
                <a:cs typeface="Times New Roman"/>
              </a:rPr>
              <a:t>follow a random walk because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random </a:t>
            </a:r>
            <a:r>
              <a:rPr dirty="0" sz="1100" spc="5">
                <a:latin typeface="Times New Roman"/>
                <a:cs typeface="Times New Roman"/>
              </a:rPr>
              <a:t>nature of the </a:t>
            </a:r>
            <a:r>
              <a:rPr dirty="0" sz="1100" spc="10">
                <a:latin typeface="Times New Roman"/>
                <a:cs typeface="Times New Roman"/>
              </a:rPr>
              <a:t>news. </a:t>
            </a:r>
            <a:r>
              <a:rPr dirty="0" sz="1100" spc="15">
                <a:latin typeface="Times New Roman"/>
                <a:cs typeface="Times New Roman"/>
              </a:rPr>
              <a:t>Some 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news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good, some </a:t>
            </a:r>
            <a:r>
              <a:rPr dirty="0" sz="1100" spc="15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it is bad. Specifics of </a:t>
            </a:r>
            <a:r>
              <a:rPr dirty="0" sz="1100" spc="10">
                <a:latin typeface="Times New Roman"/>
                <a:cs typeface="Times New Roman"/>
              </a:rPr>
              <a:t>the news cannot be </a:t>
            </a:r>
            <a:r>
              <a:rPr dirty="0" sz="1100" spc="5">
                <a:latin typeface="Times New Roman"/>
                <a:cs typeface="Times New Roman"/>
              </a:rPr>
              <a:t>predicted with  great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accuracy.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Substantial uncertainty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surrounds </a:t>
            </a:r>
            <a:r>
              <a:rPr dirty="0" sz="1100" spc="10">
                <a:latin typeface="Times New Roman"/>
                <a:cs typeface="Times New Roman"/>
              </a:rPr>
              <a:t>news that seems reasonably </a:t>
            </a:r>
            <a:r>
              <a:rPr dirty="0" sz="1100" spc="5">
                <a:latin typeface="Times New Roman"/>
                <a:cs typeface="Times New Roman"/>
              </a:rPr>
              <a:t>predictable.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article  in Forbes reported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result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study </a:t>
            </a:r>
            <a:r>
              <a:rPr dirty="0" sz="1100" spc="10">
                <a:latin typeface="Times New Roman"/>
                <a:cs typeface="Times New Roman"/>
              </a:rPr>
              <a:t>showing </a:t>
            </a:r>
            <a:r>
              <a:rPr dirty="0" sz="1100" spc="5">
                <a:latin typeface="Times New Roman"/>
                <a:cs typeface="Times New Roman"/>
              </a:rPr>
              <a:t>that over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period 1973-1990, the average  error </a:t>
            </a:r>
            <a:r>
              <a:rPr dirty="0" sz="1100" spc="10">
                <a:latin typeface="Times New Roman"/>
                <a:cs typeface="Times New Roman"/>
              </a:rPr>
              <a:t>made by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analysts </a:t>
            </a:r>
            <a:r>
              <a:rPr dirty="0" sz="1100" spc="5">
                <a:latin typeface="Times New Roman"/>
                <a:cs typeface="Times New Roman"/>
              </a:rPr>
              <a:t>in forecasting </a:t>
            </a:r>
            <a:r>
              <a:rPr dirty="0" sz="1100" spc="10">
                <a:latin typeface="Times New Roman"/>
                <a:cs typeface="Times New Roman"/>
              </a:rPr>
              <a:t>the next </a:t>
            </a:r>
            <a:r>
              <a:rPr dirty="0" sz="1100" spc="5">
                <a:latin typeface="Times New Roman"/>
                <a:cs typeface="Times New Roman"/>
              </a:rPr>
              <a:t>quarter’s corporate earnings for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covered </a:t>
            </a:r>
            <a:r>
              <a:rPr dirty="0" sz="1100" spc="10">
                <a:latin typeface="Times New Roman"/>
                <a:cs typeface="Times New Roman"/>
              </a:rPr>
              <a:t>was 40 </a:t>
            </a:r>
            <a:r>
              <a:rPr dirty="0" sz="1100" spc="5">
                <a:latin typeface="Times New Roman"/>
                <a:cs typeface="Times New Roman"/>
              </a:rPr>
              <a:t>percent.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an annual </a:t>
            </a:r>
            <a:r>
              <a:rPr dirty="0" sz="1100" spc="5">
                <a:latin typeface="Times New Roman"/>
                <a:cs typeface="Times New Roman"/>
              </a:rPr>
              <a:t>basis, </a:t>
            </a:r>
            <a:r>
              <a:rPr dirty="0" sz="1100" spc="10">
                <a:latin typeface="Times New Roman"/>
                <a:cs typeface="Times New Roman"/>
              </a:rPr>
              <a:t>the average </a:t>
            </a:r>
            <a:r>
              <a:rPr dirty="0" sz="1100" spc="5">
                <a:latin typeface="Times New Roman"/>
                <a:cs typeface="Times New Roman"/>
              </a:rPr>
              <a:t>error </a:t>
            </a:r>
            <a:r>
              <a:rPr dirty="0" sz="1100" spc="10">
                <a:latin typeface="Times New Roman"/>
                <a:cs typeface="Times New Roman"/>
              </a:rPr>
              <a:t>was never </a:t>
            </a:r>
            <a:r>
              <a:rPr dirty="0" sz="1100" spc="5">
                <a:latin typeface="Times New Roman"/>
                <a:cs typeface="Times New Roman"/>
              </a:rPr>
              <a:t>less than  </a:t>
            </a:r>
            <a:r>
              <a:rPr dirty="0" sz="1100" spc="10">
                <a:latin typeface="Times New Roman"/>
                <a:cs typeface="Times New Roman"/>
              </a:rPr>
              <a:t>25 </a:t>
            </a:r>
            <a:r>
              <a:rPr dirty="0" sz="1100" spc="5">
                <a:latin typeface="Times New Roman"/>
                <a:cs typeface="Times New Roman"/>
              </a:rPr>
              <a:t>percent. </a:t>
            </a:r>
            <a:r>
              <a:rPr dirty="0" sz="1100" spc="10">
                <a:latin typeface="Times New Roman"/>
                <a:cs typeface="Times New Roman"/>
              </a:rPr>
              <a:t>From 1985 </a:t>
            </a:r>
            <a:r>
              <a:rPr dirty="0" sz="1100" spc="5">
                <a:latin typeface="Times New Roman"/>
                <a:cs typeface="Times New Roman"/>
              </a:rPr>
              <a:t>to 1990, the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error </a:t>
            </a:r>
            <a:r>
              <a:rPr dirty="0" sz="1100" spc="10">
                <a:latin typeface="Times New Roman"/>
                <a:cs typeface="Times New Roman"/>
              </a:rPr>
              <a:t>was 52 </a:t>
            </a:r>
            <a:r>
              <a:rPr dirty="0" sz="1100" spc="5">
                <a:latin typeface="Times New Roman"/>
                <a:cs typeface="Times New Roman"/>
              </a:rPr>
              <a:t>percent, indicating that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analysts’ forecasting ability </a:t>
            </a:r>
            <a:r>
              <a:rPr dirty="0" sz="1100" spc="10">
                <a:latin typeface="Times New Roman"/>
                <a:cs typeface="Times New Roman"/>
              </a:rPr>
              <a:t>had not improved over 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It is perfectly possible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analysts to disagree </a:t>
            </a:r>
            <a:r>
              <a:rPr dirty="0" sz="1100" spc="10">
                <a:latin typeface="Times New Roman"/>
                <a:cs typeface="Times New Roman"/>
              </a:rPr>
              <a:t>in an </a:t>
            </a:r>
            <a:r>
              <a:rPr dirty="0" sz="1100" spc="5">
                <a:latin typeface="Times New Roman"/>
                <a:cs typeface="Times New Roman"/>
              </a:rPr>
              <a:t>efficient market. </a:t>
            </a:r>
            <a:r>
              <a:rPr dirty="0" sz="1100" spc="10">
                <a:latin typeface="Times New Roman"/>
                <a:cs typeface="Times New Roman"/>
              </a:rPr>
              <a:t>As an example, </a:t>
            </a:r>
            <a:r>
              <a:rPr dirty="0" sz="1100" spc="5">
                <a:latin typeface="Times New Roman"/>
                <a:cs typeface="Times New Roman"/>
              </a:rPr>
              <a:t>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November </a:t>
            </a:r>
            <a:r>
              <a:rPr dirty="0" sz="1100" spc="5">
                <a:latin typeface="Times New Roman"/>
                <a:cs typeface="Times New Roman"/>
              </a:rPr>
              <a:t>30, </a:t>
            </a:r>
            <a:r>
              <a:rPr dirty="0" sz="1100" spc="10">
                <a:latin typeface="Times New Roman"/>
                <a:cs typeface="Times New Roman"/>
              </a:rPr>
              <a:t>1998, the firm </a:t>
            </a:r>
            <a:r>
              <a:rPr dirty="0" sz="1100" spc="15">
                <a:latin typeface="Times New Roman"/>
                <a:cs typeface="Times New Roman"/>
              </a:rPr>
              <a:t>Van </a:t>
            </a:r>
            <a:r>
              <a:rPr dirty="0" sz="1100" spc="5">
                <a:latin typeface="Times New Roman"/>
                <a:cs typeface="Times New Roman"/>
              </a:rPr>
              <a:t>Kasper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reaffirmed its </a:t>
            </a:r>
            <a:r>
              <a:rPr dirty="0" sz="1100" spc="10">
                <a:latin typeface="Times New Roman"/>
                <a:cs typeface="Times New Roman"/>
              </a:rPr>
              <a:t>“Strong </a:t>
            </a:r>
            <a:r>
              <a:rPr dirty="0" sz="1100" spc="15">
                <a:latin typeface="Times New Roman"/>
                <a:cs typeface="Times New Roman"/>
              </a:rPr>
              <a:t>Buy”  </a:t>
            </a:r>
            <a:r>
              <a:rPr dirty="0" sz="1100" spc="10">
                <a:latin typeface="Times New Roman"/>
                <a:cs typeface="Times New Roman"/>
              </a:rPr>
              <a:t>recommendation on Transocean Offshore (RIG, NYSE). That same day </a:t>
            </a:r>
            <a:r>
              <a:rPr dirty="0" sz="1100" spc="5">
                <a:latin typeface="Times New Roman"/>
                <a:cs typeface="Times New Roman"/>
              </a:rPr>
              <a:t>Janney   </a:t>
            </a:r>
            <a:r>
              <a:rPr dirty="0" sz="1100" spc="10">
                <a:latin typeface="Times New Roman"/>
                <a:cs typeface="Times New Roman"/>
              </a:rPr>
              <a:t>Montgomery </a:t>
            </a:r>
            <a:r>
              <a:rPr dirty="0" sz="1100" spc="5">
                <a:latin typeface="Times New Roman"/>
                <a:cs typeface="Times New Roman"/>
              </a:rPr>
              <a:t>Scott </a:t>
            </a:r>
            <a:r>
              <a:rPr dirty="0" sz="1100" spc="10">
                <a:latin typeface="Times New Roman"/>
                <a:cs typeface="Times New Roman"/>
              </a:rPr>
              <a:t>changed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recommendation from “Moderate </a:t>
            </a:r>
            <a:r>
              <a:rPr dirty="0" sz="1100" spc="15">
                <a:latin typeface="Times New Roman"/>
                <a:cs typeface="Times New Roman"/>
              </a:rPr>
              <a:t>Buy” </a:t>
            </a:r>
            <a:r>
              <a:rPr dirty="0" sz="1100" spc="5">
                <a:latin typeface="Times New Roman"/>
                <a:cs typeface="Times New Roman"/>
              </a:rPr>
              <a:t>to “Strong Sell.” 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news </a:t>
            </a:r>
            <a:r>
              <a:rPr dirty="0" sz="1100" spc="10">
                <a:latin typeface="Times New Roman"/>
                <a:cs typeface="Times New Roman"/>
              </a:rPr>
              <a:t>relevant to a particular stock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good, </a:t>
            </a:r>
            <a:r>
              <a:rPr dirty="0" sz="1100" spc="10">
                <a:latin typeface="Times New Roman"/>
                <a:cs typeface="Times New Roman"/>
              </a:rPr>
              <a:t>people adjust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estimates of future 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upwards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reduce </a:t>
            </a:r>
            <a:r>
              <a:rPr dirty="0" sz="1100" spc="10">
                <a:latin typeface="Times New Roman"/>
                <a:cs typeface="Times New Roman"/>
              </a:rPr>
              <a:t>the discount </a:t>
            </a:r>
            <a:r>
              <a:rPr dirty="0" sz="1100" spc="5">
                <a:latin typeface="Times New Roman"/>
                <a:cs typeface="Times New Roman"/>
              </a:rPr>
              <a:t>rate they attach </a:t>
            </a:r>
            <a:r>
              <a:rPr dirty="0" sz="1100" spc="10">
                <a:latin typeface="Times New Roman"/>
                <a:cs typeface="Times New Roman"/>
              </a:rPr>
              <a:t>to these </a:t>
            </a:r>
            <a:r>
              <a:rPr dirty="0" sz="1100" spc="5">
                <a:latin typeface="Times New Roman"/>
                <a:cs typeface="Times New Roman"/>
              </a:rPr>
              <a:t>returns. Either </a:t>
            </a:r>
            <a:r>
              <a:rPr dirty="0" sz="1100" spc="15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 price </a:t>
            </a:r>
            <a:r>
              <a:rPr dirty="0" sz="1100" spc="10">
                <a:latin typeface="Times New Roman"/>
                <a:cs typeface="Times New Roman"/>
              </a:rPr>
              <a:t>goes </a:t>
            </a:r>
            <a:r>
              <a:rPr dirty="0" sz="1100" spc="5">
                <a:latin typeface="Times New Roman"/>
                <a:cs typeface="Times New Roman"/>
              </a:rPr>
              <a:t>up. </a:t>
            </a:r>
            <a:r>
              <a:rPr dirty="0" sz="1100" spc="10">
                <a:latin typeface="Times New Roman"/>
                <a:cs typeface="Times New Roman"/>
              </a:rPr>
              <a:t>Conversely,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news </a:t>
            </a:r>
            <a:r>
              <a:rPr dirty="0" sz="1100" spc="5">
                <a:latin typeface="Times New Roman"/>
                <a:cs typeface="Times New Roman"/>
              </a:rPr>
              <a:t>is bad,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price </a:t>
            </a:r>
            <a:r>
              <a:rPr dirty="0" sz="1100" spc="10">
                <a:latin typeface="Times New Roman"/>
                <a:cs typeface="Times New Roman"/>
              </a:rPr>
              <a:t>goes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down.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 misunderstand </a:t>
            </a:r>
            <a:r>
              <a:rPr dirty="0" sz="1100" spc="10">
                <a:latin typeface="Times New Roman"/>
                <a:cs typeface="Times New Roman"/>
              </a:rPr>
              <a:t>what the random walk idea </a:t>
            </a:r>
            <a:r>
              <a:rPr dirty="0" sz="1100" spc="5">
                <a:latin typeface="Times New Roman"/>
                <a:cs typeface="Times New Roman"/>
              </a:rPr>
              <a:t>really means. It does not say that  stock prices </a:t>
            </a:r>
            <a:r>
              <a:rPr dirty="0" sz="1100" spc="10">
                <a:latin typeface="Times New Roman"/>
                <a:cs typeface="Times New Roman"/>
              </a:rPr>
              <a:t>move randomly. </a:t>
            </a:r>
            <a:r>
              <a:rPr dirty="0" sz="1100" spc="5">
                <a:latin typeface="Times New Roman"/>
                <a:cs typeface="Times New Roman"/>
              </a:rPr>
              <a:t>Rather, it </a:t>
            </a:r>
            <a:r>
              <a:rPr dirty="0" sz="1100" spc="10">
                <a:latin typeface="Times New Roman"/>
                <a:cs typeface="Times New Roman"/>
              </a:rPr>
              <a:t>says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unexpected portion of </a:t>
            </a:r>
            <a:r>
              <a:rPr dirty="0" sz="1100" spc="10">
                <a:latin typeface="Times New Roman"/>
                <a:cs typeface="Times New Roman"/>
              </a:rPr>
              <a:t>the news arrives  randomly, and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adjust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news, whatever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famous </a:t>
            </a:r>
            <a:r>
              <a:rPr dirty="0" sz="1100" spc="10">
                <a:latin typeface="Times New Roman"/>
                <a:cs typeface="Times New Roman"/>
              </a:rPr>
              <a:t>analogy, a drunk </a:t>
            </a:r>
            <a:r>
              <a:rPr dirty="0" sz="1100" spc="5">
                <a:latin typeface="Times New Roman"/>
                <a:cs typeface="Times New Roman"/>
              </a:rPr>
              <a:t>staggers </a:t>
            </a:r>
            <a:r>
              <a:rPr dirty="0" sz="1100" spc="10">
                <a:latin typeface="Times New Roman"/>
                <a:cs typeface="Times New Roman"/>
              </a:rPr>
              <a:t>from lamppost </a:t>
            </a:r>
            <a:r>
              <a:rPr dirty="0" sz="1100" spc="5">
                <a:latin typeface="Times New Roman"/>
                <a:cs typeface="Times New Roman"/>
              </a:rPr>
              <a:t>to lamppost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point of departure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target destination.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path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drunk </a:t>
            </a:r>
            <a:r>
              <a:rPr dirty="0" sz="1100" spc="10">
                <a:latin typeface="Times New Roman"/>
                <a:cs typeface="Times New Roman"/>
              </a:rPr>
              <a:t>shows a </a:t>
            </a:r>
            <a:r>
              <a:rPr dirty="0" sz="1100" spc="5">
                <a:latin typeface="Times New Roman"/>
                <a:cs typeface="Times New Roman"/>
              </a:rPr>
              <a:t>trend </a:t>
            </a:r>
            <a:r>
              <a:rPr dirty="0" sz="1100" spc="10">
                <a:latin typeface="Times New Roman"/>
                <a:cs typeface="Times New Roman"/>
              </a:rPr>
              <a:t>from one </a:t>
            </a:r>
            <a:r>
              <a:rPr dirty="0" sz="1100" spc="5">
                <a:latin typeface="Times New Roman"/>
                <a:cs typeface="Times New Roman"/>
              </a:rPr>
              <a:t>post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next.  </a:t>
            </a:r>
            <a:r>
              <a:rPr dirty="0" sz="1100" spc="10">
                <a:latin typeface="Times New Roman"/>
                <a:cs typeface="Times New Roman"/>
              </a:rPr>
              <a:t>Along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way, however, the path </a:t>
            </a:r>
            <a:r>
              <a:rPr dirty="0" sz="1100" spc="5">
                <a:latin typeface="Times New Roman"/>
                <a:cs typeface="Times New Roman"/>
              </a:rPr>
              <a:t>is erratic.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drunk wanders right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left, perhaps  occasionally out into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street or into </a:t>
            </a:r>
            <a:r>
              <a:rPr dirty="0" sz="1100" spc="10">
                <a:latin typeface="Times New Roman"/>
                <a:cs typeface="Times New Roman"/>
              </a:rPr>
              <a:t>a building </a:t>
            </a:r>
            <a:r>
              <a:rPr dirty="0" sz="1100" spc="5">
                <a:latin typeface="Times New Roman"/>
                <a:cs typeface="Times New Roman"/>
              </a:rPr>
              <a:t>wall.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precise route </a:t>
            </a:r>
            <a:r>
              <a:rPr dirty="0" sz="1100" spc="10">
                <a:latin typeface="Times New Roman"/>
                <a:cs typeface="Times New Roman"/>
              </a:rPr>
              <a:t>cannot </a:t>
            </a:r>
            <a:r>
              <a:rPr dirty="0" sz="1100" spc="5">
                <a:latin typeface="Times New Roman"/>
                <a:cs typeface="Times New Roman"/>
              </a:rPr>
              <a:t>be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predicted.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true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 price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consequent </a:t>
            </a:r>
            <a:r>
              <a:rPr dirty="0" sz="1100" spc="5">
                <a:latin typeface="Times New Roman"/>
                <a:cs typeface="Times New Roman"/>
              </a:rPr>
              <a:t>return. </a:t>
            </a:r>
            <a:r>
              <a:rPr dirty="0" sz="1100" spc="10">
                <a:latin typeface="Times New Roman"/>
                <a:cs typeface="Times New Roman"/>
              </a:rPr>
              <a:t>Over the long </a:t>
            </a:r>
            <a:r>
              <a:rPr dirty="0" sz="1100" spc="5">
                <a:latin typeface="Times New Roman"/>
                <a:cs typeface="Times New Roman"/>
              </a:rPr>
              <a:t>run,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 returns are consistent </a:t>
            </a:r>
            <a:r>
              <a:rPr dirty="0" sz="1100" spc="10">
                <a:latin typeface="Times New Roman"/>
                <a:cs typeface="Times New Roman"/>
              </a:rPr>
              <a:t>with what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expect, </a:t>
            </a: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level of </a:t>
            </a:r>
            <a:r>
              <a:rPr dirty="0" sz="1100" spc="5">
                <a:latin typeface="Times New Roman"/>
                <a:cs typeface="Times New Roman"/>
              </a:rPr>
              <a:t>risk. In the short  run, however, </a:t>
            </a:r>
            <a:r>
              <a:rPr dirty="0" sz="1100" spc="10">
                <a:latin typeface="Times New Roman"/>
                <a:cs typeface="Times New Roman"/>
              </a:rPr>
              <a:t>many ups and downs seem </a:t>
            </a:r>
            <a:r>
              <a:rPr dirty="0" sz="1100" spc="5">
                <a:latin typeface="Times New Roman"/>
                <a:cs typeface="Times New Roman"/>
              </a:rPr>
              <a:t>to cloud the long-run outlook.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price  </a:t>
            </a:r>
            <a:r>
              <a:rPr dirty="0" sz="1100" spc="10">
                <a:latin typeface="Times New Roman"/>
                <a:cs typeface="Times New Roman"/>
              </a:rPr>
              <a:t>behaviors </a:t>
            </a:r>
            <a:r>
              <a:rPr dirty="0" sz="1100" spc="15">
                <a:latin typeface="Times New Roman"/>
                <a:cs typeface="Times New Roman"/>
              </a:rPr>
              <a:t>shown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four charts of Figure 9-2 are </a:t>
            </a:r>
            <a:r>
              <a:rPr dirty="0" sz="1100" spc="15">
                <a:latin typeface="Times New Roman"/>
                <a:cs typeface="Times New Roman"/>
              </a:rPr>
              <a:t>random </a:t>
            </a:r>
            <a:r>
              <a:rPr dirty="0" sz="1100" spc="10">
                <a:latin typeface="Times New Roman"/>
                <a:cs typeface="Times New Roman"/>
              </a:rPr>
              <a:t>walks. Each succeeding  </a:t>
            </a:r>
            <a:r>
              <a:rPr dirty="0" sz="1100" spc="5">
                <a:latin typeface="Times New Roman"/>
                <a:cs typeface="Times New Roman"/>
              </a:rPr>
              <a:t>observation is just as likely to </a:t>
            </a:r>
            <a:r>
              <a:rPr dirty="0" sz="1100" spc="10">
                <a:latin typeface="Times New Roman"/>
                <a:cs typeface="Times New Roman"/>
              </a:rPr>
              <a:t>be up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down.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ANOMALIES: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This section reviews several important market anomalies that financial researchers actively  explore.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finance, </a:t>
            </a:r>
            <a:r>
              <a:rPr dirty="0" sz="1100" spc="10">
                <a:latin typeface="Times New Roman"/>
                <a:cs typeface="Times New Roman"/>
              </a:rPr>
              <a:t>the term anomaly </a:t>
            </a:r>
            <a:r>
              <a:rPr dirty="0" sz="1100" spc="5">
                <a:latin typeface="Times New Roman"/>
                <a:cs typeface="Times New Roman"/>
              </a:rPr>
              <a:t>refers to unexplained results that deviate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those  </a:t>
            </a:r>
            <a:r>
              <a:rPr dirty="0" sz="1100" spc="10">
                <a:latin typeface="Times New Roman"/>
                <a:cs typeface="Times New Roman"/>
              </a:rPr>
              <a:t>expected under finance </a:t>
            </a:r>
            <a:r>
              <a:rPr dirty="0" sz="1100" spc="5">
                <a:latin typeface="Times New Roman"/>
                <a:cs typeface="Times New Roman"/>
              </a:rPr>
              <a:t>theory, especially those related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hypothesis.  Familiar </a:t>
            </a:r>
            <a:r>
              <a:rPr dirty="0" sz="1100" spc="10">
                <a:latin typeface="Times New Roman"/>
                <a:cs typeface="Times New Roman"/>
              </a:rPr>
              <a:t>anomalies </a:t>
            </a:r>
            <a:r>
              <a:rPr dirty="0" sz="1100" spc="5">
                <a:latin typeface="Times New Roman"/>
                <a:cs typeface="Times New Roman"/>
              </a:rPr>
              <a:t>include the </a:t>
            </a:r>
            <a:r>
              <a:rPr dirty="0" sz="1100" spc="10">
                <a:latin typeface="Times New Roman"/>
                <a:cs typeface="Times New Roman"/>
              </a:rPr>
              <a:t>low PE </a:t>
            </a:r>
            <a:r>
              <a:rPr dirty="0" sz="1100" spc="5">
                <a:latin typeface="Times New Roman"/>
                <a:cs typeface="Times New Roman"/>
              </a:rPr>
              <a:t>effect, the small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effect,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neglected </a:t>
            </a:r>
            <a:r>
              <a:rPr dirty="0" sz="1100" spc="10">
                <a:latin typeface="Times New Roman"/>
                <a:cs typeface="Times New Roman"/>
              </a:rPr>
              <a:t>firm  </a:t>
            </a:r>
            <a:r>
              <a:rPr dirty="0" sz="1100" spc="5">
                <a:latin typeface="Times New Roman"/>
                <a:cs typeface="Times New Roman"/>
              </a:rPr>
              <a:t>effect, the </a:t>
            </a:r>
            <a:r>
              <a:rPr dirty="0" sz="1100" spc="10">
                <a:latin typeface="Times New Roman"/>
                <a:cs typeface="Times New Roman"/>
              </a:rPr>
              <a:t>January </a:t>
            </a:r>
            <a:r>
              <a:rPr dirty="0" sz="1100" spc="5">
                <a:latin typeface="Times New Roman"/>
                <a:cs typeface="Times New Roman"/>
              </a:rPr>
              <a:t>effect,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overreaction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effect.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150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307338" y="572391"/>
            <a:ext cx="5588000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39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15" b="1">
                <a:latin typeface="Times New Roman"/>
                <a:cs typeface="Times New Roman"/>
              </a:rPr>
              <a:t>Low </a:t>
            </a:r>
            <a:r>
              <a:rPr dirty="0" sz="1100" spc="20" b="1">
                <a:latin typeface="Times New Roman"/>
                <a:cs typeface="Times New Roman"/>
              </a:rPr>
              <a:t>PE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Effect: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144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Numerous academic studies have uncovered evidence </a:t>
            </a:r>
            <a:r>
              <a:rPr dirty="0" sz="1100" spc="5">
                <a:latin typeface="Times New Roman"/>
                <a:cs typeface="Times New Roman"/>
              </a:rPr>
              <a:t>that stocks with </a:t>
            </a:r>
            <a:r>
              <a:rPr dirty="0" sz="1100" spc="10">
                <a:latin typeface="Times New Roman"/>
                <a:cs typeface="Times New Roman"/>
              </a:rPr>
              <a:t>low PEs provides  higher returns than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with higher PEs. This tendency </a:t>
            </a:r>
            <a:r>
              <a:rPr dirty="0" sz="1100" spc="5">
                <a:latin typeface="Times New Roman"/>
                <a:cs typeface="Times New Roman"/>
              </a:rPr>
              <a:t>is called </a:t>
            </a:r>
            <a:r>
              <a:rPr dirty="0" sz="1100" spc="10">
                <a:latin typeface="Times New Roman"/>
                <a:cs typeface="Times New Roman"/>
              </a:rPr>
              <a:t>the low </a:t>
            </a:r>
            <a:r>
              <a:rPr dirty="0" sz="1100" spc="15">
                <a:latin typeface="Times New Roman"/>
                <a:cs typeface="Times New Roman"/>
              </a:rPr>
              <a:t>PE </a:t>
            </a:r>
            <a:r>
              <a:rPr dirty="0" sz="1100" spc="5">
                <a:latin typeface="Times New Roman"/>
                <a:cs typeface="Times New Roman"/>
              </a:rPr>
              <a:t>effect.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studies </a:t>
            </a:r>
            <a:r>
              <a:rPr dirty="0" sz="1100" spc="10">
                <a:latin typeface="Times New Roman"/>
                <a:cs typeface="Times New Roman"/>
              </a:rPr>
              <a:t>show this </a:t>
            </a:r>
            <a:r>
              <a:rPr dirty="0" sz="1100" spc="5">
                <a:latin typeface="Times New Roman"/>
                <a:cs typeface="Times New Roman"/>
              </a:rPr>
              <a:t>result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accounting for </a:t>
            </a:r>
            <a:r>
              <a:rPr dirty="0" sz="1100" spc="5">
                <a:latin typeface="Times New Roman"/>
                <a:cs typeface="Times New Roman"/>
              </a:rPr>
              <a:t>risk differentials,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seems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direct conflict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capital asset pricing </a:t>
            </a:r>
            <a:r>
              <a:rPr dirty="0" sz="1100" spc="10">
                <a:latin typeface="Times New Roman"/>
                <a:cs typeface="Times New Roman"/>
              </a:rPr>
              <a:t>model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behind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Times New Roman"/>
              <a:cs typeface="Times New Roman"/>
            </a:endParaRPr>
          </a:p>
          <a:p>
            <a:pPr marL="2656205" marR="254000" indent="-2395855">
              <a:lnSpc>
                <a:spcPts val="1300"/>
              </a:lnSpc>
            </a:pPr>
            <a:r>
              <a:rPr dirty="0" sz="1100" spc="10" b="1">
                <a:latin typeface="Times New Roman"/>
                <a:cs typeface="Times New Roman"/>
              </a:rPr>
              <a:t>Some evidence </a:t>
            </a:r>
            <a:r>
              <a:rPr dirty="0" sz="1100" spc="5" b="1">
                <a:latin typeface="Times New Roman"/>
                <a:cs typeface="Times New Roman"/>
              </a:rPr>
              <a:t>indicates </a:t>
            </a:r>
            <a:r>
              <a:rPr dirty="0" sz="1100" spc="10" b="1">
                <a:latin typeface="Times New Roman"/>
                <a:cs typeface="Times New Roman"/>
              </a:rPr>
              <a:t>that low </a:t>
            </a:r>
            <a:r>
              <a:rPr dirty="0" sz="1100" spc="20" b="1">
                <a:latin typeface="Times New Roman"/>
                <a:cs typeface="Times New Roman"/>
              </a:rPr>
              <a:t>PE </a:t>
            </a:r>
            <a:r>
              <a:rPr dirty="0" sz="1100" spc="5" b="1">
                <a:latin typeface="Times New Roman"/>
                <a:cs typeface="Times New Roman"/>
              </a:rPr>
              <a:t>stocks </a:t>
            </a:r>
            <a:r>
              <a:rPr dirty="0" sz="1100" spc="10" b="1">
                <a:latin typeface="Times New Roman"/>
                <a:cs typeface="Times New Roman"/>
              </a:rPr>
              <a:t>outperform </a:t>
            </a:r>
            <a:r>
              <a:rPr dirty="0" sz="1100" spc="5" b="1">
                <a:latin typeface="Times New Roman"/>
                <a:cs typeface="Times New Roman"/>
              </a:rPr>
              <a:t>higher </a:t>
            </a:r>
            <a:r>
              <a:rPr dirty="0" sz="1100" spc="15" b="1">
                <a:latin typeface="Times New Roman"/>
                <a:cs typeface="Times New Roman"/>
              </a:rPr>
              <a:t>PE </a:t>
            </a:r>
            <a:r>
              <a:rPr dirty="0" sz="1100" spc="10" b="1">
                <a:latin typeface="Times New Roman"/>
                <a:cs typeface="Times New Roman"/>
              </a:rPr>
              <a:t>stocks </a:t>
            </a:r>
            <a:r>
              <a:rPr dirty="0" sz="1100" spc="5" b="1">
                <a:latin typeface="Times New Roman"/>
                <a:cs typeface="Times New Roman"/>
              </a:rPr>
              <a:t>of similar  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39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Low-Priced</a:t>
            </a:r>
            <a:r>
              <a:rPr dirty="0" sz="1100" spc="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Stock: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144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believe </a:t>
            </a:r>
            <a:r>
              <a:rPr dirty="0" sz="1100" spc="5">
                <a:latin typeface="Times New Roman"/>
                <a:cs typeface="Times New Roman"/>
              </a:rPr>
              <a:t>that certain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 levels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 either </a:t>
            </a:r>
            <a:r>
              <a:rPr dirty="0" sz="1100" spc="10">
                <a:latin typeface="Times New Roman"/>
                <a:cs typeface="Times New Roman"/>
              </a:rPr>
              <a:t>too </a:t>
            </a:r>
            <a:r>
              <a:rPr dirty="0" sz="1100" spc="5">
                <a:latin typeface="Times New Roman"/>
                <a:cs typeface="Times New Roman"/>
              </a:rPr>
              <a:t>high or </a:t>
            </a:r>
            <a:r>
              <a:rPr dirty="0" sz="1100" spc="10">
                <a:latin typeface="Times New Roman"/>
                <a:cs typeface="Times New Roman"/>
              </a:rPr>
              <a:t>too low.  </a:t>
            </a:r>
            <a:r>
              <a:rPr dirty="0" sz="1100" spc="5">
                <a:latin typeface="Times New Roman"/>
                <a:cs typeface="Times New Roman"/>
              </a:rPr>
              <a:t>Equivalently, they believe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of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has an optimum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range. By  </a:t>
            </a:r>
            <a:r>
              <a:rPr dirty="0" sz="1100" spc="5">
                <a:latin typeface="Times New Roman"/>
                <a:cs typeface="Times New Roman"/>
              </a:rPr>
              <a:t>finance </a:t>
            </a:r>
            <a:r>
              <a:rPr dirty="0" sz="1100" spc="10">
                <a:latin typeface="Times New Roman"/>
                <a:cs typeface="Times New Roman"/>
              </a:rPr>
              <a:t>theory, </a:t>
            </a:r>
            <a:r>
              <a:rPr dirty="0" sz="1100" spc="5">
                <a:latin typeface="Times New Roman"/>
                <a:cs typeface="Times New Roman"/>
              </a:rPr>
              <a:t>the stock price should </a:t>
            </a:r>
            <a:r>
              <a:rPr dirty="0" sz="1100" spc="10">
                <a:latin typeface="Times New Roman"/>
                <a:cs typeface="Times New Roman"/>
              </a:rPr>
              <a:t>be merely a </a:t>
            </a:r>
            <a:r>
              <a:rPr dirty="0" sz="1100" spc="5">
                <a:latin typeface="Times New Roman"/>
                <a:cs typeface="Times New Roman"/>
              </a:rPr>
              <a:t>marker and, by itself,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no value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comparing </a:t>
            </a:r>
            <a:r>
              <a:rPr dirty="0" sz="1100" spc="5">
                <a:latin typeface="Times New Roman"/>
                <a:cs typeface="Times New Roman"/>
              </a:rPr>
              <a:t>firms. </a:t>
            </a:r>
            <a:r>
              <a:rPr dirty="0" sz="1100" spc="10">
                <a:latin typeface="Times New Roman"/>
                <a:cs typeface="Times New Roman"/>
              </a:rPr>
              <a:t>The size (and </a:t>
            </a:r>
            <a:r>
              <a:rPr dirty="0" sz="1100" spc="5">
                <a:latin typeface="Times New Roman"/>
                <a:cs typeface="Times New Roman"/>
              </a:rPr>
              <a:t>value)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piece of pie </a:t>
            </a:r>
            <a:r>
              <a:rPr dirty="0" sz="1100" spc="10">
                <a:latin typeface="Times New Roman"/>
                <a:cs typeface="Times New Roman"/>
              </a:rPr>
              <a:t>depends on the number of pieces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pie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cut.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2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Still, </a:t>
            </a:r>
            <a:r>
              <a:rPr dirty="0" sz="1100" spc="10">
                <a:latin typeface="Times New Roman"/>
                <a:cs typeface="Times New Roman"/>
              </a:rPr>
              <a:t>folklore </a:t>
            </a:r>
            <a:r>
              <a:rPr dirty="0" sz="1100" spc="5">
                <a:latin typeface="Times New Roman"/>
                <a:cs typeface="Times New Roman"/>
              </a:rPr>
              <a:t>surrounds stock prices.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early as 1936, the academic literature </a:t>
            </a:r>
            <a:r>
              <a:rPr dirty="0" sz="1100" spc="10">
                <a:latin typeface="Times New Roman"/>
                <a:cs typeface="Times New Roman"/>
              </a:rPr>
              <a:t>showed </a:t>
            </a:r>
            <a:r>
              <a:rPr dirty="0" sz="1100" spc="5">
                <a:latin typeface="Times New Roman"/>
                <a:cs typeface="Times New Roman"/>
              </a:rPr>
              <a:t>that  low-priced </a:t>
            </a:r>
            <a:r>
              <a:rPr dirty="0" sz="1100" spc="10">
                <a:latin typeface="Times New Roman"/>
                <a:cs typeface="Times New Roman"/>
              </a:rPr>
              <a:t>common stock </a:t>
            </a:r>
            <a:r>
              <a:rPr dirty="0" sz="1100" spc="5">
                <a:latin typeface="Times New Roman"/>
                <a:cs typeface="Times New Roman"/>
              </a:rPr>
              <a:t>tended to earn </a:t>
            </a:r>
            <a:r>
              <a:rPr dirty="0" sz="1100" spc="10">
                <a:latin typeface="Times New Roman"/>
                <a:cs typeface="Times New Roman"/>
              </a:rPr>
              <a:t>higher returns as </a:t>
            </a:r>
            <a:r>
              <a:rPr dirty="0" sz="1100" spc="5">
                <a:latin typeface="Times New Roman"/>
                <a:cs typeface="Times New Roman"/>
              </a:rPr>
              <a:t>stock with </a:t>
            </a:r>
            <a:r>
              <a:rPr dirty="0" sz="1100" spc="10">
                <a:latin typeface="Times New Roman"/>
                <a:cs typeface="Times New Roman"/>
              </a:rPr>
              <a:t>a high price. </a:t>
            </a:r>
            <a:r>
              <a:rPr dirty="0" baseline="37037" sz="1125">
                <a:latin typeface="Times New Roman"/>
                <a:cs typeface="Times New Roman"/>
              </a:rPr>
              <a:t>18 </a:t>
            </a:r>
            <a:r>
              <a:rPr dirty="0" sz="1100" spc="10">
                <a:latin typeface="Times New Roman"/>
                <a:cs typeface="Times New Roman"/>
              </a:rPr>
              <a:t>In the  </a:t>
            </a:r>
            <a:r>
              <a:rPr dirty="0" sz="1100" spc="5">
                <a:latin typeface="Times New Roman"/>
                <a:cs typeface="Times New Roman"/>
              </a:rPr>
              <a:t>classic investment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Graham and Dodd, </a:t>
            </a:r>
            <a:r>
              <a:rPr dirty="0" sz="1100" spc="5">
                <a:latin typeface="Times New Roman"/>
                <a:cs typeface="Times New Roman"/>
              </a:rPr>
              <a:t>the authors state, “It is </a:t>
            </a:r>
            <a:r>
              <a:rPr dirty="0" sz="1100" spc="10">
                <a:latin typeface="Times New Roman"/>
                <a:cs typeface="Times New Roman"/>
              </a:rPr>
              <a:t>a commonplace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 market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an issue </a:t>
            </a:r>
            <a:r>
              <a:rPr dirty="0" sz="1100" spc="5">
                <a:latin typeface="Times New Roman"/>
                <a:cs typeface="Times New Roman"/>
              </a:rPr>
              <a:t>will rise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steadily </a:t>
            </a:r>
            <a:r>
              <a:rPr dirty="0" sz="1100" spc="10">
                <a:latin typeface="Times New Roman"/>
                <a:cs typeface="Times New Roman"/>
              </a:rPr>
              <a:t>from 10 to 40 than from 100 to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400.”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39700" marR="13081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Consider </a:t>
            </a:r>
            <a:r>
              <a:rPr dirty="0" sz="1100" spc="5">
                <a:latin typeface="Times New Roman"/>
                <a:cs typeface="Times New Roman"/>
              </a:rPr>
              <a:t>the following question: Is it easier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to rise </a:t>
            </a:r>
            <a:r>
              <a:rPr dirty="0" sz="1100" spc="10">
                <a:latin typeface="Times New Roman"/>
                <a:cs typeface="Times New Roman"/>
              </a:rPr>
              <a:t>from $5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$6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>
                <a:latin typeface="Times New Roman"/>
                <a:cs typeface="Times New Roman"/>
              </a:rPr>
              <a:t>it is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5">
                <a:latin typeface="Times New Roman"/>
                <a:cs typeface="Times New Roman"/>
              </a:rPr>
              <a:t>to rise </a:t>
            </a:r>
            <a:r>
              <a:rPr dirty="0" sz="1100" spc="10">
                <a:latin typeface="Times New Roman"/>
                <a:cs typeface="Times New Roman"/>
              </a:rPr>
              <a:t>from $50 </a:t>
            </a:r>
            <a:r>
              <a:rPr dirty="0" sz="1100" spc="5">
                <a:latin typeface="Times New Roman"/>
                <a:cs typeface="Times New Roman"/>
              </a:rPr>
              <a:t>to $60?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play the </a:t>
            </a:r>
            <a:r>
              <a:rPr dirty="0" sz="1100" spc="5">
                <a:latin typeface="Times New Roman"/>
                <a:cs typeface="Times New Roman"/>
              </a:rPr>
              <a:t>market believe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is. If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case  </a:t>
            </a:r>
            <a:r>
              <a:rPr dirty="0" sz="1100" spc="5">
                <a:latin typeface="Times New Roman"/>
                <a:cs typeface="Times New Roman"/>
              </a:rPr>
              <a:t>(which </a:t>
            </a:r>
            <a:r>
              <a:rPr dirty="0" sz="1100" spc="10">
                <a:latin typeface="Times New Roman"/>
                <a:cs typeface="Times New Roman"/>
              </a:rPr>
              <a:t>theory and </a:t>
            </a:r>
            <a:r>
              <a:rPr dirty="0" sz="1100" spc="5">
                <a:latin typeface="Times New Roman"/>
                <a:cs typeface="Times New Roman"/>
              </a:rPr>
              <a:t>empirical </a:t>
            </a:r>
            <a:r>
              <a:rPr dirty="0" sz="1100" spc="10">
                <a:latin typeface="Times New Roman"/>
                <a:cs typeface="Times New Roman"/>
              </a:rPr>
              <a:t>evidence </a:t>
            </a:r>
            <a:r>
              <a:rPr dirty="0" sz="1100" spc="5">
                <a:latin typeface="Times New Roman"/>
                <a:cs typeface="Times New Roman"/>
              </a:rPr>
              <a:t>dispute), then every </a:t>
            </a:r>
            <a:r>
              <a:rPr dirty="0" sz="1100" spc="10">
                <a:latin typeface="Times New Roman"/>
                <a:cs typeface="Times New Roman"/>
              </a:rPr>
              <a:t>firm whose </a:t>
            </a:r>
            <a:r>
              <a:rPr dirty="0" sz="1100" spc="5">
                <a:latin typeface="Times New Roman"/>
                <a:cs typeface="Times New Roman"/>
              </a:rPr>
              <a:t>stock sold for </a:t>
            </a:r>
            <a:r>
              <a:rPr dirty="0" sz="1100" spc="10">
                <a:latin typeface="Times New Roman"/>
                <a:cs typeface="Times New Roman"/>
              </a:rPr>
              <a:t>$50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should split ten for </a:t>
            </a:r>
            <a:r>
              <a:rPr dirty="0" sz="1100" spc="10">
                <a:latin typeface="Times New Roman"/>
                <a:cs typeface="Times New Roman"/>
              </a:rPr>
              <a:t>one so that </a:t>
            </a:r>
            <a:r>
              <a:rPr dirty="0" sz="1100" spc="5">
                <a:latin typeface="Times New Roman"/>
                <a:cs typeface="Times New Roman"/>
              </a:rPr>
              <a:t>its share </a:t>
            </a:r>
            <a:r>
              <a:rPr dirty="0" sz="1100" spc="10">
                <a:latin typeface="Times New Roman"/>
                <a:cs typeface="Times New Roman"/>
              </a:rPr>
              <a:t>price would advance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faster.</a:t>
            </a:r>
            <a:endParaRPr sz="1100">
              <a:latin typeface="Times New Roman"/>
              <a:cs typeface="Times New Roman"/>
            </a:endParaRPr>
          </a:p>
          <a:p>
            <a:pPr algn="just" marL="139700">
              <a:lnSpc>
                <a:spcPts val="1250"/>
              </a:lnSpc>
            </a:pPr>
            <a:r>
              <a:rPr dirty="0" sz="1100" spc="10">
                <a:latin typeface="Times New Roman"/>
                <a:cs typeface="Times New Roman"/>
              </a:rPr>
              <a:t>The Small Firm and Neglected Firm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Effects: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144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Like the </a:t>
            </a:r>
            <a:r>
              <a:rPr dirty="0" sz="1100" spc="10">
                <a:latin typeface="Times New Roman"/>
                <a:cs typeface="Times New Roman"/>
              </a:rPr>
              <a:t>low </a:t>
            </a:r>
            <a:r>
              <a:rPr dirty="0" sz="1100" spc="15">
                <a:latin typeface="Times New Roman"/>
                <a:cs typeface="Times New Roman"/>
              </a:rPr>
              <a:t>PE </a:t>
            </a:r>
            <a:r>
              <a:rPr dirty="0" sz="1100" spc="5">
                <a:latin typeface="Times New Roman"/>
                <a:cs typeface="Times New Roman"/>
              </a:rPr>
              <a:t>effect, the small firm effect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neglected firm </a:t>
            </a:r>
            <a:r>
              <a:rPr dirty="0" sz="1100" spc="5">
                <a:latin typeface="Times New Roman"/>
                <a:cs typeface="Times New Roman"/>
              </a:rPr>
              <a:t>effect are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important 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anomalies that influence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selection of some investors (and </a:t>
            </a:r>
            <a:r>
              <a:rPr dirty="0" sz="1100" spc="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portfolio  managers).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39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Small Firm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Effect: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2080">
              <a:lnSpc>
                <a:spcPct val="983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small firm effect recognizes </a:t>
            </a:r>
            <a:r>
              <a:rPr dirty="0" sz="1100" spc="5">
                <a:latin typeface="Times New Roman"/>
                <a:cs typeface="Times New Roman"/>
              </a:rPr>
              <a:t>that investing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small </a:t>
            </a:r>
            <a:r>
              <a:rPr dirty="0" sz="1100" spc="10">
                <a:latin typeface="Times New Roman"/>
                <a:cs typeface="Times New Roman"/>
              </a:rPr>
              <a:t>firms (those with low capitalization)  seems </a:t>
            </a:r>
            <a:r>
              <a:rPr dirty="0" sz="1100" spc="5">
                <a:latin typeface="Times New Roman"/>
                <a:cs typeface="Times New Roman"/>
              </a:rPr>
              <a:t>to,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average;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provide superior risk-adjusted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returns. Solid </a:t>
            </a:r>
            <a:r>
              <a:rPr dirty="0" sz="1100" spc="5">
                <a:latin typeface="Times New Roman"/>
                <a:cs typeface="Times New Roman"/>
              </a:rPr>
              <a:t>financial research  supports this hypothesis. Important </a:t>
            </a:r>
            <a:r>
              <a:rPr dirty="0" sz="1100" spc="10">
                <a:latin typeface="Times New Roman"/>
                <a:cs typeface="Times New Roman"/>
              </a:rPr>
              <a:t>papers on </a:t>
            </a:r>
            <a:r>
              <a:rPr dirty="0" sz="1100" spc="5">
                <a:latin typeface="Times New Roman"/>
                <a:cs typeface="Times New Roman"/>
              </a:rPr>
              <a:t>this topic </a:t>
            </a:r>
            <a:r>
              <a:rPr dirty="0" sz="1100" spc="10">
                <a:latin typeface="Times New Roman"/>
                <a:cs typeface="Times New Roman"/>
              </a:rPr>
              <a:t>include those by </a:t>
            </a:r>
            <a:r>
              <a:rPr dirty="0" sz="1100" spc="5">
                <a:latin typeface="Times New Roman"/>
                <a:cs typeface="Times New Roman"/>
              </a:rPr>
              <a:t>Reinganum</a:t>
            </a:r>
            <a:r>
              <a:rPr dirty="0" baseline="37037" sz="1125" spc="7">
                <a:latin typeface="Times New Roman"/>
                <a:cs typeface="Times New Roman"/>
              </a:rPr>
              <a:t>20 </a:t>
            </a:r>
            <a:r>
              <a:rPr dirty="0" sz="1100" spc="15">
                <a:latin typeface="Times New Roman"/>
                <a:cs typeface="Times New Roman"/>
              </a:rPr>
              <a:t>and 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Banz.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065" marR="13017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obvious implication of the small </a:t>
            </a:r>
            <a:r>
              <a:rPr dirty="0" sz="1100" spc="15">
                <a:latin typeface="Times New Roman"/>
                <a:cs typeface="Times New Roman"/>
              </a:rPr>
              <a:t>firm </a:t>
            </a:r>
            <a:r>
              <a:rPr dirty="0" sz="1100" spc="10">
                <a:latin typeface="Times New Roman"/>
                <a:cs typeface="Times New Roman"/>
              </a:rPr>
              <a:t>effect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portfolio managers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give  </a:t>
            </a:r>
            <a:r>
              <a:rPr dirty="0" sz="1100" spc="5">
                <a:latin typeface="Times New Roman"/>
                <a:cs typeface="Times New Roman"/>
              </a:rPr>
              <a:t>small </a:t>
            </a:r>
            <a:r>
              <a:rPr dirty="0" sz="1100" spc="10">
                <a:latin typeface="Times New Roman"/>
                <a:cs typeface="Times New Roman"/>
              </a:rPr>
              <a:t>firms particular attention in the </a:t>
            </a:r>
            <a:r>
              <a:rPr dirty="0" sz="1100" spc="5">
                <a:latin typeface="Times New Roman"/>
                <a:cs typeface="Times New Roman"/>
              </a:rPr>
              <a:t>security selection process.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know why the  </a:t>
            </a:r>
            <a:r>
              <a:rPr dirty="0" sz="1100" spc="5">
                <a:latin typeface="Times New Roman"/>
                <a:cs typeface="Times New Roman"/>
              </a:rPr>
              <a:t>small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effect exists, but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seems </a:t>
            </a:r>
            <a:r>
              <a:rPr dirty="0" sz="1100" spc="5">
                <a:latin typeface="Times New Roman"/>
                <a:cs typeface="Times New Roman"/>
              </a:rPr>
              <a:t>to persist. In the past,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anomalies </a:t>
            </a:r>
            <a:r>
              <a:rPr dirty="0" sz="1100" spc="10">
                <a:latin typeface="Times New Roman"/>
                <a:cs typeface="Times New Roman"/>
              </a:rPr>
              <a:t>tended to  disappear soon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they were reported.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small </a:t>
            </a:r>
            <a:r>
              <a:rPr dirty="0" sz="1100" spc="15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effect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with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39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Neglected </a:t>
            </a:r>
            <a:r>
              <a:rPr dirty="0" sz="1100" spc="10" b="1">
                <a:latin typeface="Times New Roman"/>
                <a:cs typeface="Times New Roman"/>
              </a:rPr>
              <a:t>Firm</a:t>
            </a:r>
            <a:r>
              <a:rPr dirty="0" sz="1100" spc="5" b="1">
                <a:latin typeface="Times New Roman"/>
                <a:cs typeface="Times New Roman"/>
              </a:rPr>
              <a:t> Effect: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08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neglected firm </a:t>
            </a:r>
            <a:r>
              <a:rPr dirty="0" sz="1100" spc="5">
                <a:latin typeface="Times New Roman"/>
                <a:cs typeface="Times New Roman"/>
              </a:rPr>
              <a:t>effect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cousin to </a:t>
            </a:r>
            <a:r>
              <a:rPr dirty="0" sz="1100" spc="10">
                <a:latin typeface="Times New Roman"/>
                <a:cs typeface="Times New Roman"/>
              </a:rPr>
              <a:t>the small firm </a:t>
            </a:r>
            <a:r>
              <a:rPr dirty="0" sz="1100" spc="5">
                <a:latin typeface="Times New Roman"/>
                <a:cs typeface="Times New Roman"/>
              </a:rPr>
              <a:t>effect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semi-efficient market  hypothesis. Institutional investors </a:t>
            </a:r>
            <a:r>
              <a:rPr dirty="0" sz="1100" spc="10">
                <a:latin typeface="Times New Roman"/>
                <a:cs typeface="Times New Roman"/>
              </a:rPr>
              <a:t>are sometimes </a:t>
            </a:r>
            <a:r>
              <a:rPr dirty="0" sz="1100" spc="5">
                <a:latin typeface="Times New Roman"/>
                <a:cs typeface="Times New Roman"/>
              </a:rPr>
              <a:t>limited to larger capitalization firms. </a:t>
            </a:r>
            <a:r>
              <a:rPr dirty="0" sz="1100" spc="10">
                <a:latin typeface="Times New Roman"/>
                <a:cs typeface="Times New Roman"/>
              </a:rPr>
              <a:t>As a  consequence, </a:t>
            </a:r>
            <a:r>
              <a:rPr dirty="0" sz="1100" spc="5">
                <a:latin typeface="Times New Roman"/>
                <a:cs typeface="Times New Roman"/>
              </a:rPr>
              <a:t>security analysts </a:t>
            </a:r>
            <a:r>
              <a:rPr dirty="0" sz="1100" spc="10">
                <a:latin typeface="Times New Roman"/>
                <a:cs typeface="Times New Roman"/>
              </a:rPr>
              <a:t>do not pay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attention to those firms that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unlikely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 candidates.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10">
                <a:latin typeface="Times New Roman"/>
                <a:cs typeface="Times New Roman"/>
              </a:rPr>
              <a:t>paper by </a:t>
            </a:r>
            <a:r>
              <a:rPr dirty="0" sz="1100" spc="5">
                <a:latin typeface="Times New Roman"/>
                <a:cs typeface="Times New Roman"/>
              </a:rPr>
              <a:t>Arbel, Carvell, and Strebel investigated </a:t>
            </a:r>
            <a:r>
              <a:rPr dirty="0" sz="1100" spc="10">
                <a:latin typeface="Times New Roman"/>
                <a:cs typeface="Times New Roman"/>
              </a:rPr>
              <a:t>510 firms </a:t>
            </a:r>
            <a:r>
              <a:rPr dirty="0" sz="1100" spc="5">
                <a:latin typeface="Times New Roman"/>
                <a:cs typeface="Times New Roman"/>
              </a:rPr>
              <a:t>over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ten-year period </a:t>
            </a:r>
            <a:r>
              <a:rPr dirty="0" sz="1100" spc="10">
                <a:latin typeface="Times New Roman"/>
                <a:cs typeface="Times New Roman"/>
              </a:rPr>
              <a:t>and found, </a:t>
            </a:r>
            <a:r>
              <a:rPr dirty="0" sz="1100" spc="5">
                <a:latin typeface="Times New Roman"/>
                <a:cs typeface="Times New Roman"/>
              </a:rPr>
              <a:t>as expected,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smaller firms </a:t>
            </a:r>
            <a:r>
              <a:rPr dirty="0" sz="1100" spc="10">
                <a:latin typeface="Times New Roman"/>
                <a:cs typeface="Times New Roman"/>
              </a:rPr>
              <a:t>outperformed those </a:t>
            </a:r>
            <a:r>
              <a:rPr dirty="0" sz="1100" spc="5">
                <a:latin typeface="Times New Roman"/>
                <a:cs typeface="Times New Roman"/>
              </a:rPr>
              <a:t>widely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held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institutions.</a:t>
            </a:r>
            <a:r>
              <a:rPr dirty="0" baseline="37037" sz="1125" spc="7">
                <a:latin typeface="Times New Roman"/>
                <a:cs typeface="Times New Roman"/>
              </a:rPr>
              <a:t>22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authors </a:t>
            </a:r>
            <a:r>
              <a:rPr dirty="0" sz="1100" spc="5">
                <a:latin typeface="Times New Roman"/>
                <a:cs typeface="Times New Roman"/>
              </a:rPr>
              <a:t>postulated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institutions </a:t>
            </a:r>
            <a:r>
              <a:rPr dirty="0" sz="1100" spc="10">
                <a:latin typeface="Times New Roman"/>
                <a:cs typeface="Times New Roman"/>
              </a:rPr>
              <a:t>might perceive more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with</a:t>
            </a:r>
            <a:endParaRPr sz="1100">
              <a:latin typeface="Times New Roman"/>
              <a:cs typeface="Times New Roman"/>
            </a:endParaRPr>
          </a:p>
          <a:p>
            <a:pPr marL="1325245">
              <a:lnSpc>
                <a:spcPct val="100000"/>
              </a:lnSpc>
              <a:spcBef>
                <a:spcPts val="990"/>
              </a:spcBef>
              <a:tabLst>
                <a:tab pos="5231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151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53012" y="406989"/>
            <a:ext cx="543623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62865" marR="56515">
              <a:lnSpc>
                <a:spcPct val="98300"/>
              </a:lnSpc>
              <a:spcBef>
                <a:spcPts val="150"/>
              </a:spcBef>
              <a:tabLst>
                <a:tab pos="51631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the smaller firms, </a:t>
            </a:r>
            <a:r>
              <a:rPr dirty="0" sz="1100" spc="10">
                <a:latin typeface="Times New Roman"/>
                <a:cs typeface="Times New Roman"/>
              </a:rPr>
              <a:t>and hence they </a:t>
            </a:r>
            <a:r>
              <a:rPr dirty="0" sz="1100" spc="5">
                <a:latin typeface="Times New Roman"/>
                <a:cs typeface="Times New Roman"/>
              </a:rPr>
              <a:t>ignore them.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related paper, Arbel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Strebel </a:t>
            </a:r>
            <a:r>
              <a:rPr dirty="0" sz="1100" spc="10">
                <a:latin typeface="Times New Roman"/>
                <a:cs typeface="Times New Roman"/>
              </a:rPr>
              <a:t>showed 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evidence that the </a:t>
            </a:r>
            <a:r>
              <a:rPr dirty="0" sz="1100" spc="5">
                <a:latin typeface="Times New Roman"/>
                <a:cs typeface="Times New Roman"/>
              </a:rPr>
              <a:t>attention of security analysts does affect the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priced,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that </a:t>
            </a:r>
            <a:r>
              <a:rPr dirty="0" sz="1100" spc="5">
                <a:latin typeface="Times New Roman"/>
                <a:cs typeface="Times New Roman"/>
              </a:rPr>
              <a:t>if analysts neglect </a:t>
            </a:r>
            <a:r>
              <a:rPr dirty="0" sz="1100" spc="10">
                <a:latin typeface="Times New Roman"/>
                <a:cs typeface="Times New Roman"/>
              </a:rPr>
              <a:t>a firm </a:t>
            </a:r>
            <a:r>
              <a:rPr dirty="0" sz="1100" spc="5">
                <a:latin typeface="Times New Roman"/>
                <a:cs typeface="Times New Roman"/>
              </a:rPr>
              <a:t>it has </a:t>
            </a:r>
            <a:r>
              <a:rPr dirty="0" sz="1100" spc="10">
                <a:latin typeface="Times New Roman"/>
                <a:cs typeface="Times New Roman"/>
              </a:rPr>
              <a:t>a systematic impact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share</a:t>
            </a:r>
            <a:r>
              <a:rPr dirty="0" sz="1100" spc="5">
                <a:latin typeface="Times New Roman"/>
                <a:cs typeface="Times New Roman"/>
              </a:rPr>
              <a:t> 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2865" marR="55244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implication is 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small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effect: Neglected firms </a:t>
            </a:r>
            <a:r>
              <a:rPr dirty="0" sz="1100" spc="10">
                <a:latin typeface="Times New Roman"/>
                <a:cs typeface="Times New Roman"/>
              </a:rPr>
              <a:t>seem </a:t>
            </a:r>
            <a:r>
              <a:rPr dirty="0" sz="1100" spc="5">
                <a:latin typeface="Times New Roman"/>
                <a:cs typeface="Times New Roman"/>
              </a:rPr>
              <a:t>to offer  </a:t>
            </a:r>
            <a:r>
              <a:rPr dirty="0" sz="1100" spc="10">
                <a:latin typeface="Times New Roman"/>
                <a:cs typeface="Times New Roman"/>
              </a:rPr>
              <a:t>superior returns with surprising regularity.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Arbel, Carvell,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Strebel </a:t>
            </a:r>
            <a:r>
              <a:rPr dirty="0" sz="1100" spc="10">
                <a:latin typeface="Times New Roman"/>
                <a:cs typeface="Times New Roman"/>
              </a:rPr>
              <a:t>paper was  </a:t>
            </a:r>
            <a:r>
              <a:rPr dirty="0" sz="1100" spc="5">
                <a:latin typeface="Times New Roman"/>
                <a:cs typeface="Times New Roman"/>
              </a:rPr>
              <a:t>published in </a:t>
            </a:r>
            <a:r>
              <a:rPr dirty="0" sz="1100" spc="10">
                <a:latin typeface="Times New Roman"/>
                <a:cs typeface="Times New Roman"/>
              </a:rPr>
              <a:t>1983, the authors closed </a:t>
            </a:r>
            <a:r>
              <a:rPr dirty="0" sz="1100" spc="5">
                <a:latin typeface="Times New Roman"/>
                <a:cs typeface="Times New Roman"/>
              </a:rPr>
              <a:t>by stating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effect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“unlikely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persist over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time.” Neglected </a:t>
            </a:r>
            <a:r>
              <a:rPr dirty="0" sz="1100" spc="5">
                <a:latin typeface="Times New Roman"/>
                <a:cs typeface="Times New Roman"/>
              </a:rPr>
              <a:t>firms continue </a:t>
            </a:r>
            <a:r>
              <a:rPr dirty="0" sz="1100" spc="10">
                <a:latin typeface="Times New Roman"/>
                <a:cs typeface="Times New Roman"/>
              </a:rPr>
              <a:t>to be an </a:t>
            </a:r>
            <a:r>
              <a:rPr dirty="0" sz="1100" spc="5">
                <a:latin typeface="Times New Roman"/>
                <a:cs typeface="Times New Roman"/>
              </a:rPr>
              <a:t>important research </a:t>
            </a:r>
            <a:r>
              <a:rPr dirty="0" sz="1100" spc="10">
                <a:latin typeface="Times New Roman"/>
                <a:cs typeface="Times New Roman"/>
              </a:rPr>
              <a:t>area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we have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yet  </a:t>
            </a:r>
            <a:r>
              <a:rPr dirty="0" sz="1100" spc="5">
                <a:latin typeface="Times New Roman"/>
                <a:cs typeface="Times New Roman"/>
              </a:rPr>
              <a:t>figured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out.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2865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Market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Overreaction: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2865" marR="5397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5">
                <a:latin typeface="Times New Roman"/>
                <a:cs typeface="Times New Roman"/>
              </a:rPr>
              <a:t>area of current research interest lies in the observed </a:t>
            </a:r>
            <a:r>
              <a:rPr dirty="0" sz="1100" spc="10">
                <a:latin typeface="Times New Roman"/>
                <a:cs typeface="Times New Roman"/>
              </a:rPr>
              <a:t>tendency </a:t>
            </a:r>
            <a:r>
              <a:rPr dirty="0" sz="1100" spc="5">
                <a:latin typeface="Times New Roman"/>
                <a:cs typeface="Times New Roman"/>
              </a:rPr>
              <a:t>for the market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overreact to </a:t>
            </a:r>
            <a:r>
              <a:rPr dirty="0" sz="1100" spc="10">
                <a:latin typeface="Times New Roman"/>
                <a:cs typeface="Times New Roman"/>
              </a:rPr>
              <a:t>extreme news, with the general </a:t>
            </a:r>
            <a:r>
              <a:rPr dirty="0" sz="1100" spc="5">
                <a:latin typeface="Times New Roman"/>
                <a:cs typeface="Times New Roman"/>
              </a:rPr>
              <a:t>result that systematic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reversals can  </a:t>
            </a:r>
            <a:r>
              <a:rPr dirty="0" sz="1100" spc="10">
                <a:latin typeface="Times New Roman"/>
                <a:cs typeface="Times New Roman"/>
              </a:rPr>
              <a:t>sometimes be </a:t>
            </a:r>
            <a:r>
              <a:rPr dirty="0" sz="1100" spc="5">
                <a:latin typeface="Times New Roman"/>
                <a:cs typeface="Times New Roman"/>
              </a:rPr>
              <a:t>predicted.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instance,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stocks fall dramatically, they </a:t>
            </a:r>
            <a:r>
              <a:rPr dirty="0" sz="1100" spc="10">
                <a:latin typeface="Times New Roman"/>
                <a:cs typeface="Times New Roman"/>
              </a:rPr>
              <a:t>have a tendency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perform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their betas indicate they should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following </a:t>
            </a:r>
            <a:r>
              <a:rPr dirty="0" sz="1100" spc="10">
                <a:latin typeface="Times New Roman"/>
                <a:cs typeface="Times New Roman"/>
              </a:rPr>
              <a:t>period. De Bondt </a:t>
            </a:r>
            <a:r>
              <a:rPr dirty="0" sz="1100" spc="5">
                <a:latin typeface="Times New Roman"/>
                <a:cs typeface="Times New Roman"/>
              </a:rPr>
              <a:t>and  Thaler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written several </a:t>
            </a:r>
            <a:r>
              <a:rPr dirty="0" sz="1100" spc="10">
                <a:latin typeface="Times New Roman"/>
                <a:cs typeface="Times New Roman"/>
              </a:rPr>
              <a:t>important papers </a:t>
            </a:r>
            <a:r>
              <a:rPr dirty="0" sz="1100" spc="5">
                <a:latin typeface="Times New Roman"/>
                <a:cs typeface="Times New Roman"/>
              </a:rPr>
              <a:t>dealing with this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subject.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2865" marR="546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Experimental </a:t>
            </a:r>
            <a:r>
              <a:rPr dirty="0" sz="1100" spc="5">
                <a:latin typeface="Times New Roman"/>
                <a:cs typeface="Times New Roman"/>
              </a:rPr>
              <a:t>psychologists </a:t>
            </a:r>
            <a:r>
              <a:rPr dirty="0" sz="1100" spc="10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often rely too heavily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recent </a:t>
            </a:r>
            <a:r>
              <a:rPr dirty="0" sz="1100" spc="10">
                <a:latin typeface="Times New Roman"/>
                <a:cs typeface="Times New Roman"/>
              </a:rPr>
              <a:t>data </a:t>
            </a:r>
            <a:r>
              <a:rPr dirty="0" sz="1100" spc="5">
                <a:latin typeface="Times New Roman"/>
                <a:cs typeface="Times New Roman"/>
              </a:rPr>
              <a:t>at the  </a:t>
            </a:r>
            <a:r>
              <a:rPr dirty="0" sz="1100" spc="10">
                <a:latin typeface="Times New Roman"/>
                <a:cs typeface="Times New Roman"/>
              </a:rPr>
              <a:t>expense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extensive </a:t>
            </a:r>
            <a:r>
              <a:rPr dirty="0" sz="1100" spc="10">
                <a:latin typeface="Times New Roman"/>
                <a:cs typeface="Times New Roman"/>
              </a:rPr>
              <a:t>set </a:t>
            </a:r>
            <a:r>
              <a:rPr dirty="0" sz="1100" spc="5">
                <a:latin typeface="Times New Roman"/>
                <a:cs typeface="Times New Roman"/>
              </a:rPr>
              <a:t>of prior data. </a:t>
            </a: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race </a:t>
            </a:r>
            <a:r>
              <a:rPr dirty="0" sz="1100" spc="5">
                <a:latin typeface="Times New Roman"/>
                <a:cs typeface="Times New Roman"/>
              </a:rPr>
              <a:t>track, for instance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betting  pattern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following race,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handicapper was </a:t>
            </a:r>
            <a:r>
              <a:rPr dirty="0" sz="1100" spc="5">
                <a:latin typeface="Times New Roman"/>
                <a:cs typeface="Times New Roman"/>
              </a:rPr>
              <a:t>largely inaccurate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previous  races. In </a:t>
            </a:r>
            <a:r>
              <a:rPr dirty="0" sz="1100" spc="10">
                <a:latin typeface="Times New Roman"/>
                <a:cs typeface="Times New Roman"/>
              </a:rPr>
              <a:t>their </a:t>
            </a:r>
            <a:r>
              <a:rPr dirty="0" sz="1100" spc="5">
                <a:latin typeface="Times New Roman"/>
                <a:cs typeface="Times New Roman"/>
              </a:rPr>
              <a:t>studies, </a:t>
            </a:r>
            <a:r>
              <a:rPr dirty="0" sz="1100" spc="15">
                <a:latin typeface="Times New Roman"/>
                <a:cs typeface="Times New Roman"/>
              </a:rPr>
              <a:t>De </a:t>
            </a:r>
            <a:r>
              <a:rPr dirty="0" sz="1100" spc="10">
                <a:latin typeface="Times New Roman"/>
                <a:cs typeface="Times New Roman"/>
              </a:rPr>
              <a:t>Bondt and Thaler found “systematic price </a:t>
            </a:r>
            <a:r>
              <a:rPr dirty="0" sz="1100" spc="5">
                <a:latin typeface="Times New Roman"/>
                <a:cs typeface="Times New Roman"/>
              </a:rPr>
              <a:t>reversals </a:t>
            </a:r>
            <a:r>
              <a:rPr dirty="0" sz="1100" spc="10">
                <a:latin typeface="Times New Roman"/>
                <a:cs typeface="Times New Roman"/>
              </a:rPr>
              <a:t>for stocks that  experience extreme long-term gains or </a:t>
            </a:r>
            <a:r>
              <a:rPr dirty="0" sz="1100" spc="5">
                <a:latin typeface="Times New Roman"/>
                <a:cs typeface="Times New Roman"/>
              </a:rPr>
              <a:t>losses: Past losers significantly outperform </a:t>
            </a:r>
            <a:r>
              <a:rPr dirty="0" sz="1100" spc="10">
                <a:latin typeface="Times New Roman"/>
                <a:cs typeface="Times New Roman"/>
              </a:rPr>
              <a:t>past  winners.”</a:t>
            </a:r>
            <a:endParaRPr sz="1100">
              <a:latin typeface="Times New Roman"/>
              <a:cs typeface="Times New Roman"/>
            </a:endParaRPr>
          </a:p>
          <a:p>
            <a:pPr algn="just" marL="62865" marR="55880">
              <a:lnSpc>
                <a:spcPts val="1300"/>
              </a:lnSpc>
              <a:spcBef>
                <a:spcPts val="35"/>
              </a:spcBef>
            </a:pPr>
            <a:r>
              <a:rPr dirty="0" sz="1100" spc="10">
                <a:latin typeface="Times New Roman"/>
                <a:cs typeface="Times New Roman"/>
              </a:rPr>
              <a:t>Brown and Harlow </a:t>
            </a:r>
            <a:r>
              <a:rPr dirty="0" sz="1100" spc="5">
                <a:latin typeface="Times New Roman"/>
                <a:cs typeface="Times New Roman"/>
              </a:rPr>
              <a:t>found that the overreaction is stronger to </a:t>
            </a:r>
            <a:r>
              <a:rPr dirty="0" sz="1100" spc="10">
                <a:latin typeface="Times New Roman"/>
                <a:cs typeface="Times New Roman"/>
              </a:rPr>
              <a:t>bad news </a:t>
            </a:r>
            <a:r>
              <a:rPr dirty="0" sz="1100" spc="5">
                <a:latin typeface="Times New Roman"/>
                <a:cs typeface="Times New Roman"/>
              </a:rPr>
              <a:t>than to </a:t>
            </a:r>
            <a:r>
              <a:rPr dirty="0" sz="1100" spc="10">
                <a:latin typeface="Times New Roman"/>
                <a:cs typeface="Times New Roman"/>
              </a:rPr>
              <a:t>good news  </a:t>
            </a:r>
            <a:r>
              <a:rPr dirty="0" sz="1100" spc="5">
                <a:latin typeface="Times New Roman"/>
                <a:cs typeface="Times New Roman"/>
              </a:rPr>
              <a:t>during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period of their </a:t>
            </a:r>
            <a:r>
              <a:rPr dirty="0" sz="1100" spc="10">
                <a:latin typeface="Times New Roman"/>
                <a:cs typeface="Times New Roman"/>
              </a:rPr>
              <a:t>study. </a:t>
            </a:r>
            <a:r>
              <a:rPr dirty="0" sz="1100" spc="5">
                <a:latin typeface="Times New Roman"/>
                <a:cs typeface="Times New Roman"/>
              </a:rPr>
              <a:t>After an </a:t>
            </a:r>
            <a:r>
              <a:rPr dirty="0" sz="1100" spc="10">
                <a:latin typeface="Times New Roman"/>
                <a:cs typeface="Times New Roman"/>
              </a:rPr>
              <a:t>especially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drop, </a:t>
            </a:r>
            <a:r>
              <a:rPr dirty="0" sz="1100" spc="5">
                <a:latin typeface="Times New Roman"/>
                <a:cs typeface="Times New Roman"/>
              </a:rPr>
              <a:t>security returns </a:t>
            </a:r>
            <a:r>
              <a:rPr dirty="0" sz="1100" spc="10">
                <a:latin typeface="Times New Roman"/>
                <a:cs typeface="Times New Roman"/>
              </a:rPr>
              <a:t>over the  </a:t>
            </a:r>
            <a:r>
              <a:rPr dirty="0" sz="1100" spc="5">
                <a:latin typeface="Times New Roman"/>
                <a:cs typeface="Times New Roman"/>
              </a:rPr>
              <a:t>following period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unusually </a:t>
            </a:r>
            <a:r>
              <a:rPr dirty="0" sz="1100" spc="10">
                <a:latin typeface="Times New Roman"/>
                <a:cs typeface="Times New Roman"/>
              </a:rPr>
              <a:t>large and </a:t>
            </a:r>
            <a:r>
              <a:rPr dirty="0" sz="1100" spc="5">
                <a:latin typeface="Times New Roman"/>
                <a:cs typeface="Times New Roman"/>
              </a:rPr>
              <a:t>persistent.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62865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January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Effect: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2865" marR="55244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Another well-known anomaly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called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January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effect.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Numerous </a:t>
            </a:r>
            <a:r>
              <a:rPr dirty="0" sz="1100" spc="5">
                <a:latin typeface="Times New Roman"/>
                <a:cs typeface="Times New Roman"/>
              </a:rPr>
              <a:t>studies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show  </a:t>
            </a:r>
            <a:r>
              <a:rPr dirty="0" sz="1100" spc="5">
                <a:latin typeface="Times New Roman"/>
                <a:cs typeface="Times New Roman"/>
              </a:rPr>
              <a:t>persuasive evidence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stock returns </a:t>
            </a:r>
            <a:r>
              <a:rPr dirty="0" sz="1100" spc="10">
                <a:latin typeface="Times New Roman"/>
                <a:cs typeface="Times New Roman"/>
              </a:rPr>
              <a:t>are inexplicably high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January, and that small </a:t>
            </a:r>
            <a:r>
              <a:rPr dirty="0" sz="1100" spc="5">
                <a:latin typeface="Times New Roman"/>
                <a:cs typeface="Times New Roman"/>
              </a:rPr>
              <a:t>firms 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10">
                <a:latin typeface="Times New Roman"/>
                <a:cs typeface="Times New Roman"/>
              </a:rPr>
              <a:t>than large </a:t>
            </a:r>
            <a:r>
              <a:rPr dirty="0" sz="1100" spc="5">
                <a:latin typeface="Times New Roman"/>
                <a:cs typeface="Times New Roman"/>
              </a:rPr>
              <a:t>firms in </a:t>
            </a:r>
            <a:r>
              <a:rPr dirty="0" sz="1100" spc="10">
                <a:latin typeface="Times New Roman"/>
                <a:cs typeface="Times New Roman"/>
              </a:rPr>
              <a:t>January.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2865" marR="55244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Richard </a:t>
            </a:r>
            <a:r>
              <a:rPr dirty="0" sz="1100" spc="5">
                <a:latin typeface="Times New Roman"/>
                <a:cs typeface="Times New Roman"/>
              </a:rPr>
              <a:t>Roll’s Journal of Portfolio </a:t>
            </a:r>
            <a:r>
              <a:rPr dirty="0" sz="1100" spc="10">
                <a:latin typeface="Times New Roman"/>
                <a:cs typeface="Times New Roman"/>
              </a:rPr>
              <a:t>Management study,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begins by </a:t>
            </a:r>
            <a:r>
              <a:rPr dirty="0" sz="1100" spc="5">
                <a:latin typeface="Times New Roman"/>
                <a:cs typeface="Times New Roman"/>
              </a:rPr>
              <a:t>reporting, </a:t>
            </a:r>
            <a:r>
              <a:rPr dirty="0" sz="1100" spc="10">
                <a:latin typeface="Times New Roman"/>
                <a:cs typeface="Times New Roman"/>
              </a:rPr>
              <a:t>“For </a:t>
            </a:r>
            <a:r>
              <a:rPr dirty="0" sz="1100" spc="5">
                <a:latin typeface="Times New Roman"/>
                <a:cs typeface="Times New Roman"/>
              </a:rPr>
              <a:t>18  </a:t>
            </a:r>
            <a:r>
              <a:rPr dirty="0" sz="1100" spc="10">
                <a:latin typeface="Times New Roman"/>
                <a:cs typeface="Times New Roman"/>
              </a:rPr>
              <a:t>consecutive years,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1963 through 1980, </a:t>
            </a:r>
            <a:r>
              <a:rPr dirty="0" sz="1100" spc="15">
                <a:latin typeface="Times New Roman"/>
                <a:cs typeface="Times New Roman"/>
              </a:rPr>
              <a:t>average </a:t>
            </a:r>
            <a:r>
              <a:rPr dirty="0" sz="1100" spc="10">
                <a:latin typeface="Times New Roman"/>
                <a:cs typeface="Times New Roman"/>
              </a:rPr>
              <a:t>returns of </a:t>
            </a:r>
            <a:r>
              <a:rPr dirty="0" sz="1100" spc="5">
                <a:latin typeface="Times New Roman"/>
                <a:cs typeface="Times New Roman"/>
              </a:rPr>
              <a:t>small firms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larger  </a:t>
            </a:r>
            <a:r>
              <a:rPr dirty="0" sz="1100" spc="10">
                <a:latin typeface="Times New Roman"/>
                <a:cs typeface="Times New Roman"/>
              </a:rPr>
              <a:t>than average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of large firms on the </a:t>
            </a:r>
            <a:r>
              <a:rPr dirty="0" sz="1100" spc="5">
                <a:latin typeface="Times New Roman"/>
                <a:cs typeface="Times New Roman"/>
              </a:rPr>
              <a:t>first trading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calendar year.” Comparing  </a:t>
            </a:r>
            <a:r>
              <a:rPr dirty="0" sz="1100" spc="20">
                <a:latin typeface="Times New Roman"/>
                <a:cs typeface="Times New Roman"/>
              </a:rPr>
              <a:t>AMEX </a:t>
            </a:r>
            <a:r>
              <a:rPr dirty="0" sz="1100" spc="5">
                <a:latin typeface="Times New Roman"/>
                <a:cs typeface="Times New Roman"/>
              </a:rPr>
              <a:t>stocks, </a:t>
            </a:r>
            <a:r>
              <a:rPr dirty="0" sz="1100" spc="10">
                <a:latin typeface="Times New Roman"/>
                <a:cs typeface="Times New Roman"/>
              </a:rPr>
              <a:t>which are </a:t>
            </a:r>
            <a:r>
              <a:rPr dirty="0" sz="1100" spc="5">
                <a:latin typeface="Times New Roman"/>
                <a:cs typeface="Times New Roman"/>
              </a:rPr>
              <a:t>generally smaller firms, </a:t>
            </a:r>
            <a:r>
              <a:rPr dirty="0" sz="1100" spc="10">
                <a:latin typeface="Times New Roman"/>
                <a:cs typeface="Times New Roman"/>
              </a:rPr>
              <a:t>with those on the </a:t>
            </a:r>
            <a:r>
              <a:rPr dirty="0" sz="1100" spc="15">
                <a:latin typeface="Times New Roman"/>
                <a:cs typeface="Times New Roman"/>
              </a:rPr>
              <a:t>NYSE, </a:t>
            </a:r>
            <a:r>
              <a:rPr dirty="0" sz="1100" spc="5">
                <a:latin typeface="Times New Roman"/>
                <a:cs typeface="Times New Roman"/>
              </a:rPr>
              <a:t>Roll </a:t>
            </a:r>
            <a:r>
              <a:rPr dirty="0" sz="1100" spc="10">
                <a:latin typeface="Times New Roman"/>
                <a:cs typeface="Times New Roman"/>
              </a:rPr>
              <a:t>found that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return differential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1.16 </a:t>
            </a:r>
            <a:r>
              <a:rPr dirty="0" sz="1100" spc="10">
                <a:latin typeface="Times New Roman"/>
                <a:cs typeface="Times New Roman"/>
              </a:rPr>
              <a:t>percent </a:t>
            </a:r>
            <a:r>
              <a:rPr dirty="0" sz="1100" spc="5">
                <a:latin typeface="Times New Roman"/>
                <a:cs typeface="Times New Roman"/>
              </a:rPr>
              <a:t>in favor of the </a:t>
            </a:r>
            <a:r>
              <a:rPr dirty="0" sz="1100" spc="10">
                <a:latin typeface="Times New Roman"/>
                <a:cs typeface="Times New Roman"/>
              </a:rPr>
              <a:t>small </a:t>
            </a:r>
            <a:r>
              <a:rPr dirty="0" sz="1100" spc="5">
                <a:latin typeface="Times New Roman"/>
                <a:cs typeface="Times New Roman"/>
              </a:rPr>
              <a:t>firms, and that the </a:t>
            </a:r>
            <a:r>
              <a:rPr dirty="0" sz="1100">
                <a:latin typeface="Times New Roman"/>
                <a:cs typeface="Times New Roman"/>
              </a:rPr>
              <a:t>t-  </a:t>
            </a:r>
            <a:r>
              <a:rPr dirty="0" sz="1100" spc="5">
                <a:latin typeface="Times New Roman"/>
                <a:cs typeface="Times New Roman"/>
              </a:rPr>
              <a:t>statistic for significance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was a whopping </a:t>
            </a:r>
            <a:r>
              <a:rPr dirty="0" sz="1100" spc="5">
                <a:latin typeface="Times New Roman"/>
                <a:cs typeface="Times New Roman"/>
              </a:rPr>
              <a:t>8.18.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2865" marR="5461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Several explanations of this </a:t>
            </a:r>
            <a:r>
              <a:rPr dirty="0" sz="1100" spc="10">
                <a:latin typeface="Times New Roman"/>
                <a:cs typeface="Times New Roman"/>
              </a:rPr>
              <a:t>phenomenon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proposed. </a:t>
            </a:r>
            <a:r>
              <a:rPr dirty="0" sz="1100" spc="10">
                <a:latin typeface="Times New Roman"/>
                <a:cs typeface="Times New Roman"/>
              </a:rPr>
              <a:t>Branch proposes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 superior January performance </a:t>
            </a:r>
            <a:r>
              <a:rPr dirty="0" sz="1100" spc="15">
                <a:latin typeface="Times New Roman"/>
                <a:cs typeface="Times New Roman"/>
              </a:rPr>
              <a:t>comes </a:t>
            </a:r>
            <a:r>
              <a:rPr dirty="0" sz="1100" spc="10">
                <a:latin typeface="Times New Roman"/>
                <a:cs typeface="Times New Roman"/>
              </a:rPr>
              <a:t>from tax loss trading </a:t>
            </a:r>
            <a:r>
              <a:rPr dirty="0" sz="1100" spc="5">
                <a:latin typeface="Times New Roman"/>
                <a:cs typeface="Times New Roman"/>
              </a:rPr>
              <a:t>late in </a:t>
            </a:r>
            <a:r>
              <a:rPr dirty="0" sz="1100" spc="10">
                <a:latin typeface="Times New Roman"/>
                <a:cs typeface="Times New Roman"/>
              </a:rPr>
              <a:t>December.27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explanation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probably provided </a:t>
            </a:r>
            <a:r>
              <a:rPr dirty="0" sz="1100" spc="10">
                <a:latin typeface="Times New Roman"/>
                <a:cs typeface="Times New Roman"/>
              </a:rPr>
              <a:t>by Rogalski and </a:t>
            </a:r>
            <a:r>
              <a:rPr dirty="0" sz="1100" spc="5">
                <a:latin typeface="Times New Roman"/>
                <a:cs typeface="Times New Roman"/>
              </a:rPr>
              <a:t>Tinic,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provide </a:t>
            </a:r>
            <a:r>
              <a:rPr dirty="0" sz="1100" spc="10">
                <a:latin typeface="Times New Roman"/>
                <a:cs typeface="Times New Roman"/>
              </a:rPr>
              <a:t>evidence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small stocks is </a:t>
            </a:r>
            <a:r>
              <a:rPr dirty="0" sz="1100" spc="10">
                <a:latin typeface="Times New Roman"/>
                <a:cs typeface="Times New Roman"/>
              </a:rPr>
              <a:t>not constant over the year, and tends to be especially high </a:t>
            </a:r>
            <a:r>
              <a:rPr dirty="0" sz="1100" spc="5">
                <a:latin typeface="Times New Roman"/>
                <a:cs typeface="Times New Roman"/>
              </a:rPr>
              <a:t>early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year. The </a:t>
            </a:r>
            <a:r>
              <a:rPr dirty="0" sz="1100" spc="5">
                <a:latin typeface="Times New Roman"/>
                <a:cs typeface="Times New Roman"/>
              </a:rPr>
              <a:t>reason for this higher risk </a:t>
            </a:r>
            <a:r>
              <a:rPr dirty="0" sz="1100" spc="10">
                <a:latin typeface="Times New Roman"/>
                <a:cs typeface="Times New Roman"/>
              </a:rPr>
              <a:t>phenomenon </a:t>
            </a:r>
            <a:r>
              <a:rPr dirty="0" sz="1100" spc="5">
                <a:latin typeface="Times New Roman"/>
                <a:cs typeface="Times New Roman"/>
              </a:rPr>
              <a:t>is itself unexplained. </a:t>
            </a:r>
            <a:r>
              <a:rPr dirty="0" sz="1100" spc="15">
                <a:latin typeface="Times New Roman"/>
                <a:cs typeface="Times New Roman"/>
              </a:rPr>
              <a:t>Kiem </a:t>
            </a:r>
            <a:r>
              <a:rPr dirty="0" sz="1100" spc="5">
                <a:latin typeface="Times New Roman"/>
                <a:cs typeface="Times New Roman"/>
              </a:rPr>
              <a:t>explains </a:t>
            </a:r>
            <a:r>
              <a:rPr dirty="0" sz="1100" spc="10">
                <a:latin typeface="Times New Roman"/>
                <a:cs typeface="Times New Roman"/>
              </a:rPr>
              <a:t>this  </a:t>
            </a:r>
            <a:r>
              <a:rPr dirty="0" sz="1100" spc="5">
                <a:latin typeface="Times New Roman"/>
                <a:cs typeface="Times New Roman"/>
              </a:rPr>
              <a:t>result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reporting </a:t>
            </a:r>
            <a:r>
              <a:rPr dirty="0" sz="1100" spc="10">
                <a:latin typeface="Times New Roman"/>
                <a:cs typeface="Times New Roman"/>
              </a:rPr>
              <a:t>another anomaly. For some reason, </a:t>
            </a:r>
            <a:r>
              <a:rPr dirty="0" sz="1100" spc="5">
                <a:latin typeface="Times New Roman"/>
                <a:cs typeface="Times New Roman"/>
              </a:rPr>
              <a:t>stocks tend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trade near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bid price  at </a:t>
            </a:r>
            <a:r>
              <a:rPr dirty="0" sz="1100" spc="10">
                <a:latin typeface="Times New Roman"/>
                <a:cs typeface="Times New Roman"/>
              </a:rPr>
              <a:t>the end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year and toward </a:t>
            </a:r>
            <a:r>
              <a:rPr dirty="0" sz="1100" spc="5">
                <a:latin typeface="Times New Roman"/>
                <a:cs typeface="Times New Roman"/>
              </a:rPr>
              <a:t>the ask price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beginning of the </a:t>
            </a:r>
            <a:r>
              <a:rPr dirty="0" sz="1100" spc="10">
                <a:latin typeface="Times New Roman"/>
                <a:cs typeface="Times New Roman"/>
              </a:rPr>
              <a:t>year. </a:t>
            </a:r>
            <a:r>
              <a:rPr dirty="0" sz="1100" spc="5">
                <a:latin typeface="Times New Roman"/>
                <a:cs typeface="Times New Roman"/>
              </a:rPr>
              <a:t>In any event,  January tends to </a:t>
            </a:r>
            <a:r>
              <a:rPr dirty="0" sz="1100" spc="10">
                <a:latin typeface="Times New Roman"/>
                <a:cs typeface="Times New Roman"/>
              </a:rPr>
              <a:t>be a good </a:t>
            </a:r>
            <a:r>
              <a:rPr dirty="0" sz="1100" spc="5">
                <a:latin typeface="Times New Roman"/>
                <a:cs typeface="Times New Roman"/>
              </a:rPr>
              <a:t>month for the stock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63500" marR="5588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analysts will argue that this effect should really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the “November through  January” </a:t>
            </a:r>
            <a:r>
              <a:rPr dirty="0" sz="1100" spc="5">
                <a:latin typeface="Times New Roman"/>
                <a:cs typeface="Times New Roman"/>
              </a:rPr>
              <a:t>effect </a:t>
            </a:r>
            <a:r>
              <a:rPr dirty="0" sz="1100" spc="10">
                <a:latin typeface="Times New Roman"/>
                <a:cs typeface="Times New Roman"/>
              </a:rPr>
              <a:t>because these three </a:t>
            </a:r>
            <a:r>
              <a:rPr dirty="0" sz="1100" spc="5">
                <a:latin typeface="Times New Roman"/>
                <a:cs typeface="Times New Roman"/>
              </a:rPr>
              <a:t>months stand out for </a:t>
            </a:r>
            <a:r>
              <a:rPr dirty="0" sz="1100" spc="10">
                <a:latin typeface="Times New Roman"/>
                <a:cs typeface="Times New Roman"/>
              </a:rPr>
              <a:t>their good performance. Time  </a:t>
            </a:r>
            <a:r>
              <a:rPr dirty="0" sz="1100" spc="5">
                <a:latin typeface="Times New Roman"/>
                <a:cs typeface="Times New Roman"/>
              </a:rPr>
              <a:t>magazine</a:t>
            </a:r>
            <a:r>
              <a:rPr dirty="0" baseline="37037" sz="1125" spc="7">
                <a:latin typeface="Times New Roman"/>
                <a:cs typeface="Times New Roman"/>
              </a:rPr>
              <a:t>30 </a:t>
            </a:r>
            <a:r>
              <a:rPr dirty="0" sz="1100" spc="5">
                <a:latin typeface="Times New Roman"/>
                <a:cs typeface="Times New Roman"/>
              </a:rPr>
              <a:t>recently reported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study by the Hirsch Organization that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since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1950</a:t>
            </a:r>
            <a:endParaRPr sz="1100">
              <a:latin typeface="Times New Roman"/>
              <a:cs typeface="Times New Roman"/>
            </a:endParaRPr>
          </a:p>
          <a:p>
            <a:pPr marL="1249045">
              <a:lnSpc>
                <a:spcPct val="100000"/>
              </a:lnSpc>
              <a:spcBef>
                <a:spcPts val="940"/>
              </a:spcBef>
              <a:tabLst>
                <a:tab pos="51562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152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294638" y="406989"/>
            <a:ext cx="561403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52400" marR="146050">
              <a:lnSpc>
                <a:spcPct val="98300"/>
              </a:lnSpc>
              <a:spcBef>
                <a:spcPts val="150"/>
              </a:spcBef>
              <a:tabLst>
                <a:tab pos="52514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10">
                <a:latin typeface="Times New Roman"/>
                <a:cs typeface="Times New Roman"/>
              </a:rPr>
              <a:t>was up an average </a:t>
            </a:r>
            <a:r>
              <a:rPr dirty="0" sz="1100" spc="5">
                <a:latin typeface="Times New Roman"/>
                <a:cs typeface="Times New Roman"/>
              </a:rPr>
              <a:t>1.7 </a:t>
            </a:r>
            <a:r>
              <a:rPr dirty="0" sz="1100" spc="10">
                <a:latin typeface="Times New Roman"/>
                <a:cs typeface="Times New Roman"/>
              </a:rPr>
              <a:t>percent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November, 1.8 </a:t>
            </a:r>
            <a:r>
              <a:rPr dirty="0" sz="1100" spc="5">
                <a:latin typeface="Times New Roman"/>
                <a:cs typeface="Times New Roman"/>
              </a:rPr>
              <a:t>percent in </a:t>
            </a:r>
            <a:r>
              <a:rPr dirty="0" sz="1100" spc="10">
                <a:latin typeface="Times New Roman"/>
                <a:cs typeface="Times New Roman"/>
              </a:rPr>
              <a:t>December,  and another </a:t>
            </a:r>
            <a:r>
              <a:rPr dirty="0" sz="1100" spc="5">
                <a:latin typeface="Times New Roman"/>
                <a:cs typeface="Times New Roman"/>
              </a:rPr>
              <a:t>1.7 percent in </a:t>
            </a:r>
            <a:r>
              <a:rPr dirty="0" sz="1100" spc="10">
                <a:latin typeface="Times New Roman"/>
                <a:cs typeface="Times New Roman"/>
              </a:rPr>
              <a:t>January. The next </a:t>
            </a:r>
            <a:r>
              <a:rPr dirty="0" sz="1100" spc="5">
                <a:latin typeface="Times New Roman"/>
                <a:cs typeface="Times New Roman"/>
              </a:rPr>
              <a:t>best </a:t>
            </a:r>
            <a:r>
              <a:rPr dirty="0" sz="1100" spc="10">
                <a:latin typeface="Times New Roman"/>
                <a:cs typeface="Times New Roman"/>
              </a:rPr>
              <a:t>month was </a:t>
            </a:r>
            <a:r>
              <a:rPr dirty="0" sz="1100" spc="5">
                <a:latin typeface="Times New Roman"/>
                <a:cs typeface="Times New Roman"/>
              </a:rPr>
              <a:t>April at 1.4 percent.  (September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only </a:t>
            </a:r>
            <a:r>
              <a:rPr dirty="0" sz="1100" spc="10">
                <a:latin typeface="Times New Roman"/>
                <a:cs typeface="Times New Roman"/>
              </a:rPr>
              <a:t>month </a:t>
            </a:r>
            <a:r>
              <a:rPr dirty="0" sz="1100" spc="5">
                <a:latin typeface="Times New Roman"/>
                <a:cs typeface="Times New Roman"/>
              </a:rPr>
              <a:t>that is negative,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0.2 percent </a:t>
            </a:r>
            <a:r>
              <a:rPr dirty="0" sz="1100" spc="15">
                <a:latin typeface="Times New Roman"/>
                <a:cs typeface="Times New Roman"/>
              </a:rPr>
              <a:t>on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average.)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47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Other studies find </a:t>
            </a:r>
            <a:r>
              <a:rPr dirty="0" sz="1100" spc="10">
                <a:latin typeface="Times New Roman"/>
                <a:cs typeface="Times New Roman"/>
              </a:rPr>
              <a:t>evidence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January </a:t>
            </a:r>
            <a:r>
              <a:rPr dirty="0" sz="1100" spc="5">
                <a:latin typeface="Times New Roman"/>
                <a:cs typeface="Times New Roman"/>
              </a:rPr>
              <a:t>effect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securities other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0">
                <a:latin typeface="Times New Roman"/>
                <a:cs typeface="Times New Roman"/>
              </a:rPr>
              <a:t>Chen  documents </a:t>
            </a:r>
            <a:r>
              <a:rPr dirty="0" sz="1100" spc="5">
                <a:latin typeface="Times New Roman"/>
                <a:cs typeface="Times New Roman"/>
              </a:rPr>
              <a:t>the presence of the effect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high, </a:t>
            </a:r>
            <a:r>
              <a:rPr dirty="0" sz="1100" spc="15">
                <a:latin typeface="Times New Roman"/>
                <a:cs typeface="Times New Roman"/>
              </a:rPr>
              <a:t>medium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speculative grades of preferred  </a:t>
            </a:r>
            <a:r>
              <a:rPr dirty="0" sz="1100">
                <a:latin typeface="Times New Roman"/>
                <a:cs typeface="Times New Roman"/>
              </a:rPr>
              <a:t>stock.</a:t>
            </a:r>
            <a:r>
              <a:rPr dirty="0" baseline="37037" sz="1125">
                <a:latin typeface="Times New Roman"/>
                <a:cs typeface="Times New Roman"/>
              </a:rPr>
              <a:t>31 </a:t>
            </a:r>
            <a:r>
              <a:rPr dirty="0" sz="1100" spc="10">
                <a:latin typeface="Times New Roman"/>
                <a:cs typeface="Times New Roman"/>
              </a:rPr>
              <a:t>Wilson and </a:t>
            </a:r>
            <a:r>
              <a:rPr dirty="0" sz="1100" spc="5">
                <a:latin typeface="Times New Roman"/>
                <a:cs typeface="Times New Roman"/>
              </a:rPr>
              <a:t>Jones </a:t>
            </a:r>
            <a:r>
              <a:rPr dirty="0" sz="1100" spc="10">
                <a:latin typeface="Times New Roman"/>
                <a:cs typeface="Times New Roman"/>
              </a:rPr>
              <a:t>do so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corporate bonds and commercial </a:t>
            </a:r>
            <a:r>
              <a:rPr dirty="0" sz="1100">
                <a:latin typeface="Times New Roman"/>
                <a:cs typeface="Times New Roman"/>
              </a:rPr>
              <a:t>paper.</a:t>
            </a:r>
            <a:r>
              <a:rPr dirty="0" baseline="37037" sz="1125">
                <a:latin typeface="Times New Roman"/>
                <a:cs typeface="Times New Roman"/>
              </a:rPr>
              <a:t>32 </a:t>
            </a:r>
            <a:r>
              <a:rPr dirty="0" sz="1100" spc="10">
                <a:latin typeface="Times New Roman"/>
                <a:cs typeface="Times New Roman"/>
              </a:rPr>
              <a:t>Gay and Kim  look </a:t>
            </a:r>
            <a:r>
              <a:rPr dirty="0" sz="1100" spc="5">
                <a:latin typeface="Times New Roman"/>
                <a:cs typeface="Times New Roman"/>
              </a:rPr>
              <a:t>at seasonality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futures markets.</a:t>
            </a:r>
            <a:r>
              <a:rPr dirty="0" baseline="37037" sz="1125" spc="7">
                <a:latin typeface="Times New Roman"/>
                <a:cs typeface="Times New Roman"/>
              </a:rPr>
              <a:t>34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January </a:t>
            </a:r>
            <a:r>
              <a:rPr dirty="0" sz="1100" spc="5">
                <a:latin typeface="Times New Roman"/>
                <a:cs typeface="Times New Roman"/>
              </a:rPr>
              <a:t>effect is </a:t>
            </a:r>
            <a:r>
              <a:rPr dirty="0" sz="1100" spc="10">
                <a:latin typeface="Times New Roman"/>
                <a:cs typeface="Times New Roman"/>
              </a:rPr>
              <a:t>a pervasive </a:t>
            </a:r>
            <a:r>
              <a:rPr dirty="0" sz="1100" spc="5">
                <a:latin typeface="Times New Roman"/>
                <a:cs typeface="Times New Roman"/>
              </a:rPr>
              <a:t>result that  puzzles </a:t>
            </a:r>
            <a:r>
              <a:rPr dirty="0" sz="1100" spc="10">
                <a:latin typeface="Times New Roman"/>
                <a:cs typeface="Times New Roman"/>
              </a:rPr>
              <a:t>many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people.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351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Further, </a:t>
            </a:r>
            <a:r>
              <a:rPr dirty="0" sz="1100" spc="10">
                <a:latin typeface="Times New Roman"/>
                <a:cs typeface="Times New Roman"/>
              </a:rPr>
              <a:t>some people consider the </a:t>
            </a:r>
            <a:r>
              <a:rPr dirty="0" sz="1100" spc="5">
                <a:latin typeface="Times New Roman"/>
                <a:cs typeface="Times New Roman"/>
              </a:rPr>
              <a:t>first five trading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of January to </a:t>
            </a:r>
            <a:r>
              <a:rPr dirty="0" sz="1100" spc="10">
                <a:latin typeface="Times New Roman"/>
                <a:cs typeface="Times New Roman"/>
              </a:rPr>
              <a:t>be a </a:t>
            </a:r>
            <a:r>
              <a:rPr dirty="0" sz="1100" spc="5">
                <a:latin typeface="Times New Roman"/>
                <a:cs typeface="Times New Roman"/>
              </a:rPr>
              <a:t>harbinger of </a:t>
            </a:r>
            <a:r>
              <a:rPr dirty="0" sz="1100" spc="10">
                <a:latin typeface="Times New Roman"/>
                <a:cs typeface="Times New Roman"/>
              </a:rPr>
              <a:t>how  </a:t>
            </a:r>
            <a:r>
              <a:rPr dirty="0" sz="1100" spc="5">
                <a:latin typeface="Times New Roman"/>
                <a:cs typeface="Times New Roman"/>
              </a:rPr>
              <a:t>stocks will </a:t>
            </a:r>
            <a:r>
              <a:rPr dirty="0" sz="1100" spc="10">
                <a:latin typeface="Times New Roman"/>
                <a:cs typeface="Times New Roman"/>
              </a:rPr>
              <a:t>perform </a:t>
            </a:r>
            <a:r>
              <a:rPr dirty="0" sz="1100" spc="5">
                <a:latin typeface="Times New Roman"/>
                <a:cs typeface="Times New Roman"/>
              </a:rPr>
              <a:t>for the rest of the </a:t>
            </a:r>
            <a:r>
              <a:rPr dirty="0" sz="1100" spc="10">
                <a:latin typeface="Times New Roman"/>
                <a:cs typeface="Times New Roman"/>
              </a:rPr>
              <a:t>year. Since 1950 </a:t>
            </a:r>
            <a:r>
              <a:rPr dirty="0" sz="1100" spc="5">
                <a:latin typeface="Times New Roman"/>
                <a:cs typeface="Times New Roman"/>
              </a:rPr>
              <a:t>in only three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(1966, 1973 and  1990) has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been </a:t>
            </a:r>
            <a:r>
              <a:rPr dirty="0" sz="1100" spc="5">
                <a:latin typeface="Times New Roman"/>
                <a:cs typeface="Times New Roman"/>
              </a:rPr>
              <a:t>higher at </a:t>
            </a:r>
            <a:r>
              <a:rPr dirty="0" sz="1100" spc="10">
                <a:latin typeface="Times New Roman"/>
                <a:cs typeface="Times New Roman"/>
              </a:rPr>
              <a:t>the end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week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year, </a:t>
            </a:r>
            <a:r>
              <a:rPr dirty="0" sz="1100" spc="5">
                <a:latin typeface="Times New Roman"/>
                <a:cs typeface="Times New Roman"/>
              </a:rPr>
              <a:t>but lower by the  </a:t>
            </a:r>
            <a:r>
              <a:rPr dirty="0" sz="1100" spc="10">
                <a:latin typeface="Times New Roman"/>
                <a:cs typeface="Times New Roman"/>
              </a:rPr>
              <a:t>end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year.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refer to this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January indicator to distinguish it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January effect. It is probably not an especially useful indicator.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is usually </a:t>
            </a:r>
            <a:r>
              <a:rPr dirty="0" sz="1100" spc="10">
                <a:latin typeface="Times New Roman"/>
                <a:cs typeface="Times New Roman"/>
              </a:rPr>
              <a:t>up for  the year, and the </a:t>
            </a:r>
            <a:r>
              <a:rPr dirty="0" sz="1100" spc="5">
                <a:latin typeface="Times New Roman"/>
                <a:cs typeface="Times New Roman"/>
              </a:rPr>
              <a:t>historical </a:t>
            </a:r>
            <a:r>
              <a:rPr dirty="0" sz="1100" spc="10">
                <a:latin typeface="Times New Roman"/>
                <a:cs typeface="Times New Roman"/>
              </a:rPr>
              <a:t>data indicate a bad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week for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does </a:t>
            </a:r>
            <a:r>
              <a:rPr dirty="0" sz="1100" spc="1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predict a  down year </a:t>
            </a:r>
            <a:r>
              <a:rPr dirty="0" sz="1100" spc="5">
                <a:latin typeface="Times New Roman"/>
                <a:cs typeface="Times New Roman"/>
              </a:rPr>
              <a:t>for 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52400" marR="1447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Stock returns are inexplicably high in January,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small firms’ stocks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better than large  firms’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month.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524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Weekend</a:t>
            </a:r>
            <a:r>
              <a:rPr dirty="0" sz="1100" spc="5" b="1">
                <a:latin typeface="Times New Roman"/>
                <a:cs typeface="Times New Roman"/>
              </a:rPr>
              <a:t> Effect: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1765" marR="1447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weekend </a:t>
            </a:r>
            <a:r>
              <a:rPr dirty="0" sz="1100" spc="5">
                <a:latin typeface="Times New Roman"/>
                <a:cs typeface="Times New Roman"/>
              </a:rPr>
              <a:t>effect is </a:t>
            </a:r>
            <a:r>
              <a:rPr dirty="0" sz="1100" spc="10">
                <a:latin typeface="Times New Roman"/>
                <a:cs typeface="Times New Roman"/>
              </a:rPr>
              <a:t>the observed phenomenon </a:t>
            </a:r>
            <a:r>
              <a:rPr dirty="0" sz="1100" spc="5">
                <a:latin typeface="Times New Roman"/>
                <a:cs typeface="Times New Roman"/>
              </a:rPr>
              <a:t>that security price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tend to be  negative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Mondays and </a:t>
            </a:r>
            <a:r>
              <a:rPr dirty="0" sz="1100" spc="5">
                <a:latin typeface="Times New Roman"/>
                <a:cs typeface="Times New Roman"/>
              </a:rPr>
              <a:t>positive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other </a:t>
            </a:r>
            <a:r>
              <a:rPr dirty="0" sz="1100" spc="15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week, with </a:t>
            </a:r>
            <a:r>
              <a:rPr dirty="0" sz="1100" spc="5">
                <a:latin typeface="Times New Roman"/>
                <a:cs typeface="Times New Roman"/>
              </a:rPr>
              <a:t>Friday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the best  of </a:t>
            </a:r>
            <a:r>
              <a:rPr dirty="0" sz="1100">
                <a:latin typeface="Times New Roman"/>
                <a:cs typeface="Times New Roman"/>
              </a:rPr>
              <a:t>all.</a:t>
            </a:r>
            <a:r>
              <a:rPr dirty="0" baseline="37037" sz="1125">
                <a:latin typeface="Times New Roman"/>
                <a:cs typeface="Times New Roman"/>
              </a:rPr>
              <a:t>35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persistent result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yet have a </a:t>
            </a:r>
            <a:r>
              <a:rPr dirty="0" sz="1100" spc="5">
                <a:latin typeface="Times New Roman"/>
                <a:cs typeface="Times New Roman"/>
              </a:rPr>
              <a:t>satisfactory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explanation.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Some  </a:t>
            </a:r>
            <a:r>
              <a:rPr dirty="0" sz="1100" spc="5">
                <a:latin typeface="Times New Roman"/>
                <a:cs typeface="Times New Roman"/>
              </a:rPr>
              <a:t>behaviorists </a:t>
            </a:r>
            <a:r>
              <a:rPr dirty="0" sz="1100" spc="10">
                <a:latin typeface="Times New Roman"/>
                <a:cs typeface="Times New Roman"/>
              </a:rPr>
              <a:t>claim </a:t>
            </a:r>
            <a:r>
              <a:rPr dirty="0" sz="1100" spc="5">
                <a:latin typeface="Times New Roman"/>
                <a:cs typeface="Times New Roman"/>
              </a:rPr>
              <a:t>that people are </a:t>
            </a:r>
            <a:r>
              <a:rPr dirty="0" sz="1100" spc="10">
                <a:latin typeface="Times New Roman"/>
                <a:cs typeface="Times New Roman"/>
              </a:rPr>
              <a:t>upbeat on </a:t>
            </a:r>
            <a:r>
              <a:rPr dirty="0" sz="1100" spc="5">
                <a:latin typeface="Times New Roman"/>
                <a:cs typeface="Times New Roman"/>
              </a:rPr>
              <a:t>Fridays,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this attitude translates </a:t>
            </a:r>
            <a:r>
              <a:rPr dirty="0" sz="1100" spc="10">
                <a:latin typeface="Times New Roman"/>
                <a:cs typeface="Times New Roman"/>
              </a:rPr>
              <a:t>into </a:t>
            </a:r>
            <a:r>
              <a:rPr dirty="0" sz="1100" spc="5">
                <a:latin typeface="Times New Roman"/>
                <a:cs typeface="Times New Roman"/>
              </a:rPr>
              <a:t>stock  </a:t>
            </a:r>
            <a:r>
              <a:rPr dirty="0" sz="1100" spc="10">
                <a:latin typeface="Times New Roman"/>
                <a:cs typeface="Times New Roman"/>
              </a:rPr>
              <a:t>market optimism. Monday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day in other </a:t>
            </a:r>
            <a:r>
              <a:rPr dirty="0" sz="1100" spc="10">
                <a:latin typeface="Times New Roman"/>
                <a:cs typeface="Times New Roman"/>
              </a:rPr>
              <a:t>ways, </a:t>
            </a:r>
            <a:r>
              <a:rPr dirty="0" sz="1100" spc="5">
                <a:latin typeface="Times New Roman"/>
                <a:cs typeface="Times New Roman"/>
              </a:rPr>
              <a:t>so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down </a:t>
            </a:r>
            <a:r>
              <a:rPr dirty="0" sz="1100" spc="5">
                <a:latin typeface="Times New Roman"/>
                <a:cs typeface="Times New Roman"/>
              </a:rPr>
              <a:t>day  for the market, too, or </a:t>
            </a:r>
            <a:r>
              <a:rPr dirty="0" sz="1100" spc="10">
                <a:latin typeface="Times New Roman"/>
                <a:cs typeface="Times New Roman"/>
              </a:rPr>
              <a:t>so the </a:t>
            </a:r>
            <a:r>
              <a:rPr dirty="0" sz="1100" spc="5">
                <a:latin typeface="Times New Roman"/>
                <a:cs typeface="Times New Roman"/>
              </a:rPr>
              <a:t>thinking goes. </a:t>
            </a:r>
            <a:r>
              <a:rPr dirty="0" sz="1100" spc="10">
                <a:latin typeface="Times New Roman"/>
                <a:cs typeface="Times New Roman"/>
              </a:rPr>
              <a:t>Whatever the cause, the weekend </a:t>
            </a:r>
            <a:r>
              <a:rPr dirty="0" sz="1100" spc="5">
                <a:latin typeface="Times New Roman"/>
                <a:cs typeface="Times New Roman"/>
              </a:rPr>
              <a:t>effect </a:t>
            </a:r>
            <a:r>
              <a:rPr dirty="0" sz="1100" spc="10">
                <a:latin typeface="Times New Roman"/>
                <a:cs typeface="Times New Roman"/>
              </a:rPr>
              <a:t>remains 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anomaly. Once </a:t>
            </a:r>
            <a:r>
              <a:rPr dirty="0" sz="1100" spc="5">
                <a:latin typeface="Times New Roman"/>
                <a:cs typeface="Times New Roman"/>
              </a:rPr>
              <a:t>again, however,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effect is </a:t>
            </a:r>
            <a:r>
              <a:rPr dirty="0" sz="1100" spc="10">
                <a:latin typeface="Times New Roman"/>
                <a:cs typeface="Times New Roman"/>
              </a:rPr>
              <a:t>too </a:t>
            </a:r>
            <a:r>
              <a:rPr dirty="0" sz="1100" spc="5">
                <a:latin typeface="Times New Roman"/>
                <a:cs typeface="Times New Roman"/>
              </a:rPr>
              <a:t>small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economically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significant.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Persistence </a:t>
            </a:r>
            <a:r>
              <a:rPr dirty="0" sz="1100" spc="5" b="1">
                <a:latin typeface="Times New Roman"/>
                <a:cs typeface="Times New Roman"/>
              </a:rPr>
              <a:t>of Technical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414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efficiency tests, especially those dealing </a:t>
            </a:r>
            <a:r>
              <a:rPr dirty="0" sz="1100" spc="10">
                <a:latin typeface="Times New Roman"/>
                <a:cs typeface="Times New Roman"/>
              </a:rPr>
              <a:t>with the weak </a:t>
            </a:r>
            <a:r>
              <a:rPr dirty="0" sz="1100" spc="5">
                <a:latin typeface="Times New Roman"/>
                <a:cs typeface="Times New Roman"/>
              </a:rPr>
              <a:t>form;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routinely </a:t>
            </a:r>
            <a:r>
              <a:rPr dirty="0" sz="1100" spc="10">
                <a:latin typeface="Times New Roman"/>
                <a:cs typeface="Times New Roman"/>
              </a:rPr>
              <a:t>found 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evidence of market inefficiency cannot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profitably exploited after </a:t>
            </a:r>
            <a:r>
              <a:rPr dirty="0" sz="1100" spc="10">
                <a:latin typeface="Times New Roman"/>
                <a:cs typeface="Times New Roman"/>
              </a:rPr>
              <a:t>including the  </a:t>
            </a:r>
            <a:r>
              <a:rPr dirty="0" sz="1100" spc="5">
                <a:latin typeface="Times New Roman"/>
                <a:cs typeface="Times New Roman"/>
              </a:rPr>
              <a:t>effects of transaction costs. Still, an </a:t>
            </a:r>
            <a:r>
              <a:rPr dirty="0" sz="1100" spc="10">
                <a:latin typeface="Times New Roman"/>
                <a:cs typeface="Times New Roman"/>
              </a:rPr>
              <a:t>immense amount </a:t>
            </a:r>
            <a:r>
              <a:rPr dirty="0" sz="1100" spc="5">
                <a:latin typeface="Times New Roman"/>
                <a:cs typeface="Times New Roman"/>
              </a:rPr>
              <a:t>of literature is </a:t>
            </a:r>
            <a:r>
              <a:rPr dirty="0" sz="1100" spc="10">
                <a:latin typeface="Times New Roman"/>
                <a:cs typeface="Times New Roman"/>
              </a:rPr>
              <a:t>printed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based  in </a:t>
            </a:r>
            <a:r>
              <a:rPr dirty="0" sz="1100" spc="10">
                <a:latin typeface="Times New Roman"/>
                <a:cs typeface="Times New Roman"/>
              </a:rPr>
              <a:t>varying </a:t>
            </a:r>
            <a:r>
              <a:rPr dirty="0" sz="1100" spc="5">
                <a:latin typeface="Times New Roman"/>
                <a:cs typeface="Times New Roman"/>
              </a:rPr>
              <a:t>degrees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technical techniques that,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is true, should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useless.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54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finance professors </a:t>
            </a:r>
            <a:r>
              <a:rPr dirty="0" sz="1100" spc="10">
                <a:latin typeface="Times New Roman"/>
                <a:cs typeface="Times New Roman"/>
              </a:rPr>
              <a:t>seem </a:t>
            </a:r>
            <a:r>
              <a:rPr dirty="0" sz="1100" spc="5">
                <a:latin typeface="Times New Roman"/>
                <a:cs typeface="Times New Roman"/>
              </a:rPr>
              <a:t>less than totally </a:t>
            </a:r>
            <a:r>
              <a:rPr dirty="0" sz="1100" spc="10">
                <a:latin typeface="Times New Roman"/>
                <a:cs typeface="Times New Roman"/>
              </a:rPr>
              <a:t>committed </a:t>
            </a:r>
            <a:r>
              <a:rPr dirty="0" sz="1100" spc="5">
                <a:latin typeface="Times New Roman"/>
                <a:cs typeface="Times New Roman"/>
              </a:rPr>
              <a:t>to the </a:t>
            </a:r>
            <a:r>
              <a:rPr dirty="0" sz="1100" spc="15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paradigm. </a:t>
            </a:r>
            <a:r>
              <a:rPr dirty="0" sz="1100" spc="10">
                <a:latin typeface="Times New Roman"/>
                <a:cs typeface="Times New Roman"/>
              </a:rPr>
              <a:t>In a  </a:t>
            </a:r>
            <a:r>
              <a:rPr dirty="0" sz="1100" spc="5">
                <a:latin typeface="Times New Roman"/>
                <a:cs typeface="Times New Roman"/>
              </a:rPr>
              <a:t>national </a:t>
            </a:r>
            <a:r>
              <a:rPr dirty="0" sz="1100" spc="10">
                <a:latin typeface="Times New Roman"/>
                <a:cs typeface="Times New Roman"/>
              </a:rPr>
              <a:t>survey </a:t>
            </a:r>
            <a:r>
              <a:rPr dirty="0" sz="1100" spc="5">
                <a:latin typeface="Times New Roman"/>
                <a:cs typeface="Times New Roman"/>
              </a:rPr>
              <a:t>pf investment professionals, </a:t>
            </a:r>
            <a:r>
              <a:rPr dirty="0" sz="1100" spc="10">
                <a:latin typeface="Times New Roman"/>
                <a:cs typeface="Times New Roman"/>
              </a:rPr>
              <a:t>40 </a:t>
            </a:r>
            <a:r>
              <a:rPr dirty="0" sz="1100" spc="5">
                <a:latin typeface="Times New Roman"/>
                <a:cs typeface="Times New Roman"/>
              </a:rPr>
              <a:t>percent of the respondents with </a:t>
            </a:r>
            <a:r>
              <a:rPr dirty="0" sz="1100" spc="10">
                <a:latin typeface="Times New Roman"/>
                <a:cs typeface="Times New Roman"/>
              </a:rPr>
              <a:t>a Ph. D. </a:t>
            </a:r>
            <a:r>
              <a:rPr dirty="0" sz="1100" spc="5">
                <a:latin typeface="Times New Roman"/>
                <a:cs typeface="Times New Roman"/>
              </a:rPr>
              <a:t>in  finance felt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advance-decline lines (a popular </a:t>
            </a:r>
            <a:r>
              <a:rPr dirty="0" sz="1100" spc="10">
                <a:latin typeface="Times New Roman"/>
                <a:cs typeface="Times New Roman"/>
              </a:rPr>
              <a:t>technical </a:t>
            </a:r>
            <a:r>
              <a:rPr dirty="0" sz="1100" spc="5">
                <a:latin typeface="Times New Roman"/>
                <a:cs typeface="Times New Roman"/>
              </a:rPr>
              <a:t>analysis tool)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“useful” </a:t>
            </a:r>
            <a:r>
              <a:rPr dirty="0" sz="1100" spc="10">
                <a:latin typeface="Times New Roman"/>
                <a:cs typeface="Times New Roman"/>
              </a:rPr>
              <a:t>or  “very </a:t>
            </a:r>
            <a:r>
              <a:rPr dirty="0" sz="1100" spc="5">
                <a:latin typeface="Times New Roman"/>
                <a:cs typeface="Times New Roman"/>
              </a:rPr>
              <a:t>useful.” One-fourth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respondents agreed that “charts </a:t>
            </a:r>
            <a:r>
              <a:rPr dirty="0" sz="1100" spc="10">
                <a:latin typeface="Times New Roman"/>
                <a:cs typeface="Times New Roman"/>
              </a:rPr>
              <a:t>enhance </a:t>
            </a:r>
            <a:r>
              <a:rPr dirty="0" sz="1100" spc="5">
                <a:latin typeface="Times New Roman"/>
                <a:cs typeface="Times New Roman"/>
              </a:rPr>
              <a:t>investment  performance.”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1765" marR="14351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Needless </a:t>
            </a:r>
            <a:r>
              <a:rPr dirty="0" sz="1100" spc="10">
                <a:latin typeface="Times New Roman"/>
                <a:cs typeface="Times New Roman"/>
              </a:rPr>
              <a:t>to say, we do </a:t>
            </a:r>
            <a:r>
              <a:rPr dirty="0" sz="1100" spc="5">
                <a:latin typeface="Times New Roman"/>
                <a:cs typeface="Times New Roman"/>
              </a:rPr>
              <a:t>not fully understand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theory or </a:t>
            </a:r>
            <a:r>
              <a:rPr dirty="0" sz="1100" spc="10">
                <a:latin typeface="Times New Roman"/>
                <a:cs typeface="Times New Roman"/>
              </a:rPr>
              <a:t>practice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technical analysis. </a:t>
            </a:r>
            <a:r>
              <a:rPr dirty="0" sz="1100" spc="5">
                <a:latin typeface="Times New Roman"/>
                <a:cs typeface="Times New Roman"/>
              </a:rPr>
              <a:t>Its  techniques are generally imprecise </a:t>
            </a:r>
            <a:r>
              <a:rPr dirty="0" sz="1100" spc="10">
                <a:latin typeface="Times New Roman"/>
                <a:cs typeface="Times New Roman"/>
              </a:rPr>
              <a:t>and do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lend themselves </a:t>
            </a:r>
            <a:r>
              <a:rPr dirty="0" sz="1100" spc="5">
                <a:latin typeface="Times New Roman"/>
                <a:cs typeface="Times New Roman"/>
              </a:rPr>
              <a:t>to rigorous statistical testing.  Certain </a:t>
            </a:r>
            <a:r>
              <a:rPr dirty="0" sz="1100" spc="10">
                <a:latin typeface="Times New Roman"/>
                <a:cs typeface="Times New Roman"/>
              </a:rPr>
              <a:t>phenomena from the </a:t>
            </a:r>
            <a:r>
              <a:rPr dirty="0" sz="1100" spc="5">
                <a:latin typeface="Times New Roman"/>
                <a:cs typeface="Times New Roman"/>
              </a:rPr>
              <a:t>clinical </a:t>
            </a:r>
            <a:r>
              <a:rPr dirty="0" sz="1100" spc="10">
                <a:latin typeface="Times New Roman"/>
                <a:cs typeface="Times New Roman"/>
              </a:rPr>
              <a:t>psychology </a:t>
            </a:r>
            <a:r>
              <a:rPr dirty="0" sz="1100" spc="5">
                <a:latin typeface="Times New Roman"/>
                <a:cs typeface="Times New Roman"/>
              </a:rPr>
              <a:t>literature </a:t>
            </a:r>
            <a:r>
              <a:rPr dirty="0" sz="1100" spc="10">
                <a:latin typeface="Times New Roman"/>
                <a:cs typeface="Times New Roman"/>
              </a:rPr>
              <a:t>seem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at least partially  operative in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market. </a:t>
            </a:r>
            <a:r>
              <a:rPr dirty="0" sz="1100" spc="10">
                <a:latin typeface="Times New Roman"/>
                <a:cs typeface="Times New Roman"/>
              </a:rPr>
              <a:t>At a </a:t>
            </a:r>
            <a:r>
              <a:rPr dirty="0" sz="1100" spc="5">
                <a:latin typeface="Times New Roman"/>
                <a:cs typeface="Times New Roman"/>
              </a:rPr>
              <a:t>casino craps table, for instance, shooters throw the </a:t>
            </a:r>
            <a:r>
              <a:rPr dirty="0" sz="1100" spc="10">
                <a:latin typeface="Times New Roman"/>
                <a:cs typeface="Times New Roman"/>
              </a:rPr>
              <a:t>dice  </a:t>
            </a:r>
            <a:r>
              <a:rPr dirty="0" sz="1100" spc="5">
                <a:latin typeface="Times New Roman"/>
                <a:cs typeface="Times New Roman"/>
              </a:rPr>
              <a:t>harder </a:t>
            </a:r>
            <a:r>
              <a:rPr dirty="0" sz="1100" spc="10">
                <a:latin typeface="Times New Roman"/>
                <a:cs typeface="Times New Roman"/>
              </a:rPr>
              <a:t>when trying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high number. Low numbers, </a:t>
            </a:r>
            <a:r>
              <a:rPr dirty="0" sz="1100" spc="5">
                <a:latin typeface="Times New Roman"/>
                <a:cs typeface="Times New Roman"/>
              </a:rPr>
              <a:t>of course, require an easier toss. </a:t>
            </a:r>
            <a:r>
              <a:rPr dirty="0" sz="1100" spc="10">
                <a:latin typeface="Times New Roman"/>
                <a:cs typeface="Times New Roman"/>
              </a:rPr>
              <a:t>Even  though no </a:t>
            </a:r>
            <a:r>
              <a:rPr dirty="0" sz="1100" spc="5">
                <a:latin typeface="Times New Roman"/>
                <a:cs typeface="Times New Roman"/>
              </a:rPr>
              <a:t>connection </a:t>
            </a:r>
            <a:r>
              <a:rPr dirty="0" sz="1100" spc="10">
                <a:latin typeface="Times New Roman"/>
                <a:cs typeface="Times New Roman"/>
              </a:rPr>
              <a:t>can be made between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random number </a:t>
            </a:r>
            <a:r>
              <a:rPr dirty="0" sz="1100" spc="5">
                <a:latin typeface="Times New Roman"/>
                <a:cs typeface="Times New Roman"/>
              </a:rPr>
              <a:t>that occurs and the strength  of the </a:t>
            </a:r>
            <a:r>
              <a:rPr dirty="0" sz="1100" spc="10">
                <a:latin typeface="Times New Roman"/>
                <a:cs typeface="Times New Roman"/>
              </a:rPr>
              <a:t>toss, the </a:t>
            </a:r>
            <a:r>
              <a:rPr dirty="0" sz="1100" spc="5">
                <a:latin typeface="Times New Roman"/>
                <a:cs typeface="Times New Roman"/>
              </a:rPr>
              <a:t>shooters </a:t>
            </a:r>
            <a:r>
              <a:rPr dirty="0" sz="1100" spc="10">
                <a:latin typeface="Times New Roman"/>
                <a:cs typeface="Times New Roman"/>
              </a:rPr>
              <a:t>experience a psychological </a:t>
            </a:r>
            <a:r>
              <a:rPr dirty="0" sz="1100" spc="5">
                <a:latin typeface="Times New Roman"/>
                <a:cs typeface="Times New Roman"/>
              </a:rPr>
              <a:t>illusion </a:t>
            </a:r>
            <a:r>
              <a:rPr dirty="0" sz="1100" spc="10">
                <a:latin typeface="Times New Roman"/>
                <a:cs typeface="Times New Roman"/>
              </a:rPr>
              <a:t>of control. Similarly, humans  </a:t>
            </a:r>
            <a:r>
              <a:rPr dirty="0" sz="1100" spc="5">
                <a:latin typeface="Times New Roman"/>
                <a:cs typeface="Times New Roman"/>
              </a:rPr>
              <a:t>suffer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hindsight bias. With trading techniques,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tend to </a:t>
            </a:r>
            <a:r>
              <a:rPr dirty="0" sz="1100" spc="10">
                <a:latin typeface="Times New Roman"/>
                <a:cs typeface="Times New Roman"/>
              </a:rPr>
              <a:t>remember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successes 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displace  </a:t>
            </a:r>
            <a:r>
              <a:rPr dirty="0" sz="1100" spc="10">
                <a:latin typeface="Times New Roman"/>
                <a:cs typeface="Times New Roman"/>
              </a:rPr>
              <a:t>their  </a:t>
            </a:r>
            <a:r>
              <a:rPr dirty="0" sz="1100" spc="5">
                <a:latin typeface="Times New Roman"/>
                <a:cs typeface="Times New Roman"/>
              </a:rPr>
              <a:t>failures. 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investor,  for  </a:t>
            </a:r>
            <a:r>
              <a:rPr dirty="0" sz="1100" spc="10">
                <a:latin typeface="Times New Roman"/>
                <a:cs typeface="Times New Roman"/>
              </a:rPr>
              <a:t>example,  owned 200 </a:t>
            </a:r>
            <a:r>
              <a:rPr dirty="0" sz="1100" spc="5">
                <a:latin typeface="Times New Roman"/>
                <a:cs typeface="Times New Roman"/>
              </a:rPr>
              <a:t>shares  of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marL="1337945">
              <a:lnSpc>
                <a:spcPct val="100000"/>
              </a:lnSpc>
              <a:spcBef>
                <a:spcPts val="985"/>
              </a:spcBef>
              <a:tabLst>
                <a:tab pos="52438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153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0" y="406989"/>
            <a:ext cx="5335270" cy="86067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stock, his </a:t>
            </a:r>
            <a:r>
              <a:rPr dirty="0" sz="1100" spc="10">
                <a:latin typeface="Times New Roman"/>
                <a:cs typeface="Times New Roman"/>
              </a:rPr>
              <a:t>only investment. </a:t>
            </a:r>
            <a:r>
              <a:rPr dirty="0" sz="1100" spc="20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days when 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up a </a:t>
            </a:r>
            <a:r>
              <a:rPr dirty="0" sz="1100" spc="5">
                <a:latin typeface="Times New Roman"/>
                <a:cs typeface="Times New Roman"/>
              </a:rPr>
              <a:t>point, </a:t>
            </a:r>
            <a:r>
              <a:rPr dirty="0" sz="1100" spc="10">
                <a:latin typeface="Times New Roman"/>
                <a:cs typeface="Times New Roman"/>
              </a:rPr>
              <a:t>he would </a:t>
            </a:r>
            <a:r>
              <a:rPr dirty="0" sz="1100" spc="5">
                <a:latin typeface="Times New Roman"/>
                <a:cs typeface="Times New Roman"/>
              </a:rPr>
              <a:t>brag,  “I </a:t>
            </a:r>
            <a:r>
              <a:rPr dirty="0" sz="1100" spc="10">
                <a:latin typeface="Times New Roman"/>
                <a:cs typeface="Times New Roman"/>
              </a:rPr>
              <a:t>made $200 today.”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days when the stock was down, he </a:t>
            </a:r>
            <a:r>
              <a:rPr dirty="0" sz="1100" spc="5">
                <a:latin typeface="Times New Roman"/>
                <a:cs typeface="Times New Roman"/>
              </a:rPr>
              <a:t>said </a:t>
            </a:r>
            <a:r>
              <a:rPr dirty="0" sz="1100" spc="10">
                <a:latin typeface="Times New Roman"/>
                <a:cs typeface="Times New Roman"/>
              </a:rPr>
              <a:t>nothing. </a:t>
            </a:r>
            <a:r>
              <a:rPr dirty="0" sz="1100" spc="5">
                <a:latin typeface="Times New Roman"/>
                <a:cs typeface="Times New Roman"/>
              </a:rPr>
              <a:t>Later, </a:t>
            </a:r>
            <a:r>
              <a:rPr dirty="0" sz="1100" spc="10">
                <a:latin typeface="Times New Roman"/>
                <a:cs typeface="Times New Roman"/>
              </a:rPr>
              <a:t>when the  </a:t>
            </a:r>
            <a:r>
              <a:rPr dirty="0" sz="1100" spc="5">
                <a:latin typeface="Times New Roman"/>
                <a:cs typeface="Times New Roman"/>
              </a:rPr>
              <a:t>stock rose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point again, in his </a:t>
            </a:r>
            <a:r>
              <a:rPr dirty="0" sz="1100" spc="10">
                <a:latin typeface="Times New Roman"/>
                <a:cs typeface="Times New Roman"/>
              </a:rPr>
              <a:t>view he “made </a:t>
            </a: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$200.” He made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$200 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times.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Final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Thoughts: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U.S </a:t>
            </a:r>
            <a:r>
              <a:rPr dirty="0" sz="1100" spc="5">
                <a:latin typeface="Times New Roman"/>
                <a:cs typeface="Times New Roman"/>
              </a:rPr>
              <a:t>capital markets are informationally and </a:t>
            </a:r>
            <a:r>
              <a:rPr dirty="0" sz="1100" spc="10">
                <a:latin typeface="Times New Roman"/>
                <a:cs typeface="Times New Roman"/>
              </a:rPr>
              <a:t>operationally </a:t>
            </a:r>
            <a:r>
              <a:rPr dirty="0" sz="1100" spc="5">
                <a:latin typeface="Times New Roman"/>
                <a:cs typeface="Times New Roman"/>
              </a:rPr>
              <a:t>quite efficient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individual investor’s perspective.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 envy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of the world, </a:t>
            </a:r>
            <a:r>
              <a:rPr dirty="0" sz="1100" spc="10">
                <a:latin typeface="Times New Roman"/>
                <a:cs typeface="Times New Roman"/>
              </a:rPr>
              <a:t>and many  developing second and third world </a:t>
            </a:r>
            <a:r>
              <a:rPr dirty="0" sz="1100" spc="5">
                <a:latin typeface="Times New Roman"/>
                <a:cs typeface="Times New Roman"/>
              </a:rPr>
              <a:t>cultures </a:t>
            </a:r>
            <a:r>
              <a:rPr dirty="0" sz="1100" spc="10">
                <a:latin typeface="Times New Roman"/>
                <a:cs typeface="Times New Roman"/>
              </a:rPr>
              <a:t>emulate them.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managers, </a:t>
            </a:r>
            <a:r>
              <a:rPr dirty="0" sz="1100" spc="5">
                <a:latin typeface="Times New Roman"/>
                <a:cs typeface="Times New Roman"/>
              </a:rPr>
              <a:t>however, are  hired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fired largely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basis of realized return, </a:t>
            </a:r>
            <a:r>
              <a:rPr dirty="0" sz="1100" spc="10">
                <a:latin typeface="Times New Roman"/>
                <a:cs typeface="Times New Roman"/>
              </a:rPr>
              <a:t>and a few </a:t>
            </a:r>
            <a:r>
              <a:rPr dirty="0" sz="1100" spc="5">
                <a:latin typeface="Times New Roman"/>
                <a:cs typeface="Times New Roman"/>
              </a:rPr>
              <a:t>basis points </a:t>
            </a:r>
            <a:r>
              <a:rPr dirty="0" sz="1100" spc="10">
                <a:latin typeface="Times New Roman"/>
                <a:cs typeface="Times New Roman"/>
              </a:rPr>
              <a:t>can make a  </a:t>
            </a:r>
            <a:r>
              <a:rPr dirty="0" sz="1100" spc="5">
                <a:latin typeface="Times New Roman"/>
                <a:cs typeface="Times New Roman"/>
              </a:rPr>
              <a:t>significant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difference in the progression of </a:t>
            </a:r>
            <a:r>
              <a:rPr dirty="0" sz="1100" spc="5">
                <a:latin typeface="Times New Roman"/>
                <a:cs typeface="Times New Roman"/>
              </a:rPr>
              <a:t>their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careers. </a:t>
            </a:r>
            <a:r>
              <a:rPr dirty="0" sz="1100" spc="10">
                <a:latin typeface="Times New Roman"/>
                <a:cs typeface="Times New Roman"/>
              </a:rPr>
              <a:t>Inefficiencies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may be  economically insignificant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retail </a:t>
            </a:r>
            <a:r>
              <a:rPr dirty="0" sz="1100" spc="10">
                <a:latin typeface="Times New Roman"/>
                <a:cs typeface="Times New Roman"/>
              </a:rPr>
              <a:t>customer </a:t>
            </a:r>
            <a:r>
              <a:rPr dirty="0" sz="1100" spc="5">
                <a:latin typeface="Times New Roman"/>
                <a:cs typeface="Times New Roman"/>
              </a:rPr>
              <a:t>after considering trading </a:t>
            </a:r>
            <a:r>
              <a:rPr dirty="0" sz="1100" spc="10">
                <a:latin typeface="Times New Roman"/>
                <a:cs typeface="Times New Roman"/>
              </a:rPr>
              <a:t>fees </a:t>
            </a:r>
            <a:r>
              <a:rPr dirty="0" sz="1100" spc="5">
                <a:latin typeface="Times New Roman"/>
                <a:cs typeface="Times New Roman"/>
              </a:rPr>
              <a:t>may </a:t>
            </a:r>
            <a:r>
              <a:rPr dirty="0" sz="1100" spc="10">
                <a:latin typeface="Times New Roman"/>
                <a:cs typeface="Times New Roman"/>
              </a:rPr>
              <a:t>be much  more </a:t>
            </a:r>
            <a:r>
              <a:rPr dirty="0" sz="1100" spc="5">
                <a:latin typeface="Times New Roman"/>
                <a:cs typeface="Times New Roman"/>
              </a:rPr>
              <a:t>attractive to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institutional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Eugene </a:t>
            </a:r>
            <a:r>
              <a:rPr dirty="0" sz="1100" spc="15">
                <a:latin typeface="Times New Roman"/>
                <a:cs typeface="Times New Roman"/>
              </a:rPr>
              <a:t>Fama </a:t>
            </a:r>
            <a:r>
              <a:rPr dirty="0" sz="1100" spc="10">
                <a:latin typeface="Times New Roman"/>
                <a:cs typeface="Times New Roman"/>
              </a:rPr>
              <a:t>and Kenneth </a:t>
            </a:r>
            <a:r>
              <a:rPr dirty="0" sz="1100" spc="5">
                <a:latin typeface="Times New Roman"/>
                <a:cs typeface="Times New Roman"/>
              </a:rPr>
              <a:t>French recently reported </a:t>
            </a:r>
            <a:r>
              <a:rPr dirty="0" sz="1100" spc="10">
                <a:latin typeface="Times New Roman"/>
                <a:cs typeface="Times New Roman"/>
              </a:rPr>
              <a:t>updated </a:t>
            </a:r>
            <a:r>
              <a:rPr dirty="0" sz="1100" spc="5">
                <a:latin typeface="Times New Roman"/>
                <a:cs typeface="Times New Roman"/>
              </a:rPr>
              <a:t>research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nature of </a:t>
            </a:r>
            <a:r>
              <a:rPr dirty="0" sz="1100" spc="5">
                <a:latin typeface="Times New Roman"/>
                <a:cs typeface="Times New Roman"/>
              </a:rPr>
              <a:t>asset  pricing that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eventually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helpful in explaining market </a:t>
            </a:r>
            <a:r>
              <a:rPr dirty="0" sz="1100" spc="10">
                <a:latin typeface="Times New Roman"/>
                <a:cs typeface="Times New Roman"/>
              </a:rPr>
              <a:t>anomalies. Expanding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their  </a:t>
            </a:r>
            <a:r>
              <a:rPr dirty="0" sz="1100" spc="5">
                <a:latin typeface="Times New Roman"/>
                <a:cs typeface="Times New Roman"/>
              </a:rPr>
              <a:t>earlier </a:t>
            </a:r>
            <a:r>
              <a:rPr dirty="0" sz="1100" spc="10">
                <a:latin typeface="Times New Roman"/>
                <a:cs typeface="Times New Roman"/>
              </a:rPr>
              <a:t>work, </a:t>
            </a:r>
            <a:r>
              <a:rPr dirty="0" sz="1100" spc="5">
                <a:latin typeface="Times New Roman"/>
                <a:cs typeface="Times New Roman"/>
              </a:rPr>
              <a:t>they find “anomalies largely disappear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three-factor </a:t>
            </a:r>
            <a:r>
              <a:rPr dirty="0" sz="1100" spc="10">
                <a:latin typeface="Times New Roman"/>
                <a:cs typeface="Times New Roman"/>
              </a:rPr>
              <a:t>model,” where </a:t>
            </a:r>
            <a:r>
              <a:rPr dirty="0" sz="1100" spc="5">
                <a:latin typeface="Times New Roman"/>
                <a:cs typeface="Times New Roman"/>
              </a:rPr>
              <a:t>security  prices are </a:t>
            </a:r>
            <a:r>
              <a:rPr dirty="0" sz="1100" spc="10">
                <a:latin typeface="Times New Roman"/>
                <a:cs typeface="Times New Roman"/>
              </a:rPr>
              <a:t>determined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excess 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portfolio,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 the returns on portfolio of small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portfolio of large </a:t>
            </a:r>
            <a:r>
              <a:rPr dirty="0" sz="1100" spc="10">
                <a:latin typeface="Times New Roman"/>
                <a:cs typeface="Times New Roman"/>
              </a:rPr>
              <a:t>stocks, and </a:t>
            </a:r>
            <a:r>
              <a:rPr dirty="0" sz="1100" spc="5">
                <a:latin typeface="Times New Roman"/>
                <a:cs typeface="Times New Roman"/>
              </a:rPr>
              <a:t>finally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the returns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portfolio of </a:t>
            </a:r>
            <a:r>
              <a:rPr dirty="0" sz="1100" spc="10">
                <a:latin typeface="Times New Roman"/>
                <a:cs typeface="Times New Roman"/>
              </a:rPr>
              <a:t>high </a:t>
            </a:r>
            <a:r>
              <a:rPr dirty="0" sz="1100" spc="5">
                <a:latin typeface="Times New Roman"/>
                <a:cs typeface="Times New Roman"/>
              </a:rPr>
              <a:t>book-to-market stocks </a:t>
            </a:r>
            <a:r>
              <a:rPr dirty="0" sz="1100" spc="10">
                <a:latin typeface="Times New Roman"/>
                <a:cs typeface="Times New Roman"/>
              </a:rPr>
              <a:t>and low </a:t>
            </a:r>
            <a:r>
              <a:rPr dirty="0" sz="1100" spc="5">
                <a:latin typeface="Times New Roman"/>
                <a:cs typeface="Times New Roman"/>
              </a:rPr>
              <a:t>book-  to-market stocks. Importantly, though,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state, </a:t>
            </a:r>
            <a:r>
              <a:rPr dirty="0" sz="1100" spc="10">
                <a:latin typeface="Times New Roman"/>
                <a:cs typeface="Times New Roman"/>
              </a:rPr>
              <a:t>“The </a:t>
            </a:r>
            <a:r>
              <a:rPr dirty="0" sz="1100" spc="5">
                <a:latin typeface="Times New Roman"/>
                <a:cs typeface="Times New Roman"/>
              </a:rPr>
              <a:t>three-factor risk-return relation </a:t>
            </a:r>
            <a:r>
              <a:rPr dirty="0" sz="1100">
                <a:latin typeface="Times New Roman"/>
                <a:cs typeface="Times New Roman"/>
              </a:rPr>
              <a:t>is,  </a:t>
            </a:r>
            <a:r>
              <a:rPr dirty="0" sz="1100" spc="10">
                <a:latin typeface="Times New Roman"/>
                <a:cs typeface="Times New Roman"/>
              </a:rPr>
              <a:t>however, just a model. </a:t>
            </a:r>
            <a:r>
              <a:rPr dirty="0" sz="1100" spc="5">
                <a:latin typeface="Times New Roman"/>
                <a:cs typeface="Times New Roman"/>
              </a:rPr>
              <a:t>It surely does not explain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all securities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portfolio.”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sum, much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yet known about </a:t>
            </a:r>
            <a:r>
              <a:rPr dirty="0" sz="1100" spc="5">
                <a:latin typeface="Times New Roman"/>
                <a:cs typeface="Times New Roman"/>
              </a:rPr>
              <a:t>asset pricing.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markets </a:t>
            </a:r>
            <a:r>
              <a:rPr dirty="0" sz="1100" spc="10">
                <a:latin typeface="Times New Roman"/>
                <a:cs typeface="Times New Roman"/>
              </a:rPr>
              <a:t>are not </a:t>
            </a:r>
            <a:r>
              <a:rPr dirty="0" sz="1100" spc="5">
                <a:latin typeface="Times New Roman"/>
                <a:cs typeface="Times New Roman"/>
              </a:rPr>
              <a:t>perfect. Still,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vast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securities traded </a:t>
            </a:r>
            <a:r>
              <a:rPr dirty="0" sz="1100" spc="10">
                <a:latin typeface="Times New Roman"/>
                <a:cs typeface="Times New Roman"/>
              </a:rPr>
              <a:t>on the exchanges,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rapid </a:t>
            </a:r>
            <a:r>
              <a:rPr dirty="0" sz="1100" spc="5">
                <a:latin typeface="Times New Roman"/>
                <a:cs typeface="Times New Roman"/>
              </a:rPr>
              <a:t>introduction of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financial  products,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globalization of world </a:t>
            </a:r>
            <a:r>
              <a:rPr dirty="0" sz="1100" spc="10">
                <a:latin typeface="Times New Roman"/>
                <a:cs typeface="Times New Roman"/>
              </a:rPr>
              <a:t>economies provide a </a:t>
            </a:r>
            <a:r>
              <a:rPr dirty="0" sz="1100" spc="5">
                <a:latin typeface="Times New Roman"/>
                <a:cs typeface="Times New Roman"/>
              </a:rPr>
              <a:t>fair, </a:t>
            </a:r>
            <a:r>
              <a:rPr dirty="0" sz="1100" spc="10">
                <a:latin typeface="Times New Roman"/>
                <a:cs typeface="Times New Roman"/>
              </a:rPr>
              <a:t>but complicated financial  </a:t>
            </a:r>
            <a:r>
              <a:rPr dirty="0" sz="1100" spc="5">
                <a:latin typeface="Times New Roman"/>
                <a:cs typeface="Times New Roman"/>
              </a:rPr>
              <a:t>battleground.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Summary: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market </a:t>
            </a:r>
            <a:r>
              <a:rPr dirty="0" sz="1100" spc="10">
                <a:latin typeface="Times New Roman"/>
                <a:cs typeface="Times New Roman"/>
              </a:rPr>
              <a:t>hypothesis </a:t>
            </a:r>
            <a:r>
              <a:rPr dirty="0" sz="1100" spc="15">
                <a:latin typeface="Times New Roman"/>
                <a:cs typeface="Times New Roman"/>
              </a:rPr>
              <a:t>(EMH) </a:t>
            </a:r>
            <a:r>
              <a:rPr dirty="0" sz="1100" spc="10">
                <a:latin typeface="Times New Roman"/>
                <a:cs typeface="Times New Roman"/>
              </a:rPr>
              <a:t>relates </a:t>
            </a:r>
            <a:r>
              <a:rPr dirty="0" sz="1100" spc="5">
                <a:latin typeface="Times New Roman"/>
                <a:cs typeface="Times New Roman"/>
              </a:rPr>
              <a:t>to informational efficiency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fair  pricing function as </a:t>
            </a:r>
            <a:r>
              <a:rPr dirty="0" sz="1100" spc="10">
                <a:latin typeface="Times New Roman"/>
                <a:cs typeface="Times New Roman"/>
              </a:rPr>
              <a:t>opposed </a:t>
            </a:r>
            <a:r>
              <a:rPr dirty="0" sz="1100" spc="5">
                <a:latin typeface="Times New Roman"/>
                <a:cs typeface="Times New Roman"/>
              </a:rPr>
              <a:t>to operational efficiency. </a:t>
            </a:r>
            <a:r>
              <a:rPr dirty="0" sz="1100" spc="10">
                <a:latin typeface="Times New Roman"/>
                <a:cs typeface="Times New Roman"/>
              </a:rPr>
              <a:t>The essence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5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is that so 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watch </a:t>
            </a:r>
            <a:r>
              <a:rPr dirty="0" sz="1100" spc="5">
                <a:latin typeface="Times New Roman"/>
                <a:cs typeface="Times New Roman"/>
              </a:rPr>
              <a:t>the marketplace that </a:t>
            </a:r>
            <a:r>
              <a:rPr dirty="0" sz="1100" spc="10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individuals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consistently </a:t>
            </a:r>
            <a:r>
              <a:rPr dirty="0" sz="1100" spc="10">
                <a:latin typeface="Times New Roman"/>
                <a:cs typeface="Times New Roman"/>
              </a:rPr>
              <a:t>make  </a:t>
            </a:r>
            <a:r>
              <a:rPr dirty="0" sz="1100" spc="5">
                <a:latin typeface="Times New Roman"/>
                <a:cs typeface="Times New Roman"/>
              </a:rPr>
              <a:t>windfall profits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picking stocks better </a:t>
            </a:r>
            <a:r>
              <a:rPr dirty="0" sz="1100" spc="10">
                <a:latin typeface="Times New Roman"/>
                <a:cs typeface="Times New Roman"/>
              </a:rPr>
              <a:t>than the next</a:t>
            </a:r>
            <a:r>
              <a:rPr dirty="0" sz="1100" spc="5">
                <a:latin typeface="Times New Roman"/>
                <a:cs typeface="Times New Roman"/>
              </a:rPr>
              <a:t> person.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There are three forms of the </a:t>
            </a:r>
            <a:r>
              <a:rPr dirty="0" sz="1100" spc="15">
                <a:latin typeface="Times New Roman"/>
                <a:cs typeface="Times New Roman"/>
              </a:rPr>
              <a:t>EMH. </a:t>
            </a:r>
            <a:r>
              <a:rPr dirty="0" sz="1100" spc="10">
                <a:latin typeface="Times New Roman"/>
                <a:cs typeface="Times New Roman"/>
              </a:rPr>
              <a:t>The weak form says </a:t>
            </a:r>
            <a:r>
              <a:rPr dirty="0" sz="1100" spc="5">
                <a:latin typeface="Times New Roman"/>
                <a:cs typeface="Times New Roman"/>
              </a:rPr>
              <a:t>that past prices,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charts,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of no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in predicting future </a:t>
            </a:r>
            <a:r>
              <a:rPr dirty="0" sz="1100" spc="10">
                <a:latin typeface="Times New Roman"/>
                <a:cs typeface="Times New Roman"/>
              </a:rPr>
              <a:t>stock price </a:t>
            </a:r>
            <a:r>
              <a:rPr dirty="0" sz="1100" spc="5">
                <a:latin typeface="Times New Roman"/>
                <a:cs typeface="Times New Roman"/>
              </a:rPr>
              <a:t>performance.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semi-strong </a:t>
            </a:r>
            <a:r>
              <a:rPr dirty="0" sz="1100" spc="10">
                <a:latin typeface="Times New Roman"/>
                <a:cs typeface="Times New Roman"/>
              </a:rPr>
              <a:t>form says </a:t>
            </a:r>
            <a:r>
              <a:rPr dirty="0" sz="1100" spc="5">
                <a:latin typeface="Times New Roman"/>
                <a:cs typeface="Times New Roman"/>
              </a:rPr>
              <a:t>that security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prices </a:t>
            </a:r>
            <a:r>
              <a:rPr dirty="0" sz="1100" spc="5">
                <a:latin typeface="Times New Roman"/>
                <a:cs typeface="Times New Roman"/>
              </a:rPr>
              <a:t>already fully </a:t>
            </a:r>
            <a:r>
              <a:rPr dirty="0" sz="1100" spc="10">
                <a:latin typeface="Times New Roman"/>
                <a:cs typeface="Times New Roman"/>
              </a:rPr>
              <a:t>reflect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relevant publicly </a:t>
            </a:r>
            <a:r>
              <a:rPr dirty="0" sz="1100" spc="5">
                <a:latin typeface="Times New Roman"/>
                <a:cs typeface="Times New Roman"/>
              </a:rPr>
              <a:t>available information. </a:t>
            </a:r>
            <a:r>
              <a:rPr dirty="0" sz="1100" spc="10">
                <a:latin typeface="Times New Roman"/>
                <a:cs typeface="Times New Roman"/>
              </a:rPr>
              <a:t>The strong form of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includes private, inside information as well. </a:t>
            </a:r>
            <a:r>
              <a:rPr dirty="0" sz="1100" spc="10">
                <a:latin typeface="Times New Roman"/>
                <a:cs typeface="Times New Roman"/>
              </a:rPr>
              <a:t>Considerable </a:t>
            </a:r>
            <a:r>
              <a:rPr dirty="0" sz="1100" spc="5">
                <a:latin typeface="Times New Roman"/>
                <a:cs typeface="Times New Roman"/>
              </a:rPr>
              <a:t>empirical research  supports the semi-strong form; </a:t>
            </a:r>
            <a:r>
              <a:rPr dirty="0" sz="1100" spc="10">
                <a:latin typeface="Times New Roman"/>
                <a:cs typeface="Times New Roman"/>
              </a:rPr>
              <a:t>however, we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that insiders </a:t>
            </a:r>
            <a:r>
              <a:rPr dirty="0" sz="1100" spc="10">
                <a:latin typeface="Times New Roman"/>
                <a:cs typeface="Times New Roman"/>
              </a:rPr>
              <a:t>can make </a:t>
            </a:r>
            <a:r>
              <a:rPr dirty="0" sz="1100" spc="5">
                <a:latin typeface="Times New Roman"/>
                <a:cs typeface="Times New Roman"/>
              </a:rPr>
              <a:t>illegal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profits.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random walk theory </a:t>
            </a:r>
            <a:r>
              <a:rPr dirty="0" sz="1100" spc="5">
                <a:latin typeface="Times New Roman"/>
                <a:cs typeface="Times New Roman"/>
              </a:rPr>
              <a:t>does not state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prices move randomly. </a:t>
            </a:r>
            <a:r>
              <a:rPr dirty="0" sz="1100" spc="5">
                <a:latin typeface="Times New Roman"/>
                <a:cs typeface="Times New Roman"/>
              </a:rPr>
              <a:t>Rather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  <a:spcBef>
                <a:spcPts val="55"/>
              </a:spcBef>
            </a:pPr>
            <a:r>
              <a:rPr dirty="0" sz="1100" spc="10">
                <a:latin typeface="Times New Roman"/>
                <a:cs typeface="Times New Roman"/>
              </a:rPr>
              <a:t>maintains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news </a:t>
            </a:r>
            <a:r>
              <a:rPr dirty="0" sz="1100" spc="5">
                <a:latin typeface="Times New Roman"/>
                <a:cs typeface="Times New Roman"/>
              </a:rPr>
              <a:t>arrives </a:t>
            </a:r>
            <a:r>
              <a:rPr dirty="0" sz="1100" spc="10">
                <a:latin typeface="Times New Roman"/>
                <a:cs typeface="Times New Roman"/>
              </a:rPr>
              <a:t>randomly, and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accordance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20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 rapidly adjust </a:t>
            </a:r>
            <a:r>
              <a:rPr dirty="0" sz="1100" spc="10">
                <a:latin typeface="Times New Roman"/>
                <a:cs typeface="Times New Roman"/>
              </a:rPr>
              <a:t>to this random arrival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news.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Anomalies </a:t>
            </a:r>
            <a:r>
              <a:rPr dirty="0" sz="1100" spc="5">
                <a:latin typeface="Times New Roman"/>
                <a:cs typeface="Times New Roman"/>
              </a:rPr>
              <a:t>are occurrences in the </a:t>
            </a:r>
            <a:r>
              <a:rPr dirty="0" sz="1100" spc="10">
                <a:latin typeface="Times New Roman"/>
                <a:cs typeface="Times New Roman"/>
              </a:rPr>
              <a:t>market that </a:t>
            </a:r>
            <a:r>
              <a:rPr dirty="0" sz="1100" spc="5">
                <a:latin typeface="Times New Roman"/>
                <a:cs typeface="Times New Roman"/>
              </a:rPr>
              <a:t>are inexplicable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finance theory. Stocks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low </a:t>
            </a:r>
            <a:r>
              <a:rPr dirty="0" sz="1100" spc="15">
                <a:latin typeface="Times New Roman"/>
                <a:cs typeface="Times New Roman"/>
              </a:rPr>
              <a:t>PEs </a:t>
            </a:r>
            <a:r>
              <a:rPr dirty="0" sz="1100" spc="5">
                <a:latin typeface="Times New Roman"/>
                <a:cs typeface="Times New Roman"/>
              </a:rPr>
              <a:t>tend to </a:t>
            </a:r>
            <a:r>
              <a:rPr dirty="0" sz="1100" spc="10">
                <a:latin typeface="Times New Roman"/>
                <a:cs typeface="Times New Roman"/>
              </a:rPr>
              <a:t>show </a:t>
            </a:r>
            <a:r>
              <a:rPr dirty="0" sz="1100" spc="5">
                <a:latin typeface="Times New Roman"/>
                <a:cs typeface="Times New Roman"/>
              </a:rPr>
              <a:t>unusually higher returns; </a:t>
            </a:r>
            <a:r>
              <a:rPr dirty="0" sz="1100" spc="10">
                <a:latin typeface="Times New Roman"/>
                <a:cs typeface="Times New Roman"/>
              </a:rPr>
              <a:t>January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good month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 </a:t>
            </a:r>
            <a:r>
              <a:rPr dirty="0" sz="1100" spc="10">
                <a:latin typeface="Times New Roman"/>
                <a:cs typeface="Times New Roman"/>
              </a:rPr>
              <a:t>market; and </a:t>
            </a:r>
            <a:r>
              <a:rPr dirty="0" sz="1100" spc="5">
                <a:latin typeface="Times New Roman"/>
                <a:cs typeface="Times New Roman"/>
              </a:rPr>
              <a:t>small </a:t>
            </a:r>
            <a:r>
              <a:rPr dirty="0" sz="1100" spc="10">
                <a:latin typeface="Times New Roman"/>
                <a:cs typeface="Times New Roman"/>
              </a:rPr>
              <a:t>firms </a:t>
            </a:r>
            <a:r>
              <a:rPr dirty="0" sz="1100" spc="5">
                <a:latin typeface="Times New Roman"/>
                <a:cs typeface="Times New Roman"/>
              </a:rPr>
              <a:t>tend 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especially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in January. Technical analysis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diametrically opposed to the efficient </a:t>
            </a:r>
            <a:r>
              <a:rPr dirty="0" sz="1100" spc="5">
                <a:latin typeface="Times New Roman"/>
                <a:cs typeface="Times New Roman"/>
              </a:rPr>
              <a:t>market hypothesis, </a:t>
            </a:r>
            <a:r>
              <a:rPr dirty="0" sz="1100" spc="10">
                <a:latin typeface="Times New Roman"/>
                <a:cs typeface="Times New Roman"/>
              </a:rPr>
              <a:t>yet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has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advocates,  including </a:t>
            </a:r>
            <a:r>
              <a:rPr dirty="0" sz="1100" spc="10">
                <a:latin typeface="Times New Roman"/>
                <a:cs typeface="Times New Roman"/>
              </a:rPr>
              <a:t>well-educated </a:t>
            </a:r>
            <a:r>
              <a:rPr dirty="0" sz="1100" spc="5">
                <a:latin typeface="Times New Roman"/>
                <a:cs typeface="Times New Roman"/>
              </a:rPr>
              <a:t>finance professors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practitioners.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154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902338"/>
            <a:ext cx="5337175" cy="8733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20" b="1">
                <a:latin typeface="Times New Roman"/>
                <a:cs typeface="Times New Roman"/>
              </a:rPr>
              <a:t>MARKET </a:t>
            </a:r>
            <a:r>
              <a:rPr dirty="0" sz="1100" spc="15" b="1">
                <a:latin typeface="Times New Roman"/>
                <a:cs typeface="Times New Roman"/>
              </a:rPr>
              <a:t>EFFICIENCY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Behavioral</a:t>
            </a:r>
            <a:r>
              <a:rPr dirty="0" sz="1100" spc="5" b="1">
                <a:latin typeface="Times New Roman"/>
                <a:cs typeface="Times New Roman"/>
              </a:rPr>
              <a:t> Finance: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Behavioral finance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study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influence of psychology </a:t>
            </a:r>
            <a:r>
              <a:rPr dirty="0" sz="1100" spc="10">
                <a:latin typeface="Times New Roman"/>
                <a:cs typeface="Times New Roman"/>
              </a:rPr>
              <a:t>on the behavior </a:t>
            </a:r>
            <a:r>
              <a:rPr dirty="0" sz="1100" spc="5">
                <a:latin typeface="Times New Roman"/>
                <a:cs typeface="Times New Roman"/>
              </a:rPr>
              <a:t>of financial  practitioners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subsequent effect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markets. </a:t>
            </a:r>
            <a:r>
              <a:rPr dirty="0" sz="1100" spc="10">
                <a:latin typeface="Times New Roman"/>
                <a:cs typeface="Times New Roman"/>
              </a:rPr>
              <a:t>Sewell says </a:t>
            </a:r>
            <a:r>
              <a:rPr dirty="0" sz="1100" spc="5">
                <a:latin typeface="Times New Roman"/>
                <a:cs typeface="Times New Roman"/>
              </a:rPr>
              <a:t>"I think of behavioral  finance as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"open-minded finance". </a:t>
            </a:r>
            <a:r>
              <a:rPr dirty="0" sz="1100" spc="10">
                <a:latin typeface="Times New Roman"/>
                <a:cs typeface="Times New Roman"/>
              </a:rPr>
              <a:t>Thaler says </a:t>
            </a:r>
            <a:r>
              <a:rPr dirty="0" sz="1100" spc="5">
                <a:latin typeface="Times New Roman"/>
                <a:cs typeface="Times New Roman"/>
              </a:rPr>
              <a:t>'This </a:t>
            </a:r>
            <a:r>
              <a:rPr dirty="0" sz="1100" spc="10">
                <a:latin typeface="Times New Roman"/>
                <a:cs typeface="Times New Roman"/>
              </a:rPr>
              <a:t>area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enquiry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sometimes  </a:t>
            </a:r>
            <a:r>
              <a:rPr dirty="0" sz="1100" spc="5">
                <a:latin typeface="Times New Roman"/>
                <a:cs typeface="Times New Roman"/>
              </a:rPr>
              <a:t>referred to as </a:t>
            </a:r>
            <a:r>
              <a:rPr dirty="0" sz="1100" spc="10">
                <a:latin typeface="Times New Roman"/>
                <a:cs typeface="Times New Roman"/>
              </a:rPr>
              <a:t>"behavioral finance,"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call it "behavioral </a:t>
            </a:r>
            <a:r>
              <a:rPr dirty="0" sz="1100" spc="10">
                <a:latin typeface="Times New Roman"/>
                <a:cs typeface="Times New Roman"/>
              </a:rPr>
              <a:t>economics." </a:t>
            </a:r>
            <a:r>
              <a:rPr dirty="0" sz="1100" spc="5">
                <a:latin typeface="Times New Roman"/>
                <a:cs typeface="Times New Roman"/>
              </a:rPr>
              <a:t>Behavioral  </a:t>
            </a:r>
            <a:r>
              <a:rPr dirty="0" sz="1100" spc="10">
                <a:latin typeface="Times New Roman"/>
                <a:cs typeface="Times New Roman"/>
              </a:rPr>
              <a:t>economics combines the twin </a:t>
            </a:r>
            <a:r>
              <a:rPr dirty="0" sz="1100" spc="5">
                <a:latin typeface="Times New Roman"/>
                <a:cs typeface="Times New Roman"/>
              </a:rPr>
              <a:t>disciplines of </a:t>
            </a:r>
            <a:r>
              <a:rPr dirty="0" sz="1100" spc="10">
                <a:latin typeface="Times New Roman"/>
                <a:cs typeface="Times New Roman"/>
              </a:rPr>
              <a:t>psychology and </a:t>
            </a:r>
            <a:r>
              <a:rPr dirty="0" sz="1100" spc="5">
                <a:latin typeface="Times New Roman"/>
                <a:cs typeface="Times New Roman"/>
              </a:rPr>
              <a:t>economics to explain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make seemingly </a:t>
            </a:r>
            <a:r>
              <a:rPr dirty="0" sz="1100" spc="5">
                <a:latin typeface="Times New Roman"/>
                <a:cs typeface="Times New Roman"/>
              </a:rPr>
              <a:t>irrational or illogical decisions </a:t>
            </a:r>
            <a:r>
              <a:rPr dirty="0" sz="1100" spc="10">
                <a:latin typeface="Times New Roman"/>
                <a:cs typeface="Times New Roman"/>
              </a:rPr>
              <a:t>when they </a:t>
            </a:r>
            <a:r>
              <a:rPr dirty="0" sz="1100" spc="5">
                <a:latin typeface="Times New Roman"/>
                <a:cs typeface="Times New Roman"/>
              </a:rPr>
              <a:t>spend, invest, save,  </a:t>
            </a:r>
            <a:r>
              <a:rPr dirty="0" sz="1100" spc="10">
                <a:latin typeface="Times New Roman"/>
                <a:cs typeface="Times New Roman"/>
              </a:rPr>
              <a:t>and borrow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money.”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paper examines the case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major 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behavioral </a:t>
            </a:r>
            <a:r>
              <a:rPr dirty="0" sz="1100" spc="10">
                <a:latin typeface="Times New Roman"/>
                <a:cs typeface="Times New Roman"/>
              </a:rPr>
              <a:t>assumptions underlying  economic </a:t>
            </a:r>
            <a:r>
              <a:rPr dirty="0" sz="1100" spc="5">
                <a:latin typeface="Times New Roman"/>
                <a:cs typeface="Times New Roman"/>
              </a:rPr>
              <a:t>models, </a:t>
            </a:r>
            <a:r>
              <a:rPr dirty="0" sz="1100" spc="10">
                <a:latin typeface="Times New Roman"/>
                <a:cs typeface="Times New Roman"/>
              </a:rPr>
              <a:t>based on apparent </a:t>
            </a:r>
            <a:r>
              <a:rPr dirty="0" sz="1100" spc="5">
                <a:latin typeface="Times New Roman"/>
                <a:cs typeface="Times New Roman"/>
              </a:rPr>
              <a:t>anomalies in </a:t>
            </a:r>
            <a:r>
              <a:rPr dirty="0" sz="1100" spc="10">
                <a:latin typeface="Times New Roman"/>
                <a:cs typeface="Times New Roman"/>
              </a:rPr>
              <a:t>financial economics. Arguments for such  </a:t>
            </a:r>
            <a:r>
              <a:rPr dirty="0" sz="1100" spc="5">
                <a:latin typeface="Times New Roman"/>
                <a:cs typeface="Times New Roman"/>
              </a:rPr>
              <a:t>changes </a:t>
            </a:r>
            <a:r>
              <a:rPr dirty="0" sz="1100" spc="10">
                <a:latin typeface="Times New Roman"/>
                <a:cs typeface="Times New Roman"/>
              </a:rPr>
              <a:t>based on claims </a:t>
            </a:r>
            <a:r>
              <a:rPr dirty="0" sz="1100" spc="5">
                <a:latin typeface="Times New Roman"/>
                <a:cs typeface="Times New Roman"/>
              </a:rPr>
              <a:t>of "excess </a:t>
            </a:r>
            <a:r>
              <a:rPr dirty="0" sz="1100" spc="10">
                <a:latin typeface="Times New Roman"/>
                <a:cs typeface="Times New Roman"/>
              </a:rPr>
              <a:t>volatility"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prices appear </a:t>
            </a:r>
            <a:r>
              <a:rPr dirty="0" sz="1100" spc="10">
                <a:latin typeface="Times New Roman"/>
                <a:cs typeface="Times New Roman"/>
              </a:rPr>
              <a:t>flawed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main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reasons: there are </a:t>
            </a:r>
            <a:r>
              <a:rPr dirty="0" sz="1100" spc="10">
                <a:latin typeface="Times New Roman"/>
                <a:cs typeface="Times New Roman"/>
              </a:rPr>
              <a:t>serious </a:t>
            </a:r>
            <a:r>
              <a:rPr dirty="0" sz="1100" spc="5">
                <a:latin typeface="Times New Roman"/>
                <a:cs typeface="Times New Roman"/>
              </a:rPr>
              <a:t>questions whether </a:t>
            </a:r>
            <a:r>
              <a:rPr dirty="0" sz="1100" spc="10">
                <a:latin typeface="Times New Roman"/>
                <a:cs typeface="Times New Roman"/>
              </a:rPr>
              <a:t>the phenomenon </a:t>
            </a:r>
            <a:r>
              <a:rPr dirty="0" sz="1100" spc="5">
                <a:latin typeface="Times New Roman"/>
                <a:cs typeface="Times New Roman"/>
              </a:rPr>
              <a:t>exists in the first </a:t>
            </a:r>
            <a:r>
              <a:rPr dirty="0" sz="1100" spc="10">
                <a:latin typeface="Times New Roman"/>
                <a:cs typeface="Times New Roman"/>
              </a:rPr>
              <a:t>place </a:t>
            </a:r>
            <a:r>
              <a:rPr dirty="0" sz="1100" spc="5">
                <a:latin typeface="Times New Roman"/>
                <a:cs typeface="Times New Roman"/>
              </a:rPr>
              <a:t>and,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if it </a:t>
            </a:r>
            <a:r>
              <a:rPr dirty="0" sz="1100" spc="10">
                <a:latin typeface="Times New Roman"/>
                <a:cs typeface="Times New Roman"/>
              </a:rPr>
              <a:t>did </a:t>
            </a:r>
            <a:r>
              <a:rPr dirty="0" sz="1100" spc="5">
                <a:latin typeface="Times New Roman"/>
                <a:cs typeface="Times New Roman"/>
              </a:rPr>
              <a:t>exist, </a:t>
            </a:r>
            <a:r>
              <a:rPr dirty="0" sz="1100" spc="10">
                <a:latin typeface="Times New Roman"/>
                <a:cs typeface="Times New Roman"/>
              </a:rPr>
              <a:t>whether </a:t>
            </a:r>
            <a:r>
              <a:rPr dirty="0" sz="1100" spc="5">
                <a:latin typeface="Times New Roman"/>
                <a:cs typeface="Times New Roman"/>
              </a:rPr>
              <a:t>radical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behavioral assumptions is the </a:t>
            </a:r>
            <a:r>
              <a:rPr dirty="0" sz="1100" spc="10">
                <a:latin typeface="Times New Roman"/>
                <a:cs typeface="Times New Roman"/>
              </a:rPr>
              <a:t>best avenue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current research.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paper also examines other apparent anomalies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suggests conditions  under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such behavioral changes are </a:t>
            </a:r>
            <a:r>
              <a:rPr dirty="0" sz="1100" spc="15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or less likely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adopted. Because  psychology </a:t>
            </a:r>
            <a:r>
              <a:rPr dirty="0" sz="1100" spc="5">
                <a:latin typeface="Times New Roman"/>
                <a:cs typeface="Times New Roman"/>
              </a:rPr>
              <a:t>systematically </a:t>
            </a:r>
            <a:r>
              <a:rPr dirty="0" sz="1100" spc="10">
                <a:latin typeface="Times New Roman"/>
                <a:cs typeface="Times New Roman"/>
              </a:rPr>
              <a:t>explores human judgment, behavior, and </a:t>
            </a:r>
            <a:r>
              <a:rPr dirty="0" sz="1100" spc="5">
                <a:latin typeface="Times New Roman"/>
                <a:cs typeface="Times New Roman"/>
              </a:rPr>
              <a:t>well-being, it </a:t>
            </a:r>
            <a:r>
              <a:rPr dirty="0" sz="1100" spc="10">
                <a:latin typeface="Times New Roman"/>
                <a:cs typeface="Times New Roman"/>
              </a:rPr>
              <a:t>can teach  us </a:t>
            </a:r>
            <a:r>
              <a:rPr dirty="0" sz="1100" spc="5">
                <a:latin typeface="Times New Roman"/>
                <a:cs typeface="Times New Roman"/>
              </a:rPr>
              <a:t>important facts about </a:t>
            </a:r>
            <a:r>
              <a:rPr dirty="0" sz="1100" spc="10">
                <a:latin typeface="Times New Roman"/>
                <a:cs typeface="Times New Roman"/>
              </a:rPr>
              <a:t>how humans </a:t>
            </a:r>
            <a:r>
              <a:rPr dirty="0" sz="1100" spc="5">
                <a:latin typeface="Times New Roman"/>
                <a:cs typeface="Times New Roman"/>
              </a:rPr>
              <a:t>differ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traditional </a:t>
            </a:r>
            <a:r>
              <a:rPr dirty="0" sz="1100" spc="10">
                <a:latin typeface="Times New Roman"/>
                <a:cs typeface="Times New Roman"/>
              </a:rPr>
              <a:t>economic assumptions. </a:t>
            </a:r>
            <a:r>
              <a:rPr dirty="0" sz="1100" spc="5">
                <a:latin typeface="Times New Roman"/>
                <a:cs typeface="Times New Roman"/>
              </a:rPr>
              <a:t>In this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essay I discuss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selection of psychological findings relevant to economics. Standard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economics assumes </a:t>
            </a:r>
            <a:r>
              <a:rPr dirty="0" sz="1100" spc="5">
                <a:latin typeface="Times New Roman"/>
                <a:cs typeface="Times New Roman"/>
              </a:rPr>
              <a:t>that each </a:t>
            </a:r>
            <a:r>
              <a:rPr dirty="0" sz="1100" spc="10">
                <a:latin typeface="Times New Roman"/>
                <a:cs typeface="Times New Roman"/>
              </a:rPr>
              <a:t>person </a:t>
            </a:r>
            <a:r>
              <a:rPr dirty="0" sz="1100" spc="5">
                <a:latin typeface="Times New Roman"/>
                <a:cs typeface="Times New Roman"/>
              </a:rPr>
              <a:t>has stable, </a:t>
            </a:r>
            <a:r>
              <a:rPr dirty="0" sz="1100" spc="10">
                <a:latin typeface="Times New Roman"/>
                <a:cs typeface="Times New Roman"/>
              </a:rPr>
              <a:t>well-defined </a:t>
            </a:r>
            <a:r>
              <a:rPr dirty="0" sz="1100" spc="5">
                <a:latin typeface="Times New Roman"/>
                <a:cs typeface="Times New Roman"/>
              </a:rPr>
              <a:t>preferences,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she  </a:t>
            </a:r>
            <a:r>
              <a:rPr dirty="0" sz="1100" spc="5">
                <a:latin typeface="Times New Roman"/>
                <a:cs typeface="Times New Roman"/>
              </a:rPr>
              <a:t>rationally </a:t>
            </a:r>
            <a:r>
              <a:rPr dirty="0" sz="1100" spc="10">
                <a:latin typeface="Times New Roman"/>
                <a:cs typeface="Times New Roman"/>
              </a:rPr>
              <a:t>maximizes those </a:t>
            </a:r>
            <a:r>
              <a:rPr dirty="0" sz="1100" spc="5">
                <a:latin typeface="Times New Roman"/>
                <a:cs typeface="Times New Roman"/>
              </a:rPr>
              <a:t>preferences. Section </a:t>
            </a:r>
            <a:r>
              <a:rPr dirty="0" sz="1100" spc="10">
                <a:latin typeface="Times New Roman"/>
                <a:cs typeface="Times New Roman"/>
              </a:rPr>
              <a:t>2 </a:t>
            </a:r>
            <a:r>
              <a:rPr dirty="0" sz="1100" spc="5">
                <a:latin typeface="Times New Roman"/>
                <a:cs typeface="Times New Roman"/>
              </a:rPr>
              <a:t>considers </a:t>
            </a:r>
            <a:r>
              <a:rPr dirty="0" sz="1100" spc="10">
                <a:latin typeface="Times New Roman"/>
                <a:cs typeface="Times New Roman"/>
              </a:rPr>
              <a:t>what psychological </a:t>
            </a:r>
            <a:r>
              <a:rPr dirty="0" sz="1100" spc="5">
                <a:latin typeface="Times New Roman"/>
                <a:cs typeface="Times New Roman"/>
              </a:rPr>
              <a:t>research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teaches us about the true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preferences, allowing us to make economics more realistic  </a:t>
            </a:r>
            <a:r>
              <a:rPr dirty="0" sz="1100" spc="5">
                <a:latin typeface="Times New Roman"/>
                <a:cs typeface="Times New Roman"/>
              </a:rPr>
              <a:t>within </a:t>
            </a:r>
            <a:r>
              <a:rPr dirty="0" sz="1100" spc="10">
                <a:latin typeface="Times New Roman"/>
                <a:cs typeface="Times New Roman"/>
              </a:rPr>
              <a:t>the rational choice framework. </a:t>
            </a:r>
            <a:r>
              <a:rPr dirty="0" sz="1100" spc="5">
                <a:latin typeface="Times New Roman"/>
                <a:cs typeface="Times New Roman"/>
              </a:rPr>
              <a:t>Section </a:t>
            </a:r>
            <a:r>
              <a:rPr dirty="0" sz="1100" spc="10">
                <a:latin typeface="Times New Roman"/>
                <a:cs typeface="Times New Roman"/>
              </a:rPr>
              <a:t>3 </a:t>
            </a:r>
            <a:r>
              <a:rPr dirty="0" sz="1100" spc="5">
                <a:latin typeface="Times New Roman"/>
                <a:cs typeface="Times New Roman"/>
              </a:rPr>
              <a:t>reviews research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biases in </a:t>
            </a:r>
            <a:r>
              <a:rPr dirty="0" sz="1100" spc="10">
                <a:latin typeface="Times New Roman"/>
                <a:cs typeface="Times New Roman"/>
              </a:rPr>
              <a:t>judgment  </a:t>
            </a:r>
            <a:r>
              <a:rPr dirty="0" sz="1100" spc="5">
                <a:latin typeface="Times New Roman"/>
                <a:cs typeface="Times New Roman"/>
              </a:rPr>
              <a:t>under uncertainty; because those </a:t>
            </a:r>
            <a:r>
              <a:rPr dirty="0" sz="1100" spc="10">
                <a:latin typeface="Times New Roman"/>
                <a:cs typeface="Times New Roman"/>
              </a:rPr>
              <a:t>biases lead people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systematic errors in their  </a:t>
            </a:r>
            <a:r>
              <a:rPr dirty="0" sz="1100" spc="5">
                <a:latin typeface="Times New Roman"/>
                <a:cs typeface="Times New Roman"/>
              </a:rPr>
              <a:t>attempts to </a:t>
            </a:r>
            <a:r>
              <a:rPr dirty="0" sz="1100" spc="10">
                <a:latin typeface="Times New Roman"/>
                <a:cs typeface="Times New Roman"/>
              </a:rPr>
              <a:t>maximize </a:t>
            </a:r>
            <a:r>
              <a:rPr dirty="0" sz="1100" spc="5">
                <a:latin typeface="Times New Roman"/>
                <a:cs typeface="Times New Roman"/>
              </a:rPr>
              <a:t>their preferences, this research </a:t>
            </a:r>
            <a:r>
              <a:rPr dirty="0" sz="1100" spc="10">
                <a:latin typeface="Times New Roman"/>
                <a:cs typeface="Times New Roman"/>
              </a:rPr>
              <a:t>poses a more </a:t>
            </a:r>
            <a:r>
              <a:rPr dirty="0" sz="1100" spc="5">
                <a:latin typeface="Times New Roman"/>
                <a:cs typeface="Times New Roman"/>
              </a:rPr>
              <a:t>radical </a:t>
            </a:r>
            <a:r>
              <a:rPr dirty="0" sz="1100" spc="10">
                <a:latin typeface="Times New Roman"/>
                <a:cs typeface="Times New Roman"/>
              </a:rPr>
              <a:t>challenge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 economics </a:t>
            </a:r>
            <a:r>
              <a:rPr dirty="0" sz="1100" spc="5">
                <a:latin typeface="Times New Roman"/>
                <a:cs typeface="Times New Roman"/>
              </a:rPr>
              <a:t>model.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array of psychological findings </a:t>
            </a:r>
            <a:r>
              <a:rPr dirty="0" sz="1100" spc="10">
                <a:latin typeface="Times New Roman"/>
                <a:cs typeface="Times New Roman"/>
              </a:rPr>
              <a:t>reviewed </a:t>
            </a:r>
            <a:r>
              <a:rPr dirty="0" sz="1100" spc="5">
                <a:latin typeface="Times New Roman"/>
                <a:cs typeface="Times New Roman"/>
              </a:rPr>
              <a:t>in Section </a:t>
            </a:r>
            <a:r>
              <a:rPr dirty="0" sz="1100" spc="10">
                <a:latin typeface="Times New Roman"/>
                <a:cs typeface="Times New Roman"/>
              </a:rPr>
              <a:t>4 points </a:t>
            </a:r>
            <a:r>
              <a:rPr dirty="0" sz="1100" spc="5">
                <a:latin typeface="Times New Roman"/>
                <a:cs typeface="Times New Roman"/>
              </a:rPr>
              <a:t>to an 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more radical critique of the </a:t>
            </a:r>
            <a:r>
              <a:rPr dirty="0" sz="1100" spc="10">
                <a:latin typeface="Times New Roman"/>
                <a:cs typeface="Times New Roman"/>
              </a:rPr>
              <a:t>economics </a:t>
            </a:r>
            <a:r>
              <a:rPr dirty="0" sz="1100" spc="5">
                <a:latin typeface="Times New Roman"/>
                <a:cs typeface="Times New Roman"/>
              </a:rPr>
              <a:t>model: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are willing to </a:t>
            </a:r>
            <a:r>
              <a:rPr dirty="0" sz="1100" spc="10">
                <a:latin typeface="Times New Roman"/>
                <a:cs typeface="Times New Roman"/>
              </a:rPr>
              <a:t>modify </a:t>
            </a:r>
            <a:r>
              <a:rPr dirty="0" sz="1100" spc="5">
                <a:latin typeface="Times New Roman"/>
                <a:cs typeface="Times New Roman"/>
              </a:rPr>
              <a:t>our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familiar </a:t>
            </a:r>
            <a:r>
              <a:rPr dirty="0" sz="1100" spc="10">
                <a:latin typeface="Times New Roman"/>
                <a:cs typeface="Times New Roman"/>
              </a:rPr>
              <a:t>assumptions about </a:t>
            </a:r>
            <a:r>
              <a:rPr dirty="0" sz="1100" spc="5">
                <a:latin typeface="Times New Roman"/>
                <a:cs typeface="Times New Roman"/>
              </a:rPr>
              <a:t>preferences, or </a:t>
            </a:r>
            <a:r>
              <a:rPr dirty="0" sz="1100" spc="10">
                <a:latin typeface="Times New Roman"/>
                <a:cs typeface="Times New Roman"/>
              </a:rPr>
              <a:t>allow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people make systematic </a:t>
            </a:r>
            <a:r>
              <a:rPr dirty="0" sz="1100" spc="5">
                <a:latin typeface="Times New Roman"/>
                <a:cs typeface="Times New Roman"/>
              </a:rPr>
              <a:t>errors in their  attempts to </a:t>
            </a:r>
            <a:r>
              <a:rPr dirty="0" sz="1100" spc="10">
                <a:latin typeface="Times New Roman"/>
                <a:cs typeface="Times New Roman"/>
              </a:rPr>
              <a:t>maximize those </a:t>
            </a:r>
            <a:r>
              <a:rPr dirty="0" sz="1100" spc="5">
                <a:latin typeface="Times New Roman"/>
                <a:cs typeface="Times New Roman"/>
              </a:rPr>
              <a:t>preferences, it is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misleading to </a:t>
            </a:r>
            <a:r>
              <a:rPr dirty="0" sz="1100" spc="10">
                <a:latin typeface="Times New Roman"/>
                <a:cs typeface="Times New Roman"/>
              </a:rPr>
              <a:t>conceptualize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as attempting to maximize </a:t>
            </a:r>
            <a:r>
              <a:rPr dirty="0" sz="1100" spc="5">
                <a:latin typeface="Times New Roman"/>
                <a:cs typeface="Times New Roman"/>
              </a:rPr>
              <a:t>well-defined, coherent, or stable preferences.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efficiency survives </a:t>
            </a:r>
            <a:r>
              <a:rPr dirty="0" sz="1100" spc="10">
                <a:latin typeface="Times New Roman"/>
                <a:cs typeface="Times New Roman"/>
              </a:rPr>
              <a:t>the challenge from the </a:t>
            </a:r>
            <a:r>
              <a:rPr dirty="0" sz="1100" spc="5">
                <a:latin typeface="Times New Roman"/>
                <a:cs typeface="Times New Roman"/>
              </a:rPr>
              <a:t>literature </a:t>
            </a:r>
            <a:r>
              <a:rPr dirty="0" sz="1100" spc="10">
                <a:latin typeface="Times New Roman"/>
                <a:cs typeface="Times New Roman"/>
              </a:rPr>
              <a:t>on long-term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anomalies.  </a:t>
            </a:r>
            <a:r>
              <a:rPr dirty="0" sz="1100" spc="5">
                <a:latin typeface="Times New Roman"/>
                <a:cs typeface="Times New Roman"/>
              </a:rPr>
              <a:t>Consistent </a:t>
            </a:r>
            <a:r>
              <a:rPr dirty="0" sz="1100" spc="10">
                <a:latin typeface="Times New Roman"/>
                <a:cs typeface="Times New Roman"/>
              </a:rPr>
              <a:t>with the market </a:t>
            </a:r>
            <a:r>
              <a:rPr dirty="0" sz="1100" spc="5">
                <a:latin typeface="Times New Roman"/>
                <a:cs typeface="Times New Roman"/>
              </a:rPr>
              <a:t>efficiency hypothesis that </a:t>
            </a:r>
            <a:r>
              <a:rPr dirty="0" sz="1100" spc="10">
                <a:latin typeface="Times New Roman"/>
                <a:cs typeface="Times New Roman"/>
              </a:rPr>
              <a:t>the anomalies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chance </a:t>
            </a:r>
            <a:r>
              <a:rPr dirty="0" sz="1100" spc="5">
                <a:latin typeface="Times New Roman"/>
                <a:cs typeface="Times New Roman"/>
              </a:rPr>
              <a:t>results,  apparent overreaction to information is about as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as under </a:t>
            </a:r>
            <a:r>
              <a:rPr dirty="0" sz="1100" spc="10">
                <a:latin typeface="Times New Roman"/>
                <a:cs typeface="Times New Roman"/>
              </a:rPr>
              <a:t>reaction and post-event  </a:t>
            </a:r>
            <a:r>
              <a:rPr dirty="0" sz="1100" spc="5">
                <a:latin typeface="Times New Roman"/>
                <a:cs typeface="Times New Roman"/>
              </a:rPr>
              <a:t>continuation of pre-event </a:t>
            </a:r>
            <a:r>
              <a:rPr dirty="0" sz="1100" spc="10">
                <a:latin typeface="Times New Roman"/>
                <a:cs typeface="Times New Roman"/>
              </a:rPr>
              <a:t>abnormal </a:t>
            </a:r>
            <a:r>
              <a:rPr dirty="0" sz="1100" spc="5">
                <a:latin typeface="Times New Roman"/>
                <a:cs typeface="Times New Roman"/>
              </a:rPr>
              <a:t>returns is </a:t>
            </a:r>
            <a:r>
              <a:rPr dirty="0" sz="1100" spc="10">
                <a:latin typeface="Times New Roman"/>
                <a:cs typeface="Times New Roman"/>
              </a:rPr>
              <a:t>about as </a:t>
            </a:r>
            <a:r>
              <a:rPr dirty="0" sz="1100" spc="5">
                <a:latin typeface="Times New Roman"/>
                <a:cs typeface="Times New Roman"/>
              </a:rPr>
              <a:t>frequent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post-event reversal. </a:t>
            </a:r>
            <a:r>
              <a:rPr dirty="0" sz="1100" spc="10">
                <a:latin typeface="Times New Roman"/>
                <a:cs typeface="Times New Roman"/>
              </a:rPr>
              <a:t>Most  </a:t>
            </a:r>
            <a:r>
              <a:rPr dirty="0" sz="1100" spc="5">
                <a:latin typeface="Times New Roman"/>
                <a:cs typeface="Times New Roman"/>
              </a:rPr>
              <a:t>important, consistent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market efficiency prediction that </a:t>
            </a:r>
            <a:r>
              <a:rPr dirty="0" sz="1100" spc="10">
                <a:latin typeface="Times New Roman"/>
                <a:cs typeface="Times New Roman"/>
              </a:rPr>
              <a:t>apparent anomalies can </a:t>
            </a:r>
            <a:r>
              <a:rPr dirty="0" sz="1100" spc="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due to methodology,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long-term return anomalies tend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disappear with reasonable  </a:t>
            </a:r>
            <a:r>
              <a:rPr dirty="0" sz="1100" spc="5">
                <a:latin typeface="Times New Roman"/>
                <a:cs typeface="Times New Roman"/>
              </a:rPr>
              <a:t>changes in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technique.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field </a:t>
            </a:r>
            <a:r>
              <a:rPr dirty="0" sz="1100" spc="10">
                <a:latin typeface="Times New Roman"/>
                <a:cs typeface="Times New Roman"/>
              </a:rPr>
              <a:t>of modern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economics assumes </a:t>
            </a:r>
            <a:r>
              <a:rPr dirty="0" sz="1100" spc="5">
                <a:latin typeface="Times New Roman"/>
                <a:cs typeface="Times New Roman"/>
              </a:rPr>
              <a:t>that people </a:t>
            </a:r>
            <a:r>
              <a:rPr dirty="0" sz="1100" spc="10">
                <a:latin typeface="Times New Roman"/>
                <a:cs typeface="Times New Roman"/>
              </a:rPr>
              <a:t>behave </a:t>
            </a:r>
            <a:r>
              <a:rPr dirty="0" sz="1100" spc="5">
                <a:latin typeface="Times New Roman"/>
                <a:cs typeface="Times New Roman"/>
              </a:rPr>
              <a:t>with extreme  rationality, but </a:t>
            </a:r>
            <a:r>
              <a:rPr dirty="0" sz="1100" spc="10">
                <a:latin typeface="Times New Roman"/>
                <a:cs typeface="Times New Roman"/>
              </a:rPr>
              <a:t>they do </a:t>
            </a:r>
            <a:r>
              <a:rPr dirty="0" sz="1100" spc="5">
                <a:latin typeface="Times New Roman"/>
                <a:cs typeface="Times New Roman"/>
              </a:rPr>
              <a:t>not. Furthermore, people’s </a:t>
            </a:r>
            <a:r>
              <a:rPr dirty="0" sz="1100" spc="10">
                <a:latin typeface="Times New Roman"/>
                <a:cs typeface="Times New Roman"/>
              </a:rPr>
              <a:t>deviations from </a:t>
            </a:r>
            <a:r>
              <a:rPr dirty="0" sz="1100" spc="5">
                <a:latin typeface="Times New Roman"/>
                <a:cs typeface="Times New Roman"/>
              </a:rPr>
              <a:t>rationality are often  systematic. </a:t>
            </a:r>
            <a:r>
              <a:rPr dirty="0" sz="1100" spc="10">
                <a:latin typeface="Times New Roman"/>
                <a:cs typeface="Times New Roman"/>
              </a:rPr>
              <a:t>Behavioral </a:t>
            </a:r>
            <a:r>
              <a:rPr dirty="0" sz="1100" spc="5">
                <a:latin typeface="Times New Roman"/>
                <a:cs typeface="Times New Roman"/>
              </a:rPr>
              <a:t>finance relaxes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traditional </a:t>
            </a:r>
            <a:r>
              <a:rPr dirty="0" sz="1100" spc="10">
                <a:latin typeface="Times New Roman"/>
                <a:cs typeface="Times New Roman"/>
              </a:rPr>
              <a:t>assumptions </a:t>
            </a:r>
            <a:r>
              <a:rPr dirty="0" sz="1100" spc="5">
                <a:latin typeface="Times New Roman"/>
                <a:cs typeface="Times New Roman"/>
              </a:rPr>
              <a:t>of financial </a:t>
            </a:r>
            <a:r>
              <a:rPr dirty="0" sz="1100" spc="10">
                <a:latin typeface="Times New Roman"/>
                <a:cs typeface="Times New Roman"/>
              </a:rPr>
              <a:t>economics </a:t>
            </a:r>
            <a:r>
              <a:rPr dirty="0" sz="1100" spc="5">
                <a:latin typeface="Times New Roman"/>
                <a:cs typeface="Times New Roman"/>
              </a:rPr>
              <a:t>by  incorporating these observable, systematic, </a:t>
            </a:r>
            <a:r>
              <a:rPr dirty="0" sz="1100" spc="10">
                <a:latin typeface="Times New Roman"/>
                <a:cs typeface="Times New Roman"/>
              </a:rPr>
              <a:t>and very human departures from </a:t>
            </a:r>
            <a:r>
              <a:rPr dirty="0" sz="1100" spc="5">
                <a:latin typeface="Times New Roman"/>
                <a:cs typeface="Times New Roman"/>
              </a:rPr>
              <a:t>rationality into  standard models of financial markets.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highlight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mistakes investors </a:t>
            </a:r>
            <a:r>
              <a:rPr dirty="0" sz="1100" spc="10">
                <a:latin typeface="Times New Roman"/>
                <a:cs typeface="Times New Roman"/>
              </a:rPr>
              <a:t>make:  </a:t>
            </a:r>
            <a:r>
              <a:rPr dirty="0" sz="1100" spc="5">
                <a:latin typeface="Times New Roman"/>
                <a:cs typeface="Times New Roman"/>
              </a:rPr>
              <a:t>excessive </a:t>
            </a:r>
            <a:r>
              <a:rPr dirty="0" sz="1100" spc="10">
                <a:latin typeface="Times New Roman"/>
                <a:cs typeface="Times New Roman"/>
              </a:rPr>
              <a:t>trading and the tendency </a:t>
            </a:r>
            <a:r>
              <a:rPr dirty="0" sz="1100" spc="5">
                <a:latin typeface="Times New Roman"/>
                <a:cs typeface="Times New Roman"/>
              </a:rPr>
              <a:t>to disproportionately hold </a:t>
            </a:r>
            <a:r>
              <a:rPr dirty="0" sz="1100" spc="10">
                <a:latin typeface="Times New Roman"/>
                <a:cs typeface="Times New Roman"/>
              </a:rPr>
              <a:t>on to </a:t>
            </a:r>
            <a:r>
              <a:rPr dirty="0" sz="1100" spc="5">
                <a:latin typeface="Times New Roman"/>
                <a:cs typeface="Times New Roman"/>
              </a:rPr>
              <a:t>losing </a:t>
            </a:r>
            <a:r>
              <a:rPr dirty="0" sz="1100" spc="10">
                <a:latin typeface="Times New Roman"/>
                <a:cs typeface="Times New Roman"/>
              </a:rPr>
              <a:t>investments  </a:t>
            </a:r>
            <a:r>
              <a:rPr dirty="0" sz="1100" spc="5">
                <a:latin typeface="Times New Roman"/>
                <a:cs typeface="Times New Roman"/>
              </a:rPr>
              <a:t>while selling winners.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argue that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systematic biases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their origins in </a:t>
            </a:r>
            <a:r>
              <a:rPr dirty="0" sz="1100" spc="10">
                <a:latin typeface="Times New Roman"/>
                <a:cs typeface="Times New Roman"/>
              </a:rPr>
              <a:t>human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psychology. The tendency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human </a:t>
            </a:r>
            <a:r>
              <a:rPr dirty="0" sz="1100" spc="5">
                <a:latin typeface="Times New Roman"/>
                <a:cs typeface="Times New Roman"/>
              </a:rPr>
              <a:t>beings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overconfident causes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bias in  investors,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human </a:t>
            </a:r>
            <a:r>
              <a:rPr dirty="0" sz="1100" spc="5">
                <a:latin typeface="Times New Roman"/>
                <a:cs typeface="Times New Roman"/>
              </a:rPr>
              <a:t>desire to </a:t>
            </a:r>
            <a:r>
              <a:rPr dirty="0" sz="1100" spc="10">
                <a:latin typeface="Times New Roman"/>
                <a:cs typeface="Times New Roman"/>
              </a:rPr>
              <a:t>avoid </a:t>
            </a:r>
            <a:r>
              <a:rPr dirty="0" sz="1100" spc="5">
                <a:latin typeface="Times New Roman"/>
                <a:cs typeface="Times New Roman"/>
              </a:rPr>
              <a:t>regret </a:t>
            </a:r>
            <a:r>
              <a:rPr dirty="0" sz="1100" spc="10">
                <a:latin typeface="Times New Roman"/>
                <a:cs typeface="Times New Roman"/>
              </a:rPr>
              <a:t>prompts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second.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155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24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6540" cy="34956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3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Behavioral finance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rapidly growing area that deals with the influence of psychology 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behavior </a:t>
            </a:r>
            <a:r>
              <a:rPr dirty="0" sz="1100" spc="5">
                <a:latin typeface="Times New Roman"/>
                <a:cs typeface="Times New Roman"/>
              </a:rPr>
              <a:t>of financial practitioners. Behavioral finance is the application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psychology  to financial behavior—the </a:t>
            </a:r>
            <a:r>
              <a:rPr dirty="0" sz="1100" spc="10">
                <a:latin typeface="Times New Roman"/>
                <a:cs typeface="Times New Roman"/>
              </a:rPr>
              <a:t>behavior </a:t>
            </a:r>
            <a:r>
              <a:rPr dirty="0" sz="1100" spc="5">
                <a:latin typeface="Times New Roman"/>
                <a:cs typeface="Times New Roman"/>
              </a:rPr>
              <a:t>of practitioners. </a:t>
            </a:r>
            <a:r>
              <a:rPr dirty="0" sz="1100" spc="10">
                <a:latin typeface="Times New Roman"/>
                <a:cs typeface="Times New Roman"/>
              </a:rPr>
              <a:t>Behavioral finance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study of </a:t>
            </a:r>
            <a:r>
              <a:rPr dirty="0" sz="1100" spc="10">
                <a:latin typeface="Times New Roman"/>
                <a:cs typeface="Times New Roman"/>
              </a:rPr>
              <a:t>how  psychology </a:t>
            </a:r>
            <a:r>
              <a:rPr dirty="0" sz="1100" spc="5">
                <a:latin typeface="Times New Roman"/>
                <a:cs typeface="Times New Roman"/>
              </a:rPr>
              <a:t>affects financial decision making </a:t>
            </a:r>
            <a:r>
              <a:rPr dirty="0" sz="1100" spc="10">
                <a:latin typeface="Times New Roman"/>
                <a:cs typeface="Times New Roman"/>
              </a:rPr>
              <a:t>and financial markets. Behavioral finance  </a:t>
            </a:r>
            <a:r>
              <a:rPr dirty="0" sz="1100" spc="5">
                <a:latin typeface="Times New Roman"/>
                <a:cs typeface="Times New Roman"/>
              </a:rPr>
              <a:t>argues that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phenomena can </a:t>
            </a:r>
            <a:r>
              <a:rPr dirty="0" sz="1100" spc="5">
                <a:latin typeface="Times New Roman"/>
                <a:cs typeface="Times New Roman"/>
              </a:rPr>
              <a:t>plausibly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understood using </a:t>
            </a:r>
            <a:r>
              <a:rPr dirty="0" sz="1100" spc="10">
                <a:latin typeface="Times New Roman"/>
                <a:cs typeface="Times New Roman"/>
              </a:rPr>
              <a:t>models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which  some agents </a:t>
            </a:r>
            <a:r>
              <a:rPr dirty="0" sz="1100" spc="5">
                <a:latin typeface="Times New Roman"/>
                <a:cs typeface="Times New Roman"/>
              </a:rPr>
              <a:t>are not fully rational.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field has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building blocks: limits to arbitrage, 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argues that it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difficult for rational traders to </a:t>
            </a:r>
            <a:r>
              <a:rPr dirty="0" sz="1100" spc="10">
                <a:latin typeface="Times New Roman"/>
                <a:cs typeface="Times New Roman"/>
              </a:rPr>
              <a:t>undo </a:t>
            </a:r>
            <a:r>
              <a:rPr dirty="0" sz="1100" spc="5">
                <a:latin typeface="Times New Roman"/>
                <a:cs typeface="Times New Roman"/>
              </a:rPr>
              <a:t>the dislocations </a:t>
            </a:r>
            <a:r>
              <a:rPr dirty="0" sz="1100" spc="10">
                <a:latin typeface="Times New Roman"/>
                <a:cs typeface="Times New Roman"/>
              </a:rPr>
              <a:t>caused </a:t>
            </a:r>
            <a:r>
              <a:rPr dirty="0" sz="1100" spc="5">
                <a:latin typeface="Times New Roman"/>
                <a:cs typeface="Times New Roman"/>
              </a:rPr>
              <a:t>by  </a:t>
            </a:r>
            <a:r>
              <a:rPr dirty="0" sz="1100" spc="10">
                <a:latin typeface="Times New Roman"/>
                <a:cs typeface="Times New Roman"/>
              </a:rPr>
              <a:t>less rational </a:t>
            </a:r>
            <a:r>
              <a:rPr dirty="0" sz="1100" spc="5">
                <a:latin typeface="Times New Roman"/>
                <a:cs typeface="Times New Roman"/>
              </a:rPr>
              <a:t>traders; </a:t>
            </a:r>
            <a:r>
              <a:rPr dirty="0" sz="1100" spc="10">
                <a:latin typeface="Times New Roman"/>
                <a:cs typeface="Times New Roman"/>
              </a:rPr>
              <a:t>and psychology, which catalogues the kinds of deviations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full  </a:t>
            </a:r>
            <a:r>
              <a:rPr dirty="0" sz="1100" spc="5">
                <a:latin typeface="Times New Roman"/>
                <a:cs typeface="Times New Roman"/>
              </a:rPr>
              <a:t>rationality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might expect to </a:t>
            </a:r>
            <a:r>
              <a:rPr dirty="0" sz="1100" spc="10">
                <a:latin typeface="Times New Roman"/>
                <a:cs typeface="Times New Roman"/>
              </a:rPr>
              <a:t>see.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discuss these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topics, </a:t>
            </a:r>
            <a:r>
              <a:rPr dirty="0" sz="1100" spc="10">
                <a:latin typeface="Times New Roman"/>
                <a:cs typeface="Times New Roman"/>
              </a:rPr>
              <a:t>and then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a number  </a:t>
            </a:r>
            <a:r>
              <a:rPr dirty="0" sz="1100" spc="5">
                <a:latin typeface="Times New Roman"/>
                <a:cs typeface="Times New Roman"/>
              </a:rPr>
              <a:t>of behavioral </a:t>
            </a:r>
            <a:r>
              <a:rPr dirty="0" sz="1100" spc="10">
                <a:latin typeface="Times New Roman"/>
                <a:cs typeface="Times New Roman"/>
              </a:rPr>
              <a:t>finance </a:t>
            </a:r>
            <a:r>
              <a:rPr dirty="0" sz="1100" spc="5">
                <a:latin typeface="Times New Roman"/>
                <a:cs typeface="Times New Roman"/>
              </a:rPr>
              <a:t>applications: to </a:t>
            </a:r>
            <a:r>
              <a:rPr dirty="0" sz="1100" spc="10">
                <a:latin typeface="Times New Roman"/>
                <a:cs typeface="Times New Roman"/>
              </a:rPr>
              <a:t>the aggregate stock market, to the cross-section of  average </a:t>
            </a:r>
            <a:r>
              <a:rPr dirty="0" sz="1100" spc="5">
                <a:latin typeface="Times New Roman"/>
                <a:cs typeface="Times New Roman"/>
              </a:rPr>
              <a:t>returns, to individual trading </a:t>
            </a:r>
            <a:r>
              <a:rPr dirty="0" sz="1100" spc="10">
                <a:latin typeface="Times New Roman"/>
                <a:cs typeface="Times New Roman"/>
              </a:rPr>
              <a:t>behavior, and to </a:t>
            </a:r>
            <a:r>
              <a:rPr dirty="0" sz="1100" spc="5">
                <a:latin typeface="Times New Roman"/>
                <a:cs typeface="Times New Roman"/>
              </a:rPr>
              <a:t>corporate finance.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close </a:t>
            </a:r>
            <a:r>
              <a:rPr dirty="0" sz="1100" spc="5">
                <a:latin typeface="Times New Roman"/>
                <a:cs typeface="Times New Roman"/>
              </a:rPr>
              <a:t>by  </a:t>
            </a:r>
            <a:r>
              <a:rPr dirty="0" sz="1100" spc="10">
                <a:latin typeface="Times New Roman"/>
                <a:cs typeface="Times New Roman"/>
              </a:rPr>
              <a:t>assessing </a:t>
            </a:r>
            <a:r>
              <a:rPr dirty="0" sz="1100" spc="5">
                <a:latin typeface="Times New Roman"/>
                <a:cs typeface="Times New Roman"/>
              </a:rPr>
              <a:t>progress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field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speculating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future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course.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5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Behavioral </a:t>
            </a:r>
            <a:r>
              <a:rPr dirty="0" sz="1100" spc="5">
                <a:latin typeface="Times New Roman"/>
                <a:cs typeface="Times New Roman"/>
              </a:rPr>
              <a:t>finance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behavioral </a:t>
            </a:r>
            <a:r>
              <a:rPr dirty="0" sz="1100" spc="10">
                <a:latin typeface="Times New Roman"/>
                <a:cs typeface="Times New Roman"/>
              </a:rPr>
              <a:t>economics </a:t>
            </a:r>
            <a:r>
              <a:rPr dirty="0" sz="1100" spc="5">
                <a:latin typeface="Times New Roman"/>
                <a:cs typeface="Times New Roman"/>
              </a:rPr>
              <a:t>are closely related fields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apply  scientific </a:t>
            </a:r>
            <a:r>
              <a:rPr dirty="0" sz="1100" spc="10">
                <a:latin typeface="Times New Roman"/>
                <a:cs typeface="Times New Roman"/>
              </a:rPr>
              <a:t>research on </a:t>
            </a:r>
            <a:r>
              <a:rPr dirty="0" sz="1100" spc="15">
                <a:latin typeface="Times New Roman"/>
                <a:cs typeface="Times New Roman"/>
              </a:rPr>
              <a:t>human </a:t>
            </a:r>
            <a:r>
              <a:rPr dirty="0" sz="1100" spc="10">
                <a:latin typeface="Times New Roman"/>
                <a:cs typeface="Times New Roman"/>
              </a:rPr>
              <a:t>and social cognitive and emotional biases </a:t>
            </a:r>
            <a:r>
              <a:rPr dirty="0" sz="1100" spc="5">
                <a:latin typeface="Times New Roman"/>
                <a:cs typeface="Times New Roman"/>
              </a:rPr>
              <a:t>to better understand 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decisions </a:t>
            </a:r>
            <a:r>
              <a:rPr dirty="0" sz="1100" spc="10">
                <a:latin typeface="Times New Roman"/>
                <a:cs typeface="Times New Roman"/>
              </a:rPr>
              <a:t>and how </a:t>
            </a:r>
            <a:r>
              <a:rPr dirty="0" sz="1100" spc="5">
                <a:latin typeface="Times New Roman"/>
                <a:cs typeface="Times New Roman"/>
              </a:rPr>
              <a:t>they affect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prices, returns </a:t>
            </a:r>
            <a:r>
              <a:rPr dirty="0" sz="1100" spc="10">
                <a:latin typeface="Times New Roman"/>
                <a:cs typeface="Times New Roman"/>
              </a:rPr>
              <a:t>and the allocation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resources.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Risk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aversion: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156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998982" y="4057650"/>
            <a:ext cx="5344160" cy="824230"/>
          </a:xfrm>
          <a:prstGeom prst="rect">
            <a:avLst/>
          </a:prstGeom>
          <a:solidFill>
            <a:srgbClr val="F8FCFF"/>
          </a:solidFill>
        </p:spPr>
        <p:txBody>
          <a:bodyPr wrap="square" lIns="0" tIns="0" rIns="0" bIns="0" rtlCol="0" vert="horz">
            <a:spAutoFit/>
          </a:bodyPr>
          <a:lstStyle/>
          <a:p>
            <a:pPr algn="just" marL="17145">
              <a:lnSpc>
                <a:spcPts val="1255"/>
              </a:lnSpc>
            </a:pP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aversion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concept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economics,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finance,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psychology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related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behavior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endParaRPr sz="1100">
              <a:latin typeface="Times New Roman"/>
              <a:cs typeface="Times New Roman"/>
            </a:endParaRPr>
          </a:p>
          <a:p>
            <a:pPr algn="just" marL="17145" marR="10160">
              <a:lnSpc>
                <a:spcPts val="1300"/>
              </a:lnSpc>
              <a:spcBef>
                <a:spcPts val="50"/>
              </a:spcBef>
            </a:pPr>
            <a:r>
              <a:rPr dirty="0" sz="1100" spc="10">
                <a:latin typeface="Times New Roman"/>
                <a:cs typeface="Times New Roman"/>
              </a:rPr>
              <a:t>consumers and investors </a:t>
            </a:r>
            <a:r>
              <a:rPr dirty="0" sz="1100" spc="5">
                <a:latin typeface="Times New Roman"/>
                <a:cs typeface="Times New Roman"/>
              </a:rPr>
              <a:t>under uncertainty. Risk aversion is the reluctance of </a:t>
            </a:r>
            <a:r>
              <a:rPr dirty="0" sz="1100" spc="10">
                <a:latin typeface="Times New Roman"/>
                <a:cs typeface="Times New Roman"/>
              </a:rPr>
              <a:t>a person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accept a bargain with an </a:t>
            </a:r>
            <a:r>
              <a:rPr dirty="0" sz="1100" spc="5">
                <a:latin typeface="Times New Roman"/>
                <a:cs typeface="Times New Roman"/>
              </a:rPr>
              <a:t>uncertain </a:t>
            </a:r>
            <a:r>
              <a:rPr dirty="0" sz="1100" spc="10">
                <a:latin typeface="Times New Roman"/>
                <a:cs typeface="Times New Roman"/>
              </a:rPr>
              <a:t>payoff </a:t>
            </a:r>
            <a:r>
              <a:rPr dirty="0" sz="1100" spc="5">
                <a:latin typeface="Times New Roman"/>
                <a:cs typeface="Times New Roman"/>
              </a:rPr>
              <a:t>rather than another bargain with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certain, but  possibly lower, </a:t>
            </a:r>
            <a:r>
              <a:rPr dirty="0" sz="1100" spc="10">
                <a:latin typeface="Times New Roman"/>
                <a:cs typeface="Times New Roman"/>
              </a:rPr>
              <a:t>expected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payoff.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03808" y="4858635"/>
            <a:ext cx="59880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Ex</a:t>
            </a:r>
            <a:r>
              <a:rPr dirty="0" sz="1100" spc="15" b="1" i="1">
                <a:latin typeface="Times New Roman"/>
                <a:cs typeface="Times New Roman"/>
              </a:rPr>
              <a:t>a</a:t>
            </a:r>
            <a:r>
              <a:rPr dirty="0" sz="1100" spc="10" b="1" i="1">
                <a:latin typeface="Times New Roman"/>
                <a:cs typeface="Times New Roman"/>
              </a:rPr>
              <a:t>m</a:t>
            </a:r>
            <a:r>
              <a:rPr dirty="0" sz="1100" spc="15" b="1" i="1">
                <a:latin typeface="Times New Roman"/>
                <a:cs typeface="Times New Roman"/>
              </a:rPr>
              <a:t>p</a:t>
            </a:r>
            <a:r>
              <a:rPr dirty="0" sz="1100" spc="5" b="1" i="1">
                <a:latin typeface="Times New Roman"/>
                <a:cs typeface="Times New Roman"/>
              </a:rPr>
              <a:t>le</a:t>
            </a:r>
            <a:r>
              <a:rPr dirty="0" sz="1100" spc="5" b="1" i="1">
                <a:latin typeface="Times New Roman"/>
                <a:cs typeface="Times New Roman"/>
              </a:rPr>
              <a:t>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98982" y="5211317"/>
            <a:ext cx="5344160" cy="2669540"/>
          </a:xfrm>
          <a:prstGeom prst="rect">
            <a:avLst/>
          </a:prstGeom>
          <a:solidFill>
            <a:srgbClr val="F8FCFF"/>
          </a:solidFill>
        </p:spPr>
        <p:txBody>
          <a:bodyPr wrap="square" lIns="0" tIns="0" rIns="0" bIns="0" rtlCol="0" vert="horz">
            <a:spAutoFit/>
          </a:bodyPr>
          <a:lstStyle/>
          <a:p>
            <a:pPr marL="17145" marR="8890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 is given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choice between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scenarios,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certain </a:t>
            </a:r>
            <a:r>
              <a:rPr dirty="0" sz="1100" spc="10">
                <a:latin typeface="Times New Roman"/>
                <a:cs typeface="Times New Roman"/>
              </a:rPr>
              <a:t>and one </a:t>
            </a:r>
            <a:r>
              <a:rPr dirty="0" sz="1100" spc="5">
                <a:latin typeface="Times New Roman"/>
                <a:cs typeface="Times New Roman"/>
              </a:rPr>
              <a:t>not.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uncertain  scenario, 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person  is  to  </a:t>
            </a:r>
            <a:r>
              <a:rPr dirty="0" sz="1100" spc="10">
                <a:latin typeface="Times New Roman"/>
                <a:cs typeface="Times New Roman"/>
              </a:rPr>
              <a:t>make  a  gamble  </a:t>
            </a:r>
            <a:r>
              <a:rPr dirty="0" sz="1100" spc="5">
                <a:latin typeface="Times New Roman"/>
                <a:cs typeface="Times New Roman"/>
              </a:rPr>
              <a:t>with  </a:t>
            </a:r>
            <a:r>
              <a:rPr dirty="0" sz="1100" spc="10">
                <a:latin typeface="Times New Roman"/>
                <a:cs typeface="Times New Roman"/>
              </a:rPr>
              <a:t>an  equal  </a:t>
            </a:r>
            <a:r>
              <a:rPr dirty="0" sz="1100" spc="5">
                <a:latin typeface="Times New Roman"/>
                <a:cs typeface="Times New Roman"/>
              </a:rPr>
              <a:t>probability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between</a:t>
            </a:r>
            <a:endParaRPr sz="1100">
              <a:latin typeface="Times New Roman"/>
              <a:cs typeface="Times New Roman"/>
            </a:endParaRPr>
          </a:p>
          <a:p>
            <a:pPr marL="17145">
              <a:lnSpc>
                <a:spcPts val="1245"/>
              </a:lnSpc>
            </a:pPr>
            <a:r>
              <a:rPr dirty="0" sz="1100" spc="5">
                <a:latin typeface="Times New Roman"/>
                <a:cs typeface="Times New Roman"/>
              </a:rPr>
              <a:t>receiving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$100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nothing.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alternative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scenario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receive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specific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dollar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amount</a:t>
            </a:r>
            <a:endParaRPr sz="1100">
              <a:latin typeface="Times New Roman"/>
              <a:cs typeface="Times New Roman"/>
            </a:endParaRPr>
          </a:p>
          <a:p>
            <a:pPr marL="17145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with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certainty.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7145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different risk attitudes.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Times New Roman"/>
              <a:cs typeface="Times New Roman"/>
            </a:endParaRPr>
          </a:p>
          <a:p>
            <a:pPr marL="447675" indent="-216535">
              <a:lnSpc>
                <a:spcPts val="1310"/>
              </a:lnSpc>
              <a:buFont typeface="Symbol"/>
              <a:buChar char=""/>
              <a:tabLst>
                <a:tab pos="447675" algn="l"/>
                <a:tab pos="448309" algn="l"/>
              </a:tabLst>
            </a:pPr>
            <a:r>
              <a:rPr dirty="0" sz="1100" spc="5">
                <a:latin typeface="Times New Roman"/>
                <a:cs typeface="Times New Roman"/>
              </a:rPr>
              <a:t>Risk-averse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would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accept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certain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payoff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less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than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$50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(for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example,</a:t>
            </a:r>
            <a:endParaRPr sz="1100">
              <a:latin typeface="Times New Roman"/>
              <a:cs typeface="Times New Roman"/>
            </a:endParaRPr>
          </a:p>
          <a:p>
            <a:pPr marL="447675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$40) rather than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gamble.</a:t>
            </a:r>
            <a:endParaRPr sz="1100">
              <a:latin typeface="Times New Roman"/>
              <a:cs typeface="Times New Roman"/>
            </a:endParaRPr>
          </a:p>
          <a:p>
            <a:pPr marL="447675" indent="-216535">
              <a:lnSpc>
                <a:spcPct val="100000"/>
              </a:lnSpc>
              <a:spcBef>
                <a:spcPts val="65"/>
              </a:spcBef>
              <a:buFont typeface="Symbol"/>
              <a:buChar char=""/>
              <a:tabLst>
                <a:tab pos="447675" algn="l"/>
                <a:tab pos="448309" algn="l"/>
              </a:tabLst>
            </a:pPr>
            <a:r>
              <a:rPr dirty="0" sz="1100" spc="5">
                <a:latin typeface="Times New Roman"/>
                <a:cs typeface="Times New Roman"/>
              </a:rPr>
              <a:t>Risk neutral if </a:t>
            </a:r>
            <a:r>
              <a:rPr dirty="0" sz="1100" spc="10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or she is in different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bet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certain </a:t>
            </a:r>
            <a:r>
              <a:rPr dirty="0" sz="1100" spc="10">
                <a:latin typeface="Times New Roman"/>
                <a:cs typeface="Times New Roman"/>
              </a:rPr>
              <a:t>$50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payment.</a:t>
            </a:r>
            <a:endParaRPr sz="1100">
              <a:latin typeface="Times New Roman"/>
              <a:cs typeface="Times New Roman"/>
            </a:endParaRPr>
          </a:p>
          <a:p>
            <a:pPr marL="447675" marR="10795" indent="-215900">
              <a:lnSpc>
                <a:spcPts val="1300"/>
              </a:lnSpc>
              <a:spcBef>
                <a:spcPts val="114"/>
              </a:spcBef>
              <a:buFont typeface="Symbol"/>
              <a:buChar char=""/>
              <a:tabLst>
                <a:tab pos="447675" algn="l"/>
                <a:tab pos="448309" algn="l"/>
              </a:tabLst>
            </a:pPr>
            <a:r>
              <a:rPr dirty="0" sz="1100" spc="5">
                <a:latin typeface="Times New Roman"/>
                <a:cs typeface="Times New Roman"/>
              </a:rPr>
              <a:t>Risk-seeking (or risk-loving)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the certain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more than $50 </a:t>
            </a:r>
            <a:r>
              <a:rPr dirty="0" sz="1100" spc="5">
                <a:latin typeface="Times New Roman"/>
                <a:cs typeface="Times New Roman"/>
              </a:rPr>
              <a:t>(for  </a:t>
            </a:r>
            <a:r>
              <a:rPr dirty="0" sz="1100" spc="10">
                <a:latin typeface="Times New Roman"/>
                <a:cs typeface="Times New Roman"/>
              </a:rPr>
              <a:t>example, $60) to </a:t>
            </a:r>
            <a:r>
              <a:rPr dirty="0" sz="1100" spc="5">
                <a:latin typeface="Times New Roman"/>
                <a:cs typeface="Times New Roman"/>
              </a:rPr>
              <a:t>induce </a:t>
            </a:r>
            <a:r>
              <a:rPr dirty="0" sz="1100" spc="15">
                <a:latin typeface="Times New Roman"/>
                <a:cs typeface="Times New Roman"/>
              </a:rPr>
              <a:t>him </a:t>
            </a:r>
            <a:r>
              <a:rPr dirty="0" sz="1100" spc="5">
                <a:latin typeface="Times New Roman"/>
                <a:cs typeface="Times New Roman"/>
              </a:rPr>
              <a:t>or her </a:t>
            </a:r>
            <a:r>
              <a:rPr dirty="0" sz="1100" spc="10">
                <a:latin typeface="Times New Roman"/>
                <a:cs typeface="Times New Roman"/>
              </a:rPr>
              <a:t>to take the certain </a:t>
            </a:r>
            <a:r>
              <a:rPr dirty="0" sz="1100" spc="5">
                <a:latin typeface="Times New Roman"/>
                <a:cs typeface="Times New Roman"/>
              </a:rPr>
              <a:t>option over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gamble.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145" marR="952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average payoff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gamble, known </a:t>
            </a:r>
            <a:r>
              <a:rPr dirty="0" sz="1100" spc="5">
                <a:latin typeface="Times New Roman"/>
                <a:cs typeface="Times New Roman"/>
              </a:rPr>
              <a:t>as its expected </a:t>
            </a:r>
            <a:r>
              <a:rPr dirty="0" sz="1100" spc="10">
                <a:latin typeface="Times New Roman"/>
                <a:cs typeface="Times New Roman"/>
              </a:rPr>
              <a:t>value, </a:t>
            </a:r>
            <a:r>
              <a:rPr dirty="0" sz="1100" spc="5">
                <a:latin typeface="Times New Roman"/>
                <a:cs typeface="Times New Roman"/>
              </a:rPr>
              <a:t>is $50.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 spc="10">
                <a:latin typeface="Times New Roman"/>
                <a:cs typeface="Times New Roman"/>
              </a:rPr>
              <a:t>amount  accepted </a:t>
            </a:r>
            <a:r>
              <a:rPr dirty="0" sz="1100" spc="5">
                <a:latin typeface="Times New Roman"/>
                <a:cs typeface="Times New Roman"/>
              </a:rPr>
              <a:t>instead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bet is called the certainty equivalent,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and the expected value </a:t>
            </a:r>
            <a:r>
              <a:rPr dirty="0" sz="1100" spc="5">
                <a:latin typeface="Times New Roman"/>
                <a:cs typeface="Times New Roman"/>
              </a:rPr>
              <a:t>is called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premium.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1231521"/>
            <a:ext cx="5335905" cy="84042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Introduction: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Indexes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useful in assessing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results.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provide </a:t>
            </a:r>
            <a:r>
              <a:rPr dirty="0" sz="1100" spc="10">
                <a:latin typeface="Times New Roman"/>
                <a:cs typeface="Times New Roman"/>
              </a:rPr>
              <a:t>a benchmark </a:t>
            </a:r>
            <a:r>
              <a:rPr dirty="0" sz="1100" spc="5">
                <a:latin typeface="Times New Roman"/>
                <a:cs typeface="Times New Roman"/>
              </a:rPr>
              <a:t>against which  performance </a:t>
            </a:r>
            <a:r>
              <a:rPr dirty="0" sz="1100" spc="10">
                <a:latin typeface="Times New Roman"/>
                <a:cs typeface="Times New Roman"/>
              </a:rPr>
              <a:t>can be compared. They </a:t>
            </a:r>
            <a:r>
              <a:rPr dirty="0" sz="1100" spc="5">
                <a:latin typeface="Times New Roman"/>
                <a:cs typeface="Times New Roman"/>
              </a:rPr>
              <a:t>also useful in financial research, </a:t>
            </a:r>
            <a:r>
              <a:rPr dirty="0" sz="1100" spc="10">
                <a:latin typeface="Times New Roman"/>
                <a:cs typeface="Times New Roman"/>
              </a:rPr>
              <a:t>through which </a:t>
            </a:r>
            <a:r>
              <a:rPr dirty="0" sz="1100" spc="5">
                <a:latin typeface="Times New Roman"/>
                <a:cs typeface="Times New Roman"/>
              </a:rPr>
              <a:t>an  investigator seeks to </a:t>
            </a:r>
            <a:r>
              <a:rPr dirty="0" sz="1100" spc="10">
                <a:latin typeface="Times New Roman"/>
                <a:cs typeface="Times New Roman"/>
              </a:rPr>
              <a:t>discover the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certain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variables </a:t>
            </a:r>
            <a:r>
              <a:rPr dirty="0" sz="1100" spc="10">
                <a:latin typeface="Times New Roman"/>
                <a:cs typeface="Times New Roman"/>
              </a:rPr>
              <a:t>and  market </a:t>
            </a:r>
            <a:r>
              <a:rPr dirty="0" sz="1100" spc="5">
                <a:latin typeface="Times New Roman"/>
                <a:cs typeface="Times New Roman"/>
              </a:rPr>
              <a:t>results. In fact, most of </a:t>
            </a:r>
            <a:r>
              <a:rPr dirty="0" sz="1100" spc="15">
                <a:latin typeface="Times New Roman"/>
                <a:cs typeface="Times New Roman"/>
              </a:rPr>
              <a:t>us </a:t>
            </a:r>
            <a:r>
              <a:rPr dirty="0" sz="1100" spc="10">
                <a:latin typeface="Times New Roman"/>
                <a:cs typeface="Times New Roman"/>
              </a:rPr>
              <a:t>keep </a:t>
            </a:r>
            <a:r>
              <a:rPr dirty="0" sz="1100" spc="5">
                <a:latin typeface="Times New Roman"/>
                <a:cs typeface="Times New Roman"/>
              </a:rPr>
              <a:t>abreast of </a:t>
            </a:r>
            <a:r>
              <a:rPr dirty="0" sz="1100" spc="10">
                <a:latin typeface="Times New Roman"/>
                <a:cs typeface="Times New Roman"/>
              </a:rPr>
              <a:t>developments </a:t>
            </a:r>
            <a:r>
              <a:rPr dirty="0" sz="1100" spc="5">
                <a:latin typeface="Times New Roman"/>
                <a:cs typeface="Times New Roman"/>
              </a:rPr>
              <a:t>in “the market” by  watching </a:t>
            </a:r>
            <a:r>
              <a:rPr dirty="0" sz="1100" spc="10">
                <a:latin typeface="Times New Roman"/>
                <a:cs typeface="Times New Roman"/>
              </a:rPr>
              <a:t>the indexes. Because </a:t>
            </a:r>
            <a:r>
              <a:rPr dirty="0" sz="1100" spc="5">
                <a:latin typeface="Times New Roman"/>
                <a:cs typeface="Times New Roman"/>
              </a:rPr>
              <a:t>television or radio </a:t>
            </a:r>
            <a:r>
              <a:rPr dirty="0" sz="1100" spc="10">
                <a:latin typeface="Times New Roman"/>
                <a:cs typeface="Times New Roman"/>
              </a:rPr>
              <a:t>announcers cannot </a:t>
            </a:r>
            <a:r>
              <a:rPr dirty="0" sz="1100" spc="5">
                <a:latin typeface="Times New Roman"/>
                <a:cs typeface="Times New Roman"/>
              </a:rPr>
              <a:t>possibly cover price  changes for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security, they quote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value of </a:t>
            </a:r>
            <a:r>
              <a:rPr dirty="0" sz="1100" spc="10">
                <a:latin typeface="Times New Roman"/>
                <a:cs typeface="Times New Roman"/>
              </a:rPr>
              <a:t>some well-known </a:t>
            </a:r>
            <a:r>
              <a:rPr dirty="0" sz="1100" spc="5">
                <a:latin typeface="Times New Roman"/>
                <a:cs typeface="Times New Roman"/>
              </a:rPr>
              <a:t>market measure, such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Industrial </a:t>
            </a:r>
            <a:r>
              <a:rPr dirty="0" sz="1100" spc="10">
                <a:latin typeface="Times New Roman"/>
                <a:cs typeface="Times New Roman"/>
              </a:rPr>
              <a:t>Average. On-the-hour radio </a:t>
            </a:r>
            <a:r>
              <a:rPr dirty="0" sz="1100" spc="15">
                <a:latin typeface="Times New Roman"/>
                <a:cs typeface="Times New Roman"/>
              </a:rPr>
              <a:t>news </a:t>
            </a:r>
            <a:r>
              <a:rPr dirty="0" sz="1100" spc="10">
                <a:latin typeface="Times New Roman"/>
                <a:cs typeface="Times New Roman"/>
              </a:rPr>
              <a:t>frequently concludes with a  </a:t>
            </a:r>
            <a:r>
              <a:rPr dirty="0" sz="1100" spc="5">
                <a:latin typeface="Times New Roman"/>
                <a:cs typeface="Times New Roman"/>
              </a:rPr>
              <a:t>statement such as </a:t>
            </a:r>
            <a:r>
              <a:rPr dirty="0" sz="1100" spc="15">
                <a:latin typeface="Times New Roman"/>
                <a:cs typeface="Times New Roman"/>
              </a:rPr>
              <a:t>“On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Industrial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up 123 </a:t>
            </a:r>
            <a:r>
              <a:rPr dirty="0" sz="1100" spc="5">
                <a:latin typeface="Times New Roman"/>
                <a:cs typeface="Times New Roman"/>
              </a:rPr>
              <a:t>points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volume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630 </a:t>
            </a:r>
            <a:r>
              <a:rPr dirty="0" sz="1100" spc="5">
                <a:latin typeface="Times New Roman"/>
                <a:cs typeface="Times New Roman"/>
              </a:rPr>
              <a:t>million shares.”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everywhere,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news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indicator of the  </a:t>
            </a:r>
            <a:r>
              <a:rPr dirty="0" sz="1100" spc="10">
                <a:latin typeface="Times New Roman"/>
                <a:cs typeface="Times New Roman"/>
              </a:rPr>
              <a:t>day’s </a:t>
            </a:r>
            <a:r>
              <a:rPr dirty="0" sz="1100" spc="5">
                <a:latin typeface="Times New Roman"/>
                <a:cs typeface="Times New Roman"/>
              </a:rPr>
              <a:t>market activity </a:t>
            </a:r>
            <a:r>
              <a:rPr dirty="0" sz="1100" spc="10">
                <a:latin typeface="Times New Roman"/>
                <a:cs typeface="Times New Roman"/>
              </a:rPr>
              <a:t>and a good clue </a:t>
            </a:r>
            <a:r>
              <a:rPr dirty="0" sz="1100" spc="5">
                <a:latin typeface="Times New Roman"/>
                <a:cs typeface="Times New Roman"/>
              </a:rPr>
              <a:t>as to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happening with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favorite  securities.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chapter </a:t>
            </a:r>
            <a:r>
              <a:rPr dirty="0" sz="1100" spc="10">
                <a:latin typeface="Times New Roman"/>
                <a:cs typeface="Times New Roman"/>
              </a:rPr>
              <a:t>provides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overview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most </a:t>
            </a:r>
            <a:r>
              <a:rPr dirty="0" sz="1100" spc="5">
                <a:latin typeface="Times New Roman"/>
                <a:cs typeface="Times New Roman"/>
              </a:rPr>
              <a:t>popular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Index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Construction: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Indexes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useful in following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performance, but only if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knows  what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is measuring </a:t>
            </a:r>
            <a:r>
              <a:rPr dirty="0" sz="1100" spc="10">
                <a:latin typeface="Times New Roman"/>
                <a:cs typeface="Times New Roman"/>
              </a:rPr>
              <a:t>and how </a:t>
            </a:r>
            <a:r>
              <a:rPr dirty="0" sz="1100" spc="5">
                <a:latin typeface="Times New Roman"/>
                <a:cs typeface="Times New Roman"/>
              </a:rPr>
              <a:t>similar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index is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investment  </a:t>
            </a:r>
            <a:r>
              <a:rPr dirty="0" sz="1100" spc="5">
                <a:latin typeface="Times New Roman"/>
                <a:cs typeface="Times New Roman"/>
              </a:rPr>
              <a:t>portfolio. </a:t>
            </a:r>
            <a:r>
              <a:rPr dirty="0" sz="1100" spc="10">
                <a:latin typeface="Times New Roman"/>
                <a:cs typeface="Times New Roman"/>
              </a:rPr>
              <a:t>Knowing </a:t>
            </a:r>
            <a:r>
              <a:rPr dirty="0" sz="1100" spc="5">
                <a:latin typeface="Times New Roman"/>
                <a:cs typeface="Times New Roman"/>
              </a:rPr>
              <a:t>that the general level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prices in Singapore declined </a:t>
            </a:r>
            <a:r>
              <a:rPr dirty="0" sz="1100" spc="10">
                <a:latin typeface="Times New Roman"/>
                <a:cs typeface="Times New Roman"/>
              </a:rPr>
              <a:t>today may  not </a:t>
            </a:r>
            <a:r>
              <a:rPr dirty="0" sz="1100" spc="5">
                <a:latin typeface="Times New Roman"/>
                <a:cs typeface="Times New Roman"/>
              </a:rPr>
              <a:t>tell investors </a:t>
            </a:r>
            <a:r>
              <a:rPr dirty="0" sz="1100" spc="10">
                <a:latin typeface="Times New Roman"/>
                <a:cs typeface="Times New Roman"/>
              </a:rPr>
              <a:t>much about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U.S computer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fared.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Price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Weighting: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price-weighted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composed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the index </a:t>
            </a:r>
            <a:r>
              <a:rPr dirty="0" sz="1100" spc="10">
                <a:latin typeface="Times New Roman"/>
                <a:cs typeface="Times New Roman"/>
              </a:rPr>
              <a:t>component,  </a:t>
            </a:r>
            <a:r>
              <a:rPr dirty="0" sz="1100" spc="5">
                <a:latin typeface="Times New Roman"/>
                <a:cs typeface="Times New Roman"/>
              </a:rPr>
              <a:t>regardless of the </a:t>
            </a:r>
            <a:r>
              <a:rPr dirty="0" sz="1100" spc="10">
                <a:latin typeface="Times New Roman"/>
                <a:cs typeface="Times New Roman"/>
              </a:rPr>
              <a:t>price of </a:t>
            </a:r>
            <a:r>
              <a:rPr dirty="0" sz="1100" spc="5">
                <a:latin typeface="Times New Roman"/>
                <a:cs typeface="Times New Roman"/>
              </a:rPr>
              <a:t>the share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the size of the </a:t>
            </a:r>
            <a:r>
              <a:rPr dirty="0" sz="1100" spc="10">
                <a:latin typeface="Times New Roman"/>
                <a:cs typeface="Times New Roman"/>
              </a:rPr>
              <a:t>underlying company: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 Industrial </a:t>
            </a:r>
            <a:r>
              <a:rPr dirty="0" sz="1100" spc="10">
                <a:latin typeface="Times New Roman"/>
                <a:cs typeface="Times New Roman"/>
              </a:rPr>
              <a:t>Average (DJIA)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example of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step </a:t>
            </a:r>
            <a:r>
              <a:rPr dirty="0" sz="1100" spc="10">
                <a:latin typeface="Times New Roman"/>
                <a:cs typeface="Times New Roman"/>
              </a:rPr>
              <a:t>the 30 </a:t>
            </a:r>
            <a:r>
              <a:rPr dirty="0" sz="1100" spc="5">
                <a:latin typeface="Times New Roman"/>
                <a:cs typeface="Times New Roman"/>
              </a:rPr>
              <a:t>industrial 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comprising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">
                <a:latin typeface="Times New Roman"/>
                <a:cs typeface="Times New Roman"/>
              </a:rPr>
              <a:t> index.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problem with a </a:t>
            </a:r>
            <a:r>
              <a:rPr dirty="0" sz="1100" spc="5">
                <a:latin typeface="Times New Roman"/>
                <a:cs typeface="Times New Roman"/>
              </a:rPr>
              <a:t>price-weighted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lies in the distortions that </a:t>
            </a:r>
            <a:r>
              <a:rPr dirty="0" sz="1100" spc="10">
                <a:latin typeface="Times New Roman"/>
                <a:cs typeface="Times New Roman"/>
              </a:rPr>
              <a:t>occur when a company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the index chooses </a:t>
            </a:r>
            <a:r>
              <a:rPr dirty="0" sz="1100" spc="5">
                <a:latin typeface="Times New Roman"/>
                <a:cs typeface="Times New Roman"/>
              </a:rPr>
              <a:t>to split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day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the value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composed </a:t>
            </a:r>
            <a:r>
              <a:rPr dirty="0" sz="1100" spc="5">
                <a:latin typeface="Times New Roman"/>
                <a:cs typeface="Times New Roman"/>
              </a:rPr>
              <a:t>of one  share in each of the three stocks is </a:t>
            </a:r>
            <a:r>
              <a:rPr dirty="0" sz="1100" spc="10">
                <a:latin typeface="Times New Roman"/>
                <a:cs typeface="Times New Roman"/>
              </a:rPr>
              <a:t>$60.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day two, </a:t>
            </a:r>
            <a:r>
              <a:rPr dirty="0" sz="1100" spc="10">
                <a:latin typeface="Times New Roman"/>
                <a:cs typeface="Times New Roman"/>
              </a:rPr>
              <a:t>company a </a:t>
            </a:r>
            <a:r>
              <a:rPr dirty="0" sz="1100" spc="5">
                <a:latin typeface="Times New Roman"/>
                <a:cs typeface="Times New Roman"/>
              </a:rPr>
              <a:t>splits its shares </a:t>
            </a:r>
            <a:r>
              <a:rPr dirty="0" sz="1100" spc="10">
                <a:latin typeface="Times New Roman"/>
                <a:cs typeface="Times New Roman"/>
              </a:rPr>
              <a:t>three for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one,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causes </a:t>
            </a:r>
            <a:r>
              <a:rPr dirty="0" sz="1100" spc="10">
                <a:latin typeface="Times New Roman"/>
                <a:cs typeface="Times New Roman"/>
              </a:rPr>
              <a:t>company A’s </a:t>
            </a:r>
            <a:r>
              <a:rPr dirty="0" sz="1100" spc="5">
                <a:latin typeface="Times New Roman"/>
                <a:cs typeface="Times New Roman"/>
              </a:rPr>
              <a:t>share price to fall to $10.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in each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three 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costs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total of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$40.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Someone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unaware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A’s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split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would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observe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decline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index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from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10"/>
              </a:spcBef>
            </a:pPr>
            <a:r>
              <a:rPr dirty="0" sz="1100" spc="10">
                <a:latin typeface="Times New Roman"/>
                <a:cs typeface="Times New Roman"/>
              </a:rPr>
              <a:t>$60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$40 and </a:t>
            </a:r>
            <a:r>
              <a:rPr dirty="0" sz="1100" spc="5">
                <a:latin typeface="Times New Roman"/>
                <a:cs typeface="Times New Roman"/>
              </a:rPr>
              <a:t>conclude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lost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third of its value overnight. This conclusion  </a:t>
            </a:r>
            <a:r>
              <a:rPr dirty="0" sz="1100" spc="10">
                <a:latin typeface="Times New Roman"/>
                <a:cs typeface="Times New Roman"/>
              </a:rPr>
              <a:t>however would </a:t>
            </a:r>
            <a:r>
              <a:rPr dirty="0" sz="1100" spc="5">
                <a:latin typeface="Times New Roman"/>
                <a:cs typeface="Times New Roman"/>
              </a:rPr>
              <a:t>obviously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inaccurate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 decline in </a:t>
            </a:r>
            <a:r>
              <a:rPr dirty="0" sz="1100" spc="10">
                <a:latin typeface="Times New Roman"/>
                <a:cs typeface="Times New Roman"/>
              </a:rPr>
              <a:t>value stemmed purely </a:t>
            </a:r>
            <a:r>
              <a:rPr dirty="0" sz="1100" spc="15">
                <a:latin typeface="Times New Roman"/>
                <a:cs typeface="Times New Roman"/>
              </a:rPr>
              <a:t>from  </a:t>
            </a:r>
            <a:r>
              <a:rPr dirty="0" sz="1100" spc="10">
                <a:latin typeface="Times New Roman"/>
                <a:cs typeface="Times New Roman"/>
              </a:rPr>
              <a:t>an accounting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change.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To deal with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problem, analyses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a divisor </a:t>
            </a:r>
            <a:r>
              <a:rPr dirty="0" sz="1100" spc="5">
                <a:latin typeface="Times New Roman"/>
                <a:cs typeface="Times New Roman"/>
              </a:rPr>
              <a:t>to adjust 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portfolio before  reporting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final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divisor ensures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index does </a:t>
            </a:r>
            <a:r>
              <a:rPr dirty="0" sz="1100" spc="10">
                <a:latin typeface="Times New Roman"/>
                <a:cs typeface="Times New Roman"/>
              </a:rPr>
              <a:t>not change  </a:t>
            </a:r>
            <a:r>
              <a:rPr dirty="0" sz="1100" spc="5">
                <a:latin typeface="Times New Roman"/>
                <a:cs typeface="Times New Roman"/>
              </a:rPr>
              <a:t>artificially because 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split.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Some interpretation problems arise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price-weighted index. </a:t>
            </a:r>
            <a:r>
              <a:rPr dirty="0" sz="1100" spc="10">
                <a:latin typeface="Times New Roman"/>
                <a:cs typeface="Times New Roman"/>
              </a:rPr>
              <a:t>For one </a:t>
            </a:r>
            <a:r>
              <a:rPr dirty="0" sz="1100" spc="5">
                <a:latin typeface="Times New Roman"/>
                <a:cs typeface="Times New Roman"/>
              </a:rPr>
              <a:t>thing, </a:t>
            </a:r>
            <a:r>
              <a:rPr dirty="0" sz="1100" spc="10">
                <a:latin typeface="Times New Roman"/>
                <a:cs typeface="Times New Roman"/>
              </a:rPr>
              <a:t>high-value  </a:t>
            </a:r>
            <a:r>
              <a:rPr dirty="0" sz="1100" spc="5">
                <a:latin typeface="Times New Roman"/>
                <a:cs typeface="Times New Roman"/>
              </a:rPr>
              <a:t>stocks carry </a:t>
            </a:r>
            <a:r>
              <a:rPr dirty="0" sz="1100" spc="10">
                <a:latin typeface="Times New Roman"/>
                <a:cs typeface="Times New Roman"/>
              </a:rPr>
              <a:t>more weight </a:t>
            </a:r>
            <a:r>
              <a:rPr dirty="0" sz="1100" spc="5">
                <a:latin typeface="Times New Roman"/>
                <a:cs typeface="Times New Roman"/>
              </a:rPr>
              <a:t>than lower-valued issues, </a:t>
            </a:r>
            <a:r>
              <a:rPr dirty="0" sz="1100" spc="10">
                <a:latin typeface="Times New Roman"/>
                <a:cs typeface="Times New Roman"/>
              </a:rPr>
              <a:t>which may </a:t>
            </a:r>
            <a:r>
              <a:rPr dirty="0" sz="1100" spc="5">
                <a:latin typeface="Times New Roman"/>
                <a:cs typeface="Times New Roman"/>
              </a:rPr>
              <a:t>distort the bigger picture the  index purports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provide. </a:t>
            </a:r>
            <a:r>
              <a:rPr dirty="0" sz="1100" spc="10">
                <a:latin typeface="Times New Roman"/>
                <a:cs typeface="Times New Roman"/>
              </a:rPr>
              <a:t>Also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weighting </a:t>
            </a:r>
            <a:r>
              <a:rPr dirty="0" sz="1100" spc="5">
                <a:latin typeface="Times New Roman"/>
                <a:cs typeface="Times New Roman"/>
              </a:rPr>
              <a:t>carries </a:t>
            </a:r>
            <a:r>
              <a:rPr dirty="0" sz="1100" spc="10">
                <a:latin typeface="Times New Roman"/>
                <a:cs typeface="Times New Roman"/>
              </a:rPr>
              <a:t>a bias </a:t>
            </a:r>
            <a:r>
              <a:rPr dirty="0" sz="1100" spc="5">
                <a:latin typeface="Times New Roman"/>
                <a:cs typeface="Times New Roman"/>
              </a:rPr>
              <a:t>against </a:t>
            </a:r>
            <a:r>
              <a:rPr dirty="0" sz="1100" spc="10">
                <a:latin typeface="Times New Roman"/>
                <a:cs typeface="Times New Roman"/>
              </a:rPr>
              <a:t>a growth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5">
                <a:latin typeface="Times New Roman"/>
                <a:cs typeface="Times New Roman"/>
              </a:rPr>
              <a:t>price raises </a:t>
            </a:r>
            <a:r>
              <a:rPr dirty="0" sz="1100" spc="10">
                <a:latin typeface="Times New Roman"/>
                <a:cs typeface="Times New Roman"/>
              </a:rPr>
              <a:t>a growth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carries </a:t>
            </a:r>
            <a:r>
              <a:rPr dirty="0" sz="1100" spc="10">
                <a:latin typeface="Times New Roman"/>
                <a:cs typeface="Times New Roman"/>
              </a:rPr>
              <a:t>more weigh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 spc="5">
                <a:latin typeface="Times New Roman"/>
                <a:cs typeface="Times New Roman"/>
              </a:rPr>
              <a:t>the shares reach too  high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price, 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splits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 thereby </a:t>
            </a:r>
            <a:r>
              <a:rPr dirty="0" sz="1100" spc="10">
                <a:latin typeface="Times New Roman"/>
                <a:cs typeface="Times New Roman"/>
              </a:rPr>
              <a:t>knocking </a:t>
            </a:r>
            <a:r>
              <a:rPr dirty="0" sz="1100" spc="5">
                <a:latin typeface="Times New Roman"/>
                <a:cs typeface="Times New Roman"/>
              </a:rPr>
              <a:t>the price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10">
                <a:latin typeface="Times New Roman"/>
                <a:cs typeface="Times New Roman"/>
              </a:rPr>
              <a:t>and reducing  the company’s </a:t>
            </a:r>
            <a:r>
              <a:rPr dirty="0" sz="1100" spc="5">
                <a:latin typeface="Times New Roman"/>
                <a:cs typeface="Times New Roman"/>
              </a:rPr>
              <a:t>influence in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157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25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28491" y="902337"/>
            <a:ext cx="13449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MARKET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INDEXES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4635" cy="86067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Also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provides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consideration of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dividends </a:t>
            </a:r>
            <a:r>
              <a:rPr dirty="0" sz="1100" spc="10">
                <a:latin typeface="Times New Roman"/>
                <a:cs typeface="Times New Roman"/>
              </a:rPr>
              <a:t>paid 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weighted </a:t>
            </a:r>
            <a:r>
              <a:rPr dirty="0" sz="1100" spc="10">
                <a:latin typeface="Times New Roman"/>
                <a:cs typeface="Times New Roman"/>
              </a:rPr>
              <a:t>index might begin and end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value </a:t>
            </a:r>
            <a:r>
              <a:rPr dirty="0" sz="1100" spc="5">
                <a:latin typeface="Times New Roman"/>
                <a:cs typeface="Times New Roman"/>
              </a:rPr>
              <a:t>of 100.00. It </a:t>
            </a:r>
            <a:r>
              <a:rPr dirty="0" sz="1100" spc="10">
                <a:latin typeface="Times New Roman"/>
                <a:cs typeface="Times New Roman"/>
              </a:rPr>
              <a:t>would be </a:t>
            </a:r>
            <a:r>
              <a:rPr dirty="0" sz="1100" spc="5">
                <a:latin typeface="Times New Roman"/>
                <a:cs typeface="Times New Roman"/>
              </a:rPr>
              <a:t>incorrect to 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index earned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return;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dividends received are being  ignored.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index </a:t>
            </a:r>
            <a:r>
              <a:rPr dirty="0" sz="1100" spc="5" b="1" i="1">
                <a:latin typeface="Times New Roman"/>
                <a:cs typeface="Times New Roman"/>
              </a:rPr>
              <a:t>divisor accounts for artificial price </a:t>
            </a:r>
            <a:r>
              <a:rPr dirty="0" sz="1100" spc="10" b="1" i="1">
                <a:latin typeface="Times New Roman"/>
                <a:cs typeface="Times New Roman"/>
              </a:rPr>
              <a:t>changes due to </a:t>
            </a:r>
            <a:r>
              <a:rPr dirty="0" sz="1100" spc="5" b="1" i="1">
                <a:latin typeface="Times New Roman"/>
                <a:cs typeface="Times New Roman"/>
              </a:rPr>
              <a:t>stock</a:t>
            </a:r>
            <a:r>
              <a:rPr dirty="0" sz="1100" spc="2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splits.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Equal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Weighting: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equal weighting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reflects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performance associated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selection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 security </a:t>
            </a:r>
            <a:r>
              <a:rPr dirty="0" sz="1100" spc="10">
                <a:latin typeface="Times New Roman"/>
                <a:cs typeface="Times New Roman"/>
              </a:rPr>
              <a:t>by chance. For </a:t>
            </a:r>
            <a:r>
              <a:rPr dirty="0" sz="1100" spc="5">
                <a:latin typeface="Times New Roman"/>
                <a:cs typeface="Times New Roman"/>
              </a:rPr>
              <a:t>instance,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equal-weighting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ten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be  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one-tenth of the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of each of the ten </a:t>
            </a:r>
            <a:r>
              <a:rPr dirty="0" sz="1100" spc="10">
                <a:latin typeface="Times New Roman"/>
                <a:cs typeface="Times New Roman"/>
              </a:rPr>
              <a:t>companies. </a:t>
            </a:r>
            <a:r>
              <a:rPr dirty="0" sz="1100" spc="5">
                <a:latin typeface="Times New Roman"/>
                <a:cs typeface="Times New Roman"/>
              </a:rPr>
              <a:t>Performance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measured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rather than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price alone. </a:t>
            </a:r>
            <a:r>
              <a:rPr dirty="0" sz="1100" spc="10">
                <a:latin typeface="Times New Roman"/>
                <a:cs typeface="Times New Roman"/>
              </a:rPr>
              <a:t>Equal </a:t>
            </a:r>
            <a:r>
              <a:rPr dirty="0" sz="1100" spc="5">
                <a:latin typeface="Times New Roman"/>
                <a:cs typeface="Times New Roman"/>
              </a:rPr>
              <a:t>weighting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resulting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 represents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statistical average of </a:t>
            </a:r>
            <a:r>
              <a:rPr dirty="0" sz="1100" spc="10">
                <a:latin typeface="Times New Roman"/>
                <a:cs typeface="Times New Roman"/>
              </a:rPr>
              <a:t>random </a:t>
            </a:r>
            <a:r>
              <a:rPr dirty="0" sz="1100" spc="5">
                <a:latin typeface="Times New Roman"/>
                <a:cs typeface="Times New Roman"/>
              </a:rPr>
              <a:t>security selection. Equal </a:t>
            </a:r>
            <a:r>
              <a:rPr dirty="0" sz="1100" spc="10">
                <a:latin typeface="Times New Roman"/>
                <a:cs typeface="Times New Roman"/>
              </a:rPr>
              <a:t>weighting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theoretically preferable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price weighting.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equal-weighting </a:t>
            </a:r>
            <a:r>
              <a:rPr dirty="0" sz="1100" spc="10">
                <a:latin typeface="Times New Roman"/>
                <a:cs typeface="Times New Roman"/>
              </a:rPr>
              <a:t>index can be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or without dividends. Including dividend  </a:t>
            </a:r>
            <a:r>
              <a:rPr dirty="0" sz="1100" spc="10">
                <a:latin typeface="Times New Roman"/>
                <a:cs typeface="Times New Roman"/>
              </a:rPr>
              <a:t>can only make </a:t>
            </a:r>
            <a:r>
              <a:rPr dirty="0" sz="1100" spc="5">
                <a:latin typeface="Times New Roman"/>
                <a:cs typeface="Times New Roman"/>
              </a:rPr>
              <a:t>returns larger,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their omission results in </a:t>
            </a:r>
            <a:r>
              <a:rPr dirty="0" sz="1100" spc="10">
                <a:latin typeface="Times New Roman"/>
                <a:cs typeface="Times New Roman"/>
              </a:rPr>
              <a:t>a downward </a:t>
            </a:r>
            <a:r>
              <a:rPr dirty="0" sz="1100" spc="5">
                <a:latin typeface="Times New Roman"/>
                <a:cs typeface="Times New Roman"/>
              </a:rPr>
              <a:t>biased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market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236220" marR="229870">
              <a:lnSpc>
                <a:spcPts val="130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In </a:t>
            </a:r>
            <a:r>
              <a:rPr dirty="0" sz="1100" spc="5" b="1" i="1">
                <a:latin typeface="Times New Roman"/>
                <a:cs typeface="Times New Roman"/>
              </a:rPr>
              <a:t>capitalization weighting, </a:t>
            </a:r>
            <a:r>
              <a:rPr dirty="0" sz="1100" spc="10" b="1" i="1">
                <a:latin typeface="Times New Roman"/>
                <a:cs typeface="Times New Roman"/>
              </a:rPr>
              <a:t>share </a:t>
            </a:r>
            <a:r>
              <a:rPr dirty="0" sz="1100" spc="5" b="1" i="1">
                <a:latin typeface="Times New Roman"/>
                <a:cs typeface="Times New Roman"/>
              </a:rPr>
              <a:t>price is multiplied </a:t>
            </a:r>
            <a:r>
              <a:rPr dirty="0" sz="1100" spc="15" b="1" i="1">
                <a:latin typeface="Times New Roman"/>
                <a:cs typeface="Times New Roman"/>
              </a:rPr>
              <a:t>by </a:t>
            </a:r>
            <a:r>
              <a:rPr dirty="0" sz="1100" spc="10" b="1" i="1">
                <a:latin typeface="Times New Roman"/>
                <a:cs typeface="Times New Roman"/>
              </a:rPr>
              <a:t>the number of </a:t>
            </a:r>
            <a:r>
              <a:rPr dirty="0" sz="1100" spc="5" b="1" i="1">
                <a:latin typeface="Times New Roman"/>
                <a:cs typeface="Times New Roman"/>
              </a:rPr>
              <a:t>outstanding  </a:t>
            </a:r>
            <a:r>
              <a:rPr dirty="0" sz="1100" spc="10" b="1" i="1">
                <a:latin typeface="Times New Roman"/>
                <a:cs typeface="Times New Roman"/>
              </a:rPr>
              <a:t>shares.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Capitalization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Weighting: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Capitalization weighting is also called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weighting. </a:t>
            </a:r>
            <a:r>
              <a:rPr dirty="0" sz="1100" spc="10">
                <a:latin typeface="Times New Roman"/>
                <a:cs typeface="Times New Roman"/>
              </a:rPr>
              <a:t>This method weights components  by </a:t>
            </a:r>
            <a:r>
              <a:rPr dirty="0" sz="1100" spc="5">
                <a:latin typeface="Times New Roman"/>
                <a:cs typeface="Times New Roman"/>
              </a:rPr>
              <a:t>the size of 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share. </a:t>
            </a:r>
            <a:r>
              <a:rPr dirty="0" sz="1100" spc="10">
                <a:latin typeface="Times New Roman"/>
                <a:cs typeface="Times New Roman"/>
              </a:rPr>
              <a:t>Share price </a:t>
            </a:r>
            <a:r>
              <a:rPr dirty="0" sz="1100" spc="5">
                <a:latin typeface="Times New Roman"/>
                <a:cs typeface="Times New Roman"/>
              </a:rPr>
              <a:t>is multiplied by  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shares outstanding. </a:t>
            </a:r>
            <a:r>
              <a:rPr dirty="0" sz="1100" spc="10">
                <a:latin typeface="Times New Roman"/>
                <a:cs typeface="Times New Roman"/>
              </a:rPr>
              <a:t>This value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summed </a:t>
            </a:r>
            <a:r>
              <a:rPr dirty="0" sz="1100" spc="5">
                <a:latin typeface="Times New Roman"/>
                <a:cs typeface="Times New Roman"/>
              </a:rPr>
              <a:t>for each </a:t>
            </a:r>
            <a:r>
              <a:rPr dirty="0" sz="1100" spc="10">
                <a:latin typeface="Times New Roman"/>
                <a:cs typeface="Times New Roman"/>
              </a:rPr>
              <a:t>component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index, 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total </a:t>
            </a:r>
            <a:r>
              <a:rPr dirty="0" sz="1100" spc="10">
                <a:latin typeface="Times New Roman"/>
                <a:cs typeface="Times New Roman"/>
              </a:rPr>
              <a:t>compared to some </a:t>
            </a:r>
            <a:r>
              <a:rPr dirty="0" sz="1100" spc="5">
                <a:latin typeface="Times New Roman"/>
                <a:cs typeface="Times New Roman"/>
              </a:rPr>
              <a:t>arbitrary starting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POPULAR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INDEXES: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Stock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Indexes: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5">
                <a:latin typeface="Times New Roman"/>
                <a:cs typeface="Times New Roman"/>
              </a:rPr>
              <a:t>Probably </a:t>
            </a:r>
            <a:r>
              <a:rPr dirty="0" sz="1100" spc="10">
                <a:latin typeface="Times New Roman"/>
                <a:cs typeface="Times New Roman"/>
              </a:rPr>
              <a:t>no one knows </a:t>
            </a:r>
            <a:r>
              <a:rPr dirty="0" sz="1100" spc="5">
                <a:latin typeface="Times New Roman"/>
                <a:cs typeface="Times New Roman"/>
              </a:rPr>
              <a:t>precisely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many different </a:t>
            </a:r>
            <a:r>
              <a:rPr dirty="0" sz="1100" spc="10">
                <a:latin typeface="Times New Roman"/>
                <a:cs typeface="Times New Roman"/>
              </a:rPr>
              <a:t>stock indexes </a:t>
            </a:r>
            <a:r>
              <a:rPr dirty="0" sz="1100" spc="5">
                <a:latin typeface="Times New Roman"/>
                <a:cs typeface="Times New Roman"/>
              </a:rPr>
              <a:t>exist at any given </a:t>
            </a:r>
            <a:r>
              <a:rPr dirty="0" sz="1100" spc="10">
                <a:latin typeface="Times New Roman"/>
                <a:cs typeface="Times New Roman"/>
              </a:rPr>
              <a:t>time  even </a:t>
            </a:r>
            <a:r>
              <a:rPr dirty="0" sz="1100" spc="5">
                <a:latin typeface="Times New Roman"/>
                <a:cs typeface="Times New Roman"/>
              </a:rPr>
              <a:t>considering just </a:t>
            </a:r>
            <a:r>
              <a:rPr dirty="0" sz="1100" spc="10">
                <a:latin typeface="Times New Roman"/>
                <a:cs typeface="Times New Roman"/>
              </a:rPr>
              <a:t>those indexes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United </a:t>
            </a:r>
            <a:r>
              <a:rPr dirty="0" sz="1100" spc="5">
                <a:latin typeface="Times New Roman"/>
                <a:cs typeface="Times New Roman"/>
              </a:rPr>
              <a:t>States. </a:t>
            </a:r>
            <a:r>
              <a:rPr dirty="0" sz="1100" spc="10">
                <a:latin typeface="Times New Roman"/>
                <a:cs typeface="Times New Roman"/>
              </a:rPr>
              <a:t>Globally, </a:t>
            </a:r>
            <a:r>
              <a:rPr dirty="0" sz="1100" spc="5">
                <a:latin typeface="Times New Roman"/>
                <a:cs typeface="Times New Roman"/>
              </a:rPr>
              <a:t>the chore of maintaining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accurate accounting of each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probably </a:t>
            </a:r>
            <a:r>
              <a:rPr dirty="0" sz="1100" spc="5">
                <a:latin typeface="Times New Roman"/>
                <a:cs typeface="Times New Roman"/>
              </a:rPr>
              <a:t>impossible.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measures are continually  being </a:t>
            </a:r>
            <a:r>
              <a:rPr dirty="0" sz="1100" spc="10">
                <a:latin typeface="Times New Roman"/>
                <a:cs typeface="Times New Roman"/>
              </a:rPr>
              <a:t>added and some </a:t>
            </a:r>
            <a:r>
              <a:rPr dirty="0" sz="1100" spc="5">
                <a:latin typeface="Times New Roman"/>
                <a:cs typeface="Times New Roman"/>
              </a:rPr>
              <a:t>are deleted as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effective </a:t>
            </a:r>
            <a:r>
              <a:rPr dirty="0" sz="1100" spc="10">
                <a:latin typeface="Times New Roman"/>
                <a:cs typeface="Times New Roman"/>
              </a:rPr>
              <a:t>ones </a:t>
            </a:r>
            <a:r>
              <a:rPr dirty="0" sz="1100" spc="15">
                <a:latin typeface="Times New Roman"/>
                <a:cs typeface="Times New Roman"/>
              </a:rPr>
              <a:t>come </a:t>
            </a:r>
            <a:r>
              <a:rPr dirty="0" sz="1100" spc="5">
                <a:latin typeface="Times New Roman"/>
                <a:cs typeface="Times New Roman"/>
              </a:rPr>
              <a:t>about.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continued success of the options market frequently </a:t>
            </a:r>
            <a:r>
              <a:rPr dirty="0" sz="1100" spc="10">
                <a:latin typeface="Times New Roman"/>
                <a:cs typeface="Times New Roman"/>
              </a:rPr>
              <a:t>spawns a new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0">
                <a:latin typeface="Times New Roman"/>
                <a:cs typeface="Times New Roman"/>
              </a:rPr>
              <a:t>can  </a:t>
            </a:r>
            <a:r>
              <a:rPr dirty="0" sz="1100" spc="5">
                <a:latin typeface="Times New Roman"/>
                <a:cs typeface="Times New Roman"/>
              </a:rPr>
              <a:t>trade put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call </a:t>
            </a:r>
            <a:r>
              <a:rPr dirty="0" sz="1100" spc="10">
                <a:latin typeface="Times New Roman"/>
                <a:cs typeface="Times New Roman"/>
              </a:rPr>
              <a:t>option on </a:t>
            </a:r>
            <a:r>
              <a:rPr dirty="0" sz="1100" spc="5">
                <a:latin typeface="Times New Roman"/>
                <a:cs typeface="Times New Roman"/>
              </a:rPr>
              <a:t>dozens of different </a:t>
            </a:r>
            <a:r>
              <a:rPr dirty="0" sz="1100" spc="10">
                <a:latin typeface="Times New Roman"/>
                <a:cs typeface="Times New Roman"/>
              </a:rPr>
              <a:t>U.S </a:t>
            </a:r>
            <a:r>
              <a:rPr dirty="0" sz="1100" spc="5">
                <a:latin typeface="Times New Roman"/>
                <a:cs typeface="Times New Roman"/>
              </a:rPr>
              <a:t>stock indexes. </a:t>
            </a:r>
            <a:r>
              <a:rPr dirty="0" sz="1100" spc="10">
                <a:latin typeface="Times New Roman"/>
                <a:cs typeface="Times New Roman"/>
              </a:rPr>
              <a:t>These range from the  </a:t>
            </a:r>
            <a:r>
              <a:rPr dirty="0" sz="1100" spc="5">
                <a:latin typeface="Times New Roman"/>
                <a:cs typeface="Times New Roman"/>
              </a:rPr>
              <a:t>classic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Industrial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more </a:t>
            </a:r>
            <a:r>
              <a:rPr dirty="0" sz="1100" spc="5">
                <a:latin typeface="Times New Roman"/>
                <a:cs typeface="Times New Roman"/>
              </a:rPr>
              <a:t>contemporary </a:t>
            </a:r>
            <a:r>
              <a:rPr dirty="0" sz="1100" spc="10">
                <a:latin typeface="Times New Roman"/>
                <a:cs typeface="Times New Roman"/>
              </a:rPr>
              <a:t>Street.com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1. </a:t>
            </a:r>
            <a:r>
              <a:rPr dirty="0" sz="1100" spc="15" b="1">
                <a:latin typeface="Times New Roman"/>
                <a:cs typeface="Times New Roman"/>
              </a:rPr>
              <a:t>Dow </a:t>
            </a:r>
            <a:r>
              <a:rPr dirty="0" sz="1100" spc="5" b="1">
                <a:latin typeface="Times New Roman"/>
                <a:cs typeface="Times New Roman"/>
              </a:rPr>
              <a:t>Jones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Averages: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general </a:t>
            </a:r>
            <a:r>
              <a:rPr dirty="0" sz="1100" spc="5">
                <a:latin typeface="Times New Roman"/>
                <a:cs typeface="Times New Roman"/>
              </a:rPr>
              <a:t>public,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</a:t>
            </a:r>
            <a:r>
              <a:rPr dirty="0" sz="1100" spc="10">
                <a:latin typeface="Times New Roman"/>
                <a:cs typeface="Times New Roman"/>
              </a:rPr>
              <a:t>averages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probably </a:t>
            </a:r>
            <a:r>
              <a:rPr dirty="0" sz="1100" spc="5">
                <a:latin typeface="Times New Roman"/>
                <a:cs typeface="Times New Roman"/>
              </a:rPr>
              <a:t>the most familiar </a:t>
            </a:r>
            <a:r>
              <a:rPr dirty="0" sz="1100" spc="10">
                <a:latin typeface="Times New Roman"/>
                <a:cs typeface="Times New Roman"/>
              </a:rPr>
              <a:t>stock market  </a:t>
            </a:r>
            <a:r>
              <a:rPr dirty="0" sz="1100" spc="5">
                <a:latin typeface="Times New Roman"/>
                <a:cs typeface="Times New Roman"/>
              </a:rPr>
              <a:t>indictors.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four primary </a:t>
            </a:r>
            <a:r>
              <a:rPr dirty="0" sz="1100" spc="10">
                <a:latin typeface="Times New Roman"/>
                <a:cs typeface="Times New Roman"/>
              </a:rPr>
              <a:t>averages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industrial </a:t>
            </a:r>
            <a:r>
              <a:rPr dirty="0" sz="1100" spc="10">
                <a:latin typeface="Times New Roman"/>
                <a:cs typeface="Times New Roman"/>
              </a:rPr>
              <a:t>average the </a:t>
            </a:r>
            <a:r>
              <a:rPr dirty="0" sz="1100" spc="5">
                <a:latin typeface="Times New Roman"/>
                <a:cs typeface="Times New Roman"/>
              </a:rPr>
              <a:t>transportation average,  the utilities </a:t>
            </a:r>
            <a:r>
              <a:rPr dirty="0" sz="1100" spc="10">
                <a:latin typeface="Times New Roman"/>
                <a:cs typeface="Times New Roman"/>
              </a:rPr>
              <a:t>average,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Jones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composite.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0"/>
              </a:lnSpc>
            </a:pPr>
            <a:r>
              <a:rPr dirty="0" sz="1100" spc="15">
                <a:latin typeface="Times New Roman"/>
                <a:cs typeface="Times New Roman"/>
              </a:rPr>
              <a:t>Dow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Jones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introduced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Dow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Jones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Industrial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Average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1896.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Initially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  <a:spcBef>
                <a:spcPts val="45"/>
              </a:spcBef>
            </a:pP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10">
                <a:latin typeface="Times New Roman"/>
                <a:cs typeface="Times New Roman"/>
              </a:rPr>
              <a:t>was based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12 companies.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average was 40.94 </a:t>
            </a:r>
            <a:r>
              <a:rPr dirty="0" sz="1100" spc="5">
                <a:latin typeface="Times New Roman"/>
                <a:cs typeface="Times New Roman"/>
              </a:rPr>
              <a:t>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May 26,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1896.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158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905" cy="86067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Since </a:t>
            </a:r>
            <a:r>
              <a:rPr dirty="0" sz="1100" spc="10">
                <a:latin typeface="Times New Roman"/>
                <a:cs typeface="Times New Roman"/>
              </a:rPr>
              <a:t>1928, 30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blue </a:t>
            </a:r>
            <a:r>
              <a:rPr dirty="0" sz="1100" spc="5">
                <a:latin typeface="Times New Roman"/>
                <a:cs typeface="Times New Roman"/>
              </a:rPr>
              <a:t>chip </a:t>
            </a:r>
            <a:r>
              <a:rPr dirty="0" sz="1100" spc="10">
                <a:latin typeface="Times New Roman"/>
                <a:cs typeface="Times New Roman"/>
              </a:rPr>
              <a:t>companies have </a:t>
            </a:r>
            <a:r>
              <a:rPr dirty="0" sz="1100" spc="5">
                <a:latin typeface="Times New Roman"/>
                <a:cs typeface="Times New Roman"/>
              </a:rPr>
              <a:t>comprised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0">
                <a:latin typeface="Times New Roman"/>
                <a:cs typeface="Times New Roman"/>
              </a:rPr>
              <a:t>General </a:t>
            </a:r>
            <a:r>
              <a:rPr dirty="0" sz="1100" spc="5">
                <a:latin typeface="Times New Roman"/>
                <a:cs typeface="Times New Roman"/>
              </a:rPr>
              <a:t>Electric is </a:t>
            </a:r>
            <a:r>
              <a:rPr dirty="0" sz="1100" spc="10">
                <a:latin typeface="Times New Roman"/>
                <a:cs typeface="Times New Roman"/>
              </a:rPr>
              <a:t>the  lone </a:t>
            </a:r>
            <a:r>
              <a:rPr dirty="0" sz="1100" spc="5">
                <a:latin typeface="Times New Roman"/>
                <a:cs typeface="Times New Roman"/>
              </a:rPr>
              <a:t>survivor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original group.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29 companies have </a:t>
            </a:r>
            <a:r>
              <a:rPr dirty="0" sz="1100" spc="5">
                <a:latin typeface="Times New Roman"/>
                <a:cs typeface="Times New Roman"/>
              </a:rPr>
              <a:t>either merged, </a:t>
            </a:r>
            <a:r>
              <a:rPr dirty="0" sz="1100" spc="10">
                <a:latin typeface="Times New Roman"/>
                <a:cs typeface="Times New Roman"/>
              </a:rPr>
              <a:t>changed  names </a:t>
            </a:r>
            <a:r>
              <a:rPr dirty="0" sz="1100" spc="5">
                <a:latin typeface="Times New Roman"/>
                <a:cs typeface="Times New Roman"/>
              </a:rPr>
              <a:t>folded, or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replaced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another firm. With </a:t>
            </a:r>
            <a:r>
              <a:rPr dirty="0" sz="1100" spc="10">
                <a:latin typeface="Times New Roman"/>
                <a:cs typeface="Times New Roman"/>
              </a:rPr>
              <a:t>30 </a:t>
            </a:r>
            <a:r>
              <a:rPr dirty="0" sz="1100" spc="5">
                <a:latin typeface="Times New Roman"/>
                <a:cs typeface="Times New Roman"/>
              </a:rPr>
              <a:t>stocks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index,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initial  value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divisor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30. Stock splits </a:t>
            </a:r>
            <a:r>
              <a:rPr dirty="0" sz="1100" spc="10">
                <a:latin typeface="Times New Roman"/>
                <a:cs typeface="Times New Roman"/>
              </a:rPr>
              <a:t>reduced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to 16.67 later that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Changing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index components can </a:t>
            </a:r>
            <a:r>
              <a:rPr dirty="0" sz="1100" spc="5">
                <a:latin typeface="Times New Roman"/>
                <a:cs typeface="Times New Roman"/>
              </a:rPr>
              <a:t>result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substantial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what the index  </a:t>
            </a:r>
            <a:r>
              <a:rPr dirty="0" sz="1100" spc="5">
                <a:latin typeface="Times New Roman"/>
                <a:cs typeface="Times New Roman"/>
              </a:rPr>
              <a:t>measures. Replacing </a:t>
            </a:r>
            <a:r>
              <a:rPr dirty="0" sz="1100" spc="10">
                <a:latin typeface="Times New Roman"/>
                <a:cs typeface="Times New Roman"/>
              </a:rPr>
              <a:t>a troubled firm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strong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clearly </a:t>
            </a:r>
            <a:r>
              <a:rPr dirty="0" sz="1100" spc="10">
                <a:latin typeface="Times New Roman"/>
                <a:cs typeface="Times New Roman"/>
              </a:rPr>
              <a:t>makes </a:t>
            </a:r>
            <a:r>
              <a:rPr dirty="0" sz="1100" spc="5">
                <a:latin typeface="Times New Roman"/>
                <a:cs typeface="Times New Roman"/>
              </a:rPr>
              <a:t>before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after  </a:t>
            </a:r>
            <a:r>
              <a:rPr dirty="0" sz="1100" spc="10">
                <a:latin typeface="Times New Roman"/>
                <a:cs typeface="Times New Roman"/>
              </a:rPr>
              <a:t>components </a:t>
            </a:r>
            <a:r>
              <a:rPr dirty="0" sz="1100" spc="5">
                <a:latin typeface="Times New Roman"/>
                <a:cs typeface="Times New Roman"/>
              </a:rPr>
              <a:t>difficult.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capricious nature of this index, along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shortcoming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mentioned </a:t>
            </a:r>
            <a:r>
              <a:rPr dirty="0" sz="1100" spc="5">
                <a:latin typeface="Times New Roman"/>
                <a:cs typeface="Times New Roman"/>
              </a:rPr>
              <a:t>earlier,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reason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Jones </a:t>
            </a:r>
            <a:r>
              <a:rPr dirty="0" sz="1100" spc="5">
                <a:latin typeface="Times New Roman"/>
                <a:cs typeface="Times New Roman"/>
              </a:rPr>
              <a:t>averages </a:t>
            </a:r>
            <a:r>
              <a:rPr dirty="0" sz="1100" spc="10">
                <a:latin typeface="Times New Roman"/>
                <a:cs typeface="Times New Roman"/>
              </a:rPr>
              <a:t>are the seldom used </a:t>
            </a:r>
            <a:r>
              <a:rPr dirty="0" sz="1100" spc="5">
                <a:latin typeface="Times New Roman"/>
                <a:cs typeface="Times New Roman"/>
              </a:rPr>
              <a:t>in financial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research or for performance appraisal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purposes.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Investors might </a:t>
            </a:r>
            <a:r>
              <a:rPr dirty="0" sz="1100" spc="10">
                <a:latin typeface="Times New Roman"/>
                <a:cs typeface="Times New Roman"/>
              </a:rPr>
              <a:t>wonder why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price-weighted rather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value-weighted.  According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the editors of the Wall Street Journal, </a:t>
            </a:r>
            <a:r>
              <a:rPr dirty="0" sz="1100" spc="10">
                <a:latin typeface="Times New Roman"/>
                <a:cs typeface="Times New Roman"/>
              </a:rPr>
              <a:t>the answer </a:t>
            </a:r>
            <a:r>
              <a:rPr dirty="0" sz="1100" spc="5">
                <a:latin typeface="Times New Roman"/>
                <a:cs typeface="Times New Roman"/>
              </a:rPr>
              <a:t>lies party in the </a:t>
            </a:r>
            <a:r>
              <a:rPr dirty="0" sz="1100" spc="10">
                <a:latin typeface="Times New Roman"/>
                <a:cs typeface="Times New Roman"/>
              </a:rPr>
              <a:t>technology  </a:t>
            </a:r>
            <a:r>
              <a:rPr dirty="0" sz="1100" spc="5">
                <a:latin typeface="Times New Roman"/>
                <a:cs typeface="Times New Roman"/>
              </a:rPr>
              <a:t>of Charles </a:t>
            </a:r>
            <a:r>
              <a:rPr dirty="0" sz="1100" spc="10">
                <a:latin typeface="Times New Roman"/>
                <a:cs typeface="Times New Roman"/>
              </a:rPr>
              <a:t>Dow’s day; he needed something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easy to figure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paper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pencil:  in fact,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probably never imagined a market-weighted index because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was no </a:t>
            </a:r>
            <a:r>
              <a:rPr dirty="0" sz="1100" spc="5">
                <a:latin typeface="Times New Roman"/>
                <a:cs typeface="Times New Roman"/>
              </a:rPr>
              <a:t>ready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5">
                <a:latin typeface="Times New Roman"/>
                <a:cs typeface="Times New Roman"/>
              </a:rPr>
              <a:t>available to </a:t>
            </a:r>
            <a:r>
              <a:rPr dirty="0" sz="1100" spc="10">
                <a:latin typeface="Times New Roman"/>
                <a:cs typeface="Times New Roman"/>
              </a:rPr>
              <a:t>make the calculations </a:t>
            </a:r>
            <a:r>
              <a:rPr dirty="0" sz="1100" spc="5">
                <a:latin typeface="Times New Roman"/>
                <a:cs typeface="Times New Roman"/>
              </a:rPr>
              <a:t>required.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Journal’s editors </a:t>
            </a:r>
            <a:r>
              <a:rPr dirty="0" sz="1100" spc="10">
                <a:latin typeface="Times New Roman"/>
                <a:cs typeface="Times New Roman"/>
              </a:rPr>
              <a:t>today </a:t>
            </a:r>
            <a:r>
              <a:rPr dirty="0" sz="1100" spc="5">
                <a:latin typeface="Times New Roman"/>
                <a:cs typeface="Times New Roman"/>
              </a:rPr>
              <a:t>feel  </a:t>
            </a:r>
            <a:r>
              <a:rPr dirty="0" sz="1100" spc="10">
                <a:latin typeface="Times New Roman"/>
                <a:cs typeface="Times New Roman"/>
              </a:rPr>
              <a:t>there’s no reason to thinker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formula because, oddly enough, the seemingly </a:t>
            </a:r>
            <a:r>
              <a:rPr dirty="0" sz="1100" spc="5">
                <a:latin typeface="Times New Roman"/>
                <a:cs typeface="Times New Roman"/>
              </a:rPr>
              <a:t>simple  method actually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works.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Despite its </a:t>
            </a:r>
            <a:r>
              <a:rPr dirty="0" sz="1100" spc="10">
                <a:latin typeface="Times New Roman"/>
                <a:cs typeface="Times New Roman"/>
              </a:rPr>
              <a:t>shortcomings, 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always had fierce supporters.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especially vocal  </a:t>
            </a:r>
            <a:r>
              <a:rPr dirty="0" sz="1100" spc="5">
                <a:latin typeface="Times New Roman"/>
                <a:cs typeface="Times New Roman"/>
              </a:rPr>
              <a:t>cheerleader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the writer </a:t>
            </a:r>
            <a:r>
              <a:rPr dirty="0" sz="1100" spc="10">
                <a:latin typeface="Times New Roman"/>
                <a:cs typeface="Times New Roman"/>
              </a:rPr>
              <a:t>Richard </a:t>
            </a:r>
            <a:r>
              <a:rPr dirty="0" sz="1100" spc="5">
                <a:latin typeface="Times New Roman"/>
                <a:cs typeface="Times New Roman"/>
              </a:rPr>
              <a:t>Russell,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helped publicize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Theory technical  analysis </a:t>
            </a:r>
            <a:r>
              <a:rPr dirty="0" sz="1100" spc="5">
                <a:latin typeface="Times New Roman"/>
                <a:cs typeface="Times New Roman"/>
              </a:rPr>
              <a:t>system.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recorded these </a:t>
            </a:r>
            <a:r>
              <a:rPr dirty="0" sz="1100" spc="10">
                <a:latin typeface="Times New Roman"/>
                <a:cs typeface="Times New Roman"/>
              </a:rPr>
              <a:t>comments in </a:t>
            </a:r>
            <a:r>
              <a:rPr dirty="0" sz="1100" spc="5">
                <a:latin typeface="Times New Roman"/>
                <a:cs typeface="Times New Roman"/>
              </a:rPr>
              <a:t>Barron’s </a:t>
            </a:r>
            <a:r>
              <a:rPr dirty="0" sz="1100" spc="10">
                <a:latin typeface="Times New Roman"/>
                <a:cs typeface="Times New Roman"/>
              </a:rPr>
              <a:t>magazine in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1959;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“The </a:t>
            </a:r>
            <a:r>
              <a:rPr dirty="0" sz="1100" spc="10">
                <a:latin typeface="Times New Roman"/>
                <a:cs typeface="Times New Roman"/>
              </a:rPr>
              <a:t>closing prices of 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rail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industrial </a:t>
            </a:r>
            <a:r>
              <a:rPr dirty="0" sz="1100" spc="10">
                <a:latin typeface="Times New Roman"/>
                <a:cs typeface="Times New Roman"/>
              </a:rPr>
              <a:t>averages give us a complete index 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everything known by anybody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possibly affect </a:t>
            </a:r>
            <a:r>
              <a:rPr dirty="0" sz="1100" spc="10">
                <a:latin typeface="Times New Roman"/>
                <a:cs typeface="Times New Roman"/>
              </a:rPr>
              <a:t>the economy and </a:t>
            </a:r>
            <a:r>
              <a:rPr dirty="0" sz="1100" spc="5">
                <a:latin typeface="Times New Roman"/>
                <a:cs typeface="Times New Roman"/>
              </a:rPr>
              <a:t>corporate profits  (excluding acts of</a:t>
            </a:r>
            <a:r>
              <a:rPr dirty="0" sz="1100" spc="10">
                <a:latin typeface="Times New Roman"/>
                <a:cs typeface="Times New Roman"/>
              </a:rPr>
              <a:t> God).”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won’t find </a:t>
            </a:r>
            <a:r>
              <a:rPr dirty="0" sz="1100" spc="10">
                <a:latin typeface="Times New Roman"/>
                <a:cs typeface="Times New Roman"/>
              </a:rPr>
              <a:t>many investment advisors </a:t>
            </a:r>
            <a:r>
              <a:rPr dirty="0" sz="1100" spc="5">
                <a:latin typeface="Times New Roman"/>
                <a:cs typeface="Times New Roman"/>
              </a:rPr>
              <a:t>willing to </a:t>
            </a:r>
            <a:r>
              <a:rPr dirty="0" sz="1100" spc="10">
                <a:latin typeface="Times New Roman"/>
                <a:cs typeface="Times New Roman"/>
              </a:rPr>
              <a:t>go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far out on a limb today,  most </a:t>
            </a:r>
            <a:r>
              <a:rPr dirty="0" sz="1100" spc="5">
                <a:latin typeface="Times New Roman"/>
                <a:cs typeface="Times New Roman"/>
              </a:rPr>
              <a:t>still follow the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take note </a:t>
            </a:r>
            <a:r>
              <a:rPr dirty="0" sz="1100" spc="5">
                <a:latin typeface="Times New Roman"/>
                <a:cs typeface="Times New Roman"/>
              </a:rPr>
              <a:t>of it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news </a:t>
            </a:r>
            <a:r>
              <a:rPr dirty="0" sz="1100" spc="5">
                <a:latin typeface="Times New Roman"/>
                <a:cs typeface="Times New Roman"/>
              </a:rPr>
              <a:t>reports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Transportation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is like </a:t>
            </a:r>
            <a:r>
              <a:rPr dirty="0" sz="1100" spc="10">
                <a:latin typeface="Times New Roman"/>
                <a:cs typeface="Times New Roman"/>
              </a:rPr>
              <a:t>the DJIA </a:t>
            </a:r>
            <a:r>
              <a:rPr dirty="0" sz="1100" spc="5">
                <a:latin typeface="Times New Roman"/>
                <a:cs typeface="Times New Roman"/>
              </a:rPr>
              <a:t>expect that it includes 20  transportation </a:t>
            </a:r>
            <a:r>
              <a:rPr dirty="0" sz="1100" spc="10">
                <a:latin typeface="Times New Roman"/>
                <a:cs typeface="Times New Roman"/>
              </a:rPr>
              <a:t>companies. 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Jones </a:t>
            </a:r>
            <a:r>
              <a:rPr dirty="0" sz="1100" spc="5">
                <a:latin typeface="Times New Roman"/>
                <a:cs typeface="Times New Roman"/>
              </a:rPr>
              <a:t>Utility Average contains </a:t>
            </a:r>
            <a:r>
              <a:rPr dirty="0" sz="1100" spc="15">
                <a:latin typeface="Times New Roman"/>
                <a:cs typeface="Times New Roman"/>
              </a:rPr>
              <a:t>15 </a:t>
            </a:r>
            <a:r>
              <a:rPr dirty="0" sz="1100" spc="10">
                <a:latin typeface="Times New Roman"/>
                <a:cs typeface="Times New Roman"/>
              </a:rPr>
              <a:t>public </a:t>
            </a:r>
            <a:r>
              <a:rPr dirty="0" sz="1100" spc="5">
                <a:latin typeface="Times New Roman"/>
                <a:cs typeface="Times New Roman"/>
              </a:rPr>
              <a:t>utility stocks.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</a:t>
            </a:r>
            <a:r>
              <a:rPr dirty="0" sz="1100" spc="10">
                <a:latin typeface="Times New Roman"/>
                <a:cs typeface="Times New Roman"/>
              </a:rPr>
              <a:t>Composite </a:t>
            </a:r>
            <a:r>
              <a:rPr dirty="0" sz="1100" spc="5">
                <a:latin typeface="Times New Roman"/>
                <a:cs typeface="Times New Roman"/>
              </a:rPr>
              <a:t>contains all65 stocks in </a:t>
            </a:r>
            <a:r>
              <a:rPr dirty="0" sz="1100" spc="10">
                <a:latin typeface="Times New Roman"/>
                <a:cs typeface="Times New Roman"/>
              </a:rPr>
              <a:t>the DJIA, DJTA and DJUA. The  composite </a:t>
            </a:r>
            <a:r>
              <a:rPr dirty="0" sz="1100" spc="5">
                <a:latin typeface="Times New Roman"/>
                <a:cs typeface="Times New Roman"/>
              </a:rPr>
              <a:t>index is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referred to as </a:t>
            </a:r>
            <a:r>
              <a:rPr dirty="0" sz="1100" spc="10">
                <a:latin typeface="Times New Roman"/>
                <a:cs typeface="Times New Roman"/>
              </a:rPr>
              <a:t>“65 </a:t>
            </a:r>
            <a:r>
              <a:rPr dirty="0" sz="1100" spc="5">
                <a:latin typeface="Times New Roman"/>
                <a:cs typeface="Times New Roman"/>
              </a:rPr>
              <a:t>stocks”.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addition to these </a:t>
            </a:r>
            <a:r>
              <a:rPr dirty="0" sz="1100" spc="10">
                <a:latin typeface="Times New Roman"/>
                <a:cs typeface="Times New Roman"/>
              </a:rPr>
              <a:t>well-known averages,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Jones </a:t>
            </a:r>
            <a:r>
              <a:rPr dirty="0" sz="1100" spc="5">
                <a:latin typeface="Times New Roman"/>
                <a:cs typeface="Times New Roman"/>
              </a:rPr>
              <a:t>publishes </a:t>
            </a:r>
            <a:r>
              <a:rPr dirty="0" sz="1100" spc="10">
                <a:latin typeface="Times New Roman"/>
                <a:cs typeface="Times New Roman"/>
              </a:rPr>
              <a:t>105 </a:t>
            </a:r>
            <a:r>
              <a:rPr dirty="0" sz="1100" spc="5">
                <a:latin typeface="Times New Roman"/>
                <a:cs typeface="Times New Roman"/>
              </a:rPr>
              <a:t>different industry  groups indexes ion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basic materials, </a:t>
            </a:r>
            <a:r>
              <a:rPr dirty="0" sz="1100" spc="10">
                <a:latin typeface="Times New Roman"/>
                <a:cs typeface="Times New Roman"/>
              </a:rPr>
              <a:t>conglomerate, consumer </a:t>
            </a:r>
            <a:r>
              <a:rPr dirty="0" sz="1100" spc="5">
                <a:latin typeface="Times New Roman"/>
                <a:cs typeface="Times New Roman"/>
              </a:rPr>
              <a:t>(cyclical), </a:t>
            </a:r>
            <a:r>
              <a:rPr dirty="0" sz="1100" spc="10">
                <a:latin typeface="Times New Roman"/>
                <a:cs typeface="Times New Roman"/>
              </a:rPr>
              <a:t>consumer </a:t>
            </a:r>
            <a:r>
              <a:rPr dirty="0" sz="1100" spc="5">
                <a:latin typeface="Times New Roman"/>
                <a:cs typeface="Times New Roman"/>
              </a:rPr>
              <a:t>(non-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cyclical), </a:t>
            </a:r>
            <a:r>
              <a:rPr dirty="0" sz="1100" spc="10">
                <a:latin typeface="Times New Roman"/>
                <a:cs typeface="Times New Roman"/>
              </a:rPr>
              <a:t>energy, </a:t>
            </a:r>
            <a:r>
              <a:rPr dirty="0" sz="1100" spc="5">
                <a:latin typeface="Times New Roman"/>
                <a:cs typeface="Times New Roman"/>
              </a:rPr>
              <a:t>financial, industrial, technology,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utilities areas. </a:t>
            </a:r>
            <a:r>
              <a:rPr dirty="0" sz="1100" spc="10">
                <a:latin typeface="Times New Roman"/>
                <a:cs typeface="Times New Roman"/>
              </a:rPr>
              <a:t>To give an idea </a:t>
            </a:r>
            <a:r>
              <a:rPr dirty="0" sz="1100" spc="5">
                <a:latin typeface="Times New Roman"/>
                <a:cs typeface="Times New Roman"/>
              </a:rPr>
              <a:t>of the  precision </a:t>
            </a:r>
            <a:r>
              <a:rPr dirty="0" sz="1100" spc="10">
                <a:latin typeface="Times New Roman"/>
                <a:cs typeface="Times New Roman"/>
              </a:rPr>
              <a:t>with which some people </a:t>
            </a:r>
            <a:r>
              <a:rPr dirty="0" sz="1100" spc="5">
                <a:latin typeface="Times New Roman"/>
                <a:cs typeface="Times New Roman"/>
              </a:rPr>
              <a:t>select their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choice, 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Jones  indexes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“computers with IBM”, while </a:t>
            </a:r>
            <a:r>
              <a:rPr dirty="0" sz="1100" spc="5">
                <a:latin typeface="Times New Roman"/>
                <a:cs typeface="Times New Roman"/>
              </a:rPr>
              <a:t>another is “computers, </a:t>
            </a:r>
            <a:r>
              <a:rPr dirty="0" sz="1100" spc="10">
                <a:latin typeface="Times New Roman"/>
                <a:cs typeface="Times New Roman"/>
              </a:rPr>
              <a:t>without IBM” take your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pick.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industry groups are all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June </a:t>
            </a:r>
            <a:r>
              <a:rPr dirty="0" sz="1100" spc="5">
                <a:latin typeface="Times New Roman"/>
                <a:cs typeface="Times New Roman"/>
              </a:rPr>
              <a:t>30, 1982, </a:t>
            </a:r>
            <a:r>
              <a:rPr dirty="0" sz="1100" spc="10">
                <a:latin typeface="Times New Roman"/>
                <a:cs typeface="Times New Roman"/>
              </a:rPr>
              <a:t>value of </a:t>
            </a:r>
            <a:r>
              <a:rPr dirty="0" sz="1100" spc="5">
                <a:latin typeface="Times New Roman"/>
                <a:cs typeface="Times New Roman"/>
              </a:rPr>
              <a:t>100. </a:t>
            </a:r>
            <a:r>
              <a:rPr dirty="0" sz="1100" spc="10">
                <a:latin typeface="Times New Roman"/>
                <a:cs typeface="Times New Roman"/>
              </a:rPr>
              <a:t>There are a </a:t>
            </a:r>
            <a:r>
              <a:rPr dirty="0" sz="1100" spc="5">
                <a:latin typeface="Times New Roman"/>
                <a:cs typeface="Times New Roman"/>
              </a:rPr>
              <a:t>variety of  other </a:t>
            </a:r>
            <a:r>
              <a:rPr dirty="0" sz="1100" spc="10">
                <a:latin typeface="Times New Roman"/>
                <a:cs typeface="Times New Roman"/>
              </a:rPr>
              <a:t>narrowly </a:t>
            </a:r>
            <a:r>
              <a:rPr dirty="0" sz="1100" spc="5">
                <a:latin typeface="Times New Roman"/>
                <a:cs typeface="Times New Roman"/>
              </a:rPr>
              <a:t>focused or specialized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</a:t>
            </a:r>
            <a:r>
              <a:rPr dirty="0" sz="1100" spc="10">
                <a:latin typeface="Times New Roman"/>
                <a:cs typeface="Times New Roman"/>
              </a:rPr>
              <a:t>indexes useful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certain market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followers.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2.</a:t>
            </a:r>
            <a:r>
              <a:rPr dirty="0" sz="1100" spc="2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Standard </a:t>
            </a:r>
            <a:r>
              <a:rPr dirty="0" sz="1100" spc="20" b="1">
                <a:latin typeface="Times New Roman"/>
                <a:cs typeface="Times New Roman"/>
              </a:rPr>
              <a:t>&amp; </a:t>
            </a:r>
            <a:r>
              <a:rPr dirty="0" sz="1100" spc="10" b="1">
                <a:latin typeface="Times New Roman"/>
                <a:cs typeface="Times New Roman"/>
              </a:rPr>
              <a:t>Poor’s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Indexes: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surprisingly, the 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Poor’s </a:t>
            </a:r>
            <a:r>
              <a:rPr dirty="0" sz="1100" spc="5">
                <a:latin typeface="Times New Roman"/>
                <a:cs typeface="Times New Roman"/>
              </a:rPr>
              <a:t>Corporation also prepares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publishes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 </a:t>
            </a:r>
            <a:r>
              <a:rPr dirty="0" sz="1100" spc="10">
                <a:latin typeface="Times New Roman"/>
                <a:cs typeface="Times New Roman"/>
              </a:rPr>
              <a:t>number of indexes.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calculation method for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indexes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identical. </a:t>
            </a:r>
            <a:r>
              <a:rPr dirty="0" sz="1100" spc="15">
                <a:latin typeface="Times New Roman"/>
                <a:cs typeface="Times New Roman"/>
              </a:rPr>
              <a:t>The S&amp;P 500  </a:t>
            </a:r>
            <a:r>
              <a:rPr dirty="0" sz="1100" spc="10">
                <a:latin typeface="Times New Roman"/>
                <a:cs typeface="Times New Roman"/>
              </a:rPr>
              <a:t>Composite </a:t>
            </a:r>
            <a:r>
              <a:rPr dirty="0" sz="1100" spc="5">
                <a:latin typeface="Times New Roman"/>
                <a:cs typeface="Times New Roman"/>
              </a:rPr>
              <a:t>is probably </a:t>
            </a:r>
            <a:r>
              <a:rPr dirty="0" sz="1100" spc="10">
                <a:latin typeface="Times New Roman"/>
                <a:cs typeface="Times New Roman"/>
              </a:rPr>
              <a:t>the most widely </a:t>
            </a:r>
            <a:r>
              <a:rPr dirty="0" sz="1100" spc="5">
                <a:latin typeface="Times New Roman"/>
                <a:cs typeface="Times New Roman"/>
              </a:rPr>
              <a:t>used. This </a:t>
            </a:r>
            <a:r>
              <a:rPr dirty="0" sz="1100" spc="10">
                <a:latin typeface="Times New Roman"/>
                <a:cs typeface="Times New Roman"/>
              </a:rPr>
              <a:t>value-weighted index contains 500  NYSE-traded </a:t>
            </a:r>
            <a:r>
              <a:rPr dirty="0" sz="1100" spc="5">
                <a:latin typeface="Times New Roman"/>
                <a:cs typeface="Times New Roman"/>
              </a:rPr>
              <a:t>securities. 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Poor’s </a:t>
            </a:r>
            <a:r>
              <a:rPr dirty="0" sz="1100" spc="5">
                <a:latin typeface="Times New Roman"/>
                <a:cs typeface="Times New Roman"/>
              </a:rPr>
              <a:t>describes it </a:t>
            </a:r>
            <a:r>
              <a:rPr dirty="0" sz="1100" spc="10">
                <a:latin typeface="Times New Roman"/>
                <a:cs typeface="Times New Roman"/>
              </a:rPr>
              <a:t>as “an index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leading </a:t>
            </a:r>
            <a:r>
              <a:rPr dirty="0" sz="1100" spc="15">
                <a:latin typeface="Times New Roman"/>
                <a:cs typeface="Times New Roman"/>
              </a:rPr>
              <a:t>companies  </a:t>
            </a:r>
            <a:r>
              <a:rPr dirty="0" sz="1100" spc="5">
                <a:latin typeface="Times New Roman"/>
                <a:cs typeface="Times New Roman"/>
              </a:rPr>
              <a:t>in leading industries.” It is not,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largest </a:t>
            </a:r>
            <a:r>
              <a:rPr dirty="0" sz="1100" spc="10">
                <a:latin typeface="Times New Roman"/>
                <a:cs typeface="Times New Roman"/>
              </a:rPr>
              <a:t>U.S </a:t>
            </a:r>
            <a:r>
              <a:rPr dirty="0" sz="1100" spc="5">
                <a:latin typeface="Times New Roman"/>
                <a:cs typeface="Times New Roman"/>
              </a:rPr>
              <a:t>stocks, although </a:t>
            </a:r>
            <a:r>
              <a:rPr dirty="0" sz="1100" spc="10">
                <a:latin typeface="Times New Roman"/>
                <a:cs typeface="Times New Roman"/>
              </a:rPr>
              <a:t>many people  </a:t>
            </a:r>
            <a:r>
              <a:rPr dirty="0" sz="1100" spc="5">
                <a:latin typeface="Times New Roman"/>
                <a:cs typeface="Times New Roman"/>
              </a:rPr>
              <a:t>erroneously believe so.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5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5" y="407037"/>
            <a:ext cx="5335905" cy="84410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5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all securities,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probably the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familiar. </a:t>
            </a:r>
            <a:r>
              <a:rPr dirty="0" sz="1100">
                <a:latin typeface="Times New Roman"/>
                <a:cs typeface="Times New Roman"/>
              </a:rPr>
              <a:t>Sill,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know  comparatively </a:t>
            </a:r>
            <a:r>
              <a:rPr dirty="0" sz="1100" spc="5">
                <a:latin typeface="Times New Roman"/>
                <a:cs typeface="Times New Roman"/>
              </a:rPr>
              <a:t>little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it exists, </a:t>
            </a:r>
            <a:r>
              <a:rPr dirty="0" sz="1100" spc="10">
                <a:latin typeface="Times New Roman"/>
                <a:cs typeface="Times New Roman"/>
              </a:rPr>
              <a:t>how Company A’s </a:t>
            </a:r>
            <a:r>
              <a:rPr dirty="0" sz="1100" spc="5">
                <a:latin typeface="Times New Roman"/>
                <a:cs typeface="Times New Roman"/>
              </a:rPr>
              <a:t>shares differ </a:t>
            </a:r>
            <a:r>
              <a:rPr dirty="0" sz="1100" spc="10">
                <a:latin typeface="Times New Roman"/>
                <a:cs typeface="Times New Roman"/>
              </a:rPr>
              <a:t>from  Company </a:t>
            </a:r>
            <a:r>
              <a:rPr dirty="0" sz="1100" spc="5">
                <a:latin typeface="Times New Roman"/>
                <a:cs typeface="Times New Roman"/>
              </a:rPr>
              <a:t>B’s, </a:t>
            </a:r>
            <a:r>
              <a:rPr dirty="0" sz="1100" spc="10">
                <a:latin typeface="Times New Roman"/>
                <a:cs typeface="Times New Roman"/>
              </a:rPr>
              <a:t>and how the potential </a:t>
            </a:r>
            <a:r>
              <a:rPr dirty="0" sz="1100" spc="5">
                <a:latin typeface="Times New Roman"/>
                <a:cs typeface="Times New Roman"/>
              </a:rPr>
              <a:t>investor decides </a:t>
            </a:r>
            <a:r>
              <a:rPr dirty="0" sz="1100" spc="10">
                <a:latin typeface="Times New Roman"/>
                <a:cs typeface="Times New Roman"/>
              </a:rPr>
              <a:t>among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CORPORATIONS, </a:t>
            </a:r>
            <a:r>
              <a:rPr dirty="0" sz="1100" spc="10" b="1">
                <a:latin typeface="Times New Roman"/>
                <a:cs typeface="Times New Roman"/>
              </a:rPr>
              <a:t>SHARES, </a:t>
            </a:r>
            <a:r>
              <a:rPr dirty="0" sz="1100" spc="15" b="1">
                <a:latin typeface="Times New Roman"/>
                <a:cs typeface="Times New Roman"/>
              </a:rPr>
              <a:t>AND SHAREHOLDER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RIGHTS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500"/>
              </a:lnSpc>
            </a:pP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hallmark of the </a:t>
            </a:r>
            <a:r>
              <a:rPr dirty="0" sz="1100" spc="5">
                <a:latin typeface="Times New Roman"/>
                <a:cs typeface="Times New Roman"/>
              </a:rPr>
              <a:t>capitalist systems. </a:t>
            </a:r>
            <a:r>
              <a:rPr dirty="0" sz="1100" spc="10">
                <a:latin typeface="Times New Roman"/>
                <a:cs typeface="Times New Roman"/>
              </a:rPr>
              <a:t>Millions of people </a:t>
            </a:r>
            <a:r>
              <a:rPr dirty="0" sz="1100" spc="5">
                <a:latin typeface="Times New Roman"/>
                <a:cs typeface="Times New Roman"/>
              </a:rPr>
              <a:t>directly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10">
                <a:latin typeface="Times New Roman"/>
                <a:cs typeface="Times New Roman"/>
              </a:rPr>
              <a:t>a  portion of U.S. business through their investment in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stock; </a:t>
            </a:r>
            <a:r>
              <a:rPr dirty="0" sz="1100" spc="5">
                <a:latin typeface="Times New Roman"/>
                <a:cs typeface="Times New Roman"/>
              </a:rPr>
              <a:t>millions </a:t>
            </a:r>
            <a:r>
              <a:rPr dirty="0" sz="1100" spc="10">
                <a:latin typeface="Times New Roman"/>
                <a:cs typeface="Times New Roman"/>
              </a:rPr>
              <a:t>more have an  indirect ownership interest through </a:t>
            </a:r>
            <a:r>
              <a:rPr dirty="0" sz="1100" spc="5">
                <a:latin typeface="Times New Roman"/>
                <a:cs typeface="Times New Roman"/>
              </a:rPr>
              <a:t>their investments </a:t>
            </a:r>
            <a:r>
              <a:rPr dirty="0" sz="1100" spc="10">
                <a:latin typeface="Times New Roman"/>
                <a:cs typeface="Times New Roman"/>
              </a:rPr>
              <a:t>in mutual </a:t>
            </a:r>
            <a:r>
              <a:rPr dirty="0" sz="1100" spc="5">
                <a:latin typeface="Times New Roman"/>
                <a:cs typeface="Times New Roman"/>
              </a:rPr>
              <a:t>funds, insurance contracts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retirement annuities. People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have an </a:t>
            </a:r>
            <a:r>
              <a:rPr dirty="0" sz="1100" spc="5">
                <a:latin typeface="Times New Roman"/>
                <a:cs typeface="Times New Roman"/>
              </a:rPr>
              <a:t>equity interest in the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organization.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Corporations: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shares of stock,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organized </a:t>
            </a:r>
            <a:r>
              <a:rPr dirty="0" sz="1100" spc="10">
                <a:latin typeface="Times New Roman"/>
                <a:cs typeface="Times New Roman"/>
              </a:rPr>
              <a:t>as a corporation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a proprietorship 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partnership. Corporations very widely in their </a:t>
            </a:r>
            <a:r>
              <a:rPr dirty="0" sz="1100" spc="10">
                <a:latin typeface="Times New Roman"/>
                <a:cs typeface="Times New Roman"/>
              </a:rPr>
              <a:t>complexity </a:t>
            </a:r>
            <a:r>
              <a:rPr dirty="0" sz="1100" spc="5">
                <a:latin typeface="Times New Roman"/>
                <a:cs typeface="Times New Roman"/>
              </a:rPr>
              <a:t>and size </a:t>
            </a:r>
            <a:r>
              <a:rPr dirty="0" sz="1100" spc="10">
                <a:latin typeface="Times New Roman"/>
                <a:cs typeface="Times New Roman"/>
              </a:rPr>
              <a:t>General Motors  </a:t>
            </a:r>
            <a:r>
              <a:rPr dirty="0" sz="1100" spc="20">
                <a:latin typeface="Times New Roman"/>
                <a:cs typeface="Times New Roman"/>
              </a:rPr>
              <a:t>(GM </a:t>
            </a:r>
            <a:r>
              <a:rPr dirty="0" sz="1100" spc="15">
                <a:latin typeface="Times New Roman"/>
                <a:cs typeface="Times New Roman"/>
              </a:rPr>
              <a:t>NYSE) </a:t>
            </a:r>
            <a:r>
              <a:rPr dirty="0" sz="1100" spc="10">
                <a:latin typeface="Times New Roman"/>
                <a:cs typeface="Times New Roman"/>
              </a:rPr>
              <a:t>and Intel (INTC, </a:t>
            </a:r>
            <a:r>
              <a:rPr dirty="0" sz="1100" spc="15">
                <a:latin typeface="Times New Roman"/>
                <a:cs typeface="Times New Roman"/>
              </a:rPr>
              <a:t>NASDAQ) </a:t>
            </a:r>
            <a:r>
              <a:rPr dirty="0" sz="1100" spc="10">
                <a:latin typeface="Times New Roman"/>
                <a:cs typeface="Times New Roman"/>
              </a:rPr>
              <a:t>are corporations, but so are many doctors  </a:t>
            </a:r>
            <a:r>
              <a:rPr dirty="0" sz="1100" spc="5">
                <a:latin typeface="Times New Roman"/>
                <a:cs typeface="Times New Roman"/>
              </a:rPr>
              <a:t>professional athletes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inventors.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All corporations </a:t>
            </a:r>
            <a:r>
              <a:rPr dirty="0" sz="1100" spc="10">
                <a:latin typeface="Times New Roman"/>
                <a:cs typeface="Times New Roman"/>
              </a:rPr>
              <a:t>issue common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not always </a:t>
            </a:r>
            <a:r>
              <a:rPr dirty="0" sz="1100" spc="5">
                <a:latin typeface="Times New Roman"/>
                <a:cs typeface="Times New Roman"/>
              </a:rPr>
              <a:t>possible for the general public to  buy the </a:t>
            </a:r>
            <a:r>
              <a:rPr dirty="0" sz="1100" spc="10">
                <a:latin typeface="Times New Roman"/>
                <a:cs typeface="Times New Roman"/>
              </a:rPr>
              <a:t>shares.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corporations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closely held, meaning the people who  </a:t>
            </a:r>
            <a:r>
              <a:rPr dirty="0" sz="1100" spc="15">
                <a:latin typeface="Times New Roman"/>
                <a:cs typeface="Times New Roman"/>
              </a:rPr>
              <a:t>own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stock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not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routinely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offer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sale.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The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outdoor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sporting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gear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Giant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L.L.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Bean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closely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held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not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available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public.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professional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golfer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Jack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15"/>
              </a:spcBef>
            </a:pPr>
            <a:r>
              <a:rPr dirty="0" sz="1100" spc="5">
                <a:latin typeface="Times New Roman"/>
                <a:cs typeface="Times New Roman"/>
              </a:rPr>
              <a:t>Nicklaus operates as “Golden </a:t>
            </a:r>
            <a:r>
              <a:rPr dirty="0" sz="1100" spc="10">
                <a:latin typeface="Times New Roman"/>
                <a:cs typeface="Times New Roman"/>
              </a:rPr>
              <a:t>Bear </a:t>
            </a:r>
            <a:r>
              <a:rPr dirty="0" sz="1100" spc="5">
                <a:latin typeface="Times New Roman"/>
                <a:cs typeface="Times New Roman"/>
              </a:rPr>
              <a:t>Golf.” Until </a:t>
            </a:r>
            <a:r>
              <a:rPr dirty="0" sz="1100" spc="10">
                <a:latin typeface="Times New Roman"/>
                <a:cs typeface="Times New Roman"/>
              </a:rPr>
              <a:t>recently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individual investor could not  buy </a:t>
            </a:r>
            <a:r>
              <a:rPr dirty="0" sz="1100" spc="5">
                <a:latin typeface="Times New Roman"/>
                <a:cs typeface="Times New Roman"/>
              </a:rPr>
              <a:t>shares in </a:t>
            </a:r>
            <a:r>
              <a:rPr dirty="0" sz="1100" spc="10">
                <a:latin typeface="Times New Roman"/>
                <a:cs typeface="Times New Roman"/>
              </a:rPr>
              <a:t>Golden Bear. </a:t>
            </a:r>
            <a:r>
              <a:rPr dirty="0" sz="1100" spc="5">
                <a:latin typeface="Times New Roman"/>
                <a:cs typeface="Times New Roman"/>
              </a:rPr>
              <a:t>(These shares </a:t>
            </a:r>
            <a:r>
              <a:rPr dirty="0" sz="1100" spc="10">
                <a:latin typeface="Times New Roman"/>
                <a:cs typeface="Times New Roman"/>
              </a:rPr>
              <a:t>now trade with </a:t>
            </a:r>
            <a:r>
              <a:rPr dirty="0" sz="1100" spc="5">
                <a:latin typeface="Times New Roman"/>
                <a:cs typeface="Times New Roman"/>
              </a:rPr>
              <a:t>the ticker </a:t>
            </a:r>
            <a:r>
              <a:rPr dirty="0" sz="1100" spc="10">
                <a:latin typeface="Times New Roman"/>
                <a:cs typeface="Times New Roman"/>
              </a:rPr>
              <a:t>symbol JACK) </a:t>
            </a:r>
            <a:r>
              <a:rPr dirty="0" sz="1100" spc="5">
                <a:latin typeface="Times New Roman"/>
                <a:cs typeface="Times New Roman"/>
              </a:rPr>
              <a:t>Investors  </a:t>
            </a:r>
            <a:r>
              <a:rPr dirty="0" sz="1100" spc="10">
                <a:latin typeface="Times New Roman"/>
                <a:cs typeface="Times New Roman"/>
              </a:rPr>
              <a:t>can however buy </a:t>
            </a:r>
            <a:r>
              <a:rPr dirty="0" sz="1100" spc="5">
                <a:latin typeface="Times New Roman"/>
                <a:cs typeface="Times New Roman"/>
              </a:rPr>
              <a:t>shares in the </a:t>
            </a:r>
            <a:r>
              <a:rPr dirty="0" sz="1100" spc="10">
                <a:latin typeface="Times New Roman"/>
                <a:cs typeface="Times New Roman"/>
              </a:rPr>
              <a:t>Boston </a:t>
            </a:r>
            <a:r>
              <a:rPr dirty="0" sz="1100" spc="5">
                <a:latin typeface="Times New Roman"/>
                <a:cs typeface="Times New Roman"/>
              </a:rPr>
              <a:t>Celtics;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New York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Exchange.  People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stock in </a:t>
            </a:r>
            <a:r>
              <a:rPr dirty="0" sz="1100" spc="10">
                <a:latin typeface="Times New Roman"/>
                <a:cs typeface="Times New Roman"/>
              </a:rPr>
              <a:t>the Boston </a:t>
            </a:r>
            <a:r>
              <a:rPr dirty="0" sz="1100" spc="5">
                <a:latin typeface="Times New Roman"/>
                <a:cs typeface="Times New Roman"/>
              </a:rPr>
              <a:t>Celtics </a:t>
            </a:r>
            <a:r>
              <a:rPr dirty="0" sz="1100" spc="10">
                <a:latin typeface="Times New Roman"/>
                <a:cs typeface="Times New Roman"/>
              </a:rPr>
              <a:t>(BOS, NYSE)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owners of the basketball  organization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its success. </a:t>
            </a:r>
            <a:r>
              <a:rPr dirty="0" sz="1100" spc="10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can also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shares in </a:t>
            </a:r>
            <a:r>
              <a:rPr dirty="0" sz="1100" spc="10">
                <a:latin typeface="Times New Roman"/>
                <a:cs typeface="Times New Roman"/>
              </a:rPr>
              <a:t>the Cleveland </a:t>
            </a:r>
            <a:r>
              <a:rPr dirty="0" sz="1100" spc="5">
                <a:latin typeface="Times New Roman"/>
                <a:cs typeface="Times New Roman"/>
              </a:rPr>
              <a:t>Indians  </a:t>
            </a:r>
            <a:r>
              <a:rPr dirty="0" sz="1100" spc="10">
                <a:latin typeface="Times New Roman"/>
                <a:cs typeface="Times New Roman"/>
              </a:rPr>
              <a:t>(GLEV, NASDAQ). These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publicly </a:t>
            </a:r>
            <a:r>
              <a:rPr dirty="0" sz="1100" spc="10">
                <a:latin typeface="Times New Roman"/>
                <a:cs typeface="Times New Roman"/>
              </a:rPr>
              <a:t>held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acquire </a:t>
            </a:r>
            <a:r>
              <a:rPr dirty="0" sz="1100" spc="10">
                <a:latin typeface="Times New Roman"/>
                <a:cs typeface="Times New Roman"/>
              </a:rPr>
              <a:t>them  with a simple phone </a:t>
            </a:r>
            <a:r>
              <a:rPr dirty="0" sz="1100" spc="5">
                <a:latin typeface="Times New Roman"/>
                <a:cs typeface="Times New Roman"/>
              </a:rPr>
              <a:t>call to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stockbroker.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Shares: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 the United States, those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types of stock are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and preferred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0">
                <a:latin typeface="Times New Roman"/>
                <a:cs typeface="Times New Roman"/>
              </a:rPr>
              <a:t>Both  </a:t>
            </a:r>
            <a:r>
              <a:rPr dirty="0" sz="1100" spc="5">
                <a:latin typeface="Times New Roman"/>
                <a:cs typeface="Times New Roman"/>
              </a:rPr>
              <a:t>are equity securities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both represent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partial </a:t>
            </a:r>
            <a:r>
              <a:rPr dirty="0" sz="1100" spc="10">
                <a:latin typeface="Times New Roman"/>
                <a:cs typeface="Times New Roman"/>
              </a:rPr>
              <a:t>ownership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in the firm. Don’t be  misled 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term common.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the stock is </a:t>
            </a:r>
            <a:r>
              <a:rPr dirty="0" sz="1100" spc="10">
                <a:latin typeface="Times New Roman"/>
                <a:cs typeface="Times New Roman"/>
              </a:rPr>
              <a:t>average or </a:t>
            </a:r>
            <a:r>
              <a:rPr dirty="0" sz="1100" spc="5">
                <a:latin typeface="Times New Roman"/>
                <a:cs typeface="Times New Roman"/>
              </a:rPr>
              <a:t>routine. </a:t>
            </a:r>
            <a:r>
              <a:rPr dirty="0" sz="1100" spc="15">
                <a:latin typeface="Times New Roman"/>
                <a:cs typeface="Times New Roman"/>
              </a:rPr>
              <a:t>Common 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really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rather than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adjective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noun. In formal terms, </a:t>
            </a:r>
            <a:r>
              <a:rPr dirty="0" sz="1100" spc="15">
                <a:latin typeface="Times New Roman"/>
                <a:cs typeface="Times New Roman"/>
              </a:rPr>
              <a:t>common  </a:t>
            </a:r>
            <a:r>
              <a:rPr dirty="0" sz="1100" spc="5">
                <a:latin typeface="Times New Roman"/>
                <a:cs typeface="Times New Roman"/>
              </a:rPr>
              <a:t>shareholders have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residual claim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assets of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the bondholders and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creditors.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Preferred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(also called preference </a:t>
            </a:r>
            <a:r>
              <a:rPr dirty="0" sz="1100" spc="5">
                <a:latin typeface="Times New Roman"/>
                <a:cs typeface="Times New Roman"/>
              </a:rPr>
              <a:t>stock)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priority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in the event  the firm goes </a:t>
            </a:r>
            <a:r>
              <a:rPr dirty="0" sz="1100" spc="5">
                <a:latin typeface="Times New Roman"/>
                <a:cs typeface="Times New Roman"/>
              </a:rPr>
              <a:t>bankrupt </a:t>
            </a:r>
            <a:r>
              <a:rPr dirty="0" sz="1100" spc="10">
                <a:latin typeface="Times New Roman"/>
                <a:cs typeface="Times New Roman"/>
              </a:rPr>
              <a:t>and the courts </a:t>
            </a:r>
            <a:r>
              <a:rPr dirty="0" sz="1100" spc="5">
                <a:latin typeface="Times New Roman"/>
                <a:cs typeface="Times New Roman"/>
              </a:rPr>
              <a:t>direct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distribution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remaining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assets. </a:t>
            </a:r>
            <a:r>
              <a:rPr dirty="0" sz="1100" spc="1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investor, </a:t>
            </a:r>
            <a:r>
              <a:rPr dirty="0" sz="1100" spc="5">
                <a:latin typeface="Times New Roman"/>
                <a:cs typeface="Times New Roman"/>
              </a:rPr>
              <a:t>this is </a:t>
            </a:r>
            <a:r>
              <a:rPr dirty="0" sz="1100" spc="10">
                <a:latin typeface="Times New Roman"/>
                <a:cs typeface="Times New Roman"/>
              </a:rPr>
              <a:t>probably </a:t>
            </a:r>
            <a:r>
              <a:rPr dirty="0" sz="1100" spc="5">
                <a:latin typeface="Times New Roman"/>
                <a:cs typeface="Times New Roman"/>
              </a:rPr>
              <a:t>preferred stock </a:t>
            </a:r>
            <a:r>
              <a:rPr dirty="0" sz="1100" spc="10">
                <a:latin typeface="Times New Roman"/>
                <a:cs typeface="Times New Roman"/>
              </a:rPr>
              <a:t>only advantage. Most preferred </a:t>
            </a:r>
            <a:r>
              <a:rPr dirty="0" sz="1100" spc="5">
                <a:latin typeface="Times New Roman"/>
                <a:cs typeface="Times New Roman"/>
              </a:rPr>
              <a:t>stock  </a:t>
            </a:r>
            <a:r>
              <a:rPr dirty="0" sz="1100" spc="10">
                <a:latin typeface="Times New Roman"/>
                <a:cs typeface="Times New Roman"/>
              </a:rPr>
              <a:t>pays a </a:t>
            </a:r>
            <a:r>
              <a:rPr dirty="0" sz="1100" spc="5">
                <a:latin typeface="Times New Roman"/>
                <a:cs typeface="Times New Roman"/>
              </a:rPr>
              <a:t>perpetual fixed dividend stream; it is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consol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share fo 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stock. If </a:t>
            </a:r>
            <a:r>
              <a:rPr dirty="0" sz="1100" spc="10">
                <a:latin typeface="Times New Roman"/>
                <a:cs typeface="Times New Roman"/>
              </a:rPr>
              <a:t>market interest rates change the value </a:t>
            </a:r>
            <a:r>
              <a:rPr dirty="0" sz="1100" spc="5">
                <a:latin typeface="Times New Roman"/>
                <a:cs typeface="Times New Roman"/>
              </a:rPr>
              <a:t>of existing preferred stock, </a:t>
            </a:r>
            <a:r>
              <a:rPr dirty="0" sz="1100" spc="10">
                <a:latin typeface="Times New Roman"/>
                <a:cs typeface="Times New Roman"/>
              </a:rPr>
              <a:t>moves  </a:t>
            </a:r>
            <a:r>
              <a:rPr dirty="0" sz="1100" spc="5">
                <a:latin typeface="Times New Roman"/>
                <a:cs typeface="Times New Roman"/>
              </a:rPr>
              <a:t>significantly. Preferred shares actually have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rate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than bonds, because they  have no </a:t>
            </a:r>
            <a:r>
              <a:rPr dirty="0" sz="1100" spc="5">
                <a:latin typeface="Times New Roman"/>
                <a:cs typeface="Times New Roman"/>
              </a:rPr>
              <a:t>maturity date at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will return to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preferred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owned by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corporation because </a:t>
            </a:r>
            <a:r>
              <a:rPr dirty="0" sz="1100" spc="5">
                <a:latin typeface="Times New Roman"/>
                <a:cs typeface="Times New Roman"/>
              </a:rPr>
              <a:t>of tax advantage.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corporation  avoids taxation </a:t>
            </a:r>
            <a:r>
              <a:rPr dirty="0" sz="1100" spc="10">
                <a:latin typeface="Times New Roman"/>
                <a:cs typeface="Times New Roman"/>
              </a:rPr>
              <a:t>on most </a:t>
            </a:r>
            <a:r>
              <a:rPr dirty="0" sz="1100" spc="5">
                <a:latin typeface="Times New Roman"/>
                <a:cs typeface="Times New Roman"/>
              </a:rPr>
              <a:t>of its dividend </a:t>
            </a:r>
            <a:r>
              <a:rPr dirty="0" sz="1100" spc="10">
                <a:latin typeface="Times New Roman"/>
                <a:cs typeface="Times New Roman"/>
              </a:rPr>
              <a:t>income, and preferred stock tends to pay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in  </a:t>
            </a:r>
            <a:r>
              <a:rPr dirty="0" sz="1100" spc="5">
                <a:latin typeface="Times New Roman"/>
                <a:cs typeface="Times New Roman"/>
              </a:rPr>
              <a:t>dividends </a:t>
            </a:r>
            <a:r>
              <a:rPr dirty="0" sz="1100" spc="10">
                <a:latin typeface="Times New Roman"/>
                <a:cs typeface="Times New Roman"/>
              </a:rPr>
              <a:t>than common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appendix to Chapter </a:t>
            </a:r>
            <a:r>
              <a:rPr dirty="0" sz="1100" spc="10">
                <a:latin typeface="Times New Roman"/>
                <a:cs typeface="Times New Roman"/>
              </a:rPr>
              <a:t>Nineteen </a:t>
            </a:r>
            <a:r>
              <a:rPr dirty="0" sz="1100" spc="5">
                <a:latin typeface="Times New Roman"/>
                <a:cs typeface="Times New Roman"/>
              </a:rPr>
              <a:t>elaborates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point.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16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87712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important to recognize that just because there are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stocks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 this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does not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index cannot </a:t>
            </a:r>
            <a:r>
              <a:rPr dirty="0" sz="1100" spc="10">
                <a:latin typeface="Times New Roman"/>
                <a:cs typeface="Times New Roman"/>
              </a:rPr>
              <a:t>be swayed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individual stock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performance.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Because it is value-weighted, it does not </a:t>
            </a:r>
            <a:r>
              <a:rPr dirty="0" sz="1100" spc="10">
                <a:latin typeface="Times New Roman"/>
                <a:cs typeface="Times New Roman"/>
              </a:rPr>
              <a:t>have a problem with </a:t>
            </a:r>
            <a:r>
              <a:rPr dirty="0" sz="1100" spc="5">
                <a:latin typeface="Times New Roman"/>
                <a:cs typeface="Times New Roman"/>
              </a:rPr>
              <a:t>the stock splits. Still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divisor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necessary for </a:t>
            </a:r>
            <a:r>
              <a:rPr dirty="0" sz="1100" spc="5">
                <a:latin typeface="Times New Roman"/>
                <a:cs typeface="Times New Roman"/>
              </a:rPr>
              <a:t>three </a:t>
            </a:r>
            <a:r>
              <a:rPr dirty="0" sz="1100" spc="10">
                <a:latin typeface="Times New Roman"/>
                <a:cs typeface="Times New Roman"/>
              </a:rPr>
              <a:t>reasons.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10">
                <a:latin typeface="Times New Roman"/>
                <a:cs typeface="Times New Roman"/>
              </a:rPr>
              <a:t>reason stems from the impact of the replacement of a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Second reason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issuance of additional </a:t>
            </a:r>
            <a:r>
              <a:rPr dirty="0" sz="1100" spc="10">
                <a:latin typeface="Times New Roman"/>
                <a:cs typeface="Times New Roman"/>
              </a:rPr>
              <a:t>shares by a firm </a:t>
            </a:r>
            <a:r>
              <a:rPr dirty="0" sz="1100" spc="5">
                <a:latin typeface="Times New Roman"/>
                <a:cs typeface="Times New Roman"/>
              </a:rPr>
              <a:t>in the index.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primary offering  essentially brings capital into the </a:t>
            </a:r>
            <a:r>
              <a:rPr dirty="0" sz="1100" spc="10">
                <a:latin typeface="Times New Roman"/>
                <a:cs typeface="Times New Roman"/>
              </a:rPr>
              <a:t>index without </a:t>
            </a:r>
            <a:r>
              <a:rPr dirty="0" sz="1100" spc="5">
                <a:latin typeface="Times New Roman"/>
                <a:cs typeface="Times New Roman"/>
              </a:rPr>
              <a:t>stock market </a:t>
            </a:r>
            <a:r>
              <a:rPr dirty="0" sz="1100" spc="10">
                <a:latin typeface="Times New Roman"/>
                <a:cs typeface="Times New Roman"/>
              </a:rPr>
              <a:t>movement.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no adjustment  were made for the sale of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shares; </a:t>
            </a:r>
            <a:r>
              <a:rPr dirty="0" sz="1100" spc="5">
                <a:latin typeface="Times New Roman"/>
                <a:cs typeface="Times New Roman"/>
              </a:rPr>
              <a:t>returns calculated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10">
                <a:latin typeface="Times New Roman"/>
                <a:cs typeface="Times New Roman"/>
              </a:rPr>
              <a:t>would be </a:t>
            </a:r>
            <a:r>
              <a:rPr dirty="0" sz="1100" spc="5">
                <a:latin typeface="Times New Roman"/>
                <a:cs typeface="Times New Roman"/>
              </a:rPr>
              <a:t>biased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upward.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third reason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corporate decision to purchase the firm’s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shares, taking  capital </a:t>
            </a:r>
            <a:r>
              <a:rPr dirty="0" sz="1100" spc="10">
                <a:latin typeface="Times New Roman"/>
                <a:cs typeface="Times New Roman"/>
              </a:rPr>
              <a:t>out of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 is </a:t>
            </a:r>
            <a:r>
              <a:rPr dirty="0" sz="1100" spc="10">
                <a:latin typeface="Times New Roman"/>
                <a:cs typeface="Times New Roman"/>
              </a:rPr>
              <a:t>based on an </a:t>
            </a:r>
            <a:r>
              <a:rPr dirty="0" sz="1100" spc="5">
                <a:latin typeface="Times New Roman"/>
                <a:cs typeface="Times New Roman"/>
              </a:rPr>
              <a:t>initial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10.00 associated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1941-1943 </a:t>
            </a:r>
            <a:r>
              <a:rPr dirty="0" sz="1100" spc="10">
                <a:latin typeface="Times New Roman"/>
                <a:cs typeface="Times New Roman"/>
              </a:rPr>
              <a:t>time  </a:t>
            </a:r>
            <a:r>
              <a:rPr dirty="0" sz="1100" spc="5">
                <a:latin typeface="Times New Roman"/>
                <a:cs typeface="Times New Roman"/>
              </a:rPr>
              <a:t>period. In April 2000, </a:t>
            </a:r>
            <a:r>
              <a:rPr dirty="0" sz="1100" spc="10">
                <a:latin typeface="Times New Roman"/>
                <a:cs typeface="Times New Roman"/>
              </a:rPr>
              <a:t>the index </a:t>
            </a:r>
            <a:r>
              <a:rPr dirty="0" sz="1100" spc="5">
                <a:latin typeface="Times New Roman"/>
                <a:cs typeface="Times New Roman"/>
              </a:rPr>
              <a:t>stood at </a:t>
            </a:r>
            <a:r>
              <a:rPr dirty="0" sz="1100" spc="10">
                <a:latin typeface="Times New Roman"/>
                <a:cs typeface="Times New Roman"/>
              </a:rPr>
              <a:t>about 1,455, </a:t>
            </a:r>
            <a:r>
              <a:rPr dirty="0" sz="1100" spc="5">
                <a:latin typeface="Times New Roman"/>
                <a:cs typeface="Times New Roman"/>
              </a:rPr>
              <a:t>meaning that </a:t>
            </a:r>
            <a:r>
              <a:rPr dirty="0" sz="1100" spc="10">
                <a:latin typeface="Times New Roman"/>
                <a:cs typeface="Times New Roman"/>
              </a:rPr>
              <a:t>shares </a:t>
            </a:r>
            <a:r>
              <a:rPr dirty="0" sz="1100" spc="5">
                <a:latin typeface="Times New Roman"/>
                <a:cs typeface="Times New Roman"/>
              </a:rPr>
              <a:t>values were, on  average, </a:t>
            </a:r>
            <a:r>
              <a:rPr dirty="0" sz="1100" spc="10">
                <a:latin typeface="Times New Roman"/>
                <a:cs typeface="Times New Roman"/>
              </a:rPr>
              <a:t>about 146 times what they were </a:t>
            </a:r>
            <a:r>
              <a:rPr dirty="0" sz="1100" spc="5">
                <a:latin typeface="Times New Roman"/>
                <a:cs typeface="Times New Roman"/>
              </a:rPr>
              <a:t>during </a:t>
            </a:r>
            <a:r>
              <a:rPr dirty="0" sz="1100" spc="10">
                <a:latin typeface="Times New Roman"/>
                <a:cs typeface="Times New Roman"/>
              </a:rPr>
              <a:t>World War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II.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late </a:t>
            </a:r>
            <a:r>
              <a:rPr dirty="0" sz="1100" spc="10">
                <a:latin typeface="Times New Roman"/>
                <a:cs typeface="Times New Roman"/>
              </a:rPr>
              <a:t>1999, the median </a:t>
            </a:r>
            <a:r>
              <a:rPr dirty="0" sz="1100" spc="5">
                <a:latin typeface="Times New Roman"/>
                <a:cs typeface="Times New Roman"/>
              </a:rPr>
              <a:t>market value of </a:t>
            </a:r>
            <a:r>
              <a:rPr dirty="0" sz="1100" spc="10">
                <a:latin typeface="Times New Roman"/>
                <a:cs typeface="Times New Roman"/>
              </a:rPr>
              <a:t>a stock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about $7.3 billion.  </a:t>
            </a:r>
            <a:r>
              <a:rPr dirty="0" sz="1100" spc="10">
                <a:latin typeface="Times New Roman"/>
                <a:cs typeface="Times New Roman"/>
              </a:rPr>
              <a:t>Investors in mid-cap or small-cap stock will find a </a:t>
            </a:r>
            <a:r>
              <a:rPr dirty="0" sz="1100" spc="5">
                <a:latin typeface="Times New Roman"/>
                <a:cs typeface="Times New Roman"/>
              </a:rPr>
              <a:t>suitable </a:t>
            </a:r>
            <a:r>
              <a:rPr dirty="0" sz="1100" spc="10">
                <a:latin typeface="Times New Roman"/>
                <a:cs typeface="Times New Roman"/>
              </a:rPr>
              <a:t>benchmark on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menu.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Mid Cap 400 </a:t>
            </a:r>
            <a:r>
              <a:rPr dirty="0" sz="1100" spc="5">
                <a:latin typeface="Times New Roman"/>
                <a:cs typeface="Times New Roman"/>
              </a:rPr>
              <a:t>as the </a:t>
            </a:r>
            <a:r>
              <a:rPr dirty="0" sz="1100" spc="10">
                <a:latin typeface="Times New Roman"/>
                <a:cs typeface="Times New Roman"/>
              </a:rPr>
              <a:t>name </a:t>
            </a:r>
            <a:r>
              <a:rPr dirty="0" sz="1100" spc="5">
                <a:latin typeface="Times New Roman"/>
                <a:cs typeface="Times New Roman"/>
              </a:rPr>
              <a:t>suggest, contains </a:t>
            </a:r>
            <a:r>
              <a:rPr dirty="0" sz="1100" spc="10">
                <a:latin typeface="Times New Roman"/>
                <a:cs typeface="Times New Roman"/>
              </a:rPr>
              <a:t>400 </a:t>
            </a:r>
            <a:r>
              <a:rPr dirty="0" sz="1100" spc="5">
                <a:latin typeface="Times New Roman"/>
                <a:cs typeface="Times New Roman"/>
              </a:rPr>
              <a:t>mid capitalization.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S&amp;P  </a:t>
            </a:r>
            <a:r>
              <a:rPr dirty="0" sz="1100" spc="5">
                <a:latin typeface="Times New Roman"/>
                <a:cs typeface="Times New Roman"/>
              </a:rPr>
              <a:t>Small </a:t>
            </a:r>
            <a:r>
              <a:rPr dirty="0" sz="1100" spc="10">
                <a:latin typeface="Times New Roman"/>
                <a:cs typeface="Times New Roman"/>
              </a:rPr>
              <a:t>Cap 600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600 small </a:t>
            </a:r>
            <a:r>
              <a:rPr dirty="0" sz="1100" spc="5">
                <a:latin typeface="Times New Roman"/>
                <a:cs typeface="Times New Roman"/>
              </a:rPr>
              <a:t>cap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Other 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Poor’s </a:t>
            </a:r>
            <a:r>
              <a:rPr dirty="0" sz="1100" spc="5">
                <a:latin typeface="Times New Roman"/>
                <a:cs typeface="Times New Roman"/>
              </a:rPr>
              <a:t>indexes include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100,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Financial Stocks,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20  Transportation Stocks,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$0 </a:t>
            </a:r>
            <a:r>
              <a:rPr dirty="0" sz="1100" spc="5">
                <a:latin typeface="Times New Roman"/>
                <a:cs typeface="Times New Roman"/>
              </a:rPr>
              <a:t>Utility Stocks. </a:t>
            </a:r>
            <a:r>
              <a:rPr dirty="0" sz="1100" spc="15">
                <a:latin typeface="Times New Roman"/>
                <a:cs typeface="Times New Roman"/>
              </a:rPr>
              <a:t>The S&amp;P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ticker </a:t>
            </a:r>
            <a:r>
              <a:rPr dirty="0" sz="1100" spc="10">
                <a:latin typeface="Times New Roman"/>
                <a:cs typeface="Times New Roman"/>
              </a:rPr>
              <a:t>symbol </a:t>
            </a:r>
            <a:r>
              <a:rPr dirty="0" sz="1100" spc="15">
                <a:latin typeface="Times New Roman"/>
                <a:cs typeface="Times New Roman"/>
              </a:rPr>
              <a:t>OEX,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especially popular in </a:t>
            </a:r>
            <a:r>
              <a:rPr dirty="0" sz="1100" spc="10">
                <a:latin typeface="Times New Roman"/>
                <a:cs typeface="Times New Roman"/>
              </a:rPr>
              <a:t>option </a:t>
            </a:r>
            <a:r>
              <a:rPr dirty="0" sz="1100" spc="5">
                <a:latin typeface="Times New Roman"/>
                <a:cs typeface="Times New Roman"/>
              </a:rPr>
              <a:t>users. </a:t>
            </a:r>
            <a:r>
              <a:rPr dirty="0" sz="1100" spc="15">
                <a:latin typeface="Times New Roman"/>
                <a:cs typeface="Times New Roman"/>
              </a:rPr>
              <a:t>OEX </a:t>
            </a:r>
            <a:r>
              <a:rPr dirty="0" sz="1100" spc="5">
                <a:latin typeface="Times New Roman"/>
                <a:cs typeface="Times New Roman"/>
              </a:rPr>
              <a:t>option provides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convenient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hedge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 or to </a:t>
            </a:r>
            <a:r>
              <a:rPr dirty="0" sz="1100" spc="10">
                <a:latin typeface="Times New Roman"/>
                <a:cs typeface="Times New Roman"/>
              </a:rPr>
              <a:t>speculate on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movements.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May 1992 Standard and </a:t>
            </a:r>
            <a:r>
              <a:rPr dirty="0" sz="1100" spc="5">
                <a:latin typeface="Times New Roman"/>
                <a:cs typeface="Times New Roman"/>
              </a:rPr>
              <a:t>Poor’s,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conjunction 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well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market research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15">
                <a:latin typeface="Times New Roman"/>
                <a:cs typeface="Times New Roman"/>
              </a:rPr>
              <a:t>BARRA, </a:t>
            </a:r>
            <a:r>
              <a:rPr dirty="0" sz="1100" spc="5">
                <a:latin typeface="Times New Roman"/>
                <a:cs typeface="Times New Roman"/>
              </a:rPr>
              <a:t>announced </a:t>
            </a:r>
            <a:r>
              <a:rPr dirty="0" sz="1100" spc="10">
                <a:latin typeface="Times New Roman"/>
                <a:cs typeface="Times New Roman"/>
              </a:rPr>
              <a:t>two new </a:t>
            </a:r>
            <a:r>
              <a:rPr dirty="0" sz="1100" spc="5">
                <a:latin typeface="Times New Roman"/>
                <a:cs typeface="Times New Roman"/>
              </a:rPr>
              <a:t>indexes </a:t>
            </a:r>
            <a:r>
              <a:rPr dirty="0" sz="1100" spc="10">
                <a:latin typeface="Times New Roman"/>
                <a:cs typeface="Times New Roman"/>
              </a:rPr>
              <a:t>designed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provide a benchmark </a:t>
            </a:r>
            <a:r>
              <a:rPr dirty="0" sz="1100" spc="5">
                <a:latin typeface="Times New Roman"/>
                <a:cs typeface="Times New Roman"/>
              </a:rPr>
              <a:t>for the </a:t>
            </a:r>
            <a:r>
              <a:rPr dirty="0" sz="1100" spc="10">
                <a:latin typeface="Times New Roman"/>
                <a:cs typeface="Times New Roman"/>
              </a:rPr>
              <a:t>growth and value investment </a:t>
            </a:r>
            <a:r>
              <a:rPr dirty="0" sz="1100" spc="5">
                <a:latin typeface="Times New Roman"/>
                <a:cs typeface="Times New Roman"/>
              </a:rPr>
              <a:t>styles. </a:t>
            </a:r>
            <a:r>
              <a:rPr dirty="0" sz="1100" spc="10">
                <a:latin typeface="Times New Roman"/>
                <a:cs typeface="Times New Roman"/>
              </a:rPr>
              <a:t>These are the S&amp;P  500/BARRA Growth </a:t>
            </a:r>
            <a:r>
              <a:rPr dirty="0" sz="1100" spc="5">
                <a:latin typeface="Times New Roman"/>
                <a:cs typeface="Times New Roman"/>
              </a:rPr>
              <a:t>index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Value </a:t>
            </a:r>
            <a:r>
              <a:rPr dirty="0" sz="1100" spc="5">
                <a:latin typeface="Times New Roman"/>
                <a:cs typeface="Times New Roman"/>
              </a:rPr>
              <a:t>index.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These two indexes are  </a:t>
            </a:r>
            <a:r>
              <a:rPr dirty="0" sz="1100" spc="5">
                <a:latin typeface="Times New Roman"/>
                <a:cs typeface="Times New Roman"/>
              </a:rPr>
              <a:t>constructed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essentially partitioning the stocks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by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to book  ratio.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groups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necessarily’ contain </a:t>
            </a:r>
            <a:r>
              <a:rPr dirty="0" sz="1100" spc="10">
                <a:latin typeface="Times New Roman"/>
                <a:cs typeface="Times New Roman"/>
              </a:rPr>
              <a:t>the same number </a:t>
            </a:r>
            <a:r>
              <a:rPr dirty="0" sz="1100" spc="5">
                <a:latin typeface="Times New Roman"/>
                <a:cs typeface="Times New Roman"/>
              </a:rPr>
              <a:t>of securities. </a:t>
            </a:r>
            <a:r>
              <a:rPr dirty="0" sz="1100" spc="10">
                <a:latin typeface="Times New Roman"/>
                <a:cs typeface="Times New Roman"/>
              </a:rPr>
              <a:t>On  September 30, </a:t>
            </a:r>
            <a:r>
              <a:rPr dirty="0" sz="1100" spc="5">
                <a:latin typeface="Times New Roman"/>
                <a:cs typeface="Times New Roman"/>
              </a:rPr>
              <a:t>1995, </a:t>
            </a: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15">
                <a:latin typeface="Times New Roman"/>
                <a:cs typeface="Times New Roman"/>
              </a:rPr>
              <a:t>were </a:t>
            </a:r>
            <a:r>
              <a:rPr dirty="0" sz="1100" spc="10">
                <a:latin typeface="Times New Roman"/>
                <a:cs typeface="Times New Roman"/>
              </a:rPr>
              <a:t>317 </a:t>
            </a:r>
            <a:r>
              <a:rPr dirty="0" sz="1100" spc="5">
                <a:latin typeface="Times New Roman"/>
                <a:cs typeface="Times New Roman"/>
              </a:rPr>
              <a:t>stocks in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10">
                <a:latin typeface="Times New Roman"/>
                <a:cs typeface="Times New Roman"/>
              </a:rPr>
              <a:t>and 183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Growth </a:t>
            </a:r>
            <a:r>
              <a:rPr dirty="0" sz="1100" spc="5">
                <a:latin typeface="Times New Roman"/>
                <a:cs typeface="Times New Roman"/>
              </a:rPr>
              <a:t>Index.  Because there </a:t>
            </a:r>
            <a:r>
              <a:rPr dirty="0" sz="1100" spc="10">
                <a:latin typeface="Times New Roman"/>
                <a:cs typeface="Times New Roman"/>
              </a:rPr>
              <a:t>are always 500 </a:t>
            </a:r>
            <a:r>
              <a:rPr dirty="0" sz="1100" spc="5">
                <a:latin typeface="Times New Roman"/>
                <a:cs typeface="Times New Roman"/>
              </a:rPr>
              <a:t>stocks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500, there will </a:t>
            </a:r>
            <a:r>
              <a:rPr dirty="0" sz="1100" spc="10">
                <a:latin typeface="Times New Roman"/>
                <a:cs typeface="Times New Roman"/>
              </a:rPr>
              <a:t>always be a </a:t>
            </a:r>
            <a:r>
              <a:rPr dirty="0" sz="1100" spc="5">
                <a:latin typeface="Times New Roman"/>
                <a:cs typeface="Times New Roman"/>
              </a:rPr>
              <a:t>total of 500  </a:t>
            </a:r>
            <a:r>
              <a:rPr dirty="0" sz="1100" spc="10">
                <a:latin typeface="Times New Roman"/>
                <a:cs typeface="Times New Roman"/>
              </a:rPr>
              <a:t>stocks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two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indexes.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Others: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New </a:t>
            </a:r>
            <a:r>
              <a:rPr dirty="0" sz="1100" spc="10">
                <a:latin typeface="Times New Roman"/>
                <a:cs typeface="Times New Roman"/>
              </a:rPr>
              <a:t>York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 publishes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10">
                <a:latin typeface="Times New Roman"/>
                <a:cs typeface="Times New Roman"/>
              </a:rPr>
              <a:t>indexes </a:t>
            </a:r>
            <a:r>
              <a:rPr dirty="0" sz="1100" spc="5">
                <a:latin typeface="Times New Roman"/>
                <a:cs typeface="Times New Roman"/>
              </a:rPr>
              <a:t>based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industrial firms,  transportation firms,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utilities, </a:t>
            </a:r>
            <a:r>
              <a:rPr dirty="0" sz="1100" spc="10">
                <a:latin typeface="Times New Roman"/>
                <a:cs typeface="Times New Roman"/>
              </a:rPr>
              <a:t>among </a:t>
            </a:r>
            <a:r>
              <a:rPr dirty="0" sz="1100" spc="5">
                <a:latin typeface="Times New Roman"/>
                <a:cs typeface="Times New Roman"/>
              </a:rPr>
              <a:t>others, traded at </a:t>
            </a:r>
            <a:r>
              <a:rPr dirty="0" sz="1100" spc="10">
                <a:latin typeface="Times New Roman"/>
                <a:cs typeface="Times New Roman"/>
              </a:rPr>
              <a:t>the exchange. The most </a:t>
            </a:r>
            <a:r>
              <a:rPr dirty="0" sz="1100" spc="5">
                <a:latin typeface="Times New Roman"/>
                <a:cs typeface="Times New Roman"/>
              </a:rPr>
              <a:t>widely  quoted is the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10">
                <a:latin typeface="Times New Roman"/>
                <a:cs typeface="Times New Roman"/>
              </a:rPr>
              <a:t>Composite an average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20">
                <a:latin typeface="Times New Roman"/>
                <a:cs typeface="Times New Roman"/>
              </a:rPr>
              <a:t>NYSE </a:t>
            </a:r>
            <a:r>
              <a:rPr dirty="0" sz="1100" spc="5">
                <a:latin typeface="Times New Roman"/>
                <a:cs typeface="Times New Roman"/>
              </a:rPr>
              <a:t>listed stocks.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American </a:t>
            </a:r>
            <a:r>
              <a:rPr dirty="0" sz="1100" spc="5">
                <a:latin typeface="Times New Roman"/>
                <a:cs typeface="Times New Roman"/>
              </a:rPr>
              <a:t>Stock  </a:t>
            </a:r>
            <a:r>
              <a:rPr dirty="0" sz="1100" spc="10">
                <a:latin typeface="Times New Roman"/>
                <a:cs typeface="Times New Roman"/>
              </a:rPr>
              <a:t>Exchange prepares a </a:t>
            </a:r>
            <a:r>
              <a:rPr dirty="0" sz="1100" spc="5">
                <a:latin typeface="Times New Roman"/>
                <a:cs typeface="Times New Roman"/>
              </a:rPr>
              <a:t>similar </a:t>
            </a:r>
            <a:r>
              <a:rPr dirty="0" sz="1100" spc="10">
                <a:latin typeface="Times New Roman"/>
                <a:cs typeface="Times New Roman"/>
              </a:rPr>
              <a:t>index on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securities as </a:t>
            </a:r>
            <a:r>
              <a:rPr dirty="0" sz="1100" spc="10">
                <a:latin typeface="Times New Roman"/>
                <a:cs typeface="Times New Roman"/>
              </a:rPr>
              <a:t>does the </a:t>
            </a:r>
            <a:r>
              <a:rPr dirty="0" sz="1100" spc="20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market.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Line publishes an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based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securities covered in the </a:t>
            </a:r>
            <a:r>
              <a:rPr dirty="0" sz="1100" spc="10">
                <a:latin typeface="Times New Roman"/>
                <a:cs typeface="Times New Roman"/>
              </a:rPr>
              <a:t>Value Line Investment  Survey.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managers </a:t>
            </a:r>
            <a:r>
              <a:rPr dirty="0" sz="1100" spc="5">
                <a:latin typeface="Times New Roman"/>
                <a:cs typeface="Times New Roman"/>
              </a:rPr>
              <a:t>find the Russell </a:t>
            </a:r>
            <a:r>
              <a:rPr dirty="0" sz="1100" spc="10">
                <a:latin typeface="Times New Roman"/>
                <a:cs typeface="Times New Roman"/>
              </a:rPr>
              <a:t>3000 </a:t>
            </a:r>
            <a:r>
              <a:rPr dirty="0" sz="1100" spc="5">
                <a:latin typeface="Times New Roman"/>
                <a:cs typeface="Times New Roman"/>
              </a:rPr>
              <a:t>index particularly useful. </a:t>
            </a:r>
            <a:r>
              <a:rPr dirty="0" sz="1100" spc="10">
                <a:latin typeface="Times New Roman"/>
                <a:cs typeface="Times New Roman"/>
              </a:rPr>
              <a:t>For years S&amp;P  500 </a:t>
            </a: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considered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"best" proxy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all stock market,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increasing  </a:t>
            </a:r>
            <a:r>
              <a:rPr dirty="0" sz="1100" spc="10">
                <a:latin typeface="Times New Roman"/>
                <a:cs typeface="Times New Roman"/>
              </a:rPr>
              <a:t>evidence </a:t>
            </a:r>
            <a:r>
              <a:rPr dirty="0" sz="1100" spc="5">
                <a:latin typeface="Times New Roman"/>
                <a:cs typeface="Times New Roman"/>
              </a:rPr>
              <a:t>indicates this generalization </a:t>
            </a:r>
            <a:r>
              <a:rPr dirty="0" sz="1100" spc="10">
                <a:latin typeface="Times New Roman"/>
                <a:cs typeface="Times New Roman"/>
              </a:rPr>
              <a:t>may no longer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true. </a:t>
            </a:r>
            <a:r>
              <a:rPr dirty="0" sz="1100" spc="10">
                <a:latin typeface="Times New Roman"/>
                <a:cs typeface="Times New Roman"/>
              </a:rPr>
              <a:t>The S&amp;P500 index </a:t>
            </a:r>
            <a:r>
              <a:rPr dirty="0" sz="1100" spc="5">
                <a:latin typeface="Times New Roman"/>
                <a:cs typeface="Times New Roman"/>
              </a:rPr>
              <a:t>is 95  </a:t>
            </a:r>
            <a:r>
              <a:rPr dirty="0" sz="1100" spc="10">
                <a:latin typeface="Times New Roman"/>
                <a:cs typeface="Times New Roman"/>
              </a:rPr>
              <a:t>percent comprised of large </a:t>
            </a:r>
            <a:r>
              <a:rPr dirty="0" sz="1100" spc="5">
                <a:latin typeface="Times New Roman"/>
                <a:cs typeface="Times New Roman"/>
              </a:rPr>
              <a:t>capitalization </a:t>
            </a:r>
            <a:r>
              <a:rPr dirty="0" sz="1100" spc="10">
                <a:latin typeface="Times New Roman"/>
                <a:cs typeface="Times New Roman"/>
              </a:rPr>
              <a:t>stocks, </a:t>
            </a:r>
            <a:r>
              <a:rPr dirty="0" sz="1100" spc="5">
                <a:latin typeface="Times New Roman"/>
                <a:cs typeface="Times New Roman"/>
              </a:rPr>
              <a:t>while </a:t>
            </a:r>
            <a:r>
              <a:rPr dirty="0" sz="1100" spc="10">
                <a:latin typeface="Times New Roman"/>
                <a:cs typeface="Times New Roman"/>
              </a:rPr>
              <a:t>large caps stocks make up only 73  </a:t>
            </a:r>
            <a:r>
              <a:rPr dirty="0" sz="1100" spc="5">
                <a:latin typeface="Times New Roman"/>
                <a:cs typeface="Times New Roman"/>
              </a:rPr>
              <a:t>percent of the market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whole. </a:t>
            </a:r>
            <a:r>
              <a:rPr dirty="0" sz="1100" spc="10">
                <a:latin typeface="Times New Roman"/>
                <a:cs typeface="Times New Roman"/>
              </a:rPr>
              <a:t>Extensive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report </a:t>
            </a:r>
            <a:r>
              <a:rPr dirty="0" sz="1100" spc="5">
                <a:latin typeface="Times New Roman"/>
                <a:cs typeface="Times New Roman"/>
              </a:rPr>
              <a:t>supports the hypothesis that  small capitalization </a:t>
            </a:r>
            <a:r>
              <a:rPr dirty="0" sz="1100" spc="10">
                <a:latin typeface="Times New Roman"/>
                <a:cs typeface="Times New Roman"/>
              </a:rPr>
              <a:t>stocks </a:t>
            </a:r>
            <a:r>
              <a:rPr dirty="0" sz="1100" spc="5">
                <a:latin typeface="Times New Roman"/>
                <a:cs typeface="Times New Roman"/>
              </a:rPr>
              <a:t>often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better than their larger counterparts. </a:t>
            </a:r>
            <a:r>
              <a:rPr dirty="0" sz="1100" spc="10">
                <a:latin typeface="Times New Roman"/>
                <a:cs typeface="Times New Roman"/>
              </a:rPr>
              <a:t>Consequently </a:t>
            </a:r>
            <a:r>
              <a:rPr dirty="0" sz="1100" spc="5">
                <a:latin typeface="Times New Roman"/>
                <a:cs typeface="Times New Roman"/>
              </a:rPr>
              <a:t>many  portfolio </a:t>
            </a:r>
            <a:r>
              <a:rPr dirty="0" sz="1100" spc="10">
                <a:latin typeface="Times New Roman"/>
                <a:cs typeface="Times New Roman"/>
              </a:rPr>
              <a:t>managers </a:t>
            </a:r>
            <a:r>
              <a:rPr dirty="0" sz="1100" spc="5">
                <a:latin typeface="Times New Roman"/>
                <a:cs typeface="Times New Roman"/>
              </a:rPr>
              <a:t>consciously include small </a:t>
            </a:r>
            <a:r>
              <a:rPr dirty="0" sz="1100" spc="10">
                <a:latin typeface="Times New Roman"/>
                <a:cs typeface="Times New Roman"/>
              </a:rPr>
              <a:t>cap </a:t>
            </a:r>
            <a:r>
              <a:rPr dirty="0" sz="1100" spc="5">
                <a:latin typeface="Times New Roman"/>
                <a:cs typeface="Times New Roman"/>
              </a:rPr>
              <a:t>stocks in their funds.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Russell 3000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mixture of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small capitalization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160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6989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8255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According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study </a:t>
            </a:r>
            <a:r>
              <a:rPr dirty="0" sz="1100" spc="10">
                <a:latin typeface="Times New Roman"/>
                <a:cs typeface="Times New Roman"/>
              </a:rPr>
              <a:t>done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Value Line,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1991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S&amp;P500 </a:t>
            </a:r>
            <a:r>
              <a:rPr dirty="0" sz="1100" spc="5">
                <a:latin typeface="Times New Roman"/>
                <a:cs typeface="Times New Roman"/>
              </a:rPr>
              <a:t>posted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total return of  36.6%, while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</a:t>
            </a:r>
            <a:r>
              <a:rPr dirty="0" sz="1100" spc="15">
                <a:latin typeface="Times New Roman"/>
                <a:cs typeface="Times New Roman"/>
              </a:rPr>
              <a:t>US. </a:t>
            </a:r>
            <a:r>
              <a:rPr dirty="0" sz="1100" spc="5">
                <a:latin typeface="Times New Roman"/>
                <a:cs typeface="Times New Roman"/>
              </a:rPr>
              <a:t>Equity market returned </a:t>
            </a:r>
            <a:r>
              <a:rPr dirty="0" sz="1100" spc="10">
                <a:latin typeface="Times New Roman"/>
                <a:cs typeface="Times New Roman"/>
              </a:rPr>
              <a:t>33.4%.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Russell </a:t>
            </a:r>
            <a:r>
              <a:rPr dirty="0" sz="1100" spc="10">
                <a:latin typeface="Times New Roman"/>
                <a:cs typeface="Times New Roman"/>
              </a:rPr>
              <a:t>3000 </a:t>
            </a:r>
            <a:r>
              <a:rPr dirty="0" sz="1100" spc="5">
                <a:latin typeface="Times New Roman"/>
                <a:cs typeface="Times New Roman"/>
              </a:rPr>
              <a:t>index returned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33.7%,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closer to the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market average than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performance.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Frank Russell </a:t>
            </a:r>
            <a:r>
              <a:rPr dirty="0" sz="1100" spc="10">
                <a:latin typeface="Times New Roman"/>
                <a:cs typeface="Times New Roman"/>
              </a:rPr>
              <a:t>Company, </a:t>
            </a:r>
            <a:r>
              <a:rPr dirty="0" sz="1100" spc="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Tacoma, </a:t>
            </a:r>
            <a:r>
              <a:rPr dirty="0" sz="1100" spc="5">
                <a:latin typeface="Times New Roman"/>
                <a:cs typeface="Times New Roman"/>
              </a:rPr>
              <a:t>Washington, prepares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Russell 3000. It </a:t>
            </a:r>
            <a:r>
              <a:rPr dirty="0" sz="1100" spc="10">
                <a:latin typeface="Times New Roman"/>
                <a:cs typeface="Times New Roman"/>
              </a:rPr>
              <a:t>also  </a:t>
            </a:r>
            <a:r>
              <a:rPr dirty="0" sz="1100" spc="5">
                <a:latin typeface="Times New Roman"/>
                <a:cs typeface="Times New Roman"/>
              </a:rPr>
              <a:t>provides Russell 2000, </a:t>
            </a:r>
            <a:r>
              <a:rPr dirty="0" sz="1100" spc="10">
                <a:latin typeface="Times New Roman"/>
                <a:cs typeface="Times New Roman"/>
              </a:rPr>
              <a:t>which deals </a:t>
            </a:r>
            <a:r>
              <a:rPr dirty="0" sz="1100" spc="5">
                <a:latin typeface="Times New Roman"/>
                <a:cs typeface="Times New Roman"/>
              </a:rPr>
              <a:t>only with small </a:t>
            </a:r>
            <a:r>
              <a:rPr dirty="0" sz="1100" spc="10">
                <a:latin typeface="Times New Roman"/>
                <a:cs typeface="Times New Roman"/>
              </a:rPr>
              <a:t>cap </a:t>
            </a:r>
            <a:r>
              <a:rPr dirty="0" sz="1100" spc="5">
                <a:latin typeface="Times New Roman"/>
                <a:cs typeface="Times New Roman"/>
              </a:rPr>
              <a:t>stocks. In early </a:t>
            </a:r>
            <a:r>
              <a:rPr dirty="0" sz="1100" spc="10">
                <a:latin typeface="Times New Roman"/>
                <a:cs typeface="Times New Roman"/>
              </a:rPr>
              <a:t>1995 the firm  </a:t>
            </a:r>
            <a:r>
              <a:rPr dirty="0" sz="1100" spc="5">
                <a:latin typeface="Times New Roman"/>
                <a:cs typeface="Times New Roman"/>
              </a:rPr>
              <a:t>established four </a:t>
            </a:r>
            <a:r>
              <a:rPr dirty="0" sz="1100" spc="10">
                <a:latin typeface="Times New Roman"/>
                <a:cs typeface="Times New Roman"/>
              </a:rPr>
              <a:t>new indexes based on firm size and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style: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Russell </a:t>
            </a:r>
            <a:r>
              <a:rPr dirty="0" sz="1100" spc="10">
                <a:latin typeface="Times New Roman"/>
                <a:cs typeface="Times New Roman"/>
              </a:rPr>
              <a:t>Madcap Growth </a:t>
            </a:r>
            <a:r>
              <a:rPr dirty="0" sz="1100" spc="5">
                <a:latin typeface="Times New Roman"/>
                <a:cs typeface="Times New Roman"/>
              </a:rPr>
              <a:t>Index,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Russell </a:t>
            </a:r>
            <a:r>
              <a:rPr dirty="0" sz="1100" spc="10">
                <a:latin typeface="Times New Roman"/>
                <a:cs typeface="Times New Roman"/>
              </a:rPr>
              <a:t>Midcap Value </a:t>
            </a:r>
            <a:r>
              <a:rPr dirty="0" sz="1100" spc="5">
                <a:latin typeface="Times New Roman"/>
                <a:cs typeface="Times New Roman"/>
              </a:rPr>
              <a:t>Index, Russell </a:t>
            </a:r>
            <a:r>
              <a:rPr dirty="0" sz="1100" spc="10">
                <a:latin typeface="Times New Roman"/>
                <a:cs typeface="Times New Roman"/>
              </a:rPr>
              <a:t>Top 200 Growth  </a:t>
            </a:r>
            <a:r>
              <a:rPr dirty="0" sz="1100" spc="5">
                <a:latin typeface="Times New Roman"/>
                <a:cs typeface="Times New Roman"/>
              </a:rPr>
              <a:t>Index,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Russell </a:t>
            </a:r>
            <a:r>
              <a:rPr dirty="0" sz="1100" spc="10">
                <a:latin typeface="Times New Roman"/>
                <a:cs typeface="Times New Roman"/>
              </a:rPr>
              <a:t>200 Value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marL="679450" marR="136525" indent="-539115">
              <a:lnSpc>
                <a:spcPts val="130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Russell </a:t>
            </a:r>
            <a:r>
              <a:rPr dirty="0" sz="1100" spc="10" b="1" i="1">
                <a:latin typeface="Times New Roman"/>
                <a:cs typeface="Times New Roman"/>
              </a:rPr>
              <a:t>3000 </a:t>
            </a:r>
            <a:r>
              <a:rPr dirty="0" sz="1100" spc="5" b="1" i="1">
                <a:latin typeface="Times New Roman"/>
                <a:cs typeface="Times New Roman"/>
              </a:rPr>
              <a:t>index is </a:t>
            </a:r>
            <a:r>
              <a:rPr dirty="0" sz="1100" spc="10" b="1" i="1">
                <a:latin typeface="Times New Roman"/>
                <a:cs typeface="Times New Roman"/>
              </a:rPr>
              <a:t>a mix </a:t>
            </a:r>
            <a:r>
              <a:rPr dirty="0" sz="1100" spc="5" b="1" i="1">
                <a:latin typeface="Times New Roman"/>
                <a:cs typeface="Times New Roman"/>
              </a:rPr>
              <a:t>of </a:t>
            </a:r>
            <a:r>
              <a:rPr dirty="0" sz="1100" spc="10" b="1" i="1">
                <a:latin typeface="Times New Roman"/>
                <a:cs typeface="Times New Roman"/>
              </a:rPr>
              <a:t>both </a:t>
            </a:r>
            <a:r>
              <a:rPr dirty="0" sz="1100" spc="5" b="1" i="1">
                <a:latin typeface="Times New Roman"/>
                <a:cs typeface="Times New Roman"/>
              </a:rPr>
              <a:t>large- </a:t>
            </a:r>
            <a:r>
              <a:rPr dirty="0" sz="1100" spc="15" b="1" i="1">
                <a:latin typeface="Times New Roman"/>
                <a:cs typeface="Times New Roman"/>
              </a:rPr>
              <a:t>and </a:t>
            </a:r>
            <a:r>
              <a:rPr dirty="0" sz="1100" spc="5" b="1" i="1">
                <a:latin typeface="Times New Roman"/>
                <a:cs typeface="Times New Roman"/>
              </a:rPr>
              <a:t>small- capitalization stocks and, to  </a:t>
            </a:r>
            <a:r>
              <a:rPr dirty="0" sz="1100" spc="10" b="1" i="1">
                <a:latin typeface="Times New Roman"/>
                <a:cs typeface="Times New Roman"/>
              </a:rPr>
              <a:t>many </a:t>
            </a:r>
            <a:r>
              <a:rPr dirty="0" sz="1100" spc="5" b="1" i="1">
                <a:latin typeface="Times New Roman"/>
                <a:cs typeface="Times New Roman"/>
              </a:rPr>
              <a:t>portfolio </a:t>
            </a:r>
            <a:r>
              <a:rPr dirty="0" sz="1100" spc="10" b="1" i="1">
                <a:latin typeface="Times New Roman"/>
                <a:cs typeface="Times New Roman"/>
              </a:rPr>
              <a:t>managers a </a:t>
            </a:r>
            <a:r>
              <a:rPr dirty="0" sz="1100" spc="5" b="1" i="1">
                <a:latin typeface="Times New Roman"/>
                <a:cs typeface="Times New Roman"/>
              </a:rPr>
              <a:t>better </a:t>
            </a:r>
            <a:r>
              <a:rPr dirty="0" sz="1100" spc="10" b="1" i="1">
                <a:latin typeface="Times New Roman"/>
                <a:cs typeface="Times New Roman"/>
              </a:rPr>
              <a:t>presentation </a:t>
            </a:r>
            <a:r>
              <a:rPr dirty="0" sz="1100" spc="5" b="1" i="1">
                <a:latin typeface="Times New Roman"/>
                <a:cs typeface="Times New Roman"/>
              </a:rPr>
              <a:t>of the broad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Fixed </a:t>
            </a:r>
            <a:r>
              <a:rPr dirty="0" sz="1100" spc="15" b="1">
                <a:latin typeface="Times New Roman"/>
                <a:cs typeface="Times New Roman"/>
              </a:rPr>
              <a:t>Income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Indexes: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400 </a:t>
            </a:r>
            <a:r>
              <a:rPr dirty="0" sz="1100" spc="5">
                <a:latin typeface="Times New Roman"/>
                <a:cs typeface="Times New Roman"/>
              </a:rPr>
              <a:t>indexes measure </a:t>
            </a:r>
            <a:r>
              <a:rPr dirty="0" sz="1100" spc="10">
                <a:latin typeface="Times New Roman"/>
                <a:cs typeface="Times New Roman"/>
              </a:rPr>
              <a:t>fixed income </a:t>
            </a:r>
            <a:r>
              <a:rPr dirty="0" sz="1100" spc="5">
                <a:latin typeface="Times New Roman"/>
                <a:cs typeface="Times New Roman"/>
              </a:rPr>
              <a:t>securities. Despite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the typical investor 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5">
                <a:latin typeface="Times New Roman"/>
                <a:cs typeface="Times New Roman"/>
              </a:rPr>
              <a:t>think,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vary </a:t>
            </a:r>
            <a:r>
              <a:rPr dirty="0" sz="1100" spc="10">
                <a:latin typeface="Times New Roman"/>
                <a:cs typeface="Times New Roman"/>
              </a:rPr>
              <a:t>widely in </a:t>
            </a:r>
            <a:r>
              <a:rPr dirty="0" sz="1100" spc="5">
                <a:latin typeface="Times New Roman"/>
                <a:cs typeface="Times New Roman"/>
              </a:rPr>
              <a:t>their riskiness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characteristics. </a:t>
            </a:r>
            <a:r>
              <a:rPr dirty="0" sz="1100" spc="15">
                <a:latin typeface="Times New Roman"/>
                <a:cs typeface="Times New Roman"/>
              </a:rPr>
              <a:t>When  </a:t>
            </a:r>
            <a:r>
              <a:rPr dirty="0" sz="1100" spc="10">
                <a:latin typeface="Times New Roman"/>
                <a:cs typeface="Times New Roman"/>
              </a:rPr>
              <a:t>comparing performance, investors need </a:t>
            </a:r>
            <a:r>
              <a:rPr dirty="0" sz="1100" spc="5">
                <a:latin typeface="Times New Roman"/>
                <a:cs typeface="Times New Roman"/>
              </a:rPr>
              <a:t>to distinguish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0">
                <a:latin typeface="Times New Roman"/>
                <a:cs typeface="Times New Roman"/>
              </a:rPr>
              <a:t>bonds, tax-exempt  </a:t>
            </a:r>
            <a:r>
              <a:rPr dirty="0" sz="1100" spc="5">
                <a:latin typeface="Times New Roman"/>
                <a:cs typeface="Times New Roman"/>
              </a:rPr>
              <a:t>bond, foreign bonds, short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long </a:t>
            </a:r>
            <a:r>
              <a:rPr dirty="0" sz="1100" spc="10">
                <a:latin typeface="Times New Roman"/>
                <a:cs typeface="Times New Roman"/>
              </a:rPr>
              <a:t>term bonds, </a:t>
            </a:r>
            <a:r>
              <a:rPr dirty="0" sz="1100" spc="5">
                <a:latin typeface="Times New Roman"/>
                <a:cs typeface="Times New Roman"/>
              </a:rPr>
              <a:t>investment grade </a:t>
            </a:r>
            <a:r>
              <a:rPr dirty="0" sz="1100" spc="10">
                <a:latin typeface="Times New Roman"/>
                <a:cs typeface="Times New Roman"/>
              </a:rPr>
              <a:t>and junk </a:t>
            </a:r>
            <a:r>
              <a:rPr dirty="0" sz="1100" spc="5">
                <a:latin typeface="Times New Roman"/>
                <a:cs typeface="Times New Roman"/>
              </a:rPr>
              <a:t>bonds,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so  </a:t>
            </a:r>
            <a:r>
              <a:rPr dirty="0" sz="1100" spc="5">
                <a:latin typeface="Times New Roman"/>
                <a:cs typeface="Times New Roman"/>
              </a:rPr>
              <a:t>on. </a:t>
            </a:r>
            <a:r>
              <a:rPr dirty="0" sz="1100" spc="10">
                <a:latin typeface="Times New Roman"/>
                <a:cs typeface="Times New Roman"/>
              </a:rPr>
              <a:t>The wide range </a:t>
            </a:r>
            <a:r>
              <a:rPr dirty="0" sz="1100" spc="5">
                <a:latin typeface="Times New Roman"/>
                <a:cs typeface="Times New Roman"/>
              </a:rPr>
              <a:t>of available </a:t>
            </a:r>
            <a:r>
              <a:rPr dirty="0" sz="1100" spc="10">
                <a:latin typeface="Times New Roman"/>
                <a:cs typeface="Times New Roman"/>
              </a:rPr>
              <a:t>indexes </a:t>
            </a:r>
            <a:r>
              <a:rPr dirty="0" sz="1100" spc="5">
                <a:latin typeface="Times New Roman"/>
                <a:cs typeface="Times New Roman"/>
              </a:rPr>
              <a:t>increases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likelihood that investors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identify </a:t>
            </a:r>
            <a:r>
              <a:rPr dirty="0" sz="1100" spc="10">
                <a:latin typeface="Times New Roman"/>
                <a:cs typeface="Times New Roman"/>
              </a:rPr>
              <a:t>a  benchmark with </a:t>
            </a:r>
            <a:r>
              <a:rPr dirty="0" sz="1100" spc="5">
                <a:latin typeface="Times New Roman"/>
                <a:cs typeface="Times New Roman"/>
              </a:rPr>
              <a:t>characteristics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want. </a:t>
            </a:r>
            <a:r>
              <a:rPr dirty="0" sz="1100" spc="15">
                <a:latin typeface="Times New Roman"/>
                <a:cs typeface="Times New Roman"/>
              </a:rPr>
              <a:t>The Dow </a:t>
            </a:r>
            <a:r>
              <a:rPr dirty="0" sz="1100" spc="5">
                <a:latin typeface="Times New Roman"/>
                <a:cs typeface="Times New Roman"/>
              </a:rPr>
              <a:t>Jones </a:t>
            </a:r>
            <a:r>
              <a:rPr dirty="0" sz="1100" spc="10">
                <a:latin typeface="Times New Roman"/>
                <a:cs typeface="Times New Roman"/>
              </a:rPr>
              <a:t>20 Bond Index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Dow  </a:t>
            </a:r>
            <a:r>
              <a:rPr dirty="0" sz="1100" spc="5">
                <a:latin typeface="Times New Roman"/>
                <a:cs typeface="Times New Roman"/>
              </a:rPr>
              <a:t>Jones </a:t>
            </a:r>
            <a:r>
              <a:rPr dirty="0" sz="1100" spc="10">
                <a:latin typeface="Times New Roman"/>
                <a:cs typeface="Times New Roman"/>
              </a:rPr>
              <a:t>&amp;Company </a:t>
            </a:r>
            <a:r>
              <a:rPr dirty="0" sz="1100" spc="5">
                <a:latin typeface="Times New Roman"/>
                <a:cs typeface="Times New Roman"/>
              </a:rPr>
              <a:t>stable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market indexes. Standard </a:t>
            </a:r>
            <a:r>
              <a:rPr dirty="0" sz="1100" spc="10">
                <a:latin typeface="Times New Roman"/>
                <a:cs typeface="Times New Roman"/>
              </a:rPr>
              <a:t>&amp;Poor's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more than a </a:t>
            </a:r>
            <a:r>
              <a:rPr dirty="0" sz="1100" spc="5">
                <a:latin typeface="Times New Roman"/>
                <a:cs typeface="Times New Roman"/>
              </a:rPr>
              <a:t>dozen  </a:t>
            </a:r>
            <a:r>
              <a:rPr dirty="0" sz="1100" spc="10">
                <a:latin typeface="Times New Roman"/>
                <a:cs typeface="Times New Roman"/>
              </a:rPr>
              <a:t>indexes of bond, </a:t>
            </a:r>
            <a:r>
              <a:rPr dirty="0" sz="1100" spc="5">
                <a:latin typeface="Times New Roman"/>
                <a:cs typeface="Times New Roman"/>
              </a:rPr>
              <a:t>market.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10">
                <a:latin typeface="Times New Roman"/>
                <a:cs typeface="Times New Roman"/>
              </a:rPr>
              <a:t>especially important ones are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Municipal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10">
                <a:latin typeface="Times New Roman"/>
                <a:cs typeface="Times New Roman"/>
              </a:rPr>
              <a:t>Index  and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U.S. government Bond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investment banking firm Salomon </a:t>
            </a:r>
            <a:r>
              <a:rPr dirty="0" sz="1100" spc="5">
                <a:latin typeface="Times New Roman"/>
                <a:cs typeface="Times New Roman"/>
              </a:rPr>
              <a:t>Smith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Barney </a:t>
            </a:r>
            <a:r>
              <a:rPr dirty="0" sz="1100" spc="5">
                <a:latin typeface="Times New Roman"/>
                <a:cs typeface="Times New Roman"/>
              </a:rPr>
              <a:t>prepares  </a:t>
            </a:r>
            <a:r>
              <a:rPr dirty="0" sz="1100" spc="10">
                <a:latin typeface="Times New Roman"/>
                <a:cs typeface="Times New Roman"/>
              </a:rPr>
              <a:t>about 45 indexes. Most </a:t>
            </a:r>
            <a:r>
              <a:rPr dirty="0" sz="1100" spc="5">
                <a:latin typeface="Times New Roman"/>
                <a:cs typeface="Times New Roman"/>
              </a:rPr>
              <a:t>noteworthy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Salomon Smith Barney  Corporate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10">
                <a:latin typeface="Times New Roman"/>
                <a:cs typeface="Times New Roman"/>
              </a:rPr>
              <a:t>Index. Lehman Brothers and </a:t>
            </a:r>
            <a:r>
              <a:rPr dirty="0" sz="1100" spc="5">
                <a:latin typeface="Times New Roman"/>
                <a:cs typeface="Times New Roman"/>
              </a:rPr>
              <a:t>Merrill </a:t>
            </a:r>
            <a:r>
              <a:rPr dirty="0" sz="1100" spc="10">
                <a:latin typeface="Times New Roman"/>
                <a:cs typeface="Times New Roman"/>
              </a:rPr>
              <a:t>Lynch compute and </a:t>
            </a:r>
            <a:r>
              <a:rPr dirty="0" sz="1100" spc="5">
                <a:latin typeface="Times New Roman"/>
                <a:cs typeface="Times New Roman"/>
              </a:rPr>
              <a:t>maintain another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130 indexes. Moody's </a:t>
            </a:r>
            <a:r>
              <a:rPr dirty="0" sz="1100" spc="5">
                <a:latin typeface="Times New Roman"/>
                <a:cs typeface="Times New Roman"/>
              </a:rPr>
              <a:t>Investors Service </a:t>
            </a:r>
            <a:r>
              <a:rPr dirty="0" sz="1100" spc="10">
                <a:latin typeface="Times New Roman"/>
                <a:cs typeface="Times New Roman"/>
              </a:rPr>
              <a:t>publishes about </a:t>
            </a:r>
            <a:r>
              <a:rPr dirty="0" sz="1100" spc="15">
                <a:latin typeface="Times New Roman"/>
                <a:cs typeface="Times New Roman"/>
              </a:rPr>
              <a:t>20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its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own.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Some indexes are </a:t>
            </a:r>
            <a:r>
              <a:rPr dirty="0" sz="1100" spc="5">
                <a:latin typeface="Times New Roman"/>
                <a:cs typeface="Times New Roman"/>
              </a:rPr>
              <a:t>especially specific. J.P. </a:t>
            </a:r>
            <a:r>
              <a:rPr dirty="0" sz="1100" spc="10">
                <a:latin typeface="Times New Roman"/>
                <a:cs typeface="Times New Roman"/>
              </a:rPr>
              <a:t>Morgan </a:t>
            </a:r>
            <a:r>
              <a:rPr dirty="0" sz="1100" spc="5">
                <a:latin typeface="Times New Roman"/>
                <a:cs typeface="Times New Roman"/>
              </a:rPr>
              <a:t>prepares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emerging markets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index  designed to provide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overview </a:t>
            </a:r>
            <a:r>
              <a:rPr dirty="0" sz="1100" spc="10">
                <a:latin typeface="Times New Roman"/>
                <a:cs typeface="Times New Roman"/>
              </a:rPr>
              <a:t>of commercial lending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developing </a:t>
            </a:r>
            <a:r>
              <a:rPr dirty="0" sz="1100" spc="5">
                <a:latin typeface="Times New Roman"/>
                <a:cs typeface="Times New Roman"/>
              </a:rPr>
              <a:t>markets of the  world.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 also </a:t>
            </a:r>
            <a:r>
              <a:rPr dirty="0" sz="1100" spc="5">
                <a:latin typeface="Times New Roman"/>
                <a:cs typeface="Times New Roman"/>
              </a:rPr>
              <a:t>maintains </a:t>
            </a:r>
            <a:r>
              <a:rPr dirty="0" sz="1100" spc="10">
                <a:latin typeface="Times New Roman"/>
                <a:cs typeface="Times New Roman"/>
              </a:rPr>
              <a:t>an index </a:t>
            </a:r>
            <a:r>
              <a:rPr dirty="0" sz="1100" spc="5">
                <a:latin typeface="Times New Roman"/>
                <a:cs typeface="Times New Roman"/>
              </a:rPr>
              <a:t>of foreign </a:t>
            </a:r>
            <a:r>
              <a:rPr dirty="0" sz="1100" spc="10">
                <a:latin typeface="Times New Roman"/>
                <a:cs typeface="Times New Roman"/>
              </a:rPr>
              <a:t>government bonds. Value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has  an index on 585 </a:t>
            </a:r>
            <a:r>
              <a:rPr dirty="0" sz="1100" spc="5">
                <a:latin typeface="Times New Roman"/>
                <a:cs typeface="Times New Roman"/>
              </a:rPr>
              <a:t>convertible bonds. </a:t>
            </a:r>
            <a:r>
              <a:rPr dirty="0" sz="1100" spc="10">
                <a:latin typeface="Times New Roman"/>
                <a:cs typeface="Times New Roman"/>
              </a:rPr>
              <a:t>Other indexes deal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mortgaged backed</a:t>
            </a:r>
            <a:r>
              <a:rPr dirty="0" sz="1100" spc="5">
                <a:latin typeface="Times New Roman"/>
                <a:cs typeface="Times New Roman"/>
              </a:rPr>
              <a:t> 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International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Indexes: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popularity of international investing has triggered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increasing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useful  global </a:t>
            </a:r>
            <a:r>
              <a:rPr dirty="0" sz="1100" spc="10">
                <a:latin typeface="Times New Roman"/>
                <a:cs typeface="Times New Roman"/>
              </a:rPr>
              <a:t>indexes. Some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owe </a:t>
            </a:r>
            <a:r>
              <a:rPr dirty="0" sz="1100" spc="5">
                <a:latin typeface="Times New Roman"/>
                <a:cs typeface="Times New Roman"/>
              </a:rPr>
              <a:t>their creation to the popularity of trading in derivative  instruments such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and options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contracts.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European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Indexes: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United Kingdom, the most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is probably the </a:t>
            </a:r>
            <a:r>
              <a:rPr dirty="0" sz="1100" spc="10">
                <a:latin typeface="Times New Roman"/>
                <a:cs typeface="Times New Roman"/>
              </a:rPr>
              <a:t>FT-SE, </a:t>
            </a:r>
            <a:r>
              <a:rPr dirty="0" sz="1100" spc="5">
                <a:latin typeface="Times New Roman"/>
                <a:cs typeface="Times New Roman"/>
              </a:rPr>
              <a:t>100,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"Footsie 100". This Financial </a:t>
            </a:r>
            <a:r>
              <a:rPr dirty="0" sz="1100" spc="10">
                <a:latin typeface="Times New Roman"/>
                <a:cs typeface="Times New Roman"/>
              </a:rPr>
              <a:t>Times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based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100 U.K. </a:t>
            </a:r>
            <a:r>
              <a:rPr dirty="0" sz="1100" spc="5">
                <a:latin typeface="Times New Roman"/>
                <a:cs typeface="Times New Roman"/>
              </a:rPr>
              <a:t>stocks with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largest capitalization. </a:t>
            </a:r>
            <a:r>
              <a:rPr dirty="0" sz="1100" spc="10">
                <a:latin typeface="Times New Roman"/>
                <a:cs typeface="Times New Roman"/>
              </a:rPr>
              <a:t>In Germany, </a:t>
            </a:r>
            <a:r>
              <a:rPr dirty="0" sz="1100" spc="5">
                <a:latin typeface="Times New Roman"/>
                <a:cs typeface="Times New Roman"/>
              </a:rPr>
              <a:t>the principal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DAX30, </a:t>
            </a:r>
            <a:r>
              <a:rPr dirty="0" sz="1100" spc="5">
                <a:latin typeface="Times New Roman"/>
                <a:cs typeface="Times New Roman"/>
              </a:rPr>
              <a:t>specifically  introduced for the trading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futures contracts. This total return index includes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reinvestment of dividends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individual </a:t>
            </a:r>
            <a:r>
              <a:rPr dirty="0" sz="1100" spc="10">
                <a:latin typeface="Times New Roman"/>
                <a:cs typeface="Times New Roman"/>
              </a:rPr>
              <a:t>components. </a:t>
            </a:r>
            <a:r>
              <a:rPr dirty="0" sz="1100" spc="5">
                <a:latin typeface="Times New Roman"/>
                <a:cs typeface="Times New Roman"/>
              </a:rPr>
              <a:t>In France,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CAC40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Italy  </a:t>
            </a:r>
            <a:r>
              <a:rPr dirty="0" sz="1100" spc="10">
                <a:latin typeface="Times New Roman"/>
                <a:cs typeface="Times New Roman"/>
              </a:rPr>
              <a:t>the MIB30 were </a:t>
            </a:r>
            <a:r>
              <a:rPr dirty="0" sz="1100" spc="5">
                <a:latin typeface="Times New Roman"/>
                <a:cs typeface="Times New Roman"/>
              </a:rPr>
              <a:t>both created for the trading of equity index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2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Asia and </a:t>
            </a:r>
            <a:r>
              <a:rPr dirty="0" sz="1100" spc="5" b="1">
                <a:latin typeface="Times New Roman"/>
                <a:cs typeface="Times New Roman"/>
              </a:rPr>
              <a:t>the Pacific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Japan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principal market in Asia, although </a:t>
            </a:r>
            <a:r>
              <a:rPr dirty="0" sz="1100" spc="15">
                <a:latin typeface="Times New Roman"/>
                <a:cs typeface="Times New Roman"/>
              </a:rPr>
              <a:t>Hong Kong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Singapore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rapidly </a:t>
            </a:r>
            <a:r>
              <a:rPr dirty="0" sz="1100" spc="5">
                <a:latin typeface="Times New Roman"/>
                <a:cs typeface="Times New Roman"/>
              </a:rPr>
              <a:t>rising  in importance. Japan </a:t>
            </a:r>
            <a:r>
              <a:rPr dirty="0" sz="1100" spc="10">
                <a:latin typeface="Times New Roman"/>
                <a:cs typeface="Times New Roman"/>
              </a:rPr>
              <a:t>has the Nikkei </a:t>
            </a:r>
            <a:r>
              <a:rPr dirty="0" sz="1100" spc="5">
                <a:latin typeface="Times New Roman"/>
                <a:cs typeface="Times New Roman"/>
              </a:rPr>
              <a:t>225,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weighted index </a:t>
            </a:r>
            <a:r>
              <a:rPr dirty="0" sz="1100" spc="5">
                <a:latin typeface="Times New Roman"/>
                <a:cs typeface="Times New Roman"/>
              </a:rPr>
              <a:t>that has </a:t>
            </a:r>
            <a:r>
              <a:rPr dirty="0" sz="1100" spc="10">
                <a:latin typeface="Times New Roman"/>
                <a:cs typeface="Times New Roman"/>
              </a:rPr>
              <a:t>been around since  </a:t>
            </a:r>
            <a:r>
              <a:rPr dirty="0" sz="1100" spc="5">
                <a:latin typeface="Times New Roman"/>
                <a:cs typeface="Times New Roman"/>
              </a:rPr>
              <a:t>1949.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contains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225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large,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traded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Japanese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on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Tokyo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5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161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349504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4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Exchange. </a:t>
            </a: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Japanese </a:t>
            </a:r>
            <a:r>
              <a:rPr dirty="0" sz="1100" spc="5">
                <a:latin typeface="Times New Roman"/>
                <a:cs typeface="Times New Roman"/>
              </a:rPr>
              <a:t>index, </a:t>
            </a:r>
            <a:r>
              <a:rPr dirty="0" sz="1100" spc="10">
                <a:latin typeface="Times New Roman"/>
                <a:cs typeface="Times New Roman"/>
              </a:rPr>
              <a:t>TOPIX, </a:t>
            </a:r>
            <a:r>
              <a:rPr dirty="0" sz="1100" spc="5">
                <a:latin typeface="Times New Roman"/>
                <a:cs typeface="Times New Roman"/>
              </a:rPr>
              <a:t>includes about 1,200 large </a:t>
            </a:r>
            <a:r>
              <a:rPr dirty="0" sz="1100" spc="10">
                <a:latin typeface="Times New Roman"/>
                <a:cs typeface="Times New Roman"/>
              </a:rPr>
              <a:t>companies.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recent  </a:t>
            </a:r>
            <a:r>
              <a:rPr dirty="0" sz="1100" spc="10">
                <a:latin typeface="Times New Roman"/>
                <a:cs typeface="Times New Roman"/>
              </a:rPr>
              <a:t>addition for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market purposes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Nikkei </a:t>
            </a:r>
            <a:r>
              <a:rPr dirty="0" sz="1100" spc="5">
                <a:latin typeface="Times New Roman"/>
                <a:cs typeface="Times New Roman"/>
              </a:rPr>
              <a:t>300,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capitalization weighted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S&amp;P500. </a:t>
            </a:r>
            <a:r>
              <a:rPr dirty="0" sz="1100" spc="5">
                <a:latin typeface="Times New Roman"/>
                <a:cs typeface="Times New Roman"/>
              </a:rPr>
              <a:t>Australia has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all Ordinaries index, </a:t>
            </a:r>
            <a:r>
              <a:rPr dirty="0" sz="1100" spc="10">
                <a:latin typeface="Times New Roman"/>
                <a:cs typeface="Times New Roman"/>
              </a:rPr>
              <a:t>which covers 240 </a:t>
            </a:r>
            <a:r>
              <a:rPr dirty="0" sz="1100" spc="5">
                <a:latin typeface="Times New Roman"/>
                <a:cs typeface="Times New Roman"/>
              </a:rPr>
              <a:t>stocks and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capitalization </a:t>
            </a:r>
            <a:r>
              <a:rPr dirty="0" sz="1100" spc="10">
                <a:latin typeface="Times New Roman"/>
                <a:cs typeface="Times New Roman"/>
              </a:rPr>
              <a:t>weighted. In </a:t>
            </a:r>
            <a:r>
              <a:rPr dirty="0" sz="1100" spc="15">
                <a:latin typeface="Times New Roman"/>
                <a:cs typeface="Times New Roman"/>
              </a:rPr>
              <a:t>Hong </a:t>
            </a:r>
            <a:r>
              <a:rPr dirty="0" sz="1100" spc="10">
                <a:latin typeface="Times New Roman"/>
                <a:cs typeface="Times New Roman"/>
              </a:rPr>
              <a:t>Kong, the </a:t>
            </a:r>
            <a:r>
              <a:rPr dirty="0" sz="1100" spc="15">
                <a:latin typeface="Times New Roman"/>
                <a:cs typeface="Times New Roman"/>
              </a:rPr>
              <a:t>Hang </a:t>
            </a:r>
            <a:r>
              <a:rPr dirty="0" sz="1100" spc="10">
                <a:latin typeface="Times New Roman"/>
                <a:cs typeface="Times New Roman"/>
              </a:rPr>
              <a:t>Seng predominate covering 33 </a:t>
            </a:r>
            <a:r>
              <a:rPr dirty="0" sz="1100" spc="5">
                <a:latin typeface="Times New Roman"/>
                <a:cs typeface="Times New Roman"/>
              </a:rPr>
              <a:t>stocks, it is  </a:t>
            </a:r>
            <a:r>
              <a:rPr dirty="0" sz="1100" spc="10">
                <a:latin typeface="Times New Roman"/>
                <a:cs typeface="Times New Roman"/>
              </a:rPr>
              <a:t>also </a:t>
            </a:r>
            <a:r>
              <a:rPr dirty="0" sz="1100" spc="5">
                <a:latin typeface="Times New Roman"/>
                <a:cs typeface="Times New Roman"/>
              </a:rPr>
              <a:t>capitalization </a:t>
            </a:r>
            <a:r>
              <a:rPr dirty="0" sz="1100" spc="10">
                <a:latin typeface="Times New Roman"/>
                <a:cs typeface="Times New Roman"/>
              </a:rPr>
              <a:t>weighted.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Summary: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Indexes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useful in assessing </a:t>
            </a:r>
            <a:r>
              <a:rPr dirty="0" sz="1100" spc="10">
                <a:latin typeface="Times New Roman"/>
                <a:cs typeface="Times New Roman"/>
              </a:rPr>
              <a:t>the performances of an investment.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important, however,  to ensure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chosen </a:t>
            </a:r>
            <a:r>
              <a:rPr dirty="0" sz="1100" spc="5">
                <a:latin typeface="Times New Roman"/>
                <a:cs typeface="Times New Roman"/>
              </a:rPr>
              <a:t>index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accurate </a:t>
            </a:r>
            <a:r>
              <a:rPr dirty="0" sz="1100" spc="10">
                <a:latin typeface="Times New Roman"/>
                <a:cs typeface="Times New Roman"/>
              </a:rPr>
              <a:t>proxy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want </a:t>
            </a:r>
            <a:r>
              <a:rPr dirty="0" sz="1100" spc="5">
                <a:latin typeface="Times New Roman"/>
                <a:cs typeface="Times New Roman"/>
              </a:rPr>
              <a:t>to measure.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should not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with a bond </a:t>
            </a:r>
            <a:r>
              <a:rPr dirty="0" sz="1100" spc="5">
                <a:latin typeface="Times New Roman"/>
                <a:cs typeface="Times New Roman"/>
              </a:rPr>
              <a:t>portfolio, </a:t>
            </a:r>
            <a:r>
              <a:rPr dirty="0" sz="1100" spc="10">
                <a:latin typeface="Times New Roman"/>
                <a:cs typeface="Times New Roman"/>
              </a:rPr>
              <a:t>nor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an index </a:t>
            </a:r>
            <a:r>
              <a:rPr dirty="0" sz="1100" spc="5">
                <a:latin typeface="Times New Roman"/>
                <a:cs typeface="Times New Roman"/>
              </a:rPr>
              <a:t>of large-  capitalization stocks (like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5">
                <a:latin typeface="Times New Roman"/>
                <a:cs typeface="Times New Roman"/>
              </a:rPr>
              <a:t>P </a:t>
            </a:r>
            <a:r>
              <a:rPr dirty="0" sz="1100" spc="5">
                <a:latin typeface="Times New Roman"/>
                <a:cs typeface="Times New Roman"/>
              </a:rPr>
              <a:t>500)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to </a:t>
            </a:r>
            <a:r>
              <a:rPr dirty="0" sz="1100" spc="10">
                <a:latin typeface="Times New Roman"/>
                <a:cs typeface="Times New Roman"/>
              </a:rPr>
              <a:t>judge a </a:t>
            </a:r>
            <a:r>
              <a:rPr dirty="0" sz="1100" spc="5">
                <a:latin typeface="Times New Roman"/>
                <a:cs typeface="Times New Roman"/>
              </a:rPr>
              <a:t>small-cap </a:t>
            </a:r>
            <a:r>
              <a:rPr dirty="0" sz="1100" spc="10">
                <a:latin typeface="Times New Roman"/>
                <a:cs typeface="Times New Roman"/>
              </a:rPr>
              <a:t>stock</a:t>
            </a:r>
            <a:r>
              <a:rPr dirty="0" sz="1100" spc="5">
                <a:latin typeface="Times New Roman"/>
                <a:cs typeface="Times New Roman"/>
              </a:rPr>
              <a:t> portfolio.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choose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hundreds </a:t>
            </a:r>
            <a:r>
              <a:rPr dirty="0" sz="1100" spc="5">
                <a:latin typeface="Times New Roman"/>
                <a:cs typeface="Times New Roman"/>
              </a:rPr>
              <a:t>of indexes.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equity securities,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Dow  </a:t>
            </a:r>
            <a:r>
              <a:rPr dirty="0" sz="1100" spc="5">
                <a:latin typeface="Times New Roman"/>
                <a:cs typeface="Times New Roman"/>
              </a:rPr>
              <a:t>Jones Industrial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5">
                <a:latin typeface="Times New Roman"/>
                <a:cs typeface="Times New Roman"/>
              </a:rPr>
              <a:t>P </a:t>
            </a:r>
            <a:r>
              <a:rPr dirty="0" sz="1100" spc="10">
                <a:latin typeface="Times New Roman"/>
                <a:cs typeface="Times New Roman"/>
              </a:rPr>
              <a:t>500 stock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best </a:t>
            </a:r>
            <a:r>
              <a:rPr dirty="0" sz="1100" spc="10">
                <a:latin typeface="Times New Roman"/>
                <a:cs typeface="Times New Roman"/>
              </a:rPr>
              <a:t>known.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purposes of financial research,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Poor’s 500 are much more </a:t>
            </a:r>
            <a:r>
              <a:rPr dirty="0" sz="1100" spc="5">
                <a:latin typeface="Times New Roman"/>
                <a:cs typeface="Times New Roman"/>
              </a:rPr>
              <a:t>useful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Industrial Average.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price-weighted index assigns </a:t>
            </a:r>
            <a:r>
              <a:rPr dirty="0" sz="1100" spc="10">
                <a:latin typeface="Times New Roman"/>
                <a:cs typeface="Times New Roman"/>
              </a:rPr>
              <a:t>heavy weight </a:t>
            </a:r>
            <a:r>
              <a:rPr dirty="0" sz="1100" spc="5">
                <a:latin typeface="Times New Roman"/>
                <a:cs typeface="Times New Roman"/>
              </a:rPr>
              <a:t>to high priced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and makes use of a divisor to adjust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splits.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capitalization weighted index  </a:t>
            </a:r>
            <a:r>
              <a:rPr dirty="0" sz="1100" spc="5">
                <a:latin typeface="Times New Roman"/>
                <a:cs typeface="Times New Roman"/>
              </a:rPr>
              <a:t>considers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size of </a:t>
            </a:r>
            <a:r>
              <a:rPr dirty="0" sz="1100" spc="10">
                <a:latin typeface="Times New Roman"/>
                <a:cs typeface="Times New Roman"/>
              </a:rPr>
              <a:t>the company and </a:t>
            </a:r>
            <a:r>
              <a:rPr dirty="0" sz="1100" spc="5">
                <a:latin typeface="Times New Roman"/>
                <a:cs typeface="Times New Roman"/>
              </a:rPr>
              <a:t>needs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adjustment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stock splits,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adjusted for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index components, primary stock offerings, </a:t>
            </a:r>
            <a:r>
              <a:rPr dirty="0" sz="1100" spc="10">
                <a:latin typeface="Times New Roman"/>
                <a:cs typeface="Times New Roman"/>
              </a:rPr>
              <a:t>and share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repurchases.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162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6</a:t>
            </a:r>
            <a:r>
              <a:rPr dirty="0" sz="1100" spc="10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26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34338" y="736978"/>
            <a:ext cx="5335905" cy="84410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INVESTMENT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ALTERNATIVES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Fixed-Income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Securities: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Capital </a:t>
            </a:r>
            <a:r>
              <a:rPr dirty="0" sz="1100" spc="10" b="1">
                <a:latin typeface="Times New Roman"/>
                <a:cs typeface="Times New Roman"/>
              </a:rPr>
              <a:t>Market </a:t>
            </a:r>
            <a:r>
              <a:rPr dirty="0" sz="1100" spc="5" b="1">
                <a:latin typeface="Times New Roman"/>
                <a:cs typeface="Times New Roman"/>
              </a:rPr>
              <a:t>is </a:t>
            </a:r>
            <a:r>
              <a:rPr dirty="0" sz="1100" spc="10" b="1">
                <a:latin typeface="Times New Roman"/>
                <a:cs typeface="Times New Roman"/>
              </a:rPr>
              <a:t>for long-term </a:t>
            </a:r>
            <a:r>
              <a:rPr dirty="0" sz="1100" spc="5" b="1">
                <a:latin typeface="Times New Roman"/>
                <a:cs typeface="Times New Roman"/>
              </a:rPr>
              <a:t>securities </a:t>
            </a:r>
            <a:r>
              <a:rPr dirty="0" sz="1100" spc="10" b="1">
                <a:latin typeface="Times New Roman"/>
                <a:cs typeface="Times New Roman"/>
              </a:rPr>
              <a:t>such as </a:t>
            </a:r>
            <a:r>
              <a:rPr dirty="0" sz="1100" spc="5" b="1">
                <a:latin typeface="Times New Roman"/>
                <a:cs typeface="Times New Roman"/>
              </a:rPr>
              <a:t>stocks </a:t>
            </a:r>
            <a:r>
              <a:rPr dirty="0" sz="1100" spc="10" b="1">
                <a:latin typeface="Times New Roman"/>
                <a:cs typeface="Times New Roman"/>
              </a:rPr>
              <a:t>and</a:t>
            </a:r>
            <a:r>
              <a:rPr dirty="0" sz="1100" spc="5" b="1">
                <a:latin typeface="Times New Roman"/>
                <a:cs typeface="Times New Roman"/>
              </a:rPr>
              <a:t> bonds.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Capital markets </a:t>
            </a:r>
            <a:r>
              <a:rPr dirty="0" sz="1100" spc="10">
                <a:latin typeface="Times New Roman"/>
                <a:cs typeface="Times New Roman"/>
              </a:rPr>
              <a:t>encompass fixed-income and </a:t>
            </a:r>
            <a:r>
              <a:rPr dirty="0" sz="1100" spc="5">
                <a:latin typeface="Times New Roman"/>
                <a:cs typeface="Times New Roman"/>
              </a:rPr>
              <a:t>equity securities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maturities greater </a:t>
            </a:r>
            <a:r>
              <a:rPr dirty="0" sz="1100" spc="10">
                <a:latin typeface="Times New Roman"/>
                <a:cs typeface="Times New Roman"/>
              </a:rPr>
              <a:t>than  one year. Risk </a:t>
            </a:r>
            <a:r>
              <a:rPr dirty="0" sz="1100" spc="5">
                <a:latin typeface="Times New Roman"/>
                <a:cs typeface="Times New Roman"/>
              </a:rPr>
              <a:t>is generally </a:t>
            </a:r>
            <a:r>
              <a:rPr dirty="0" sz="1100" spc="10">
                <a:latin typeface="Times New Roman"/>
                <a:cs typeface="Times New Roman"/>
              </a:rPr>
              <a:t>much higher than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money market because of the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maturity </a:t>
            </a:r>
            <a:r>
              <a:rPr dirty="0" sz="1100" spc="10">
                <a:latin typeface="Times New Roman"/>
                <a:cs typeface="Times New Roman"/>
              </a:rPr>
              <a:t>and the very </a:t>
            </a:r>
            <a:r>
              <a:rPr dirty="0" sz="1100" spc="5">
                <a:latin typeface="Times New Roman"/>
                <a:cs typeface="Times New Roman"/>
              </a:rPr>
              <a:t>nature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securities sold in the capital markets. Marketability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poorer in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cases.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includes both </a:t>
            </a:r>
            <a:r>
              <a:rPr dirty="0" sz="1100" spc="10">
                <a:latin typeface="Times New Roman"/>
                <a:cs typeface="Times New Roman"/>
              </a:rPr>
              <a:t>debt and </a:t>
            </a:r>
            <a:r>
              <a:rPr dirty="0" sz="1100" spc="5">
                <a:latin typeface="Times New Roman"/>
                <a:cs typeface="Times New Roman"/>
              </a:rPr>
              <a:t>equity securities, with  </a:t>
            </a:r>
            <a:r>
              <a:rPr dirty="0" sz="1100" spc="10">
                <a:latin typeface="Times New Roman"/>
                <a:cs typeface="Times New Roman"/>
              </a:rPr>
              <a:t>equity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having no </a:t>
            </a:r>
            <a:r>
              <a:rPr dirty="0" sz="1100" spc="5">
                <a:latin typeface="Times New Roman"/>
                <a:cs typeface="Times New Roman"/>
              </a:rPr>
              <a:t>maturity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Fixed-Income </a:t>
            </a:r>
            <a:r>
              <a:rPr dirty="0" sz="1100" spc="5" b="1">
                <a:latin typeface="Times New Roman"/>
                <a:cs typeface="Times New Roman"/>
              </a:rPr>
              <a:t>Securities with specified </a:t>
            </a:r>
            <a:r>
              <a:rPr dirty="0" sz="1100" spc="15" b="1">
                <a:latin typeface="Times New Roman"/>
                <a:cs typeface="Times New Roman"/>
              </a:rPr>
              <a:t>payment </a:t>
            </a:r>
            <a:r>
              <a:rPr dirty="0" sz="1100" spc="5" b="1">
                <a:latin typeface="Times New Roman"/>
                <a:cs typeface="Times New Roman"/>
              </a:rPr>
              <a:t>dates </a:t>
            </a:r>
            <a:r>
              <a:rPr dirty="0" sz="1100" spc="10" b="1">
                <a:latin typeface="Times New Roman"/>
                <a:cs typeface="Times New Roman"/>
              </a:rPr>
              <a:t>and amounts, primarily</a:t>
            </a:r>
            <a:r>
              <a:rPr dirty="0" sz="1100" spc="3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bonds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begin our review of </a:t>
            </a:r>
            <a:r>
              <a:rPr dirty="0" sz="1100" spc="5">
                <a:latin typeface="Times New Roman"/>
                <a:cs typeface="Times New Roman"/>
              </a:rPr>
              <a:t>the principal </a:t>
            </a:r>
            <a:r>
              <a:rPr dirty="0" sz="1100" spc="10">
                <a:latin typeface="Times New Roman"/>
                <a:cs typeface="Times New Roman"/>
              </a:rPr>
              <a:t>types </a:t>
            </a:r>
            <a:r>
              <a:rPr dirty="0" sz="1100" spc="5">
                <a:latin typeface="Times New Roman"/>
                <a:cs typeface="Times New Roman"/>
              </a:rPr>
              <a:t>of capital market securities typically </a:t>
            </a:r>
            <a:r>
              <a:rPr dirty="0" sz="1100" spc="10">
                <a:latin typeface="Times New Roman"/>
                <a:cs typeface="Times New Roman"/>
              </a:rPr>
              <a:t>owned  </a:t>
            </a:r>
            <a:r>
              <a:rPr dirty="0" sz="1100" spc="5">
                <a:latin typeface="Times New Roman"/>
                <a:cs typeface="Times New Roman"/>
              </a:rPr>
              <a:t>directly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individual investors-with fixed-income securities. </a:t>
            </a:r>
            <a:r>
              <a:rPr dirty="0" sz="1100" spc="1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of these securities </a:t>
            </a:r>
            <a:r>
              <a:rPr dirty="0" sz="1100" spc="10">
                <a:latin typeface="Times New Roman"/>
                <a:cs typeface="Times New Roman"/>
              </a:rPr>
              <a:t>have a  </a:t>
            </a:r>
            <a:r>
              <a:rPr dirty="0" sz="1100" spc="5">
                <a:latin typeface="Times New Roman"/>
                <a:cs typeface="Times New Roman"/>
              </a:rPr>
              <a:t>specified </a:t>
            </a:r>
            <a:r>
              <a:rPr dirty="0" sz="1100" spc="10">
                <a:latin typeface="Times New Roman"/>
                <a:cs typeface="Times New Roman"/>
              </a:rPr>
              <a:t>payment schedule. </a:t>
            </a:r>
            <a:r>
              <a:rPr dirty="0" sz="1100" spc="5">
                <a:latin typeface="Times New Roman"/>
                <a:cs typeface="Times New Roman"/>
              </a:rPr>
              <a:t>In most cases, such as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traditional </a:t>
            </a:r>
            <a:r>
              <a:rPr dirty="0" sz="1100" spc="10">
                <a:latin typeface="Times New Roman"/>
                <a:cs typeface="Times New Roman"/>
              </a:rPr>
              <a:t>bond,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amount and  </a:t>
            </a:r>
            <a:r>
              <a:rPr dirty="0" sz="1100" spc="5">
                <a:latin typeface="Times New Roman"/>
                <a:cs typeface="Times New Roman"/>
              </a:rPr>
              <a:t>date of each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advance. Some </a:t>
            </a:r>
            <a:r>
              <a:rPr dirty="0" sz="1100" spc="5">
                <a:latin typeface="Times New Roman"/>
                <a:cs typeface="Times New Roman"/>
              </a:rPr>
              <a:t>of these securities deviate </a:t>
            </a:r>
            <a:r>
              <a:rPr dirty="0" sz="1100" spc="10">
                <a:latin typeface="Times New Roman"/>
                <a:cs typeface="Times New Roman"/>
              </a:rPr>
              <a:t>from the  </a:t>
            </a:r>
            <a:r>
              <a:rPr dirty="0" sz="1100" spc="5">
                <a:latin typeface="Times New Roman"/>
                <a:cs typeface="Times New Roman"/>
              </a:rPr>
              <a:t>traditional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10">
                <a:latin typeface="Times New Roman"/>
                <a:cs typeface="Times New Roman"/>
              </a:rPr>
              <a:t>format, but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fixed income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a specified payment or  repayment schedule—they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mature at some future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BONDS: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45795">
              <a:lnSpc>
                <a:spcPts val="1300"/>
              </a:lnSpc>
            </a:pPr>
            <a:r>
              <a:rPr dirty="0" sz="1100" spc="10" b="1">
                <a:latin typeface="Times New Roman"/>
                <a:cs typeface="Times New Roman"/>
              </a:rPr>
              <a:t>Bonds are Long-term debt </a:t>
            </a:r>
            <a:r>
              <a:rPr dirty="0" sz="1100" spc="5" b="1">
                <a:latin typeface="Times New Roman"/>
                <a:cs typeface="Times New Roman"/>
              </a:rPr>
              <a:t>instruments </a:t>
            </a:r>
            <a:r>
              <a:rPr dirty="0" sz="1100" spc="10" b="1">
                <a:latin typeface="Times New Roman"/>
                <a:cs typeface="Times New Roman"/>
              </a:rPr>
              <a:t>representing </a:t>
            </a:r>
            <a:r>
              <a:rPr dirty="0" sz="1100" spc="5" b="1">
                <a:latin typeface="Times New Roman"/>
                <a:cs typeface="Times New Roman"/>
              </a:rPr>
              <a:t>lire issuer's </a:t>
            </a:r>
            <a:r>
              <a:rPr dirty="0" sz="1100" spc="10" b="1">
                <a:latin typeface="Times New Roman"/>
                <a:cs typeface="Times New Roman"/>
              </a:rPr>
              <a:t>contractual  obligation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Bonds can be </a:t>
            </a:r>
            <a:r>
              <a:rPr dirty="0" sz="1100" spc="5">
                <a:latin typeface="Times New Roman"/>
                <a:cs typeface="Times New Roman"/>
              </a:rPr>
              <a:t>described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as long-term </a:t>
            </a:r>
            <a:r>
              <a:rPr dirty="0" sz="1100" spc="10">
                <a:latin typeface="Times New Roman"/>
                <a:cs typeface="Times New Roman"/>
              </a:rPr>
              <a:t>debt instruments </a:t>
            </a:r>
            <a:r>
              <a:rPr dirty="0" sz="1100" spc="5">
                <a:latin typeface="Times New Roman"/>
                <a:cs typeface="Times New Roman"/>
              </a:rPr>
              <a:t>representing the issuer's  contractual obligation, </a:t>
            </a:r>
            <a:r>
              <a:rPr dirty="0" sz="1100" spc="10">
                <a:latin typeface="Times New Roman"/>
                <a:cs typeface="Times New Roman"/>
              </a:rPr>
              <a:t>or IOU.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buyer of a </a:t>
            </a:r>
            <a:r>
              <a:rPr dirty="0" sz="1100" spc="5">
                <a:latin typeface="Times New Roman"/>
                <a:cs typeface="Times New Roman"/>
              </a:rPr>
              <a:t>newly issued </a:t>
            </a:r>
            <a:r>
              <a:rPr dirty="0" sz="1100" spc="10">
                <a:latin typeface="Times New Roman"/>
                <a:cs typeface="Times New Roman"/>
              </a:rPr>
              <a:t>coupon bond </a:t>
            </a:r>
            <a:r>
              <a:rPr dirty="0" sz="1100" spc="5">
                <a:latin typeface="Times New Roman"/>
                <a:cs typeface="Times New Roman"/>
              </a:rPr>
              <a:t>is lending </a:t>
            </a:r>
            <a:r>
              <a:rPr dirty="0" sz="1100" spc="10">
                <a:latin typeface="Times New Roman"/>
                <a:cs typeface="Times New Roman"/>
              </a:rPr>
              <a:t>money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issuer </a:t>
            </a:r>
            <a:r>
              <a:rPr dirty="0" sz="1100" spc="10">
                <a:latin typeface="Times New Roman"/>
                <a:cs typeface="Times New Roman"/>
              </a:rPr>
              <a:t>who, </a:t>
            </a:r>
            <a:r>
              <a:rPr dirty="0" sz="1100" spc="5">
                <a:latin typeface="Times New Roman"/>
                <a:cs typeface="Times New Roman"/>
              </a:rPr>
              <a:t>in turn, agrees 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oh </a:t>
            </a:r>
            <a:r>
              <a:rPr dirty="0" sz="1100" spc="5">
                <a:latin typeface="Times New Roman"/>
                <a:cs typeface="Times New Roman"/>
              </a:rPr>
              <a:t>this loan </a:t>
            </a:r>
            <a:r>
              <a:rPr dirty="0" sz="1100" spc="10">
                <a:latin typeface="Times New Roman"/>
                <a:cs typeface="Times New Roman"/>
              </a:rPr>
              <a:t>and repay the </a:t>
            </a:r>
            <a:r>
              <a:rPr dirty="0" sz="1100" spc="5">
                <a:latin typeface="Times New Roman"/>
                <a:cs typeface="Times New Roman"/>
              </a:rPr>
              <a:t>principal at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stated maturity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date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5" i="1">
                <a:latin typeface="Times New Roman"/>
                <a:cs typeface="Times New Roman"/>
              </a:rPr>
              <a:t>fixed-income securities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payments </a:t>
            </a:r>
            <a:r>
              <a:rPr dirty="0" sz="1100" spc="5">
                <a:latin typeface="Times New Roman"/>
                <a:cs typeface="Times New Roman"/>
              </a:rPr>
              <a:t>(for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bonds),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 principal </a:t>
            </a:r>
            <a:r>
              <a:rPr dirty="0" sz="1100" spc="10">
                <a:latin typeface="Times New Roman"/>
                <a:cs typeface="Times New Roman"/>
              </a:rPr>
              <a:t>repayment </a:t>
            </a:r>
            <a:r>
              <a:rPr dirty="0" sz="1100" spc="5">
                <a:latin typeface="Times New Roman"/>
                <a:cs typeface="Times New Roman"/>
              </a:rPr>
              <a:t>for«a typical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are specified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is issued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fixed  for the life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bond.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of purchase, the </a:t>
            </a:r>
            <a:r>
              <a:rPr dirty="0" sz="1100" spc="10">
                <a:latin typeface="Times New Roman"/>
                <a:cs typeface="Times New Roman"/>
              </a:rPr>
              <a:t>bond buyer knows </a:t>
            </a:r>
            <a:r>
              <a:rPr dirty="0" sz="1100" spc="5">
                <a:latin typeface="Times New Roman"/>
                <a:cs typeface="Times New Roman"/>
              </a:rPr>
              <a:t>the future </a:t>
            </a:r>
            <a:r>
              <a:rPr dirty="0" sz="1100" spc="10">
                <a:latin typeface="Times New Roman"/>
                <a:cs typeface="Times New Roman"/>
              </a:rPr>
              <a:t>stream of  </a:t>
            </a:r>
            <a:r>
              <a:rPr dirty="0" sz="1100" spc="5" i="1">
                <a:latin typeface="Times New Roman"/>
                <a:cs typeface="Times New Roman"/>
              </a:rPr>
              <a:t>cash flows </a:t>
            </a:r>
            <a:r>
              <a:rPr dirty="0" sz="1100" spc="5">
                <a:latin typeface="Times New Roman"/>
                <a:cs typeface="Times New Roman"/>
              </a:rPr>
              <a:t>to be, received </a:t>
            </a:r>
            <a:r>
              <a:rPr dirty="0" sz="1100" spc="10">
                <a:latin typeface="Times New Roman"/>
                <a:cs typeface="Times New Roman"/>
              </a:rPr>
              <a:t>from buying and holding </a:t>
            </a:r>
            <a:r>
              <a:rPr dirty="0" sz="1100" spc="5">
                <a:latin typeface="Times New Roman"/>
                <a:cs typeface="Times New Roman"/>
              </a:rPr>
              <a:t>the;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to maturity. Barring default by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issuer, these </a:t>
            </a:r>
            <a:r>
              <a:rPr dirty="0" sz="1100" spc="10">
                <a:latin typeface="Times New Roman"/>
                <a:cs typeface="Times New Roman"/>
              </a:rPr>
              <a:t>payments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received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specified intervals until </a:t>
            </a:r>
            <a:r>
              <a:rPr dirty="0" sz="1100" spc="10">
                <a:latin typeface="Times New Roman"/>
                <a:cs typeface="Times New Roman"/>
              </a:rPr>
              <a:t>maturity,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which 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principal </a:t>
            </a:r>
            <a:r>
              <a:rPr dirty="0" sz="1100" spc="10">
                <a:latin typeface="Times New Roman"/>
                <a:cs typeface="Times New Roman"/>
              </a:rPr>
              <a:t>will be </a:t>
            </a:r>
            <a:r>
              <a:rPr dirty="0" sz="1100" spc="5">
                <a:latin typeface="Times New Roman"/>
                <a:cs typeface="Times New Roman"/>
              </a:rPr>
              <a:t>repaid.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buyer </a:t>
            </a:r>
            <a:r>
              <a:rPr dirty="0" sz="1100" spc="5">
                <a:latin typeface="Times New Roman"/>
                <a:cs typeface="Times New Roman"/>
              </a:rPr>
              <a:t>decides to sell the </a:t>
            </a:r>
            <a:r>
              <a:rPr dirty="0" sz="1100" spc="10">
                <a:latin typeface="Times New Roman"/>
                <a:cs typeface="Times New Roman"/>
              </a:rPr>
              <a:t>bond before  </a:t>
            </a:r>
            <a:r>
              <a:rPr dirty="0" sz="1100" spc="5">
                <a:latin typeface="Times New Roman"/>
                <a:cs typeface="Times New Roman"/>
              </a:rPr>
              <a:t>maturity, the price received will </a:t>
            </a:r>
            <a:r>
              <a:rPr dirty="0" sz="1100" spc="10">
                <a:latin typeface="Times New Roman"/>
                <a:cs typeface="Times New Roman"/>
              </a:rPr>
              <a:t>depend on </a:t>
            </a:r>
            <a:r>
              <a:rPr dirty="0" sz="1100" spc="5">
                <a:latin typeface="Times New Roman"/>
                <a:cs typeface="Times New Roman"/>
              </a:rPr>
              <a:t>the level of interest rates at that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Bond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Characteristics: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5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par </a:t>
            </a:r>
            <a:r>
              <a:rPr dirty="0" sz="1100" spc="5">
                <a:latin typeface="Times New Roman"/>
                <a:cs typeface="Times New Roman"/>
              </a:rPr>
              <a:t>value (face </a:t>
            </a:r>
            <a:r>
              <a:rPr dirty="0" sz="1100" spc="10">
                <a:latin typeface="Times New Roman"/>
                <a:cs typeface="Times New Roman"/>
              </a:rPr>
              <a:t>value)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most bonds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'will use this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amount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repaid  at maturity.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typical (terminates)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specified </a:t>
            </a:r>
            <a:r>
              <a:rPr dirty="0" sz="1100" spc="10">
                <a:latin typeface="Times New Roman"/>
                <a:cs typeface="Times New Roman"/>
              </a:rPr>
              <a:t>date and </a:t>
            </a:r>
            <a:r>
              <a:rPr dirty="0" sz="1100" spc="5">
                <a:latin typeface="Times New Roman"/>
                <a:cs typeface="Times New Roman"/>
              </a:rPr>
              <a:t>is technically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0" i="1">
                <a:latin typeface="Times New Roman"/>
                <a:cs typeface="Times New Roman"/>
              </a:rPr>
              <a:t>term  </a:t>
            </a:r>
            <a:r>
              <a:rPr dirty="0" sz="1100" spc="5" i="1">
                <a:latin typeface="Times New Roman"/>
                <a:cs typeface="Times New Roman"/>
              </a:rPr>
              <a:t>bond. </a:t>
            </a:r>
            <a:r>
              <a:rPr dirty="0" sz="1100" spc="10">
                <a:latin typeface="Times New Roman"/>
                <a:cs typeface="Times New Roman"/>
              </a:rPr>
              <a:t>Most bonds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coupon bonds, where </a:t>
            </a:r>
            <a:r>
              <a:rPr dirty="0" sz="1100" spc="10" i="1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refers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periodic interest that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issuer </a:t>
            </a:r>
            <a:r>
              <a:rPr dirty="0" sz="1100" spc="10">
                <a:latin typeface="Times New Roman"/>
                <a:cs typeface="Times New Roman"/>
              </a:rPr>
              <a:t>pays </a:t>
            </a:r>
            <a:r>
              <a:rPr dirty="0" sz="1100" spc="5">
                <a:latin typeface="Times New Roman"/>
                <a:cs typeface="Times New Roman"/>
              </a:rPr>
              <a:t>to the </a:t>
            </a:r>
            <a:r>
              <a:rPr dirty="0" sz="1100" spc="10">
                <a:latin typeface="Times New Roman"/>
                <a:cs typeface="Times New Roman"/>
              </a:rPr>
              <a:t>holder </a:t>
            </a:r>
            <a:r>
              <a:rPr dirty="0" sz="1100" spc="5">
                <a:latin typeface="Times New Roman"/>
                <a:cs typeface="Times New Roman"/>
              </a:rPr>
              <a:t>of the bonds. Interest </a:t>
            </a:r>
            <a:r>
              <a:rPr dirty="0" sz="1100" spc="10">
                <a:latin typeface="Times New Roman"/>
                <a:cs typeface="Times New Roman"/>
              </a:rPr>
              <a:t>on bonds </a:t>
            </a:r>
            <a:r>
              <a:rPr dirty="0" sz="1100" spc="5">
                <a:latin typeface="Times New Roman"/>
                <a:cs typeface="Times New Roman"/>
              </a:rPr>
              <a:t>is typically paid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semiannually.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TYPES </a:t>
            </a:r>
            <a:r>
              <a:rPr dirty="0" sz="1100" spc="15" b="1">
                <a:latin typeface="Times New Roman"/>
                <a:cs typeface="Times New Roman"/>
              </a:rPr>
              <a:t>OF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BONDS: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There are four </a:t>
            </a:r>
            <a:r>
              <a:rPr dirty="0" sz="1100" spc="5">
                <a:latin typeface="Times New Roman"/>
                <a:cs typeface="Times New Roman"/>
              </a:rPr>
              <a:t>major </a:t>
            </a:r>
            <a:r>
              <a:rPr dirty="0" sz="1100" spc="10">
                <a:latin typeface="Times New Roman"/>
                <a:cs typeface="Times New Roman"/>
              </a:rPr>
              <a:t>types of bonds </a:t>
            </a:r>
            <a:r>
              <a:rPr dirty="0" sz="1100" spc="5">
                <a:latin typeface="Times New Roman"/>
                <a:cs typeface="Times New Roman"/>
              </a:rPr>
              <a:t>in-the United States </a:t>
            </a:r>
            <a:r>
              <a:rPr dirty="0" sz="1100" spc="10">
                <a:latin typeface="Times New Roman"/>
                <a:cs typeface="Times New Roman"/>
              </a:rPr>
              <a:t>based on the issuer involved (B.S.  </a:t>
            </a:r>
            <a:r>
              <a:rPr dirty="0" sz="1100" spc="5">
                <a:latin typeface="Times New Roman"/>
                <a:cs typeface="Times New Roman"/>
              </a:rPr>
              <a:t>government, federal </a:t>
            </a:r>
            <a:r>
              <a:rPr dirty="0" sz="1100" spc="10">
                <a:latin typeface="Times New Roman"/>
                <a:cs typeface="Times New Roman"/>
              </a:rPr>
              <a:t>agency, </a:t>
            </a:r>
            <a:r>
              <a:rPr dirty="0" sz="1100" spc="5">
                <a:latin typeface="Times New Roman"/>
                <a:cs typeface="Times New Roman"/>
              </a:rPr>
              <a:t>municipal,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corporate bonds),-and variations exist within  each </a:t>
            </a:r>
            <a:r>
              <a:rPr dirty="0" sz="1100" spc="10">
                <a:latin typeface="Times New Roman"/>
                <a:cs typeface="Times New Roman"/>
              </a:rPr>
              <a:t>major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type.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164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7" y="572391"/>
            <a:ext cx="5335270" cy="86061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Federal Government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Securities: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U.S. government,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course of </a:t>
            </a:r>
            <a:r>
              <a:rPr dirty="0" sz="1100" spc="10">
                <a:latin typeface="Times New Roman"/>
                <a:cs typeface="Times New Roman"/>
              </a:rPr>
              <a:t>financing </a:t>
            </a:r>
            <a:r>
              <a:rPr dirty="0" sz="1100" spc="5">
                <a:latin typeface="Times New Roman"/>
                <a:cs typeface="Times New Roman"/>
              </a:rPr>
              <a:t>its operations </a:t>
            </a:r>
            <a:r>
              <a:rPr dirty="0" sz="1100" spc="10">
                <a:latin typeface="Times New Roman"/>
                <a:cs typeface="Times New Roman"/>
              </a:rPr>
              <a:t>through the </a:t>
            </a:r>
            <a:r>
              <a:rPr dirty="0" sz="1100" spc="5">
                <a:latin typeface="Times New Roman"/>
                <a:cs typeface="Times New Roman"/>
              </a:rPr>
              <a:t>Treasury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Department,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issues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numerous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notes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bonds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with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maturities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greater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than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year.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5"/>
              </a:lnSpc>
            </a:pPr>
            <a:r>
              <a:rPr dirty="0" sz="1100" spc="10">
                <a:latin typeface="Times New Roman"/>
                <a:cs typeface="Times New Roman"/>
              </a:rPr>
              <a:t>U.S.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government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considered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safest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credit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because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its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power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print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15"/>
              </a:spcBef>
            </a:pPr>
            <a:r>
              <a:rPr dirty="0" sz="1100" spc="10">
                <a:latin typeface="Times New Roman"/>
                <a:cs typeface="Times New Roman"/>
              </a:rPr>
              <a:t>money; </a:t>
            </a:r>
            <a:r>
              <a:rPr dirty="0" sz="1100" spc="5">
                <a:latin typeface="Times New Roman"/>
                <a:cs typeface="Times New Roman"/>
              </a:rPr>
              <a:t>therefore, </a:t>
            </a:r>
            <a:r>
              <a:rPr dirty="0" sz="1100" spc="10" i="1">
                <a:latin typeface="Times New Roman"/>
                <a:cs typeface="Times New Roman"/>
              </a:rPr>
              <a:t>for </a:t>
            </a:r>
            <a:r>
              <a:rPr dirty="0" sz="1100" spc="5" i="1">
                <a:latin typeface="Times New Roman"/>
                <a:cs typeface="Times New Roman"/>
              </a:rPr>
              <a:t>practical purposes,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10" i="1">
                <a:latin typeface="Times New Roman"/>
                <a:cs typeface="Times New Roman"/>
              </a:rPr>
              <a:t>do </a:t>
            </a:r>
            <a:r>
              <a:rPr dirty="0" sz="1100" spc="5" i="1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consider </a:t>
            </a:r>
            <a:r>
              <a:rPr dirty="0" sz="1100" spc="10" i="1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possibility </a:t>
            </a:r>
            <a:r>
              <a:rPr dirty="0" sz="1100" spc="5" i="1">
                <a:latin typeface="Times New Roman"/>
                <a:cs typeface="Times New Roman"/>
              </a:rPr>
              <a:t>of risk of </a:t>
            </a:r>
            <a:r>
              <a:rPr dirty="0" sz="1100" spc="285" i="1">
                <a:latin typeface="Times New Roman"/>
                <a:cs typeface="Times New Roman"/>
              </a:rPr>
              <a:t> </a:t>
            </a:r>
            <a:r>
              <a:rPr dirty="0" sz="1100" spc="5" i="1">
                <a:latin typeface="Times New Roman"/>
                <a:cs typeface="Times New Roman"/>
              </a:rPr>
              <a:t>default for these securities.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purchases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expectation of  earning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steady </a:t>
            </a:r>
            <a:r>
              <a:rPr dirty="0" sz="1100" spc="10">
                <a:latin typeface="Times New Roman"/>
                <a:cs typeface="Times New Roman"/>
              </a:rPr>
              <a:t>stream </a:t>
            </a:r>
            <a:r>
              <a:rPr dirty="0" sz="1100" spc="5">
                <a:latin typeface="Times New Roman"/>
                <a:cs typeface="Times New Roman"/>
              </a:rPr>
              <a:t>of interest </a:t>
            </a:r>
            <a:r>
              <a:rPr dirty="0" sz="1100" spc="10">
                <a:latin typeface="Times New Roman"/>
                <a:cs typeface="Times New Roman"/>
              </a:rPr>
              <a:t>payments and with full assurance of </a:t>
            </a:r>
            <a:r>
              <a:rPr dirty="0" sz="1100" spc="5">
                <a:latin typeface="Times New Roman"/>
                <a:cs typeface="Times New Roman"/>
              </a:rPr>
              <a:t>receiving </a:t>
            </a:r>
            <a:r>
              <a:rPr dirty="0" sz="1100" spc="10">
                <a:latin typeface="Times New Roman"/>
                <a:cs typeface="Times New Roman"/>
              </a:rPr>
              <a:t>the par 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bonds when </a:t>
            </a:r>
            <a:r>
              <a:rPr dirty="0" sz="1100" spc="5">
                <a:latin typeface="Times New Roman"/>
                <a:cs typeface="Times New Roman"/>
              </a:rPr>
              <a:t>they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mature.</a:t>
            </a:r>
            <a:endParaRPr sz="1100">
              <a:latin typeface="Times New Roman"/>
              <a:cs typeface="Times New Roman"/>
            </a:endParaRPr>
          </a:p>
          <a:p>
            <a:pPr algn="just" marL="12700" marR="1417955">
              <a:lnSpc>
                <a:spcPct val="1968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Treasury bond </a:t>
            </a:r>
            <a:r>
              <a:rPr dirty="0" sz="1100" spc="5" b="1">
                <a:latin typeface="Times New Roman"/>
                <a:cs typeface="Times New Roman"/>
              </a:rPr>
              <a:t>is </a:t>
            </a:r>
            <a:r>
              <a:rPr dirty="0" sz="1100" spc="10" b="1">
                <a:latin typeface="Times New Roman"/>
                <a:cs typeface="Times New Roman"/>
              </a:rPr>
              <a:t>a long-term bond </a:t>
            </a:r>
            <a:r>
              <a:rPr dirty="0" sz="1100" spc="5" b="1">
                <a:latin typeface="Times New Roman"/>
                <a:cs typeface="Times New Roman"/>
              </a:rPr>
              <a:t>sold </a:t>
            </a:r>
            <a:r>
              <a:rPr dirty="0" sz="1100" spc="15" b="1">
                <a:latin typeface="Times New Roman"/>
                <a:cs typeface="Times New Roman"/>
              </a:rPr>
              <a:t>by </a:t>
            </a:r>
            <a:r>
              <a:rPr dirty="0" sz="1100" spc="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U.S. </a:t>
            </a:r>
            <a:r>
              <a:rPr dirty="0" sz="1100" spc="5" b="1">
                <a:latin typeface="Times New Roman"/>
                <a:cs typeface="Times New Roman"/>
              </a:rPr>
              <a:t>government  </a:t>
            </a:r>
            <a:r>
              <a:rPr dirty="0" sz="1100" spc="10" b="1">
                <a:latin typeface="Times New Roman"/>
                <a:cs typeface="Times New Roman"/>
              </a:rPr>
              <a:t>Government </a:t>
            </a:r>
            <a:r>
              <a:rPr dirty="0" sz="1100" spc="15" b="1">
                <a:latin typeface="Times New Roman"/>
                <a:cs typeface="Times New Roman"/>
              </a:rPr>
              <a:t>Agency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Securities: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Since the 1920s, </a:t>
            </a:r>
            <a:r>
              <a:rPr dirty="0" sz="1100" spc="5">
                <a:latin typeface="Times New Roman"/>
                <a:cs typeface="Times New Roman"/>
              </a:rPr>
              <a:t>the federal </a:t>
            </a:r>
            <a:r>
              <a:rPr dirty="0" sz="1100" spc="10">
                <a:latin typeface="Times New Roman"/>
                <a:cs typeface="Times New Roman"/>
              </a:rPr>
              <a:t>government has </a:t>
            </a:r>
            <a:r>
              <a:rPr dirty="0" sz="1100" spc="5">
                <a:latin typeface="Times New Roman"/>
                <a:cs typeface="Times New Roman"/>
              </a:rPr>
              <a:t>created </a:t>
            </a:r>
            <a:r>
              <a:rPr dirty="0" sz="1100" spc="10">
                <a:latin typeface="Times New Roman"/>
                <a:cs typeface="Times New Roman"/>
              </a:rPr>
              <a:t>various </a:t>
            </a:r>
            <a:r>
              <a:rPr dirty="0" sz="1100" spc="5">
                <a:latin typeface="Times New Roman"/>
                <a:cs typeface="Times New Roman"/>
              </a:rPr>
              <a:t>federal agencies designed to  help certain sectors of the </a:t>
            </a:r>
            <a:r>
              <a:rPr dirty="0" sz="1100" spc="10">
                <a:latin typeface="Times New Roman"/>
                <a:cs typeface="Times New Roman"/>
              </a:rPr>
              <a:t>economy through </a:t>
            </a:r>
            <a:r>
              <a:rPr dirty="0" sz="1100" spc="5">
                <a:latin typeface="Times New Roman"/>
                <a:cs typeface="Times New Roman"/>
              </a:rPr>
              <a:t>either direct </a:t>
            </a:r>
            <a:r>
              <a:rPr dirty="0" sz="1100" spc="10">
                <a:latin typeface="Times New Roman"/>
                <a:cs typeface="Times New Roman"/>
              </a:rPr>
              <a:t>loans </a:t>
            </a:r>
            <a:r>
              <a:rPr dirty="0" sz="1100" spc="5">
                <a:latin typeface="Times New Roman"/>
                <a:cs typeface="Times New Roman"/>
              </a:rPr>
              <a:t>or guarantee of private </a:t>
            </a:r>
            <a:r>
              <a:rPr dirty="0" sz="1100" spc="10">
                <a:latin typeface="Times New Roman"/>
                <a:cs typeface="Times New Roman"/>
              </a:rPr>
              <a:t>loans.  These various </a:t>
            </a:r>
            <a:r>
              <a:rPr dirty="0" sz="1100" spc="5">
                <a:latin typeface="Times New Roman"/>
                <a:cs typeface="Times New Roman"/>
              </a:rPr>
              <a:t>credit </a:t>
            </a:r>
            <a:r>
              <a:rPr dirty="0" sz="1100" spc="10">
                <a:latin typeface="Times New Roman"/>
                <a:cs typeface="Times New Roman"/>
              </a:rPr>
              <a:t>agencies compete </a:t>
            </a:r>
            <a:r>
              <a:rPr dirty="0" sz="1100" spc="5">
                <a:latin typeface="Times New Roman"/>
                <a:cs typeface="Times New Roman"/>
              </a:rPr>
              <a:t>for funds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marketplace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selling </a:t>
            </a:r>
            <a:r>
              <a:rPr dirty="0" sz="1100" spc="10">
                <a:latin typeface="Times New Roman"/>
                <a:cs typeface="Times New Roman"/>
              </a:rPr>
              <a:t>government  agency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500"/>
              </a:lnSpc>
            </a:pPr>
            <a:r>
              <a:rPr dirty="0" sz="1100" spc="5">
                <a:latin typeface="Times New Roman"/>
                <a:cs typeface="Times New Roman"/>
              </a:rPr>
              <a:t>There are </a:t>
            </a:r>
            <a:r>
              <a:rPr dirty="0" sz="1100" spc="10">
                <a:latin typeface="Times New Roman"/>
                <a:cs typeface="Times New Roman"/>
              </a:rPr>
              <a:t>two types </a:t>
            </a:r>
            <a:r>
              <a:rPr dirty="0" sz="1100" spc="5">
                <a:latin typeface="Times New Roman"/>
                <a:cs typeface="Times New Roman"/>
              </a:rPr>
              <a:t>of federal credit </a:t>
            </a:r>
            <a:r>
              <a:rPr dirty="0" sz="1100" spc="10">
                <a:latin typeface="Times New Roman"/>
                <a:cs typeface="Times New Roman"/>
              </a:rPr>
              <a:t>agencies: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0">
                <a:latin typeface="Times New Roman"/>
                <a:cs typeface="Times New Roman"/>
              </a:rPr>
              <a:t>agencies and </a:t>
            </a:r>
            <a:r>
              <a:rPr dirty="0" sz="1100" spc="5">
                <a:latin typeface="Times New Roman"/>
                <a:cs typeface="Times New Roman"/>
              </a:rPr>
              <a:t>federally-sponsored  credit agencies. </a:t>
            </a:r>
            <a:r>
              <a:rPr dirty="0" sz="1100" spc="10">
                <a:latin typeface="Times New Roman"/>
                <a:cs typeface="Times New Roman"/>
              </a:rPr>
              <a:t>Legally,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0">
                <a:latin typeface="Times New Roman"/>
                <a:cs typeface="Times New Roman"/>
              </a:rPr>
              <a:t>agencies are </a:t>
            </a:r>
            <a:r>
              <a:rPr dirty="0" sz="1100" spc="5">
                <a:latin typeface="Times New Roman"/>
                <a:cs typeface="Times New Roman"/>
              </a:rPr>
              <a:t>part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0">
                <a:latin typeface="Times New Roman"/>
                <a:cs typeface="Times New Roman"/>
              </a:rPr>
              <a:t>government and </a:t>
            </a:r>
            <a:r>
              <a:rPr dirty="0" sz="1100" spc="5">
                <a:latin typeface="Times New Roman"/>
                <a:cs typeface="Times New Roman"/>
              </a:rPr>
              <a:t>their  securities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fully guaranteed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Treasury.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10">
                <a:latin typeface="Times New Roman"/>
                <a:cs typeface="Times New Roman"/>
              </a:rPr>
              <a:t>"agency."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investors 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Government </a:t>
            </a:r>
            <a:r>
              <a:rPr dirty="0" sz="1100" spc="5">
                <a:latin typeface="Times New Roman"/>
                <a:cs typeface="Times New Roman"/>
              </a:rPr>
              <a:t>National </a:t>
            </a:r>
            <a:r>
              <a:rPr dirty="0" sz="1100" spc="10">
                <a:latin typeface="Times New Roman"/>
                <a:cs typeface="Times New Roman"/>
              </a:rPr>
              <a:t>Mortgage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Association.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contrast to federal agencies that are officially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 of the government, federally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sponsored credit </a:t>
            </a:r>
            <a:r>
              <a:rPr dirty="0" sz="1100" spc="10">
                <a:latin typeface="Times New Roman"/>
                <a:cs typeface="Times New Roman"/>
              </a:rPr>
              <a:t>agencies are </a:t>
            </a:r>
            <a:r>
              <a:rPr dirty="0" sz="1100" spc="5">
                <a:latin typeface="Times New Roman"/>
                <a:cs typeface="Times New Roman"/>
              </a:rPr>
              <a:t>privately </a:t>
            </a:r>
            <a:r>
              <a:rPr dirty="0" sz="1100" spc="10">
                <a:latin typeface="Times New Roman"/>
                <a:cs typeface="Times New Roman"/>
              </a:rPr>
              <a:t>owned </a:t>
            </a:r>
            <a:r>
              <a:rPr dirty="0" sz="1100" spc="5">
                <a:latin typeface="Times New Roman"/>
                <a:cs typeface="Times New Roman"/>
              </a:rPr>
              <a:t>institutions. </a:t>
            </a:r>
            <a:r>
              <a:rPr dirty="0" sz="1100" spc="10">
                <a:latin typeface="Times New Roman"/>
                <a:cs typeface="Times New Roman"/>
              </a:rPr>
              <a:t>Although these agencies have  </a:t>
            </a:r>
            <a:r>
              <a:rPr dirty="0" sz="1100" spc="5">
                <a:latin typeface="Times New Roman"/>
                <a:cs typeface="Times New Roman"/>
              </a:rPr>
              <a:t>the right to </a:t>
            </a:r>
            <a:r>
              <a:rPr dirty="0" sz="1100" spc="10">
                <a:latin typeface="Times New Roman"/>
                <a:cs typeface="Times New Roman"/>
              </a:rPr>
              <a:t>draw on </a:t>
            </a:r>
            <a:r>
              <a:rPr dirty="0" sz="1100" spc="5">
                <a:latin typeface="Times New Roman"/>
                <a:cs typeface="Times New Roman"/>
              </a:rPr>
              <a:t>Treasury funds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approved </a:t>
            </a:r>
            <a:r>
              <a:rPr dirty="0" sz="1100" spc="10">
                <a:latin typeface="Times New Roman"/>
                <a:cs typeface="Times New Roman"/>
              </a:rPr>
              <a:t>amount, </a:t>
            </a:r>
            <a:r>
              <a:rPr dirty="0" sz="1100" spc="5">
                <a:latin typeface="Times New Roman"/>
                <a:cs typeface="Times New Roman"/>
              </a:rPr>
              <a:t>their securities are </a:t>
            </a:r>
            <a:r>
              <a:rPr dirty="0" sz="1100" spc="10">
                <a:latin typeface="Times New Roman"/>
                <a:cs typeface="Times New Roman"/>
              </a:rPr>
              <a:t>not  </a:t>
            </a:r>
            <a:r>
              <a:rPr dirty="0" sz="1100" spc="5">
                <a:latin typeface="Times New Roman"/>
                <a:cs typeface="Times New Roman"/>
              </a:rPr>
              <a:t>guaranteed by the </a:t>
            </a:r>
            <a:r>
              <a:rPr dirty="0" sz="1100" spc="10">
                <a:latin typeface="Times New Roman"/>
                <a:cs typeface="Times New Roman"/>
              </a:rPr>
              <a:t>governments to </a:t>
            </a:r>
            <a:r>
              <a:rPr dirty="0" sz="1100" spc="5">
                <a:latin typeface="Times New Roman"/>
                <a:cs typeface="Times New Roman"/>
              </a:rPr>
              <a:t>principal or interest. Nevertheless,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rapidly growing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agency </a:t>
            </a:r>
            <a:r>
              <a:rPr dirty="0" sz="1100" spc="5">
                <a:latin typeface="Times New Roman"/>
                <a:cs typeface="Times New Roman"/>
              </a:rPr>
              <a:t>market is </a:t>
            </a:r>
            <a:r>
              <a:rPr dirty="0" sz="1100" spc="10">
                <a:latin typeface="Times New Roman"/>
                <a:cs typeface="Times New Roman"/>
              </a:rPr>
              <a:t>dominated by </a:t>
            </a:r>
            <a:r>
              <a:rPr dirty="0" sz="1100" spc="5">
                <a:latin typeface="Times New Roman"/>
                <a:cs typeface="Times New Roman"/>
              </a:rPr>
              <a:t>these federally sponsored credit agencies,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include </a:t>
            </a:r>
            <a:r>
              <a:rPr dirty="0" sz="1100" spc="10">
                <a:latin typeface="Times New Roman"/>
                <a:cs typeface="Times New Roman"/>
              </a:rPr>
              <a:t>the  Federal National Mortgage </a:t>
            </a:r>
            <a:r>
              <a:rPr dirty="0" sz="1100" spc="5">
                <a:latin typeface="Times New Roman"/>
                <a:cs typeface="Times New Roman"/>
              </a:rPr>
              <a:t>Association,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5">
                <a:latin typeface="Times New Roman"/>
                <a:cs typeface="Times New Roman"/>
              </a:rPr>
              <a:t>Home </a:t>
            </a:r>
            <a:r>
              <a:rPr dirty="0" sz="1100" spc="10">
                <a:latin typeface="Times New Roman"/>
                <a:cs typeface="Times New Roman"/>
              </a:rPr>
              <a:t>.Loan Mortgage </a:t>
            </a:r>
            <a:r>
              <a:rPr dirty="0" sz="1100" spc="5">
                <a:latin typeface="Times New Roman"/>
                <a:cs typeface="Times New Roman"/>
              </a:rPr>
              <a:t>Corporation,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0">
                <a:latin typeface="Times New Roman"/>
                <a:cs typeface="Times New Roman"/>
              </a:rPr>
              <a:t>Home Loan </a:t>
            </a:r>
            <a:r>
              <a:rPr dirty="0" sz="1100" spc="5">
                <a:latin typeface="Times New Roman"/>
                <a:cs typeface="Times New Roman"/>
              </a:rPr>
              <a:t>Bank, the </a:t>
            </a:r>
            <a:r>
              <a:rPr dirty="0" sz="1100" spc="10">
                <a:latin typeface="Times New Roman"/>
                <a:cs typeface="Times New Roman"/>
              </a:rPr>
              <a:t>Farm </a:t>
            </a:r>
            <a:r>
              <a:rPr dirty="0" sz="1100" spc="5">
                <a:latin typeface="Times New Roman"/>
                <a:cs typeface="Times New Roman"/>
              </a:rPr>
              <a:t>Credit System,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Student </a:t>
            </a:r>
            <a:r>
              <a:rPr dirty="0" sz="1100" spc="10">
                <a:latin typeface="Times New Roman"/>
                <a:cs typeface="Times New Roman"/>
              </a:rPr>
              <a:t>Loan </a:t>
            </a:r>
            <a:r>
              <a:rPr dirty="0" sz="1100" spc="5">
                <a:latin typeface="Times New Roman"/>
                <a:cs typeface="Times New Roman"/>
              </a:rPr>
              <a:t>Marketing  Association.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Municipal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Securities: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states, counties, cities, </a:t>
            </a:r>
            <a:r>
              <a:rPr dirty="0" sz="1100" spc="10">
                <a:latin typeface="Times New Roman"/>
                <a:cs typeface="Times New Roman"/>
              </a:rPr>
              <a:t>an4 other </a:t>
            </a:r>
            <a:r>
              <a:rPr dirty="0" sz="1100" spc="5">
                <a:latin typeface="Times New Roman"/>
                <a:cs typeface="Times New Roman"/>
              </a:rPr>
              <a:t>political </a:t>
            </a:r>
            <a:r>
              <a:rPr dirty="0" sz="1100" spc="10">
                <a:latin typeface="Times New Roman"/>
                <a:cs typeface="Times New Roman"/>
              </a:rPr>
              <a:t>entities </a:t>
            </a:r>
            <a:r>
              <a:rPr dirty="0" sz="1100" spc="5">
                <a:latin typeface="Times New Roman"/>
                <a:cs typeface="Times New Roman"/>
              </a:rPr>
              <a:t>(e.g., </a:t>
            </a:r>
            <a:r>
              <a:rPr dirty="0" sz="1100" spc="10">
                <a:latin typeface="Times New Roman"/>
                <a:cs typeface="Times New Roman"/>
              </a:rPr>
              <a:t>airport authorities,  school </a:t>
            </a:r>
            <a:r>
              <a:rPr dirty="0" sz="1100" spc="5">
                <a:latin typeface="Times New Roman"/>
                <a:cs typeface="Times New Roman"/>
              </a:rPr>
              <a:t>districts) </a:t>
            </a:r>
            <a:r>
              <a:rPr dirty="0" sz="1100" spc="10">
                <a:latin typeface="Times New Roman"/>
                <a:cs typeface="Times New Roman"/>
              </a:rPr>
              <a:t>other than the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0">
                <a:latin typeface="Times New Roman"/>
                <a:cs typeface="Times New Roman"/>
              </a:rPr>
              <a:t>government </a:t>
            </a:r>
            <a:r>
              <a:rPr dirty="0" sz="1100" spc="5">
                <a:latin typeface="Times New Roman"/>
                <a:cs typeface="Times New Roman"/>
              </a:rPr>
              <a:t>and its agencies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municipal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bonds.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are roughly 50,000 </a:t>
            </a:r>
            <a:r>
              <a:rPr dirty="0" sz="1100" spc="5">
                <a:latin typeface="Times New Roman"/>
                <a:cs typeface="Times New Roman"/>
              </a:rPr>
              <a:t>different issuers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roughly 1.5 million different issues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outstanding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credit ratings ranging </a:t>
            </a:r>
            <a:r>
              <a:rPr dirty="0" sz="1100" spc="10">
                <a:latin typeface="Times New Roman"/>
                <a:cs typeface="Times New Roman"/>
              </a:rPr>
              <a:t>from very good </a:t>
            </a:r>
            <a:r>
              <a:rPr dirty="0" sz="1100" spc="5">
                <a:latin typeface="Times New Roman"/>
                <a:cs typeface="Times New Roman"/>
              </a:rPr>
              <a:t>to very suspect. Thus, risk varies  </a:t>
            </a:r>
            <a:r>
              <a:rPr dirty="0" sz="1100" spc="10">
                <a:latin typeface="Times New Roman"/>
                <a:cs typeface="Times New Roman"/>
              </a:rPr>
              <a:t>widely, as does </a:t>
            </a:r>
            <a:r>
              <a:rPr dirty="0" sz="1100" spc="5">
                <a:latin typeface="Times New Roman"/>
                <a:cs typeface="Times New Roman"/>
              </a:rPr>
              <a:t>marketability. </a:t>
            </a:r>
            <a:r>
              <a:rPr dirty="0" sz="1100" spc="10">
                <a:latin typeface="Times New Roman"/>
                <a:cs typeface="Times New Roman"/>
              </a:rPr>
              <a:t>Overall, however, the </a:t>
            </a:r>
            <a:r>
              <a:rPr dirty="0" sz="1100" spc="5">
                <a:latin typeface="Times New Roman"/>
                <a:cs typeface="Times New Roman"/>
              </a:rPr>
              <a:t>default rate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municipal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has 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quite </a:t>
            </a:r>
            <a:r>
              <a:rPr dirty="0" sz="1100" spc="10">
                <a:latin typeface="Times New Roman"/>
                <a:cs typeface="Times New Roman"/>
              </a:rPr>
              <a:t>favorable compared </a:t>
            </a:r>
            <a:r>
              <a:rPr dirty="0" sz="1100" spc="5">
                <a:latin typeface="Times New Roman"/>
                <a:cs typeface="Times New Roman"/>
              </a:rPr>
              <a:t>to corporate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basic </a:t>
            </a:r>
            <a:r>
              <a:rPr dirty="0" sz="1100" spc="10">
                <a:latin typeface="Times New Roman"/>
                <a:cs typeface="Times New Roman"/>
              </a:rPr>
              <a:t>types </a:t>
            </a:r>
            <a:r>
              <a:rPr dirty="0" sz="1100" spc="5">
                <a:latin typeface="Times New Roman"/>
                <a:cs typeface="Times New Roman"/>
              </a:rPr>
              <a:t>of municipals </a:t>
            </a:r>
            <a:r>
              <a:rPr dirty="0" sz="1100" spc="10">
                <a:latin typeface="Times New Roman"/>
                <a:cs typeface="Times New Roman"/>
              </a:rPr>
              <a:t>are general </a:t>
            </a:r>
            <a:r>
              <a:rPr dirty="0" sz="1100" spc="5">
                <a:latin typeface="Times New Roman"/>
                <a:cs typeface="Times New Roman"/>
              </a:rPr>
              <a:t>obligation </a:t>
            </a:r>
            <a:r>
              <a:rPr dirty="0" sz="1100" spc="10">
                <a:latin typeface="Times New Roman"/>
                <a:cs typeface="Times New Roman"/>
              </a:rPr>
              <a:t>bonds, which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backed by </a:t>
            </a:r>
            <a:r>
              <a:rPr dirty="0" sz="1100" spc="5">
                <a:latin typeface="Times New Roman"/>
                <a:cs typeface="Times New Roman"/>
              </a:rPr>
              <a:t>the "full  faith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credit"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issuer,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revenue-bonds,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are repaid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revenues  </a:t>
            </a:r>
            <a:r>
              <a:rPr dirty="0" sz="1100" spc="5">
                <a:latin typeface="Times New Roman"/>
                <a:cs typeface="Times New Roman"/>
              </a:rPr>
              <a:t>generated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project </a:t>
            </a:r>
            <a:r>
              <a:rPr dirty="0" sz="1100" spc="10">
                <a:latin typeface="Times New Roman"/>
                <a:cs typeface="Times New Roman"/>
              </a:rPr>
              <a:t>they were </a:t>
            </a:r>
            <a:r>
              <a:rPr dirty="0" sz="1100" spc="5">
                <a:latin typeface="Times New Roman"/>
                <a:cs typeface="Times New Roman"/>
              </a:rPr>
              <a:t>Sold to </a:t>
            </a:r>
            <a:r>
              <a:rPr dirty="0" sz="1100" spc="10">
                <a:latin typeface="Times New Roman"/>
                <a:cs typeface="Times New Roman"/>
              </a:rPr>
              <a:t>finance (e.g. a </a:t>
            </a:r>
            <a:r>
              <a:rPr dirty="0" sz="1100" spc="5">
                <a:latin typeface="Times New Roman"/>
                <a:cs typeface="Times New Roman"/>
              </a:rPr>
              <a:t>toll </a:t>
            </a:r>
            <a:r>
              <a:rPr dirty="0" sz="1100" spc="10">
                <a:latin typeface="Times New Roman"/>
                <a:cs typeface="Times New Roman"/>
              </a:rPr>
              <a:t>road or .airport improvement). 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case </a:t>
            </a:r>
            <a:r>
              <a:rPr dirty="0" sz="1100" spc="5">
                <a:latin typeface="Times New Roman"/>
                <a:cs typeface="Times New Roman"/>
              </a:rPr>
              <a:t>of general obligation </a:t>
            </a:r>
            <a:r>
              <a:rPr dirty="0" sz="1100" spc="10">
                <a:latin typeface="Times New Roman"/>
                <a:cs typeface="Times New Roman"/>
              </a:rPr>
              <a:t>bonds, the </a:t>
            </a:r>
            <a:r>
              <a:rPr dirty="0" sz="1100" spc="5">
                <a:latin typeface="Times New Roman"/>
                <a:cs typeface="Times New Roman"/>
              </a:rPr>
              <a:t>issuer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tax residents 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for the .bond  interest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principal.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case of </a:t>
            </a:r>
            <a:r>
              <a:rPr dirty="0" sz="1100" spc="5">
                <a:latin typeface="Times New Roman"/>
                <a:cs typeface="Times New Roman"/>
              </a:rPr>
              <a:t>revenue </a:t>
            </a:r>
            <a:r>
              <a:rPr dirty="0" sz="1100" spc="10">
                <a:latin typeface="Times New Roman"/>
                <a:cs typeface="Times New Roman"/>
              </a:rPr>
              <a:t>bonds, </a:t>
            </a:r>
            <a:r>
              <a:rPr dirty="0" sz="1100" spc="5">
                <a:latin typeface="Times New Roman"/>
                <a:cs typeface="Times New Roman"/>
              </a:rPr>
              <a:t>the project must, generate </a:t>
            </a:r>
            <a:r>
              <a:rPr dirty="0" sz="1100" spc="10">
                <a:latin typeface="Times New Roman"/>
                <a:cs typeface="Times New Roman"/>
              </a:rPr>
              <a:t>enough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revenue </a:t>
            </a:r>
            <a:r>
              <a:rPr dirty="0" sz="1100" spc="5">
                <a:latin typeface="Times New Roman"/>
                <a:cs typeface="Times New Roman"/>
              </a:rPr>
              <a:t>to service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Corporate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Bonds: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Corporate bonds are </a:t>
            </a:r>
            <a:r>
              <a:rPr dirty="0" sz="1100" spc="5" b="1">
                <a:latin typeface="Times New Roman"/>
                <a:cs typeface="Times New Roman"/>
              </a:rPr>
              <a:t>long-term </a:t>
            </a:r>
            <a:r>
              <a:rPr dirty="0" sz="1100" spc="10" b="1">
                <a:latin typeface="Times New Roman"/>
                <a:cs typeface="Times New Roman"/>
              </a:rPr>
              <a:t>debt </a:t>
            </a:r>
            <a:r>
              <a:rPr dirty="0" sz="1100" spc="5" b="1">
                <a:latin typeface="Times New Roman"/>
                <a:cs typeface="Times New Roman"/>
              </a:rPr>
              <a:t>securities of various </a:t>
            </a:r>
            <a:r>
              <a:rPr dirty="0" sz="1100" spc="10" b="1">
                <a:latin typeface="Times New Roman"/>
                <a:cs typeface="Times New Roman"/>
              </a:rPr>
              <a:t>types </a:t>
            </a:r>
            <a:r>
              <a:rPr dirty="0" sz="1100" spc="5" b="1">
                <a:latin typeface="Times New Roman"/>
                <a:cs typeface="Times New Roman"/>
              </a:rPr>
              <a:t>sold </a:t>
            </a:r>
            <a:r>
              <a:rPr dirty="0" sz="1100" spc="10" b="1">
                <a:latin typeface="Times New Roman"/>
                <a:cs typeface="Times New Roman"/>
              </a:rPr>
              <a:t>by</a:t>
            </a:r>
            <a:r>
              <a:rPr dirty="0" sz="1100" spc="6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corporations.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269244" y="406989"/>
            <a:ext cx="5664200" cy="87712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77165" marR="170815">
              <a:lnSpc>
                <a:spcPts val="1300"/>
              </a:lnSpc>
              <a:spcBef>
                <a:spcPts val="190"/>
              </a:spcBef>
              <a:tabLst>
                <a:tab pos="52768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Most of the larger corporations,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thousand </a:t>
            </a:r>
            <a:r>
              <a:rPr dirty="0" sz="1100" spc="5">
                <a:latin typeface="Times New Roman"/>
                <a:cs typeface="Times New Roman"/>
              </a:rPr>
              <a:t>in total, issue </a:t>
            </a:r>
            <a:r>
              <a:rPr dirty="0" sz="1100" spc="10">
                <a:latin typeface="Times New Roman"/>
                <a:cs typeface="Times New Roman"/>
              </a:rPr>
              <a:t>corporate bonds to help  </a:t>
            </a:r>
            <a:r>
              <a:rPr dirty="0" sz="1100" spc="5">
                <a:latin typeface="Times New Roman"/>
                <a:cs typeface="Times New Roman"/>
              </a:rPr>
              <a:t>finance their operations.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of these firms </a:t>
            </a:r>
            <a:r>
              <a:rPr dirty="0" sz="1100" spc="10">
                <a:latin typeface="Times New Roman"/>
                <a:cs typeface="Times New Roman"/>
              </a:rPr>
              <a:t>have more than one </a:t>
            </a:r>
            <a:r>
              <a:rPr dirty="0" sz="1100" spc="5">
                <a:latin typeface="Times New Roman"/>
                <a:cs typeface="Times New Roman"/>
              </a:rPr>
              <a:t>issue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outstanding.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815" indent="-635">
              <a:lnSpc>
                <a:spcPts val="13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Senior Securities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securities, </a:t>
            </a:r>
            <a:r>
              <a:rPr dirty="0" sz="1100" spc="10">
                <a:latin typeface="Times New Roman"/>
                <a:cs typeface="Times New Roman"/>
              </a:rPr>
              <a:t>typically debt Securities, ahead of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in terms 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or in case of liquidation.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77800" marR="1701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0">
                <a:latin typeface="Times New Roman"/>
                <a:cs typeface="Times New Roman"/>
              </a:rPr>
              <a:t>bonds are </a:t>
            </a:r>
            <a:r>
              <a:rPr dirty="0" sz="1100" spc="5">
                <a:latin typeface="Times New Roman"/>
                <a:cs typeface="Times New Roman"/>
              </a:rPr>
              <a:t>senior securities. That, is, they are senior to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preferred </a:t>
            </a:r>
            <a:r>
              <a:rPr dirty="0" sz="1100" spc="10">
                <a:latin typeface="Times New Roman"/>
                <a:cs typeface="Times New Roman"/>
              </a:rPr>
              <a:t>stock and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corporation in </a:t>
            </a:r>
            <a:r>
              <a:rPr dirty="0" sz="1100" spc="10">
                <a:latin typeface="Times New Roman"/>
                <a:cs typeface="Times New Roman"/>
              </a:rPr>
              <a:t>terms </a:t>
            </a:r>
            <a:r>
              <a:rPr dirty="0" sz="1100" spc="5">
                <a:latin typeface="Times New Roman"/>
                <a:cs typeface="Times New Roman"/>
              </a:rPr>
              <a:t>of priority of </a:t>
            </a:r>
            <a:r>
              <a:rPr dirty="0" sz="1100" spc="10">
                <a:latin typeface="Times New Roman"/>
                <a:cs typeface="Times New Roman"/>
              </a:rPr>
              <a:t>payment and </a:t>
            </a:r>
            <a:r>
              <a:rPr dirty="0" sz="1100" spc="5">
                <a:latin typeface="Times New Roman"/>
                <a:cs typeface="Times New Roman"/>
              </a:rPr>
              <a:t>in case of  bankruptcy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liquidation.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within 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.category itself there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various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degrees of security.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 unsecured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 the debenture, </a:t>
            </a:r>
            <a:r>
              <a:rPr dirty="0" sz="1100" spc="10">
                <a:latin typeface="Times New Roman"/>
                <a:cs typeface="Times New Roman"/>
              </a:rPr>
              <a:t>a bond  </a:t>
            </a:r>
            <a:r>
              <a:rPr dirty="0" sz="1100" spc="5">
                <a:latin typeface="Times New Roman"/>
                <a:cs typeface="Times New Roman"/>
              </a:rPr>
              <a:t>backed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by the issuer's overall financial soundness.</a:t>
            </a:r>
            <a:r>
              <a:rPr dirty="0" baseline="37037" sz="1125" spc="7">
                <a:latin typeface="Times New Roman"/>
                <a:cs typeface="Times New Roman"/>
              </a:rPr>
              <a:t>16 </a:t>
            </a:r>
            <a:r>
              <a:rPr dirty="0" sz="1100" spc="10">
                <a:latin typeface="Times New Roman"/>
                <a:cs typeface="Times New Roman"/>
              </a:rPr>
              <a:t>Debentures can be </a:t>
            </a:r>
            <a:r>
              <a:rPr dirty="0" sz="1100" spc="5">
                <a:latin typeface="Times New Roman"/>
                <a:cs typeface="Times New Roman"/>
              </a:rPr>
              <a:t>subordinated,  resulting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claim </a:t>
            </a:r>
            <a:r>
              <a:rPr dirty="0" sz="1100" spc="10">
                <a:latin typeface="Times New Roman"/>
                <a:cs typeface="Times New Roman"/>
              </a:rPr>
              <a:t>on income that </a:t>
            </a:r>
            <a:r>
              <a:rPr dirty="0" sz="1100" spc="5">
                <a:latin typeface="Times New Roman"/>
                <a:cs typeface="Times New Roman"/>
              </a:rPr>
              <a:t>stands </a:t>
            </a:r>
            <a:r>
              <a:rPr dirty="0" sz="1100" spc="10">
                <a:latin typeface="Times New Roman"/>
                <a:cs typeface="Times New Roman"/>
              </a:rPr>
              <a:t>below </a:t>
            </a:r>
            <a:r>
              <a:rPr dirty="0" sz="1100" spc="5">
                <a:latin typeface="Times New Roman"/>
                <a:cs typeface="Times New Roman"/>
              </a:rPr>
              <a:t>(subordinate </a:t>
            </a:r>
            <a:r>
              <a:rPr dirty="0" sz="1100" spc="10">
                <a:latin typeface="Times New Roman"/>
                <a:cs typeface="Times New Roman"/>
              </a:rPr>
              <a:t>to) the claim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other  </a:t>
            </a:r>
            <a:r>
              <a:rPr dirty="0" sz="1100" spc="5">
                <a:latin typeface="Times New Roman"/>
                <a:cs typeface="Times New Roman"/>
              </a:rPr>
              <a:t>debentures.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165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Debenture </a:t>
            </a:r>
            <a:r>
              <a:rPr dirty="0" sz="1100" spc="5">
                <a:latin typeface="Times New Roman"/>
                <a:cs typeface="Times New Roman"/>
              </a:rPr>
              <a:t>an unsecured </a:t>
            </a:r>
            <a:r>
              <a:rPr dirty="0" sz="1100" spc="10">
                <a:latin typeface="Times New Roman"/>
                <a:cs typeface="Times New Roman"/>
              </a:rPr>
              <a:t>bond backed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general credit-worthiness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165" marR="168910">
              <a:lnSpc>
                <a:spcPct val="983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Direct Access Notes (DANs)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Notes </a:t>
            </a:r>
            <a:r>
              <a:rPr dirty="0" sz="1100" spc="5">
                <a:latin typeface="Times New Roman"/>
                <a:cs typeface="Times New Roman"/>
              </a:rPr>
              <a:t>issued at par that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discounts, </a:t>
            </a:r>
            <a:r>
              <a:rPr dirty="0" sz="1100" spc="10">
                <a:latin typeface="Times New Roman"/>
                <a:cs typeface="Times New Roman"/>
              </a:rPr>
              <a:t>premiums, </a:t>
            </a:r>
            <a:r>
              <a:rPr dirty="0" sz="1100" spc="5">
                <a:latin typeface="Times New Roman"/>
                <a:cs typeface="Times New Roman"/>
              </a:rPr>
              <a:t>or  </a:t>
            </a:r>
            <a:r>
              <a:rPr dirty="0" sz="1100" spc="10">
                <a:latin typeface="Times New Roman"/>
                <a:cs typeface="Times New Roman"/>
              </a:rPr>
              <a:t>accrued </a:t>
            </a:r>
            <a:r>
              <a:rPr dirty="0" sz="1100" spc="5">
                <a:latin typeface="Times New Roman"/>
                <a:cs typeface="Times New Roman"/>
              </a:rPr>
              <a:t>interest. In an </a:t>
            </a:r>
            <a:r>
              <a:rPr dirty="0" sz="1100" spc="10">
                <a:latin typeface="Times New Roman"/>
                <a:cs typeface="Times New Roman"/>
              </a:rPr>
              <a:t>attempt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bonds more </a:t>
            </a:r>
            <a:r>
              <a:rPr dirty="0" sz="1100" spc="5">
                <a:latin typeface="Times New Roman"/>
                <a:cs typeface="Times New Roman"/>
              </a:rPr>
              <a:t>accessible to individuals, </a:t>
            </a:r>
            <a:r>
              <a:rPr dirty="0" sz="1100" spc="10">
                <a:latin typeface="Times New Roman"/>
                <a:cs typeface="Times New Roman"/>
              </a:rPr>
              <a:t>high </a:t>
            </a:r>
            <a:r>
              <a:rPr dirty="0" sz="1100" spc="5">
                <a:latin typeface="Times New Roman"/>
                <a:cs typeface="Times New Roman"/>
              </a:rPr>
              <a:t>credit-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quality firms </a:t>
            </a:r>
            <a:r>
              <a:rPr dirty="0" sz="1100" spc="10">
                <a:latin typeface="Times New Roman"/>
                <a:cs typeface="Times New Roman"/>
              </a:rPr>
              <a:t>have begun </a:t>
            </a:r>
            <a:r>
              <a:rPr dirty="0" sz="1100" spc="5">
                <a:latin typeface="Times New Roman"/>
                <a:cs typeface="Times New Roman"/>
              </a:rPr>
              <a:t>selling direct access notes </a:t>
            </a:r>
            <a:r>
              <a:rPr dirty="0" sz="1100" spc="10">
                <a:latin typeface="Times New Roman"/>
                <a:cs typeface="Times New Roman"/>
              </a:rPr>
              <a:t>(DANs). These notes </a:t>
            </a:r>
            <a:r>
              <a:rPr dirty="0" sz="1100" spc="5">
                <a:latin typeface="Times New Roman"/>
                <a:cs typeface="Times New Roman"/>
              </a:rPr>
              <a:t>eliminate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traditional details associated </a:t>
            </a:r>
            <a:r>
              <a:rPr dirty="0" sz="1100" spc="10">
                <a:latin typeface="Times New Roman"/>
                <a:cs typeface="Times New Roman"/>
              </a:rPr>
              <a:t>with bonds by </a:t>
            </a:r>
            <a:r>
              <a:rPr dirty="0" sz="1100" spc="5">
                <a:latin typeface="Times New Roman"/>
                <a:cs typeface="Times New Roman"/>
              </a:rPr>
              <a:t>being issued at </a:t>
            </a:r>
            <a:r>
              <a:rPr dirty="0" sz="1100" spc="10">
                <a:latin typeface="Times New Roman"/>
                <a:cs typeface="Times New Roman"/>
              </a:rPr>
              <a:t>par </a:t>
            </a:r>
            <a:r>
              <a:rPr dirty="0" sz="1100" spc="5">
                <a:latin typeface="Times New Roman"/>
                <a:cs typeface="Times New Roman"/>
              </a:rPr>
              <a:t>($1,000), </a:t>
            </a:r>
            <a:r>
              <a:rPr dirty="0" sz="1100" spc="10">
                <a:latin typeface="Times New Roman"/>
                <a:cs typeface="Times New Roman"/>
              </a:rPr>
              <a:t>which means  no </a:t>
            </a:r>
            <a:r>
              <a:rPr dirty="0" sz="1100" spc="5">
                <a:latin typeface="Times New Roman"/>
                <a:cs typeface="Times New Roman"/>
              </a:rPr>
              <a:t>discounts; </a:t>
            </a:r>
            <a:r>
              <a:rPr dirty="0" sz="1100" spc="10">
                <a:latin typeface="Times New Roman"/>
                <a:cs typeface="Times New Roman"/>
              </a:rPr>
              <a:t>premiums,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accrued </a:t>
            </a:r>
            <a:r>
              <a:rPr dirty="0" sz="1100" spc="5">
                <a:latin typeface="Times New Roman"/>
                <a:cs typeface="Times New Roman"/>
              </a:rPr>
              <a:t>interest.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rates are fixed,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maturities range  </a:t>
            </a:r>
            <a:r>
              <a:rPr dirty="0" sz="1100" spc="10">
                <a:latin typeface="Times New Roman"/>
                <a:cs typeface="Times New Roman"/>
              </a:rPr>
              <a:t>from 9 months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30 </a:t>
            </a:r>
            <a:r>
              <a:rPr dirty="0" sz="1100" spc="5">
                <a:latin typeface="Times New Roman"/>
                <a:cs typeface="Times New Roman"/>
              </a:rPr>
              <a:t>years. </a:t>
            </a:r>
            <a:r>
              <a:rPr dirty="0" sz="1100" spc="10">
                <a:latin typeface="Times New Roman"/>
                <a:cs typeface="Times New Roman"/>
              </a:rPr>
              <a:t>The company </a:t>
            </a:r>
            <a:r>
              <a:rPr dirty="0" sz="1100" spc="5">
                <a:latin typeface="Times New Roman"/>
                <a:cs typeface="Times New Roman"/>
              </a:rPr>
              <a:t>issuing the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typically "posts" the maturities  </a:t>
            </a:r>
            <a:r>
              <a:rPr dirty="0" sz="1100" spc="10">
                <a:latin typeface="Times New Roman"/>
                <a:cs typeface="Times New Roman"/>
              </a:rPr>
              <a:t>and rates </a:t>
            </a:r>
            <a:r>
              <a:rPr dirty="0" sz="1100" spc="5">
                <a:latin typeface="Times New Roman"/>
                <a:cs typeface="Times New Roman"/>
              </a:rPr>
              <a:t>its offering </a:t>
            </a:r>
            <a:r>
              <a:rPr dirty="0" sz="1100" spc="10">
                <a:latin typeface="Times New Roman"/>
                <a:cs typeface="Times New Roman"/>
              </a:rPr>
              <a:t>for one week, </a:t>
            </a:r>
            <a:r>
              <a:rPr dirty="0" sz="1100" spc="5">
                <a:latin typeface="Times New Roman"/>
                <a:cs typeface="Times New Roman"/>
              </a:rPr>
              <a:t>allowing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shop around. </a:t>
            </a:r>
            <a:r>
              <a:rPr dirty="0" sz="1100" spc="5">
                <a:latin typeface="Times New Roman"/>
                <a:cs typeface="Times New Roman"/>
              </a:rPr>
              <a:t>Currently, </a:t>
            </a:r>
            <a:r>
              <a:rPr dirty="0" sz="1100" spc="10">
                <a:latin typeface="Times New Roman"/>
                <a:cs typeface="Times New Roman"/>
              </a:rPr>
              <a:t>some  companies </a:t>
            </a:r>
            <a:r>
              <a:rPr dirty="0" sz="1100" spc="5">
                <a:latin typeface="Times New Roman"/>
                <a:cs typeface="Times New Roman"/>
              </a:rPr>
              <a:t>are acting as wholesalers of the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to .their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extensive </a:t>
            </a:r>
            <a:r>
              <a:rPr dirty="0" sz="1100" spc="10">
                <a:latin typeface="Times New Roman"/>
                <a:cs typeface="Times New Roman"/>
              </a:rPr>
              <a:t>network </a:t>
            </a:r>
            <a:r>
              <a:rPr dirty="0" sz="1100" spc="5">
                <a:latin typeface="Times New Roman"/>
                <a:cs typeface="Times New Roman"/>
              </a:rPr>
              <a:t>of  brokerage firms </a:t>
            </a:r>
            <a:r>
              <a:rPr dirty="0" sz="1100" spc="10">
                <a:latin typeface="Times New Roman"/>
                <a:cs typeface="Times New Roman"/>
              </a:rPr>
              <a:t>from which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buy the bonds. </a:t>
            </a:r>
            <a:r>
              <a:rPr dirty="0" sz="1100" spc="10">
                <a:latin typeface="Times New Roman"/>
                <a:cs typeface="Times New Roman"/>
              </a:rPr>
              <a:t>The brokerage firm </a:t>
            </a:r>
            <a:r>
              <a:rPr dirty="0" sz="1100" spc="15">
                <a:latin typeface="Times New Roman"/>
                <a:cs typeface="Times New Roman"/>
              </a:rPr>
              <a:t>buys </a:t>
            </a:r>
            <a:r>
              <a:rPr dirty="0" sz="1100" spc="5">
                <a:latin typeface="Times New Roman"/>
                <a:cs typeface="Times New Roman"/>
              </a:rPr>
              <a:t>the  notes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wholesaler </a:t>
            </a:r>
            <a:r>
              <a:rPr dirty="0" sz="1100" spc="10">
                <a:latin typeface="Times New Roman"/>
                <a:cs typeface="Times New Roman"/>
              </a:rPr>
              <a:t>at a discount and pays, the broker's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commission.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77165" marR="16827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One potential disadvantage of </a:t>
            </a:r>
            <a:r>
              <a:rPr dirty="0" sz="1100" spc="15">
                <a:latin typeface="Times New Roman"/>
                <a:cs typeface="Times New Roman"/>
              </a:rPr>
              <a:t>DANs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they are best suited for the buy-and-hold  investor.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seller </a:t>
            </a:r>
            <a:r>
              <a:rPr dirty="0" sz="1100" spc="10">
                <a:latin typeface="Times New Roman"/>
                <a:cs typeface="Times New Roman"/>
              </a:rPr>
              <a:t>has no </a:t>
            </a:r>
            <a:r>
              <a:rPr dirty="0" sz="1100" spc="5">
                <a:latin typeface="Times New Roman"/>
                <a:cs typeface="Times New Roman"/>
              </a:rPr>
              <a:t>assurance </a:t>
            </a:r>
            <a:r>
              <a:rPr dirty="0" sz="1100" spc="10">
                <a:latin typeface="Times New Roman"/>
                <a:cs typeface="Times New Roman"/>
              </a:rPr>
              <a:t>of a good </a:t>
            </a:r>
            <a:r>
              <a:rPr dirty="0" sz="1100" spc="5">
                <a:latin typeface="Times New Roman"/>
                <a:cs typeface="Times New Roman"/>
              </a:rPr>
              <a:t>secondary market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bonds, and </a:t>
            </a:r>
            <a:r>
              <a:rPr dirty="0" sz="1100" spc="5">
                <a:latin typeface="Times New Roman"/>
                <a:cs typeface="Times New Roman"/>
              </a:rPr>
              <a:t>therefore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assurance </a:t>
            </a:r>
            <a:r>
              <a:rPr dirty="0" sz="1100" spc="10">
                <a:latin typeface="Times New Roman"/>
                <a:cs typeface="Times New Roman"/>
              </a:rPr>
              <a:t>to the price </a:t>
            </a:r>
            <a:r>
              <a:rPr dirty="0" sz="1100" spc="5">
                <a:latin typeface="Times New Roman"/>
                <a:cs typeface="Times New Roman"/>
              </a:rPr>
              <a:t>mat </a:t>
            </a:r>
            <a:r>
              <a:rPr dirty="0" sz="1100" spc="10">
                <a:latin typeface="Times New Roman"/>
                <a:cs typeface="Times New Roman"/>
              </a:rPr>
              <a:t>would be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received.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165" marR="169545">
              <a:lnSpc>
                <a:spcPts val="1300"/>
              </a:lnSpc>
            </a:pPr>
            <a:r>
              <a:rPr dirty="0" sz="1100" spc="10" b="1">
                <a:latin typeface="Times New Roman"/>
                <a:cs typeface="Times New Roman"/>
              </a:rPr>
              <a:t>Convertible Bonds </a:t>
            </a:r>
            <a:r>
              <a:rPr dirty="0" sz="1100" spc="5">
                <a:latin typeface="Times New Roman"/>
                <a:cs typeface="Times New Roman"/>
              </a:rPr>
              <a:t>are convertible,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holder's option, into shares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the same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corporation.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77165" marR="16891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Convertible </a:t>
            </a:r>
            <a:r>
              <a:rPr dirty="0" sz="1100" spc="10">
                <a:latin typeface="Times New Roman"/>
                <a:cs typeface="Times New Roman"/>
              </a:rPr>
              <a:t>bonds have a </a:t>
            </a:r>
            <a:r>
              <a:rPr dirty="0" sz="1100" spc="5">
                <a:latin typeface="Times New Roman"/>
                <a:cs typeface="Times New Roman"/>
              </a:rPr>
              <a:t>built-in conversion feature.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holders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bonds have me  </a:t>
            </a:r>
            <a:r>
              <a:rPr dirty="0" sz="1100" spc="5">
                <a:latin typeface="Times New Roman"/>
                <a:cs typeface="Times New Roman"/>
              </a:rPr>
              <a:t>option to convert </a:t>
            </a:r>
            <a:r>
              <a:rPr dirty="0" sz="1100" spc="10">
                <a:latin typeface="Times New Roman"/>
                <a:cs typeface="Times New Roman"/>
              </a:rPr>
              <a:t>whenever they </a:t>
            </a:r>
            <a:r>
              <a:rPr dirty="0" sz="1100" spc="5">
                <a:latin typeface="Times New Roman"/>
                <a:cs typeface="Times New Roman"/>
              </a:rPr>
              <a:t>choose. </a:t>
            </a:r>
            <a:r>
              <a:rPr dirty="0" sz="1100" spc="10">
                <a:latin typeface="Times New Roman"/>
                <a:cs typeface="Times New Roman"/>
              </a:rPr>
              <a:t>Typically,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turned </a:t>
            </a:r>
            <a:r>
              <a:rPr dirty="0" sz="1100" spc="5">
                <a:latin typeface="Times New Roman"/>
                <a:cs typeface="Times New Roman"/>
              </a:rPr>
              <a:t>in 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corporation in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specified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shares,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payment  </a:t>
            </a:r>
            <a:r>
              <a:rPr dirty="0" sz="1100" spc="5">
                <a:latin typeface="Times New Roman"/>
                <a:cs typeface="Times New Roman"/>
              </a:rPr>
              <a:t>being required. Convertible </a:t>
            </a:r>
            <a:r>
              <a:rPr dirty="0" sz="1100" spc="10">
                <a:latin typeface="Times New Roman"/>
                <a:cs typeface="Times New Roman"/>
              </a:rPr>
              <a:t>bonds are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simultaneously: a fixed-income 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paying a specified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payment and a claim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common stock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will  become </a:t>
            </a:r>
            <a:r>
              <a:rPr dirty="0" sz="1100" spc="5">
                <a:latin typeface="Times New Roman"/>
                <a:cs typeface="Times New Roman"/>
              </a:rPr>
              <a:t>increasingly valuable </a:t>
            </a:r>
            <a:r>
              <a:rPr dirty="0" sz="1100" spc="10">
                <a:latin typeface="Times New Roman"/>
                <a:cs typeface="Times New Roman"/>
              </a:rPr>
              <a:t>as the </a:t>
            </a:r>
            <a:r>
              <a:rPr dirty="0" sz="1100" spc="5">
                <a:latin typeface="Times New Roman"/>
                <a:cs typeface="Times New Roman"/>
              </a:rPr>
              <a:t>price of </a:t>
            </a:r>
            <a:r>
              <a:rPr dirty="0" sz="1100" spc="10">
                <a:latin typeface="Times New Roman"/>
                <a:cs typeface="Times New Roman"/>
              </a:rPr>
              <a:t>the underlying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rises. </a:t>
            </a:r>
            <a:r>
              <a:rPr dirty="0" sz="1100" spc="10">
                <a:latin typeface="Times New Roman"/>
                <a:cs typeface="Times New Roman"/>
              </a:rPr>
              <a:t>Thus, the  </a:t>
            </a:r>
            <a:r>
              <a:rPr dirty="0" sz="1100" spc="5">
                <a:latin typeface="Times New Roman"/>
                <a:cs typeface="Times New Roman"/>
              </a:rPr>
              <a:t>prices of convertibles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fluctuate over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fairly </a:t>
            </a:r>
            <a:r>
              <a:rPr dirty="0" sz="1100" spc="10">
                <a:latin typeface="Times New Roman"/>
                <a:cs typeface="Times New Roman"/>
              </a:rPr>
              <a:t>wide range depending on </a:t>
            </a:r>
            <a:r>
              <a:rPr dirty="0" sz="1100" spc="5">
                <a:latin typeface="Times New Roman"/>
                <a:cs typeface="Times New Roman"/>
              </a:rPr>
              <a:t>whether </a:t>
            </a:r>
            <a:r>
              <a:rPr dirty="0" sz="1100" spc="10">
                <a:latin typeface="Times New Roman"/>
                <a:cs typeface="Times New Roman"/>
              </a:rPr>
              <a:t>they  </a:t>
            </a:r>
            <a:r>
              <a:rPr dirty="0" sz="1100" spc="5">
                <a:latin typeface="Times New Roman"/>
                <a:cs typeface="Times New Roman"/>
              </a:rPr>
              <a:t>currently are trading like </a:t>
            </a:r>
            <a:r>
              <a:rPr dirty="0" sz="1100" spc="10">
                <a:latin typeface="Times New Roman"/>
                <a:cs typeface="Times New Roman"/>
              </a:rPr>
              <a:t>other fixed-income </a:t>
            </a:r>
            <a:r>
              <a:rPr dirty="0" sz="1100" spc="5">
                <a:latin typeface="Times New Roman"/>
                <a:cs typeface="Times New Roman"/>
              </a:rPr>
              <a:t>securities or are trading to reflect the price of  </a:t>
            </a:r>
            <a:r>
              <a:rPr dirty="0" sz="1100" spc="10">
                <a:latin typeface="Times New Roman"/>
                <a:cs typeface="Times New Roman"/>
              </a:rPr>
              <a:t>the underlying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common-stock.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77165" marR="169545">
              <a:lnSpc>
                <a:spcPts val="1300"/>
              </a:lnSpc>
            </a:pPr>
            <a:r>
              <a:rPr dirty="0" sz="1100" spc="10" b="1">
                <a:latin typeface="Times New Roman"/>
                <a:cs typeface="Times New Roman"/>
              </a:rPr>
              <a:t>Bond </a:t>
            </a:r>
            <a:r>
              <a:rPr dirty="0" sz="1100" spc="5" b="1">
                <a:latin typeface="Times New Roman"/>
                <a:cs typeface="Times New Roman"/>
              </a:rPr>
              <a:t>Ratings </a:t>
            </a:r>
            <a:r>
              <a:rPr dirty="0" sz="1100" spc="5">
                <a:latin typeface="Times New Roman"/>
                <a:cs typeface="Times New Roman"/>
              </a:rPr>
              <a:t>are letters of the alphabet assigned to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by rating </a:t>
            </a:r>
            <a:r>
              <a:rPr dirty="0" sz="1100" spc="10">
                <a:latin typeface="Times New Roman"/>
                <a:cs typeface="Times New Roman"/>
              </a:rPr>
              <a:t>agencies </a:t>
            </a:r>
            <a:r>
              <a:rPr dirty="0" sz="1100" spc="5">
                <a:latin typeface="Times New Roman"/>
                <a:cs typeface="Times New Roman"/>
              </a:rPr>
              <a:t>to express the  </a:t>
            </a:r>
            <a:r>
              <a:rPr dirty="0" sz="1100" spc="10">
                <a:latin typeface="Times New Roman"/>
                <a:cs typeface="Times New Roman"/>
              </a:rPr>
              <a:t>relative </a:t>
            </a:r>
            <a:r>
              <a:rPr dirty="0" sz="1100" spc="5">
                <a:latin typeface="Times New Roman"/>
                <a:cs typeface="Times New Roman"/>
              </a:rPr>
              <a:t>probability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5">
                <a:latin typeface="Times New Roman"/>
                <a:cs typeface="Times New Roman"/>
              </a:rPr>
              <a:t> default.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77165" marR="16764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Corporate bonds, unlike Treasury securities, carry the risk of default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issuer. Three  rating agencies, </a:t>
            </a:r>
            <a:r>
              <a:rPr dirty="0" sz="1100" spc="10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Poor's </a:t>
            </a:r>
            <a:r>
              <a:rPr dirty="0" sz="1100" spc="10">
                <a:latin typeface="Times New Roman"/>
                <a:cs typeface="Times New Roman"/>
              </a:rPr>
              <a:t>(S&amp;P) </a:t>
            </a:r>
            <a:r>
              <a:rPr dirty="0" sz="1100" spc="5">
                <a:latin typeface="Times New Roman"/>
                <a:cs typeface="Times New Roman"/>
              </a:rPr>
              <a:t>Corporation, </a:t>
            </a:r>
            <a:r>
              <a:rPr dirty="0" sz="1100" spc="10">
                <a:latin typeface="Times New Roman"/>
                <a:cs typeface="Times New Roman"/>
              </a:rPr>
              <a:t>Moody's </a:t>
            </a:r>
            <a:r>
              <a:rPr dirty="0" sz="1100" spc="5">
                <a:latin typeface="Times New Roman"/>
                <a:cs typeface="Times New Roman"/>
              </a:rPr>
              <a:t>Investors Service Inc., 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Fitch Inc. </a:t>
            </a:r>
            <a:r>
              <a:rPr dirty="0" sz="1100" spc="10">
                <a:latin typeface="Times New Roman"/>
                <a:cs typeface="Times New Roman"/>
              </a:rPr>
              <a:t>provide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with bond </a:t>
            </a:r>
            <a:r>
              <a:rPr dirty="0" sz="1100" spc="5">
                <a:latin typeface="Times New Roman"/>
                <a:cs typeface="Times New Roman"/>
              </a:rPr>
              <a:t>ratings;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current </a:t>
            </a:r>
            <a:r>
              <a:rPr dirty="0" sz="1100" spc="10">
                <a:latin typeface="Times New Roman"/>
                <a:cs typeface="Times New Roman"/>
              </a:rPr>
              <a:t>opinions on the </a:t>
            </a:r>
            <a:r>
              <a:rPr dirty="0" sz="1100" spc="5">
                <a:latin typeface="Times New Roman"/>
                <a:cs typeface="Times New Roman"/>
              </a:rPr>
              <a:t>relative  quality of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large corporate-and municipal </a:t>
            </a:r>
            <a:r>
              <a:rPr dirty="0" sz="1100" spc="10">
                <a:latin typeface="Times New Roman"/>
                <a:cs typeface="Times New Roman"/>
              </a:rPr>
              <a:t>bonds,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commercial paper. As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independent </a:t>
            </a:r>
            <a:r>
              <a:rPr dirty="0" sz="1100" spc="5">
                <a:latin typeface="Times New Roman"/>
                <a:cs typeface="Times New Roman"/>
              </a:rPr>
              <a:t>organizations </a:t>
            </a:r>
            <a:r>
              <a:rPr dirty="0" sz="1100" spc="10">
                <a:latin typeface="Times New Roman"/>
                <a:cs typeface="Times New Roman"/>
              </a:rPr>
              <a:t>with no </a:t>
            </a:r>
            <a:r>
              <a:rPr dirty="0" sz="1100" spc="5">
                <a:latin typeface="Times New Roman"/>
                <a:cs typeface="Times New Roman"/>
              </a:rPr>
              <a:t>vested interest in the issuers, they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render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objective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6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548894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judgments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relative merits of their securities.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carefully analyzing </a:t>
            </a:r>
            <a:r>
              <a:rPr dirty="0" sz="1100" spc="10">
                <a:latin typeface="Times New Roman"/>
                <a:cs typeface="Times New Roman"/>
              </a:rPr>
              <a:t>the issues </a:t>
            </a:r>
            <a:r>
              <a:rPr dirty="0" sz="1100" spc="5">
                <a:latin typeface="Times New Roman"/>
                <a:cs typeface="Times New Roman"/>
              </a:rPr>
              <a:t>in  great detail,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rating </a:t>
            </a:r>
            <a:r>
              <a:rPr dirty="0" sz="1100" spc="10">
                <a:latin typeface="Times New Roman"/>
                <a:cs typeface="Times New Roman"/>
              </a:rPr>
              <a:t>firms,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effect, perform the </a:t>
            </a:r>
            <a:r>
              <a:rPr dirty="0" sz="1000" spc="10" i="1">
                <a:latin typeface="Times New Roman"/>
                <a:cs typeface="Times New Roman"/>
              </a:rPr>
              <a:t>credit analysis </a:t>
            </a:r>
            <a:r>
              <a:rPr dirty="0" sz="1000" spc="5">
                <a:latin typeface="Times New Roman"/>
                <a:cs typeface="Times New Roman"/>
              </a:rPr>
              <a:t>for </a:t>
            </a:r>
            <a:r>
              <a:rPr dirty="0" sz="1000" spc="10">
                <a:latin typeface="Times New Roman"/>
                <a:cs typeface="Times New Roman"/>
              </a:rPr>
              <a:t>the</a:t>
            </a:r>
            <a:r>
              <a:rPr dirty="0" sz="1000" spc="-10">
                <a:latin typeface="Times New Roman"/>
                <a:cs typeface="Times New Roman"/>
              </a:rPr>
              <a:t> </a:t>
            </a:r>
            <a:r>
              <a:rPr dirty="0" sz="1000" spc="10">
                <a:latin typeface="Times New Roman"/>
                <a:cs typeface="Times New Roman"/>
              </a:rPr>
              <a:t>investor.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9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Poor's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ratings consist of letters ranging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15">
                <a:latin typeface="Times New Roman"/>
                <a:cs typeface="Times New Roman"/>
              </a:rPr>
              <a:t>AAA, </a:t>
            </a:r>
            <a:r>
              <a:rPr dirty="0" sz="1100" spc="10">
                <a:latin typeface="Times New Roman"/>
                <a:cs typeface="Times New Roman"/>
              </a:rPr>
              <a:t>AA, </a:t>
            </a:r>
            <a:r>
              <a:rPr dirty="0" sz="1100" spc="15">
                <a:latin typeface="Times New Roman"/>
                <a:cs typeface="Times New Roman"/>
              </a:rPr>
              <a:t>A, </a:t>
            </a:r>
            <a:r>
              <a:rPr dirty="0" sz="1100" spc="10">
                <a:latin typeface="Times New Roman"/>
                <a:cs typeface="Times New Roman"/>
              </a:rPr>
              <a:t>BBB, </a:t>
            </a:r>
            <a:r>
              <a:rPr dirty="0" sz="1100" spc="5">
                <a:latin typeface="Times New Roman"/>
                <a:cs typeface="Times New Roman"/>
              </a:rPr>
              <a:t>and so  on, </a:t>
            </a:r>
            <a:r>
              <a:rPr dirty="0" sz="1100" spc="10">
                <a:latin typeface="Times New Roman"/>
                <a:cs typeface="Times New Roman"/>
              </a:rPr>
              <a:t>to D.Plus </a:t>
            </a:r>
            <a:r>
              <a:rPr dirty="0" sz="1100" spc="5">
                <a:latin typeface="Times New Roman"/>
                <a:cs typeface="Times New Roman"/>
              </a:rPr>
              <a:t>or minus signs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provide </a:t>
            </a:r>
            <a:r>
              <a:rPr dirty="0" sz="1100" spc="10">
                <a:latin typeface="Times New Roman"/>
                <a:cs typeface="Times New Roman"/>
              </a:rPr>
              <a:t>more detailed </a:t>
            </a:r>
            <a:r>
              <a:rPr dirty="0" sz="1100" spc="5">
                <a:latin typeface="Times New Roman"/>
                <a:cs typeface="Times New Roman"/>
              </a:rPr>
              <a:t>standings within </a:t>
            </a:r>
            <a:r>
              <a:rPr dirty="0" sz="1100" spc="10">
                <a:latin typeface="Times New Roman"/>
                <a:cs typeface="Times New Roman"/>
              </a:rPr>
              <a:t>a given  </a:t>
            </a:r>
            <a:r>
              <a:rPr dirty="0" sz="1100" spc="5">
                <a:latin typeface="Times New Roman"/>
                <a:cs typeface="Times New Roman"/>
              </a:rPr>
              <a:t>category.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four </a:t>
            </a:r>
            <a:r>
              <a:rPr dirty="0" sz="1100" spc="5">
                <a:latin typeface="Times New Roman"/>
                <a:cs typeface="Times New Roman"/>
              </a:rPr>
              <a:t>categories, </a:t>
            </a:r>
            <a:r>
              <a:rPr dirty="0" sz="1100" spc="15">
                <a:latin typeface="Times New Roman"/>
                <a:cs typeface="Times New Roman"/>
              </a:rPr>
              <a:t>AAA </a:t>
            </a:r>
            <a:r>
              <a:rPr dirty="0" sz="1100" spc="10">
                <a:latin typeface="Times New Roman"/>
                <a:cs typeface="Times New Roman"/>
              </a:rPr>
              <a:t>through BBB, </a:t>
            </a:r>
            <a:r>
              <a:rPr dirty="0" sz="1100" spc="5">
                <a:latin typeface="Times New Roman"/>
                <a:cs typeface="Times New Roman"/>
              </a:rPr>
              <a:t>represent </a:t>
            </a:r>
            <a:r>
              <a:rPr dirty="0" sz="1100" spc="10" i="1">
                <a:latin typeface="Times New Roman"/>
                <a:cs typeface="Times New Roman"/>
              </a:rPr>
              <a:t>investment-grade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5">
                <a:latin typeface="Times New Roman"/>
                <a:cs typeface="Times New Roman"/>
              </a:rPr>
              <a:t>AAA 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are judged to have </a:t>
            </a:r>
            <a:r>
              <a:rPr dirty="0" sz="1100" spc="5">
                <a:latin typeface="Times New Roman"/>
                <a:cs typeface="Times New Roman"/>
              </a:rPr>
              <a:t>very strong, </a:t>
            </a:r>
            <a:r>
              <a:rPr dirty="0" sz="1100" spc="10">
                <a:latin typeface="Times New Roman"/>
                <a:cs typeface="Times New Roman"/>
              </a:rPr>
              <a:t>capacity to meet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obligations, whereas </a:t>
            </a:r>
            <a:r>
              <a:rPr dirty="0" sz="1100" spc="15">
                <a:latin typeface="Times New Roman"/>
                <a:cs typeface="Times New Roman"/>
              </a:rPr>
              <a:t>BBB  </a:t>
            </a:r>
            <a:r>
              <a:rPr dirty="0" sz="1100" spc="5">
                <a:latin typeface="Times New Roman"/>
                <a:cs typeface="Times New Roman"/>
              </a:rPr>
              <a:t>securities are </a:t>
            </a:r>
            <a:r>
              <a:rPr dirty="0" sz="1100" spc="10">
                <a:latin typeface="Times New Roman"/>
                <a:cs typeface="Times New Roman"/>
              </a:rPr>
              <a:t>considered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adequate </a:t>
            </a:r>
            <a:r>
              <a:rPr dirty="0" sz="1100" spc="10">
                <a:latin typeface="Times New Roman"/>
                <a:cs typeface="Times New Roman"/>
              </a:rPr>
              <a:t>capacity. Typically, </a:t>
            </a:r>
            <a:r>
              <a:rPr dirty="0" sz="1100" spc="5">
                <a:latin typeface="Times New Roman"/>
                <a:cs typeface="Times New Roman"/>
              </a:rPr>
              <a:t>institutional investors must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confine themselves to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in these four categories.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things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equal,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ratings  </a:t>
            </a:r>
            <a:r>
              <a:rPr dirty="0" sz="1100" spc="10">
                <a:latin typeface="Times New Roman"/>
                <a:cs typeface="Times New Roman"/>
              </a:rPr>
              <a:t>and bond coupon </a:t>
            </a:r>
            <a:r>
              <a:rPr dirty="0" sz="1100" spc="5">
                <a:latin typeface="Times New Roman"/>
                <a:cs typeface="Times New Roman"/>
              </a:rPr>
              <a:t>rates are inversely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related.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rated </a:t>
            </a:r>
            <a:r>
              <a:rPr dirty="0" sz="1100" spc="10">
                <a:latin typeface="Times New Roman"/>
                <a:cs typeface="Times New Roman"/>
              </a:rPr>
              <a:t>BB, B, CCC, and </a:t>
            </a:r>
            <a:r>
              <a:rPr dirty="0" sz="1100" spc="15">
                <a:latin typeface="Times New Roman"/>
                <a:cs typeface="Times New Roman"/>
              </a:rPr>
              <a:t>CC </a:t>
            </a:r>
            <a:r>
              <a:rPr dirty="0" sz="1100" spc="5">
                <a:latin typeface="Times New Roman"/>
                <a:cs typeface="Times New Roman"/>
              </a:rPr>
              <a:t>is regarded as speculative, securities in terms 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issuer's ability to meet its contractual obligations.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securities, early significant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uncertainties, although they are not </a:t>
            </a:r>
            <a:r>
              <a:rPr dirty="0" sz="1100" spc="10">
                <a:latin typeface="Times New Roman"/>
                <a:cs typeface="Times New Roman"/>
              </a:rPr>
              <a:t>without </a:t>
            </a:r>
            <a:r>
              <a:rPr dirty="0" sz="1100" spc="5">
                <a:latin typeface="Times New Roman"/>
                <a:cs typeface="Times New Roman"/>
              </a:rPr>
              <a:t>positive factors.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rated </a:t>
            </a:r>
            <a:r>
              <a:rPr dirty="0" sz="1100" spc="15">
                <a:latin typeface="Times New Roman"/>
                <a:cs typeface="Times New Roman"/>
              </a:rPr>
              <a:t>C </a:t>
            </a:r>
            <a:r>
              <a:rPr dirty="0" sz="1100" spc="5">
                <a:latin typeface="Times New Roman"/>
                <a:cs typeface="Times New Roman"/>
              </a:rPr>
              <a:t>are, currently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paying </a:t>
            </a:r>
            <a:r>
              <a:rPr dirty="0" sz="1100" spc="5">
                <a:latin typeface="Times New Roman"/>
                <a:cs typeface="Times New Roman"/>
              </a:rPr>
              <a:t>interest, </a:t>
            </a:r>
            <a:r>
              <a:rPr dirty="0" sz="1100" spc="10">
                <a:latin typeface="Times New Roman"/>
                <a:cs typeface="Times New Roman"/>
              </a:rPr>
              <a:t>and bonds </a:t>
            </a:r>
            <a:r>
              <a:rPr dirty="0" sz="1100" spc="5">
                <a:latin typeface="Times New Roman"/>
                <a:cs typeface="Times New Roman"/>
              </a:rPr>
              <a:t>rated </a:t>
            </a:r>
            <a:r>
              <a:rPr dirty="0" sz="1100" spc="20">
                <a:latin typeface="Times New Roman"/>
                <a:cs typeface="Times New Roman"/>
              </a:rPr>
              <a:t>D </a:t>
            </a:r>
            <a:r>
              <a:rPr dirty="0" sz="1100" spc="5">
                <a:latin typeface="Times New Roman"/>
                <a:cs typeface="Times New Roman"/>
              </a:rPr>
              <a:t>are in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default.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 indent="-635">
              <a:lnSpc>
                <a:spcPct val="984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Junk </a:t>
            </a:r>
            <a:r>
              <a:rPr dirty="0" sz="1100" spc="10" b="1">
                <a:latin typeface="Times New Roman"/>
                <a:cs typeface="Times New Roman"/>
              </a:rPr>
              <a:t>bonds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high-risk, high-yield </a:t>
            </a:r>
            <a:r>
              <a:rPr dirty="0" sz="1100" spc="10">
                <a:latin typeface="Times New Roman"/>
                <a:cs typeface="Times New Roman"/>
              </a:rPr>
              <a:t>bonds that </a:t>
            </a:r>
            <a:r>
              <a:rPr dirty="0" sz="1100" spc="5">
                <a:latin typeface="Times New Roman"/>
                <a:cs typeface="Times New Roman"/>
              </a:rPr>
              <a:t>carry ratings of </a:t>
            </a:r>
            <a:r>
              <a:rPr dirty="0" sz="1100" spc="15">
                <a:latin typeface="Times New Roman"/>
                <a:cs typeface="Times New Roman"/>
              </a:rPr>
              <a:t>BB </a:t>
            </a:r>
            <a:r>
              <a:rPr dirty="0" sz="1100" spc="10">
                <a:latin typeface="Times New Roman"/>
                <a:cs typeface="Times New Roman"/>
              </a:rPr>
              <a:t>(S&amp;P)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Ba </a:t>
            </a:r>
            <a:r>
              <a:rPr dirty="0" sz="1100" spc="5">
                <a:latin typeface="Times New Roman"/>
                <a:cs typeface="Times New Roman"/>
              </a:rPr>
              <a:t>(Moody's)  or lower, with correspondingly higher yields.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alternative, </a:t>
            </a:r>
            <a:r>
              <a:rPr dirty="0" sz="1100" spc="10">
                <a:latin typeface="Times New Roman"/>
                <a:cs typeface="Times New Roman"/>
              </a:rPr>
              <a:t>and more </a:t>
            </a:r>
            <a:r>
              <a:rPr dirty="0" sz="1100" spc="5">
                <a:latin typeface="Times New Roman"/>
                <a:cs typeface="Times New Roman"/>
              </a:rPr>
              <a:t>.reassuring, </a:t>
            </a:r>
            <a:r>
              <a:rPr dirty="0" sz="1100" spc="10">
                <a:latin typeface="Times New Roman"/>
                <a:cs typeface="Times New Roman"/>
              </a:rPr>
              <a:t>name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used-to describe this area of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market is the </a:t>
            </a:r>
            <a:r>
              <a:rPr dirty="0" sz="1100" spc="5" i="1">
                <a:latin typeface="Times New Roman"/>
                <a:cs typeface="Times New Roman"/>
              </a:rPr>
              <a:t>high yield </a:t>
            </a:r>
            <a:r>
              <a:rPr dirty="0" sz="1100" spc="10" i="1">
                <a:latin typeface="Times New Roman"/>
                <a:cs typeface="Times New Roman"/>
              </a:rPr>
              <a:t>debt </a:t>
            </a:r>
            <a:r>
              <a:rPr dirty="0" sz="1100" spc="5" i="1">
                <a:latin typeface="Times New Roman"/>
                <a:cs typeface="Times New Roman"/>
              </a:rPr>
              <a:t>market. </a:t>
            </a:r>
            <a:r>
              <a:rPr dirty="0" sz="1100" spc="10" i="1">
                <a:latin typeface="Times New Roman"/>
                <a:cs typeface="Times New Roman"/>
              </a:rPr>
              <a:t>Default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oh  </a:t>
            </a:r>
            <a:r>
              <a:rPr dirty="0" sz="1100" spc="5">
                <a:latin typeface="Times New Roman"/>
                <a:cs typeface="Times New Roman"/>
              </a:rPr>
              <a:t>junk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vary each </a:t>
            </a:r>
            <a:r>
              <a:rPr dirty="0" sz="1100" spc="10">
                <a:latin typeface="Times New Roman"/>
                <a:cs typeface="Times New Roman"/>
              </a:rPr>
              <a:t>year. The </a:t>
            </a:r>
            <a:r>
              <a:rPr dirty="0" sz="1100" spc="5">
                <a:latin typeface="Times New Roman"/>
                <a:cs typeface="Times New Roman"/>
              </a:rPr>
              <a:t>default rate, in </a:t>
            </a:r>
            <a:r>
              <a:rPr dirty="0" sz="1100" spc="10">
                <a:latin typeface="Times New Roman"/>
                <a:cs typeface="Times New Roman"/>
              </a:rPr>
              <a:t>2001 was almost 9 </a:t>
            </a:r>
            <a:r>
              <a:rPr dirty="0" sz="1100" spc="5">
                <a:latin typeface="Times New Roman"/>
                <a:cs typeface="Times New Roman"/>
              </a:rPr>
              <a:t>percent, </a:t>
            </a:r>
            <a:r>
              <a:rPr dirty="0" sz="1100" spc="10">
                <a:latin typeface="Times New Roman"/>
                <a:cs typeface="Times New Roman"/>
              </a:rPr>
              <a:t>the highest </a:t>
            </a:r>
            <a:r>
              <a:rPr dirty="0" sz="1100" spc="5">
                <a:latin typeface="Times New Roman"/>
                <a:cs typeface="Times New Roman"/>
              </a:rPr>
              <a:t>level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since </a:t>
            </a:r>
            <a:r>
              <a:rPr dirty="0" sz="1100" spc="10">
                <a:latin typeface="Times New Roman"/>
                <a:cs typeface="Times New Roman"/>
              </a:rPr>
              <a:t>1991.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was over 6 </a:t>
            </a:r>
            <a:r>
              <a:rPr dirty="0" sz="1100" spc="5">
                <a:latin typeface="Times New Roman"/>
                <a:cs typeface="Times New Roman"/>
              </a:rPr>
              <a:t>percent in </a:t>
            </a:r>
            <a:r>
              <a:rPr dirty="0" sz="1100" spc="10">
                <a:latin typeface="Times New Roman"/>
                <a:cs typeface="Times New Roman"/>
              </a:rPr>
              <a:t>2000 higher </a:t>
            </a:r>
            <a:r>
              <a:rPr dirty="0" sz="1100" spc="5">
                <a:latin typeface="Times New Roman"/>
                <a:cs typeface="Times New Roman"/>
              </a:rPr>
              <a:t>default rates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expected during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periods of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difficulty, arid the United States experienced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recession </a:t>
            </a:r>
            <a:r>
              <a:rPr dirty="0" sz="1100" spc="10">
                <a:latin typeface="Times New Roman"/>
                <a:cs typeface="Times New Roman"/>
              </a:rPr>
              <a:t>beginning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2001.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15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large-number of corporate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outstanding, traditionally more </a:t>
            </a:r>
            <a:r>
              <a:rPr dirty="0" sz="1100" spc="10">
                <a:latin typeface="Times New Roman"/>
                <a:cs typeface="Times New Roman"/>
              </a:rPr>
              <a:t>than 80 </a:t>
            </a:r>
            <a:r>
              <a:rPr dirty="0" sz="1100" spc="5">
                <a:latin typeface="Times New Roman"/>
                <a:cs typeface="Times New Roman"/>
              </a:rPr>
              <a:t>percent 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rated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or better (based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outstanding). Traditionally,  utilities </a:t>
            </a:r>
            <a:r>
              <a:rPr dirty="0" sz="1100" spc="10">
                <a:latin typeface="Times New Roman"/>
                <a:cs typeface="Times New Roman"/>
              </a:rPr>
              <a:t>and finance companies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the fewest </a:t>
            </a:r>
            <a:r>
              <a:rPr dirty="0" sz="1100" spc="5">
                <a:latin typeface="Times New Roman"/>
                <a:cs typeface="Times New Roman"/>
              </a:rPr>
              <a:t>low-rated bonds,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transportation 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(because of </a:t>
            </a:r>
            <a:r>
              <a:rPr dirty="0" sz="1100" spc="10">
                <a:latin typeface="Times New Roman"/>
                <a:cs typeface="Times New Roman"/>
              </a:rPr>
              <a:t>problems with bankrupt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railroads)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000" spc="15" b="1">
                <a:latin typeface="Times New Roman"/>
                <a:cs typeface="Times New Roman"/>
              </a:rPr>
              <a:t>Standard </a:t>
            </a:r>
            <a:r>
              <a:rPr dirty="0" sz="1000" spc="25" b="1">
                <a:latin typeface="Times New Roman"/>
                <a:cs typeface="Times New Roman"/>
              </a:rPr>
              <a:t>&amp; </a:t>
            </a:r>
            <a:r>
              <a:rPr dirty="0" sz="1000" spc="10" b="1">
                <a:latin typeface="Times New Roman"/>
                <a:cs typeface="Times New Roman"/>
              </a:rPr>
              <a:t>Poor's </a:t>
            </a:r>
            <a:r>
              <a:rPr dirty="0" sz="1000" spc="15" b="1">
                <a:latin typeface="Times New Roman"/>
                <a:cs typeface="Times New Roman"/>
              </a:rPr>
              <a:t>debt-rating</a:t>
            </a:r>
            <a:r>
              <a:rPr dirty="0" sz="1000" spc="-25" b="1">
                <a:latin typeface="Times New Roman"/>
                <a:cs typeface="Times New Roman"/>
              </a:rPr>
              <a:t> </a:t>
            </a:r>
            <a:r>
              <a:rPr dirty="0" sz="1000" spc="10" b="1">
                <a:latin typeface="Times New Roman"/>
                <a:cs typeface="Times New Roman"/>
              </a:rPr>
              <a:t>definitions: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166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1013460" y="6057900"/>
          <a:ext cx="5385435" cy="30397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5519"/>
                <a:gridCol w="4392295"/>
              </a:tblGrid>
              <a:tr h="171069">
                <a:tc>
                  <a:txBody>
                    <a:bodyPr/>
                    <a:lstStyle/>
                    <a:p>
                      <a:pPr marL="64769">
                        <a:lnSpc>
                          <a:spcPts val="1245"/>
                        </a:lnSpc>
                      </a:pPr>
                      <a:r>
                        <a:rPr dirty="0" sz="1100" spc="20">
                          <a:latin typeface="Times New Roman"/>
                          <a:cs typeface="Times New Roman"/>
                        </a:rPr>
                        <a:t>AAA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ts val="1245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Extremely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strong capacity to pay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interest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and repay principal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0687">
                <a:tc>
                  <a:txBody>
                    <a:bodyPr/>
                    <a:lstStyle/>
                    <a:p>
                      <a:pPr marL="64769">
                        <a:lnSpc>
                          <a:spcPts val="1245"/>
                        </a:lnSpc>
                      </a:pPr>
                      <a:r>
                        <a:rPr dirty="0" sz="1100" spc="15">
                          <a:latin typeface="Times New Roman"/>
                          <a:cs typeface="Times New Roman"/>
                        </a:rPr>
                        <a:t>AA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ts val="1245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Strong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capacity,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to pay interest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and repay</a:t>
                      </a:r>
                      <a:r>
                        <a:rPr dirty="0" sz="11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principal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5661">
                <a:tc>
                  <a:txBody>
                    <a:bodyPr/>
                    <a:lstStyle/>
                    <a:p>
                      <a:pPr marL="64769">
                        <a:lnSpc>
                          <a:spcPts val="128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A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 marR="56515" indent="-635">
                        <a:lnSpc>
                          <a:spcPts val="1300"/>
                        </a:lnSpc>
                        <a:spcBef>
                          <a:spcPts val="25"/>
                        </a:spcBef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Strong capacity to pay interest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and repay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principal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but more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vulnerable to  an adverse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change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in conditions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than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in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the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case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AA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65225">
                <a:tc>
                  <a:txBody>
                    <a:bodyPr/>
                    <a:lstStyle/>
                    <a:p>
                      <a:pPr marL="64769">
                        <a:lnSpc>
                          <a:spcPts val="1290"/>
                        </a:lnSpc>
                      </a:pPr>
                      <a:r>
                        <a:rPr dirty="0" sz="1100" spc="10">
                          <a:latin typeface="Times New Roman"/>
                          <a:cs typeface="Times New Roman"/>
                        </a:rPr>
                        <a:t>BBB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 marR="56515">
                        <a:lnSpc>
                          <a:spcPts val="1300"/>
                        </a:lnSpc>
                        <a:spcBef>
                          <a:spcPts val="25"/>
                        </a:spcBef>
                      </a:pPr>
                      <a:r>
                        <a:rPr dirty="0" sz="1100" spc="10">
                          <a:latin typeface="Times New Roman"/>
                          <a:cs typeface="Times New Roman"/>
                        </a:rPr>
                        <a:t>Adequate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capacity</a:t>
                      </a:r>
                      <a:r>
                        <a:rPr dirty="0" sz="1100" spc="2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z="1100" spc="2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pay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interest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and repay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principal.</a:t>
                      </a:r>
                      <a:r>
                        <a:rPr dirty="0" sz="1100" spc="2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Even more 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vulnerable</a:t>
                      </a:r>
                      <a:r>
                        <a:rPr dirty="0" sz="1100" spc="1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z="1100" spc="1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adverse</a:t>
                      </a:r>
                      <a:r>
                        <a:rPr dirty="0" sz="1100" spc="1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change</a:t>
                      </a:r>
                      <a:r>
                        <a:rPr dirty="0" sz="1100" spc="1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z="1100" spc="1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conditions</a:t>
                      </a:r>
                      <a:r>
                        <a:rPr dirty="0" sz="1100" spc="1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than</a:t>
                      </a:r>
                      <a:r>
                        <a:rPr dirty="0" sz="1100" spc="1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2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z="1100" spc="1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dirty="0" sz="1100" spc="1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rated</a:t>
                      </a:r>
                      <a:r>
                        <a:rPr dirty="0" sz="1100" spc="19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bonds.</a:t>
                      </a:r>
                      <a:r>
                        <a:rPr dirty="0" sz="1100" spc="1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Debt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ts val="1245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rated 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BB 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and 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below 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is 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regarded  as  having 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predominantly </a:t>
                      </a:r>
                      <a:r>
                        <a:rPr dirty="0" sz="1100" spc="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speculative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ts val="1265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characteristics.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6042">
                <a:tc>
                  <a:txBody>
                    <a:bodyPr/>
                    <a:lstStyle/>
                    <a:p>
                      <a:pPr marL="64769">
                        <a:lnSpc>
                          <a:spcPts val="1290"/>
                        </a:lnSpc>
                      </a:pPr>
                      <a:r>
                        <a:rPr dirty="0" sz="1100" spc="10">
                          <a:latin typeface="Times New Roman"/>
                          <a:cs typeface="Times New Roman"/>
                        </a:rPr>
                        <a:t>BB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 marR="56515" indent="635">
                        <a:lnSpc>
                          <a:spcPts val="1300"/>
                        </a:lnSpc>
                        <a:spcBef>
                          <a:spcPts val="25"/>
                        </a:spcBef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Less near-term risk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default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than lower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rated issues.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These bonds are  exposed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to large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ongoing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uncertainties or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adverse change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in condition.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5661">
                <a:tc>
                  <a:txBody>
                    <a:bodyPr/>
                    <a:lstStyle/>
                    <a:p>
                      <a:pPr marL="64769">
                        <a:lnSpc>
                          <a:spcPts val="1290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B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 marR="57150">
                        <a:lnSpc>
                          <a:spcPts val="1300"/>
                        </a:lnSpc>
                        <a:spcBef>
                          <a:spcPts val="25"/>
                        </a:spcBef>
                      </a:pPr>
                      <a:r>
                        <a:rPr dirty="0" sz="1100" spc="2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larger vulnerability to default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than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BB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but with the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current capacity to  pay interest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and repay</a:t>
                      </a:r>
                      <a:r>
                        <a:rPr dirty="0" sz="11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principal.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5660">
                <a:tc>
                  <a:txBody>
                    <a:bodyPr/>
                    <a:lstStyle/>
                    <a:p>
                      <a:pPr marL="64769">
                        <a:lnSpc>
                          <a:spcPts val="1285"/>
                        </a:lnSpc>
                      </a:pPr>
                      <a:r>
                        <a:rPr dirty="0" sz="1100" spc="10">
                          <a:latin typeface="Times New Roman"/>
                          <a:cs typeface="Times New Roman"/>
                        </a:rPr>
                        <a:t>CCC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 marR="55244">
                        <a:lnSpc>
                          <a:spcPts val="1300"/>
                        </a:lnSpc>
                        <a:spcBef>
                          <a:spcPts val="25"/>
                        </a:spcBef>
                      </a:pPr>
                      <a:r>
                        <a:rPr dirty="0" sz="1100" spc="2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currently</a:t>
                      </a:r>
                      <a:r>
                        <a:rPr dirty="0" sz="1100" spc="2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identifiable</a:t>
                      </a:r>
                      <a:r>
                        <a:rPr dirty="0" sz="1100" spc="2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vulnerability</a:t>
                      </a:r>
                      <a:r>
                        <a:rPr dirty="0" sz="1100" spc="2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z="1100" spc="2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default</a:t>
                      </a:r>
                      <a:r>
                        <a:rPr dirty="0" sz="1100" spc="2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and dependent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on 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favorable conditions to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pay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interest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and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repay</a:t>
                      </a:r>
                      <a:r>
                        <a:rPr dirty="0" sz="1100" spc="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principal.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1068">
                <a:tc>
                  <a:txBody>
                    <a:bodyPr/>
                    <a:lstStyle/>
                    <a:p>
                      <a:pPr marL="64769">
                        <a:lnSpc>
                          <a:spcPts val="1245"/>
                        </a:lnSpc>
                      </a:pPr>
                      <a:r>
                        <a:rPr dirty="0" sz="1100" spc="10">
                          <a:latin typeface="Times New Roman"/>
                          <a:cs typeface="Times New Roman"/>
                        </a:rPr>
                        <a:t>CC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1245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Applied to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debt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subordinated to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senior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debt rated</a:t>
                      </a:r>
                      <a:r>
                        <a:rPr dirty="0" sz="11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CCC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0688">
                <a:tc>
                  <a:txBody>
                    <a:bodyPr/>
                    <a:lstStyle/>
                    <a:p>
                      <a:pPr marL="64769">
                        <a:lnSpc>
                          <a:spcPts val="124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C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1245"/>
                        </a:lnSpc>
                      </a:pPr>
                      <a:r>
                        <a:rPr dirty="0" sz="1100" spc="10">
                          <a:latin typeface="Times New Roman"/>
                          <a:cs typeface="Times New Roman"/>
                        </a:rPr>
                        <a:t>Same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as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CC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0687">
                <a:tc>
                  <a:txBody>
                    <a:bodyPr/>
                    <a:lstStyle/>
                    <a:p>
                      <a:pPr marL="64769">
                        <a:lnSpc>
                          <a:spcPts val="124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D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ts val="1245"/>
                        </a:lnSpc>
                      </a:pPr>
                      <a:r>
                        <a:rPr dirty="0" sz="1100" spc="2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debt that is in</a:t>
                      </a:r>
                      <a:r>
                        <a:rPr dirty="0" sz="11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default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64769">
                        <a:lnSpc>
                          <a:spcPts val="1250"/>
                        </a:lnSpc>
                      </a:pPr>
                      <a:r>
                        <a:rPr dirty="0" sz="1100" spc="15">
                          <a:latin typeface="Times New Roman"/>
                          <a:cs typeface="Times New Roman"/>
                        </a:rPr>
                        <a:t>+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z="11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-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ts val="1250"/>
                        </a:lnSpc>
                      </a:pPr>
                      <a:r>
                        <a:rPr dirty="0" sz="1100" spc="10">
                          <a:latin typeface="Times New Roman"/>
                          <a:cs typeface="Times New Roman"/>
                        </a:rPr>
                        <a:t>May be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used to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show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relative standings within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category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6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5" y="572391"/>
            <a:ext cx="5335270" cy="82759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Asset-Backed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Securities: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money and </a:t>
            </a:r>
            <a:r>
              <a:rPr dirty="0" sz="1100" spc="5">
                <a:latin typeface="Times New Roman"/>
                <a:cs typeface="Times New Roman"/>
              </a:rPr>
              <a:t>capital markets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constantly adapting to meet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requirements and  conditions.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rise to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types of </a:t>
            </a:r>
            <a:r>
              <a:rPr dirty="0" sz="1100" spc="10">
                <a:latin typeface="Times New Roman"/>
                <a:cs typeface="Times New Roman"/>
              </a:rPr>
              <a:t>securities that were not </a:t>
            </a:r>
            <a:r>
              <a:rPr dirty="0" sz="1100" spc="5">
                <a:latin typeface="Times New Roman"/>
                <a:cs typeface="Times New Roman"/>
              </a:rPr>
              <a:t>previously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available.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Securitization refers to the transformation of illiquid, risky individual loans into more  liquid, </a:t>
            </a:r>
            <a:r>
              <a:rPr dirty="0" sz="1100" spc="10">
                <a:latin typeface="Times New Roman"/>
                <a:cs typeface="Times New Roman"/>
              </a:rPr>
              <a:t>less </a:t>
            </a:r>
            <a:r>
              <a:rPr dirty="0" sz="1100" spc="5">
                <a:latin typeface="Times New Roman"/>
                <a:cs typeface="Times New Roman"/>
              </a:rPr>
              <a:t>risky securities referred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asset-backed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(ABS). Another name for  </a:t>
            </a:r>
            <a:r>
              <a:rPr dirty="0" sz="1100" spc="5">
                <a:latin typeface="Times New Roman"/>
                <a:cs typeface="Times New Roman"/>
              </a:rPr>
              <a:t>securitization is "structured finance.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best </a:t>
            </a:r>
            <a:r>
              <a:rPr dirty="0" sz="1100" spc="10">
                <a:latin typeface="Times New Roman"/>
                <a:cs typeface="Times New Roman"/>
              </a:rPr>
              <a:t>example </a:t>
            </a:r>
            <a:r>
              <a:rPr dirty="0" sz="1100" spc="5">
                <a:latin typeface="Times New Roman"/>
                <a:cs typeface="Times New Roman"/>
              </a:rPr>
              <a:t>of this process, the mortgage-hocked securities issued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federal  </a:t>
            </a:r>
            <a:r>
              <a:rPr dirty="0" sz="1100" spc="10">
                <a:latin typeface="Times New Roman"/>
                <a:cs typeface="Times New Roman"/>
              </a:rPr>
              <a:t>agencies </a:t>
            </a:r>
            <a:r>
              <a:rPr dirty="0" sz="1100" spc="5">
                <a:latin typeface="Times New Roman"/>
                <a:cs typeface="Times New Roman"/>
              </a:rPr>
              <a:t>mentioned </a:t>
            </a:r>
            <a:r>
              <a:rPr dirty="0" sz="1100" spc="10">
                <a:latin typeface="Times New Roman"/>
                <a:cs typeface="Times New Roman"/>
              </a:rPr>
              <a:t>above, 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Ginnie Mae, </a:t>
            </a:r>
            <a:r>
              <a:rPr dirty="0" sz="1100" spc="5">
                <a:latin typeface="Times New Roman"/>
                <a:cs typeface="Times New Roman"/>
              </a:rPr>
              <a:t>are securities </a:t>
            </a:r>
            <a:r>
              <a:rPr dirty="0" sz="1100" spc="10">
                <a:latin typeface="Times New Roman"/>
                <a:cs typeface="Times New Roman"/>
              </a:rPr>
              <a:t>representing an investment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underlying pool of mortgages.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0">
                <a:latin typeface="Times New Roman"/>
                <a:cs typeface="Times New Roman"/>
              </a:rPr>
              <a:t>agencies discussed </a:t>
            </a:r>
            <a:r>
              <a:rPr dirty="0" sz="1100" spc="5">
                <a:latin typeface="Times New Roman"/>
                <a:cs typeface="Times New Roman"/>
              </a:rPr>
              <a:t>carter </a:t>
            </a:r>
            <a:r>
              <a:rPr dirty="0" sz="1100" spc="10">
                <a:latin typeface="Times New Roman"/>
                <a:cs typeface="Times New Roman"/>
              </a:rPr>
              <a:t>purchase </a:t>
            </a:r>
            <a:r>
              <a:rPr dirty="0" sz="1100" spc="5">
                <a:latin typeface="Times New Roman"/>
                <a:cs typeface="Times New Roman"/>
              </a:rPr>
              <a:t>mortgages  </a:t>
            </a:r>
            <a:r>
              <a:rPr dirty="0" sz="1100" spc="10">
                <a:latin typeface="Times New Roman"/>
                <a:cs typeface="Times New Roman"/>
              </a:rPr>
              <a:t>from banks </a:t>
            </a:r>
            <a:r>
              <a:rPr dirty="0" sz="1100" spc="5">
                <a:latin typeface="Times New Roman"/>
                <a:cs typeface="Times New Roman"/>
              </a:rPr>
              <a:t>and thrift institutions, </a:t>
            </a:r>
            <a:r>
              <a:rPr dirty="0" sz="1100" spc="10">
                <a:latin typeface="Times New Roman"/>
                <a:cs typeface="Times New Roman"/>
              </a:rPr>
              <a:t>repackage them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form </a:t>
            </a:r>
            <a:r>
              <a:rPr dirty="0" sz="1100" spc="5">
                <a:latin typeface="Times New Roman"/>
                <a:cs typeface="Times New Roman"/>
              </a:rPr>
              <a:t>of securities,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mortgage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pools.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Investors in mortgage-backed securities are, in effect, purchasing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piece of </a:t>
            </a:r>
            <a:r>
              <a:rPr dirty="0" sz="1100" spc="10">
                <a:latin typeface="Times New Roman"/>
                <a:cs typeface="Times New Roman"/>
              </a:rPr>
              <a:t>a mortgage  </a:t>
            </a:r>
            <a:r>
              <a:rPr dirty="0" sz="1100" spc="5">
                <a:latin typeface="Times New Roman"/>
                <a:cs typeface="Times New Roman"/>
              </a:rPr>
              <a:t>pool, taking into consideration such factors as maturity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spread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the mortgage </a:t>
            </a:r>
            <a:r>
              <a:rPr dirty="0" sz="1100" spc="5">
                <a:latin typeface="Times New Roman"/>
                <a:cs typeface="Times New Roman"/>
              </a:rPr>
              <a:t>security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on 10-year Treasuries </a:t>
            </a:r>
            <a:r>
              <a:rPr dirty="0" sz="1100" spc="5">
                <a:latin typeface="Times New Roman"/>
                <a:cs typeface="Times New Roman"/>
              </a:rPr>
              <a:t>(considered </a:t>
            </a:r>
            <a:r>
              <a:rPr dirty="0" sz="1100" spc="10">
                <a:latin typeface="Times New Roman"/>
                <a:cs typeface="Times New Roman"/>
              </a:rPr>
              <a:t>a benchmark in </a:t>
            </a:r>
            <a:r>
              <a:rPr dirty="0" sz="1100" spc="5">
                <a:latin typeface="Times New Roman"/>
                <a:cs typeface="Times New Roman"/>
              </a:rPr>
              <a:t>this  </a:t>
            </a:r>
            <a:r>
              <a:rPr dirty="0" sz="1100" spc="10">
                <a:latin typeface="Times New Roman"/>
                <a:cs typeface="Times New Roman"/>
              </a:rPr>
              <a:t>market). Investors in mortgage-backed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little default risk,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most  </a:t>
            </a:r>
            <a:r>
              <a:rPr dirty="0" sz="1100" spc="10">
                <a:latin typeface="Times New Roman"/>
                <a:cs typeface="Times New Roman"/>
              </a:rPr>
              <a:t>mortgages </a:t>
            </a:r>
            <a:r>
              <a:rPr dirty="0" sz="1100" spc="5">
                <a:latin typeface="Times New Roman"/>
                <a:cs typeface="Times New Roman"/>
              </a:rPr>
              <a:t>are guaranteed </a:t>
            </a:r>
            <a:r>
              <a:rPr dirty="0" sz="1100" spc="10">
                <a:latin typeface="Times New Roman"/>
                <a:cs typeface="Times New Roman"/>
              </a:rPr>
              <a:t>by 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government agencies. However, </a:t>
            </a:r>
            <a:r>
              <a:rPr dirty="0" sz="1100" spc="5">
                <a:latin typeface="Times New Roman"/>
                <a:cs typeface="Times New Roman"/>
              </a:rPr>
              <a:t>these securities  present investors with uncertainty, </a:t>
            </a:r>
            <a:r>
              <a:rPr dirty="0" sz="1100" spc="10">
                <a:latin typeface="Times New Roman"/>
                <a:cs typeface="Times New Roman"/>
              </a:rPr>
              <a:t>because they can receive varying amounts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monthly  payments depending on how </a:t>
            </a:r>
            <a:r>
              <a:rPr dirty="0" sz="1100" spc="5">
                <a:latin typeface="Times New Roman"/>
                <a:cs typeface="Times New Roman"/>
              </a:rPr>
              <a:t>quickly </a:t>
            </a:r>
            <a:r>
              <a:rPr dirty="0" sz="1100" spc="10">
                <a:latin typeface="Times New Roman"/>
                <a:cs typeface="Times New Roman"/>
              </a:rPr>
              <a:t>homeowners pay </a:t>
            </a:r>
            <a:r>
              <a:rPr dirty="0" sz="1100" spc="5">
                <a:latin typeface="Times New Roman"/>
                <a:cs typeface="Times New Roman"/>
              </a:rPr>
              <a:t>off their mortgages. </a:t>
            </a: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stated maturity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as long as </a:t>
            </a:r>
            <a:r>
              <a:rPr dirty="0" sz="1100" spc="10">
                <a:latin typeface="Times New Roman"/>
                <a:cs typeface="Times New Roman"/>
              </a:rPr>
              <a:t>40 </a:t>
            </a:r>
            <a:r>
              <a:rPr dirty="0" sz="1100" spc="5">
                <a:latin typeface="Times New Roman"/>
                <a:cs typeface="Times New Roman"/>
              </a:rPr>
              <a:t>years, </a:t>
            </a:r>
            <a:r>
              <a:rPr dirty="0" sz="1100" spc="10">
                <a:latin typeface="Times New Roman"/>
                <a:cs typeface="Times New Roman"/>
              </a:rPr>
              <a:t>the average </a:t>
            </a:r>
            <a:r>
              <a:rPr dirty="0" sz="1100" spc="5">
                <a:latin typeface="Times New Roman"/>
                <a:cs typeface="Times New Roman"/>
              </a:rPr>
              <a:t>life of these securities to </a:t>
            </a:r>
            <a:r>
              <a:rPr dirty="0" sz="1100" spc="10">
                <a:latin typeface="Times New Roman"/>
                <a:cs typeface="Times New Roman"/>
              </a:rPr>
              <a:t>date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been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shorter.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Ginnie </a:t>
            </a:r>
            <a:r>
              <a:rPr dirty="0" sz="1100" spc="10">
                <a:latin typeface="Times New Roman"/>
                <a:cs typeface="Times New Roman"/>
              </a:rPr>
              <a:t>Mae </a:t>
            </a:r>
            <a:r>
              <a:rPr dirty="0" sz="1100" spc="5">
                <a:latin typeface="Times New Roman"/>
                <a:cs typeface="Times New Roman"/>
              </a:rPr>
              <a:t>issues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well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to investors. This </a:t>
            </a:r>
            <a:r>
              <a:rPr dirty="0" sz="1100" spc="10">
                <a:latin typeface="Times New Roman"/>
                <a:cs typeface="Times New Roman"/>
              </a:rPr>
              <a:t>wholly owned government agency  </a:t>
            </a:r>
            <a:r>
              <a:rPr dirty="0" sz="1100" spc="5">
                <a:latin typeface="Times New Roman"/>
                <a:cs typeface="Times New Roman"/>
              </a:rPr>
              <a:t>issues fully </a:t>
            </a:r>
            <a:r>
              <a:rPr dirty="0" sz="1100" spc="10">
                <a:latin typeface="Times New Roman"/>
                <a:cs typeface="Times New Roman"/>
              </a:rPr>
              <a:t>backed </a:t>
            </a:r>
            <a:r>
              <a:rPr dirty="0" sz="1100" spc="5">
                <a:latin typeface="Times New Roman"/>
                <a:cs typeface="Times New Roman"/>
              </a:rPr>
              <a:t>securities (i.e. they are full faith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credit obligations of the </a:t>
            </a:r>
            <a:r>
              <a:rPr dirty="0" sz="1100" spc="10">
                <a:latin typeface="Times New Roman"/>
                <a:cs typeface="Times New Roman"/>
              </a:rPr>
              <a:t>U.S.  government) in </a:t>
            </a:r>
            <a:r>
              <a:rPr dirty="0" sz="1100" spc="5">
                <a:latin typeface="Times New Roman"/>
                <a:cs typeface="Times New Roman"/>
              </a:rPr>
              <a:t>support of </a:t>
            </a:r>
            <a:r>
              <a:rPr dirty="0" sz="1100" spc="10">
                <a:latin typeface="Times New Roman"/>
                <a:cs typeface="Times New Roman"/>
              </a:rPr>
              <a:t>the mortgage </a:t>
            </a:r>
            <a:r>
              <a:rPr dirty="0" sz="1100" spc="5">
                <a:latin typeface="Times New Roman"/>
                <a:cs typeface="Times New Roman"/>
              </a:rPr>
              <a:t>market.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GNMA </a:t>
            </a:r>
            <a:r>
              <a:rPr dirty="0" sz="1100" spc="5">
                <a:latin typeface="Times New Roman"/>
                <a:cs typeface="Times New Roman"/>
              </a:rPr>
              <a:t>pass-through securities </a:t>
            </a:r>
            <a:r>
              <a:rPr dirty="0" sz="1100" spc="10">
                <a:latin typeface="Times New Roman"/>
                <a:cs typeface="Times New Roman"/>
              </a:rPr>
              <a:t>have  </a:t>
            </a:r>
            <a:r>
              <a:rPr dirty="0" sz="1100" spc="5">
                <a:latin typeface="Times New Roman"/>
                <a:cs typeface="Times New Roman"/>
              </a:rPr>
              <a:t>attracted considerable attention in recent years,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 principal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interest-payments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underlying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mortgages used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collateralize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them are </a:t>
            </a:r>
            <a:r>
              <a:rPr dirty="0" sz="1100" spc="5">
                <a:latin typeface="Times New Roman"/>
                <a:cs typeface="Times New Roman"/>
              </a:rPr>
              <a:t>"passed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through"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bondholder </a:t>
            </a:r>
            <a:r>
              <a:rPr dirty="0" sz="1100" spc="10">
                <a:latin typeface="Times New Roman"/>
                <a:cs typeface="Times New Roman"/>
              </a:rPr>
              <a:t>monthly </a:t>
            </a:r>
            <a:r>
              <a:rPr dirty="0" sz="1100" spc="5">
                <a:latin typeface="Times New Roman"/>
                <a:cs typeface="Times New Roman"/>
              </a:rPr>
              <a:t>as the </a:t>
            </a:r>
            <a:r>
              <a:rPr dirty="0" sz="1100" spc="10">
                <a:latin typeface="Times New Roman"/>
                <a:cs typeface="Times New Roman"/>
              </a:rPr>
              <a:t>mortgages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repaid.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05"/>
              </a:lnSpc>
            </a:pPr>
            <a:r>
              <a:rPr dirty="0" sz="1100" spc="10" b="1">
                <a:latin typeface="Times New Roman"/>
                <a:cs typeface="Times New Roman"/>
              </a:rPr>
              <a:t>Rates </a:t>
            </a:r>
            <a:r>
              <a:rPr dirty="0" sz="1100" spc="15" b="1">
                <a:latin typeface="Times New Roman"/>
                <a:cs typeface="Times New Roman"/>
              </a:rPr>
              <a:t>on </a:t>
            </a:r>
            <a:r>
              <a:rPr dirty="0" sz="1100" spc="10" b="1">
                <a:latin typeface="Times New Roman"/>
                <a:cs typeface="Times New Roman"/>
              </a:rPr>
              <a:t>Fixed-Income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Securities: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Interest rates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fixed-income securities fluctuate </a:t>
            </a:r>
            <a:r>
              <a:rPr dirty="0" sz="1100" spc="10">
                <a:latin typeface="Times New Roman"/>
                <a:cs typeface="Times New Roman"/>
              </a:rPr>
              <a:t>widely </a:t>
            </a:r>
            <a:r>
              <a:rPr dirty="0" sz="1100" spc="5">
                <a:latin typeface="Times New Roman"/>
                <a:cs typeface="Times New Roman"/>
              </a:rPr>
              <a:t>over the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as inflationary  expectations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as well as </a:t>
            </a:r>
            <a:r>
              <a:rPr dirty="0" sz="1100" spc="10">
                <a:latin typeface="Times New Roman"/>
                <a:cs typeface="Times New Roman"/>
              </a:rPr>
              <a:t>demand and supply conditions for long-term funds. As </a:t>
            </a:r>
            <a:r>
              <a:rPr dirty="0" sz="1100" spc="15">
                <a:latin typeface="Times New Roman"/>
                <a:cs typeface="Times New Roman"/>
              </a:rPr>
              <a:t>we 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expect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basis of the return-risk trade-off, corporate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rates exceed Treasury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the possible risk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default,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lower rated corporate yield </a:t>
            </a:r>
            <a:r>
              <a:rPr dirty="0" sz="1100" spc="10">
                <a:latin typeface="Times New Roman"/>
                <a:cs typeface="Times New Roman"/>
              </a:rPr>
              <a:t>more than </a:t>
            </a:r>
            <a:r>
              <a:rPr dirty="0" sz="1100" spc="15">
                <a:latin typeface="Times New Roman"/>
                <a:cs typeface="Times New Roman"/>
              </a:rPr>
              <a:t>do  </a:t>
            </a:r>
            <a:r>
              <a:rPr dirty="0" sz="1100" spc="5">
                <a:latin typeface="Times New Roman"/>
                <a:cs typeface="Times New Roman"/>
              </a:rPr>
              <a:t>higher rated bonds.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municipal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reported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below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rates,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15">
                <a:latin typeface="Times New Roman"/>
                <a:cs typeface="Times New Roman"/>
              </a:rPr>
              <a:t>we 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remember </a:t>
            </a:r>
            <a:r>
              <a:rPr dirty="0" sz="1100" spc="5">
                <a:latin typeface="Times New Roman"/>
                <a:cs typeface="Times New Roman"/>
              </a:rPr>
              <a:t>that this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after-tax rate. </a:t>
            </a:r>
            <a:r>
              <a:rPr dirty="0" sz="1100" spc="10">
                <a:latin typeface="Times New Roman"/>
                <a:cs typeface="Times New Roman"/>
              </a:rPr>
              <a:t>To make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comparable, municipal bond </a:t>
            </a:r>
            <a:r>
              <a:rPr dirty="0" sz="1100" spc="5">
                <a:latin typeface="Times New Roman"/>
                <a:cs typeface="Times New Roman"/>
              </a:rPr>
              <a:t>yields 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adjusted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taxable equivalent </a:t>
            </a:r>
            <a:r>
              <a:rPr dirty="0" sz="1100" spc="10">
                <a:latin typeface="Times New Roman"/>
                <a:cs typeface="Times New Roman"/>
              </a:rPr>
              <a:t>yield. When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done,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will be much  </a:t>
            </a:r>
            <a:r>
              <a:rPr dirty="0" sz="1100" spc="5">
                <a:latin typeface="Times New Roman"/>
                <a:cs typeface="Times New Roman"/>
              </a:rPr>
              <a:t>closer to the </a:t>
            </a:r>
            <a:r>
              <a:rPr dirty="0" sz="1100" spc="10">
                <a:latin typeface="Times New Roman"/>
                <a:cs typeface="Times New Roman"/>
              </a:rPr>
              <a:t>taxable </a:t>
            </a:r>
            <a:r>
              <a:rPr dirty="0" sz="1100" spc="5">
                <a:latin typeface="Times New Roman"/>
                <a:cs typeface="Times New Roman"/>
              </a:rPr>
              <a:t>rates. Investors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obtain daily information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rates available on  </a:t>
            </a:r>
            <a:r>
              <a:rPr dirty="0" sz="1100" spc="10">
                <a:latin typeface="Times New Roman"/>
                <a:cs typeface="Times New Roman"/>
              </a:rPr>
              <a:t>fixed-income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"Credit Markets"-section of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Wall Street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Journal.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EQUITY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SECURITIES: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Unlike fixed-income securities, equity securities </a:t>
            </a:r>
            <a:r>
              <a:rPr dirty="0" sz="1100" spc="10">
                <a:latin typeface="Times New Roman"/>
                <a:cs typeface="Times New Roman"/>
              </a:rPr>
              <a:t>represent an </a:t>
            </a:r>
            <a:r>
              <a:rPr dirty="0" sz="1100" spc="5">
                <a:latin typeface="Times New Roman"/>
                <a:cs typeface="Times New Roman"/>
              </a:rPr>
              <a:t>ownership interest in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corporation.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provide a </a:t>
            </a:r>
            <a:r>
              <a:rPr dirty="0" sz="1100" spc="5">
                <a:latin typeface="Times New Roman"/>
                <a:cs typeface="Times New Roman"/>
              </a:rPr>
              <a:t>residual claim—after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of all obligations to  </a:t>
            </a:r>
            <a:r>
              <a:rPr dirty="0" sz="1100" spc="10">
                <a:latin typeface="Times New Roman"/>
                <a:cs typeface="Times New Roman"/>
              </a:rPr>
              <a:t>fixed-income </a:t>
            </a:r>
            <a:r>
              <a:rPr dirty="0" sz="1100" spc="5">
                <a:latin typeface="Times New Roman"/>
                <a:cs typeface="Times New Roman"/>
              </a:rPr>
              <a:t>claims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income and </a:t>
            </a:r>
            <a:r>
              <a:rPr dirty="0" sz="1100" spc="5">
                <a:latin typeface="Times New Roman"/>
                <a:cs typeface="Times New Roman"/>
              </a:rPr>
              <a:t>assets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corporation. </a:t>
            </a: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forms of  equities, preferred stock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stock. Investors are primarily interested in </a:t>
            </a:r>
            <a:r>
              <a:rPr dirty="0" sz="1100" spc="10">
                <a:latin typeface="Times New Roman"/>
                <a:cs typeface="Times New Roman"/>
              </a:rPr>
              <a:t>common 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168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795" y="572391"/>
            <a:ext cx="5335270" cy="860552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Preferred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Stock: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technically an equity security, preferred stock is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hybrid </a:t>
            </a:r>
            <a:r>
              <a:rPr dirty="0" sz="1100" spc="5">
                <a:latin typeface="Times New Roman"/>
                <a:cs typeface="Times New Roman"/>
              </a:rPr>
              <a:t>security, 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it resembles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equity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fixed-income instruments. </a:t>
            </a:r>
            <a:r>
              <a:rPr dirty="0" sz="1100" spc="10">
                <a:latin typeface="Times New Roman"/>
                <a:cs typeface="Times New Roman"/>
              </a:rPr>
              <a:t>As an </a:t>
            </a:r>
            <a:r>
              <a:rPr dirty="0" sz="1100" spc="5">
                <a:latin typeface="Times New Roman"/>
                <a:cs typeface="Times New Roman"/>
              </a:rPr>
              <a:t>equity security,  preferred stock has </a:t>
            </a:r>
            <a:r>
              <a:rPr dirty="0" sz="1100" spc="10">
                <a:latin typeface="Times New Roman"/>
                <a:cs typeface="Times New Roman"/>
              </a:rPr>
              <a:t>an infinite </a:t>
            </a:r>
            <a:r>
              <a:rPr dirty="0" sz="1100">
                <a:latin typeface="Times New Roman"/>
                <a:cs typeface="Times New Roman"/>
              </a:rPr>
              <a:t>life </a:t>
            </a:r>
            <a:r>
              <a:rPr dirty="0" sz="1100" spc="10">
                <a:latin typeface="Times New Roman"/>
                <a:cs typeface="Times New Roman"/>
              </a:rPr>
              <a:t>and pays </a:t>
            </a:r>
            <a:r>
              <a:rPr dirty="0" sz="1100" spc="5">
                <a:latin typeface="Times New Roman"/>
                <a:cs typeface="Times New Roman"/>
              </a:rPr>
              <a:t>dividends. Preferred stock </a:t>
            </a:r>
            <a:r>
              <a:rPr dirty="0" sz="1100" spc="10">
                <a:latin typeface="Times New Roman"/>
                <a:cs typeface="Times New Roman"/>
              </a:rPr>
              <a:t>resembles fixed  income </a:t>
            </a:r>
            <a:r>
              <a:rPr dirty="0" sz="1100" spc="5">
                <a:latin typeface="Times New Roman"/>
                <a:cs typeface="Times New Roman"/>
              </a:rPr>
              <a:t>securities in that the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 spc="5">
                <a:latin typeface="Times New Roman"/>
                <a:cs typeface="Times New Roman"/>
              </a:rPr>
              <a:t>is fixed, in </a:t>
            </a:r>
            <a:r>
              <a:rPr dirty="0" sz="1100" spc="10">
                <a:latin typeface="Times New Roman"/>
                <a:cs typeface="Times New Roman"/>
              </a:rPr>
              <a:t>amount and known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advance, providing a  </a:t>
            </a:r>
            <a:r>
              <a:rPr dirty="0" sz="1100" spc="5">
                <a:latin typeface="Times New Roman"/>
                <a:cs typeface="Times New Roman"/>
              </a:rPr>
              <a:t>stream of </a:t>
            </a:r>
            <a:r>
              <a:rPr dirty="0" sz="1100" spc="10">
                <a:latin typeface="Times New Roman"/>
                <a:cs typeface="Times New Roman"/>
              </a:rPr>
              <a:t>income very </a:t>
            </a:r>
            <a:r>
              <a:rPr dirty="0" sz="1100" spc="5">
                <a:latin typeface="Times New Roman"/>
                <a:cs typeface="Times New Roman"/>
              </a:rPr>
              <a:t>similar to that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bond: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 is that </a:t>
            </a:r>
            <a:r>
              <a:rPr dirty="0" sz="1100" spc="10">
                <a:latin typeface="Times New Roman"/>
                <a:cs typeface="Times New Roman"/>
              </a:rPr>
              <a:t>the stream continues  </a:t>
            </a:r>
            <a:r>
              <a:rPr dirty="0" sz="1100" spc="5">
                <a:latin typeface="Times New Roman"/>
                <a:cs typeface="Times New Roman"/>
              </a:rPr>
              <a:t>forever unless the issue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called or otherwise retired </a:t>
            </a:r>
            <a:r>
              <a:rPr dirty="0" sz="1100" spc="10">
                <a:latin typeface="Times New Roman"/>
                <a:cs typeface="Times New Roman"/>
              </a:rPr>
              <a:t>(most </a:t>
            </a:r>
            <a:r>
              <a:rPr dirty="0" sz="1100" spc="5">
                <a:latin typeface="Times New Roman"/>
                <a:cs typeface="Times New Roman"/>
              </a:rPr>
              <a:t>preferred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is callable).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price fluctuations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preferred </a:t>
            </a:r>
            <a:r>
              <a:rPr dirty="0" sz="1100" spc="10">
                <a:latin typeface="Times New Roman"/>
                <a:cs typeface="Times New Roman"/>
              </a:rPr>
              <a:t>often </a:t>
            </a:r>
            <a:r>
              <a:rPr dirty="0" sz="1100" spc="5">
                <a:latin typeface="Times New Roman"/>
                <a:cs typeface="Times New Roman"/>
              </a:rPr>
              <a:t>exceed </a:t>
            </a:r>
            <a:r>
              <a:rPr dirty="0" sz="1100" spc="10">
                <a:latin typeface="Times New Roman"/>
                <a:cs typeface="Times New Roman"/>
              </a:rPr>
              <a:t>those in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Preferred stockholders are </a:t>
            </a:r>
            <a:r>
              <a:rPr dirty="0" sz="1100" spc="10">
                <a:latin typeface="Times New Roman"/>
                <a:cs typeface="Times New Roman"/>
              </a:rPr>
              <a:t>paid </a:t>
            </a:r>
            <a:r>
              <a:rPr dirty="0" sz="1100" spc="5">
                <a:latin typeface="Times New Roman"/>
                <a:cs typeface="Times New Roman"/>
              </a:rPr>
              <a:t>after the bondholders </a:t>
            </a:r>
            <a:r>
              <a:rPr dirty="0" sz="1100" spc="10">
                <a:latin typeface="Times New Roman"/>
                <a:cs typeface="Times New Roman"/>
              </a:rPr>
              <a:t>but before the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stockholders 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terms of priority of </a:t>
            </a:r>
            <a:r>
              <a:rPr dirty="0" sz="1100" spc="10">
                <a:latin typeface="Times New Roman"/>
                <a:cs typeface="Times New Roman"/>
              </a:rPr>
              <a:t>payment of income and in </a:t>
            </a:r>
            <a:r>
              <a:rPr dirty="0" sz="1100" spc="5">
                <a:latin typeface="Times New Roman"/>
                <a:cs typeface="Times New Roman"/>
              </a:rPr>
              <a:t>case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liquidated.  However, </a:t>
            </a:r>
            <a:r>
              <a:rPr dirty="0" sz="1100" spc="5">
                <a:latin typeface="Times New Roman"/>
                <a:cs typeface="Times New Roman"/>
              </a:rPr>
              <a:t>preferred </a:t>
            </a:r>
            <a:r>
              <a:rPr dirty="0" sz="1100" spc="10">
                <a:latin typeface="Times New Roman"/>
                <a:cs typeface="Times New Roman"/>
              </a:rPr>
              <a:t>stock dividends </a:t>
            </a:r>
            <a:r>
              <a:rPr dirty="0" sz="1100" spc="5">
                <a:latin typeface="Times New Roman"/>
                <a:cs typeface="Times New Roman"/>
              </a:rPr>
              <a:t>are not legally </a:t>
            </a:r>
            <a:r>
              <a:rPr dirty="0" sz="1100" spc="10">
                <a:latin typeface="Times New Roman"/>
                <a:cs typeface="Times New Roman"/>
              </a:rPr>
              <a:t>binding but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voted on each 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by a corporation's </a:t>
            </a:r>
            <a:r>
              <a:rPr dirty="0" sz="1100" spc="5">
                <a:latin typeface="Times New Roman"/>
                <a:cs typeface="Times New Roman"/>
              </a:rPr>
              <a:t>board of directors. 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issuer fails </a:t>
            </a:r>
            <a:r>
              <a:rPr dirty="0" sz="1100" spc="10">
                <a:latin typeface="Times New Roman"/>
                <a:cs typeface="Times New Roman"/>
              </a:rPr>
              <a:t>to pay the dividend in any  year,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unpaid </a:t>
            </a:r>
            <a:r>
              <a:rPr dirty="0" sz="1100" spc="5">
                <a:latin typeface="Times New Roman"/>
                <a:cs typeface="Times New Roman"/>
              </a:rPr>
              <a:t>dividend(s) will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paid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before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 dividends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paid if the issue is cumulative. (If </a:t>
            </a:r>
            <a:r>
              <a:rPr dirty="0" sz="1100" spc="10">
                <a:latin typeface="Times New Roman"/>
                <a:cs typeface="Times New Roman"/>
              </a:rPr>
              <a:t>non-cumulative, dividends in arrears do 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paid.)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amount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total </a:t>
            </a:r>
            <a:r>
              <a:rPr dirty="0" sz="1100" spc="5">
                <a:latin typeface="Times New Roman"/>
                <a:cs typeface="Times New Roman"/>
              </a:rPr>
              <a:t>preferred stock outstanding is </a:t>
            </a:r>
            <a:r>
              <a:rPr dirty="0" sz="1100" spc="10">
                <a:latin typeface="Times New Roman"/>
                <a:cs typeface="Times New Roman"/>
              </a:rPr>
              <a:t>variable-rate preferred; </a:t>
            </a:r>
            <a:r>
              <a:rPr dirty="0" sz="1100" spc="5">
                <a:latin typeface="Times New Roman"/>
                <a:cs typeface="Times New Roman"/>
              </a:rPr>
              <a:t>that is,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dividend rate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tied to current market interest rates. </a:t>
            </a:r>
            <a:r>
              <a:rPr dirty="0" sz="1100" spc="10">
                <a:latin typeface="Times New Roman"/>
                <a:cs typeface="Times New Roman"/>
              </a:rPr>
              <a:t>Other trends </a:t>
            </a:r>
            <a:r>
              <a:rPr dirty="0" sz="1100" spc="5">
                <a:latin typeface="Times New Roman"/>
                <a:cs typeface="Times New Roman"/>
              </a:rPr>
              <a:t>in preferred stocks include  auction-rate preferred, </a:t>
            </a:r>
            <a:r>
              <a:rPr dirty="0" sz="1100" spc="10">
                <a:latin typeface="Times New Roman"/>
                <a:cs typeface="Times New Roman"/>
              </a:rPr>
              <a:t>a type </a:t>
            </a:r>
            <a:r>
              <a:rPr dirty="0" sz="1100" spc="5">
                <a:latin typeface="Times New Roman"/>
                <a:cs typeface="Times New Roman"/>
              </a:rPr>
              <a:t>of floating-rate preferred </a:t>
            </a: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 spc="5">
                <a:latin typeface="Times New Roman"/>
                <a:cs typeface="Times New Roman"/>
              </a:rPr>
              <a:t>is established by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auction: every </a:t>
            </a:r>
            <a:r>
              <a:rPr dirty="0" sz="1100" spc="10">
                <a:latin typeface="Times New Roman"/>
                <a:cs typeface="Times New Roman"/>
              </a:rPr>
              <a:t>49 </a:t>
            </a:r>
            <a:r>
              <a:rPr dirty="0" sz="1100" spc="5">
                <a:latin typeface="Times New Roman"/>
                <a:cs typeface="Times New Roman"/>
              </a:rPr>
              <a:t>days.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than one-third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preferred stock sold in recent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is  convertible into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at the owner's option.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recent innovation is mandatory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convertible preferred,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automatically convert to the </a:t>
            </a:r>
            <a:r>
              <a:rPr dirty="0" sz="1100" spc="10">
                <a:latin typeface="Times New Roman"/>
                <a:cs typeface="Times New Roman"/>
              </a:rPr>
              <a:t>common stock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few years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ratio specified at time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issuance.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mandatory convertibles </a:t>
            </a:r>
            <a:r>
              <a:rPr dirty="0" sz="1100" spc="10">
                <a:latin typeface="Times New Roman"/>
                <a:cs typeface="Times New Roman"/>
              </a:rPr>
              <a:t>pay above </a:t>
            </a:r>
            <a:r>
              <a:rPr dirty="0" sz="1100" spc="5">
                <a:latin typeface="Times New Roman"/>
                <a:cs typeface="Times New Roman"/>
              </a:rPr>
              <a:t>market yields,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which,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give up </a:t>
            </a:r>
            <a:r>
              <a:rPr dirty="0" sz="1100" spc="5">
                <a:latin typeface="Times New Roman"/>
                <a:cs typeface="Times New Roman"/>
              </a:rPr>
              <a:t>roughly </a:t>
            </a:r>
            <a:r>
              <a:rPr dirty="0" sz="1100" spc="10">
                <a:latin typeface="Times New Roman"/>
                <a:cs typeface="Times New Roman"/>
              </a:rPr>
              <a:t>20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any upside potential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new </a:t>
            </a:r>
            <a:r>
              <a:rPr dirty="0" sz="1100" spc="5">
                <a:latin typeface="Times New Roman"/>
                <a:cs typeface="Times New Roman"/>
              </a:rPr>
              <a:t>hybrids are traded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Stock Exchange (NYSE), </a:t>
            </a:r>
            <a:r>
              <a:rPr dirty="0" sz="1100" spc="5">
                <a:latin typeface="Times New Roman"/>
                <a:cs typeface="Times New Roman"/>
              </a:rPr>
              <a:t>offer fixed  </a:t>
            </a:r>
            <a:r>
              <a:rPr dirty="0" sz="1100" spc="10">
                <a:latin typeface="Times New Roman"/>
                <a:cs typeface="Times New Roman"/>
              </a:rPr>
              <a:t>monthly or </a:t>
            </a:r>
            <a:r>
              <a:rPr dirty="0" sz="1100" spc="5">
                <a:latin typeface="Times New Roman"/>
                <a:cs typeface="Times New Roman"/>
              </a:rPr>
              <a:t>quarterly dividends considerably higher </a:t>
            </a:r>
            <a:r>
              <a:rPr dirty="0" sz="1100" spc="10">
                <a:latin typeface="Times New Roman"/>
                <a:cs typeface="Times New Roman"/>
              </a:rPr>
              <a:t>than investment-grade </a:t>
            </a:r>
            <a:r>
              <a:rPr dirty="0" sz="1100" spc="5">
                <a:latin typeface="Times New Roman"/>
                <a:cs typeface="Times New Roman"/>
              </a:rPr>
              <a:t>corporate bond  yields,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rated as to credit-risk, </a:t>
            </a:r>
            <a:r>
              <a:rPr dirty="0" sz="1100" spc="10">
                <a:latin typeface="Times New Roman"/>
                <a:cs typeface="Times New Roman"/>
              </a:rPr>
              <a:t>and have </a:t>
            </a:r>
            <a:r>
              <a:rPr dirty="0" sz="1100" spc="5">
                <a:latin typeface="Times New Roman"/>
                <a:cs typeface="Times New Roman"/>
              </a:rPr>
              <a:t>maturities in </a:t>
            </a:r>
            <a:r>
              <a:rPr dirty="0" sz="1100" spc="10">
                <a:latin typeface="Times New Roman"/>
                <a:cs typeface="Times New Roman"/>
              </a:rPr>
              <a:t>the 30 to 49 year </a:t>
            </a:r>
            <a:r>
              <a:rPr dirty="0" sz="1100" spc="5">
                <a:latin typeface="Times New Roman"/>
                <a:cs typeface="Times New Roman"/>
              </a:rPr>
              <a:t>range. </a:t>
            </a:r>
            <a:r>
              <a:rPr dirty="0" sz="1100" spc="10">
                <a:latin typeface="Times New Roman"/>
                <a:cs typeface="Times New Roman"/>
              </a:rPr>
              <a:t>Hybrids </a:t>
            </a:r>
            <a:r>
              <a:rPr dirty="0" sz="1100" spc="5">
                <a:latin typeface="Times New Roman"/>
                <a:cs typeface="Times New Roman"/>
              </a:rPr>
              <a:t>are  sensitive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interest rate </a:t>
            </a:r>
            <a:r>
              <a:rPr dirty="0" sz="1100" spc="10">
                <a:latin typeface="Times New Roman"/>
                <a:cs typeface="Times New Roman"/>
              </a:rPr>
              <a:t>changes and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called, </a:t>
            </a:r>
            <a:r>
              <a:rPr dirty="0" sz="1100" spc="10">
                <a:latin typeface="Times New Roman"/>
                <a:cs typeface="Times New Roman"/>
              </a:rPr>
              <a:t>although a </a:t>
            </a:r>
            <a:r>
              <a:rPr dirty="0" sz="1100" spc="5">
                <a:latin typeface="Times New Roman"/>
                <a:cs typeface="Times New Roman"/>
              </a:rPr>
              <a:t>fixed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paid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five  years.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Common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Stock: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represents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ownership interest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corporations, or the </a:t>
            </a:r>
            <a:r>
              <a:rPr dirty="0" sz="1100" spc="10">
                <a:latin typeface="Times New Roman"/>
                <a:cs typeface="Times New Roman"/>
              </a:rPr>
              <a:t>equity of </a:t>
            </a:r>
            <a:r>
              <a:rPr dirty="0" sz="1100" spc="5">
                <a:latin typeface="Times New Roman"/>
                <a:cs typeface="Times New Roman"/>
              </a:rPr>
              <a:t>the  stockholders; </a:t>
            </a:r>
            <a:r>
              <a:rPr dirty="0" sz="1100" spc="10">
                <a:latin typeface="Times New Roman"/>
                <a:cs typeface="Times New Roman"/>
              </a:rPr>
              <a:t>and we can use the term </a:t>
            </a:r>
            <a:r>
              <a:rPr dirty="0" sz="1100" spc="5">
                <a:latin typeface="Times New Roman"/>
                <a:cs typeface="Times New Roman"/>
              </a:rPr>
              <a:t>equity securities </a:t>
            </a:r>
            <a:r>
              <a:rPr dirty="0" sz="1100" spc="10">
                <a:latin typeface="Times New Roman"/>
                <a:cs typeface="Times New Roman"/>
              </a:rPr>
              <a:t>interchangeably.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firm's shares  are </a:t>
            </a:r>
            <a:r>
              <a:rPr dirty="0" sz="1100" spc="10">
                <a:latin typeface="Times New Roman"/>
                <a:cs typeface="Times New Roman"/>
              </a:rPr>
              <a:t>held-by </a:t>
            </a:r>
            <a:r>
              <a:rPr dirty="0" sz="1100" spc="5">
                <a:latin typeface="Times New Roman"/>
                <a:cs typeface="Times New Roman"/>
              </a:rPr>
              <a:t>only </a:t>
            </a:r>
            <a:r>
              <a:rPr dirty="0" sz="1100" spc="10">
                <a:latin typeface="Times New Roman"/>
                <a:cs typeface="Times New Roman"/>
              </a:rPr>
              <a:t>a few </a:t>
            </a:r>
            <a:r>
              <a:rPr dirty="0" sz="1100" spc="5">
                <a:latin typeface="Times New Roman"/>
                <a:cs typeface="Times New Roman"/>
              </a:rPr>
              <a:t>individuals,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 spc="5">
                <a:latin typeface="Times New Roman"/>
                <a:cs typeface="Times New Roman"/>
              </a:rPr>
              <a:t>is said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"closely Held." </a:t>
            </a:r>
            <a:r>
              <a:rPr dirty="0" sz="1100" spc="10">
                <a:latin typeface="Times New Roman"/>
                <a:cs typeface="Times New Roman"/>
              </a:rPr>
              <a:t>'Most companies  </a:t>
            </a:r>
            <a:r>
              <a:rPr dirty="0" sz="1100" spc="5">
                <a:latin typeface="Times New Roman"/>
                <a:cs typeface="Times New Roman"/>
              </a:rPr>
              <a:t>choose to </a:t>
            </a:r>
            <a:r>
              <a:rPr dirty="0" sz="1100" spc="10">
                <a:latin typeface="Times New Roman"/>
                <a:cs typeface="Times New Roman"/>
              </a:rPr>
              <a:t>"go </a:t>
            </a:r>
            <a:r>
              <a:rPr dirty="0" sz="1100" spc="5">
                <a:latin typeface="Times New Roman"/>
                <a:cs typeface="Times New Roman"/>
              </a:rPr>
              <a:t>public"; that is,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common stock to the general public. This action </a:t>
            </a:r>
            <a:r>
              <a:rPr dirty="0" sz="1100" spc="5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taken </a:t>
            </a:r>
            <a:r>
              <a:rPr dirty="0" sz="1100" spc="5">
                <a:latin typeface="Times New Roman"/>
                <a:cs typeface="Times New Roman"/>
              </a:rPr>
              <a:t>primarily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'enable </a:t>
            </a:r>
            <a:r>
              <a:rPr dirty="0" sz="1100" spc="10">
                <a:latin typeface="Times New Roman"/>
                <a:cs typeface="Times New Roman"/>
              </a:rPr>
              <a:t>the company </a:t>
            </a:r>
            <a:r>
              <a:rPr dirty="0" sz="1100" spc="5">
                <a:latin typeface="Times New Roman"/>
                <a:cs typeface="Times New Roman"/>
              </a:rPr>
              <a:t>to raise additional capital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easily. If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corporation meets certain requirements, it may,, if it </a:t>
            </a:r>
            <a:r>
              <a:rPr dirty="0" sz="1100" spc="10">
                <a:latin typeface="Times New Roman"/>
                <a:cs typeface="Times New Roman"/>
              </a:rPr>
              <a:t>chooses to, be listed on one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more  exchanges. </a:t>
            </a:r>
            <a:r>
              <a:rPr dirty="0" sz="1100" spc="5">
                <a:latin typeface="Times New Roman"/>
                <a:cs typeface="Times New Roman"/>
              </a:rPr>
              <a:t>Otherwise, it will </a:t>
            </a:r>
            <a:r>
              <a:rPr dirty="0" sz="1100" spc="10">
                <a:latin typeface="Times New Roman"/>
                <a:cs typeface="Times New Roman"/>
              </a:rPr>
              <a:t>be listed in the </a:t>
            </a:r>
            <a:r>
              <a:rPr dirty="0" sz="1100" spc="5">
                <a:latin typeface="Times New Roman"/>
                <a:cs typeface="Times New Roman"/>
              </a:rPr>
              <a:t>over-the-counter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purchaser </a:t>
            </a:r>
            <a:r>
              <a:rPr dirty="0" sz="1100" spc="10">
                <a:latin typeface="Times New Roman"/>
                <a:cs typeface="Times New Roman"/>
              </a:rPr>
              <a:t>of 100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0">
                <a:latin typeface="Times New Roman"/>
                <a:cs typeface="Times New Roman"/>
              </a:rPr>
              <a:t>common stock, an investor owns </a:t>
            </a:r>
            <a:r>
              <a:rPr dirty="0" sz="1100" spc="5">
                <a:latin typeface="Times New Roman"/>
                <a:cs typeface="Times New Roman"/>
              </a:rPr>
              <a:t>100/n percent of the  corporation (where </a:t>
            </a:r>
            <a:r>
              <a:rPr dirty="0" sz="1100" spc="10">
                <a:latin typeface="Times New Roman"/>
                <a:cs typeface="Times New Roman"/>
              </a:rPr>
              <a:t>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number of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0">
                <a:latin typeface="Times New Roman"/>
                <a:cs typeface="Times New Roman"/>
              </a:rPr>
              <a:t>common stock </a:t>
            </a:r>
            <a:r>
              <a:rPr dirty="0" sz="1100" spc="5">
                <a:latin typeface="Times New Roman"/>
                <a:cs typeface="Times New Roman"/>
              </a:rPr>
              <a:t>outstanding).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the residual  </a:t>
            </a:r>
            <a:r>
              <a:rPr dirty="0" sz="1100" spc="10">
                <a:latin typeface="Times New Roman"/>
                <a:cs typeface="Times New Roman"/>
              </a:rPr>
              <a:t>claimants </a:t>
            </a:r>
            <a:r>
              <a:rPr dirty="0" sz="1100" spc="5">
                <a:latin typeface="Times New Roman"/>
                <a:cs typeface="Times New Roman"/>
              </a:rPr>
              <a:t>of the corporation, stockholders are entitled to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remaining after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fixed- 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claimants (including preferred stockholders)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been-paid; also, in case of  liquidation of the corporation,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entitled to the- remaining assets after all </a:t>
            </a:r>
            <a:r>
              <a:rPr dirty="0" sz="1100" spc="10">
                <a:latin typeface="Times New Roman"/>
                <a:cs typeface="Times New Roman"/>
              </a:rPr>
              <a:t>other claims  </a:t>
            </a:r>
            <a:r>
              <a:rPr dirty="0" sz="1100" spc="5">
                <a:latin typeface="Times New Roman"/>
                <a:cs typeface="Times New Roman"/>
              </a:rPr>
              <a:t>(including preferred </a:t>
            </a:r>
            <a:r>
              <a:rPr dirty="0" sz="1100" spc="10">
                <a:latin typeface="Times New Roman"/>
                <a:cs typeface="Times New Roman"/>
              </a:rPr>
              <a:t>stock)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satisfied.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owners, </a:t>
            </a:r>
            <a:r>
              <a:rPr dirty="0" sz="1100" spc="5">
                <a:latin typeface="Times New Roman"/>
                <a:cs typeface="Times New Roman"/>
              </a:rPr>
              <a:t>the holders of </a:t>
            </a:r>
            <a:r>
              <a:rPr dirty="0" sz="1100" spc="10">
                <a:latin typeface="Times New Roman"/>
                <a:cs typeface="Times New Roman"/>
              </a:rPr>
              <a:t>common stock are </a:t>
            </a:r>
            <a:r>
              <a:rPr dirty="0" sz="1100" spc="5">
                <a:latin typeface="Times New Roman"/>
                <a:cs typeface="Times New Roman"/>
              </a:rPr>
              <a:t>entitled to elect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directors of the corporation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vote </a:t>
            </a:r>
            <a:r>
              <a:rPr dirty="0" sz="1100" spc="10">
                <a:latin typeface="Times New Roman"/>
                <a:cs typeface="Times New Roman"/>
              </a:rPr>
              <a:t>on major </a:t>
            </a:r>
            <a:r>
              <a:rPr dirty="0" sz="1100" spc="5">
                <a:latin typeface="Times New Roman"/>
                <a:cs typeface="Times New Roman"/>
              </a:rPr>
              <a:t>issues. </a:t>
            </a:r>
            <a:r>
              <a:rPr dirty="0" sz="1100" spc="10">
                <a:latin typeface="Times New Roman"/>
                <a:cs typeface="Times New Roman"/>
              </a:rPr>
              <a:t>Each owner </a:t>
            </a:r>
            <a:r>
              <a:rPr dirty="0" sz="1100" spc="5">
                <a:latin typeface="Times New Roman"/>
                <a:cs typeface="Times New Roman"/>
              </a:rPr>
              <a:t>is usually allowed to cast </a:t>
            </a:r>
            <a:r>
              <a:rPr dirty="0" sz="1100" spc="10">
                <a:latin typeface="Times New Roman"/>
                <a:cs typeface="Times New Roman"/>
              </a:rPr>
              <a:t>votes equal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number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270" cy="184658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of shares </a:t>
            </a:r>
            <a:r>
              <a:rPr dirty="0" sz="1100" spc="10">
                <a:latin typeface="Times New Roman"/>
                <a:cs typeface="Times New Roman"/>
              </a:rPr>
              <a:t>owned </a:t>
            </a:r>
            <a:r>
              <a:rPr dirty="0" sz="1100" spc="5">
                <a:latin typeface="Times New Roman"/>
                <a:cs typeface="Times New Roman"/>
              </a:rPr>
              <a:t>for each director being elected.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votes occur at </a:t>
            </a:r>
            <a:r>
              <a:rPr dirty="0" sz="1100" spc="10">
                <a:latin typeface="Times New Roman"/>
                <a:cs typeface="Times New Roman"/>
              </a:rPr>
              <a:t>the annual </a:t>
            </a:r>
            <a:r>
              <a:rPr dirty="0" sz="1100" spc="5">
                <a:latin typeface="Times New Roman"/>
                <a:cs typeface="Times New Roman"/>
              </a:rPr>
              <a:t>meeting of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corporation,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each shareholder,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allowed </a:t>
            </a:r>
            <a:r>
              <a:rPr dirty="0" sz="1100" spc="5">
                <a:latin typeface="Times New Roman"/>
                <a:cs typeface="Times New Roman"/>
              </a:rPr>
              <a:t>to attend. Most, stockholders vote by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proxy, </a:t>
            </a:r>
            <a:r>
              <a:rPr dirty="0" sz="1100" spc="5">
                <a:latin typeface="Times New Roman"/>
                <a:cs typeface="Times New Roman"/>
              </a:rPr>
              <a:t>meaning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stockholder authorizes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5">
                <a:latin typeface="Times New Roman"/>
                <a:cs typeface="Times New Roman"/>
              </a:rPr>
              <a:t>else (typically </a:t>
            </a:r>
            <a:r>
              <a:rPr dirty="0" sz="1100" spc="10">
                <a:latin typeface="Times New Roman"/>
                <a:cs typeface="Times New Roman"/>
              </a:rPr>
              <a:t>management)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vote his or </a:t>
            </a:r>
            <a:r>
              <a:rPr dirty="0" sz="1100" spc="5">
                <a:latin typeface="Times New Roman"/>
                <a:cs typeface="Times New Roman"/>
              </a:rPr>
              <a:t>her </a:t>
            </a:r>
            <a:r>
              <a:rPr dirty="0" sz="1100" spc="10">
                <a:latin typeface="Times New Roman"/>
                <a:cs typeface="Times New Roman"/>
              </a:rPr>
              <a:t>shares. Sometimes proxy </a:t>
            </a:r>
            <a:r>
              <a:rPr dirty="0" sz="1100" spc="5">
                <a:latin typeface="Times New Roman"/>
                <a:cs typeface="Times New Roman"/>
              </a:rPr>
              <a:t>battles </a:t>
            </a:r>
            <a:r>
              <a:rPr dirty="0" sz="1100" spc="10">
                <a:latin typeface="Times New Roman"/>
                <a:cs typeface="Times New Roman"/>
              </a:rPr>
              <a:t>occur, whereby </a:t>
            </a:r>
            <a:r>
              <a:rPr dirty="0" sz="1100" spc="5">
                <a:latin typeface="Times New Roman"/>
                <a:cs typeface="Times New Roman"/>
              </a:rPr>
              <a:t>one; </a:t>
            </a:r>
            <a:r>
              <a:rPr dirty="0" sz="1100" spc="10">
                <a:latin typeface="Times New Roman"/>
                <a:cs typeface="Times New Roman"/>
              </a:rPr>
              <a:t>or more groups  unhappy </a:t>
            </a:r>
            <a:r>
              <a:rPr dirty="0" sz="1100" spc="5">
                <a:latin typeface="Times New Roman"/>
                <a:cs typeface="Times New Roman"/>
              </a:rPr>
              <a:t>with corporate policies seek to bring </a:t>
            </a:r>
            <a:r>
              <a:rPr dirty="0" sz="1100" spc="10">
                <a:latin typeface="Times New Roman"/>
                <a:cs typeface="Times New Roman"/>
              </a:rPr>
              <a:t>about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changes.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81915">
              <a:lnSpc>
                <a:spcPct val="98500"/>
              </a:lnSpc>
            </a:pPr>
            <a:r>
              <a:rPr dirty="0" sz="1100" spc="5">
                <a:latin typeface="Times New Roman"/>
                <a:cs typeface="Times New Roman"/>
              </a:rPr>
              <a:t>Stockholders also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limited liability, </a:t>
            </a:r>
            <a:r>
              <a:rPr dirty="0" sz="1100" spc="10">
                <a:latin typeface="Times New Roman"/>
                <a:cs typeface="Times New Roman"/>
              </a:rPr>
              <a:t>meaning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they cannot </a:t>
            </a:r>
            <a:r>
              <a:rPr dirty="0" sz="1100" spc="5">
                <a:latin typeface="Times New Roman"/>
                <a:cs typeface="Times New Roman"/>
              </a:rPr>
              <a:t>lose </a:t>
            </a:r>
            <a:r>
              <a:rPr dirty="0" sz="1100" spc="10">
                <a:latin typeface="Times New Roman"/>
                <a:cs typeface="Times New Roman"/>
              </a:rPr>
              <a:t>more than </a:t>
            </a:r>
            <a:r>
              <a:rPr dirty="0" sz="1100" spc="5">
                <a:latin typeface="Times New Roman"/>
                <a:cs typeface="Times New Roman"/>
              </a:rPr>
              <a:t>their 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corporation.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event of financial difficulties, creditors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recourse  only to the assets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corporation, leaving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stockholders protected.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perhaps </a:t>
            </a:r>
            <a:r>
              <a:rPr dirty="0" sz="1100" spc="5">
                <a:latin typeface="Times New Roman"/>
                <a:cs typeface="Times New Roman"/>
              </a:rPr>
              <a:t>the  greatest </a:t>
            </a:r>
            <a:r>
              <a:rPr dirty="0" sz="1100" spc="10">
                <a:latin typeface="Times New Roman"/>
                <a:cs typeface="Times New Roman"/>
              </a:rPr>
              <a:t>advantage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corporation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reason </a:t>
            </a:r>
            <a:r>
              <a:rPr dirty="0" sz="1100" spc="10">
                <a:latin typeface="Times New Roman"/>
                <a:cs typeface="Times New Roman"/>
              </a:rPr>
              <a:t>why-it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been so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successful.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6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7037"/>
            <a:ext cx="325564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4154" y="407037"/>
            <a:ext cx="2324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7" y="736978"/>
            <a:ext cx="5335905" cy="88988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Shareholder</a:t>
            </a:r>
            <a:r>
              <a:rPr dirty="0" u="heavy" sz="1100" spc="-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Rights: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Investors in </a:t>
            </a:r>
            <a:r>
              <a:rPr dirty="0" sz="1100" spc="10">
                <a:latin typeface="Times New Roman"/>
                <a:cs typeface="Times New Roman"/>
              </a:rPr>
              <a:t>the shares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U.S. corporations are </a:t>
            </a:r>
            <a:r>
              <a:rPr dirty="0" sz="1100" spc="5">
                <a:latin typeface="Times New Roman"/>
                <a:cs typeface="Times New Roman"/>
              </a:rPr>
              <a:t>entitled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standard bills of rights unless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otherwise provided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corporate charter.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of these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especially important </a:t>
            </a:r>
            <a:r>
              <a:rPr dirty="0" sz="1100" spc="10">
                <a:latin typeface="Times New Roman"/>
                <a:cs typeface="Times New Roman"/>
              </a:rPr>
              <a:t>to stock  </a:t>
            </a:r>
            <a:r>
              <a:rPr dirty="0" sz="1100" spc="5">
                <a:latin typeface="Times New Roman"/>
                <a:cs typeface="Times New Roman"/>
              </a:rPr>
              <a:t>investors.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 Right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to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Receive Declared Dividends on a Pro Rata</a:t>
            </a:r>
            <a:r>
              <a:rPr dirty="0" u="heavy" sz="1100" spc="-3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corporation is not required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issue any kind of dividend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shareholders. Shareholders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have a </a:t>
            </a:r>
            <a:r>
              <a:rPr dirty="0" sz="1100" spc="5">
                <a:latin typeface="Times New Roman"/>
                <a:cs typeface="Times New Roman"/>
              </a:rPr>
              <a:t>right to dividends; but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dividend </a:t>
            </a:r>
            <a:r>
              <a:rPr dirty="0" sz="1100" spc="5">
                <a:latin typeface="Times New Roman"/>
                <a:cs typeface="Times New Roman"/>
              </a:rPr>
              <a:t>is declared the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shareholders, receive </a:t>
            </a:r>
            <a:r>
              <a:rPr dirty="0" sz="1100" spc="10">
                <a:latin typeface="Times New Roman"/>
                <a:cs typeface="Times New Roman"/>
              </a:rPr>
              <a:t>must be </a:t>
            </a:r>
            <a:r>
              <a:rPr dirty="0" sz="1100" spc="5">
                <a:latin typeface="Times New Roman"/>
                <a:cs typeface="Times New Roman"/>
              </a:rPr>
              <a:t>in proportion to the shareholder’s ownership interest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firm.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0">
                <a:latin typeface="Times New Roman"/>
                <a:cs typeface="Times New Roman"/>
              </a:rPr>
              <a:t>owning 500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receives five </a:t>
            </a:r>
            <a:r>
              <a:rPr dirty="0" sz="1100" spc="5">
                <a:latin typeface="Times New Roman"/>
                <a:cs typeface="Times New Roman"/>
              </a:rPr>
              <a:t>items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dividends received </a:t>
            </a:r>
            <a:r>
              <a:rPr dirty="0" sz="1100" spc="10">
                <a:latin typeface="Times New Roman"/>
                <a:cs typeface="Times New Roman"/>
              </a:rPr>
              <a:t>by a person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owning 100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 Right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to</a:t>
            </a:r>
            <a:r>
              <a:rPr dirty="0" u="heavy" sz="1100" spc="-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Vote: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Shareholders are entitled to </a:t>
            </a:r>
            <a:r>
              <a:rPr dirty="0" sz="1100" spc="10">
                <a:latin typeface="Times New Roman"/>
                <a:cs typeface="Times New Roman"/>
              </a:rPr>
              <a:t>vote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matters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interest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corporation,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election of the board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directors, the selection of an auditor, and </a:t>
            </a:r>
            <a:r>
              <a:rPr dirty="0" sz="1100" spc="10">
                <a:latin typeface="Times New Roman"/>
                <a:cs typeface="Times New Roman"/>
              </a:rPr>
              <a:t>amendments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corporation charter.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usual rule is the shareholders gets </a:t>
            </a:r>
            <a:r>
              <a:rPr dirty="0" sz="1100" spc="10">
                <a:latin typeface="Times New Roman"/>
                <a:cs typeface="Times New Roman"/>
              </a:rPr>
              <a:t>one vote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each share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held.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Some companies have more than one </a:t>
            </a:r>
            <a:r>
              <a:rPr dirty="0" sz="1100" spc="5">
                <a:latin typeface="Times New Roman"/>
                <a:cs typeface="Times New Roman"/>
              </a:rPr>
              <a:t>class of stock, such as </a:t>
            </a:r>
            <a:r>
              <a:rPr dirty="0" sz="1100" spc="10">
                <a:latin typeface="Times New Roman"/>
                <a:cs typeface="Times New Roman"/>
              </a:rPr>
              <a:t>Class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Class </a:t>
            </a:r>
            <a:r>
              <a:rPr dirty="0" sz="1100" spc="10">
                <a:latin typeface="Times New Roman"/>
                <a:cs typeface="Times New Roman"/>
              </a:rPr>
              <a:t>B. Tele-  Communication, </a:t>
            </a:r>
            <a:r>
              <a:rPr dirty="0" sz="1100" spc="5">
                <a:latin typeface="Times New Roman"/>
                <a:cs typeface="Times New Roman"/>
              </a:rPr>
              <a:t>Inc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largest operator of cable television </a:t>
            </a:r>
            <a:r>
              <a:rPr dirty="0" sz="1100" spc="10">
                <a:latin typeface="Times New Roman"/>
                <a:cs typeface="Times New Roman"/>
              </a:rPr>
              <a:t>systems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Untied </a:t>
            </a:r>
            <a:r>
              <a:rPr dirty="0" sz="1100" spc="5">
                <a:latin typeface="Times New Roman"/>
                <a:cs typeface="Times New Roman"/>
              </a:rPr>
              <a:t>Sates.  It has both Class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Class </a:t>
            </a:r>
            <a:r>
              <a:rPr dirty="0" sz="1100" spc="15">
                <a:latin typeface="Times New Roman"/>
                <a:cs typeface="Times New Roman"/>
              </a:rPr>
              <a:t>B </a:t>
            </a:r>
            <a:r>
              <a:rPr dirty="0" sz="1100" spc="5">
                <a:latin typeface="Times New Roman"/>
                <a:cs typeface="Times New Roman"/>
              </a:rPr>
              <a:t>stock. Class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gets one vote </a:t>
            </a:r>
            <a:r>
              <a:rPr dirty="0" sz="1100" spc="5">
                <a:latin typeface="Times New Roman"/>
                <a:cs typeface="Times New Roman"/>
              </a:rPr>
              <a:t>per share, </a:t>
            </a: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5">
                <a:latin typeface="Times New Roman"/>
                <a:cs typeface="Times New Roman"/>
              </a:rPr>
              <a:t>Class </a:t>
            </a:r>
            <a:r>
              <a:rPr dirty="0" sz="1100" spc="15">
                <a:latin typeface="Times New Roman"/>
                <a:cs typeface="Times New Roman"/>
              </a:rPr>
              <a:t>B  </a:t>
            </a:r>
            <a:r>
              <a:rPr dirty="0" sz="1100" spc="5">
                <a:latin typeface="Times New Roman"/>
                <a:cs typeface="Times New Roman"/>
              </a:rPr>
              <a:t>gets </a:t>
            </a:r>
            <a:r>
              <a:rPr dirty="0" sz="1100" spc="15">
                <a:latin typeface="Times New Roman"/>
                <a:cs typeface="Times New Roman"/>
              </a:rPr>
              <a:t>10 </a:t>
            </a:r>
            <a:r>
              <a:rPr dirty="0" sz="1100" spc="10">
                <a:latin typeface="Times New Roman"/>
                <a:cs typeface="Times New Roman"/>
              </a:rPr>
              <a:t>votes </a:t>
            </a:r>
            <a:r>
              <a:rPr dirty="0" sz="1100" spc="5">
                <a:latin typeface="Times New Roman"/>
                <a:cs typeface="Times New Roman"/>
              </a:rPr>
              <a:t>per share. There are nearly </a:t>
            </a:r>
            <a:r>
              <a:rPr dirty="0" sz="1100" spc="10">
                <a:latin typeface="Times New Roman"/>
                <a:cs typeface="Times New Roman"/>
              </a:rPr>
              <a:t>9,000 Class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shareholders, </a:t>
            </a:r>
            <a:r>
              <a:rPr dirty="0" sz="1100" spc="10">
                <a:latin typeface="Times New Roman"/>
                <a:cs typeface="Times New Roman"/>
              </a:rPr>
              <a:t>but fewer then 700  </a:t>
            </a:r>
            <a:r>
              <a:rPr dirty="0" sz="1100" spc="5">
                <a:latin typeface="Times New Roman"/>
                <a:cs typeface="Times New Roman"/>
              </a:rPr>
              <a:t>Class </a:t>
            </a:r>
            <a:r>
              <a:rPr dirty="0" sz="1100" spc="15">
                <a:latin typeface="Times New Roman"/>
                <a:cs typeface="Times New Roman"/>
              </a:rPr>
              <a:t>B </a:t>
            </a:r>
            <a:r>
              <a:rPr dirty="0" sz="1100" spc="5">
                <a:latin typeface="Times New Roman"/>
                <a:cs typeface="Times New Roman"/>
              </a:rPr>
              <a:t>shareholders; </a:t>
            </a:r>
            <a:r>
              <a:rPr dirty="0" sz="1100" spc="10">
                <a:latin typeface="Times New Roman"/>
                <a:cs typeface="Times New Roman"/>
              </a:rPr>
              <a:t>69 </a:t>
            </a:r>
            <a:r>
              <a:rPr dirty="0" sz="1100" spc="5">
                <a:latin typeface="Times New Roman"/>
                <a:cs typeface="Times New Roman"/>
              </a:rPr>
              <a:t>percent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Class </a:t>
            </a:r>
            <a:r>
              <a:rPr dirty="0" sz="1100" spc="15">
                <a:latin typeface="Times New Roman"/>
                <a:cs typeface="Times New Roman"/>
              </a:rPr>
              <a:t>B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closely held. Still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potential  </a:t>
            </a:r>
            <a:r>
              <a:rPr dirty="0" sz="1100" spc="10">
                <a:latin typeface="Times New Roman"/>
                <a:cs typeface="Times New Roman"/>
              </a:rPr>
              <a:t>investor can buy </a:t>
            </a:r>
            <a:r>
              <a:rPr dirty="0" sz="1100" spc="5">
                <a:latin typeface="Times New Roman"/>
                <a:cs typeface="Times New Roman"/>
              </a:rPr>
              <a:t>either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class.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Until </a:t>
            </a:r>
            <a:r>
              <a:rPr dirty="0" sz="1100" spc="10">
                <a:latin typeface="Times New Roman"/>
                <a:cs typeface="Times New Roman"/>
              </a:rPr>
              <a:t>recently </a:t>
            </a:r>
            <a:r>
              <a:rPr dirty="0" sz="1100" spc="5">
                <a:latin typeface="Times New Roman"/>
                <a:cs typeface="Times New Roman"/>
              </a:rPr>
              <a:t>General Motors </a:t>
            </a:r>
            <a:r>
              <a:rPr dirty="0" sz="1100" spc="10">
                <a:latin typeface="Times New Roman"/>
                <a:cs typeface="Times New Roman"/>
              </a:rPr>
              <a:t>had </a:t>
            </a:r>
            <a:r>
              <a:rPr dirty="0" sz="1100" spc="5">
                <a:latin typeface="Times New Roman"/>
                <a:cs typeface="Times New Roman"/>
              </a:rPr>
              <a:t>Class </a:t>
            </a:r>
            <a:r>
              <a:rPr dirty="0" sz="1100" spc="15">
                <a:latin typeface="Times New Roman"/>
                <a:cs typeface="Times New Roman"/>
              </a:rPr>
              <a:t>A, </a:t>
            </a:r>
            <a:r>
              <a:rPr dirty="0" sz="1100" spc="5">
                <a:latin typeface="Times New Roman"/>
                <a:cs typeface="Times New Roman"/>
              </a:rPr>
              <a:t>Class </a:t>
            </a:r>
            <a:r>
              <a:rPr dirty="0" sz="1100" spc="10">
                <a:latin typeface="Times New Roman"/>
                <a:cs typeface="Times New Roman"/>
              </a:rPr>
              <a:t>E, and </a:t>
            </a:r>
            <a:r>
              <a:rPr dirty="0" sz="1100" spc="5">
                <a:latin typeface="Times New Roman"/>
                <a:cs typeface="Times New Roman"/>
              </a:rPr>
              <a:t>Class </a:t>
            </a:r>
            <a:r>
              <a:rPr dirty="0" sz="1100" spc="20">
                <a:latin typeface="Times New Roman"/>
                <a:cs typeface="Times New Roman"/>
              </a:rPr>
              <a:t>H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the  automobile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Class </a:t>
            </a:r>
            <a:r>
              <a:rPr dirty="0" sz="1100" spc="15">
                <a:latin typeface="Times New Roman"/>
                <a:cs typeface="Times New Roman"/>
              </a:rPr>
              <a:t>A. </a:t>
            </a:r>
            <a:r>
              <a:rPr dirty="0" sz="1100" spc="10">
                <a:latin typeface="Times New Roman"/>
                <a:cs typeface="Times New Roman"/>
              </a:rPr>
              <a:t>Class </a:t>
            </a:r>
            <a:r>
              <a:rPr dirty="0" sz="1100" spc="15">
                <a:latin typeface="Times New Roman"/>
                <a:cs typeface="Times New Roman"/>
              </a:rPr>
              <a:t>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came about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consequence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GM’s  </a:t>
            </a:r>
            <a:r>
              <a:rPr dirty="0" sz="1100" spc="5">
                <a:latin typeface="Times New Roman"/>
                <a:cs typeface="Times New Roman"/>
              </a:rPr>
              <a:t>acquisition of </a:t>
            </a:r>
            <a:r>
              <a:rPr dirty="0" sz="1100" spc="10">
                <a:latin typeface="Times New Roman"/>
                <a:cs typeface="Times New Roman"/>
              </a:rPr>
              <a:t>Ross </a:t>
            </a:r>
            <a:r>
              <a:rPr dirty="0" sz="1100" spc="5">
                <a:latin typeface="Times New Roman"/>
                <a:cs typeface="Times New Roman"/>
              </a:rPr>
              <a:t>Perot’s </a:t>
            </a:r>
            <a:r>
              <a:rPr dirty="0" sz="1100" spc="10">
                <a:latin typeface="Times New Roman"/>
                <a:cs typeface="Times New Roman"/>
              </a:rPr>
              <a:t>computer company EDS </a:t>
            </a:r>
            <a:r>
              <a:rPr dirty="0" sz="1100" spc="5">
                <a:latin typeface="Times New Roman"/>
                <a:cs typeface="Times New Roman"/>
              </a:rPr>
              <a:t>(hence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letter E). </a:t>
            </a:r>
            <a:r>
              <a:rPr dirty="0" sz="1100" spc="10">
                <a:latin typeface="Times New Roman"/>
                <a:cs typeface="Times New Roman"/>
              </a:rPr>
              <a:t>The income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 EDS </a:t>
            </a:r>
            <a:r>
              <a:rPr dirty="0" sz="1100" spc="5">
                <a:latin typeface="Times New Roman"/>
                <a:cs typeface="Times New Roman"/>
              </a:rPr>
              <a:t>subsidiary </a:t>
            </a:r>
            <a:r>
              <a:rPr dirty="0" sz="1100" spc="10">
                <a:latin typeface="Times New Roman"/>
                <a:cs typeface="Times New Roman"/>
              </a:rPr>
              <a:t>was the </a:t>
            </a:r>
            <a:r>
              <a:rPr dirty="0" sz="1100" spc="5">
                <a:latin typeface="Times New Roman"/>
                <a:cs typeface="Times New Roman"/>
              </a:rPr>
              <a:t>basis for </a:t>
            </a:r>
            <a:r>
              <a:rPr dirty="0" sz="1100" spc="10">
                <a:latin typeface="Times New Roman"/>
                <a:cs typeface="Times New Roman"/>
              </a:rPr>
              <a:t>any dividend </a:t>
            </a:r>
            <a:r>
              <a:rPr dirty="0" sz="1100" spc="5">
                <a:latin typeface="Times New Roman"/>
                <a:cs typeface="Times New Roman"/>
              </a:rPr>
              <a:t>declared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Class </a:t>
            </a:r>
            <a:r>
              <a:rPr dirty="0" sz="1100" spc="15">
                <a:latin typeface="Times New Roman"/>
                <a:cs typeface="Times New Roman"/>
              </a:rPr>
              <a:t>E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0">
                <a:latin typeface="Times New Roman"/>
                <a:cs typeface="Times New Roman"/>
              </a:rPr>
              <a:t>These 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had </a:t>
            </a:r>
            <a:r>
              <a:rPr dirty="0" sz="1100" spc="5">
                <a:latin typeface="Times New Roman"/>
                <a:cs typeface="Times New Roman"/>
              </a:rPr>
              <a:t>1/8 of </a:t>
            </a:r>
            <a:r>
              <a:rPr dirty="0" sz="1100" spc="10">
                <a:latin typeface="Times New Roman"/>
                <a:cs typeface="Times New Roman"/>
              </a:rPr>
              <a:t>a vote per </a:t>
            </a:r>
            <a:r>
              <a:rPr dirty="0" sz="1100" spc="5">
                <a:latin typeface="Times New Roman"/>
                <a:cs typeface="Times New Roman"/>
              </a:rPr>
              <a:t>share. </a:t>
            </a:r>
            <a:r>
              <a:rPr dirty="0" sz="1100" spc="10">
                <a:latin typeface="Times New Roman"/>
                <a:cs typeface="Times New Roman"/>
              </a:rPr>
              <a:t>These share no trade </a:t>
            </a:r>
            <a:r>
              <a:rPr dirty="0" sz="1100" spc="5">
                <a:latin typeface="Times New Roman"/>
                <a:cs typeface="Times New Roman"/>
              </a:rPr>
              <a:t>as Electronic </a:t>
            </a:r>
            <a:r>
              <a:rPr dirty="0" sz="1100" spc="10">
                <a:latin typeface="Times New Roman"/>
                <a:cs typeface="Times New Roman"/>
              </a:rPr>
              <a:t>Data System </a:t>
            </a:r>
            <a:r>
              <a:rPr dirty="0" sz="1100" spc="15">
                <a:latin typeface="Times New Roman"/>
                <a:cs typeface="Times New Roman"/>
              </a:rPr>
              <a:t>(EDS;  NYSE). </a:t>
            </a:r>
            <a:r>
              <a:rPr dirty="0" sz="1100" spc="10">
                <a:latin typeface="Times New Roman"/>
                <a:cs typeface="Times New Roman"/>
              </a:rPr>
              <a:t>The Class </a:t>
            </a:r>
            <a:r>
              <a:rPr dirty="0" sz="1100" spc="20">
                <a:latin typeface="Times New Roman"/>
                <a:cs typeface="Times New Roman"/>
              </a:rPr>
              <a:t>H </a:t>
            </a:r>
            <a:r>
              <a:rPr dirty="0" sz="1100" spc="10">
                <a:latin typeface="Times New Roman"/>
                <a:cs typeface="Times New Roman"/>
              </a:rPr>
              <a:t>stock arose </a:t>
            </a:r>
            <a:r>
              <a:rPr dirty="0" sz="1100" spc="15">
                <a:latin typeface="Times New Roman"/>
                <a:cs typeface="Times New Roman"/>
              </a:rPr>
              <a:t>form GM’s </a:t>
            </a:r>
            <a:r>
              <a:rPr dirty="0" sz="1100" spc="10">
                <a:latin typeface="Times New Roman"/>
                <a:cs typeface="Times New Roman"/>
              </a:rPr>
              <a:t>acquisition of Hughes Electronics. These 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20">
                <a:latin typeface="Times New Roman"/>
                <a:cs typeface="Times New Roman"/>
              </a:rPr>
              <a:t>½ </a:t>
            </a:r>
            <a:r>
              <a:rPr dirty="0" sz="1100" spc="5">
                <a:latin typeface="Times New Roman"/>
                <a:cs typeface="Times New Roman"/>
              </a:rPr>
              <a:t>vote each,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like the </a:t>
            </a:r>
            <a:r>
              <a:rPr dirty="0" sz="1100" spc="15">
                <a:latin typeface="Times New Roman"/>
                <a:cs typeface="Times New Roman"/>
              </a:rPr>
              <a:t>E </a:t>
            </a:r>
            <a:r>
              <a:rPr dirty="0" sz="1100" spc="5">
                <a:latin typeface="Times New Roman"/>
                <a:cs typeface="Times New Roman"/>
              </a:rPr>
              <a:t>share receive dividends </a:t>
            </a:r>
            <a:r>
              <a:rPr dirty="0" sz="1100" spc="10">
                <a:latin typeface="Times New Roman"/>
                <a:cs typeface="Times New Roman"/>
              </a:rPr>
              <a:t>based on </a:t>
            </a:r>
            <a:r>
              <a:rPr dirty="0" sz="1100" spc="5">
                <a:latin typeface="Times New Roman"/>
                <a:cs typeface="Times New Roman"/>
              </a:rPr>
              <a:t>the separate 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associated </a:t>
            </a:r>
            <a:r>
              <a:rPr dirty="0" sz="1100" spc="15">
                <a:latin typeface="Times New Roman"/>
                <a:cs typeface="Times New Roman"/>
              </a:rPr>
              <a:t>GM,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subsidiary.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Corporations hold </a:t>
            </a:r>
            <a:r>
              <a:rPr dirty="0" sz="1100" spc="10">
                <a:latin typeface="Times New Roman"/>
                <a:cs typeface="Times New Roman"/>
              </a:rPr>
              <a:t>an annual meeting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which time </a:t>
            </a:r>
            <a:r>
              <a:rPr dirty="0" sz="1100" spc="5">
                <a:latin typeface="Times New Roman"/>
                <a:cs typeface="Times New Roman"/>
              </a:rPr>
              <a:t>shareholders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exercise their right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vote.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shareholders however, </a:t>
            </a:r>
            <a:r>
              <a:rPr dirty="0" sz="1100" spc="10">
                <a:latin typeface="Times New Roman"/>
                <a:cs typeface="Times New Roman"/>
              </a:rPr>
              <a:t>are unable </a:t>
            </a:r>
            <a:r>
              <a:rPr dirty="0" sz="1100" spc="5">
                <a:latin typeface="Times New Roman"/>
                <a:cs typeface="Times New Roman"/>
              </a:rPr>
              <a:t>to attend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meeting. </a:t>
            </a:r>
            <a:r>
              <a:rPr dirty="0" sz="1100" spc="10">
                <a:latin typeface="Times New Roman"/>
                <a:cs typeface="Times New Roman"/>
              </a:rPr>
              <a:t>These people </a:t>
            </a:r>
            <a:r>
              <a:rPr dirty="0" sz="1100" spc="15">
                <a:latin typeface="Times New Roman"/>
                <a:cs typeface="Times New Roman"/>
              </a:rPr>
              <a:t>may </a:t>
            </a:r>
            <a:r>
              <a:rPr dirty="0" sz="1100">
                <a:latin typeface="Times New Roman"/>
                <a:cs typeface="Times New Roman"/>
              </a:rPr>
              <a:t>still  </a:t>
            </a:r>
            <a:r>
              <a:rPr dirty="0" sz="1100" spc="5">
                <a:latin typeface="Times New Roman"/>
                <a:cs typeface="Times New Roman"/>
              </a:rPr>
              <a:t>exercise their right to vote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completing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proxy statement in </a:t>
            </a:r>
            <a:r>
              <a:rPr dirty="0" sz="1100" spc="10">
                <a:latin typeface="Times New Roman"/>
                <a:cs typeface="Times New Roman"/>
              </a:rPr>
              <a:t>advance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annual  </a:t>
            </a:r>
            <a:r>
              <a:rPr dirty="0" sz="1100" spc="10">
                <a:latin typeface="Times New Roman"/>
                <a:cs typeface="Times New Roman"/>
              </a:rPr>
              <a:t>meeting. This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10">
                <a:latin typeface="Times New Roman"/>
                <a:cs typeface="Times New Roman"/>
              </a:rPr>
              <a:t>automatically comes in the mail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annual meeting announcement.  </a:t>
            </a:r>
            <a:r>
              <a:rPr dirty="0" sz="1100" spc="5">
                <a:latin typeface="Times New Roman"/>
                <a:cs typeface="Times New Roman"/>
              </a:rPr>
              <a:t>It is really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absentee ballot the shareholder sends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neutral party (usually </a:t>
            </a:r>
            <a:r>
              <a:rPr dirty="0" sz="1100" spc="10">
                <a:latin typeface="Times New Roman"/>
                <a:cs typeface="Times New Roman"/>
              </a:rPr>
              <a:t>an accounting 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law </a:t>
            </a:r>
            <a:r>
              <a:rPr dirty="0" sz="1100" spc="5">
                <a:latin typeface="Times New Roman"/>
                <a:cs typeface="Times New Roman"/>
              </a:rPr>
              <a:t>firm) that will </a:t>
            </a:r>
            <a:r>
              <a:rPr dirty="0" sz="1100" spc="10">
                <a:latin typeface="Times New Roman"/>
                <a:cs typeface="Times New Roman"/>
              </a:rPr>
              <a:t>vote </a:t>
            </a:r>
            <a:r>
              <a:rPr dirty="0" sz="1100" spc="5">
                <a:latin typeface="Times New Roman"/>
                <a:cs typeface="Times New Roman"/>
              </a:rPr>
              <a:t>in the shareholder’s absence in accordance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wishes.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 additional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process of voting shareholders, also </a:t>
            </a:r>
            <a:r>
              <a:rPr dirty="0" sz="1100" spc="10">
                <a:latin typeface="Times New Roman"/>
                <a:cs typeface="Times New Roman"/>
              </a:rPr>
              <a:t>have the right to propose matters to  be </a:t>
            </a:r>
            <a:r>
              <a:rPr dirty="0" sz="1100" spc="5">
                <a:latin typeface="Times New Roman"/>
                <a:cs typeface="Times New Roman"/>
              </a:rPr>
              <a:t>voted upon.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shareholder </a:t>
            </a:r>
            <a:r>
              <a:rPr dirty="0" sz="1100" spc="10">
                <a:latin typeface="Times New Roman"/>
                <a:cs typeface="Times New Roman"/>
              </a:rPr>
              <a:t>even a </a:t>
            </a:r>
            <a:r>
              <a:rPr dirty="0" sz="1100" spc="5">
                <a:latin typeface="Times New Roman"/>
                <a:cs typeface="Times New Roman"/>
              </a:rPr>
              <a:t>person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share,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submit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proposal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 consideration at </a:t>
            </a:r>
            <a:r>
              <a:rPr dirty="0" sz="1100" spc="10">
                <a:latin typeface="Times New Roman"/>
                <a:cs typeface="Times New Roman"/>
              </a:rPr>
              <a:t>the company’s </a:t>
            </a:r>
            <a:r>
              <a:rPr dirty="0" sz="1100" spc="5">
                <a:latin typeface="Times New Roman"/>
                <a:cs typeface="Times New Roman"/>
              </a:rPr>
              <a:t>next </a:t>
            </a:r>
            <a:r>
              <a:rPr dirty="0" sz="1100" spc="10">
                <a:latin typeface="Times New Roman"/>
                <a:cs typeface="Times New Roman"/>
              </a:rPr>
              <a:t>annual meeting. In general any such proposal must  be included in the proxy </a:t>
            </a:r>
            <a:r>
              <a:rPr dirty="0" sz="1100" spc="5">
                <a:latin typeface="Times New Roman"/>
                <a:cs typeface="Times New Roman"/>
              </a:rPr>
              <a:t>statement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 spc="5">
                <a:latin typeface="Times New Roman"/>
                <a:cs typeface="Times New Roman"/>
              </a:rPr>
              <a:t>sends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out.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It is unusual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shareholder proposal to </a:t>
            </a:r>
            <a:r>
              <a:rPr dirty="0" sz="1100" spc="10">
                <a:latin typeface="Times New Roman"/>
                <a:cs typeface="Times New Roman"/>
              </a:rPr>
              <a:t>get enough </a:t>
            </a:r>
            <a:r>
              <a:rPr dirty="0" sz="1100" spc="5">
                <a:latin typeface="Times New Roman"/>
                <a:cs typeface="Times New Roman"/>
              </a:rPr>
              <a:t>votes to pass, but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does occasionally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happen. </a:t>
            </a:r>
            <a:r>
              <a:rPr dirty="0" sz="1100" spc="5">
                <a:latin typeface="Times New Roman"/>
                <a:cs typeface="Times New Roman"/>
              </a:rPr>
              <a:t>In 1993, </a:t>
            </a:r>
            <a:r>
              <a:rPr dirty="0" sz="1100" spc="10">
                <a:latin typeface="Times New Roman"/>
                <a:cs typeface="Times New Roman"/>
              </a:rPr>
              <a:t>a person </a:t>
            </a:r>
            <a:r>
              <a:rPr dirty="0" sz="1100" spc="5">
                <a:latin typeface="Times New Roman"/>
                <a:cs typeface="Times New Roman"/>
              </a:rPr>
              <a:t>holding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Chemical Banking Corporation </a:t>
            </a:r>
            <a:r>
              <a:rPr dirty="0" sz="1100" spc="10">
                <a:latin typeface="Times New Roman"/>
                <a:cs typeface="Times New Roman"/>
              </a:rPr>
              <a:t>(CML,  NYSE)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proposed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that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corporate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board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director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elected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all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once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rather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than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serve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0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17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603240" y="572391"/>
            <a:ext cx="73469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27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26008" y="736978"/>
            <a:ext cx="5691505" cy="88988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BOND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FUNDAMENTALS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BOND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PRINCIPLES: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Special conventions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used to identify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classify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621030" indent="-215900">
              <a:lnSpc>
                <a:spcPct val="100000"/>
              </a:lnSpc>
              <a:buAutoNum type="arabicPeriod"/>
              <a:tabLst>
                <a:tab pos="6210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Identification of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Bonds: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90500" marR="1835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identify </a:t>
            </a:r>
            <a:r>
              <a:rPr dirty="0" sz="1100" spc="10">
                <a:latin typeface="Times New Roman"/>
                <a:cs typeface="Times New Roman"/>
              </a:rPr>
              <a:t>a bond by </a:t>
            </a:r>
            <a:r>
              <a:rPr dirty="0" sz="1100" spc="5">
                <a:latin typeface="Times New Roman"/>
                <a:cs typeface="Times New Roman"/>
              </a:rPr>
              <a:t>citing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issuer, </a:t>
            </a:r>
            <a:r>
              <a:rPr dirty="0" sz="1100" spc="10">
                <a:latin typeface="Times New Roman"/>
                <a:cs typeface="Times New Roman"/>
              </a:rPr>
              <a:t>the bond's coupon, and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maturity.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coupon  rate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fixed interest rate that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basis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quantity of dollars the bond pays. </a:t>
            </a:r>
            <a:r>
              <a:rPr dirty="0" sz="1100" spc="5">
                <a:latin typeface="Times New Roman"/>
                <a:cs typeface="Times New Roman"/>
              </a:rPr>
              <a:t>For  </a:t>
            </a:r>
            <a:r>
              <a:rPr dirty="0" sz="1100" spc="10">
                <a:latin typeface="Times New Roman"/>
                <a:cs typeface="Times New Roman"/>
              </a:rPr>
              <a:t>instance, an investor might instruct a </a:t>
            </a:r>
            <a:r>
              <a:rPr dirty="0" sz="1100" spc="5">
                <a:latin typeface="Times New Roman"/>
                <a:cs typeface="Times New Roman"/>
              </a:rPr>
              <a:t>broker to </a:t>
            </a:r>
            <a:r>
              <a:rPr dirty="0" sz="1100" spc="10">
                <a:latin typeface="Times New Roman"/>
                <a:cs typeface="Times New Roman"/>
              </a:rPr>
              <a:t>buy 5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"Hertz </a:t>
            </a:r>
            <a:r>
              <a:rPr dirty="0" sz="1100" spc="10">
                <a:latin typeface="Times New Roman"/>
                <a:cs typeface="Times New Roman"/>
              </a:rPr>
              <a:t>sevens </a:t>
            </a:r>
            <a:r>
              <a:rPr dirty="0" sz="1100" spc="5">
                <a:latin typeface="Times New Roman"/>
                <a:cs typeface="Times New Roman"/>
              </a:rPr>
              <a:t>of 03."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order  calls </a:t>
            </a:r>
            <a:r>
              <a:rPr dirty="0" sz="1100" spc="10">
                <a:latin typeface="Times New Roman"/>
                <a:cs typeface="Times New Roman"/>
              </a:rPr>
              <a:t>for a </a:t>
            </a:r>
            <a:r>
              <a:rPr dirty="0" sz="1100" spc="5">
                <a:latin typeface="Times New Roman"/>
                <a:cs typeface="Times New Roman"/>
              </a:rPr>
              <a:t>purchase of $5,000 face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Hertz bonds </a:t>
            </a:r>
            <a:r>
              <a:rPr dirty="0" sz="1100" spc="5">
                <a:latin typeface="Times New Roman"/>
                <a:cs typeface="Times New Roman"/>
              </a:rPr>
              <a:t>carrying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7% </a:t>
            </a:r>
            <a:r>
              <a:rPr dirty="0" sz="1100" spc="5">
                <a:latin typeface="Times New Roman"/>
                <a:cs typeface="Times New Roman"/>
              </a:rPr>
              <a:t>stated interest  rate and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maturity in </a:t>
            </a:r>
            <a:r>
              <a:rPr dirty="0" sz="1100" spc="10">
                <a:latin typeface="Times New Roman"/>
                <a:cs typeface="Times New Roman"/>
              </a:rPr>
              <a:t>the year 2003. The </a:t>
            </a:r>
            <a:r>
              <a:rPr dirty="0" sz="1100" spc="5">
                <a:latin typeface="Times New Roman"/>
                <a:cs typeface="Times New Roman"/>
              </a:rPr>
              <a:t>face </a:t>
            </a:r>
            <a:r>
              <a:rPr dirty="0" sz="1100" spc="10">
                <a:latin typeface="Times New Roman"/>
                <a:cs typeface="Times New Roman"/>
              </a:rPr>
              <a:t>value of a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 also called its </a:t>
            </a:r>
            <a:r>
              <a:rPr dirty="0" sz="1100" spc="10">
                <a:latin typeface="Times New Roman"/>
                <a:cs typeface="Times New Roman"/>
              </a:rPr>
              <a:t>par </a:t>
            </a:r>
            <a:r>
              <a:rPr dirty="0" sz="1100" spc="5">
                <a:latin typeface="Times New Roman"/>
                <a:cs typeface="Times New Roman"/>
              </a:rPr>
              <a:t>value. 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7%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coupon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rate,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coupled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with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$5,000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value,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means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would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receive</a:t>
            </a:r>
            <a:endParaRPr sz="1100">
              <a:latin typeface="Times New Roman"/>
              <a:cs typeface="Times New Roman"/>
            </a:endParaRPr>
          </a:p>
          <a:p>
            <a:pPr algn="just" marL="190500" marR="1828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$350 per year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this investment. In the </a:t>
            </a:r>
            <a:r>
              <a:rPr dirty="0" sz="1100" spc="5">
                <a:latin typeface="Times New Roman"/>
                <a:cs typeface="Times New Roman"/>
              </a:rPr>
              <a:t>financial press, this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listed as Hertz </a:t>
            </a:r>
            <a:r>
              <a:rPr dirty="0" sz="1100" spc="5">
                <a:latin typeface="Times New Roman"/>
                <a:cs typeface="Times New Roman"/>
              </a:rPr>
              <a:t>7s03.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s </a:t>
            </a:r>
            <a:r>
              <a:rPr dirty="0" sz="1100" spc="5">
                <a:latin typeface="Times New Roman"/>
                <a:cs typeface="Times New Roman"/>
              </a:rPr>
              <a:t>does not stand for anything, but is pronounced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 identified, </a:t>
            </a:r>
            <a:r>
              <a:rPr dirty="0" sz="1100" spc="10">
                <a:latin typeface="Times New Roman"/>
                <a:cs typeface="Times New Roman"/>
              </a:rPr>
              <a:t>Hertz  might </a:t>
            </a:r>
            <a:r>
              <a:rPr dirty="0" sz="1100" spc="5">
                <a:latin typeface="Times New Roman"/>
                <a:cs typeface="Times New Roman"/>
              </a:rPr>
              <a:t>issue another </a:t>
            </a:r>
            <a:r>
              <a:rPr dirty="0" sz="1100" spc="10">
                <a:latin typeface="Times New Roman"/>
                <a:cs typeface="Times New Roman"/>
              </a:rPr>
              <a:t>bond paying 81/2% </a:t>
            </a:r>
            <a:r>
              <a:rPr dirty="0" sz="1100" spc="5">
                <a:latin typeface="Times New Roman"/>
                <a:cs typeface="Times New Roman"/>
              </a:rPr>
              <a:t>per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and maturing in 2010. </a:t>
            </a:r>
            <a:r>
              <a:rPr dirty="0" sz="1100" spc="10">
                <a:latin typeface="Times New Roman"/>
                <a:cs typeface="Times New Roman"/>
              </a:rPr>
              <a:t>These would be the  </a:t>
            </a:r>
            <a:r>
              <a:rPr dirty="0" sz="1100" spc="5">
                <a:latin typeface="Times New Roman"/>
                <a:cs typeface="Times New Roman"/>
              </a:rPr>
              <a:t>"eight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one-halves of ten": </a:t>
            </a:r>
            <a:r>
              <a:rPr dirty="0" sz="1100" spc="10">
                <a:latin typeface="Times New Roman"/>
                <a:cs typeface="Times New Roman"/>
              </a:rPr>
              <a:t>Hertz </a:t>
            </a:r>
            <a:r>
              <a:rPr dirty="0" sz="1100" spc="5">
                <a:latin typeface="Times New Roman"/>
                <a:cs typeface="Times New Roman"/>
              </a:rPr>
              <a:t>8</a:t>
            </a:r>
            <a:r>
              <a:rPr dirty="0" baseline="37037" sz="1125" spc="7">
                <a:latin typeface="Times New Roman"/>
                <a:cs typeface="Times New Roman"/>
              </a:rPr>
              <a:t>1</a:t>
            </a:r>
            <a:r>
              <a:rPr dirty="0" sz="1100" spc="5">
                <a:latin typeface="Times New Roman"/>
                <a:cs typeface="Times New Roman"/>
              </a:rPr>
              <a:t>/</a:t>
            </a:r>
            <a:r>
              <a:rPr dirty="0" baseline="-11111" sz="1125" spc="7">
                <a:latin typeface="Times New Roman"/>
                <a:cs typeface="Times New Roman"/>
              </a:rPr>
              <a:t>2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l0.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28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Bonds </a:t>
            </a:r>
            <a:r>
              <a:rPr dirty="0" sz="1100" spc="5" b="1" i="1">
                <a:latin typeface="Times New Roman"/>
                <a:cs typeface="Times New Roman"/>
              </a:rPr>
              <a:t>are identified </a:t>
            </a:r>
            <a:r>
              <a:rPr dirty="0" sz="1100" spc="15" b="1" i="1">
                <a:latin typeface="Times New Roman"/>
                <a:cs typeface="Times New Roman"/>
              </a:rPr>
              <a:t>by </a:t>
            </a:r>
            <a:r>
              <a:rPr dirty="0" sz="1100" spc="5" b="1" i="1">
                <a:latin typeface="Times New Roman"/>
                <a:cs typeface="Times New Roman"/>
              </a:rPr>
              <a:t>issuer, </a:t>
            </a:r>
            <a:r>
              <a:rPr dirty="0" sz="1100" spc="10" b="1" i="1">
                <a:latin typeface="Times New Roman"/>
                <a:cs typeface="Times New Roman"/>
              </a:rPr>
              <a:t>coupon, and</a:t>
            </a:r>
            <a:r>
              <a:rPr dirty="0" sz="1100" spc="-5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maturity.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621030" indent="-215900">
              <a:lnSpc>
                <a:spcPct val="100000"/>
              </a:lnSpc>
              <a:spcBef>
                <a:spcPts val="5"/>
              </a:spcBef>
              <a:buAutoNum type="arabicPeriod" startAt="2"/>
              <a:tabLst>
                <a:tab pos="6210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Classification of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Bonds: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50">
              <a:latin typeface="Times New Roman"/>
              <a:cs typeface="Times New Roman"/>
            </a:endParaRPr>
          </a:p>
          <a:p>
            <a:pPr algn="just" marL="190500" marR="183515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legal </a:t>
            </a:r>
            <a:r>
              <a:rPr dirty="0" sz="1100" spc="10">
                <a:latin typeface="Times New Roman"/>
                <a:cs typeface="Times New Roman"/>
              </a:rPr>
              <a:t>document </a:t>
            </a:r>
            <a:r>
              <a:rPr dirty="0" sz="1100" spc="5">
                <a:latin typeface="Times New Roman"/>
                <a:cs typeface="Times New Roman"/>
              </a:rPr>
              <a:t>called the </a:t>
            </a:r>
            <a:r>
              <a:rPr dirty="0" sz="1100" spc="10">
                <a:latin typeface="Times New Roman"/>
                <a:cs typeface="Times New Roman"/>
              </a:rPr>
              <a:t>indenture </a:t>
            </a:r>
            <a:r>
              <a:rPr dirty="0" sz="1100" spc="5">
                <a:latin typeface="Times New Roman"/>
                <a:cs typeface="Times New Roman"/>
              </a:rPr>
              <a:t>contains the details of </a:t>
            </a:r>
            <a:r>
              <a:rPr dirty="0" sz="1100" spc="10">
                <a:latin typeface="Times New Roman"/>
                <a:cs typeface="Times New Roman"/>
              </a:rPr>
              <a:t>a bond </a:t>
            </a:r>
            <a:r>
              <a:rPr dirty="0" sz="1100" spc="5">
                <a:latin typeface="Times New Roman"/>
                <a:cs typeface="Times New Roman"/>
              </a:rPr>
              <a:t>issue. This </a:t>
            </a:r>
            <a:r>
              <a:rPr dirty="0" sz="1100" spc="10">
                <a:latin typeface="Times New Roman"/>
                <a:cs typeface="Times New Roman"/>
              </a:rPr>
              <a:t>pamphlet  </a:t>
            </a:r>
            <a:r>
              <a:rPr dirty="0" sz="1100" spc="5">
                <a:latin typeface="Times New Roman"/>
                <a:cs typeface="Times New Roman"/>
              </a:rPr>
              <a:t>describes </a:t>
            </a:r>
            <a:r>
              <a:rPr dirty="0" sz="1100" spc="10">
                <a:latin typeface="Times New Roman"/>
                <a:cs typeface="Times New Roman"/>
              </a:rPr>
              <a:t>the terms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loan, to </a:t>
            </a:r>
            <a:r>
              <a:rPr dirty="0" sz="1100" spc="10">
                <a:latin typeface="Times New Roman"/>
                <a:cs typeface="Times New Roman"/>
              </a:rPr>
              <a:t>include the </a:t>
            </a:r>
            <a:r>
              <a:rPr dirty="0" sz="1100" spc="5">
                <a:latin typeface="Times New Roman"/>
                <a:cs typeface="Times New Roman"/>
              </a:rPr>
              <a:t>issuer, security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loan, and </a:t>
            </a:r>
            <a:r>
              <a:rPr dirty="0" sz="1100" spc="10">
                <a:latin typeface="Times New Roman"/>
                <a:cs typeface="Times New Roman"/>
              </a:rPr>
              <a:t>the term </a:t>
            </a:r>
            <a:r>
              <a:rPr dirty="0" sz="1100" spc="5">
                <a:latin typeface="Times New Roman"/>
                <a:cs typeface="Times New Roman"/>
              </a:rPr>
              <a:t>of  repayment.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Issuer: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90500" marR="1828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method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classifying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is by the nature of the organization selling the bond.  Corporations; federal, state,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local </a:t>
            </a:r>
            <a:r>
              <a:rPr dirty="0" sz="1100" spc="10">
                <a:latin typeface="Times New Roman"/>
                <a:cs typeface="Times New Roman"/>
              </a:rPr>
              <a:t>governments; government </a:t>
            </a:r>
            <a:r>
              <a:rPr dirty="0" sz="1100" spc="5">
                <a:latin typeface="Times New Roman"/>
                <a:cs typeface="Times New Roman"/>
              </a:rPr>
              <a:t>agencies;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foreign  </a:t>
            </a:r>
            <a:r>
              <a:rPr dirty="0" sz="1100" spc="10">
                <a:latin typeface="Times New Roman"/>
                <a:cs typeface="Times New Roman"/>
              </a:rPr>
              <a:t>corporations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governments </a:t>
            </a:r>
            <a:r>
              <a:rPr dirty="0" sz="1100" spc="5">
                <a:latin typeface="Times New Roman"/>
                <a:cs typeface="Times New Roman"/>
              </a:rPr>
              <a:t>all issue bonds. </a:t>
            </a:r>
            <a:r>
              <a:rPr dirty="0" sz="1100" spc="15">
                <a:latin typeface="Times New Roman"/>
                <a:cs typeface="Times New Roman"/>
              </a:rPr>
              <a:t>(A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sold by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state </a:t>
            </a:r>
            <a:r>
              <a:rPr dirty="0" sz="1100" spc="10">
                <a:latin typeface="Times New Roman"/>
                <a:cs typeface="Times New Roman"/>
              </a:rPr>
              <a:t>or local government 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municipal security.) </a:t>
            </a:r>
            <a:r>
              <a:rPr dirty="0" sz="1100" spc="10">
                <a:latin typeface="Times New Roman"/>
                <a:cs typeface="Times New Roman"/>
              </a:rPr>
              <a:t>These broader groups are divided into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subcategories.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Security: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security of </a:t>
            </a:r>
            <a:r>
              <a:rPr dirty="0" sz="1100" spc="10" b="1" i="1">
                <a:latin typeface="Times New Roman"/>
                <a:cs typeface="Times New Roman"/>
              </a:rPr>
              <a:t>a bond </a:t>
            </a:r>
            <a:r>
              <a:rPr dirty="0" sz="1100" spc="5" b="1" i="1">
                <a:latin typeface="Times New Roman"/>
                <a:cs typeface="Times New Roman"/>
              </a:rPr>
              <a:t>refers to the collateral that backs </a:t>
            </a:r>
            <a:r>
              <a:rPr dirty="0" sz="1100" spc="10" b="1" i="1">
                <a:latin typeface="Times New Roman"/>
                <a:cs typeface="Times New Roman"/>
              </a:rPr>
              <a:t>the bond.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1100" spc="10" i="1">
                <a:latin typeface="Times New Roman"/>
                <a:cs typeface="Times New Roman"/>
              </a:rPr>
              <a:t>Unsecured</a:t>
            </a:r>
            <a:r>
              <a:rPr dirty="0" sz="1100" spc="5" i="1">
                <a:latin typeface="Times New Roman"/>
                <a:cs typeface="Times New Roman"/>
              </a:rPr>
              <a:t> Debt: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90500" marR="18415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All debt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U.S. </a:t>
            </a:r>
            <a:r>
              <a:rPr dirty="0" sz="1100" spc="5">
                <a:latin typeface="Times New Roman"/>
                <a:cs typeface="Times New Roman"/>
              </a:rPr>
              <a:t>Treasury department is </a:t>
            </a:r>
            <a:r>
              <a:rPr dirty="0" sz="1100" spc="10">
                <a:latin typeface="Times New Roman"/>
                <a:cs typeface="Times New Roman"/>
              </a:rPr>
              <a:t>secured by </a:t>
            </a:r>
            <a:r>
              <a:rPr dirty="0" sz="1100" spc="5">
                <a:latin typeface="Times New Roman"/>
                <a:cs typeface="Times New Roman"/>
              </a:rPr>
              <a:t>the ability of the federal </a:t>
            </a:r>
            <a:r>
              <a:rPr dirty="0" sz="1100" spc="10">
                <a:latin typeface="Times New Roman"/>
                <a:cs typeface="Times New Roman"/>
              </a:rPr>
              <a:t>government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principal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payments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general tax revenues.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specific assets </a:t>
            </a:r>
            <a:r>
              <a:rPr dirty="0" sz="1100" spc="10">
                <a:latin typeface="Times New Roman"/>
                <a:cs typeface="Times New Roman"/>
              </a:rPr>
              <a:t>are  ever </a:t>
            </a:r>
            <a:r>
              <a:rPr dirty="0" sz="1100" spc="5">
                <a:latin typeface="Times New Roman"/>
                <a:cs typeface="Times New Roman"/>
              </a:rPr>
              <a:t>listed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collateral for federal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debt.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90500" marR="18351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State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local governments can also </a:t>
            </a:r>
            <a:r>
              <a:rPr dirty="0" sz="1100" spc="5">
                <a:latin typeface="Times New Roman"/>
                <a:cs typeface="Times New Roman"/>
              </a:rPr>
              <a:t>issue </a:t>
            </a:r>
            <a:r>
              <a:rPr dirty="0" sz="1100" spc="10">
                <a:latin typeface="Times New Roman"/>
                <a:cs typeface="Times New Roman"/>
              </a:rPr>
              <a:t>debt without specific </a:t>
            </a:r>
            <a:r>
              <a:rPr dirty="0" sz="1100" spc="5">
                <a:latin typeface="Times New Roman"/>
                <a:cs typeface="Times New Roman"/>
              </a:rPr>
              <a:t>assets pledged </a:t>
            </a:r>
            <a:r>
              <a:rPr dirty="0" sz="1100" spc="10">
                <a:latin typeface="Times New Roman"/>
                <a:cs typeface="Times New Roman"/>
              </a:rPr>
              <a:t>against </a:t>
            </a:r>
            <a:r>
              <a:rPr dirty="0" sz="1100">
                <a:latin typeface="Times New Roman"/>
                <a:cs typeface="Times New Roman"/>
              </a:rPr>
              <a:t>it. 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are full faith and credit issues or </a:t>
            </a:r>
            <a:r>
              <a:rPr dirty="0" sz="1100" spc="10">
                <a:latin typeface="Times New Roman"/>
                <a:cs typeface="Times New Roman"/>
              </a:rPr>
              <a:t>general obligation bonds. Like obligations of the 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0">
                <a:latin typeface="Times New Roman"/>
                <a:cs typeface="Times New Roman"/>
              </a:rPr>
              <a:t>government, these bonds are </a:t>
            </a:r>
            <a:r>
              <a:rPr dirty="0" sz="1100" spc="5">
                <a:latin typeface="Times New Roman"/>
                <a:cs typeface="Times New Roman"/>
              </a:rPr>
              <a:t>backed </a:t>
            </a:r>
            <a:r>
              <a:rPr dirty="0" sz="1100" spc="10">
                <a:latin typeface="Times New Roman"/>
                <a:cs typeface="Times New Roman"/>
              </a:rPr>
              <a:t>by the </a:t>
            </a:r>
            <a:r>
              <a:rPr dirty="0" sz="1100" spc="5">
                <a:latin typeface="Times New Roman"/>
                <a:cs typeface="Times New Roman"/>
              </a:rPr>
              <a:t>taxing </a:t>
            </a:r>
            <a:r>
              <a:rPr dirty="0" sz="1100" spc="10">
                <a:latin typeface="Times New Roman"/>
                <a:cs typeface="Times New Roman"/>
              </a:rPr>
              <a:t>power </a:t>
            </a:r>
            <a:r>
              <a:rPr dirty="0" sz="1100" spc="5">
                <a:latin typeface="Times New Roman"/>
                <a:cs typeface="Times New Roman"/>
              </a:rPr>
              <a:t>of 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90500" marR="18415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Financially </a:t>
            </a:r>
            <a:r>
              <a:rPr dirty="0" sz="1100" spc="10">
                <a:latin typeface="Times New Roman"/>
                <a:cs typeface="Times New Roman"/>
              </a:rPr>
              <a:t>sound </a:t>
            </a:r>
            <a:r>
              <a:rPr dirty="0" sz="1100" spc="5">
                <a:latin typeface="Times New Roman"/>
                <a:cs typeface="Times New Roman"/>
              </a:rPr>
              <a:t>corporations frequently issue debentures, </a:t>
            </a:r>
            <a:r>
              <a:rPr dirty="0" sz="1100" spc="10">
                <a:latin typeface="Times New Roman"/>
                <a:cs typeface="Times New Roman"/>
              </a:rPr>
              <a:t>which are </a:t>
            </a:r>
            <a:r>
              <a:rPr dirty="0" sz="1100" spc="5">
                <a:latin typeface="Times New Roman"/>
                <a:cs typeface="Times New Roman"/>
              </a:rPr>
              <a:t>really just signature  loans </a:t>
            </a:r>
            <a:r>
              <a:rPr dirty="0" sz="1100" spc="10">
                <a:latin typeface="Times New Roman"/>
                <a:cs typeface="Times New Roman"/>
              </a:rPr>
              <a:t>backed </a:t>
            </a:r>
            <a:r>
              <a:rPr dirty="0" sz="1100" spc="5">
                <a:latin typeface="Times New Roman"/>
                <a:cs typeface="Times New Roman"/>
              </a:rPr>
              <a:t>by the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name of </a:t>
            </a:r>
            <a:r>
              <a:rPr dirty="0" sz="1100" spc="10">
                <a:latin typeface="Times New Roman"/>
                <a:cs typeface="Times New Roman"/>
              </a:rPr>
              <a:t>the company.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subsequently issues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second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unsecured bond,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would be a </a:t>
            </a:r>
            <a:r>
              <a:rPr dirty="0" sz="1100" spc="5">
                <a:latin typeface="Times New Roman"/>
                <a:cs typeface="Times New Roman"/>
              </a:rPr>
              <a:t>subordinated </a:t>
            </a:r>
            <a:r>
              <a:rPr dirty="0" sz="1100" spc="10">
                <a:latin typeface="Times New Roman"/>
                <a:cs typeface="Times New Roman"/>
              </a:rPr>
              <a:t>debenture. These bonds have a claim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company's </a:t>
            </a:r>
            <a:r>
              <a:rPr dirty="0" sz="1100" spc="5">
                <a:latin typeface="Times New Roman"/>
                <a:cs typeface="Times New Roman"/>
              </a:rPr>
              <a:t>assets after </a:t>
            </a:r>
            <a:r>
              <a:rPr dirty="0" sz="1100" spc="10">
                <a:latin typeface="Times New Roman"/>
                <a:cs typeface="Times New Roman"/>
              </a:rPr>
              <a:t>those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original </a:t>
            </a:r>
            <a:r>
              <a:rPr dirty="0" sz="1100" spc="10">
                <a:latin typeface="Times New Roman"/>
                <a:cs typeface="Times New Roman"/>
              </a:rPr>
              <a:t>debenture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holders.</a:t>
            </a:r>
            <a:endParaRPr sz="1100">
              <a:latin typeface="Times New Roman"/>
              <a:cs typeface="Times New Roman"/>
            </a:endParaRPr>
          </a:p>
          <a:p>
            <a:pPr marL="1376045">
              <a:lnSpc>
                <a:spcPct val="100000"/>
              </a:lnSpc>
              <a:spcBef>
                <a:spcPts val="990"/>
              </a:spcBef>
              <a:tabLst>
                <a:tab pos="52832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170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572343"/>
            <a:ext cx="5335270" cy="906399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 i="1">
                <a:latin typeface="Times New Roman"/>
                <a:cs typeface="Times New Roman"/>
              </a:rPr>
              <a:t>Secured</a:t>
            </a:r>
            <a:r>
              <a:rPr dirty="0" sz="1100" i="1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Debt: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are a </a:t>
            </a:r>
            <a:r>
              <a:rPr dirty="0" sz="1100" spc="5">
                <a:latin typeface="Times New Roman"/>
                <a:cs typeface="Times New Roman"/>
              </a:rPr>
              <a:t>great </a:t>
            </a:r>
            <a:r>
              <a:rPr dirty="0" sz="1100" spc="10">
                <a:latin typeface="Times New Roman"/>
                <a:cs typeface="Times New Roman"/>
              </a:rPr>
              <a:t>many ways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which companies provide </a:t>
            </a:r>
            <a:r>
              <a:rPr dirty="0" sz="1100" spc="5">
                <a:latin typeface="Times New Roman"/>
                <a:cs typeface="Times New Roman"/>
              </a:rPr>
              <a:t>security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risky debt issue.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10">
                <a:latin typeface="Times New Roman"/>
                <a:cs typeface="Times New Roman"/>
              </a:rPr>
              <a:t>municipal bond </a:t>
            </a:r>
            <a:r>
              <a:rPr dirty="0" sz="1100" spc="5">
                <a:latin typeface="Times New Roman"/>
                <a:cs typeface="Times New Roman"/>
              </a:rPr>
              <a:t>might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revenue bond used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finance a </a:t>
            </a:r>
            <a:r>
              <a:rPr dirty="0" sz="1100" spc="5">
                <a:latin typeface="Times New Roman"/>
                <a:cs typeface="Times New Roman"/>
              </a:rPr>
              <a:t>turnpike 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bridge across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river, </a:t>
            </a:r>
            <a:r>
              <a:rPr dirty="0" sz="1100" spc="10">
                <a:latin typeface="Times New Roman"/>
                <a:cs typeface="Times New Roman"/>
              </a:rPr>
              <a:t>with user fees being the principal </a:t>
            </a:r>
            <a:r>
              <a:rPr dirty="0" sz="1100" spc="5">
                <a:latin typeface="Times New Roman"/>
                <a:cs typeface="Times New Roman"/>
              </a:rPr>
              <a:t>source </a:t>
            </a:r>
            <a:r>
              <a:rPr dirty="0" sz="1100" spc="10">
                <a:latin typeface="Times New Roman"/>
                <a:cs typeface="Times New Roman"/>
              </a:rPr>
              <a:t>of debt repayment.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assessment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  typically used 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project that benefits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specific </a:t>
            </a:r>
            <a:r>
              <a:rPr dirty="0" sz="1100" spc="10">
                <a:latin typeface="Times New Roman"/>
                <a:cs typeface="Times New Roman"/>
              </a:rPr>
              <a:t>group </a:t>
            </a:r>
            <a:r>
              <a:rPr dirty="0" sz="1100" spc="5">
                <a:latin typeface="Times New Roman"/>
                <a:cs typeface="Times New Roman"/>
              </a:rPr>
              <a:t>of people.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installation  of streetlights </a:t>
            </a:r>
            <a:r>
              <a:rPr dirty="0" sz="1100" spc="10">
                <a:latin typeface="Times New Roman"/>
                <a:cs typeface="Times New Roman"/>
              </a:rPr>
              <a:t>in a </a:t>
            </a:r>
            <a:r>
              <a:rPr dirty="0" sz="1100" spc="5">
                <a:latin typeface="Times New Roman"/>
                <a:cs typeface="Times New Roman"/>
              </a:rPr>
              <a:t>residential area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example.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directly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routinely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benefited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improvement would be </a:t>
            </a:r>
            <a:r>
              <a:rPr dirty="0" sz="1100" spc="5">
                <a:latin typeface="Times New Roman"/>
                <a:cs typeface="Times New Roman"/>
              </a:rPr>
              <a:t>assessed </a:t>
            </a:r>
            <a:r>
              <a:rPr dirty="0" sz="1100" spc="10">
                <a:latin typeface="Times New Roman"/>
                <a:cs typeface="Times New Roman"/>
              </a:rPr>
              <a:t>a higher </a:t>
            </a:r>
            <a:r>
              <a:rPr dirty="0" sz="1100" spc="5">
                <a:latin typeface="Times New Roman"/>
                <a:cs typeface="Times New Roman"/>
              </a:rPr>
              <a:t>property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tax.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Corporate </a:t>
            </a:r>
            <a:r>
              <a:rPr dirty="0" sz="1100" spc="5">
                <a:latin typeface="Times New Roman"/>
                <a:cs typeface="Times New Roman"/>
              </a:rPr>
              <a:t>secured </a:t>
            </a:r>
            <a:r>
              <a:rPr dirty="0" sz="1100" spc="10">
                <a:latin typeface="Times New Roman"/>
                <a:cs typeface="Times New Roman"/>
              </a:rPr>
              <a:t>debt comes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forms.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mortgage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well-known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using  </a:t>
            </a:r>
            <a:r>
              <a:rPr dirty="0" sz="1100" spc="5">
                <a:latin typeface="Times New Roman"/>
                <a:cs typeface="Times New Roman"/>
              </a:rPr>
              <a:t>land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buildings as collateral. </a:t>
            </a:r>
            <a:r>
              <a:rPr dirty="0" sz="1100" spc="10">
                <a:latin typeface="Times New Roman"/>
                <a:cs typeface="Times New Roman"/>
              </a:rPr>
              <a:t>Mortgages </a:t>
            </a:r>
            <a:r>
              <a:rPr dirty="0" sz="1100" spc="5">
                <a:latin typeface="Times New Roman"/>
                <a:cs typeface="Times New Roman"/>
              </a:rPr>
              <a:t>are especially popular with </a:t>
            </a:r>
            <a:r>
              <a:rPr dirty="0" sz="1100" spc="10">
                <a:latin typeface="Times New Roman"/>
                <a:cs typeface="Times New Roman"/>
              </a:rPr>
              <a:t>public </a:t>
            </a:r>
            <a:r>
              <a:rPr dirty="0" sz="1100" spc="5">
                <a:latin typeface="Times New Roman"/>
                <a:cs typeface="Times New Roman"/>
              </a:rPr>
              <a:t>utilities. Their  </a:t>
            </a:r>
            <a:r>
              <a:rPr dirty="0" sz="1100" spc="10">
                <a:latin typeface="Times New Roman"/>
                <a:cs typeface="Times New Roman"/>
              </a:rPr>
              <a:t>power </a:t>
            </a:r>
            <a:r>
              <a:rPr dirty="0" sz="1100" spc="5">
                <a:latin typeface="Times New Roman"/>
                <a:cs typeface="Times New Roman"/>
              </a:rPr>
              <a:t>lines, poles, </a:t>
            </a:r>
            <a:r>
              <a:rPr dirty="0" sz="1100" spc="10">
                <a:latin typeface="Times New Roman"/>
                <a:cs typeface="Times New Roman"/>
              </a:rPr>
              <a:t>and the land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>
                <a:latin typeface="Times New Roman"/>
                <a:cs typeface="Times New Roman"/>
              </a:rPr>
              <a:t>sit </a:t>
            </a:r>
            <a:r>
              <a:rPr dirty="0" sz="1100" spc="5">
                <a:latin typeface="Times New Roman"/>
                <a:cs typeface="Times New Roman"/>
              </a:rPr>
              <a:t>frequently back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debt issue. Other  securities such as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assets or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subsidiary </a:t>
            </a:r>
            <a:r>
              <a:rPr dirty="0" sz="1100" spc="10">
                <a:latin typeface="Times New Roman"/>
                <a:cs typeface="Times New Roman"/>
              </a:rPr>
              <a:t>back a </a:t>
            </a:r>
            <a:r>
              <a:rPr dirty="0" sz="1100" spc="5">
                <a:latin typeface="Times New Roman"/>
                <a:cs typeface="Times New Roman"/>
              </a:rPr>
              <a:t>collateral trust </a:t>
            </a:r>
            <a:r>
              <a:rPr dirty="0" sz="1100" spc="10">
                <a:latin typeface="Times New Roman"/>
                <a:cs typeface="Times New Roman"/>
              </a:rPr>
              <a:t>bond. 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equipment trust certificate provides </a:t>
            </a:r>
            <a:r>
              <a:rPr dirty="0" sz="1100" spc="10">
                <a:latin typeface="Times New Roman"/>
                <a:cs typeface="Times New Roman"/>
              </a:rPr>
              <a:t>physical </a:t>
            </a:r>
            <a:r>
              <a:rPr dirty="0" sz="1100" spc="5">
                <a:latin typeface="Times New Roman"/>
                <a:cs typeface="Times New Roman"/>
              </a:rPr>
              <a:t>assets such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fleet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trucks as collateral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 the loan. Airlines frequently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these to </a:t>
            </a:r>
            <a:r>
              <a:rPr dirty="0" sz="1100" spc="10">
                <a:latin typeface="Times New Roman"/>
                <a:cs typeface="Times New Roman"/>
              </a:rPr>
              <a:t>finance the </a:t>
            </a:r>
            <a:r>
              <a:rPr dirty="0" sz="1100" spc="5">
                <a:latin typeface="Times New Roman"/>
                <a:cs typeface="Times New Roman"/>
              </a:rPr>
              <a:t>purchase of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airplanes; railroads  use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to finance boxcars. In </a:t>
            </a:r>
            <a:r>
              <a:rPr dirty="0" sz="1100" spc="10">
                <a:latin typeface="Times New Roman"/>
                <a:cs typeface="Times New Roman"/>
              </a:rPr>
              <a:t>each case the </a:t>
            </a:r>
            <a:r>
              <a:rPr dirty="0" sz="1100" spc="5">
                <a:latin typeface="Times New Roman"/>
                <a:cs typeface="Times New Roman"/>
              </a:rPr>
              <a:t>collateral </a:t>
            </a:r>
            <a:r>
              <a:rPr dirty="0" sz="1100" spc="15">
                <a:latin typeface="Times New Roman"/>
                <a:cs typeface="Times New Roman"/>
              </a:rPr>
              <a:t>may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easily transported </a:t>
            </a:r>
            <a:r>
              <a:rPr dirty="0" sz="1100" spc="10">
                <a:latin typeface="Times New Roman"/>
                <a:cs typeface="Times New Roman"/>
              </a:rPr>
              <a:t>to a </a:t>
            </a:r>
            <a:r>
              <a:rPr dirty="0" sz="1100" spc="15">
                <a:latin typeface="Times New Roman"/>
                <a:cs typeface="Times New Roman"/>
              </a:rPr>
              <a:t>new  </a:t>
            </a:r>
            <a:r>
              <a:rPr dirty="0" sz="1100" spc="5">
                <a:latin typeface="Times New Roman"/>
                <a:cs typeface="Times New Roman"/>
              </a:rPr>
              <a:t>purchaser if </a:t>
            </a:r>
            <a:r>
              <a:rPr dirty="0" sz="1100" spc="10">
                <a:latin typeface="Times New Roman"/>
                <a:cs typeface="Times New Roman"/>
              </a:rPr>
              <a:t>the bondholder wishes to </a:t>
            </a:r>
            <a:r>
              <a:rPr dirty="0" sz="1100" spc="5">
                <a:latin typeface="Times New Roman"/>
                <a:cs typeface="Times New Roman"/>
              </a:rPr>
              <a:t>liquidate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collateral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aftermath of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bankruptcy.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Term: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common debt </a:t>
            </a:r>
            <a:r>
              <a:rPr dirty="0" sz="1100" spc="5">
                <a:latin typeface="Times New Roman"/>
                <a:cs typeface="Times New Roman"/>
              </a:rPr>
              <a:t>classification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by term, or the original life of the security. Short- 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those with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initial life of less than </a:t>
            </a:r>
            <a:r>
              <a:rPr dirty="0" sz="1100" spc="10">
                <a:latin typeface="Times New Roman"/>
                <a:cs typeface="Times New Roman"/>
              </a:rPr>
              <a:t>one year. U.S. </a:t>
            </a:r>
            <a:r>
              <a:rPr dirty="0" sz="1100" spc="5">
                <a:latin typeface="Times New Roman"/>
                <a:cs typeface="Times New Roman"/>
              </a:rPr>
              <a:t>Treasury bills are </a:t>
            </a:r>
            <a:r>
              <a:rPr dirty="0" sz="1100" spc="10">
                <a:latin typeface="Times New Roman"/>
                <a:cs typeface="Times New Roman"/>
              </a:rPr>
              <a:t>a  good example. Intermediate-term securities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U.S. </a:t>
            </a:r>
            <a:r>
              <a:rPr dirty="0" sz="1100" spc="5">
                <a:latin typeface="Times New Roman"/>
                <a:cs typeface="Times New Roman"/>
              </a:rPr>
              <a:t>Treasury notes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lives </a:t>
            </a:r>
            <a:r>
              <a:rPr dirty="0" sz="1100" spc="10">
                <a:latin typeface="Times New Roman"/>
                <a:cs typeface="Times New Roman"/>
              </a:rPr>
              <a:t>ranging  from two years to </a:t>
            </a:r>
            <a:r>
              <a:rPr dirty="0" sz="1100" spc="5">
                <a:latin typeface="Times New Roman"/>
                <a:cs typeface="Times New Roman"/>
              </a:rPr>
              <a:t>ten </a:t>
            </a:r>
            <a:r>
              <a:rPr dirty="0" sz="1100" spc="10">
                <a:latin typeface="Times New Roman"/>
                <a:cs typeface="Times New Roman"/>
              </a:rPr>
              <a:t>years.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long-term security </a:t>
            </a:r>
            <a:r>
              <a:rPr dirty="0" sz="1100" spc="5">
                <a:latin typeface="Times New Roman"/>
                <a:cs typeface="Times New Roman"/>
              </a:rPr>
              <a:t>(such </a:t>
            </a:r>
            <a:r>
              <a:rPr dirty="0" sz="1100" spc="10">
                <a:latin typeface="Times New Roman"/>
                <a:cs typeface="Times New Roman"/>
              </a:rPr>
              <a:t>as a U.S. Treasury </a:t>
            </a:r>
            <a:r>
              <a:rPr dirty="0" sz="1100" spc="5">
                <a:latin typeface="Times New Roman"/>
                <a:cs typeface="Times New Roman"/>
              </a:rPr>
              <a:t>bond) 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maturity greater than ten </a:t>
            </a:r>
            <a:r>
              <a:rPr dirty="0" sz="1100" spc="5">
                <a:latin typeface="Times New Roman"/>
                <a:cs typeface="Times New Roman"/>
              </a:rPr>
              <a:t>years. </a:t>
            </a:r>
            <a:r>
              <a:rPr dirty="0" sz="1100" spc="10">
                <a:latin typeface="Times New Roman"/>
                <a:cs typeface="Times New Roman"/>
              </a:rPr>
              <a:t>Table 4-2 provides some </a:t>
            </a:r>
            <a:r>
              <a:rPr dirty="0" sz="1100" spc="5">
                <a:latin typeface="Times New Roman"/>
                <a:cs typeface="Times New Roman"/>
              </a:rPr>
              <a:t>details </a:t>
            </a:r>
            <a:r>
              <a:rPr dirty="0" sz="1100" spc="10">
                <a:latin typeface="Times New Roman"/>
                <a:cs typeface="Times New Roman"/>
              </a:rPr>
              <a:t>on the characteristics of  </a:t>
            </a:r>
            <a:r>
              <a:rPr dirty="0" sz="1100" spc="5">
                <a:latin typeface="Times New Roman"/>
                <a:cs typeface="Times New Roman"/>
              </a:rPr>
              <a:t>Treasury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Loan arrangements may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open-ended, as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corporate line of credit </a:t>
            </a:r>
            <a:r>
              <a:rPr dirty="0" sz="1100" spc="10">
                <a:latin typeface="Times New Roman"/>
                <a:cs typeface="Times New Roman"/>
              </a:rPr>
              <a:t>at a  commercial bank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private citizen's </a:t>
            </a:r>
            <a:r>
              <a:rPr dirty="0" sz="1100" spc="10">
                <a:latin typeface="Times New Roman"/>
                <a:cs typeface="Times New Roman"/>
              </a:rPr>
              <a:t>home </a:t>
            </a:r>
            <a:r>
              <a:rPr dirty="0" sz="1100" spc="5">
                <a:latin typeface="Times New Roman"/>
                <a:cs typeface="Times New Roman"/>
              </a:rPr>
              <a:t>equity loan.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loans, however, </a:t>
            </a:r>
            <a:r>
              <a:rPr dirty="0" sz="1100" spc="10">
                <a:latin typeface="Times New Roman"/>
                <a:cs typeface="Times New Roman"/>
              </a:rPr>
              <a:t>are seldom  </a:t>
            </a:r>
            <a:r>
              <a:rPr dirty="0" sz="1100" spc="5">
                <a:latin typeface="Times New Roman"/>
                <a:cs typeface="Times New Roman"/>
              </a:rPr>
              <a:t>readily marketable </a:t>
            </a:r>
            <a:r>
              <a:rPr dirty="0" sz="1100" spc="10">
                <a:latin typeface="Times New Roman"/>
                <a:cs typeface="Times New Roman"/>
              </a:rPr>
              <a:t>and usually </a:t>
            </a:r>
            <a:r>
              <a:rPr dirty="0" sz="1100" spc="5">
                <a:latin typeface="Times New Roman"/>
                <a:cs typeface="Times New Roman"/>
              </a:rPr>
              <a:t>cannot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resold to another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lender.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Some bonds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larger </a:t>
            </a:r>
            <a:r>
              <a:rPr dirty="0" sz="1100" spc="10">
                <a:latin typeface="Times New Roman"/>
                <a:cs typeface="Times New Roman"/>
              </a:rPr>
              <a:t>debt </a:t>
            </a:r>
            <a:r>
              <a:rPr dirty="0" sz="1100" spc="5">
                <a:latin typeface="Times New Roman"/>
                <a:cs typeface="Times New Roman"/>
              </a:rPr>
              <a:t>obligation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serial </a:t>
            </a:r>
            <a:r>
              <a:rPr dirty="0" sz="1100" spc="10">
                <a:latin typeface="Times New Roman"/>
                <a:cs typeface="Times New Roman"/>
              </a:rPr>
              <a:t>bond. Such a bond </a:t>
            </a:r>
            <a:r>
              <a:rPr dirty="0" sz="1100" spc="5">
                <a:latin typeface="Times New Roman"/>
                <a:cs typeface="Times New Roman"/>
              </a:rPr>
              <a:t>issue  </a:t>
            </a:r>
            <a:r>
              <a:rPr dirty="0" sz="1100" spc="10">
                <a:latin typeface="Times New Roman"/>
                <a:cs typeface="Times New Roman"/>
              </a:rPr>
              <a:t>has a </a:t>
            </a:r>
            <a:r>
              <a:rPr dirty="0" sz="1100" spc="5">
                <a:latin typeface="Times New Roman"/>
                <a:cs typeface="Times New Roman"/>
              </a:rPr>
              <a:t>series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maturity </a:t>
            </a:r>
            <a:r>
              <a:rPr dirty="0" sz="1100" spc="10">
                <a:latin typeface="Times New Roman"/>
                <a:cs typeface="Times New Roman"/>
              </a:rPr>
              <a:t>dates for specific portions </a:t>
            </a:r>
            <a:r>
              <a:rPr dirty="0" sz="1100" spc="5">
                <a:latin typeface="Times New Roman"/>
                <a:cs typeface="Times New Roman"/>
              </a:rPr>
              <a:t>of the debt rather </a:t>
            </a:r>
            <a:r>
              <a:rPr dirty="0" sz="1100" spc="10">
                <a:latin typeface="Times New Roman"/>
                <a:cs typeface="Times New Roman"/>
              </a:rPr>
              <a:t>than one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date for  the entire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3.</a:t>
            </a:r>
            <a:r>
              <a:rPr dirty="0" sz="1100" spc="2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Terms of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Repayment: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potential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interested in </a:t>
            </a:r>
            <a:r>
              <a:rPr dirty="0" sz="1100" spc="10">
                <a:latin typeface="Times New Roman"/>
                <a:cs typeface="Times New Roman"/>
              </a:rPr>
              <a:t>knowing the </a:t>
            </a:r>
            <a:r>
              <a:rPr dirty="0" sz="1100" spc="5">
                <a:latin typeface="Times New Roman"/>
                <a:cs typeface="Times New Roman"/>
              </a:rPr>
              <a:t>structure of the cash </a:t>
            </a:r>
            <a:r>
              <a:rPr dirty="0" sz="1100" spc="10">
                <a:latin typeface="Times New Roman"/>
                <a:cs typeface="Times New Roman"/>
              </a:rPr>
              <a:t>flows </a:t>
            </a:r>
            <a:r>
              <a:rPr dirty="0" sz="1100" spc="5">
                <a:latin typeface="Times New Roman"/>
                <a:cs typeface="Times New Roman"/>
              </a:rPr>
              <a:t>promised  in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indenture. Several </a:t>
            </a:r>
            <a:r>
              <a:rPr dirty="0" sz="1100" spc="10">
                <a:latin typeface="Times New Roman"/>
                <a:cs typeface="Times New Roman"/>
              </a:rPr>
              <a:t>repayment </a:t>
            </a:r>
            <a:r>
              <a:rPr dirty="0" sz="1100" spc="5">
                <a:latin typeface="Times New Roman"/>
                <a:cs typeface="Times New Roman"/>
              </a:rPr>
              <a:t>patterns are</a:t>
            </a:r>
            <a:r>
              <a:rPr dirty="0" sz="1100" spc="10">
                <a:latin typeface="Times New Roman"/>
                <a:cs typeface="Times New Roman"/>
              </a:rPr>
              <a:t> common.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Interest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Only: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marketable </a:t>
            </a:r>
            <a:r>
              <a:rPr dirty="0" sz="1100" spc="10">
                <a:latin typeface="Times New Roman"/>
                <a:cs typeface="Times New Roman"/>
              </a:rPr>
              <a:t>debt </a:t>
            </a:r>
            <a:r>
              <a:rPr dirty="0" sz="1100" spc="5">
                <a:latin typeface="Times New Roman"/>
                <a:cs typeface="Times New Roman"/>
              </a:rPr>
              <a:t>is structured </a:t>
            </a:r>
            <a:r>
              <a:rPr dirty="0" sz="1100" spc="10">
                <a:latin typeface="Times New Roman"/>
                <a:cs typeface="Times New Roman"/>
              </a:rPr>
              <a:t>such that the </a:t>
            </a:r>
            <a:r>
              <a:rPr dirty="0" sz="1100" spc="5">
                <a:latin typeface="Times New Roman"/>
                <a:cs typeface="Times New Roman"/>
              </a:rPr>
              <a:t>periodic </a:t>
            </a:r>
            <a:r>
              <a:rPr dirty="0" sz="1100" spc="10">
                <a:latin typeface="Times New Roman"/>
                <a:cs typeface="Times New Roman"/>
              </a:rPr>
              <a:t>payments </a:t>
            </a:r>
            <a:r>
              <a:rPr dirty="0" sz="1100" spc="5">
                <a:latin typeface="Times New Roman"/>
                <a:cs typeface="Times New Roman"/>
              </a:rPr>
              <a:t>are entirely interest.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principal </a:t>
            </a:r>
            <a:r>
              <a:rPr dirty="0" sz="1100" spc="10">
                <a:latin typeface="Times New Roman"/>
                <a:cs typeface="Times New Roman"/>
              </a:rPr>
              <a:t>amount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loan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repaid in its entirety at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Sinking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Fund: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some circumstances </a:t>
            </a:r>
            <a:r>
              <a:rPr dirty="0" sz="1100" spc="5">
                <a:latin typeface="Times New Roman"/>
                <a:cs typeface="Times New Roman"/>
              </a:rPr>
              <a:t>lenders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require that </a:t>
            </a:r>
            <a:r>
              <a:rPr dirty="0" sz="1100" spc="10">
                <a:latin typeface="Times New Roman"/>
                <a:cs typeface="Times New Roman"/>
              </a:rPr>
              <a:t>the borrower </a:t>
            </a:r>
            <a:r>
              <a:rPr dirty="0" sz="1100" spc="5">
                <a:latin typeface="Times New Roman"/>
                <a:cs typeface="Times New Roman"/>
              </a:rPr>
              <a:t>provide for the eventual  retirement </a:t>
            </a:r>
            <a:r>
              <a:rPr dirty="0" sz="1100" spc="10">
                <a:latin typeface="Times New Roman"/>
                <a:cs typeface="Times New Roman"/>
              </a:rPr>
              <a:t>of the debt by </a:t>
            </a:r>
            <a:r>
              <a:rPr dirty="0" sz="1100" spc="5">
                <a:latin typeface="Times New Roman"/>
                <a:cs typeface="Times New Roman"/>
              </a:rPr>
              <a:t>setting aside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debt </a:t>
            </a:r>
            <a:r>
              <a:rPr dirty="0" sz="1100" spc="5">
                <a:latin typeface="Times New Roman"/>
                <a:cs typeface="Times New Roman"/>
              </a:rPr>
              <a:t>principal </a:t>
            </a:r>
            <a:r>
              <a:rPr dirty="0" sz="1100" spc="10">
                <a:latin typeface="Times New Roman"/>
                <a:cs typeface="Times New Roman"/>
              </a:rPr>
              <a:t>each year. Such a fund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called a </a:t>
            </a:r>
            <a:r>
              <a:rPr dirty="0" sz="1100" spc="5">
                <a:latin typeface="Times New Roman"/>
                <a:cs typeface="Times New Roman"/>
              </a:rPr>
              <a:t>sinking </a:t>
            </a:r>
            <a:r>
              <a:rPr dirty="0" sz="1100" spc="10">
                <a:latin typeface="Times New Roman"/>
                <a:cs typeface="Times New Roman"/>
              </a:rPr>
              <a:t>fund. For </a:t>
            </a:r>
            <a:r>
              <a:rPr dirty="0" sz="1100" spc="5">
                <a:latin typeface="Times New Roman"/>
                <a:cs typeface="Times New Roman"/>
              </a:rPr>
              <a:t>instance, </a:t>
            </a:r>
            <a:r>
              <a:rPr dirty="0" sz="1100" spc="10">
                <a:latin typeface="Times New Roman"/>
                <a:cs typeface="Times New Roman"/>
              </a:rPr>
              <a:t>a $10-million, 20-year </a:t>
            </a:r>
            <a:r>
              <a:rPr dirty="0" sz="1100" spc="5">
                <a:latin typeface="Times New Roman"/>
                <a:cs typeface="Times New Roman"/>
              </a:rPr>
              <a:t>debt </a:t>
            </a:r>
            <a:r>
              <a:rPr dirty="0" sz="1100" spc="10">
                <a:latin typeface="Times New Roman"/>
                <a:cs typeface="Times New Roman"/>
              </a:rPr>
              <a:t>issue might provide that  </a:t>
            </a:r>
            <a:r>
              <a:rPr dirty="0" sz="1100" spc="5">
                <a:latin typeface="Times New Roman"/>
                <a:cs typeface="Times New Roman"/>
              </a:rPr>
              <a:t>after five years, the borrower must deposit </a:t>
            </a:r>
            <a:r>
              <a:rPr dirty="0" sz="1100" spc="10">
                <a:latin typeface="Times New Roman"/>
                <a:cs typeface="Times New Roman"/>
              </a:rPr>
              <a:t>$1 </a:t>
            </a:r>
            <a:r>
              <a:rPr dirty="0" sz="1100" spc="5">
                <a:latin typeface="Times New Roman"/>
                <a:cs typeface="Times New Roman"/>
              </a:rPr>
              <a:t>million </a:t>
            </a:r>
            <a:r>
              <a:rPr dirty="0" sz="1100" spc="10">
                <a:latin typeface="Times New Roman"/>
                <a:cs typeface="Times New Roman"/>
              </a:rPr>
              <a:t>into a </a:t>
            </a:r>
            <a:r>
              <a:rPr dirty="0" sz="1100" spc="5">
                <a:latin typeface="Times New Roman"/>
                <a:cs typeface="Times New Roman"/>
              </a:rPr>
              <a:t>special </a:t>
            </a:r>
            <a:r>
              <a:rPr dirty="0" sz="1100" spc="10">
                <a:latin typeface="Times New Roman"/>
                <a:cs typeface="Times New Roman"/>
              </a:rPr>
              <a:t>escrow account and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$1 </a:t>
            </a:r>
            <a:r>
              <a:rPr dirty="0" sz="1100" spc="5">
                <a:latin typeface="Times New Roman"/>
                <a:cs typeface="Times New Roman"/>
              </a:rPr>
              <a:t>million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third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to partially offset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eventual burden of debt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repayment.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7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86067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Alternatively, the </a:t>
            </a:r>
            <a:r>
              <a:rPr dirty="0" sz="1100" spc="10">
                <a:latin typeface="Times New Roman"/>
                <a:cs typeface="Times New Roman"/>
              </a:rPr>
              <a:t>indenture might </a:t>
            </a:r>
            <a:r>
              <a:rPr dirty="0" sz="1100" spc="5">
                <a:latin typeface="Times New Roman"/>
                <a:cs typeface="Times New Roman"/>
              </a:rPr>
              <a:t>provide that after </a:t>
            </a:r>
            <a:r>
              <a:rPr dirty="0" sz="1100" spc="10">
                <a:latin typeface="Times New Roman"/>
                <a:cs typeface="Times New Roman"/>
              </a:rPr>
              <a:t>a period of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the borrower </a:t>
            </a:r>
            <a:r>
              <a:rPr dirty="0" sz="1100" spc="5">
                <a:latin typeface="Times New Roman"/>
                <a:cs typeface="Times New Roman"/>
              </a:rPr>
              <a:t>must  retire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certain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each year. This format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portion of the </a:t>
            </a:r>
            <a:r>
              <a:rPr dirty="0" sz="1100" spc="10">
                <a:latin typeface="Times New Roman"/>
                <a:cs typeface="Times New Roman"/>
              </a:rPr>
              <a:t>debt 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paid off early according to </a:t>
            </a:r>
            <a:r>
              <a:rPr dirty="0" sz="1100" spc="10">
                <a:latin typeface="Times New Roman"/>
                <a:cs typeface="Times New Roman"/>
              </a:rPr>
              <a:t>a schedule </a:t>
            </a:r>
            <a:r>
              <a:rPr dirty="0" sz="1100" spc="5">
                <a:latin typeface="Times New Roman"/>
                <a:cs typeface="Times New Roman"/>
              </a:rPr>
              <a:t>outlined in </a:t>
            </a:r>
            <a:r>
              <a:rPr dirty="0" sz="1100" spc="10">
                <a:latin typeface="Times New Roman"/>
                <a:cs typeface="Times New Roman"/>
              </a:rPr>
              <a:t>the bond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indenture.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Balloon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Loan: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balloon loan may </a:t>
            </a:r>
            <a:r>
              <a:rPr dirty="0" sz="1100" spc="10">
                <a:latin typeface="Times New Roman"/>
                <a:cs typeface="Times New Roman"/>
              </a:rPr>
              <a:t>involve a </a:t>
            </a:r>
            <a:r>
              <a:rPr dirty="0" sz="1100" spc="5">
                <a:latin typeface="Times New Roman"/>
                <a:cs typeface="Times New Roman"/>
              </a:rPr>
              <a:t>partial amortization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debt with each </a:t>
            </a:r>
            <a:r>
              <a:rPr dirty="0" sz="1100" spc="10">
                <a:latin typeface="Times New Roman"/>
                <a:cs typeface="Times New Roman"/>
              </a:rPr>
              <a:t>payment, but </a:t>
            </a:r>
            <a:r>
              <a:rPr dirty="0" sz="1100" spc="5">
                <a:latin typeface="Times New Roman"/>
                <a:cs typeface="Times New Roman"/>
              </a:rPr>
              <a:t>with  the </a:t>
            </a:r>
            <a:r>
              <a:rPr dirty="0" sz="1100" spc="10">
                <a:latin typeface="Times New Roman"/>
                <a:cs typeface="Times New Roman"/>
              </a:rPr>
              <a:t>bulk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principal due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end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loan term. </a:t>
            </a:r>
            <a:r>
              <a:rPr dirty="0" sz="1100" spc="5">
                <a:latin typeface="Times New Roman"/>
                <a:cs typeface="Times New Roman"/>
              </a:rPr>
              <a:t>Frequently all of the principal 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due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end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balloon loan. </a:t>
            </a:r>
            <a:r>
              <a:rPr dirty="0" sz="1100" spc="10">
                <a:latin typeface="Times New Roman"/>
                <a:cs typeface="Times New Roman"/>
              </a:rPr>
              <a:t>These bonds </a:t>
            </a:r>
            <a:r>
              <a:rPr dirty="0" sz="1100" spc="5">
                <a:latin typeface="Times New Roman"/>
                <a:cs typeface="Times New Roman"/>
              </a:rPr>
              <a:t>are rarely found in </a:t>
            </a:r>
            <a:r>
              <a:rPr dirty="0" sz="1100" spc="10">
                <a:latin typeface="Times New Roman"/>
                <a:cs typeface="Times New Roman"/>
              </a:rPr>
              <a:t>marketable form; </a:t>
            </a:r>
            <a:r>
              <a:rPr dirty="0" sz="1100" spc="5">
                <a:latin typeface="Times New Roman"/>
                <a:cs typeface="Times New Roman"/>
              </a:rPr>
              <a:t>they are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often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commercial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banking.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Income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Bond: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key </a:t>
            </a:r>
            <a:r>
              <a:rPr dirty="0" sz="1100" spc="5">
                <a:latin typeface="Times New Roman"/>
                <a:cs typeface="Times New Roman"/>
              </a:rPr>
              <a:t>characteristic of </a:t>
            </a:r>
            <a:r>
              <a:rPr dirty="0" sz="1100" spc="10">
                <a:latin typeface="Times New Roman"/>
                <a:cs typeface="Times New Roman"/>
              </a:rPr>
              <a:t>an income bond </a:t>
            </a:r>
            <a:r>
              <a:rPr dirty="0" sz="1100" spc="5">
                <a:latin typeface="Times New Roman"/>
                <a:cs typeface="Times New Roman"/>
              </a:rPr>
              <a:t>is that the interest is payable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if it is earned. 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income bond </a:t>
            </a:r>
            <a:r>
              <a:rPr dirty="0" sz="1100" spc="5">
                <a:latin typeface="Times New Roman"/>
                <a:cs typeface="Times New Roman"/>
              </a:rPr>
              <a:t>might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to finance </a:t>
            </a:r>
            <a:r>
              <a:rPr dirty="0" sz="1100" spc="10">
                <a:latin typeface="Times New Roman"/>
                <a:cs typeface="Times New Roman"/>
              </a:rPr>
              <a:t>some type </a:t>
            </a:r>
            <a:r>
              <a:rPr dirty="0" sz="1100" spc="5">
                <a:latin typeface="Times New Roman"/>
                <a:cs typeface="Times New Roman"/>
              </a:rPr>
              <a:t>of income-producing property such 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parking </a:t>
            </a:r>
            <a:r>
              <a:rPr dirty="0" sz="1100" spc="5">
                <a:latin typeface="Times New Roman"/>
                <a:cs typeface="Times New Roman"/>
              </a:rPr>
              <a:t>garage. If the facility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unprofitable in the first </a:t>
            </a:r>
            <a:r>
              <a:rPr dirty="0" sz="1100" spc="10">
                <a:latin typeface="Times New Roman"/>
                <a:cs typeface="Times New Roman"/>
              </a:rPr>
              <a:t>few years, </a:t>
            </a:r>
            <a:r>
              <a:rPr dirty="0" sz="1100" spc="5">
                <a:latin typeface="Times New Roman"/>
                <a:cs typeface="Times New Roman"/>
              </a:rPr>
              <a:t>the interest </a:t>
            </a:r>
            <a:r>
              <a:rPr dirty="0" sz="1100" spc="10">
                <a:latin typeface="Times New Roman"/>
                <a:cs typeface="Times New Roman"/>
              </a:rPr>
              <a:t>does not  have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paid. It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accumulate depending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specifications of the bond  indenture. </a:t>
            </a:r>
            <a:r>
              <a:rPr dirty="0" sz="1100" spc="10">
                <a:latin typeface="Times New Roman"/>
                <a:cs typeface="Times New Roman"/>
              </a:rPr>
              <a:t>Income bonds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relic </a:t>
            </a:r>
            <a:r>
              <a:rPr dirty="0" sz="1100" spc="10">
                <a:latin typeface="Times New Roman"/>
                <a:cs typeface="Times New Roman"/>
              </a:rPr>
              <a:t>from a bygone age and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no longer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common.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4. Bond Cash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Flows: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Relative to other </a:t>
            </a:r>
            <a:r>
              <a:rPr dirty="0" sz="1100" spc="10">
                <a:latin typeface="Times New Roman"/>
                <a:cs typeface="Times New Roman"/>
              </a:rPr>
              <a:t>types </a:t>
            </a:r>
            <a:r>
              <a:rPr dirty="0" sz="1100" spc="5">
                <a:latin typeface="Times New Roman"/>
                <a:cs typeface="Times New Roman"/>
              </a:rPr>
              <a:t>of securities,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produce cash </a:t>
            </a:r>
            <a:r>
              <a:rPr dirty="0" sz="1100" spc="10">
                <a:latin typeface="Times New Roman"/>
                <a:cs typeface="Times New Roman"/>
              </a:rPr>
              <a:t>flows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an analyst </a:t>
            </a:r>
            <a:r>
              <a:rPr dirty="0" sz="1100" spc="5">
                <a:latin typeface="Times New Roman"/>
                <a:cs typeface="Times New Roman"/>
              </a:rPr>
              <a:t>can predict  </a:t>
            </a:r>
            <a:r>
              <a:rPr dirty="0" sz="1100" spc="10">
                <a:latin typeface="Times New Roman"/>
                <a:cs typeface="Times New Roman"/>
              </a:rPr>
              <a:t>with a high </a:t>
            </a:r>
            <a:r>
              <a:rPr dirty="0" sz="1100" spc="5">
                <a:latin typeface="Times New Roman"/>
                <a:cs typeface="Times New Roman"/>
              </a:rPr>
              <a:t>degree of accuracy. </a:t>
            </a:r>
            <a:r>
              <a:rPr dirty="0" sz="1100" spc="10">
                <a:latin typeface="Times New Roman"/>
                <a:cs typeface="Times New Roman"/>
              </a:rPr>
              <a:t>The cash </a:t>
            </a:r>
            <a:r>
              <a:rPr dirty="0" sz="1100" spc="5">
                <a:latin typeface="Times New Roman"/>
                <a:cs typeface="Times New Roman"/>
              </a:rPr>
              <a:t>flow patterns fall into four categories: annuities,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zero coupon </a:t>
            </a:r>
            <a:r>
              <a:rPr dirty="0" sz="1100" spc="5">
                <a:latin typeface="Times New Roman"/>
                <a:cs typeface="Times New Roman"/>
              </a:rPr>
              <a:t>bonds, variable rate </a:t>
            </a:r>
            <a:r>
              <a:rPr dirty="0" sz="1100" spc="10">
                <a:latin typeface="Times New Roman"/>
                <a:cs typeface="Times New Roman"/>
              </a:rPr>
              <a:t>bonds, and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consols.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Annuities: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Most bonds are annuities </a:t>
            </a:r>
            <a:r>
              <a:rPr dirty="0" sz="1100" spc="5">
                <a:latin typeface="Times New Roman"/>
                <a:cs typeface="Times New Roman"/>
              </a:rPr>
              <a:t>plus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ultimate </a:t>
            </a:r>
            <a:r>
              <a:rPr dirty="0" sz="1100" spc="10">
                <a:latin typeface="Times New Roman"/>
                <a:cs typeface="Times New Roman"/>
              </a:rPr>
              <a:t>repayment </a:t>
            </a:r>
            <a:r>
              <a:rPr dirty="0" sz="1100" spc="5">
                <a:latin typeface="Times New Roman"/>
                <a:cs typeface="Times New Roman"/>
              </a:rPr>
              <a:t>of principal.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annuity promises  </a:t>
            </a:r>
            <a:r>
              <a:rPr dirty="0" sz="1100" spc="10">
                <a:latin typeface="Times New Roman"/>
                <a:cs typeface="Times New Roman"/>
              </a:rPr>
              <a:t>payments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fixed amount on a regular </a:t>
            </a:r>
            <a:r>
              <a:rPr dirty="0" sz="1100" spc="5">
                <a:latin typeface="Times New Roman"/>
                <a:cs typeface="Times New Roman"/>
              </a:rPr>
              <a:t>periodic </a:t>
            </a:r>
            <a:r>
              <a:rPr dirty="0" sz="1100" spc="10">
                <a:latin typeface="Times New Roman"/>
                <a:cs typeface="Times New Roman"/>
              </a:rPr>
              <a:t>schedule for a </a:t>
            </a:r>
            <a:r>
              <a:rPr dirty="0" sz="1100" spc="5">
                <a:latin typeface="Times New Roman"/>
                <a:cs typeface="Times New Roman"/>
              </a:rPr>
              <a:t>finite </a:t>
            </a:r>
            <a:r>
              <a:rPr dirty="0" sz="1100" spc="10">
                <a:latin typeface="Times New Roman"/>
                <a:cs typeface="Times New Roman"/>
              </a:rPr>
              <a:t>length of </a:t>
            </a:r>
            <a:r>
              <a:rPr dirty="0" sz="1100" spc="5">
                <a:latin typeface="Times New Roman"/>
                <a:cs typeface="Times New Roman"/>
              </a:rPr>
              <a:t>time.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United </a:t>
            </a:r>
            <a:r>
              <a:rPr dirty="0" sz="1100" spc="5">
                <a:latin typeface="Times New Roman"/>
                <a:cs typeface="Times New Roman"/>
              </a:rPr>
              <a:t>States </a:t>
            </a:r>
            <a:r>
              <a:rPr dirty="0" sz="1100" spc="10">
                <a:latin typeface="Times New Roman"/>
                <a:cs typeface="Times New Roman"/>
              </a:rPr>
              <a:t>and Japan, </a:t>
            </a:r>
            <a:r>
              <a:rPr dirty="0" sz="1100" spc="5">
                <a:latin typeface="Times New Roman"/>
                <a:cs typeface="Times New Roman"/>
              </a:rPr>
              <a:t>virtually all </a:t>
            </a:r>
            <a:r>
              <a:rPr dirty="0" sz="1100" spc="10">
                <a:latin typeface="Times New Roman"/>
                <a:cs typeface="Times New Roman"/>
              </a:rPr>
              <a:t>bonds pay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twice </a:t>
            </a:r>
            <a:r>
              <a:rPr dirty="0" sz="1100" spc="5">
                <a:latin typeface="Times New Roman"/>
                <a:cs typeface="Times New Roman"/>
              </a:rPr>
              <a:t>per year. In Europe,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tradition is </a:t>
            </a:r>
            <a:r>
              <a:rPr dirty="0" sz="1100" spc="10">
                <a:latin typeface="Times New Roman"/>
                <a:cs typeface="Times New Roman"/>
              </a:rPr>
              <a:t>to pay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once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annually.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Zero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Coupon: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zero </a:t>
            </a:r>
            <a:r>
              <a:rPr dirty="0" sz="1100" spc="10">
                <a:latin typeface="Times New Roman"/>
                <a:cs typeface="Times New Roman"/>
              </a:rPr>
              <a:t>coupon bond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specific maturity date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it returns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principal, but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pays no </a:t>
            </a:r>
            <a:r>
              <a:rPr dirty="0" sz="1100" spc="5">
                <a:latin typeface="Times New Roman"/>
                <a:cs typeface="Times New Roman"/>
              </a:rPr>
              <a:t>periodic </a:t>
            </a:r>
            <a:r>
              <a:rPr dirty="0" sz="1100" spc="10">
                <a:latin typeface="Times New Roman"/>
                <a:cs typeface="Times New Roman"/>
              </a:rPr>
              <a:t>income. </a:t>
            </a:r>
            <a:r>
              <a:rPr dirty="0" sz="1100" spc="5">
                <a:latin typeface="Times New Roman"/>
                <a:cs typeface="Times New Roman"/>
              </a:rPr>
              <a:t>In other </a:t>
            </a:r>
            <a:r>
              <a:rPr dirty="0" sz="1100" spc="10">
                <a:latin typeface="Times New Roman"/>
                <a:cs typeface="Times New Roman"/>
              </a:rPr>
              <a:t>words,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only a </a:t>
            </a:r>
            <a:r>
              <a:rPr dirty="0" sz="1100" spc="5">
                <a:latin typeface="Times New Roman"/>
                <a:cs typeface="Times New Roman"/>
              </a:rPr>
              <a:t>single cash inflow the </a:t>
            </a:r>
            <a:r>
              <a:rPr dirty="0" sz="1100" spc="10">
                <a:latin typeface="Times New Roman"/>
                <a:cs typeface="Times New Roman"/>
              </a:rPr>
              <a:t>par  value returned at maturity.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investor </a:t>
            </a:r>
            <a:r>
              <a:rPr dirty="0" sz="1100" spc="5">
                <a:latin typeface="Times New Roman"/>
                <a:cs typeface="Times New Roman"/>
              </a:rPr>
              <a:t>might </a:t>
            </a:r>
            <a:r>
              <a:rPr dirty="0" sz="1100" spc="10">
                <a:latin typeface="Times New Roman"/>
                <a:cs typeface="Times New Roman"/>
              </a:rPr>
              <a:t>pay $450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bond that promises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return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$1,000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7.5 years.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investor's </a:t>
            </a:r>
            <a:r>
              <a:rPr dirty="0" sz="1100" spc="10">
                <a:latin typeface="Times New Roman"/>
                <a:cs typeface="Times New Roman"/>
              </a:rPr>
              <a:t>return comes from the </a:t>
            </a:r>
            <a:r>
              <a:rPr dirty="0" sz="1100" spc="15">
                <a:latin typeface="Times New Roman"/>
                <a:cs typeface="Times New Roman"/>
              </a:rPr>
              <a:t>$550 </a:t>
            </a:r>
            <a:r>
              <a:rPr dirty="0" sz="1100" spc="10">
                <a:latin typeface="Times New Roman"/>
                <a:cs typeface="Times New Roman"/>
              </a:rPr>
              <a:t>increase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value over the  </a:t>
            </a:r>
            <a:r>
              <a:rPr dirty="0" sz="1100" spc="5">
                <a:latin typeface="Times New Roman"/>
                <a:cs typeface="Times New Roman"/>
              </a:rPr>
              <a:t>seven-and-one-half years.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types of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5">
                <a:latin typeface="Times New Roman"/>
                <a:cs typeface="Times New Roman"/>
              </a:rPr>
              <a:t>relatively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United </a:t>
            </a:r>
            <a:r>
              <a:rPr dirty="0" sz="1100" spc="5">
                <a:latin typeface="Times New Roman"/>
                <a:cs typeface="Times New Roman"/>
              </a:rPr>
              <a:t>States.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retail department </a:t>
            </a:r>
            <a:r>
              <a:rPr dirty="0" sz="1100" spc="5">
                <a:latin typeface="Times New Roman"/>
                <a:cs typeface="Times New Roman"/>
              </a:rPr>
              <a:t>store </a:t>
            </a:r>
            <a:r>
              <a:rPr dirty="0" sz="1100" spc="10">
                <a:latin typeface="Times New Roman"/>
                <a:cs typeface="Times New Roman"/>
              </a:rPr>
              <a:t>JCPenney (JCP, </a:t>
            </a:r>
            <a:r>
              <a:rPr dirty="0" sz="1100" spc="15">
                <a:latin typeface="Times New Roman"/>
                <a:cs typeface="Times New Roman"/>
              </a:rPr>
              <a:t>NYSE) </a:t>
            </a:r>
            <a:r>
              <a:rPr dirty="0" sz="1100" spc="10">
                <a:latin typeface="Times New Roman"/>
                <a:cs typeface="Times New Roman"/>
              </a:rPr>
              <a:t>issued the </a:t>
            </a:r>
            <a:r>
              <a:rPr dirty="0" sz="1100" spc="5">
                <a:latin typeface="Times New Roman"/>
                <a:cs typeface="Times New Roman"/>
              </a:rPr>
              <a:t>first publicly offered zero  </a:t>
            </a:r>
            <a:r>
              <a:rPr dirty="0" sz="1100" spc="10">
                <a:latin typeface="Times New Roman"/>
                <a:cs typeface="Times New Roman"/>
              </a:rPr>
              <a:t>coupon bond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1982. Chase Manhattan Bank (CMB, </a:t>
            </a:r>
            <a:r>
              <a:rPr dirty="0" sz="1100" spc="15">
                <a:latin typeface="Times New Roman"/>
                <a:cs typeface="Times New Roman"/>
              </a:rPr>
              <a:t>NYSE) </a:t>
            </a:r>
            <a:r>
              <a:rPr dirty="0" sz="1100" spc="10">
                <a:latin typeface="Times New Roman"/>
                <a:cs typeface="Times New Roman"/>
              </a:rPr>
              <a:t>and McDonald's (MCD,  </a:t>
            </a:r>
            <a:r>
              <a:rPr dirty="0" sz="1100" spc="15">
                <a:latin typeface="Times New Roman"/>
                <a:cs typeface="Times New Roman"/>
              </a:rPr>
              <a:t>NYSE) </a:t>
            </a:r>
            <a:r>
              <a:rPr dirty="0" sz="1100" spc="10">
                <a:latin typeface="Times New Roman"/>
                <a:cs typeface="Times New Roman"/>
              </a:rPr>
              <a:t>followed suit later that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Variable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Rate: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do not </a:t>
            </a:r>
            <a:r>
              <a:rPr dirty="0" sz="1100" spc="5">
                <a:latin typeface="Times New Roman"/>
                <a:cs typeface="Times New Roman"/>
              </a:rPr>
              <a:t>carry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fixed interest rate, </a:t>
            </a:r>
            <a:r>
              <a:rPr dirty="0" sz="1100" spc="10">
                <a:latin typeface="Times New Roman"/>
                <a:cs typeface="Times New Roman"/>
              </a:rPr>
              <a:t>but allow </a:t>
            </a:r>
            <a:r>
              <a:rPr dirty="0" sz="1100" spc="5">
                <a:latin typeface="Times New Roman"/>
                <a:cs typeface="Times New Roman"/>
              </a:rPr>
              <a:t>the rate to fluctuate in ac-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cordance with some market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0">
                <a:latin typeface="Times New Roman"/>
                <a:cs typeface="Times New Roman"/>
              </a:rPr>
              <a:t>Such a bond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variable rate </a:t>
            </a:r>
            <a:r>
              <a:rPr dirty="0" sz="1100" spc="10">
                <a:latin typeface="Times New Roman"/>
                <a:cs typeface="Times New Roman"/>
              </a:rPr>
              <a:t>bond, </a:t>
            </a:r>
            <a:r>
              <a:rPr dirty="0" sz="1100" spc="5">
                <a:latin typeface="Times New Roman"/>
                <a:cs typeface="Times New Roman"/>
              </a:rPr>
              <a:t>also called an  adjustable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bond.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U.S.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savings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bonds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good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example.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paid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these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0"/>
              </a:lnSpc>
            </a:pPr>
            <a:r>
              <a:rPr dirty="0" sz="1100" spc="10">
                <a:latin typeface="Times New Roman"/>
                <a:cs typeface="Times New Roman"/>
              </a:rPr>
              <a:t>90 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percent 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prevailing 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five-year 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Treasury 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securities, 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4 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percent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  <a:spcBef>
                <a:spcPts val="50"/>
              </a:spcBef>
            </a:pPr>
            <a:r>
              <a:rPr dirty="0" sz="1100" spc="10">
                <a:latin typeface="Times New Roman"/>
                <a:cs typeface="Times New Roman"/>
              </a:rPr>
              <a:t>minimum. If market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move higher, the income </a:t>
            </a:r>
            <a:r>
              <a:rPr dirty="0" sz="1100" spc="5">
                <a:latin typeface="Times New Roman"/>
                <a:cs typeface="Times New Roman"/>
              </a:rPr>
              <a:t>earned </a:t>
            </a:r>
            <a:r>
              <a:rPr dirty="0" sz="1100" spc="10">
                <a:latin typeface="Times New Roman"/>
                <a:cs typeface="Times New Roman"/>
              </a:rPr>
              <a:t>on these bonds increases, and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vice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versa.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172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256538" y="406989"/>
            <a:ext cx="5688965" cy="84410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89865" marR="182880">
              <a:lnSpc>
                <a:spcPct val="98300"/>
              </a:lnSpc>
              <a:spcBef>
                <a:spcPts val="150"/>
              </a:spcBef>
              <a:tabLst>
                <a:tab pos="52895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special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 variable rate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step-up bond, </a:t>
            </a:r>
            <a:r>
              <a:rPr dirty="0" sz="1100" spc="10">
                <a:latin typeface="Times New Roman"/>
                <a:cs typeface="Times New Roman"/>
              </a:rPr>
              <a:t>one whose coupon </a:t>
            </a:r>
            <a:r>
              <a:rPr dirty="0" sz="1100" spc="5">
                <a:latin typeface="Times New Roman"/>
                <a:cs typeface="Times New Roman"/>
              </a:rPr>
              <a:t>increases  according </a:t>
            </a:r>
            <a:r>
              <a:rPr dirty="0" sz="1100" spc="10">
                <a:latin typeface="Times New Roman"/>
                <a:cs typeface="Times New Roman"/>
              </a:rPr>
              <a:t>to a predetermined schedule.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February 1995 the Federal Home Loan Bank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three-year </a:t>
            </a:r>
            <a:r>
              <a:rPr dirty="0" sz="1100" spc="10">
                <a:latin typeface="Times New Roman"/>
                <a:cs typeface="Times New Roman"/>
              </a:rPr>
              <a:t>step-up </a:t>
            </a:r>
            <a:r>
              <a:rPr dirty="0" sz="1100" spc="5">
                <a:latin typeface="Times New Roman"/>
                <a:cs typeface="Times New Roman"/>
              </a:rPr>
              <a:t>bond</a:t>
            </a:r>
            <a:r>
              <a:rPr dirty="0" baseline="37037" sz="1125" spc="7">
                <a:latin typeface="Times New Roman"/>
                <a:cs typeface="Times New Roman"/>
              </a:rPr>
              <a:t>10 </a:t>
            </a:r>
            <a:r>
              <a:rPr dirty="0" sz="1100" spc="10">
                <a:latin typeface="Times New Roman"/>
                <a:cs typeface="Times New Roman"/>
              </a:rPr>
              <a:t>with a coupon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began </a:t>
            </a:r>
            <a:r>
              <a:rPr dirty="0" sz="1100" spc="5">
                <a:latin typeface="Times New Roman"/>
                <a:cs typeface="Times New Roman"/>
              </a:rPr>
              <a:t>at 7.25%.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six </a:t>
            </a:r>
            <a:r>
              <a:rPr dirty="0" sz="1100" spc="10">
                <a:latin typeface="Times New Roman"/>
                <a:cs typeface="Times New Roman"/>
              </a:rPr>
              <a:t>months  </a:t>
            </a:r>
            <a:r>
              <a:rPr dirty="0" sz="1100" spc="5">
                <a:latin typeface="Times New Roman"/>
                <a:cs typeface="Times New Roman"/>
              </a:rPr>
              <a:t>thereafter </a:t>
            </a:r>
            <a:r>
              <a:rPr dirty="0" sz="1100" spc="10">
                <a:latin typeface="Times New Roman"/>
                <a:cs typeface="Times New Roman"/>
              </a:rPr>
              <a:t>the coupon </a:t>
            </a:r>
            <a:r>
              <a:rPr dirty="0" sz="1100" spc="5">
                <a:latin typeface="Times New Roman"/>
                <a:cs typeface="Times New Roman"/>
              </a:rPr>
              <a:t>increases, eventually settling at</a:t>
            </a:r>
            <a:r>
              <a:rPr dirty="0" sz="1100" spc="10">
                <a:latin typeface="Times New Roman"/>
                <a:cs typeface="Times New Roman"/>
              </a:rPr>
              <a:t> 9.25%.'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Most bonds </a:t>
            </a:r>
            <a:r>
              <a:rPr dirty="0" sz="1100" spc="5" b="1" i="1">
                <a:latin typeface="Times New Roman"/>
                <a:cs typeface="Times New Roman"/>
              </a:rPr>
              <a:t>are </a:t>
            </a:r>
            <a:r>
              <a:rPr dirty="0" sz="1100" spc="10" b="1" i="1">
                <a:latin typeface="Times New Roman"/>
                <a:cs typeface="Times New Roman"/>
              </a:rPr>
              <a:t>composed </a:t>
            </a:r>
            <a:r>
              <a:rPr dirty="0" sz="1100" spc="5" b="1" i="1">
                <a:latin typeface="Times New Roman"/>
                <a:cs typeface="Times New Roman"/>
              </a:rPr>
              <a:t>of </a:t>
            </a:r>
            <a:r>
              <a:rPr dirty="0" sz="1100" spc="10" b="1" i="1">
                <a:latin typeface="Times New Roman"/>
                <a:cs typeface="Times New Roman"/>
              </a:rPr>
              <a:t>an </a:t>
            </a:r>
            <a:r>
              <a:rPr dirty="0" sz="1100" spc="5" b="1" i="1">
                <a:latin typeface="Times New Roman"/>
                <a:cs typeface="Times New Roman"/>
              </a:rPr>
              <a:t>annuity </a:t>
            </a:r>
            <a:r>
              <a:rPr dirty="0" sz="1100" spc="10" b="1" i="1">
                <a:latin typeface="Times New Roman"/>
                <a:cs typeface="Times New Roman"/>
              </a:rPr>
              <a:t>plus a </a:t>
            </a:r>
            <a:r>
              <a:rPr dirty="0" sz="1100" spc="5" b="1" i="1">
                <a:latin typeface="Times New Roman"/>
                <a:cs typeface="Times New Roman"/>
              </a:rPr>
              <a:t>single </a:t>
            </a:r>
            <a:r>
              <a:rPr dirty="0" sz="1100" spc="15" b="1" i="1">
                <a:latin typeface="Times New Roman"/>
                <a:cs typeface="Times New Roman"/>
              </a:rPr>
              <a:t>sum </a:t>
            </a:r>
            <a:r>
              <a:rPr dirty="0" sz="1100" spc="10" b="1" i="1">
                <a:latin typeface="Times New Roman"/>
                <a:cs typeface="Times New Roman"/>
              </a:rPr>
              <a:t>at</a:t>
            </a:r>
            <a:r>
              <a:rPr dirty="0" sz="1100" spc="-3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maturity.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Consols: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90500" marR="17843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With a consol, a </a:t>
            </a:r>
            <a:r>
              <a:rPr dirty="0" sz="1100" spc="5">
                <a:latin typeface="Times New Roman"/>
                <a:cs typeface="Times New Roman"/>
              </a:rPr>
              <a:t>level </a:t>
            </a:r>
            <a:r>
              <a:rPr dirty="0" sz="1100" spc="10">
                <a:latin typeface="Times New Roman"/>
                <a:cs typeface="Times New Roman"/>
              </a:rPr>
              <a:t>rate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interest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paid perpetually;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 never </a:t>
            </a:r>
            <a:r>
              <a:rPr dirty="0" sz="1100" spc="5">
                <a:latin typeface="Times New Roman"/>
                <a:cs typeface="Times New Roman"/>
              </a:rPr>
              <a:t>matures, </a:t>
            </a:r>
            <a:r>
              <a:rPr dirty="0" sz="1100" spc="10">
                <a:latin typeface="Times New Roman"/>
                <a:cs typeface="Times New Roman"/>
              </a:rPr>
              <a:t>and the  interest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paid forever. </a:t>
            </a:r>
            <a:r>
              <a:rPr dirty="0" sz="1100" spc="15">
                <a:latin typeface="Times New Roman"/>
                <a:cs typeface="Times New Roman"/>
              </a:rPr>
              <a:t>Bonds </a:t>
            </a:r>
            <a:r>
              <a:rPr dirty="0" sz="1100" spc="10">
                <a:latin typeface="Times New Roman"/>
                <a:cs typeface="Times New Roman"/>
              </a:rPr>
              <a:t>of this type </a:t>
            </a:r>
            <a:r>
              <a:rPr dirty="0" sz="1100" spc="5">
                <a:latin typeface="Times New Roman"/>
                <a:cs typeface="Times New Roman"/>
              </a:rPr>
              <a:t>are traded in </a:t>
            </a:r>
            <a:r>
              <a:rPr dirty="0" sz="1100" spc="10">
                <a:latin typeface="Times New Roman"/>
                <a:cs typeface="Times New Roman"/>
              </a:rPr>
              <a:t>Europe and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Canada, but </a:t>
            </a:r>
            <a:r>
              <a:rPr dirty="0" sz="1100" spc="5">
                <a:latin typeface="Times New Roman"/>
                <a:cs typeface="Times New Roman"/>
              </a:rPr>
              <a:t>they are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rare in the </a:t>
            </a:r>
            <a:r>
              <a:rPr dirty="0" sz="1100" spc="10">
                <a:latin typeface="Times New Roman"/>
                <a:cs typeface="Times New Roman"/>
              </a:rPr>
              <a:t>United </a:t>
            </a:r>
            <a:r>
              <a:rPr dirty="0" sz="1100" spc="5">
                <a:latin typeface="Times New Roman"/>
                <a:cs typeface="Times New Roman"/>
              </a:rPr>
              <a:t>States. </a:t>
            </a:r>
            <a:r>
              <a:rPr dirty="0" sz="1100" spc="10">
                <a:latin typeface="Times New Roman"/>
                <a:cs typeface="Times New Roman"/>
              </a:rPr>
              <a:t>Two examples </a:t>
            </a:r>
            <a:r>
              <a:rPr dirty="0" sz="1100" spc="5">
                <a:latin typeface="Times New Roman"/>
                <a:cs typeface="Times New Roman"/>
              </a:rPr>
              <a:t>are the </a:t>
            </a:r>
            <a:r>
              <a:rPr dirty="0" sz="1100" spc="10">
                <a:latin typeface="Times New Roman"/>
                <a:cs typeface="Times New Roman"/>
              </a:rPr>
              <a:t>Lehigh Valley </a:t>
            </a:r>
            <a:r>
              <a:rPr dirty="0" sz="1100" spc="5">
                <a:latin typeface="Times New Roman"/>
                <a:cs typeface="Times New Roman"/>
              </a:rPr>
              <a:t>Railroad </a:t>
            </a:r>
            <a:r>
              <a:rPr dirty="0" sz="1100" spc="10">
                <a:latin typeface="Times New Roman"/>
                <a:cs typeface="Times New Roman"/>
              </a:rPr>
              <a:t>4'/2% and </a:t>
            </a:r>
            <a:r>
              <a:rPr dirty="0" sz="1100" spc="20">
                <a:latin typeface="Times New Roman"/>
                <a:cs typeface="Times New Roman"/>
              </a:rPr>
              <a:t>6%  </a:t>
            </a:r>
            <a:r>
              <a:rPr dirty="0" sz="1100" spc="5">
                <a:latin typeface="Times New Roman"/>
                <a:cs typeface="Times New Roman"/>
              </a:rPr>
              <a:t>issues. Issued in 1873, these </a:t>
            </a:r>
            <a:r>
              <a:rPr dirty="0" sz="1100" spc="10">
                <a:latin typeface="Times New Roman"/>
                <a:cs typeface="Times New Roman"/>
              </a:rPr>
              <a:t>bonds were </a:t>
            </a:r>
            <a:r>
              <a:rPr dirty="0" sz="1100" spc="5">
                <a:latin typeface="Times New Roman"/>
                <a:cs typeface="Times New Roman"/>
              </a:rPr>
              <a:t>"due only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default of interest."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mortgage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company's </a:t>
            </a:r>
            <a:r>
              <a:rPr dirty="0" sz="1100" spc="5">
                <a:latin typeface="Times New Roman"/>
                <a:cs typeface="Times New Roman"/>
              </a:rPr>
              <a:t>main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railroad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lines secured them. Bondholders agreed to a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modification of the indenture in </a:t>
            </a:r>
            <a:r>
              <a:rPr dirty="0" sz="1100" spc="10">
                <a:latin typeface="Times New Roman"/>
                <a:cs typeface="Times New Roman"/>
              </a:rPr>
              <a:t>1949 </a:t>
            </a:r>
            <a:r>
              <a:rPr dirty="0" sz="1100" spc="5">
                <a:latin typeface="Times New Roman"/>
                <a:cs typeface="Times New Roman"/>
              </a:rPr>
              <a:t>giving the </a:t>
            </a:r>
            <a:r>
              <a:rPr dirty="0" sz="1100" spc="10">
                <a:latin typeface="Times New Roman"/>
                <a:cs typeface="Times New Roman"/>
              </a:rPr>
              <a:t>bonds a </a:t>
            </a:r>
            <a:r>
              <a:rPr dirty="0" sz="1100" spc="5">
                <a:latin typeface="Times New Roman"/>
                <a:cs typeface="Times New Roman"/>
              </a:rPr>
              <a:t>definite maturity of </a:t>
            </a:r>
            <a:r>
              <a:rPr dirty="0" sz="1100" spc="10">
                <a:latin typeface="Times New Roman"/>
                <a:cs typeface="Times New Roman"/>
              </a:rPr>
              <a:t>1989. They </a:t>
            </a:r>
            <a:r>
              <a:rPr dirty="0" sz="1100" spc="5">
                <a:latin typeface="Times New Roman"/>
                <a:cs typeface="Times New Roman"/>
              </a:rPr>
              <a:t>are  </a:t>
            </a:r>
            <a:r>
              <a:rPr dirty="0" sz="1100" spc="10">
                <a:latin typeface="Times New Roman"/>
                <a:cs typeface="Times New Roman"/>
              </a:rPr>
              <a:t>now gone and </a:t>
            </a:r>
            <a:r>
              <a:rPr dirty="0" sz="1100" spc="5">
                <a:latin typeface="Times New Roman"/>
                <a:cs typeface="Times New Roman"/>
              </a:rPr>
              <a:t>part of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history.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89865" marR="18034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U.S. companies do </a:t>
            </a:r>
            <a:r>
              <a:rPr dirty="0" sz="1100" spc="5">
                <a:latin typeface="Times New Roman"/>
                <a:cs typeface="Times New Roman"/>
              </a:rPr>
              <a:t>occasionally issue </a:t>
            </a:r>
            <a:r>
              <a:rPr dirty="0" sz="1100" spc="10">
                <a:latin typeface="Times New Roman"/>
                <a:cs typeface="Times New Roman"/>
              </a:rPr>
              <a:t>very </a:t>
            </a:r>
            <a:r>
              <a:rPr dirty="0" sz="1100" spc="5">
                <a:latin typeface="Times New Roman"/>
                <a:cs typeface="Times New Roman"/>
              </a:rPr>
              <a:t>long-term bonds, </a:t>
            </a:r>
            <a:r>
              <a:rPr dirty="0" sz="1100" spc="10">
                <a:latin typeface="Times New Roman"/>
                <a:cs typeface="Times New Roman"/>
              </a:rPr>
              <a:t>however. In </a:t>
            </a:r>
            <a:r>
              <a:rPr dirty="0" sz="1100" spc="5">
                <a:latin typeface="Times New Roman"/>
                <a:cs typeface="Times New Roman"/>
              </a:rPr>
              <a:t>fact, </a:t>
            </a:r>
            <a:r>
              <a:rPr dirty="0" sz="1100" spc="10">
                <a:latin typeface="Times New Roman"/>
                <a:cs typeface="Times New Roman"/>
              </a:rPr>
              <a:t>on January </a:t>
            </a:r>
            <a:r>
              <a:rPr dirty="0" sz="1100" spc="5">
                <a:latin typeface="Times New Roman"/>
                <a:cs typeface="Times New Roman"/>
              </a:rPr>
              <a:t>1,  1937,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4,425 </a:t>
            </a:r>
            <a:r>
              <a:rPr dirty="0" sz="1100" spc="10">
                <a:latin typeface="Times New Roman"/>
                <a:cs typeface="Times New Roman"/>
              </a:rPr>
              <a:t>U.S. corporate bonds </a:t>
            </a:r>
            <a:r>
              <a:rPr dirty="0" sz="1100" spc="5">
                <a:latin typeface="Times New Roman"/>
                <a:cs typeface="Times New Roman"/>
              </a:rPr>
              <a:t>outstanding, </a:t>
            </a:r>
            <a:r>
              <a:rPr dirty="0" sz="1100" spc="10">
                <a:latin typeface="Times New Roman"/>
                <a:cs typeface="Times New Roman"/>
              </a:rPr>
              <a:t>88 (2.7 </a:t>
            </a:r>
            <a:r>
              <a:rPr dirty="0" sz="1100" spc="5">
                <a:latin typeface="Times New Roman"/>
                <a:cs typeface="Times New Roman"/>
              </a:rPr>
              <a:t>percent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total) </a:t>
            </a:r>
            <a:r>
              <a:rPr dirty="0" sz="1100" spc="10">
                <a:latin typeface="Times New Roman"/>
                <a:cs typeface="Times New Roman"/>
              </a:rPr>
              <a:t>had a  maturity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excess of </a:t>
            </a:r>
            <a:r>
              <a:rPr dirty="0" sz="1100" spc="15">
                <a:latin typeface="Times New Roman"/>
                <a:cs typeface="Times New Roman"/>
              </a:rPr>
              <a:t>99 </a:t>
            </a:r>
            <a:r>
              <a:rPr dirty="0" sz="1100" spc="5">
                <a:latin typeface="Times New Roman"/>
                <a:cs typeface="Times New Roman"/>
              </a:rPr>
              <a:t>years." </a:t>
            </a:r>
            <a:r>
              <a:rPr dirty="0" sz="1100" spc="15">
                <a:latin typeface="Times New Roman"/>
                <a:cs typeface="Times New Roman"/>
              </a:rPr>
              <a:t>Long-term </a:t>
            </a:r>
            <a:r>
              <a:rPr dirty="0" sz="1100" spc="10">
                <a:latin typeface="Times New Roman"/>
                <a:cs typeface="Times New Roman"/>
              </a:rPr>
              <a:t>bonds seem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returning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favor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corporate issuers. </a:t>
            </a:r>
            <a:r>
              <a:rPr dirty="0" sz="1100" spc="10">
                <a:latin typeface="Times New Roman"/>
                <a:cs typeface="Times New Roman"/>
              </a:rPr>
              <a:t>Walt </a:t>
            </a:r>
            <a:r>
              <a:rPr dirty="0" sz="1100" spc="5">
                <a:latin typeface="Times New Roman"/>
                <a:cs typeface="Times New Roman"/>
              </a:rPr>
              <a:t>Disney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issued </a:t>
            </a:r>
            <a:r>
              <a:rPr dirty="0" sz="1100" spc="10">
                <a:latin typeface="Times New Roman"/>
                <a:cs typeface="Times New Roman"/>
              </a:rPr>
              <a:t>$150 </a:t>
            </a:r>
            <a:r>
              <a:rPr dirty="0" sz="1100" spc="5">
                <a:latin typeface="Times New Roman"/>
                <a:cs typeface="Times New Roman"/>
              </a:rPr>
              <a:t>million par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100-year, </a:t>
            </a:r>
            <a:r>
              <a:rPr dirty="0" sz="1100" spc="10">
                <a:latin typeface="Times New Roman"/>
                <a:cs typeface="Times New Roman"/>
              </a:rPr>
              <a:t>7.5%  coupon bond </a:t>
            </a:r>
            <a:r>
              <a:rPr dirty="0" sz="1100" spc="5">
                <a:latin typeface="Times New Roman"/>
                <a:cs typeface="Times New Roman"/>
              </a:rPr>
              <a:t>in July 1993.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offering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an enormous </a:t>
            </a:r>
            <a:r>
              <a:rPr dirty="0" sz="1100" spc="5">
                <a:latin typeface="Times New Roman"/>
                <a:cs typeface="Times New Roman"/>
              </a:rPr>
              <a:t>success, although </a:t>
            </a:r>
            <a:r>
              <a:rPr dirty="0" sz="1100" spc="10">
                <a:latin typeface="Times New Roman"/>
                <a:cs typeface="Times New Roman"/>
              </a:rPr>
              <a:t>one analyst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predicted that </a:t>
            </a:r>
            <a:r>
              <a:rPr dirty="0" sz="1100" spc="10">
                <a:latin typeface="Times New Roman"/>
                <a:cs typeface="Times New Roman"/>
              </a:rPr>
              <a:t>the bond would become a </a:t>
            </a:r>
            <a:r>
              <a:rPr dirty="0" sz="1100" spc="5">
                <a:latin typeface="Times New Roman"/>
                <a:cs typeface="Times New Roman"/>
              </a:rPr>
              <a:t>"historic artifact,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curiosity."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90500" marR="18034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Earlier in </a:t>
            </a:r>
            <a:r>
              <a:rPr dirty="0" sz="1100" spc="10">
                <a:latin typeface="Times New Roman"/>
                <a:cs typeface="Times New Roman"/>
              </a:rPr>
              <a:t>1993 </a:t>
            </a:r>
            <a:r>
              <a:rPr dirty="0" sz="1100" spc="5">
                <a:latin typeface="Times New Roman"/>
                <a:cs typeface="Times New Roman"/>
              </a:rPr>
              <a:t>five </a:t>
            </a:r>
            <a:r>
              <a:rPr dirty="0" sz="1100" spc="10">
                <a:latin typeface="Times New Roman"/>
                <a:cs typeface="Times New Roman"/>
              </a:rPr>
              <a:t>other companies </a:t>
            </a:r>
            <a:r>
              <a:rPr dirty="0" sz="1100" spc="5">
                <a:latin typeface="Times New Roman"/>
                <a:cs typeface="Times New Roman"/>
              </a:rPr>
              <a:t>issued </a:t>
            </a:r>
            <a:r>
              <a:rPr dirty="0" sz="1100" spc="10">
                <a:latin typeface="Times New Roman"/>
                <a:cs typeface="Times New Roman"/>
              </a:rPr>
              <a:t>50-year bonds.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1992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only one </a:t>
            </a:r>
            <a:r>
              <a:rPr dirty="0" sz="1100" spc="10">
                <a:latin typeface="Times New Roman"/>
                <a:cs typeface="Times New Roman"/>
              </a:rPr>
              <a:t>50-  year bond </a:t>
            </a:r>
            <a:r>
              <a:rPr dirty="0" sz="1100" spc="5">
                <a:latin typeface="Times New Roman"/>
                <a:cs typeface="Times New Roman"/>
              </a:rPr>
              <a:t>issued,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prior to that </a:t>
            </a:r>
            <a:r>
              <a:rPr dirty="0" sz="1100" spc="15">
                <a:latin typeface="Times New Roman"/>
                <a:cs typeface="Times New Roman"/>
              </a:rPr>
              <a:t>none </a:t>
            </a:r>
            <a:r>
              <a:rPr dirty="0" sz="1100" spc="10">
                <a:latin typeface="Times New Roman"/>
                <a:cs typeface="Times New Roman"/>
              </a:rPr>
              <a:t>had been </a:t>
            </a:r>
            <a:r>
              <a:rPr dirty="0" sz="1100" spc="5">
                <a:latin typeface="Times New Roman"/>
                <a:cs typeface="Times New Roman"/>
              </a:rPr>
              <a:t>issued in </a:t>
            </a:r>
            <a:r>
              <a:rPr dirty="0" sz="1100" spc="10">
                <a:latin typeface="Times New Roman"/>
                <a:cs typeface="Times New Roman"/>
              </a:rPr>
              <a:t>decades.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100-year bond  </a:t>
            </a:r>
            <a:r>
              <a:rPr dirty="0" sz="1100" spc="5">
                <a:latin typeface="Times New Roman"/>
                <a:cs typeface="Times New Roman"/>
              </a:rPr>
              <a:t>issued prior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Disney </a:t>
            </a:r>
            <a:r>
              <a:rPr dirty="0" sz="1100" spc="10">
                <a:latin typeface="Times New Roman"/>
                <a:cs typeface="Times New Roman"/>
              </a:rPr>
              <a:t>bond was a Chicago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Eastern Illinois Railroad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1954.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Inflation-Indexed </a:t>
            </a:r>
            <a:r>
              <a:rPr dirty="0" sz="1100" spc="10" b="1">
                <a:latin typeface="Times New Roman"/>
                <a:cs typeface="Times New Roman"/>
              </a:rPr>
              <a:t>Treasury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Bonds: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90500" marR="18034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Beginning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end </a:t>
            </a:r>
            <a:r>
              <a:rPr dirty="0" sz="1100" spc="5">
                <a:latin typeface="Times New Roman"/>
                <a:cs typeface="Times New Roman"/>
              </a:rPr>
              <a:t>of January, 1997, investors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able to purchase Treasury Inflation  Protected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(TIPS) from the </a:t>
            </a:r>
            <a:r>
              <a:rPr dirty="0" sz="1100" spc="5">
                <a:latin typeface="Times New Roman"/>
                <a:cs typeface="Times New Roman"/>
              </a:rPr>
              <a:t>U.S.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Treasury department.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  obligations of the federal </a:t>
            </a:r>
            <a:r>
              <a:rPr dirty="0" sz="1100" spc="10">
                <a:latin typeface="Times New Roman"/>
                <a:cs typeface="Times New Roman"/>
              </a:rPr>
              <a:t>government with a </a:t>
            </a:r>
            <a:r>
              <a:rPr dirty="0" sz="1100" spc="5">
                <a:latin typeface="Times New Roman"/>
                <a:cs typeface="Times New Roman"/>
              </a:rPr>
              <a:t>maturity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coupon, but with </a:t>
            </a:r>
            <a:r>
              <a:rPr dirty="0" sz="1100" spc="10">
                <a:latin typeface="Times New Roman"/>
                <a:cs typeface="Times New Roman"/>
              </a:rPr>
              <a:t>an added </a:t>
            </a:r>
            <a:r>
              <a:rPr dirty="0" sz="1100" spc="5">
                <a:latin typeface="Times New Roman"/>
                <a:cs typeface="Times New Roman"/>
              </a:rPr>
              <a:t>feature  to provide protection </a:t>
            </a:r>
            <a:r>
              <a:rPr dirty="0" sz="1100" spc="10">
                <a:latin typeface="Times New Roman"/>
                <a:cs typeface="Times New Roman"/>
              </a:rPr>
              <a:t>against </a:t>
            </a:r>
            <a:r>
              <a:rPr dirty="0" sz="1100" spc="5">
                <a:latin typeface="Times New Roman"/>
                <a:cs typeface="Times New Roman"/>
              </a:rPr>
              <a:t>inflation.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90500" marR="18034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bonds have a </a:t>
            </a:r>
            <a:r>
              <a:rPr dirty="0" sz="1100" spc="5">
                <a:latin typeface="Times New Roman"/>
                <a:cs typeface="Times New Roman"/>
              </a:rPr>
              <a:t>face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$1,000 and a </a:t>
            </a:r>
            <a:r>
              <a:rPr dirty="0" sz="1100" spc="5">
                <a:latin typeface="Times New Roman"/>
                <a:cs typeface="Times New Roman"/>
              </a:rPr>
              <a:t>semiannual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far has ranged 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15">
                <a:latin typeface="Times New Roman"/>
                <a:cs typeface="Times New Roman"/>
              </a:rPr>
              <a:t>3%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4% </a:t>
            </a:r>
            <a:r>
              <a:rPr dirty="0" sz="1100" spc="5">
                <a:latin typeface="Times New Roman"/>
                <a:cs typeface="Times New Roman"/>
              </a:rPr>
              <a:t>per </a:t>
            </a:r>
            <a:r>
              <a:rPr dirty="0" sz="1100" spc="10">
                <a:latin typeface="Times New Roman"/>
                <a:cs typeface="Times New Roman"/>
              </a:rPr>
              <a:t>year. Every </a:t>
            </a:r>
            <a:r>
              <a:rPr dirty="0" sz="1100" spc="5">
                <a:latin typeface="Times New Roman"/>
                <a:cs typeface="Times New Roman"/>
              </a:rPr>
              <a:t>six months the </a:t>
            </a:r>
            <a:r>
              <a:rPr dirty="0" sz="1100" spc="10">
                <a:latin typeface="Times New Roman"/>
                <a:cs typeface="Times New Roman"/>
              </a:rPr>
              <a:t>government </a:t>
            </a:r>
            <a:r>
              <a:rPr dirty="0" sz="1100" spc="5">
                <a:latin typeface="Times New Roman"/>
                <a:cs typeface="Times New Roman"/>
              </a:rPr>
              <a:t>adjusts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principal </a:t>
            </a:r>
            <a:r>
              <a:rPr dirty="0" sz="1100" spc="10">
                <a:latin typeface="Times New Roman"/>
                <a:cs typeface="Times New Roman"/>
              </a:rPr>
              <a:t>value 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according to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Consumer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Index. </a:t>
            </a:r>
            <a:r>
              <a:rPr dirty="0" sz="1100" spc="5">
                <a:latin typeface="Times New Roman"/>
                <a:cs typeface="Times New Roman"/>
              </a:rPr>
              <a:t>If, for instance, </a:t>
            </a:r>
            <a:r>
              <a:rPr dirty="0" sz="1100" spc="10">
                <a:latin typeface="Times New Roman"/>
                <a:cs typeface="Times New Roman"/>
              </a:rPr>
              <a:t>the CPI </a:t>
            </a:r>
            <a:r>
              <a:rPr dirty="0" sz="1100" spc="5">
                <a:latin typeface="Times New Roman"/>
                <a:cs typeface="Times New Roman"/>
              </a:rPr>
              <a:t>rises  </a:t>
            </a:r>
            <a:r>
              <a:rPr dirty="0" sz="1100" spc="10">
                <a:latin typeface="Times New Roman"/>
                <a:cs typeface="Times New Roman"/>
              </a:rPr>
              <a:t>4%,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par </a:t>
            </a:r>
            <a:r>
              <a:rPr dirty="0" sz="1100" spc="5">
                <a:latin typeface="Times New Roman"/>
                <a:cs typeface="Times New Roman"/>
              </a:rPr>
              <a:t>value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rises to </a:t>
            </a:r>
            <a:r>
              <a:rPr dirty="0" sz="1100" spc="10">
                <a:latin typeface="Times New Roman"/>
                <a:cs typeface="Times New Roman"/>
              </a:rPr>
              <a:t>$1,040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rate is applied to this higher  rate.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0513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5.</a:t>
            </a:r>
            <a:r>
              <a:rPr dirty="0" sz="1100" spc="2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Convertible and Exchangeable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Bonds: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90500" marR="18034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Some debt </a:t>
            </a:r>
            <a:r>
              <a:rPr dirty="0" sz="1100" spc="5">
                <a:latin typeface="Times New Roman"/>
                <a:cs typeface="Times New Roman"/>
              </a:rPr>
              <a:t>instruments </a:t>
            </a:r>
            <a:r>
              <a:rPr dirty="0" sz="1100" spc="10">
                <a:latin typeface="Times New Roman"/>
                <a:cs typeface="Times New Roman"/>
              </a:rPr>
              <a:t>have a </a:t>
            </a:r>
            <a:r>
              <a:rPr dirty="0" sz="1100" spc="5">
                <a:latin typeface="Times New Roman"/>
                <a:cs typeface="Times New Roman"/>
              </a:rPr>
              <a:t>valuable </a:t>
            </a:r>
            <a:r>
              <a:rPr dirty="0" sz="1100" spc="10">
                <a:latin typeface="Times New Roman"/>
                <a:cs typeface="Times New Roman"/>
              </a:rPr>
              <a:t>conversion </a:t>
            </a:r>
            <a:r>
              <a:rPr dirty="0" sz="1100" spc="5">
                <a:latin typeface="Times New Roman"/>
                <a:cs typeface="Times New Roman"/>
              </a:rPr>
              <a:t>option.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bondholder has the </a:t>
            </a:r>
            <a:r>
              <a:rPr dirty="0" sz="1100" spc="5">
                <a:latin typeface="Times New Roman"/>
                <a:cs typeface="Times New Roman"/>
              </a:rPr>
              <a:t>right, but  </a:t>
            </a:r>
            <a:r>
              <a:rPr dirty="0" sz="1100" spc="10">
                <a:latin typeface="Times New Roman"/>
                <a:cs typeface="Times New Roman"/>
              </a:rPr>
              <a:t>not the obligation, to exchange the debt instrument fqr another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or for some physical  </a:t>
            </a:r>
            <a:r>
              <a:rPr dirty="0" sz="1100" spc="5">
                <a:latin typeface="Times New Roman"/>
                <a:cs typeface="Times New Roman"/>
              </a:rPr>
              <a:t>asset.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convertible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10">
                <a:latin typeface="Times New Roman"/>
                <a:cs typeface="Times New Roman"/>
              </a:rPr>
              <a:t>may be exchanged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that issued  </a:t>
            </a:r>
            <a:r>
              <a:rPr dirty="0" sz="1100" spc="10">
                <a:latin typeface="Times New Roman"/>
                <a:cs typeface="Times New Roman"/>
              </a:rPr>
              <a:t>the bond.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exchangeable bond may be exchanged </a:t>
            </a:r>
            <a:r>
              <a:rPr dirty="0" sz="1100" spc="5">
                <a:latin typeface="Times New Roman"/>
                <a:cs typeface="Times New Roman"/>
              </a:rPr>
              <a:t>for shares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different firm.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15">
                <a:latin typeface="Times New Roman"/>
                <a:cs typeface="Times New Roman"/>
              </a:rPr>
              <a:t>one  </a:t>
            </a:r>
            <a:r>
              <a:rPr dirty="0" sz="1100" spc="5">
                <a:latin typeface="Times New Roman"/>
                <a:cs typeface="Times New Roman"/>
              </a:rPr>
              <a:t>time International Business </a:t>
            </a:r>
            <a:r>
              <a:rPr dirty="0" sz="1100" spc="10">
                <a:latin typeface="Times New Roman"/>
                <a:cs typeface="Times New Roman"/>
              </a:rPr>
              <a:t>Machines (IBM, NYSE) owned a </a:t>
            </a:r>
            <a:r>
              <a:rPr dirty="0" sz="1100" spc="5">
                <a:latin typeface="Times New Roman"/>
                <a:cs typeface="Times New Roman"/>
              </a:rPr>
              <a:t>substantial </a:t>
            </a:r>
            <a:r>
              <a:rPr dirty="0" sz="1100" spc="10">
                <a:latin typeface="Times New Roman"/>
                <a:cs typeface="Times New Roman"/>
              </a:rPr>
              <a:t>chunk </a:t>
            </a:r>
            <a:r>
              <a:rPr dirty="0" sz="1100" spc="5">
                <a:latin typeface="Times New Roman"/>
                <a:cs typeface="Times New Roman"/>
              </a:rPr>
              <a:t>of Intel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(JNTC, NASDAQ). </a:t>
            </a:r>
            <a:r>
              <a:rPr dirty="0" sz="1100" spc="15">
                <a:latin typeface="Times New Roman"/>
                <a:cs typeface="Times New Roman"/>
              </a:rPr>
              <a:t>IBM </a:t>
            </a:r>
            <a:r>
              <a:rPr dirty="0" sz="1100" spc="10">
                <a:latin typeface="Times New Roman"/>
                <a:cs typeface="Times New Roman"/>
              </a:rPr>
              <a:t>issued a 6</a:t>
            </a:r>
            <a:r>
              <a:rPr dirty="0" baseline="37037" sz="1125" spc="15">
                <a:latin typeface="Times New Roman"/>
                <a:cs typeface="Times New Roman"/>
              </a:rPr>
              <a:t>3</a:t>
            </a:r>
            <a:r>
              <a:rPr dirty="0" sz="1100" spc="10">
                <a:latin typeface="Times New Roman"/>
                <a:cs typeface="Times New Roman"/>
              </a:rPr>
              <a:t>/8% bond exchangeable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26.143 </a:t>
            </a:r>
            <a:r>
              <a:rPr dirty="0" sz="1100" spc="5">
                <a:latin typeface="Times New Roman"/>
                <a:cs typeface="Times New Roman"/>
              </a:rPr>
              <a:t>shares of Intel. </a:t>
            </a:r>
            <a:r>
              <a:rPr dirty="0" sz="1100" spc="20">
                <a:latin typeface="Times New Roman"/>
                <a:cs typeface="Times New Roman"/>
              </a:rPr>
              <a:t>An  </a:t>
            </a:r>
            <a:r>
              <a:rPr dirty="0" sz="1100" spc="5">
                <a:latin typeface="Times New Roman"/>
                <a:cs typeface="Times New Roman"/>
              </a:rPr>
              <a:t>investor in </a:t>
            </a:r>
            <a:r>
              <a:rPr dirty="0" sz="1100" spc="10">
                <a:latin typeface="Times New Roman"/>
                <a:cs typeface="Times New Roman"/>
              </a:rPr>
              <a:t>this bond had </a:t>
            </a:r>
            <a:r>
              <a:rPr dirty="0" sz="1100" spc="5">
                <a:latin typeface="Times New Roman"/>
                <a:cs typeface="Times New Roman"/>
              </a:rPr>
              <a:t>the security of </a:t>
            </a:r>
            <a:r>
              <a:rPr dirty="0" sz="1100" spc="15">
                <a:latin typeface="Times New Roman"/>
                <a:cs typeface="Times New Roman"/>
              </a:rPr>
              <a:t>IBM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potential 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Intel.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7</a:t>
            </a:r>
            <a:r>
              <a:rPr dirty="0" sz="1100" spc="10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6989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conversion is </a:t>
            </a:r>
            <a:r>
              <a:rPr dirty="0" sz="1100" spc="10">
                <a:latin typeface="Times New Roman"/>
                <a:cs typeface="Times New Roman"/>
              </a:rPr>
              <a:t>a one-way </a:t>
            </a:r>
            <a:r>
              <a:rPr dirty="0" sz="1100" spc="5">
                <a:latin typeface="Times New Roman"/>
                <a:cs typeface="Times New Roman"/>
              </a:rPr>
              <a:t>street. </a:t>
            </a:r>
            <a:r>
              <a:rPr dirty="0" sz="1100" spc="10">
                <a:latin typeface="Times New Roman"/>
                <a:cs typeface="Times New Roman"/>
              </a:rPr>
              <a:t>Once </a:t>
            </a:r>
            <a:r>
              <a:rPr dirty="0" sz="1100" spc="5">
                <a:latin typeface="Times New Roman"/>
                <a:cs typeface="Times New Roman"/>
              </a:rPr>
              <a:t>conversion occurs, the security holder </a:t>
            </a:r>
            <a:r>
              <a:rPr dirty="0" sz="1100" spc="10">
                <a:latin typeface="Times New Roman"/>
                <a:cs typeface="Times New Roman"/>
              </a:rPr>
              <a:t>cannot </a:t>
            </a:r>
            <a:r>
              <a:rPr dirty="0" sz="1100" spc="5">
                <a:latin typeface="Times New Roman"/>
                <a:cs typeface="Times New Roman"/>
              </a:rPr>
              <a:t>elect  to reconvert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regain the original debt security. Chapter </a:t>
            </a:r>
            <a:r>
              <a:rPr dirty="0" sz="1100" spc="10">
                <a:latin typeface="Times New Roman"/>
                <a:cs typeface="Times New Roman"/>
              </a:rPr>
              <a:t>Twelve </a:t>
            </a:r>
            <a:r>
              <a:rPr dirty="0" sz="1100" spc="5">
                <a:latin typeface="Times New Roman"/>
                <a:cs typeface="Times New Roman"/>
              </a:rPr>
              <a:t>of this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provides  detailed </a:t>
            </a:r>
            <a:r>
              <a:rPr dirty="0" sz="1100" spc="10">
                <a:latin typeface="Times New Roman"/>
                <a:cs typeface="Times New Roman"/>
              </a:rPr>
              <a:t>coverage </a:t>
            </a:r>
            <a:r>
              <a:rPr dirty="0" sz="1100" spc="5">
                <a:latin typeface="Times New Roman"/>
                <a:cs typeface="Times New Roman"/>
              </a:rPr>
              <a:t>of convertible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6.</a:t>
            </a:r>
            <a:r>
              <a:rPr dirty="0" sz="1100" spc="28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Registration: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registration refers to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ownership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recorded. There are </a:t>
            </a:r>
            <a:r>
              <a:rPr dirty="0" sz="1100" spc="10">
                <a:latin typeface="Times New Roman"/>
                <a:cs typeface="Times New Roman"/>
              </a:rPr>
              <a:t>three </a:t>
            </a:r>
            <a:r>
              <a:rPr dirty="0" sz="1100" spc="5">
                <a:latin typeface="Times New Roman"/>
                <a:cs typeface="Times New Roman"/>
              </a:rPr>
              <a:t>methods:  bearer bonds, registered bonds, </a:t>
            </a:r>
            <a:r>
              <a:rPr dirty="0" sz="1100" spc="10">
                <a:latin typeface="Times New Roman"/>
                <a:cs typeface="Times New Roman"/>
              </a:rPr>
              <a:t>and book </a:t>
            </a:r>
            <a:r>
              <a:rPr dirty="0" sz="1100" spc="5">
                <a:latin typeface="Times New Roman"/>
                <a:cs typeface="Times New Roman"/>
              </a:rPr>
              <a:t>entry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Bearer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Bonds: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bearer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have the name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bondholder printed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>
                <a:latin typeface="Times New Roman"/>
                <a:cs typeface="Times New Roman"/>
              </a:rPr>
              <a:t>it,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a  hundred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>
                <a:latin typeface="Times New Roman"/>
                <a:cs typeface="Times New Roman"/>
              </a:rPr>
              <a:t>bill,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belongs to </a:t>
            </a:r>
            <a:r>
              <a:rPr dirty="0" sz="1100" spc="10">
                <a:latin typeface="Times New Roman"/>
                <a:cs typeface="Times New Roman"/>
              </a:rPr>
              <a:t>whomever </a:t>
            </a:r>
            <a:r>
              <a:rPr dirty="0" sz="1100" spc="5">
                <a:latin typeface="Times New Roman"/>
                <a:cs typeface="Times New Roman"/>
              </a:rPr>
              <a:t>legally holds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0">
                <a:latin typeface="Times New Roman"/>
                <a:cs typeface="Times New Roman"/>
              </a:rPr>
              <a:t>These bonds have </a:t>
            </a:r>
            <a:r>
              <a:rPr dirty="0" sz="1100" spc="5">
                <a:latin typeface="Times New Roman"/>
                <a:cs typeface="Times New Roman"/>
              </a:rPr>
              <a:t>actual  coupons </a:t>
            </a:r>
            <a:r>
              <a:rPr dirty="0" sz="1100" spc="10">
                <a:latin typeface="Times New Roman"/>
                <a:cs typeface="Times New Roman"/>
              </a:rPr>
              <a:t>around </a:t>
            </a:r>
            <a:r>
              <a:rPr dirty="0" sz="1100" spc="5">
                <a:latin typeface="Times New Roman"/>
                <a:cs typeface="Times New Roman"/>
              </a:rPr>
              <a:t>the perimeter that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physically clipped with scissors as interest  </a:t>
            </a:r>
            <a:r>
              <a:rPr dirty="0" sz="1100" spc="10">
                <a:latin typeface="Times New Roman"/>
                <a:cs typeface="Times New Roman"/>
              </a:rPr>
              <a:t>payment dates </a:t>
            </a:r>
            <a:r>
              <a:rPr dirty="0" sz="1100" spc="5">
                <a:latin typeface="Times New Roman"/>
                <a:cs typeface="Times New Roman"/>
              </a:rPr>
              <a:t>arrive.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this characteristic, </a:t>
            </a:r>
            <a:r>
              <a:rPr dirty="0" sz="1100" spc="10">
                <a:latin typeface="Times New Roman"/>
                <a:cs typeface="Times New Roman"/>
              </a:rPr>
              <a:t>bearer bonds are </a:t>
            </a:r>
            <a:r>
              <a:rPr dirty="0" sz="1100" spc="5">
                <a:latin typeface="Times New Roman"/>
                <a:cs typeface="Times New Roman"/>
              </a:rPr>
              <a:t>also called </a:t>
            </a:r>
            <a:r>
              <a:rPr dirty="0" sz="1100" spc="10">
                <a:latin typeface="Times New Roman"/>
                <a:cs typeface="Times New Roman"/>
              </a:rPr>
              <a:t>coupon  bonds. Each coupon </a:t>
            </a:r>
            <a:r>
              <a:rPr dirty="0" sz="1100" spc="5">
                <a:latin typeface="Times New Roman"/>
                <a:cs typeface="Times New Roman"/>
              </a:rPr>
              <a:t>bears </a:t>
            </a:r>
            <a:r>
              <a:rPr dirty="0" sz="1100" spc="10">
                <a:latin typeface="Times New Roman"/>
                <a:cs typeface="Times New Roman"/>
              </a:rPr>
              <a:t>a date and a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 spc="10">
                <a:latin typeface="Times New Roman"/>
                <a:cs typeface="Times New Roman"/>
              </a:rPr>
              <a:t>amount. Once </a:t>
            </a:r>
            <a:r>
              <a:rPr dirty="0" sz="1100" spc="5">
                <a:latin typeface="Times New Roman"/>
                <a:cs typeface="Times New Roman"/>
              </a:rPr>
              <a:t>clipped, the </a:t>
            </a:r>
            <a:r>
              <a:rPr dirty="0" sz="1100" spc="10">
                <a:latin typeface="Times New Roman"/>
                <a:cs typeface="Times New Roman"/>
              </a:rPr>
              <a:t>coupons can  </a:t>
            </a:r>
            <a:r>
              <a:rPr dirty="0" sz="1100" spc="5">
                <a:latin typeface="Times New Roman"/>
                <a:cs typeface="Times New Roman"/>
              </a:rPr>
              <a:t>usually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deposited into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bondholder's </a:t>
            </a:r>
            <a:r>
              <a:rPr dirty="0" sz="1100" spc="10">
                <a:latin typeface="Times New Roman"/>
                <a:cs typeface="Times New Roman"/>
              </a:rPr>
              <a:t>bank </a:t>
            </a:r>
            <a:r>
              <a:rPr dirty="0" sz="1100" spc="5">
                <a:latin typeface="Times New Roman"/>
                <a:cs typeface="Times New Roman"/>
              </a:rPr>
              <a:t>account at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teller </a:t>
            </a:r>
            <a:r>
              <a:rPr dirty="0" sz="1100" spc="10">
                <a:latin typeface="Times New Roman"/>
                <a:cs typeface="Times New Roman"/>
              </a:rPr>
              <a:t>window.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debt  may no longer be </a:t>
            </a:r>
            <a:r>
              <a:rPr dirty="0" sz="1100" spc="5">
                <a:latin typeface="Times New Roman"/>
                <a:cs typeface="Times New Roman"/>
              </a:rPr>
              <a:t>issued in this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United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Bearer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popular </a:t>
            </a:r>
            <a:r>
              <a:rPr dirty="0" sz="1100" spc="5">
                <a:latin typeface="Times New Roman"/>
                <a:cs typeface="Times New Roman"/>
              </a:rPr>
              <a:t>outside </a:t>
            </a:r>
            <a:r>
              <a:rPr dirty="0" sz="1100" spc="10">
                <a:latin typeface="Times New Roman"/>
                <a:cs typeface="Times New Roman"/>
              </a:rPr>
              <a:t>the United </a:t>
            </a:r>
            <a:r>
              <a:rPr dirty="0" sz="1100" spc="5">
                <a:latin typeface="Times New Roman"/>
                <a:cs typeface="Times New Roman"/>
              </a:rPr>
              <a:t>States, </a:t>
            </a:r>
            <a:r>
              <a:rPr dirty="0" sz="1100" spc="10">
                <a:latin typeface="Times New Roman"/>
                <a:cs typeface="Times New Roman"/>
              </a:rPr>
              <a:t>however.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Internal Revenue </a:t>
            </a:r>
            <a:r>
              <a:rPr dirty="0" sz="1100" spc="5">
                <a:latin typeface="Times New Roman"/>
                <a:cs typeface="Times New Roman"/>
              </a:rPr>
              <a:t>Service  is largely responsible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this fact, as bearer </a:t>
            </a:r>
            <a:r>
              <a:rPr dirty="0" sz="1100" spc="10">
                <a:latin typeface="Times New Roman"/>
                <a:cs typeface="Times New Roman"/>
              </a:rPr>
              <a:t>bonds have for years been popular </a:t>
            </a:r>
            <a:r>
              <a:rPr dirty="0" sz="1100" spc="15">
                <a:latin typeface="Times New Roman"/>
                <a:cs typeface="Times New Roman"/>
              </a:rPr>
              <a:t>among </a:t>
            </a:r>
            <a:r>
              <a:rPr dirty="0" sz="1100" spc="5">
                <a:latin typeface="Times New Roman"/>
                <a:cs typeface="Times New Roman"/>
              </a:rPr>
              <a:t>those  interested in </a:t>
            </a:r>
            <a:r>
              <a:rPr dirty="0" sz="1100" spc="10">
                <a:latin typeface="Times New Roman"/>
                <a:cs typeface="Times New Roman"/>
              </a:rPr>
              <a:t>evading </a:t>
            </a:r>
            <a:r>
              <a:rPr dirty="0" sz="1100" spc="5">
                <a:latin typeface="Times New Roman"/>
                <a:cs typeface="Times New Roman"/>
              </a:rPr>
              <a:t>taxes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their interest income. Interest earned </a:t>
            </a:r>
            <a:r>
              <a:rPr dirty="0" sz="1100" spc="10">
                <a:latin typeface="Times New Roman"/>
                <a:cs typeface="Times New Roman"/>
              </a:rPr>
              <a:t>on a bearer bond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difficult for the </a:t>
            </a:r>
            <a:r>
              <a:rPr dirty="0" sz="1100" spc="10">
                <a:latin typeface="Times New Roman"/>
                <a:cs typeface="Times New Roman"/>
              </a:rPr>
              <a:t>IRS </a:t>
            </a:r>
            <a:r>
              <a:rPr dirty="0" sz="1100" spc="5">
                <a:latin typeface="Times New Roman"/>
                <a:cs typeface="Times New Roman"/>
              </a:rPr>
              <a:t>to trace,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of it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(and probably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5">
                <a:latin typeface="Times New Roman"/>
                <a:cs typeface="Times New Roman"/>
              </a:rPr>
              <a:t>is) unreported 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tax returns.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also </a:t>
            </a:r>
            <a:r>
              <a:rPr dirty="0" sz="1100" spc="10">
                <a:latin typeface="Times New Roman"/>
                <a:cs typeface="Times New Roman"/>
              </a:rPr>
              <a:t>popular </a:t>
            </a:r>
            <a:r>
              <a:rPr dirty="0" sz="1100" spc="5">
                <a:latin typeface="Times New Roman"/>
                <a:cs typeface="Times New Roman"/>
              </a:rPr>
              <a:t>with international embezzlers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drug  cartels. Ironically, the principal </a:t>
            </a:r>
            <a:r>
              <a:rPr dirty="0" sz="1100" spc="10">
                <a:latin typeface="Times New Roman"/>
                <a:cs typeface="Times New Roman"/>
              </a:rPr>
              <a:t>source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bearer bonds has </a:t>
            </a:r>
            <a:r>
              <a:rPr dirty="0" sz="1100" spc="5">
                <a:latin typeface="Times New Roman"/>
                <a:cs typeface="Times New Roman"/>
              </a:rPr>
              <a:t>historically </a:t>
            </a:r>
            <a:r>
              <a:rPr dirty="0" sz="1100" spc="10">
                <a:latin typeface="Times New Roman"/>
                <a:cs typeface="Times New Roman"/>
              </a:rPr>
              <a:t>been the U.S.  </a:t>
            </a:r>
            <a:r>
              <a:rPr dirty="0" sz="1100" spc="5">
                <a:latin typeface="Times New Roman"/>
                <a:cs typeface="Times New Roman"/>
              </a:rPr>
              <a:t>Treasury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department.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Registered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Bonds: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do show </a:t>
            </a:r>
            <a:r>
              <a:rPr dirty="0" sz="1100" spc="5">
                <a:latin typeface="Times New Roman"/>
                <a:cs typeface="Times New Roman"/>
              </a:rPr>
              <a:t>the bondholder's </a:t>
            </a:r>
            <a:r>
              <a:rPr dirty="0" sz="1100" spc="10">
                <a:latin typeface="Times New Roman"/>
                <a:cs typeface="Times New Roman"/>
              </a:rPr>
              <a:t>name </a:t>
            </a:r>
            <a:r>
              <a:rPr dirty="0" sz="1100" spc="5">
                <a:latin typeface="Times New Roman"/>
                <a:cs typeface="Times New Roman"/>
              </a:rPr>
              <a:t>are registered </a:t>
            </a:r>
            <a:r>
              <a:rPr dirty="0" sz="1100" spc="10">
                <a:latin typeface="Times New Roman"/>
                <a:cs typeface="Times New Roman"/>
              </a:rPr>
              <a:t>bonds.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clipping  </a:t>
            </a:r>
            <a:r>
              <a:rPr dirty="0" sz="1100" spc="10">
                <a:latin typeface="Times New Roman"/>
                <a:cs typeface="Times New Roman"/>
              </a:rPr>
              <a:t>coupons, </a:t>
            </a:r>
            <a:r>
              <a:rPr dirty="0" sz="1100" spc="5">
                <a:latin typeface="Times New Roman"/>
                <a:cs typeface="Times New Roman"/>
              </a:rPr>
              <a:t>holders of registered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receive an interest </a:t>
            </a:r>
            <a:r>
              <a:rPr dirty="0" sz="1100" spc="10">
                <a:latin typeface="Times New Roman"/>
                <a:cs typeface="Times New Roman"/>
              </a:rPr>
              <a:t>check in the </a:t>
            </a:r>
            <a:r>
              <a:rPr dirty="0" sz="1100" spc="5">
                <a:latin typeface="Times New Roman"/>
                <a:cs typeface="Times New Roman"/>
              </a:rPr>
              <a:t>mail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issuer of 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debt.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Book </a:t>
            </a:r>
            <a:r>
              <a:rPr dirty="0" sz="1100" spc="10" b="1">
                <a:latin typeface="Times New Roman"/>
                <a:cs typeface="Times New Roman"/>
              </a:rPr>
              <a:t>Entry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Bonds: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U.S. Treasury issues </a:t>
            </a:r>
            <a:r>
              <a:rPr dirty="0" sz="1100" spc="10">
                <a:latin typeface="Times New Roman"/>
                <a:cs typeface="Times New Roman"/>
              </a:rPr>
              <a:t>new bonds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entry </a:t>
            </a:r>
            <a:r>
              <a:rPr dirty="0" sz="1100" spc="10">
                <a:latin typeface="Times New Roman"/>
                <a:cs typeface="Times New Roman"/>
              </a:rPr>
              <a:t>form only, meaning </a:t>
            </a:r>
            <a:r>
              <a:rPr dirty="0" sz="1100" spc="5">
                <a:latin typeface="Times New Roman"/>
                <a:cs typeface="Times New Roman"/>
              </a:rPr>
              <a:t>that ownership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reflected only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accounting records. </a:t>
            </a:r>
            <a:r>
              <a:rPr dirty="0" sz="1100" spc="2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actual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certificate </a:t>
            </a:r>
            <a:r>
              <a:rPr dirty="0" sz="1100" spc="10">
                <a:latin typeface="Times New Roman"/>
                <a:cs typeface="Times New Roman"/>
              </a:rPr>
              <a:t>changes hands. </a:t>
            </a:r>
            <a:r>
              <a:rPr dirty="0" sz="1100" spc="5">
                <a:latin typeface="Times New Roman"/>
                <a:cs typeface="Times New Roman"/>
              </a:rPr>
              <a:t>Until </a:t>
            </a:r>
            <a:r>
              <a:rPr dirty="0" sz="1100" spc="10">
                <a:latin typeface="Times New Roman"/>
                <a:cs typeface="Times New Roman"/>
              </a:rPr>
              <a:t>a  few years ago 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could buy a Treasury </a:t>
            </a:r>
            <a:r>
              <a:rPr dirty="0" sz="1100" spc="5">
                <a:latin typeface="Times New Roman"/>
                <a:cs typeface="Times New Roman"/>
              </a:rPr>
              <a:t>note </a:t>
            </a:r>
            <a:r>
              <a:rPr dirty="0" sz="1100" spc="10">
                <a:latin typeface="Times New Roman"/>
                <a:cs typeface="Times New Roman"/>
              </a:rPr>
              <a:t>or bond and </a:t>
            </a:r>
            <a:r>
              <a:rPr dirty="0" sz="1100" spc="5">
                <a:latin typeface="Times New Roman"/>
                <a:cs typeface="Times New Roman"/>
              </a:rPr>
              <a:t>actually take delivery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security. </a:t>
            </a:r>
            <a:r>
              <a:rPr dirty="0" sz="1100" spc="10">
                <a:latin typeface="Times New Roman"/>
                <a:cs typeface="Times New Roman"/>
              </a:rPr>
              <a:t>Now, however, a person who wants to buy these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must  </a:t>
            </a:r>
            <a:r>
              <a:rPr dirty="0" sz="1100" spc="10">
                <a:latin typeface="Times New Roman"/>
                <a:cs typeface="Times New Roman"/>
              </a:rPr>
              <a:t>open a </a:t>
            </a:r>
            <a:r>
              <a:rPr dirty="0" sz="1100" spc="5">
                <a:latin typeface="Times New Roman"/>
                <a:cs typeface="Times New Roman"/>
              </a:rPr>
              <a:t>Treasury Direct </a:t>
            </a:r>
            <a:r>
              <a:rPr dirty="0" sz="1100" spc="10">
                <a:latin typeface="Times New Roman"/>
                <a:cs typeface="Times New Roman"/>
              </a:rPr>
              <a:t>Account (TDA)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35 Federal Reserve banks or branches.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Treasury </a:t>
            </a:r>
            <a:r>
              <a:rPr dirty="0" sz="1100" spc="5">
                <a:latin typeface="Times New Roman"/>
                <a:cs typeface="Times New Roman"/>
              </a:rPr>
              <a:t>department </a:t>
            </a:r>
            <a:r>
              <a:rPr dirty="0" sz="1100" spc="10">
                <a:latin typeface="Times New Roman"/>
                <a:cs typeface="Times New Roman"/>
              </a:rPr>
              <a:t>issues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certificates; </a:t>
            </a:r>
            <a:r>
              <a:rPr dirty="0" sz="1100" spc="10">
                <a:latin typeface="Times New Roman"/>
                <a:cs typeface="Times New Roman"/>
              </a:rPr>
              <a:t>instead, they open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account on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investor's behalf, crediting interest as it is earned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principal as it is repaid.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principal  may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reinvested </a:t>
            </a:r>
            <a:r>
              <a:rPr dirty="0" sz="1100" spc="20">
                <a:latin typeface="Times New Roman"/>
                <a:cs typeface="Times New Roman"/>
              </a:rPr>
              <a:t>m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Treasury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Opening a </a:t>
            </a:r>
            <a:r>
              <a:rPr dirty="0" sz="1100" spc="5">
                <a:latin typeface="Times New Roman"/>
                <a:cs typeface="Times New Roman"/>
              </a:rPr>
              <a:t>Treasury Direct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simple </a:t>
            </a:r>
            <a:r>
              <a:rPr dirty="0" sz="1100" spc="5">
                <a:latin typeface="Times New Roman"/>
                <a:cs typeface="Times New Roman"/>
              </a:rPr>
              <a:t>matter.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local </a:t>
            </a:r>
            <a:r>
              <a:rPr dirty="0" sz="1100" spc="10">
                <a:latin typeface="Times New Roman"/>
                <a:cs typeface="Times New Roman"/>
              </a:rPr>
              <a:t>banks have the one-page  </a:t>
            </a:r>
            <a:r>
              <a:rPr dirty="0" sz="1100" spc="5">
                <a:latin typeface="Times New Roman"/>
                <a:cs typeface="Times New Roman"/>
              </a:rPr>
              <a:t>application </a:t>
            </a:r>
            <a:r>
              <a:rPr dirty="0" sz="1100" spc="10">
                <a:latin typeface="Times New Roman"/>
                <a:cs typeface="Times New Roman"/>
              </a:rPr>
              <a:t>available from a customer service </a:t>
            </a:r>
            <a:r>
              <a:rPr dirty="0" sz="1100" spc="5">
                <a:latin typeface="Times New Roman"/>
                <a:cs typeface="Times New Roman"/>
              </a:rPr>
              <a:t>representative. Investors generally </a:t>
            </a:r>
            <a:r>
              <a:rPr dirty="0" sz="1100" spc="10">
                <a:latin typeface="Times New Roman"/>
                <a:cs typeface="Times New Roman"/>
              </a:rPr>
              <a:t>submit  </a:t>
            </a:r>
            <a:r>
              <a:rPr dirty="0" sz="1100" spc="5">
                <a:latin typeface="Times New Roman"/>
                <a:cs typeface="Times New Roman"/>
              </a:rPr>
              <a:t>noncompetitive bids, meaning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agree to accept the average </a:t>
            </a:r>
            <a:r>
              <a:rPr dirty="0" sz="1100" spc="10">
                <a:latin typeface="Times New Roman"/>
                <a:cs typeface="Times New Roman"/>
              </a:rPr>
              <a:t>price and </a:t>
            </a:r>
            <a:r>
              <a:rPr dirty="0" sz="1100" spc="5">
                <a:latin typeface="Times New Roman"/>
                <a:cs typeface="Times New Roman"/>
              </a:rPr>
              <a:t>yield prevailing 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next </a:t>
            </a:r>
            <a:r>
              <a:rPr dirty="0" sz="1100" spc="5">
                <a:latin typeface="Times New Roman"/>
                <a:cs typeface="Times New Roman"/>
              </a:rPr>
              <a:t>Treasury auction. Figure 4-1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the application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forms.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It used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interested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20">
                <a:latin typeface="Times New Roman"/>
                <a:cs typeface="Times New Roman"/>
              </a:rPr>
              <a:t>TDA </a:t>
            </a:r>
            <a:r>
              <a:rPr dirty="0" sz="1100" spc="10">
                <a:latin typeface="Times New Roman"/>
                <a:cs typeface="Times New Roman"/>
              </a:rPr>
              <a:t>had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get a </a:t>
            </a:r>
            <a:r>
              <a:rPr dirty="0" sz="1100" spc="5">
                <a:latin typeface="Times New Roman"/>
                <a:cs typeface="Times New Roman"/>
              </a:rPr>
              <a:t>certified </a:t>
            </a:r>
            <a:r>
              <a:rPr dirty="0" sz="1100" spc="10">
                <a:latin typeface="Times New Roman"/>
                <a:cs typeface="Times New Roman"/>
              </a:rPr>
              <a:t>check from </a:t>
            </a:r>
            <a:r>
              <a:rPr dirty="0" sz="1100" spc="5">
                <a:latin typeface="Times New Roman"/>
                <a:cs typeface="Times New Roman"/>
              </a:rPr>
              <a:t>their bank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mail it in. </a:t>
            </a:r>
            <a:r>
              <a:rPr dirty="0" sz="1100" spc="10">
                <a:latin typeface="Times New Roman"/>
                <a:cs typeface="Times New Roman"/>
              </a:rPr>
              <a:t>Now, 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make </a:t>
            </a:r>
            <a:r>
              <a:rPr dirty="0" sz="1100" spc="5">
                <a:latin typeface="Times New Roman"/>
                <a:cs typeface="Times New Roman"/>
              </a:rPr>
              <a:t>arrangements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U.S. </a:t>
            </a:r>
            <a:r>
              <a:rPr dirty="0" sz="1100" spc="5">
                <a:latin typeface="Times New Roman"/>
                <a:cs typeface="Times New Roman"/>
              </a:rPr>
              <a:t>Treasury authorizing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direct transfer </a:t>
            </a:r>
            <a:r>
              <a:rPr dirty="0" sz="1100" spc="10">
                <a:latin typeface="Times New Roman"/>
                <a:cs typeface="Times New Roman"/>
              </a:rPr>
              <a:t>from his </a:t>
            </a:r>
            <a:r>
              <a:rPr dirty="0" sz="1100" spc="5">
                <a:latin typeface="Times New Roman"/>
                <a:cs typeface="Times New Roman"/>
              </a:rPr>
              <a:t>or her checking or </a:t>
            </a:r>
            <a:r>
              <a:rPr dirty="0" sz="1100" spc="10">
                <a:latin typeface="Times New Roman"/>
                <a:cs typeface="Times New Roman"/>
              </a:rPr>
              <a:t>savings </a:t>
            </a:r>
            <a:r>
              <a:rPr dirty="0" sz="1100" spc="5">
                <a:latin typeface="Times New Roman"/>
                <a:cs typeface="Times New Roman"/>
              </a:rPr>
              <a:t>account. If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chooses to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Treasury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before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its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maturity,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easily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via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Sell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Direct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option.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174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270" cy="382524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For a </a:t>
            </a:r>
            <a:r>
              <a:rPr dirty="0" sz="1100" spc="5">
                <a:latin typeface="Times New Roman"/>
                <a:cs typeface="Times New Roman"/>
              </a:rPr>
              <a:t>flat fee of </a:t>
            </a:r>
            <a:r>
              <a:rPr dirty="0" sz="1100" spc="10">
                <a:latin typeface="Times New Roman"/>
                <a:cs typeface="Times New Roman"/>
              </a:rPr>
              <a:t>$34 </a:t>
            </a:r>
            <a:r>
              <a:rPr dirty="0" sz="1100" spc="5">
                <a:latin typeface="Times New Roman"/>
                <a:cs typeface="Times New Roman"/>
              </a:rPr>
              <a:t>regardless of the size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transaction, </a:t>
            </a:r>
            <a:r>
              <a:rPr dirty="0" sz="1100" spc="10">
                <a:latin typeface="Times New Roman"/>
                <a:cs typeface="Times New Roman"/>
              </a:rPr>
              <a:t>the government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take three  </a:t>
            </a:r>
            <a:r>
              <a:rPr dirty="0" sz="1100" spc="5">
                <a:latin typeface="Times New Roman"/>
                <a:cs typeface="Times New Roman"/>
              </a:rPr>
              <a:t>bids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your </a:t>
            </a:r>
            <a:r>
              <a:rPr dirty="0" sz="1100" spc="5">
                <a:latin typeface="Times New Roman"/>
                <a:cs typeface="Times New Roman"/>
              </a:rPr>
              <a:t>bonds to </a:t>
            </a:r>
            <a:r>
              <a:rPr dirty="0" sz="1100" spc="10">
                <a:latin typeface="Times New Roman"/>
                <a:cs typeface="Times New Roman"/>
              </a:rPr>
              <a:t>the highest bidder within 24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hours.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check your </a:t>
            </a:r>
            <a:r>
              <a:rPr dirty="0" sz="1100" spc="15">
                <a:latin typeface="Times New Roman"/>
                <a:cs typeface="Times New Roman"/>
              </a:rPr>
              <a:t>TDA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either by </a:t>
            </a:r>
            <a:r>
              <a:rPr dirty="0" sz="1100" spc="10">
                <a:latin typeface="Times New Roman"/>
                <a:cs typeface="Times New Roman"/>
              </a:rPr>
              <a:t>phone </a:t>
            </a:r>
            <a:r>
              <a:rPr dirty="0" sz="1100" spc="5">
                <a:latin typeface="Times New Roman"/>
                <a:cs typeface="Times New Roman"/>
              </a:rPr>
              <a:t>or over the Internet.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Treasury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charges an annual </a:t>
            </a:r>
            <a:r>
              <a:rPr dirty="0" sz="1100" spc="5">
                <a:latin typeface="Times New Roman"/>
                <a:cs typeface="Times New Roman"/>
              </a:rPr>
              <a:t>custodial fee of </a:t>
            </a:r>
            <a:r>
              <a:rPr dirty="0" sz="1100" spc="10">
                <a:latin typeface="Times New Roman"/>
                <a:cs typeface="Times New Roman"/>
              </a:rPr>
              <a:t>$25 </a:t>
            </a:r>
            <a:r>
              <a:rPr dirty="0" sz="1100" spc="5">
                <a:latin typeface="Times New Roman"/>
                <a:cs typeface="Times New Roman"/>
              </a:rPr>
              <a:t>for accounts greater than $100,000, </a:t>
            </a:r>
            <a:r>
              <a:rPr dirty="0" sz="1100" spc="10">
                <a:latin typeface="Times New Roman"/>
                <a:cs typeface="Times New Roman"/>
              </a:rPr>
              <a:t>but nothing for  </a:t>
            </a:r>
            <a:r>
              <a:rPr dirty="0" sz="1100" spc="5">
                <a:latin typeface="Times New Roman"/>
                <a:cs typeface="Times New Roman"/>
              </a:rPr>
              <a:t>smaller </a:t>
            </a:r>
            <a:r>
              <a:rPr dirty="0" sz="1100" spc="10">
                <a:latin typeface="Times New Roman"/>
                <a:cs typeface="Times New Roman"/>
              </a:rPr>
              <a:t>accounts. Given that interest on </a:t>
            </a:r>
            <a:r>
              <a:rPr dirty="0" sz="1100" spc="5">
                <a:latin typeface="Times New Roman"/>
                <a:cs typeface="Times New Roman"/>
              </a:rPr>
              <a:t>treasury securities is </a:t>
            </a:r>
            <a:r>
              <a:rPr dirty="0" sz="1100" spc="10">
                <a:latin typeface="Times New Roman"/>
                <a:cs typeface="Times New Roman"/>
              </a:rPr>
              <a:t>exempt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state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local  tax, it is </a:t>
            </a:r>
            <a:r>
              <a:rPr dirty="0" sz="1100" spc="10">
                <a:latin typeface="Times New Roman"/>
                <a:cs typeface="Times New Roman"/>
              </a:rPr>
              <a:t>odd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do not </a:t>
            </a:r>
            <a:r>
              <a:rPr dirty="0" sz="1100" spc="5">
                <a:latin typeface="Times New Roman"/>
                <a:cs typeface="Times New Roman"/>
              </a:rPr>
              <a:t>choose </a:t>
            </a:r>
            <a:r>
              <a:rPr dirty="0" sz="1100" spc="10">
                <a:latin typeface="Times New Roman"/>
                <a:cs typeface="Times New Roman"/>
              </a:rPr>
              <a:t>these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investments.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Your </a:t>
            </a:r>
            <a:r>
              <a:rPr dirty="0" sz="1100" spc="5">
                <a:latin typeface="Times New Roman"/>
                <a:cs typeface="Times New Roman"/>
              </a:rPr>
              <a:t>local </a:t>
            </a:r>
            <a:r>
              <a:rPr dirty="0" sz="1100" spc="10">
                <a:latin typeface="Times New Roman"/>
                <a:cs typeface="Times New Roman"/>
              </a:rPr>
              <a:t>bank </a:t>
            </a:r>
            <a:r>
              <a:rPr dirty="0" sz="1100" spc="5">
                <a:latin typeface="Times New Roman"/>
                <a:cs typeface="Times New Roman"/>
              </a:rPr>
              <a:t>offers certificates of </a:t>
            </a:r>
            <a:r>
              <a:rPr dirty="0" sz="1100" spc="10">
                <a:latin typeface="Times New Roman"/>
                <a:cs typeface="Times New Roman"/>
              </a:rPr>
              <a:t>deposit backed by </a:t>
            </a:r>
            <a:r>
              <a:rPr dirty="0" sz="1100" spc="5">
                <a:latin typeface="Times New Roman"/>
                <a:cs typeface="Times New Roman"/>
              </a:rPr>
              <a:t>treasury securities, but </a:t>
            </a:r>
            <a:r>
              <a:rPr dirty="0" sz="1100" spc="20">
                <a:latin typeface="Times New Roman"/>
                <a:cs typeface="Times New Roman"/>
              </a:rPr>
              <a:t>CD </a:t>
            </a:r>
            <a:r>
              <a:rPr dirty="0" sz="1100" spc="5">
                <a:latin typeface="Times New Roman"/>
                <a:cs typeface="Times New Roman"/>
              </a:rPr>
              <a:t>interest  is fully taxable, </a:t>
            </a:r>
            <a:r>
              <a:rPr dirty="0" sz="1100" spc="10">
                <a:latin typeface="Times New Roman"/>
                <a:cs typeface="Times New Roman"/>
              </a:rPr>
              <a:t>while the underlying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are not.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would make much more </a:t>
            </a:r>
            <a:r>
              <a:rPr dirty="0" sz="1100" spc="5">
                <a:latin typeface="Times New Roman"/>
                <a:cs typeface="Times New Roman"/>
              </a:rPr>
              <a:t>sense to do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investing directly rather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going through the intermediary.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Investors also </a:t>
            </a:r>
            <a:r>
              <a:rPr dirty="0" sz="1100" spc="10">
                <a:latin typeface="Times New Roman"/>
                <a:cs typeface="Times New Roman"/>
              </a:rPr>
              <a:t>commonly </a:t>
            </a:r>
            <a:r>
              <a:rPr dirty="0" sz="1100" spc="5">
                <a:latin typeface="Times New Roman"/>
                <a:cs typeface="Times New Roman"/>
              </a:rPr>
              <a:t>buy  Treasury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through a brokerage </a:t>
            </a:r>
            <a:r>
              <a:rPr dirty="0" sz="1100" spc="5">
                <a:latin typeface="Times New Roman"/>
                <a:cs typeface="Times New Roman"/>
              </a:rPr>
              <a:t>firm,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thereby  eliminating </a:t>
            </a:r>
            <a:r>
              <a:rPr dirty="0" sz="1100" spc="10">
                <a:latin typeface="Times New Roman"/>
                <a:cs typeface="Times New Roman"/>
              </a:rPr>
              <a:t>the 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open a </a:t>
            </a:r>
            <a:r>
              <a:rPr dirty="0" sz="1100" spc="15">
                <a:latin typeface="Times New Roman"/>
                <a:cs typeface="Times New Roman"/>
              </a:rPr>
              <a:t>TDA.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brokerage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lets investors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their account, </a:t>
            </a:r>
            <a:r>
              <a:rPr dirty="0" sz="1100" spc="10">
                <a:latin typeface="Times New Roman"/>
                <a:cs typeface="Times New Roman"/>
              </a:rPr>
              <a:t>but  </a:t>
            </a:r>
            <a:r>
              <a:rPr dirty="0" sz="1100" spc="5">
                <a:latin typeface="Times New Roman"/>
                <a:cs typeface="Times New Roman"/>
              </a:rPr>
              <a:t>they pay </a:t>
            </a:r>
            <a:r>
              <a:rPr dirty="0" sz="1100" spc="10">
                <a:latin typeface="Times New Roman"/>
                <a:cs typeface="Times New Roman"/>
              </a:rPr>
              <a:t>a commission for </a:t>
            </a:r>
            <a:r>
              <a:rPr dirty="0" sz="1100" spc="5">
                <a:latin typeface="Times New Roman"/>
                <a:cs typeface="Times New Roman"/>
              </a:rPr>
              <a:t>the purchase or sale </a:t>
            </a:r>
            <a:r>
              <a:rPr dirty="0" sz="1100" spc="10">
                <a:latin typeface="Times New Roman"/>
                <a:cs typeface="Times New Roman"/>
              </a:rPr>
              <a:t>of bonds </a:t>
            </a:r>
            <a:r>
              <a:rPr dirty="0" sz="1100" spc="5">
                <a:latin typeface="Times New Roman"/>
                <a:cs typeface="Times New Roman"/>
              </a:rPr>
              <a:t>traded this </a:t>
            </a:r>
            <a:r>
              <a:rPr dirty="0" sz="1100" spc="15">
                <a:latin typeface="Times New Roman"/>
                <a:cs typeface="Times New Roman"/>
              </a:rPr>
              <a:t>way.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$10,000  </a:t>
            </a:r>
            <a:r>
              <a:rPr dirty="0" sz="1100" spc="5">
                <a:latin typeface="Times New Roman"/>
                <a:cs typeface="Times New Roman"/>
              </a:rPr>
              <a:t>par value of Treasury securities might cost as </a:t>
            </a:r>
            <a:r>
              <a:rPr dirty="0" sz="1100" spc="15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$200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full-service brokerage  house. </a:t>
            </a: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5">
                <a:latin typeface="Times New Roman"/>
                <a:cs typeface="Times New Roman"/>
              </a:rPr>
              <a:t>disadvantage of </a:t>
            </a:r>
            <a:r>
              <a:rPr dirty="0" sz="1100" spc="10">
                <a:latin typeface="Times New Roman"/>
                <a:cs typeface="Times New Roman"/>
              </a:rPr>
              <a:t>buying </a:t>
            </a:r>
            <a:r>
              <a:rPr dirty="0" sz="1100" spc="5">
                <a:latin typeface="Times New Roman"/>
                <a:cs typeface="Times New Roman"/>
              </a:rPr>
              <a:t>through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broker is that </a:t>
            </a:r>
            <a:r>
              <a:rPr dirty="0" sz="1100" spc="10">
                <a:latin typeface="Times New Roman"/>
                <a:cs typeface="Times New Roman"/>
              </a:rPr>
              <a:t>the newspaper </a:t>
            </a:r>
            <a:r>
              <a:rPr dirty="0" sz="1100" spc="5">
                <a:latin typeface="Times New Roman"/>
                <a:cs typeface="Times New Roman"/>
              </a:rPr>
              <a:t>price for </a:t>
            </a:r>
            <a:r>
              <a:rPr dirty="0" sz="1100" spc="10">
                <a:latin typeface="Times New Roman"/>
                <a:cs typeface="Times New Roman"/>
              </a:rPr>
              <a:t>a  Treasury security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based on a $l-million </a:t>
            </a:r>
            <a:r>
              <a:rPr dirty="0" sz="1100" spc="5">
                <a:latin typeface="Times New Roman"/>
                <a:cs typeface="Times New Roman"/>
              </a:rPr>
              <a:t>purchase. </a:t>
            </a:r>
            <a:r>
              <a:rPr dirty="0" sz="1100" spc="10">
                <a:latin typeface="Times New Roman"/>
                <a:cs typeface="Times New Roman"/>
              </a:rPr>
              <a:t>Buying a </a:t>
            </a:r>
            <a:r>
              <a:rPr dirty="0" sz="1100" spc="5">
                <a:latin typeface="Times New Roman"/>
                <a:cs typeface="Times New Roman"/>
              </a:rPr>
              <a:t>smaller quantity probably  adds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0.5 </a:t>
            </a:r>
            <a:r>
              <a:rPr dirty="0" sz="1100" spc="10">
                <a:latin typeface="Times New Roman"/>
                <a:cs typeface="Times New Roman"/>
              </a:rPr>
              <a:t>percent </a:t>
            </a:r>
            <a:r>
              <a:rPr dirty="0" sz="1100" spc="5">
                <a:latin typeface="Times New Roman"/>
                <a:cs typeface="Times New Roman"/>
              </a:rPr>
              <a:t>to the-bond price. </a:t>
            </a:r>
            <a:r>
              <a:rPr dirty="0" sz="1100" spc="10">
                <a:latin typeface="Times New Roman"/>
                <a:cs typeface="Times New Roman"/>
              </a:rPr>
              <a:t>This "premium" </a:t>
            </a:r>
            <a:r>
              <a:rPr dirty="0" sz="1100" spc="5">
                <a:latin typeface="Times New Roman"/>
                <a:cs typeface="Times New Roman"/>
              </a:rPr>
              <a:t>reflects </a:t>
            </a:r>
            <a:r>
              <a:rPr dirty="0" sz="1100" spc="10">
                <a:latin typeface="Times New Roman"/>
                <a:cs typeface="Times New Roman"/>
              </a:rPr>
              <a:t>the cost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brokerage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 </a:t>
            </a:r>
            <a:r>
              <a:rPr dirty="0" sz="1100" spc="10">
                <a:latin typeface="Times New Roman"/>
                <a:cs typeface="Times New Roman"/>
              </a:rPr>
              <a:t>handling the </a:t>
            </a:r>
            <a:r>
              <a:rPr dirty="0" sz="1100" spc="5">
                <a:latin typeface="Times New Roman"/>
                <a:cs typeface="Times New Roman"/>
              </a:rPr>
              <a:t>"small" order. Depending </a:t>
            </a:r>
            <a:r>
              <a:rPr dirty="0" sz="1100" spc="10">
                <a:latin typeface="Times New Roman"/>
                <a:cs typeface="Times New Roman"/>
              </a:rPr>
              <a:t>on the bond </a:t>
            </a:r>
            <a:r>
              <a:rPr dirty="0" sz="1100" spc="5">
                <a:latin typeface="Times New Roman"/>
                <a:cs typeface="Times New Roman"/>
              </a:rPr>
              <a:t>term, </a:t>
            </a:r>
            <a:r>
              <a:rPr dirty="0" sz="1100" spc="10">
                <a:latin typeface="Times New Roman"/>
                <a:cs typeface="Times New Roman"/>
              </a:rPr>
              <a:t>this higher </a:t>
            </a:r>
            <a:r>
              <a:rPr dirty="0" sz="1100" spc="5">
                <a:latin typeface="Times New Roman"/>
                <a:cs typeface="Times New Roman"/>
              </a:rPr>
              <a:t>price lowers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yield by </a:t>
            </a:r>
            <a:r>
              <a:rPr dirty="0" sz="1100" spc="10">
                <a:latin typeface="Times New Roman"/>
                <a:cs typeface="Times New Roman"/>
              </a:rPr>
              <a:t>7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10 </a:t>
            </a:r>
            <a:r>
              <a:rPr dirty="0" sz="1100" spc="5">
                <a:latin typeface="Times New Roman"/>
                <a:cs typeface="Times New Roman"/>
              </a:rPr>
              <a:t>basis points.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basis </a:t>
            </a:r>
            <a:r>
              <a:rPr dirty="0" sz="1100" spc="10">
                <a:latin typeface="Times New Roman"/>
                <a:cs typeface="Times New Roman"/>
              </a:rPr>
              <a:t>point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0.01%. By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TDA,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would 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give up </a:t>
            </a:r>
            <a:r>
              <a:rPr dirty="0" sz="1100" spc="5">
                <a:latin typeface="Times New Roman"/>
                <a:cs typeface="Times New Roman"/>
              </a:rPr>
              <a:t>any of 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yield.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7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388864" y="3372611"/>
            <a:ext cx="1270" cy="24130"/>
          </a:xfrm>
          <a:custGeom>
            <a:avLst/>
            <a:gdLst/>
            <a:ahLst/>
            <a:cxnLst/>
            <a:rect l="l" t="t" r="r" b="b"/>
            <a:pathLst>
              <a:path w="1270" h="24129">
                <a:moveTo>
                  <a:pt x="381" y="-4483"/>
                </a:moveTo>
                <a:lnTo>
                  <a:pt x="381" y="28105"/>
                </a:lnTo>
              </a:path>
            </a:pathLst>
          </a:custGeom>
          <a:ln w="972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876801" y="572391"/>
            <a:ext cx="5588000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13208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28</a:t>
            </a:r>
            <a:endParaRPr sz="1100">
              <a:latin typeface="Times New Roman"/>
              <a:cs typeface="Times New Roman"/>
            </a:endParaRPr>
          </a:p>
          <a:p>
            <a:pPr marL="139700" marR="1675130" indent="1541780">
              <a:lnSpc>
                <a:spcPct val="196400"/>
              </a:lnSpc>
              <a:spcBef>
                <a:spcPts val="10"/>
              </a:spcBef>
            </a:pPr>
            <a:r>
              <a:rPr dirty="0" sz="1100" spc="15" b="1">
                <a:latin typeface="Times New Roman"/>
                <a:cs typeface="Times New Roman"/>
              </a:rPr>
              <a:t>BOND FUNDAMENTALS </a:t>
            </a:r>
            <a:r>
              <a:rPr dirty="0" sz="1100" spc="10" b="1">
                <a:latin typeface="Times New Roman"/>
                <a:cs typeface="Times New Roman"/>
              </a:rPr>
              <a:t>Contd…  </a:t>
            </a:r>
            <a:r>
              <a:rPr dirty="0" sz="1100" spc="15" b="1">
                <a:latin typeface="Times New Roman"/>
                <a:cs typeface="Times New Roman"/>
              </a:rPr>
              <a:t>BOND PRICING AND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RETURNS: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2080">
              <a:lnSpc>
                <a:spcPct val="98500"/>
              </a:lnSpc>
            </a:pP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with any </a:t>
            </a:r>
            <a:r>
              <a:rPr dirty="0" sz="1100" spc="5">
                <a:latin typeface="Times New Roman"/>
                <a:cs typeface="Times New Roman"/>
              </a:rPr>
              <a:t>time-value-of-money application, there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deterministic relationship </a:t>
            </a:r>
            <a:r>
              <a:rPr dirty="0" sz="1100" spc="10">
                <a:latin typeface="Times New Roman"/>
                <a:cs typeface="Times New Roman"/>
              </a:rPr>
              <a:t>between  </a:t>
            </a:r>
            <a:r>
              <a:rPr dirty="0" sz="1100" spc="5">
                <a:latin typeface="Times New Roman"/>
                <a:cs typeface="Times New Roman"/>
              </a:rPr>
              <a:t>the current prices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security, it’s promised future cash flows,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riskiness of those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flows.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price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market's estimation of </a:t>
            </a:r>
            <a:r>
              <a:rPr dirty="0" sz="1100" spc="10">
                <a:latin typeface="Times New Roman"/>
                <a:cs typeface="Times New Roman"/>
              </a:rPr>
              <a:t>what the expected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flows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worth </a:t>
            </a:r>
            <a:r>
              <a:rPr dirty="0" sz="1100" spc="5">
                <a:latin typeface="Times New Roman"/>
                <a:cs typeface="Times New Roman"/>
              </a:rPr>
              <a:t>in today's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dollars.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39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Valuation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Equations: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39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Annuities: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39700" marR="132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an ordinary annuity </a:t>
            </a:r>
            <a:r>
              <a:rPr dirty="0" sz="1100" spc="10">
                <a:latin typeface="Times New Roman"/>
                <a:cs typeface="Times New Roman"/>
              </a:rPr>
              <a:t>bond paying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semiannually and assuming </a:t>
            </a:r>
            <a:r>
              <a:rPr dirty="0" sz="1100" spc="5">
                <a:latin typeface="Times New Roman"/>
                <a:cs typeface="Times New Roman"/>
              </a:rPr>
              <a:t>it has just </a:t>
            </a:r>
            <a:r>
              <a:rPr dirty="0" sz="1100" spc="10">
                <a:latin typeface="Times New Roman"/>
                <a:cs typeface="Times New Roman"/>
              </a:rPr>
              <a:t>made </a:t>
            </a:r>
            <a:r>
              <a:rPr dirty="0" sz="1100" spc="5">
                <a:latin typeface="Times New Roman"/>
                <a:cs typeface="Times New Roman"/>
              </a:rPr>
              <a:t>an  interest </a:t>
            </a:r>
            <a:r>
              <a:rPr dirty="0" sz="1100" spc="10">
                <a:latin typeface="Times New Roman"/>
                <a:cs typeface="Times New Roman"/>
              </a:rPr>
              <a:t>payment, the </a:t>
            </a:r>
            <a:r>
              <a:rPr dirty="0" sz="1100" spc="5">
                <a:latin typeface="Times New Roman"/>
                <a:cs typeface="Times New Roman"/>
              </a:rPr>
              <a:t>valuation </a:t>
            </a:r>
            <a:r>
              <a:rPr dirty="0" sz="1100" spc="10">
                <a:latin typeface="Times New Roman"/>
                <a:cs typeface="Times New Roman"/>
              </a:rPr>
              <a:t>equation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follows: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P</a:t>
            </a:r>
            <a:r>
              <a:rPr dirty="0" baseline="-11111" sz="1125" spc="15" b="1">
                <a:latin typeface="Times New Roman"/>
                <a:cs typeface="Times New Roman"/>
              </a:rPr>
              <a:t>o</a:t>
            </a:r>
            <a:r>
              <a:rPr dirty="0" sz="1100" spc="10" b="1">
                <a:latin typeface="Times New Roman"/>
                <a:cs typeface="Times New Roman"/>
              </a:rPr>
              <a:t>=∑ C</a:t>
            </a:r>
            <a:r>
              <a:rPr dirty="0" baseline="-11111" sz="1125" spc="15" b="1">
                <a:latin typeface="Times New Roman"/>
                <a:cs typeface="Times New Roman"/>
              </a:rPr>
              <a:t>t</a:t>
            </a:r>
            <a:r>
              <a:rPr dirty="0" sz="1100" spc="10" b="1">
                <a:latin typeface="Times New Roman"/>
                <a:cs typeface="Times New Roman"/>
              </a:rPr>
              <a:t>/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(1+r/2)</a:t>
            </a:r>
            <a:r>
              <a:rPr dirty="0" baseline="37037" sz="1125" spc="7" b="1">
                <a:latin typeface="Times New Roman"/>
                <a:cs typeface="Times New Roman"/>
              </a:rPr>
              <a:t>t</a:t>
            </a:r>
            <a:endParaRPr baseline="37037" sz="1125">
              <a:latin typeface="Times New Roman"/>
              <a:cs typeface="Times New Roman"/>
            </a:endParaRPr>
          </a:p>
          <a:p>
            <a:pPr marL="139700">
              <a:lnSpc>
                <a:spcPct val="100000"/>
              </a:lnSpc>
              <a:spcBef>
                <a:spcPts val="1270"/>
              </a:spcBef>
            </a:pPr>
            <a:r>
              <a:rPr dirty="0" sz="1100" spc="10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39700" marR="297116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n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term of the bond in semiannual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periods  </a:t>
            </a:r>
            <a:r>
              <a:rPr dirty="0" sz="1100" spc="5">
                <a:latin typeface="Times New Roman"/>
                <a:cs typeface="Times New Roman"/>
              </a:rPr>
              <a:t>C</a:t>
            </a:r>
            <a:r>
              <a:rPr dirty="0" baseline="-11111" sz="1125" spc="7">
                <a:latin typeface="Times New Roman"/>
                <a:cs typeface="Times New Roman"/>
              </a:rPr>
              <a:t>t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flow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time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endParaRPr sz="1100">
              <a:latin typeface="Times New Roman"/>
              <a:cs typeface="Times New Roman"/>
            </a:endParaRPr>
          </a:p>
          <a:p>
            <a:pPr marL="139700">
              <a:lnSpc>
                <a:spcPts val="1240"/>
              </a:lnSpc>
            </a:pPr>
            <a:r>
              <a:rPr dirty="0" sz="1100" spc="5">
                <a:latin typeface="Times New Roman"/>
                <a:cs typeface="Times New Roman"/>
              </a:rPr>
              <a:t>r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discount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</a:t>
            </a:r>
            <a:endParaRPr sz="1100">
              <a:latin typeface="Times New Roman"/>
              <a:cs typeface="Times New Roman"/>
            </a:endParaRPr>
          </a:p>
          <a:p>
            <a:pPr marL="139700">
              <a:lnSpc>
                <a:spcPts val="1295"/>
              </a:lnSpc>
            </a:pP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baseline="-11111" sz="1125" spc="15">
                <a:latin typeface="Times New Roman"/>
                <a:cs typeface="Times New Roman"/>
              </a:rPr>
              <a:t>o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current price 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bond</a:t>
            </a:r>
            <a:endParaRPr sz="1100">
              <a:latin typeface="Times New Roman"/>
              <a:cs typeface="Times New Roman"/>
            </a:endParaRPr>
          </a:p>
          <a:p>
            <a:pPr marL="1397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t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semiannual </a:t>
            </a:r>
            <a:r>
              <a:rPr dirty="0" sz="1100" spc="5">
                <a:latin typeface="Times New Roman"/>
                <a:cs typeface="Times New Roman"/>
              </a:rPr>
              <a:t>periods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present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081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pricing relationship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customarily expressed in terms of </a:t>
            </a:r>
            <a:r>
              <a:rPr dirty="0" sz="1100" spc="10">
                <a:latin typeface="Times New Roman"/>
                <a:cs typeface="Times New Roman"/>
              </a:rPr>
              <a:t>the number </a:t>
            </a:r>
            <a:r>
              <a:rPr dirty="0" sz="1100" spc="5">
                <a:latin typeface="Times New Roman"/>
                <a:cs typeface="Times New Roman"/>
              </a:rPr>
              <a:t>of  semiannual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periods.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eight-year </a:t>
            </a:r>
            <a:r>
              <a:rPr dirty="0" sz="1100" spc="10">
                <a:latin typeface="Times New Roman"/>
                <a:cs typeface="Times New Roman"/>
              </a:rPr>
              <a:t>bond,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example,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16 </a:t>
            </a:r>
            <a:r>
              <a:rPr dirty="0" sz="1100" spc="5">
                <a:latin typeface="Times New Roman"/>
                <a:cs typeface="Times New Roman"/>
              </a:rPr>
              <a:t>semiannual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payments.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procedure </a:t>
            </a:r>
            <a:r>
              <a:rPr dirty="0" sz="1100" spc="5">
                <a:latin typeface="Times New Roman"/>
                <a:cs typeface="Times New Roman"/>
              </a:rPr>
              <a:t>also requires dividing the annual discount rate, r, by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to turn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semiannual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equivalent.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39700" marR="132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illustrate,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split </a:t>
            </a:r>
            <a:r>
              <a:rPr dirty="0" sz="1100" spc="10">
                <a:latin typeface="Times New Roman"/>
                <a:cs typeface="Times New Roman"/>
              </a:rPr>
              <a:t>equation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parts, </a:t>
            </a:r>
            <a:r>
              <a:rPr dirty="0" sz="1100" spc="10">
                <a:latin typeface="Times New Roman"/>
                <a:cs typeface="Times New Roman"/>
              </a:rPr>
              <a:t>one for </a:t>
            </a:r>
            <a:r>
              <a:rPr dirty="0" sz="1100" spc="5">
                <a:latin typeface="Times New Roman"/>
                <a:cs typeface="Times New Roman"/>
              </a:rPr>
              <a:t>the interest </a:t>
            </a:r>
            <a:r>
              <a:rPr dirty="0" sz="1100" spc="10">
                <a:latin typeface="Times New Roman"/>
                <a:cs typeface="Times New Roman"/>
              </a:rPr>
              <a:t>component </a:t>
            </a:r>
            <a:r>
              <a:rPr dirty="0" sz="1100" spc="5">
                <a:latin typeface="Times New Roman"/>
                <a:cs typeface="Times New Roman"/>
              </a:rPr>
              <a:t>(the cash flows  C</a:t>
            </a:r>
            <a:r>
              <a:rPr dirty="0" baseline="-11111" sz="1125" spc="7">
                <a:latin typeface="Times New Roman"/>
                <a:cs typeface="Times New Roman"/>
              </a:rPr>
              <a:t>t </a:t>
            </a:r>
            <a:r>
              <a:rPr dirty="0" sz="1100" spc="10">
                <a:latin typeface="Times New Roman"/>
                <a:cs typeface="Times New Roman"/>
              </a:rPr>
              <a:t>and one for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principal: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P</a:t>
            </a:r>
            <a:r>
              <a:rPr dirty="0" baseline="-11111" sz="1125" spc="15" b="1">
                <a:latin typeface="Times New Roman"/>
                <a:cs typeface="Times New Roman"/>
              </a:rPr>
              <a:t>o</a:t>
            </a:r>
            <a:r>
              <a:rPr dirty="0" sz="1100" spc="10" b="1">
                <a:latin typeface="Times New Roman"/>
                <a:cs typeface="Times New Roman"/>
              </a:rPr>
              <a:t>=∑ C</a:t>
            </a:r>
            <a:r>
              <a:rPr dirty="0" baseline="-11111" sz="1125" spc="15" b="1">
                <a:latin typeface="Times New Roman"/>
                <a:cs typeface="Times New Roman"/>
              </a:rPr>
              <a:t>t</a:t>
            </a:r>
            <a:r>
              <a:rPr dirty="0" sz="1100" spc="10" b="1">
                <a:latin typeface="Times New Roman"/>
                <a:cs typeface="Times New Roman"/>
              </a:rPr>
              <a:t>/ </a:t>
            </a:r>
            <a:r>
              <a:rPr dirty="0" sz="1100" spc="5" b="1">
                <a:latin typeface="Times New Roman"/>
                <a:cs typeface="Times New Roman"/>
              </a:rPr>
              <a:t>(1+r/2)</a:t>
            </a:r>
            <a:r>
              <a:rPr dirty="0" baseline="37037" sz="1125" spc="7" b="1">
                <a:latin typeface="Times New Roman"/>
                <a:cs typeface="Times New Roman"/>
              </a:rPr>
              <a:t>t </a:t>
            </a:r>
            <a:r>
              <a:rPr dirty="0" sz="1100" spc="15" b="1">
                <a:latin typeface="Times New Roman"/>
                <a:cs typeface="Times New Roman"/>
              </a:rPr>
              <a:t>+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Par/1+r/2)</a:t>
            </a:r>
            <a:r>
              <a:rPr dirty="0" baseline="37037" sz="1125" spc="15" b="1">
                <a:latin typeface="Times New Roman"/>
                <a:cs typeface="Times New Roman"/>
              </a:rPr>
              <a:t>n</a:t>
            </a:r>
            <a:endParaRPr baseline="37037" sz="1125">
              <a:latin typeface="Times New Roman"/>
              <a:cs typeface="Times New Roman"/>
            </a:endParaRPr>
          </a:p>
          <a:p>
            <a:pPr algn="ctr" marL="635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Bond </a:t>
            </a:r>
            <a:r>
              <a:rPr dirty="0" sz="1100" spc="10" b="1">
                <a:latin typeface="Times New Roman"/>
                <a:cs typeface="Times New Roman"/>
              </a:rPr>
              <a:t>price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PV (interest) </a:t>
            </a:r>
            <a:r>
              <a:rPr dirty="0" sz="1100" spc="15" b="1">
                <a:latin typeface="Times New Roman"/>
                <a:cs typeface="Times New Roman"/>
              </a:rPr>
              <a:t>+PV</a:t>
            </a:r>
            <a:r>
              <a:rPr dirty="0" sz="1100" spc="-4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(principal)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144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Suppose a bond </a:t>
            </a:r>
            <a:r>
              <a:rPr dirty="0" sz="1100" spc="5">
                <a:latin typeface="Times New Roman"/>
                <a:cs typeface="Times New Roman"/>
              </a:rPr>
              <a:t>currently sells for $900, </a:t>
            </a:r>
            <a:r>
              <a:rPr dirty="0" sz="1100" spc="10">
                <a:latin typeface="Times New Roman"/>
                <a:cs typeface="Times New Roman"/>
              </a:rPr>
              <a:t>pays $95 per year </a:t>
            </a:r>
            <a:r>
              <a:rPr dirty="0" sz="1100" spc="5">
                <a:latin typeface="Times New Roman"/>
                <a:cs typeface="Times New Roman"/>
              </a:rPr>
              <a:t>(interest </a:t>
            </a:r>
            <a:r>
              <a:rPr dirty="0" sz="1100" spc="10">
                <a:latin typeface="Times New Roman"/>
                <a:cs typeface="Times New Roman"/>
              </a:rPr>
              <a:t>paid </a:t>
            </a:r>
            <a:r>
              <a:rPr dirty="0" sz="1100" spc="5">
                <a:latin typeface="Times New Roman"/>
                <a:cs typeface="Times New Roman"/>
              </a:rPr>
              <a:t>semiannually), and  returns the </a:t>
            </a:r>
            <a:r>
              <a:rPr dirty="0" sz="1100" spc="10">
                <a:latin typeface="Times New Roman"/>
                <a:cs typeface="Times New Roman"/>
              </a:rPr>
              <a:t>par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$1,000 </a:t>
            </a:r>
            <a:r>
              <a:rPr dirty="0" sz="1100" spc="5">
                <a:latin typeface="Times New Roman"/>
                <a:cs typeface="Times New Roman"/>
              </a:rPr>
              <a:t>in exactly eight years.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discount rate is implied in these  </a:t>
            </a:r>
            <a:r>
              <a:rPr dirty="0" sz="1100" spc="10">
                <a:latin typeface="Times New Roman"/>
                <a:cs typeface="Times New Roman"/>
              </a:rPr>
              <a:t>numbers? To </a:t>
            </a:r>
            <a:r>
              <a:rPr dirty="0" sz="1100" spc="5">
                <a:latin typeface="Times New Roman"/>
                <a:cs typeface="Times New Roman"/>
              </a:rPr>
              <a:t>find out,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solve the </a:t>
            </a:r>
            <a:r>
              <a:rPr dirty="0" sz="1100" spc="5">
                <a:latin typeface="Times New Roman"/>
                <a:cs typeface="Times New Roman"/>
              </a:rPr>
              <a:t>following valuation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$900=∑ </a:t>
            </a:r>
            <a:r>
              <a:rPr dirty="0" sz="1100" spc="5" b="1">
                <a:latin typeface="Times New Roman"/>
                <a:cs typeface="Times New Roman"/>
              </a:rPr>
              <a:t>$47.50/(l+r/2)</a:t>
            </a:r>
            <a:r>
              <a:rPr dirty="0" baseline="37037" sz="1125" spc="7" b="1">
                <a:latin typeface="Times New Roman"/>
                <a:cs typeface="Times New Roman"/>
              </a:rPr>
              <a:t>t </a:t>
            </a:r>
            <a:r>
              <a:rPr dirty="0" sz="1100" spc="15" b="1">
                <a:latin typeface="Times New Roman"/>
                <a:cs typeface="Times New Roman"/>
              </a:rPr>
              <a:t>+</a:t>
            </a:r>
            <a:r>
              <a:rPr dirty="0" sz="1100" spc="-1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$1,000/(l+r/2)</a:t>
            </a:r>
            <a:r>
              <a:rPr dirty="0" baseline="37037" sz="1125" spc="7" b="1">
                <a:latin typeface="Times New Roman"/>
                <a:cs typeface="Times New Roman"/>
              </a:rPr>
              <a:t>16</a:t>
            </a:r>
            <a:endParaRPr baseline="37037" sz="11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39700" marR="13081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This equation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solved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time-value-of-money </a:t>
            </a:r>
            <a:r>
              <a:rPr dirty="0" sz="1100" spc="5">
                <a:latin typeface="Times New Roman"/>
                <a:cs typeface="Times New Roman"/>
              </a:rPr>
              <a:t>tables, </a:t>
            </a:r>
            <a:r>
              <a:rPr dirty="0" sz="1100" spc="10">
                <a:latin typeface="Times New Roman"/>
                <a:cs typeface="Times New Roman"/>
              </a:rPr>
              <a:t>a finance </a:t>
            </a:r>
            <a:r>
              <a:rPr dirty="0" sz="1100" spc="5">
                <a:latin typeface="Times New Roman"/>
                <a:cs typeface="Times New Roman"/>
              </a:rPr>
              <a:t>calculator, 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spreadsheet </a:t>
            </a:r>
            <a:r>
              <a:rPr dirty="0" sz="1100" spc="10">
                <a:latin typeface="Times New Roman"/>
                <a:cs typeface="Times New Roman"/>
              </a:rPr>
              <a:t>package 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Lotus 1-2-5 </a:t>
            </a:r>
            <a:r>
              <a:rPr dirty="0" sz="1100" spc="5">
                <a:latin typeface="Times New Roman"/>
                <a:cs typeface="Times New Roman"/>
              </a:rPr>
              <a:t>or Microsoft </a:t>
            </a:r>
            <a:r>
              <a:rPr dirty="0" sz="1100" spc="10">
                <a:latin typeface="Times New Roman"/>
                <a:cs typeface="Times New Roman"/>
              </a:rPr>
              <a:t>Excel.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find r </a:t>
            </a:r>
            <a:r>
              <a:rPr dirty="0" sz="1100" spc="15">
                <a:latin typeface="Times New Roman"/>
                <a:cs typeface="Times New Roman"/>
              </a:rPr>
              <a:t>=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11.44%.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39700" marR="13081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bond's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comes from two </a:t>
            </a:r>
            <a:r>
              <a:rPr dirty="0" sz="1100" spc="5">
                <a:latin typeface="Times New Roman"/>
                <a:cs typeface="Times New Roman"/>
              </a:rPr>
              <a:t>sources: periodic interest </a:t>
            </a:r>
            <a:r>
              <a:rPr dirty="0" sz="1100" spc="10">
                <a:latin typeface="Times New Roman"/>
                <a:cs typeface="Times New Roman"/>
              </a:rPr>
              <a:t>and the return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bond  principal in eight years. </a:t>
            </a:r>
            <a:r>
              <a:rPr dirty="0" sz="1100" spc="10">
                <a:latin typeface="Times New Roman"/>
                <a:cs typeface="Times New Roman"/>
              </a:rPr>
              <a:t>These two components can be valued </a:t>
            </a:r>
            <a:r>
              <a:rPr dirty="0" sz="1100" spc="5">
                <a:latin typeface="Times New Roman"/>
                <a:cs typeface="Times New Roman"/>
              </a:rPr>
              <a:t>separately after determining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appropriate </a:t>
            </a:r>
            <a:r>
              <a:rPr dirty="0" sz="1100" spc="10">
                <a:latin typeface="Times New Roman"/>
                <a:cs typeface="Times New Roman"/>
              </a:rPr>
              <a:t>interest </a:t>
            </a:r>
            <a:r>
              <a:rPr dirty="0" sz="1100" spc="5">
                <a:latin typeface="Times New Roman"/>
                <a:cs typeface="Times New Roman"/>
              </a:rPr>
              <a:t>rate. </a:t>
            </a:r>
            <a:r>
              <a:rPr dirty="0" sz="1100" spc="10">
                <a:latin typeface="Times New Roman"/>
                <a:cs typeface="Times New Roman"/>
              </a:rPr>
              <a:t>Using 11.44%, </a:t>
            </a:r>
            <a:r>
              <a:rPr dirty="0" sz="1100" spc="5">
                <a:latin typeface="Times New Roman"/>
                <a:cs typeface="Times New Roman"/>
              </a:rPr>
              <a:t>the value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component </a:t>
            </a:r>
            <a:r>
              <a:rPr dirty="0" sz="1100" spc="5">
                <a:latin typeface="Times New Roman"/>
                <a:cs typeface="Times New Roman"/>
              </a:rPr>
              <a:t>is $489.40,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while the </a:t>
            </a:r>
            <a:r>
              <a:rPr dirty="0" sz="1100" spc="5">
                <a:latin typeface="Times New Roman"/>
                <a:cs typeface="Times New Roman"/>
              </a:rPr>
              <a:t>principal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$410.60 </a:t>
            </a:r>
            <a:r>
              <a:rPr dirty="0" sz="1100" spc="5">
                <a:latin typeface="Times New Roman"/>
                <a:cs typeface="Times New Roman"/>
              </a:rPr>
              <a:t>in current dollars. </a:t>
            </a:r>
            <a:r>
              <a:rPr dirty="0" sz="1100" spc="10">
                <a:latin typeface="Times New Roman"/>
                <a:cs typeface="Times New Roman"/>
              </a:rPr>
              <a:t>These two values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bond's  </a:t>
            </a:r>
            <a:r>
              <a:rPr dirty="0" sz="1100" spc="10">
                <a:latin typeface="Times New Roman"/>
                <a:cs typeface="Times New Roman"/>
              </a:rPr>
              <a:t>current market </a:t>
            </a:r>
            <a:r>
              <a:rPr dirty="0" sz="1100" spc="5">
                <a:latin typeface="Times New Roman"/>
                <a:cs typeface="Times New Roman"/>
              </a:rPr>
              <a:t>price of $900.</a:t>
            </a:r>
            <a:endParaRPr sz="1100">
              <a:latin typeface="Times New Roman"/>
              <a:cs typeface="Times New Roman"/>
            </a:endParaRPr>
          </a:p>
          <a:p>
            <a:pPr marL="1325245">
              <a:lnSpc>
                <a:spcPct val="100000"/>
              </a:lnSpc>
              <a:spcBef>
                <a:spcPts val="990"/>
              </a:spcBef>
              <a:tabLst>
                <a:tab pos="5232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176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332738" y="406989"/>
            <a:ext cx="5537200" cy="860679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ctr">
              <a:lnSpc>
                <a:spcPts val="1310"/>
              </a:lnSpc>
              <a:spcBef>
                <a:spcPts val="130"/>
              </a:spcBef>
              <a:tabLst>
                <a:tab pos="5099050" algn="l"/>
              </a:tabLst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Management (FIN630)	</a:t>
            </a: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10" b="1" i="1">
                <a:latin typeface="Times New Roman"/>
                <a:cs typeface="Times New Roman"/>
              </a:rPr>
              <a:t>The bond </a:t>
            </a:r>
            <a:r>
              <a:rPr dirty="0" sz="1100" spc="5" b="1" i="1">
                <a:latin typeface="Times New Roman"/>
                <a:cs typeface="Times New Roman"/>
              </a:rPr>
              <a:t>pricing relationship is customarily </a:t>
            </a:r>
            <a:r>
              <a:rPr dirty="0" sz="1100" spc="10" b="1" i="1">
                <a:latin typeface="Times New Roman"/>
                <a:cs typeface="Times New Roman"/>
              </a:rPr>
              <a:t>expressed in terms </a:t>
            </a:r>
            <a:r>
              <a:rPr dirty="0" sz="1100" spc="5" b="1" i="1">
                <a:latin typeface="Times New Roman"/>
                <a:cs typeface="Times New Roman"/>
              </a:rPr>
              <a:t>of </a:t>
            </a:r>
            <a:r>
              <a:rPr dirty="0" sz="1100" spc="10" b="1" i="1">
                <a:latin typeface="Times New Roman"/>
                <a:cs typeface="Times New Roman"/>
              </a:rPr>
              <a:t>semiannual</a:t>
            </a:r>
            <a:r>
              <a:rPr dirty="0" sz="1100" spc="7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periods.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Yield </a:t>
            </a:r>
            <a:r>
              <a:rPr dirty="0" sz="1100" spc="10" b="1">
                <a:latin typeface="Times New Roman"/>
                <a:cs typeface="Times New Roman"/>
              </a:rPr>
              <a:t>to Maturity: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14300" marR="1066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preceding valuation equations, </a:t>
            </a:r>
            <a:r>
              <a:rPr dirty="0" sz="1100" spc="5">
                <a:latin typeface="Times New Roman"/>
                <a:cs typeface="Times New Roman"/>
              </a:rPr>
              <a:t>investors call the discount rate, r, the yield to maturity.  This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concept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precisely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internal rate of </a:t>
            </a:r>
            <a:r>
              <a:rPr dirty="0" sz="1100" spc="5">
                <a:latin typeface="Times New Roman"/>
                <a:cs typeface="Times New Roman"/>
              </a:rPr>
              <a:t>return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 corporate finance  applications.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Calculating the Yield to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Maturity: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14300" marR="107314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easy-to-use approximation </a:t>
            </a:r>
            <a:r>
              <a:rPr dirty="0" sz="1100" spc="10">
                <a:latin typeface="Times New Roman"/>
                <a:cs typeface="Times New Roman"/>
              </a:rPr>
              <a:t>method </a:t>
            </a:r>
            <a:r>
              <a:rPr dirty="0" sz="1100" spc="5">
                <a:latin typeface="Times New Roman"/>
                <a:cs typeface="Times New Roman"/>
              </a:rPr>
              <a:t>usually </a:t>
            </a:r>
            <a:r>
              <a:rPr dirty="0" sz="1100" spc="10">
                <a:latin typeface="Times New Roman"/>
                <a:cs typeface="Times New Roman"/>
              </a:rPr>
              <a:t>provides an estimate within a few basis  points of the </a:t>
            </a:r>
            <a:r>
              <a:rPr dirty="0" sz="1100" spc="5">
                <a:latin typeface="Times New Roman"/>
                <a:cs typeface="Times New Roman"/>
              </a:rPr>
              <a:t>true </a:t>
            </a:r>
            <a:r>
              <a:rPr dirty="0" sz="1100" spc="10">
                <a:latin typeface="Times New Roman"/>
                <a:cs typeface="Times New Roman"/>
              </a:rPr>
              <a:t>yield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maturity.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547370" marR="540385">
              <a:lnSpc>
                <a:spcPts val="1300"/>
              </a:lnSpc>
            </a:pPr>
            <a:r>
              <a:rPr dirty="0" sz="1100" spc="15" b="1">
                <a:latin typeface="Times New Roman"/>
                <a:cs typeface="Times New Roman"/>
              </a:rPr>
              <a:t>YTM </a:t>
            </a:r>
            <a:r>
              <a:rPr dirty="0" baseline="-11111" sz="1125" spc="-7" b="1">
                <a:latin typeface="Times New Roman"/>
                <a:cs typeface="Times New Roman"/>
              </a:rPr>
              <a:t>approximate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(annual </a:t>
            </a:r>
            <a:r>
              <a:rPr dirty="0" sz="1100" spc="10" b="1">
                <a:latin typeface="Times New Roman"/>
                <a:cs typeface="Times New Roman"/>
              </a:rPr>
              <a:t>interest – </a:t>
            </a:r>
            <a:r>
              <a:rPr dirty="0" sz="1100" spc="5" b="1">
                <a:latin typeface="Times New Roman"/>
                <a:cs typeface="Times New Roman"/>
              </a:rPr>
              <a:t>((market </a:t>
            </a:r>
            <a:r>
              <a:rPr dirty="0" sz="1100" spc="10" b="1">
                <a:latin typeface="Times New Roman"/>
                <a:cs typeface="Times New Roman"/>
              </a:rPr>
              <a:t>price-par value)/years </a:t>
            </a:r>
            <a:r>
              <a:rPr dirty="0" sz="1100" spc="5" b="1">
                <a:latin typeface="Times New Roman"/>
                <a:cs typeface="Times New Roman"/>
              </a:rPr>
              <a:t>until  </a:t>
            </a:r>
            <a:r>
              <a:rPr dirty="0" sz="1100" spc="10" b="1">
                <a:latin typeface="Times New Roman"/>
                <a:cs typeface="Times New Roman"/>
              </a:rPr>
              <a:t>maturity))/0.6(market price)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0.4(par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value)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66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Plugging in the values </a:t>
            </a:r>
            <a:r>
              <a:rPr dirty="0" sz="1100" spc="10">
                <a:latin typeface="Times New Roman"/>
                <a:cs typeface="Times New Roman"/>
              </a:rPr>
              <a:t>from the previous example, we </a:t>
            </a:r>
            <a:r>
              <a:rPr dirty="0" sz="1100" spc="5">
                <a:latin typeface="Times New Roman"/>
                <a:cs typeface="Times New Roman"/>
              </a:rPr>
              <a:t>find an approximate yield to maturity 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6.32%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14300" marR="10541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this case, the </a:t>
            </a:r>
            <a:r>
              <a:rPr dirty="0" sz="1100" spc="10">
                <a:latin typeface="Times New Roman"/>
                <a:cs typeface="Times New Roman"/>
              </a:rPr>
              <a:t>value from the </a:t>
            </a:r>
            <a:r>
              <a:rPr dirty="0" sz="1100" spc="5">
                <a:latin typeface="Times New Roman"/>
                <a:cs typeface="Times New Roman"/>
              </a:rPr>
              <a:t>approximation </a:t>
            </a:r>
            <a:r>
              <a:rPr dirty="0" sz="1100" spc="10">
                <a:latin typeface="Times New Roman"/>
                <a:cs typeface="Times New Roman"/>
              </a:rPr>
              <a:t>formula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near the true value from the  complete </a:t>
            </a:r>
            <a:r>
              <a:rPr dirty="0" sz="1100" spc="5">
                <a:latin typeface="Times New Roman"/>
                <a:cs typeface="Times New Roman"/>
              </a:rPr>
              <a:t>valuation equation.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sells </a:t>
            </a:r>
            <a:r>
              <a:rPr dirty="0" sz="1100" spc="10">
                <a:latin typeface="Times New Roman"/>
                <a:cs typeface="Times New Roman"/>
              </a:rPr>
              <a:t>for near </a:t>
            </a:r>
            <a:r>
              <a:rPr dirty="0" sz="1100" spc="5">
                <a:latin typeface="Times New Roman"/>
                <a:cs typeface="Times New Roman"/>
              </a:rPr>
              <a:t>par, </a:t>
            </a:r>
            <a:r>
              <a:rPr dirty="0" sz="1100" spc="10">
                <a:latin typeface="Times New Roman"/>
                <a:cs typeface="Times New Roman"/>
              </a:rPr>
              <a:t>the approximation method </a:t>
            </a:r>
            <a:r>
              <a:rPr dirty="0" sz="1100" spc="5">
                <a:latin typeface="Times New Roman"/>
                <a:cs typeface="Times New Roman"/>
              </a:rPr>
              <a:t>is  accurate.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error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introduced </a:t>
            </a:r>
            <a:r>
              <a:rPr dirty="0" sz="1100" spc="10">
                <a:latin typeface="Times New Roman"/>
                <a:cs typeface="Times New Roman"/>
              </a:rPr>
              <a:t>when a bond </a:t>
            </a:r>
            <a:r>
              <a:rPr dirty="0" sz="1100" spc="5">
                <a:latin typeface="Times New Roman"/>
                <a:cs typeface="Times New Roman"/>
              </a:rPr>
              <a:t>sells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substantial discount or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premium.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Spot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3664" marR="10477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For a </a:t>
            </a:r>
            <a:r>
              <a:rPr dirty="0" sz="1100" spc="5">
                <a:latin typeface="Times New Roman"/>
                <a:cs typeface="Times New Roman"/>
              </a:rPr>
              <a:t>given issuer, all securities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maturity will not necessarily </a:t>
            </a:r>
            <a:r>
              <a:rPr dirty="0" sz="1100" spc="10">
                <a:latin typeface="Times New Roman"/>
                <a:cs typeface="Times New Roman"/>
              </a:rPr>
              <a:t>have the same  </a:t>
            </a:r>
            <a:r>
              <a:rPr dirty="0" sz="1100" spc="5">
                <a:latin typeface="Times New Roman"/>
                <a:cs typeface="Times New Roman"/>
              </a:rPr>
              <a:t>yield to maturity,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if they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the same default risk.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spot rate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yield to maturity 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zero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security of the </a:t>
            </a:r>
            <a:r>
              <a:rPr dirty="0" sz="1100" spc="10">
                <a:latin typeface="Times New Roman"/>
                <a:cs typeface="Times New Roman"/>
              </a:rPr>
              <a:t>chosen </a:t>
            </a:r>
            <a:r>
              <a:rPr dirty="0" sz="1100" spc="5">
                <a:latin typeface="Times New Roman"/>
                <a:cs typeface="Times New Roman"/>
              </a:rPr>
              <a:t>maturity. </a:t>
            </a:r>
            <a:r>
              <a:rPr dirty="0" sz="1100" spc="10">
                <a:latin typeface="Times New Roman"/>
                <a:cs typeface="Times New Roman"/>
              </a:rPr>
              <a:t>You can observe spot </a:t>
            </a:r>
            <a:r>
              <a:rPr dirty="0" sz="1100" spc="5">
                <a:latin typeface="Times New Roman"/>
                <a:cs typeface="Times New Roman"/>
              </a:rPr>
              <a:t>rates directly </a:t>
            </a:r>
            <a:r>
              <a:rPr dirty="0" sz="1100" spc="10">
                <a:latin typeface="Times New Roman"/>
                <a:cs typeface="Times New Roman"/>
              </a:rPr>
              <a:t>from  the U.S. Treasury </a:t>
            </a:r>
            <a:r>
              <a:rPr dirty="0" sz="1100" spc="5">
                <a:latin typeface="Times New Roman"/>
                <a:cs typeface="Times New Roman"/>
              </a:rPr>
              <a:t>strips </a:t>
            </a:r>
            <a:r>
              <a:rPr dirty="0" sz="1100" spc="10">
                <a:latin typeface="Times New Roman"/>
                <a:cs typeface="Times New Roman"/>
              </a:rPr>
              <a:t>portion of the government bond.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treasury </a:t>
            </a:r>
            <a:r>
              <a:rPr dirty="0" sz="1100" spc="5">
                <a:latin typeface="Times New Roman"/>
                <a:cs typeface="Times New Roman"/>
              </a:rPr>
              <a:t>strip is </a:t>
            </a:r>
            <a:r>
              <a:rPr dirty="0" sz="1100" spc="10">
                <a:latin typeface="Times New Roman"/>
                <a:cs typeface="Times New Roman"/>
              </a:rPr>
              <a:t>a government  bond </a:t>
            </a:r>
            <a:r>
              <a:rPr dirty="0" sz="1100" spc="5">
                <a:latin typeface="Times New Roman"/>
                <a:cs typeface="Times New Roman"/>
              </a:rPr>
              <a:t>or note that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been </a:t>
            </a:r>
            <a:r>
              <a:rPr dirty="0" sz="1100" spc="10">
                <a:latin typeface="Times New Roman"/>
                <a:cs typeface="Times New Roman"/>
              </a:rPr>
              <a:t>decomposed into two parts, one for the stream of </a:t>
            </a:r>
            <a:r>
              <a:rPr dirty="0" sz="1100" spc="5">
                <a:latin typeface="Times New Roman"/>
                <a:cs typeface="Times New Roman"/>
              </a:rPr>
              <a:t>interest  </a:t>
            </a:r>
            <a:r>
              <a:rPr dirty="0" sz="1100" spc="10">
                <a:latin typeface="Times New Roman"/>
                <a:cs typeface="Times New Roman"/>
              </a:rPr>
              <a:t>payments and one </a:t>
            </a:r>
            <a:r>
              <a:rPr dirty="0" sz="1100" spc="5">
                <a:latin typeface="Times New Roman"/>
                <a:cs typeface="Times New Roman"/>
              </a:rPr>
              <a:t>for the return of principal at maturity-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called  interest </a:t>
            </a:r>
            <a:r>
              <a:rPr dirty="0" sz="1100" spc="10">
                <a:latin typeface="Times New Roman"/>
                <a:cs typeface="Times New Roman"/>
              </a:rPr>
              <a:t>only and </a:t>
            </a:r>
            <a:r>
              <a:rPr dirty="0" sz="1100" spc="5">
                <a:latin typeface="Times New Roman"/>
                <a:cs typeface="Times New Roman"/>
              </a:rPr>
              <a:t>principal only securities, respectively. </a:t>
            </a:r>
            <a:r>
              <a:rPr dirty="0" sz="1100" spc="10">
                <a:latin typeface="Times New Roman"/>
                <a:cs typeface="Times New Roman"/>
              </a:rPr>
              <a:t>The codes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newspaper </a:t>
            </a:r>
            <a:r>
              <a:rPr dirty="0" sz="1100" spc="5">
                <a:latin typeface="Times New Roman"/>
                <a:cs typeface="Times New Roman"/>
              </a:rPr>
              <a:t>listing  are </a:t>
            </a:r>
            <a:r>
              <a:rPr dirty="0" sz="1100">
                <a:latin typeface="Times New Roman"/>
                <a:cs typeface="Times New Roman"/>
              </a:rPr>
              <a:t>c</a:t>
            </a:r>
            <a:r>
              <a:rPr dirty="0" baseline="-11111" sz="1125">
                <a:latin typeface="Times New Roman"/>
                <a:cs typeface="Times New Roman"/>
              </a:rPr>
              <a:t>i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interest, </a:t>
            </a:r>
            <a:r>
              <a:rPr dirty="0" sz="1100" spc="10">
                <a:latin typeface="Times New Roman"/>
                <a:cs typeface="Times New Roman"/>
              </a:rPr>
              <a:t>np </a:t>
            </a:r>
            <a:r>
              <a:rPr dirty="0" sz="1100" spc="5">
                <a:latin typeface="Times New Roman"/>
                <a:cs typeface="Times New Roman"/>
              </a:rPr>
              <a:t>for note principal, </a:t>
            </a:r>
            <a:r>
              <a:rPr dirty="0" sz="1100" spc="10">
                <a:latin typeface="Times New Roman"/>
                <a:cs typeface="Times New Roman"/>
              </a:rPr>
              <a:t>and bp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principal-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principal-  only version of </a:t>
            </a:r>
            <a:r>
              <a:rPr dirty="0" sz="1100" spc="10">
                <a:latin typeface="Times New Roman"/>
                <a:cs typeface="Times New Roman"/>
              </a:rPr>
              <a:t>a U.S. </a:t>
            </a:r>
            <a:r>
              <a:rPr dirty="0" sz="1100" spc="5">
                <a:latin typeface="Times New Roman"/>
                <a:cs typeface="Times New Roman"/>
              </a:rPr>
              <a:t>treasury strip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manufactured zero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security, but </a:t>
            </a:r>
            <a:r>
              <a:rPr dirty="0" sz="1100" spc="10">
                <a:latin typeface="Times New Roman"/>
                <a:cs typeface="Times New Roman"/>
              </a:rPr>
              <a:t>one whose  </a:t>
            </a:r>
            <a:r>
              <a:rPr dirty="0" sz="1100" spc="5">
                <a:latin typeface="Times New Roman"/>
                <a:cs typeface="Times New Roman"/>
              </a:rPr>
              <a:t>price reflects the prevailing </a:t>
            </a:r>
            <a:r>
              <a:rPr dirty="0" sz="1100" spc="10">
                <a:latin typeface="Times New Roman"/>
                <a:cs typeface="Times New Roman"/>
              </a:rPr>
              <a:t>spot</a:t>
            </a:r>
            <a:r>
              <a:rPr dirty="0" sz="1100" spc="5">
                <a:latin typeface="Times New Roman"/>
                <a:cs typeface="Times New Roman"/>
              </a:rPr>
              <a:t> rate.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3664" marR="10604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maturity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single interest rate that,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applied to the stream of cash  flows associated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bond, causes </a:t>
            </a:r>
            <a:r>
              <a:rPr dirty="0" sz="1100" spc="10">
                <a:latin typeface="Times New Roman"/>
                <a:cs typeface="Times New Roman"/>
              </a:rPr>
              <a:t>the present value </a:t>
            </a:r>
            <a:r>
              <a:rPr dirty="0" sz="1100" spc="5">
                <a:latin typeface="Times New Roman"/>
                <a:cs typeface="Times New Roman"/>
              </a:rPr>
              <a:t>of those cash flows to equal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bond's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price. Yield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maturity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useful </a:t>
            </a:r>
            <a:r>
              <a:rPr dirty="0" sz="1100" spc="5">
                <a:latin typeface="Times New Roman"/>
                <a:cs typeface="Times New Roman"/>
              </a:rPr>
              <a:t>and frequently cited statistic. It is </a:t>
            </a:r>
            <a:r>
              <a:rPr dirty="0" sz="1100" spc="10">
                <a:latin typeface="Times New Roman"/>
                <a:cs typeface="Times New Roman"/>
              </a:rPr>
              <a:t>akin to  an average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various spot </a:t>
            </a:r>
            <a:r>
              <a:rPr dirty="0" sz="1100" spc="5">
                <a:latin typeface="Times New Roman"/>
                <a:cs typeface="Times New Roman"/>
              </a:rPr>
              <a:t>rates over the security's life.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market, however, does not  </a:t>
            </a:r>
            <a:r>
              <a:rPr dirty="0" sz="1100" spc="10">
                <a:latin typeface="Times New Roman"/>
                <a:cs typeface="Times New Roman"/>
              </a:rPr>
              <a:t>value a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using the </a:t>
            </a:r>
            <a:r>
              <a:rPr dirty="0" sz="1100" spc="10">
                <a:latin typeface="Times New Roman"/>
                <a:cs typeface="Times New Roman"/>
              </a:rPr>
              <a:t>yield </a:t>
            </a:r>
            <a:r>
              <a:rPr dirty="0" sz="1100" spc="5">
                <a:latin typeface="Times New Roman"/>
                <a:cs typeface="Times New Roman"/>
              </a:rPr>
              <a:t>to maturity concept. Rather, the </a:t>
            </a:r>
            <a:r>
              <a:rPr dirty="0" sz="1100" spc="10">
                <a:latin typeface="Times New Roman"/>
                <a:cs typeface="Times New Roman"/>
              </a:rPr>
              <a:t>yield </a:t>
            </a:r>
            <a:r>
              <a:rPr dirty="0" sz="1100" spc="5">
                <a:latin typeface="Times New Roman"/>
                <a:cs typeface="Times New Roman"/>
              </a:rPr>
              <a:t>to maturity is </a:t>
            </a:r>
            <a:r>
              <a:rPr dirty="0" sz="1100" spc="10">
                <a:latin typeface="Times New Roman"/>
                <a:cs typeface="Times New Roman"/>
              </a:rPr>
              <a:t>a derived  </a:t>
            </a:r>
            <a:r>
              <a:rPr dirty="0" sz="1100" spc="5">
                <a:latin typeface="Times New Roman"/>
                <a:cs typeface="Times New Roman"/>
              </a:rPr>
              <a:t>statistic after the </a:t>
            </a:r>
            <a:r>
              <a:rPr dirty="0" sz="1100" spc="10">
                <a:latin typeface="Times New Roman"/>
                <a:cs typeface="Times New Roman"/>
              </a:rPr>
              <a:t>bond value </a:t>
            </a:r>
            <a:r>
              <a:rPr dirty="0" sz="1100" spc="5">
                <a:latin typeface="Times New Roman"/>
                <a:cs typeface="Times New Roman"/>
              </a:rPr>
              <a:t>is already </a:t>
            </a:r>
            <a:r>
              <a:rPr dirty="0" sz="1100" spc="10">
                <a:latin typeface="Times New Roman"/>
                <a:cs typeface="Times New Roman"/>
              </a:rPr>
              <a:t>known; we 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price in </a:t>
            </a:r>
            <a:r>
              <a:rPr dirty="0" sz="1100" spc="10">
                <a:latin typeface="Times New Roman"/>
                <a:cs typeface="Times New Roman"/>
              </a:rPr>
              <a:t>order </a:t>
            </a:r>
            <a:r>
              <a:rPr dirty="0" sz="1100" spc="5">
                <a:latin typeface="Times New Roman"/>
                <a:cs typeface="Times New Roman"/>
              </a:rPr>
              <a:t>to  get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to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3664" marR="10604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valuation purposes, </a:t>
            </a:r>
            <a:r>
              <a:rPr dirty="0" sz="1100" spc="10">
                <a:latin typeface="Times New Roman"/>
                <a:cs typeface="Times New Roman"/>
              </a:rPr>
              <a:t>a bond should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thought </a:t>
            </a:r>
            <a:r>
              <a:rPr dirty="0" sz="1100" spc="5">
                <a:latin typeface="Times New Roman"/>
                <a:cs typeface="Times New Roman"/>
              </a:rPr>
              <a:t>of as </a:t>
            </a:r>
            <a:r>
              <a:rPr dirty="0" sz="1100" spc="10">
                <a:latin typeface="Times New Roman"/>
                <a:cs typeface="Times New Roman"/>
              </a:rPr>
              <a:t>a package </a:t>
            </a:r>
            <a:r>
              <a:rPr dirty="0" sz="1100" spc="5">
                <a:latin typeface="Times New Roman"/>
                <a:cs typeface="Times New Roman"/>
              </a:rPr>
              <a:t>of zero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securities,  each providing </a:t>
            </a:r>
            <a:r>
              <a:rPr dirty="0" sz="1100" spc="10">
                <a:latin typeface="Times New Roman"/>
                <a:cs typeface="Times New Roman"/>
              </a:rPr>
              <a:t>a single </a:t>
            </a:r>
            <a:r>
              <a:rPr dirty="0" sz="1100" spc="5">
                <a:latin typeface="Times New Roman"/>
                <a:cs typeface="Times New Roman"/>
              </a:rPr>
              <a:t>cash flow, </a:t>
            </a:r>
            <a:r>
              <a:rPr dirty="0" sz="1100" spc="10">
                <a:latin typeface="Times New Roman"/>
                <a:cs typeface="Times New Roman"/>
              </a:rPr>
              <a:t>and each valued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appropriate spot rate. In other  words, each </a:t>
            </a:r>
            <a:r>
              <a:rPr dirty="0" sz="1100" spc="10">
                <a:latin typeface="Times New Roman"/>
                <a:cs typeface="Times New Roman"/>
              </a:rPr>
              <a:t>component </a:t>
            </a:r>
            <a:r>
              <a:rPr dirty="0" sz="1100" spc="5">
                <a:latin typeface="Times New Roman"/>
                <a:cs typeface="Times New Roman"/>
              </a:rPr>
              <a:t>is discounted </a:t>
            </a:r>
            <a:r>
              <a:rPr dirty="0" sz="1100" spc="10">
                <a:latin typeface="Times New Roman"/>
                <a:cs typeface="Times New Roman"/>
              </a:rPr>
              <a:t>by a </a:t>
            </a:r>
            <a:r>
              <a:rPr dirty="0" sz="1100" spc="5">
                <a:latin typeface="Times New Roman"/>
                <a:cs typeface="Times New Roman"/>
              </a:rPr>
              <a:t>specific rate </a:t>
            </a:r>
            <a:r>
              <a:rPr dirty="0" sz="1100" spc="10">
                <a:latin typeface="Times New Roman"/>
                <a:cs typeface="Times New Roman"/>
              </a:rPr>
              <a:t>rather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average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3664" marR="10477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You can </a:t>
            </a:r>
            <a:r>
              <a:rPr dirty="0" sz="1100" spc="5">
                <a:latin typeface="Times New Roman"/>
                <a:cs typeface="Times New Roman"/>
              </a:rPr>
              <a:t>think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to maturity 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"average" of the spot rates,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visualize  it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flat </a:t>
            </a:r>
            <a:r>
              <a:rPr dirty="0" sz="1100" spc="10">
                <a:latin typeface="Times New Roman"/>
                <a:cs typeface="Times New Roman"/>
              </a:rPr>
              <a:t>yield </a:t>
            </a:r>
            <a:r>
              <a:rPr dirty="0" sz="1100" spc="5">
                <a:latin typeface="Times New Roman"/>
                <a:cs typeface="Times New Roman"/>
              </a:rPr>
              <a:t>curve at </a:t>
            </a:r>
            <a:r>
              <a:rPr dirty="0" sz="1100" spc="10">
                <a:latin typeface="Times New Roman"/>
                <a:cs typeface="Times New Roman"/>
              </a:rPr>
              <a:t>some constant </a:t>
            </a:r>
            <a:r>
              <a:rPr dirty="0" sz="1100" spc="5">
                <a:latin typeface="Times New Roman"/>
                <a:cs typeface="Times New Roman"/>
              </a:rPr>
              <a:t>interest rate.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single interest rate </a:t>
            </a:r>
            <a:r>
              <a:rPr dirty="0" sz="1100" spc="10">
                <a:latin typeface="Times New Roman"/>
                <a:cs typeface="Times New Roman"/>
              </a:rPr>
              <a:t>makes the 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cash </a:t>
            </a:r>
            <a:r>
              <a:rPr dirty="0" sz="1100" spc="10">
                <a:latin typeface="Times New Roman"/>
                <a:cs typeface="Times New Roman"/>
              </a:rPr>
              <a:t>flows </a:t>
            </a:r>
            <a:r>
              <a:rPr dirty="0" sz="1100" spc="5">
                <a:latin typeface="Times New Roman"/>
                <a:cs typeface="Times New Roman"/>
              </a:rPr>
              <a:t>equal to </a:t>
            </a:r>
            <a:r>
              <a:rPr dirty="0" sz="1100" spc="10">
                <a:latin typeface="Times New Roman"/>
                <a:cs typeface="Times New Roman"/>
              </a:rPr>
              <a:t>the bond's market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7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64108" y="406989"/>
            <a:ext cx="5614670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52400" marR="146050">
              <a:lnSpc>
                <a:spcPct val="98300"/>
              </a:lnSpc>
              <a:spcBef>
                <a:spcPts val="150"/>
              </a:spcBef>
              <a:tabLst>
                <a:tab pos="52520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It is important to note in the valuation process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to maturity is an after-the-fact  </a:t>
            </a:r>
            <a:r>
              <a:rPr dirty="0" sz="1100" spc="10">
                <a:latin typeface="Times New Roman"/>
                <a:cs typeface="Times New Roman"/>
              </a:rPr>
              <a:t>calculation. Investors value each cash flow </a:t>
            </a:r>
            <a:r>
              <a:rPr dirty="0" sz="1100" spc="5">
                <a:latin typeface="Times New Roman"/>
                <a:cs typeface="Times New Roman"/>
              </a:rPr>
              <a:t>by discounting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appropriate </a:t>
            </a:r>
            <a:r>
              <a:rPr dirty="0" sz="1100" spc="10">
                <a:latin typeface="Times New Roman"/>
                <a:cs typeface="Times New Roman"/>
              </a:rPr>
              <a:t>spot </a:t>
            </a:r>
            <a:r>
              <a:rPr dirty="0" sz="1100" spc="5">
                <a:latin typeface="Times New Roman"/>
                <a:cs typeface="Times New Roman"/>
              </a:rPr>
              <a:t>rate.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5">
                <a:latin typeface="Times New Roman"/>
                <a:cs typeface="Times New Roman"/>
              </a:rPr>
              <a:t>of these </a:t>
            </a:r>
            <a:r>
              <a:rPr dirty="0" sz="1100" spc="10">
                <a:latin typeface="Times New Roman"/>
                <a:cs typeface="Times New Roman"/>
              </a:rPr>
              <a:t>values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bond's </a:t>
            </a:r>
            <a:r>
              <a:rPr dirty="0" sz="1100" spc="5">
                <a:latin typeface="Times New Roman"/>
                <a:cs typeface="Times New Roman"/>
              </a:rPr>
              <a:t>market price. </a:t>
            </a:r>
            <a:r>
              <a:rPr dirty="0" sz="1100" spc="10">
                <a:latin typeface="Times New Roman"/>
                <a:cs typeface="Times New Roman"/>
              </a:rPr>
              <a:t>From this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derive the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maturity.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Realized </a:t>
            </a:r>
            <a:r>
              <a:rPr dirty="0" sz="1100" spc="15" b="1">
                <a:latin typeface="Times New Roman"/>
                <a:cs typeface="Times New Roman"/>
              </a:rPr>
              <a:t>Compound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Yield: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47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modest complication occurs </a:t>
            </a:r>
            <a:r>
              <a:rPr dirty="0" sz="1100" spc="10">
                <a:latin typeface="Times New Roman"/>
                <a:cs typeface="Times New Roman"/>
              </a:rPr>
              <a:t>when comparing a bond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pays </a:t>
            </a:r>
            <a:r>
              <a:rPr dirty="0" sz="1100" spc="5">
                <a:latin typeface="Times New Roman"/>
                <a:cs typeface="Times New Roman"/>
              </a:rPr>
              <a:t>semiannual interest with  </a:t>
            </a:r>
            <a:r>
              <a:rPr dirty="0" sz="1100" spc="10">
                <a:latin typeface="Times New Roman"/>
                <a:cs typeface="Times New Roman"/>
              </a:rPr>
              <a:t>some competing investment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pays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lime </a:t>
            </a:r>
            <a:r>
              <a:rPr dirty="0" sz="1100" spc="5">
                <a:latin typeface="Times New Roman"/>
                <a:cs typeface="Times New Roman"/>
              </a:rPr>
              <a:t>schedule. If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are  being </a:t>
            </a:r>
            <a:r>
              <a:rPr dirty="0" sz="1100" spc="10">
                <a:latin typeface="Times New Roman"/>
                <a:cs typeface="Times New Roman"/>
              </a:rPr>
              <a:t>compared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securities,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best reduce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likelihood that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compare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apples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oranges </a:t>
            </a:r>
            <a:r>
              <a:rPr dirty="0" sz="1100" spc="10">
                <a:latin typeface="Times New Roman"/>
                <a:cs typeface="Times New Roman"/>
              </a:rPr>
              <a:t>by computing the </a:t>
            </a:r>
            <a:r>
              <a:rPr dirty="0" sz="1100" spc="5">
                <a:latin typeface="Times New Roman"/>
                <a:cs typeface="Times New Roman"/>
              </a:rPr>
              <a:t>effective annual rate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all 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this via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Effective </a:t>
            </a:r>
            <a:r>
              <a:rPr dirty="0" sz="1100" spc="10" b="1">
                <a:latin typeface="Times New Roman"/>
                <a:cs typeface="Times New Roman"/>
              </a:rPr>
              <a:t>annual </a:t>
            </a:r>
            <a:r>
              <a:rPr dirty="0" sz="1100" spc="5" b="1">
                <a:latin typeface="Times New Roman"/>
                <a:cs typeface="Times New Roman"/>
              </a:rPr>
              <a:t>rate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(1+ </a:t>
            </a:r>
            <a:r>
              <a:rPr dirty="0" sz="1100" spc="5" b="1">
                <a:latin typeface="Times New Roman"/>
                <a:cs typeface="Times New Roman"/>
              </a:rPr>
              <a:t>r/x)</a:t>
            </a:r>
            <a:r>
              <a:rPr dirty="0" baseline="37037" sz="1125" spc="7" b="1">
                <a:latin typeface="Times New Roman"/>
                <a:cs typeface="Times New Roman"/>
              </a:rPr>
              <a:t>x</a:t>
            </a:r>
            <a:r>
              <a:rPr dirty="0" baseline="37037" sz="1125" spc="1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-1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r= yield to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maturity</a:t>
            </a: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x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payments per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Current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Yield: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51765" marR="144780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bond's yield to maturity measures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return </a:t>
            </a:r>
            <a:r>
              <a:rPr dirty="0" sz="1100" spc="10">
                <a:latin typeface="Times New Roman"/>
                <a:cs typeface="Times New Roman"/>
              </a:rPr>
              <a:t>the bondholder </a:t>
            </a:r>
            <a:r>
              <a:rPr dirty="0" sz="1100" spc="5">
                <a:latin typeface="Times New Roman"/>
                <a:cs typeface="Times New Roman"/>
              </a:rPr>
              <a:t>receives if 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kept for its </a:t>
            </a:r>
            <a:r>
              <a:rPr dirty="0" sz="1100" spc="10">
                <a:latin typeface="Times New Roman"/>
                <a:cs typeface="Times New Roman"/>
              </a:rPr>
              <a:t>entire </a:t>
            </a:r>
            <a:r>
              <a:rPr dirty="0" sz="1100" spc="5">
                <a:latin typeface="Times New Roman"/>
                <a:cs typeface="Times New Roman"/>
              </a:rPr>
              <a:t>life.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current yield, </a:t>
            </a:r>
            <a:r>
              <a:rPr dirty="0" sz="1100" spc="5">
                <a:latin typeface="Times New Roman"/>
                <a:cs typeface="Times New Roman"/>
              </a:rPr>
              <a:t>only measures the return associated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bond's  interest </a:t>
            </a:r>
            <a:r>
              <a:rPr dirty="0" sz="1100" spc="10">
                <a:latin typeface="Times New Roman"/>
                <a:cs typeface="Times New Roman"/>
              </a:rPr>
              <a:t>payments.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gains </a:t>
            </a:r>
            <a:r>
              <a:rPr dirty="0" sz="1100" spc="5">
                <a:latin typeface="Times New Roman"/>
                <a:cs typeface="Times New Roman"/>
              </a:rPr>
              <a:t>or losses are </a:t>
            </a:r>
            <a:r>
              <a:rPr dirty="0" sz="1100" spc="10">
                <a:latin typeface="Times New Roman"/>
                <a:cs typeface="Times New Roman"/>
              </a:rPr>
              <a:t>not included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yield.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51765" marR="14414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yield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important statistic </a:t>
            </a:r>
            <a:r>
              <a:rPr dirty="0" sz="1100" spc="10">
                <a:latin typeface="Times New Roman"/>
                <a:cs typeface="Times New Roman"/>
              </a:rPr>
              <a:t>for someone </a:t>
            </a:r>
            <a:r>
              <a:rPr dirty="0" sz="1100" spc="5">
                <a:latin typeface="Times New Roman"/>
                <a:cs typeface="Times New Roman"/>
              </a:rPr>
              <a:t>primarily concerned with </a:t>
            </a:r>
            <a:r>
              <a:rPr dirty="0" sz="1100" spc="10">
                <a:latin typeface="Times New Roman"/>
                <a:cs typeface="Times New Roman"/>
              </a:rPr>
              <a:t>the spendable  income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investments </a:t>
            </a:r>
            <a:r>
              <a:rPr dirty="0" sz="1100" spc="5">
                <a:latin typeface="Times New Roman"/>
                <a:cs typeface="Times New Roman"/>
              </a:rPr>
              <a:t>generate.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fact that the long-run rate of </a:t>
            </a:r>
            <a:r>
              <a:rPr dirty="0" sz="1100" spc="10">
                <a:latin typeface="Times New Roman"/>
                <a:cs typeface="Times New Roman"/>
              </a:rPr>
              <a:t>return </a:t>
            </a:r>
            <a:r>
              <a:rPr dirty="0" sz="1100" spc="5">
                <a:latin typeface="Times New Roman"/>
                <a:cs typeface="Times New Roman"/>
              </a:rPr>
              <a:t>(the yield to ma-  turity) </a:t>
            </a:r>
            <a:r>
              <a:rPr dirty="0" sz="1100" spc="10">
                <a:latin typeface="Times New Roman"/>
                <a:cs typeface="Times New Roman"/>
              </a:rPr>
              <a:t>may be higher </a:t>
            </a:r>
            <a:r>
              <a:rPr dirty="0" sz="1100" spc="5">
                <a:latin typeface="Times New Roman"/>
                <a:cs typeface="Times New Roman"/>
              </a:rPr>
              <a:t>is not as important.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zero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10">
                <a:latin typeface="Times New Roman"/>
                <a:cs typeface="Times New Roman"/>
              </a:rPr>
              <a:t>has a </a:t>
            </a:r>
            <a:r>
              <a:rPr dirty="0" sz="1100" spc="5">
                <a:latin typeface="Times New Roman"/>
                <a:cs typeface="Times New Roman"/>
              </a:rPr>
              <a:t>current yield of zero.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would be an inappropriate </a:t>
            </a:r>
            <a:r>
              <a:rPr dirty="0" sz="1100" spc="5">
                <a:latin typeface="Times New Roman"/>
                <a:cs typeface="Times New Roman"/>
              </a:rPr>
              <a:t>investment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retired person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needed </a:t>
            </a:r>
            <a:r>
              <a:rPr dirty="0" sz="1100" spc="5">
                <a:latin typeface="Times New Roman"/>
                <a:cs typeface="Times New Roman"/>
              </a:rPr>
              <a:t>routine interest  </a:t>
            </a:r>
            <a:r>
              <a:rPr dirty="0" sz="1100" spc="10">
                <a:latin typeface="Times New Roman"/>
                <a:cs typeface="Times New Roman"/>
              </a:rPr>
              <a:t>checks </a:t>
            </a:r>
            <a:r>
              <a:rPr dirty="0" sz="1100" spc="5">
                <a:latin typeface="Times New Roman"/>
                <a:cs typeface="Times New Roman"/>
              </a:rPr>
              <a:t>for living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expenses.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47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bond whose market price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less than </a:t>
            </a:r>
            <a:r>
              <a:rPr dirty="0" sz="1100" spc="5">
                <a:latin typeface="Times New Roman"/>
                <a:cs typeface="Times New Roman"/>
              </a:rPr>
              <a:t>its par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is selling </a:t>
            </a:r>
            <a:r>
              <a:rPr dirty="0" sz="1100" spc="10">
                <a:latin typeface="Times New Roman"/>
                <a:cs typeface="Times New Roman"/>
              </a:rPr>
              <a:t>at a </a:t>
            </a:r>
            <a:r>
              <a:rPr dirty="0" sz="1100" spc="5">
                <a:latin typeface="Times New Roman"/>
                <a:cs typeface="Times New Roman"/>
              </a:rPr>
              <a:t>discount. If </a:t>
            </a:r>
            <a:r>
              <a:rPr dirty="0" sz="1100" spc="10">
                <a:latin typeface="Times New Roman"/>
                <a:cs typeface="Times New Roman"/>
              </a:rPr>
              <a:t>the market 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par value,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sells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premium.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for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selling at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discount,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to maturity will </a:t>
            </a:r>
            <a:r>
              <a:rPr dirty="0" sz="1100" spc="10">
                <a:latin typeface="Times New Roman"/>
                <a:cs typeface="Times New Roman"/>
              </a:rPr>
              <a:t>always be </a:t>
            </a:r>
            <a:r>
              <a:rPr dirty="0" sz="1100" spc="5">
                <a:latin typeface="Times New Roman"/>
                <a:cs typeface="Times New Roman"/>
              </a:rPr>
              <a:t>greater than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yield because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gain an </a:t>
            </a:r>
            <a:r>
              <a:rPr dirty="0" sz="1100" spc="5">
                <a:latin typeface="Times New Roman"/>
                <a:cs typeface="Times New Roman"/>
              </a:rPr>
              <a:t>investor receives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the bond matures at </a:t>
            </a:r>
            <a:r>
              <a:rPr dirty="0" sz="1100" spc="5">
                <a:latin typeface="Times New Roman"/>
                <a:cs typeface="Times New Roman"/>
              </a:rPr>
              <a:t>par value. Similarly, for </a:t>
            </a:r>
            <a:r>
              <a:rPr dirty="0" sz="1100" spc="10">
                <a:latin typeface="Times New Roman"/>
                <a:cs typeface="Times New Roman"/>
              </a:rPr>
              <a:t>bonds  </a:t>
            </a:r>
            <a:r>
              <a:rPr dirty="0" sz="1100" spc="5">
                <a:latin typeface="Times New Roman"/>
                <a:cs typeface="Times New Roman"/>
              </a:rPr>
              <a:t>selling at </a:t>
            </a:r>
            <a:r>
              <a:rPr dirty="0" sz="1100" spc="10">
                <a:latin typeface="Times New Roman"/>
                <a:cs typeface="Times New Roman"/>
              </a:rPr>
              <a:t>a premium, </a:t>
            </a:r>
            <a:r>
              <a:rPr dirty="0" sz="1100" spc="5">
                <a:latin typeface="Times New Roman"/>
                <a:cs typeface="Times New Roman"/>
              </a:rPr>
              <a:t>the yield to maturity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less than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yield.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52400" marR="14414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reason </a:t>
            </a:r>
            <a:r>
              <a:rPr dirty="0" sz="1100" spc="10">
                <a:latin typeface="Times New Roman"/>
                <a:cs typeface="Times New Roman"/>
              </a:rPr>
              <a:t>a coupon-paying bond </a:t>
            </a:r>
            <a:r>
              <a:rPr dirty="0" sz="1100">
                <a:latin typeface="Times New Roman"/>
                <a:cs typeface="Times New Roman"/>
              </a:rPr>
              <a:t>sells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that its </a:t>
            </a:r>
            <a:r>
              <a:rPr dirty="0" sz="1100" spc="10">
                <a:latin typeface="Times New Roman"/>
                <a:cs typeface="Times New Roman"/>
              </a:rPr>
              <a:t>package </a:t>
            </a:r>
            <a:r>
              <a:rPr dirty="0" sz="1100" spc="5">
                <a:latin typeface="Times New Roman"/>
                <a:cs typeface="Times New Roman"/>
              </a:rPr>
              <a:t>of cash </a:t>
            </a:r>
            <a:r>
              <a:rPr dirty="0" sz="1100" spc="10">
                <a:latin typeface="Times New Roman"/>
                <a:cs typeface="Times New Roman"/>
              </a:rPr>
              <a:t>flows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worth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that offered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average competing</a:t>
            </a:r>
            <a:r>
              <a:rPr dirty="0" sz="1100" spc="5">
                <a:latin typeface="Times New Roman"/>
                <a:cs typeface="Times New Roman"/>
              </a:rPr>
              <a:t> investment.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Accrued Interest: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1765" marR="1460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Bondholders </a:t>
            </a:r>
            <a:r>
              <a:rPr dirty="0" sz="1100" spc="5">
                <a:latin typeface="Times New Roman"/>
                <a:cs typeface="Times New Roman"/>
              </a:rPr>
              <a:t>earn interest each calendar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they hold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bond, unlike the situation </a:t>
            </a:r>
            <a:r>
              <a:rPr dirty="0" sz="1100" spc="10">
                <a:latin typeface="Times New Roman"/>
                <a:cs typeface="Times New Roman"/>
              </a:rPr>
              <a:t>with 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where the dividend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all-or-nothing feature. </a:t>
            </a:r>
            <a:r>
              <a:rPr dirty="0" sz="1100" spc="10">
                <a:latin typeface="Times New Roman"/>
                <a:cs typeface="Times New Roman"/>
              </a:rPr>
              <a:t>Despite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aspect, </a:t>
            </a:r>
            <a:r>
              <a:rPr dirty="0" sz="1100" spc="5">
                <a:latin typeface="Times New Roman"/>
                <a:cs typeface="Times New Roman"/>
              </a:rPr>
              <a:t>firms  generally only mail interest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checks twice each </a:t>
            </a:r>
            <a:r>
              <a:rPr dirty="0" sz="1100" spc="10">
                <a:latin typeface="Times New Roman"/>
                <a:cs typeface="Times New Roman"/>
              </a:rPr>
              <a:t>year. Someone might buy a </a:t>
            </a:r>
            <a:r>
              <a:rPr dirty="0" sz="1100" spc="5">
                <a:latin typeface="Times New Roman"/>
                <a:cs typeface="Times New Roman"/>
              </a:rPr>
              <a:t>bond  today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receive </a:t>
            </a:r>
            <a:r>
              <a:rPr dirty="0" sz="1100" spc="10">
                <a:latin typeface="Times New Roman"/>
                <a:cs typeface="Times New Roman"/>
              </a:rPr>
              <a:t>a check </a:t>
            </a:r>
            <a:r>
              <a:rPr dirty="0" sz="1100" spc="5">
                <a:latin typeface="Times New Roman"/>
                <a:cs typeface="Times New Roman"/>
              </a:rPr>
              <a:t>for six months' interest </a:t>
            </a:r>
            <a:r>
              <a:rPr dirty="0" sz="1100" spc="10">
                <a:latin typeface="Times New Roman"/>
                <a:cs typeface="Times New Roman"/>
              </a:rPr>
              <a:t>two weeks </a:t>
            </a:r>
            <a:r>
              <a:rPr dirty="0" sz="1100" spc="5">
                <a:latin typeface="Times New Roman"/>
                <a:cs typeface="Times New Roman"/>
              </a:rPr>
              <a:t>later </a:t>
            </a:r>
            <a:r>
              <a:rPr dirty="0" sz="1100" spc="25">
                <a:latin typeface="Times New Roman"/>
                <a:cs typeface="Times New Roman"/>
              </a:rPr>
              <a:t>—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substantial return 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14 days. The </a:t>
            </a:r>
            <a:r>
              <a:rPr dirty="0" sz="1100" spc="5">
                <a:latin typeface="Times New Roman"/>
                <a:cs typeface="Times New Roman"/>
              </a:rPr>
              <a:t>situation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work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5">
                <a:latin typeface="Times New Roman"/>
                <a:cs typeface="Times New Roman"/>
              </a:rPr>
              <a:t>way, </a:t>
            </a:r>
            <a:r>
              <a:rPr dirty="0" sz="1100" spc="10">
                <a:latin typeface="Times New Roman"/>
                <a:cs typeface="Times New Roman"/>
              </a:rPr>
              <a:t>however,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story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incomplete.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51765" marR="1454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buyer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bond must pay the </a:t>
            </a:r>
            <a:r>
              <a:rPr dirty="0" sz="1100" spc="5">
                <a:latin typeface="Times New Roman"/>
                <a:cs typeface="Times New Roman"/>
              </a:rPr>
              <a:t>accrued interest to the seller of the </a:t>
            </a:r>
            <a:r>
              <a:rPr dirty="0" sz="1100" spc="10">
                <a:latin typeface="Times New Roman"/>
                <a:cs typeface="Times New Roman"/>
              </a:rPr>
              <a:t>bond. </a:t>
            </a:r>
            <a:r>
              <a:rPr dirty="0" sz="1100" spc="5">
                <a:latin typeface="Times New Roman"/>
                <a:cs typeface="Times New Roman"/>
              </a:rPr>
              <a:t>Similarly,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seller </a:t>
            </a:r>
            <a:r>
              <a:rPr dirty="0" sz="1100" spc="10">
                <a:latin typeface="Times New Roman"/>
                <a:cs typeface="Times New Roman"/>
              </a:rPr>
              <a:t>receives </a:t>
            </a:r>
            <a:r>
              <a:rPr dirty="0" sz="1100" spc="5">
                <a:latin typeface="Times New Roman"/>
                <a:cs typeface="Times New Roman"/>
              </a:rPr>
              <a:t>accrued interest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bond owner- One day's </a:t>
            </a:r>
            <a:r>
              <a:rPr dirty="0" sz="1100" spc="5">
                <a:latin typeface="Times New Roman"/>
                <a:cs typeface="Times New Roman"/>
              </a:rPr>
              <a:t>interest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accrues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178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345438" y="406989"/>
            <a:ext cx="5511800" cy="86067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00965" marR="92710">
              <a:lnSpc>
                <a:spcPct val="98300"/>
              </a:lnSpc>
              <a:spcBef>
                <a:spcPts val="150"/>
              </a:spcBef>
              <a:tabLst>
                <a:tab pos="52006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for each </a:t>
            </a:r>
            <a:r>
              <a:rPr dirty="0" sz="1100" spc="10">
                <a:latin typeface="Times New Roman"/>
                <a:cs typeface="Times New Roman"/>
              </a:rPr>
              <a:t>day the bond </a:t>
            </a:r>
            <a:r>
              <a:rPr dirty="0" sz="1100" spc="5">
                <a:latin typeface="Times New Roman"/>
                <a:cs typeface="Times New Roman"/>
              </a:rPr>
              <a:t>exists.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owner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is entitled to it </a:t>
            </a:r>
            <a:r>
              <a:rPr dirty="0" sz="1100" spc="10">
                <a:latin typeface="Times New Roman"/>
                <a:cs typeface="Times New Roman"/>
              </a:rPr>
              <a:t>even though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might not  be distributed for several more months.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of </a:t>
            </a:r>
            <a:r>
              <a:rPr dirty="0" sz="1100" spc="10">
                <a:latin typeface="Times New Roman"/>
                <a:cs typeface="Times New Roman"/>
              </a:rPr>
              <a:t>a bond </a:t>
            </a:r>
            <a:r>
              <a:rPr dirty="0" sz="1100" spc="5">
                <a:latin typeface="Times New Roman"/>
                <a:cs typeface="Times New Roman"/>
              </a:rPr>
              <a:t>including </a:t>
            </a:r>
            <a:r>
              <a:rPr dirty="0" sz="1100" spc="10">
                <a:latin typeface="Times New Roman"/>
                <a:cs typeface="Times New Roman"/>
              </a:rPr>
              <a:t>the accrued interest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dirty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without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accrued interest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clean price. </a:t>
            </a:r>
            <a:r>
              <a:rPr dirty="0" sz="1100" spc="10">
                <a:latin typeface="Times New Roman"/>
                <a:cs typeface="Times New Roman"/>
              </a:rPr>
              <a:t>By  </a:t>
            </a:r>
            <a:r>
              <a:rPr dirty="0" sz="1100" spc="5">
                <a:latin typeface="Times New Roman"/>
                <a:cs typeface="Times New Roman"/>
              </a:rPr>
              <a:t>convention in (lie United States,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compute the </a:t>
            </a:r>
            <a:r>
              <a:rPr dirty="0" sz="1100" spc="5">
                <a:latin typeface="Times New Roman"/>
                <a:cs typeface="Times New Roman"/>
              </a:rPr>
              <a:t>accrued interest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0">
                <a:latin typeface="Times New Roman"/>
                <a:cs typeface="Times New Roman"/>
              </a:rPr>
              <a:t>and  municipal bonds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a 360-day </a:t>
            </a:r>
            <a:r>
              <a:rPr dirty="0" sz="1100" spc="5">
                <a:latin typeface="Times New Roman"/>
                <a:cs typeface="Times New Roman"/>
              </a:rPr>
              <a:t>year (12 </a:t>
            </a:r>
            <a:r>
              <a:rPr dirty="0" sz="1100" spc="10">
                <a:latin typeface="Times New Roman"/>
                <a:cs typeface="Times New Roman"/>
              </a:rPr>
              <a:t>months of 30 days </a:t>
            </a:r>
            <a:r>
              <a:rPr dirty="0" sz="1100" spc="5">
                <a:latin typeface="Times New Roman"/>
                <a:cs typeface="Times New Roman"/>
              </a:rPr>
              <a:t>each) </a:t>
            </a:r>
            <a:r>
              <a:rPr dirty="0" sz="1100" spc="10">
                <a:latin typeface="Times New Roman"/>
                <a:cs typeface="Times New Roman"/>
              </a:rPr>
              <a:t>and do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count the  </a:t>
            </a:r>
            <a:r>
              <a:rPr dirty="0" sz="1100" spc="5">
                <a:latin typeface="Times New Roman"/>
                <a:cs typeface="Times New Roman"/>
              </a:rPr>
              <a:t>transaction settlement </a:t>
            </a:r>
            <a:r>
              <a:rPr dirty="0" sz="1100" spc="10">
                <a:latin typeface="Times New Roman"/>
                <a:cs typeface="Times New Roman"/>
              </a:rPr>
              <a:t>date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total.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Treasury securities, </a:t>
            </a:r>
            <a:r>
              <a:rPr dirty="0" sz="1100" spc="10">
                <a:latin typeface="Times New Roman"/>
                <a:cs typeface="Times New Roman"/>
              </a:rPr>
              <a:t>we use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actual number 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days.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0965" marR="927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end </a:t>
            </a:r>
            <a:r>
              <a:rPr dirty="0" sz="1100" spc="5">
                <a:latin typeface="Times New Roman"/>
                <a:cs typeface="Times New Roman"/>
              </a:rPr>
              <a:t>of the calendar </a:t>
            </a:r>
            <a:r>
              <a:rPr dirty="0" sz="1100" spc="10">
                <a:latin typeface="Times New Roman"/>
                <a:cs typeface="Times New Roman"/>
              </a:rPr>
              <a:t>year, bond </a:t>
            </a:r>
            <a:r>
              <a:rPr dirty="0" sz="1100" spc="5">
                <a:latin typeface="Times New Roman"/>
                <a:cs typeface="Times New Roman"/>
              </a:rPr>
              <a:t>investors must report the interest they earned to </a:t>
            </a:r>
            <a:r>
              <a:rPr dirty="0" sz="1100" spc="10">
                <a:latin typeface="Times New Roman"/>
                <a:cs typeface="Times New Roman"/>
              </a:rPr>
              <a:t>the  Internal Revenue Service.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equals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checks </a:t>
            </a:r>
            <a:r>
              <a:rPr dirty="0" sz="1100" spc="5">
                <a:latin typeface="Times New Roman"/>
                <a:cs typeface="Times New Roman"/>
              </a:rPr>
              <a:t>received  plus accrued interest received minus accrued interest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paid.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>
              <a:lnSpc>
                <a:spcPct val="100000"/>
              </a:lnSpc>
            </a:pPr>
            <a:r>
              <a:rPr dirty="0" sz="1100" spc="20" b="1">
                <a:latin typeface="Times New Roman"/>
                <a:cs typeface="Times New Roman"/>
              </a:rPr>
              <a:t>BOND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271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Statements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"stock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risky,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arc not," are </a:t>
            </a:r>
            <a:r>
              <a:rPr dirty="0" sz="1100" spc="15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accurate. </a:t>
            </a:r>
            <a:r>
              <a:rPr dirty="0" sz="1100" spc="10">
                <a:latin typeface="Times New Roman"/>
                <a:cs typeface="Times New Roman"/>
              </a:rPr>
              <a:t>Bonds do </a:t>
            </a:r>
            <a:r>
              <a:rPr dirty="0" sz="1100" spc="5">
                <a:latin typeface="Times New Roman"/>
                <a:cs typeface="Times New Roman"/>
              </a:rPr>
              <a:t>carry risk,  although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nature of their risk; is different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that of </a:t>
            </a:r>
            <a:r>
              <a:rPr dirty="0" sz="1100" spc="10">
                <a:latin typeface="Times New Roman"/>
                <a:cs typeface="Times New Roman"/>
              </a:rPr>
              <a:t>an equity </a:t>
            </a:r>
            <a:r>
              <a:rPr dirty="0" sz="1100" spc="5">
                <a:latin typeface="Times New Roman"/>
                <a:cs typeface="Times New Roman"/>
              </a:rPr>
              <a:t>security.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properly  </a:t>
            </a:r>
            <a:r>
              <a:rPr dirty="0" sz="1100" spc="10">
                <a:latin typeface="Times New Roman"/>
                <a:cs typeface="Times New Roman"/>
              </a:rPr>
              <a:t>manage a </a:t>
            </a:r>
            <a:r>
              <a:rPr dirty="0" sz="1100" spc="5">
                <a:latin typeface="Times New Roman"/>
                <a:cs typeface="Times New Roman"/>
              </a:rPr>
              <a:t>group of </a:t>
            </a:r>
            <a:r>
              <a:rPr dirty="0" sz="1100" spc="10">
                <a:latin typeface="Times New Roman"/>
                <a:cs typeface="Times New Roman"/>
              </a:rPr>
              <a:t>bonds, an </a:t>
            </a:r>
            <a:r>
              <a:rPr dirty="0" sz="1100" spc="5">
                <a:latin typeface="Times New Roman"/>
                <a:cs typeface="Times New Roman"/>
              </a:rPr>
              <a:t>investor must understand the types of -risk they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Price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01600" marR="952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of a bond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ever)'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as the "net chg" </a:t>
            </a:r>
            <a:r>
              <a:rPr dirty="0" sz="1100" spc="10">
                <a:latin typeface="Times New Roman"/>
                <a:cs typeface="Times New Roman"/>
              </a:rPr>
              <a:t>column </a:t>
            </a:r>
            <a:r>
              <a:rPr dirty="0" sz="1100" spc="5">
                <a:latin typeface="Times New Roman"/>
                <a:cs typeface="Times New Roman"/>
              </a:rPr>
              <a:t>in Figure 4-2 indicates.  </a:t>
            </a:r>
            <a:r>
              <a:rPr dirty="0" sz="1100" spc="10">
                <a:latin typeface="Times New Roman"/>
                <a:cs typeface="Times New Roman"/>
              </a:rPr>
              <a:t>The two components </a:t>
            </a:r>
            <a:r>
              <a:rPr dirty="0" sz="1100" spc="5">
                <a:latin typeface="Times New Roman"/>
                <a:cs typeface="Times New Roman"/>
              </a:rPr>
              <a:t>of price risk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default 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interest rate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Default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possibility </a:t>
            </a:r>
            <a:r>
              <a:rPr dirty="0" sz="1100" spc="10">
                <a:latin typeface="Times New Roman"/>
                <a:cs typeface="Times New Roman"/>
              </a:rPr>
              <a:t>that a firm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unable </a:t>
            </a:r>
            <a:r>
              <a:rPr dirty="0" sz="1100" spc="10">
                <a:latin typeface="Times New Roman"/>
                <a:cs typeface="Times New Roman"/>
              </a:rPr>
              <a:t>to pay the </a:t>
            </a:r>
            <a:r>
              <a:rPr dirty="0" sz="1100" spc="5">
                <a:latin typeface="Times New Roman"/>
                <a:cs typeface="Times New Roman"/>
              </a:rPr>
              <a:t>principal and interest </a:t>
            </a:r>
            <a:r>
              <a:rPr dirty="0" sz="1100" spc="10">
                <a:latin typeface="Times New Roman"/>
                <a:cs typeface="Times New Roman"/>
              </a:rPr>
              <a:t>on a bond in  </a:t>
            </a:r>
            <a:r>
              <a:rPr dirty="0" sz="1100" spc="5">
                <a:latin typeface="Times New Roman"/>
                <a:cs typeface="Times New Roman"/>
              </a:rPr>
              <a:t>accordance with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indenture is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default </a:t>
            </a:r>
            <a:r>
              <a:rPr dirty="0" sz="1100" spc="5">
                <a:latin typeface="Times New Roman"/>
                <a:cs typeface="Times New Roman"/>
              </a:rPr>
              <a:t>risk. </a:t>
            </a:r>
            <a:r>
              <a:rPr dirty="0" sz="1100" spc="10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Poor's and  Moody's are the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10">
                <a:latin typeface="Times New Roman"/>
                <a:cs typeface="Times New Roman"/>
              </a:rPr>
              <a:t>leading </a:t>
            </a:r>
            <a:r>
              <a:rPr dirty="0" sz="1100" spc="5">
                <a:latin typeface="Times New Roman"/>
                <a:cs typeface="Times New Roman"/>
              </a:rPr>
              <a:t>advisor)' services reporting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default risk of individual 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issues. 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Poor's gives </a:t>
            </a:r>
            <a:r>
              <a:rPr dirty="0" sz="1100" spc="10">
                <a:latin typeface="Times New Roman"/>
                <a:cs typeface="Times New Roman"/>
              </a:rPr>
              <a:t>bonds a </a:t>
            </a:r>
            <a:r>
              <a:rPr dirty="0" sz="1100" spc="5">
                <a:latin typeface="Times New Roman"/>
                <a:cs typeface="Times New Roman"/>
              </a:rPr>
              <a:t>rating </a:t>
            </a:r>
            <a:r>
              <a:rPr dirty="0" sz="1100" spc="10">
                <a:latin typeface="Times New Roman"/>
                <a:cs typeface="Times New Roman"/>
              </a:rPr>
              <a:t>based on a </a:t>
            </a:r>
            <a:r>
              <a:rPr dirty="0" sz="1100" spc="5">
                <a:latin typeface="Times New Roman"/>
                <a:cs typeface="Times New Roman"/>
              </a:rPr>
              <a:t>scale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AAA </a:t>
            </a:r>
            <a:r>
              <a:rPr dirty="0" sz="1100" spc="5">
                <a:latin typeface="Times New Roman"/>
                <a:cs typeface="Times New Roman"/>
              </a:rPr>
              <a:t>(least </a:t>
            </a:r>
            <a:r>
              <a:rPr dirty="0" sz="1100" spc="10">
                <a:latin typeface="Times New Roman"/>
                <a:cs typeface="Times New Roman"/>
              </a:rPr>
              <a:t>risk) to  </a:t>
            </a:r>
            <a:r>
              <a:rPr dirty="0" sz="1100" spc="20">
                <a:latin typeface="Times New Roman"/>
                <a:cs typeface="Times New Roman"/>
              </a:rPr>
              <a:t>D </a:t>
            </a:r>
            <a:r>
              <a:rPr dirty="0" sz="1100" spc="5">
                <a:latin typeface="Times New Roman"/>
                <a:cs typeface="Times New Roman"/>
              </a:rPr>
              <a:t>(bonds in default).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ratings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20">
                <a:latin typeface="Times New Roman"/>
                <a:cs typeface="Times New Roman"/>
              </a:rPr>
              <a:t>AA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CCC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carry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plus or minus. </a:t>
            </a:r>
            <a:r>
              <a:rPr dirty="0" sz="1100" spc="10">
                <a:latin typeface="Times New Roman"/>
                <a:cs typeface="Times New Roman"/>
              </a:rPr>
              <a:t>Table 4-5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complete set </a:t>
            </a:r>
            <a:r>
              <a:rPr dirty="0" sz="1100" spc="5">
                <a:latin typeface="Times New Roman"/>
                <a:cs typeface="Times New Roman"/>
              </a:rPr>
              <a:t>of ratings.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grade bond </a:t>
            </a:r>
            <a:r>
              <a:rPr dirty="0" sz="1100" spc="5">
                <a:latin typeface="Times New Roman"/>
                <a:cs typeface="Times New Roman"/>
              </a:rPr>
              <a:t>is rated </a:t>
            </a:r>
            <a:r>
              <a:rPr dirty="0" sz="1100" spc="15">
                <a:latin typeface="Times New Roman"/>
                <a:cs typeface="Times New Roman"/>
              </a:rPr>
              <a:t>BBB </a:t>
            </a:r>
            <a:r>
              <a:rPr dirty="0" sz="1100" spc="5">
                <a:latin typeface="Times New Roman"/>
                <a:cs typeface="Times New Roman"/>
              </a:rPr>
              <a:t>or higher; any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 with a lower </a:t>
            </a:r>
            <a:r>
              <a:rPr dirty="0" sz="1100" spc="5">
                <a:latin typeface="Times New Roman"/>
                <a:cs typeface="Times New Roman"/>
              </a:rPr>
              <a:t>rating is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junk bond. </a:t>
            </a:r>
            <a:r>
              <a:rPr dirty="0" baseline="37037" sz="1125" spc="15">
                <a:latin typeface="Times New Roman"/>
                <a:cs typeface="Times New Roman"/>
              </a:rPr>
              <a:t>.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fiduciaries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limited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law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that are </a:t>
            </a:r>
            <a:r>
              <a:rPr dirty="0" sz="1100" spc="10">
                <a:latin typeface="Times New Roman"/>
                <a:cs typeface="Times New Roman"/>
              </a:rPr>
              <a:t>investment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grade.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271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Some bonds originate with an investment grade,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later </a:t>
            </a:r>
            <a:r>
              <a:rPr dirty="0" sz="1100" spc="10">
                <a:latin typeface="Times New Roman"/>
                <a:cs typeface="Times New Roman"/>
              </a:rPr>
              <a:t>downgraded </a:t>
            </a:r>
            <a:r>
              <a:rPr dirty="0" sz="1100" spc="5">
                <a:latin typeface="Times New Roman"/>
                <a:cs typeface="Times New Roman"/>
              </a:rPr>
              <a:t>below </a:t>
            </a:r>
            <a:r>
              <a:rPr dirty="0" sz="1100" spc="10">
                <a:latin typeface="Times New Roman"/>
                <a:cs typeface="Times New Roman"/>
              </a:rPr>
              <a:t>BBB. Such  a bond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fallen angel. </a:t>
            </a:r>
            <a:r>
              <a:rPr dirty="0" sz="1100" spc="10">
                <a:latin typeface="Times New Roman"/>
                <a:cs typeface="Times New Roman"/>
              </a:rPr>
              <a:t>Salomon </a:t>
            </a:r>
            <a:r>
              <a:rPr dirty="0" sz="1100" spc="5">
                <a:latin typeface="Times New Roman"/>
                <a:cs typeface="Times New Roman"/>
              </a:rPr>
              <a:t>Brothers uses the </a:t>
            </a:r>
            <a:r>
              <a:rPr dirty="0" sz="1100" spc="10">
                <a:latin typeface="Times New Roman"/>
                <a:cs typeface="Times New Roman"/>
              </a:rPr>
              <a:t>term zombie bond </a:t>
            </a:r>
            <a:r>
              <a:rPr dirty="0" sz="1100" spc="5">
                <a:latin typeface="Times New Roman"/>
                <a:cs typeface="Times New Roman"/>
              </a:rPr>
              <a:t>to refer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highly  speculative bond, </a:t>
            </a:r>
            <a:r>
              <a:rPr dirty="0" sz="1100" spc="10">
                <a:latin typeface="Times New Roman"/>
                <a:cs typeface="Times New Roman"/>
              </a:rPr>
              <a:t>once thought </a:t>
            </a:r>
            <a:r>
              <a:rPr dirty="0" sz="1100" spc="5">
                <a:latin typeface="Times New Roman"/>
                <a:cs typeface="Times New Roman"/>
              </a:rPr>
              <a:t>long dead, that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signs of </a:t>
            </a:r>
            <a:r>
              <a:rPr dirty="0" sz="1100">
                <a:latin typeface="Times New Roman"/>
                <a:cs typeface="Times New Roman"/>
              </a:rPr>
              <a:t>life </a:t>
            </a:r>
            <a:r>
              <a:rPr dirty="0" sz="1100" spc="10">
                <a:latin typeface="Times New Roman"/>
                <a:cs typeface="Times New Roman"/>
              </a:rPr>
              <a:t>by a </a:t>
            </a:r>
            <a:r>
              <a:rPr dirty="0" sz="1100" spc="5">
                <a:latin typeface="Times New Roman"/>
                <a:cs typeface="Times New Roman"/>
              </a:rPr>
              <a:t>price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run-up.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525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Poor's 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separate description </a:t>
            </a:r>
            <a:r>
              <a:rPr dirty="0" sz="1100" spc="10">
                <a:latin typeface="Times New Roman"/>
                <a:cs typeface="Times New Roman"/>
              </a:rPr>
              <a:t>for each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ratings </a:t>
            </a:r>
            <a:r>
              <a:rPr dirty="0" sz="1100" spc="15">
                <a:latin typeface="Times New Roman"/>
                <a:cs typeface="Times New Roman"/>
              </a:rPr>
              <a:t>AAA, AA, </a:t>
            </a:r>
            <a:r>
              <a:rPr dirty="0" sz="1100" spc="10">
                <a:latin typeface="Times New Roman"/>
                <a:cs typeface="Times New Roman"/>
              </a:rPr>
              <a:t>A, and BBB.  Junk </a:t>
            </a:r>
            <a:r>
              <a:rPr dirty="0" sz="1100" spc="5">
                <a:latin typeface="Times New Roman"/>
                <a:cs typeface="Times New Roman"/>
              </a:rPr>
              <a:t>bonds, however, are all </a:t>
            </a:r>
            <a:r>
              <a:rPr dirty="0" sz="1100" spc="10">
                <a:latin typeface="Times New Roman"/>
                <a:cs typeface="Times New Roman"/>
              </a:rPr>
              <a:t>covered by a </a:t>
            </a:r>
            <a:r>
              <a:rPr dirty="0" sz="1100" spc="5">
                <a:latin typeface="Times New Roman"/>
                <a:cs typeface="Times New Roman"/>
              </a:rPr>
              <a:t>single definition, the </a:t>
            </a:r>
            <a:r>
              <a:rPr dirty="0" sz="1100" spc="10">
                <a:latin typeface="Times New Roman"/>
                <a:cs typeface="Times New Roman"/>
              </a:rPr>
              <a:t>salient </a:t>
            </a:r>
            <a:r>
              <a:rPr dirty="0" sz="1100" spc="5">
                <a:latin typeface="Times New Roman"/>
                <a:cs typeface="Times New Roman"/>
              </a:rPr>
              <a:t>portion of which  states </a:t>
            </a:r>
            <a:r>
              <a:rPr dirty="0" sz="1100" spc="10">
                <a:latin typeface="Times New Roman"/>
                <a:cs typeface="Times New Roman"/>
              </a:rPr>
              <a:t>that these bonds </a:t>
            </a:r>
            <a:r>
              <a:rPr dirty="0" sz="1100" spc="5">
                <a:latin typeface="Times New Roman"/>
                <a:cs typeface="Times New Roman"/>
              </a:rPr>
              <a:t>are regarded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balance,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predominately speculative with respect to  capacity 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repay principal in accordance with </a:t>
            </a:r>
            <a:r>
              <a:rPr dirty="0" sz="1100" spc="10">
                <a:latin typeface="Times New Roman"/>
                <a:cs typeface="Times New Roman"/>
              </a:rPr>
              <a:t>the terms </a:t>
            </a:r>
            <a:r>
              <a:rPr dirty="0" sz="1100" spc="5">
                <a:latin typeface="Times New Roman"/>
                <a:cs typeface="Times New Roman"/>
              </a:rPr>
              <a:t>of 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obligation.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Interest Rate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27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also carry interest rate risk,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chance of loss because of changing </a:t>
            </a:r>
            <a:r>
              <a:rPr dirty="0" sz="1100" spc="5">
                <a:latin typeface="Times New Roman"/>
                <a:cs typeface="Times New Roman"/>
              </a:rPr>
              <a:t>interest  rates. If </a:t>
            </a:r>
            <a:r>
              <a:rPr dirty="0" sz="1100" spc="10">
                <a:latin typeface="Times New Roman"/>
                <a:cs typeface="Times New Roman"/>
              </a:rPr>
              <a:t>someone buys a bond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10.4% yield to </a:t>
            </a:r>
            <a:r>
              <a:rPr dirty="0" sz="1100" spc="5">
                <a:latin typeface="Times New Roman"/>
                <a:cs typeface="Times New Roman"/>
              </a:rPr>
              <a:t>maturity and market interest rates rise </a:t>
            </a:r>
            <a:r>
              <a:rPr dirty="0" sz="1100" spc="10">
                <a:latin typeface="Times New Roman"/>
                <a:cs typeface="Times New Roman"/>
              </a:rPr>
              <a:t>a  week </a:t>
            </a:r>
            <a:r>
              <a:rPr dirty="0" sz="1100" spc="5">
                <a:latin typeface="Times New Roman"/>
                <a:cs typeface="Times New Roman"/>
              </a:rPr>
              <a:t>later, the market price of this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will fall. It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fall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risk-averse investors  will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prefer </a:t>
            </a:r>
            <a:r>
              <a:rPr dirty="0" sz="1100" spc="10">
                <a:latin typeface="Times New Roman"/>
                <a:cs typeface="Times New Roman"/>
              </a:rPr>
              <a:t>a higher yield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given </a:t>
            </a:r>
            <a:r>
              <a:rPr dirty="0" sz="1100" spc="5">
                <a:latin typeface="Times New Roman"/>
                <a:cs typeface="Times New Roman"/>
              </a:rPr>
              <a:t>level of risk. </a:t>
            </a:r>
            <a:r>
              <a:rPr dirty="0" sz="1100" spc="10">
                <a:latin typeface="Times New Roman"/>
                <a:cs typeface="Times New Roman"/>
              </a:rPr>
              <a:t>Newly </a:t>
            </a:r>
            <a:r>
              <a:rPr dirty="0" sz="1100" spc="5">
                <a:latin typeface="Times New Roman"/>
                <a:cs typeface="Times New Roman"/>
              </a:rPr>
              <a:t>issued, </a:t>
            </a:r>
            <a:r>
              <a:rPr dirty="0" sz="1100" spc="10">
                <a:latin typeface="Times New Roman"/>
                <a:cs typeface="Times New Roman"/>
              </a:rPr>
              <a:t>equally </a:t>
            </a:r>
            <a:r>
              <a:rPr dirty="0" sz="1100" spc="5">
                <a:latin typeface="Times New Roman"/>
                <a:cs typeface="Times New Roman"/>
              </a:rPr>
              <a:t>risky bonds  will yield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rate </a:t>
            </a:r>
            <a:r>
              <a:rPr dirty="0" sz="1100" spc="5">
                <a:latin typeface="Times New Roman"/>
                <a:cs typeface="Times New Roman"/>
              </a:rPr>
              <a:t>rise,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investors will only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willing to purchase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old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their </a:t>
            </a:r>
            <a:r>
              <a:rPr dirty="0" sz="1100" spc="5">
                <a:latin typeface="Times New Roman"/>
                <a:cs typeface="Times New Roman"/>
              </a:rPr>
              <a:t>price is reduced. Relative </a:t>
            </a:r>
            <a:r>
              <a:rPr dirty="0" sz="1100" spc="10">
                <a:latin typeface="Times New Roman"/>
                <a:cs typeface="Times New Roman"/>
              </a:rPr>
              <a:t>to the </a:t>
            </a:r>
            <a:r>
              <a:rPr dirty="0" sz="1100" spc="5">
                <a:latin typeface="Times New Roman"/>
                <a:cs typeface="Times New Roman"/>
              </a:rPr>
              <a:t>purchase price,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bondholder </a:t>
            </a:r>
            <a:r>
              <a:rPr dirty="0" sz="1100" spc="10">
                <a:latin typeface="Times New Roman"/>
                <a:cs typeface="Times New Roman"/>
              </a:rPr>
              <a:t>has a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paper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7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7037"/>
            <a:ext cx="5335905" cy="844105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85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staggered terms. (Staggered director terms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 common </a:t>
            </a:r>
            <a:r>
              <a:rPr dirty="0" sz="1100" spc="5">
                <a:latin typeface="Times New Roman"/>
                <a:cs typeface="Times New Roman"/>
              </a:rPr>
              <a:t>defense against hostile takeovers).  </a:t>
            </a:r>
            <a:r>
              <a:rPr dirty="0" sz="1100" spc="10">
                <a:latin typeface="Times New Roman"/>
                <a:cs typeface="Times New Roman"/>
              </a:rPr>
              <a:t>The bank </a:t>
            </a:r>
            <a:r>
              <a:rPr dirty="0" sz="1100" spc="5">
                <a:latin typeface="Times New Roman"/>
                <a:cs typeface="Times New Roman"/>
              </a:rPr>
              <a:t>agreed </a:t>
            </a:r>
            <a:r>
              <a:rPr dirty="0" sz="1100" spc="10">
                <a:latin typeface="Times New Roman"/>
                <a:cs typeface="Times New Roman"/>
              </a:rPr>
              <a:t>with this </a:t>
            </a:r>
            <a:r>
              <a:rPr dirty="0" sz="1100" spc="5">
                <a:latin typeface="Times New Roman"/>
                <a:cs typeface="Times New Roman"/>
              </a:rPr>
              <a:t>idea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incorporated </a:t>
            </a:r>
            <a:r>
              <a:rPr dirty="0" sz="1100" spc="10">
                <a:latin typeface="Times New Roman"/>
                <a:cs typeface="Times New Roman"/>
              </a:rPr>
              <a:t>into the </a:t>
            </a:r>
            <a:r>
              <a:rPr dirty="0" sz="1100" spc="5">
                <a:latin typeface="Times New Roman"/>
                <a:cs typeface="Times New Roman"/>
              </a:rPr>
              <a:t>corporate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charter.)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u="heavy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Right to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Maintain Ownership</a:t>
            </a:r>
            <a:r>
              <a:rPr dirty="0" u="heavy" sz="11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Percentage: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Sometimes a firm chooses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raise new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selling additional shares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preemptive </a:t>
            </a:r>
            <a:r>
              <a:rPr dirty="0" sz="1100" spc="5">
                <a:latin typeface="Times New Roman"/>
                <a:cs typeface="Times New Roman"/>
              </a:rPr>
              <a:t>right </a:t>
            </a:r>
            <a:r>
              <a:rPr dirty="0" sz="1100" spc="10">
                <a:latin typeface="Times New Roman"/>
                <a:cs typeface="Times New Roman"/>
              </a:rPr>
              <a:t>gives </a:t>
            </a:r>
            <a:r>
              <a:rPr dirty="0" sz="1100" spc="5">
                <a:latin typeface="Times New Roman"/>
                <a:cs typeface="Times New Roman"/>
              </a:rPr>
              <a:t>existing shareholders the right to maintain </a:t>
            </a:r>
            <a:r>
              <a:rPr dirty="0" sz="1100" spc="10">
                <a:latin typeface="Times New Roman"/>
                <a:cs typeface="Times New Roman"/>
              </a:rPr>
              <a:t>the same ownership  percentage before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after the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stock sale. Suppose for instance </a:t>
            </a:r>
            <a:r>
              <a:rPr dirty="0" sz="1100" spc="10">
                <a:latin typeface="Times New Roman"/>
                <a:cs typeface="Times New Roman"/>
              </a:rPr>
              <a:t>a corporation </a:t>
            </a:r>
            <a:r>
              <a:rPr dirty="0" sz="1100" spc="5">
                <a:latin typeface="Times New Roman"/>
                <a:cs typeface="Times New Roman"/>
              </a:rPr>
              <a:t>has 10  </a:t>
            </a:r>
            <a:r>
              <a:rPr dirty="0" sz="1100" spc="10">
                <a:latin typeface="Times New Roman"/>
                <a:cs typeface="Times New Roman"/>
              </a:rPr>
              <a:t>million shares </a:t>
            </a:r>
            <a:r>
              <a:rPr dirty="0" sz="1100" spc="5">
                <a:latin typeface="Times New Roman"/>
                <a:cs typeface="Times New Roman"/>
              </a:rPr>
              <a:t>of stock outstanding </a:t>
            </a:r>
            <a:r>
              <a:rPr dirty="0" sz="1100" spc="10">
                <a:latin typeface="Times New Roman"/>
                <a:cs typeface="Times New Roman"/>
              </a:rPr>
              <a:t>and a pension fund </a:t>
            </a:r>
            <a:r>
              <a:rPr dirty="0" sz="1100" spc="15">
                <a:latin typeface="Times New Roman"/>
                <a:cs typeface="Times New Roman"/>
              </a:rPr>
              <a:t>owns </a:t>
            </a:r>
            <a:r>
              <a:rPr dirty="0" sz="1100" spc="10">
                <a:latin typeface="Times New Roman"/>
                <a:cs typeface="Times New Roman"/>
              </a:rPr>
              <a:t>one percent of them.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 corporation </a:t>
            </a:r>
            <a:r>
              <a:rPr dirty="0" sz="1100" spc="5">
                <a:latin typeface="Times New Roman"/>
                <a:cs typeface="Times New Roman"/>
              </a:rPr>
              <a:t>decides to </a:t>
            </a:r>
            <a:r>
              <a:rPr dirty="0" sz="1100" spc="10">
                <a:latin typeface="Times New Roman"/>
                <a:cs typeface="Times New Roman"/>
              </a:rPr>
              <a:t>issue an additional 1 </a:t>
            </a:r>
            <a:r>
              <a:rPr dirty="0" sz="1100" spc="5">
                <a:latin typeface="Times New Roman"/>
                <a:cs typeface="Times New Roman"/>
              </a:rPr>
              <a:t>million shares, the pension </a:t>
            </a:r>
            <a:r>
              <a:rPr dirty="0" sz="1100" spc="10">
                <a:latin typeface="Times New Roman"/>
                <a:cs typeface="Times New Roman"/>
              </a:rPr>
              <a:t>fund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entitled  </a:t>
            </a:r>
            <a:r>
              <a:rPr dirty="0" sz="1100" spc="10">
                <a:latin typeface="Times New Roman"/>
                <a:cs typeface="Times New Roman"/>
              </a:rPr>
              <a:t>to purchase </a:t>
            </a:r>
            <a:r>
              <a:rPr dirty="0" sz="1100" spc="5">
                <a:latin typeface="Times New Roman"/>
                <a:cs typeface="Times New Roman"/>
              </a:rPr>
              <a:t>10,000 </a:t>
            </a:r>
            <a:r>
              <a:rPr dirty="0" sz="1100" spc="10">
                <a:latin typeface="Times New Roman"/>
                <a:cs typeface="Times New Roman"/>
              </a:rPr>
              <a:t>(one </a:t>
            </a:r>
            <a:r>
              <a:rPr dirty="0" sz="1100" spc="5">
                <a:latin typeface="Times New Roman"/>
                <a:cs typeface="Times New Roman"/>
              </a:rPr>
              <a:t>percent) of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shares. If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does so </a:t>
            </a:r>
            <a:r>
              <a:rPr dirty="0" sz="1100" spc="5">
                <a:latin typeface="Times New Roman"/>
                <a:cs typeface="Times New Roman"/>
              </a:rPr>
              <a:t>after the stock </a:t>
            </a:r>
            <a:r>
              <a:rPr dirty="0" sz="1100" spc="10">
                <a:latin typeface="Times New Roman"/>
                <a:cs typeface="Times New Roman"/>
              </a:rPr>
              <a:t>issue the  fund would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10">
                <a:latin typeface="Times New Roman"/>
                <a:cs typeface="Times New Roman"/>
              </a:rPr>
              <a:t>110,000 of the 11 million </a:t>
            </a:r>
            <a:r>
              <a:rPr dirty="0" sz="1100" spc="5">
                <a:latin typeface="Times New Roman"/>
                <a:cs typeface="Times New Roman"/>
              </a:rPr>
              <a:t>total shares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percent of the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total.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mechanics of the preemptive </a:t>
            </a:r>
            <a:r>
              <a:rPr dirty="0" sz="1100" spc="5">
                <a:latin typeface="Times New Roman"/>
                <a:cs typeface="Times New Roman"/>
              </a:rPr>
              <a:t>right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accomplished </a:t>
            </a:r>
            <a:r>
              <a:rPr dirty="0" sz="1100" spc="10">
                <a:latin typeface="Times New Roman"/>
                <a:cs typeface="Times New Roman"/>
              </a:rPr>
              <a:t>by a </a:t>
            </a:r>
            <a:r>
              <a:rPr dirty="0" sz="1100" spc="5">
                <a:latin typeface="Times New Roman"/>
                <a:cs typeface="Times New Roman"/>
              </a:rPr>
              <a:t>right offering; giving existing  shareholders first crack at any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shares offered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company. </a:t>
            </a:r>
            <a:r>
              <a:rPr dirty="0" sz="1100" spc="5">
                <a:latin typeface="Times New Roman"/>
                <a:cs typeface="Times New Roman"/>
              </a:rPr>
              <a:t>These rights function  like store </a:t>
            </a:r>
            <a:r>
              <a:rPr dirty="0" sz="1100" spc="10">
                <a:latin typeface="Times New Roman"/>
                <a:cs typeface="Times New Roman"/>
              </a:rPr>
              <a:t>coupons. They </a:t>
            </a:r>
            <a:r>
              <a:rPr dirty="0" sz="1100" spc="5">
                <a:latin typeface="Times New Roman"/>
                <a:cs typeface="Times New Roman"/>
              </a:rPr>
              <a:t>allow their </a:t>
            </a:r>
            <a:r>
              <a:rPr dirty="0" sz="1100" spc="10">
                <a:latin typeface="Times New Roman"/>
                <a:cs typeface="Times New Roman"/>
              </a:rPr>
              <a:t>owner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stock at </a:t>
            </a:r>
            <a:r>
              <a:rPr dirty="0" sz="1100" spc="10">
                <a:latin typeface="Times New Roman"/>
                <a:cs typeface="Times New Roman"/>
              </a:rPr>
              <a:t>a below </a:t>
            </a:r>
            <a:r>
              <a:rPr dirty="0" sz="1100" spc="5">
                <a:latin typeface="Times New Roman"/>
                <a:cs typeface="Times New Roman"/>
              </a:rPr>
              <a:t>market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Rights </a:t>
            </a:r>
            <a:r>
              <a:rPr dirty="0" sz="1100" spc="5">
                <a:latin typeface="Times New Roman"/>
                <a:cs typeface="Times New Roman"/>
              </a:rPr>
              <a:t>are actual securities that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bought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sold.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limited life usually  </a:t>
            </a:r>
            <a:r>
              <a:rPr dirty="0" sz="1100" spc="10">
                <a:latin typeface="Times New Roman"/>
                <a:cs typeface="Times New Roman"/>
              </a:rPr>
              <a:t>expiring </a:t>
            </a:r>
            <a:r>
              <a:rPr dirty="0" sz="1100" spc="5">
                <a:latin typeface="Times New Roman"/>
                <a:cs typeface="Times New Roman"/>
              </a:rPr>
              <a:t>within </a:t>
            </a:r>
            <a:r>
              <a:rPr dirty="0" sz="1100" spc="10">
                <a:latin typeface="Times New Roman"/>
                <a:cs typeface="Times New Roman"/>
              </a:rPr>
              <a:t>a few weeks </a:t>
            </a:r>
            <a:r>
              <a:rPr dirty="0" sz="1100" spc="5">
                <a:latin typeface="Times New Roman"/>
                <a:cs typeface="Times New Roman"/>
              </a:rPr>
              <a:t>after they are </a:t>
            </a:r>
            <a:r>
              <a:rPr dirty="0" sz="1100" spc="10">
                <a:latin typeface="Times New Roman"/>
                <a:cs typeface="Times New Roman"/>
              </a:rPr>
              <a:t>issued.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hold their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stock  certificates will receive the rights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mail, people </a:t>
            </a:r>
            <a:r>
              <a:rPr dirty="0" sz="1100" spc="10">
                <a:latin typeface="Times New Roman"/>
                <a:cs typeface="Times New Roman"/>
              </a:rPr>
              <a:t>who leave </a:t>
            </a:r>
            <a:r>
              <a:rPr dirty="0" sz="1100" spc="5">
                <a:latin typeface="Times New Roman"/>
                <a:cs typeface="Times New Roman"/>
              </a:rPr>
              <a:t>their securities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their  </a:t>
            </a:r>
            <a:r>
              <a:rPr dirty="0" sz="1100" spc="10">
                <a:latin typeface="Times New Roman"/>
                <a:cs typeface="Times New Roman"/>
              </a:rPr>
              <a:t>brokerage </a:t>
            </a:r>
            <a:r>
              <a:rPr dirty="0" sz="1100" spc="15">
                <a:latin typeface="Times New Roman"/>
                <a:cs typeface="Times New Roman"/>
              </a:rPr>
              <a:t>firm </a:t>
            </a:r>
            <a:r>
              <a:rPr dirty="0" sz="1100" spc="10">
                <a:latin typeface="Times New Roman"/>
                <a:cs typeface="Times New Roman"/>
              </a:rPr>
              <a:t>find them </a:t>
            </a:r>
            <a:r>
              <a:rPr dirty="0" sz="1100" spc="5">
                <a:latin typeface="Times New Roman"/>
                <a:cs typeface="Times New Roman"/>
              </a:rPr>
              <a:t>listed </a:t>
            </a:r>
            <a:r>
              <a:rPr dirty="0" sz="1100" spc="10">
                <a:latin typeface="Times New Roman"/>
                <a:cs typeface="Times New Roman"/>
              </a:rPr>
              <a:t>on their next account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statement.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three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things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with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these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rights,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(1)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sell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them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some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else,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(2)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0"/>
              </a:spcBef>
            </a:pPr>
            <a:r>
              <a:rPr dirty="0" sz="1100" spc="10">
                <a:latin typeface="Times New Roman"/>
                <a:cs typeface="Times New Roman"/>
              </a:rPr>
              <a:t>use them to buy </a:t>
            </a:r>
            <a:r>
              <a:rPr dirty="0" sz="1100" spc="5">
                <a:latin typeface="Times New Roman"/>
                <a:cs typeface="Times New Roman"/>
              </a:rPr>
              <a:t>share, (3) let </a:t>
            </a:r>
            <a:r>
              <a:rPr dirty="0" sz="1100" spc="10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expire.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option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inappropriate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amounts </a:t>
            </a:r>
            <a:r>
              <a:rPr dirty="0" sz="1100" spc="5">
                <a:latin typeface="Times New Roman"/>
                <a:cs typeface="Times New Roman"/>
              </a:rPr>
              <a:t>to throwing </a:t>
            </a:r>
            <a:r>
              <a:rPr dirty="0" sz="1100" spc="10">
                <a:latin typeface="Times New Roman"/>
                <a:cs typeface="Times New Roman"/>
              </a:rPr>
              <a:t>money away. </a:t>
            </a:r>
            <a:r>
              <a:rPr dirty="0" sz="1100" spc="5">
                <a:latin typeface="Times New Roman"/>
                <a:cs typeface="Times New Roman"/>
              </a:rPr>
              <a:t>Rights are valuable </a:t>
            </a:r>
            <a:r>
              <a:rPr dirty="0" sz="1100" spc="10">
                <a:latin typeface="Times New Roman"/>
                <a:cs typeface="Times New Roman"/>
              </a:rPr>
              <a:t>and should be </a:t>
            </a:r>
            <a:r>
              <a:rPr dirty="0" sz="1100" spc="5">
                <a:latin typeface="Times New Roman"/>
                <a:cs typeface="Times New Roman"/>
              </a:rPr>
              <a:t>exercised if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want  more </a:t>
            </a:r>
            <a:r>
              <a:rPr dirty="0" sz="1100" spc="5">
                <a:latin typeface="Times New Roman"/>
                <a:cs typeface="Times New Roman"/>
              </a:rPr>
              <a:t>stock. Otherwise sell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Describes the terms of a right offering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Emerging Mexico Fund (EMF, NYSE); </a:t>
            </a:r>
            <a:r>
              <a:rPr dirty="0" sz="1100" spc="5">
                <a:latin typeface="Times New Roman"/>
                <a:cs typeface="Times New Roman"/>
              </a:rPr>
              <a:t>dated  </a:t>
            </a:r>
            <a:r>
              <a:rPr dirty="0" sz="1100" spc="10">
                <a:latin typeface="Times New Roman"/>
                <a:cs typeface="Times New Roman"/>
              </a:rPr>
              <a:t>February </a:t>
            </a:r>
            <a:r>
              <a:rPr dirty="0" sz="1100" spc="5">
                <a:latin typeface="Times New Roman"/>
                <a:cs typeface="Times New Roman"/>
              </a:rPr>
              <a:t>14, 1994, </a:t>
            </a:r>
            <a:r>
              <a:rPr dirty="0" sz="1100" spc="10">
                <a:latin typeface="Times New Roman"/>
                <a:cs typeface="Times New Roman"/>
              </a:rPr>
              <a:t>the notice indicates the </a:t>
            </a:r>
            <a:r>
              <a:rPr dirty="0" sz="1100" spc="5">
                <a:latin typeface="Times New Roman"/>
                <a:cs typeface="Times New Roman"/>
              </a:rPr>
              <a:t>offering expires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March </a:t>
            </a:r>
            <a:r>
              <a:rPr dirty="0" sz="1100" spc="5">
                <a:latin typeface="Times New Roman"/>
                <a:cs typeface="Times New Roman"/>
              </a:rPr>
              <a:t>3, </a:t>
            </a:r>
            <a:r>
              <a:rPr dirty="0" sz="1100" spc="10">
                <a:latin typeface="Times New Roman"/>
                <a:cs typeface="Times New Roman"/>
              </a:rPr>
              <a:t>1994 As with </a:t>
            </a:r>
            <a:r>
              <a:rPr dirty="0" sz="1100" spc="5">
                <a:latin typeface="Times New Roman"/>
                <a:cs typeface="Times New Roman"/>
              </a:rPr>
              <a:t>most  right offerings, shareholders </a:t>
            </a:r>
            <a:r>
              <a:rPr dirty="0" sz="1100" spc="10">
                <a:latin typeface="Times New Roman"/>
                <a:cs typeface="Times New Roman"/>
              </a:rPr>
              <a:t>have only a few weeks </a:t>
            </a:r>
            <a:r>
              <a:rPr dirty="0" sz="1100" spc="5">
                <a:latin typeface="Times New Roman"/>
                <a:cs typeface="Times New Roman"/>
              </a:rPr>
              <a:t>between the initial </a:t>
            </a:r>
            <a:r>
              <a:rPr dirty="0" sz="1100" spc="10">
                <a:latin typeface="Times New Roman"/>
                <a:cs typeface="Times New Roman"/>
              </a:rPr>
              <a:t>announcement and  </a:t>
            </a:r>
            <a:r>
              <a:rPr dirty="0" sz="1100" spc="5">
                <a:latin typeface="Times New Roman"/>
                <a:cs typeface="Times New Roman"/>
              </a:rPr>
              <a:t>the expiration of the rights.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this case, shareholders received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right for </a:t>
            </a:r>
            <a:r>
              <a:rPr dirty="0" sz="1100" spc="10">
                <a:latin typeface="Times New Roman"/>
                <a:cs typeface="Times New Roman"/>
              </a:rPr>
              <a:t>each share owned. Buying one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share  </a:t>
            </a:r>
            <a:r>
              <a:rPr dirty="0" sz="1100" spc="5">
                <a:latin typeface="Times New Roman"/>
                <a:cs typeface="Times New Roman"/>
              </a:rPr>
              <a:t>required </a:t>
            </a:r>
            <a:r>
              <a:rPr dirty="0" sz="1100" spc="10">
                <a:latin typeface="Times New Roman"/>
                <a:cs typeface="Times New Roman"/>
              </a:rPr>
              <a:t>3 </a:t>
            </a:r>
            <a:r>
              <a:rPr dirty="0" sz="1100" spc="5">
                <a:latin typeface="Times New Roman"/>
                <a:cs typeface="Times New Roman"/>
              </a:rPr>
              <a:t>rights,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could be purchased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about five percent  </a:t>
            </a:r>
            <a:r>
              <a:rPr dirty="0" sz="1100" spc="10">
                <a:latin typeface="Times New Roman"/>
                <a:cs typeface="Times New Roman"/>
              </a:rPr>
              <a:t>from the current market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5">
                <a:latin typeface="Times New Roman"/>
                <a:cs typeface="Times New Roman"/>
              </a:rPr>
              <a:t>The EMF </a:t>
            </a:r>
            <a:r>
              <a:rPr dirty="0" sz="1100" spc="5">
                <a:latin typeface="Times New Roman"/>
                <a:cs typeface="Times New Roman"/>
              </a:rPr>
              <a:t>right had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7/3nds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apiece. While </a:t>
            </a:r>
            <a:r>
              <a:rPr dirty="0" sz="1100" spc="5">
                <a:latin typeface="Times New Roman"/>
                <a:cs typeface="Times New Roman"/>
              </a:rPr>
              <a:t>this is </a:t>
            </a:r>
            <a:r>
              <a:rPr dirty="0" sz="1100" spc="10">
                <a:latin typeface="Times New Roman"/>
                <a:cs typeface="Times New Roman"/>
              </a:rPr>
              <a:t>not a </a:t>
            </a:r>
            <a:r>
              <a:rPr dirty="0" sz="1100" spc="5">
                <a:latin typeface="Times New Roman"/>
                <a:cs typeface="Times New Roman"/>
              </a:rPr>
              <a:t>lot of </a:t>
            </a:r>
            <a:r>
              <a:rPr dirty="0" sz="1100" spc="10">
                <a:latin typeface="Times New Roman"/>
                <a:cs typeface="Times New Roman"/>
              </a:rPr>
              <a:t>money, customers are not happy about losing out because 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uninformed. </a:t>
            </a:r>
            <a:r>
              <a:rPr dirty="0" sz="1100" spc="10">
                <a:latin typeface="Times New Roman"/>
                <a:cs typeface="Times New Roman"/>
              </a:rPr>
              <a:t>Just </a:t>
            </a:r>
            <a:r>
              <a:rPr dirty="0" sz="1100" spc="5">
                <a:latin typeface="Times New Roman"/>
                <a:cs typeface="Times New Roman"/>
              </a:rPr>
              <a:t>before, expiration </a:t>
            </a:r>
            <a:r>
              <a:rPr dirty="0" sz="1100" spc="10">
                <a:latin typeface="Times New Roman"/>
                <a:cs typeface="Times New Roman"/>
              </a:rPr>
              <a:t>brokerage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customers’ </a:t>
            </a:r>
            <a:r>
              <a:rPr dirty="0" sz="1100" spc="5">
                <a:latin typeface="Times New Roman"/>
                <a:cs typeface="Times New Roman"/>
              </a:rPr>
              <a:t>right 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their behalf if they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receive instruction to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Many </a:t>
            </a:r>
            <a:r>
              <a:rPr dirty="0" sz="1100" spc="10">
                <a:latin typeface="Times New Roman"/>
                <a:cs typeface="Times New Roman"/>
              </a:rPr>
              <a:t>investors keep their stock </a:t>
            </a:r>
            <a:r>
              <a:rPr dirty="0" sz="1100" spc="5">
                <a:latin typeface="Times New Roman"/>
                <a:cs typeface="Times New Roman"/>
              </a:rPr>
              <a:t>certificates at </a:t>
            </a:r>
            <a:r>
              <a:rPr dirty="0" sz="1100" spc="15">
                <a:latin typeface="Times New Roman"/>
                <a:cs typeface="Times New Roman"/>
              </a:rPr>
              <a:t>home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in a </a:t>
            </a:r>
            <a:r>
              <a:rPr dirty="0" sz="1100" spc="5">
                <a:latin typeface="Times New Roman"/>
                <a:cs typeface="Times New Roman"/>
              </a:rPr>
              <a:t>safe deposit </a:t>
            </a:r>
            <a:r>
              <a:rPr dirty="0" sz="1100" spc="10">
                <a:latin typeface="Times New Roman"/>
                <a:cs typeface="Times New Roman"/>
              </a:rPr>
              <a:t>box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bank. 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stock rights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issued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sent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registered owners. Because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rights are  confusing securities to </a:t>
            </a:r>
            <a:r>
              <a:rPr dirty="0" sz="1100" spc="10">
                <a:latin typeface="Times New Roman"/>
                <a:cs typeface="Times New Roman"/>
              </a:rPr>
              <a:t>almost everyone too </a:t>
            </a:r>
            <a:r>
              <a:rPr dirty="0" sz="1100" spc="5">
                <a:latin typeface="Times New Roman"/>
                <a:cs typeface="Times New Roman"/>
              </a:rPr>
              <a:t>often </a:t>
            </a:r>
            <a:r>
              <a:rPr dirty="0" sz="1100" spc="10">
                <a:latin typeface="Times New Roman"/>
                <a:cs typeface="Times New Roman"/>
              </a:rPr>
              <a:t>they go </a:t>
            </a:r>
            <a:r>
              <a:rPr dirty="0" sz="1100" spc="5">
                <a:latin typeface="Times New Roman"/>
                <a:cs typeface="Times New Roman"/>
              </a:rPr>
              <a:t>onto,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stack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desk </a:t>
            </a:r>
            <a:r>
              <a:rPr dirty="0" sz="1100" spc="10">
                <a:latin typeface="Times New Roman"/>
                <a:cs typeface="Times New Roman"/>
              </a:rPr>
              <a:t>and are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temporarily forgotten. </a:t>
            </a:r>
            <a:r>
              <a:rPr dirty="0" sz="1100" spc="10">
                <a:latin typeface="Times New Roman"/>
                <a:cs typeface="Times New Roman"/>
              </a:rPr>
              <a:t>After a few </a:t>
            </a:r>
            <a:r>
              <a:rPr dirty="0" sz="1100" spc="5">
                <a:latin typeface="Times New Roman"/>
                <a:cs typeface="Times New Roman"/>
              </a:rPr>
              <a:t>weeks,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expire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lost </a:t>
            </a:r>
            <a:r>
              <a:rPr dirty="0" sz="1100" spc="5">
                <a:latin typeface="Times New Roman"/>
                <a:cs typeface="Times New Roman"/>
              </a:rPr>
              <a:t>and can not be  recovered. If instead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stock is held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brokerage </a:t>
            </a:r>
            <a:r>
              <a:rPr dirty="0" sz="1100" spc="5">
                <a:latin typeface="Times New Roman"/>
                <a:cs typeface="Times New Roman"/>
              </a:rPr>
              <a:t>firm,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rights </a:t>
            </a:r>
            <a:r>
              <a:rPr dirty="0" sz="1100" spc="10">
                <a:latin typeface="Times New Roman"/>
                <a:cs typeface="Times New Roman"/>
              </a:rPr>
              <a:t>will be </a:t>
            </a:r>
            <a:r>
              <a:rPr dirty="0" sz="1100" spc="5">
                <a:latin typeface="Times New Roman"/>
                <a:cs typeface="Times New Roman"/>
              </a:rPr>
              <a:t>sent  to </a:t>
            </a:r>
            <a:r>
              <a:rPr dirty="0" sz="1100" spc="10">
                <a:latin typeface="Times New Roman"/>
                <a:cs typeface="Times New Roman"/>
              </a:rPr>
              <a:t>the brokerage house,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broker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sure that they are </a:t>
            </a:r>
            <a:r>
              <a:rPr dirty="0" sz="1100" spc="10">
                <a:latin typeface="Times New Roman"/>
                <a:cs typeface="Times New Roman"/>
              </a:rPr>
              <a:t>not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wasted.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avoid unhappy </a:t>
            </a:r>
            <a:r>
              <a:rPr dirty="0" sz="1100" spc="5">
                <a:latin typeface="Times New Roman"/>
                <a:cs typeface="Times New Roman"/>
              </a:rPr>
              <a:t>clients, brokerage firms carefully monitor </a:t>
            </a:r>
            <a:r>
              <a:rPr dirty="0" sz="1100" spc="10">
                <a:latin typeface="Times New Roman"/>
                <a:cs typeface="Times New Roman"/>
              </a:rPr>
              <a:t>rights offerings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advise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their clients</a:t>
            </a:r>
            <a:r>
              <a:rPr dirty="0" sz="1100" spc="10">
                <a:latin typeface="Times New Roman"/>
                <a:cs typeface="Times New Roman"/>
              </a:rPr>
              <a:t> appropriately.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preemptive </a:t>
            </a:r>
            <a:r>
              <a:rPr dirty="0" sz="1100" spc="5">
                <a:latin typeface="Times New Roman"/>
                <a:cs typeface="Times New Roman"/>
              </a:rPr>
              <a:t>right is </a:t>
            </a:r>
            <a:r>
              <a:rPr dirty="0" sz="1100" spc="10">
                <a:latin typeface="Times New Roman"/>
                <a:cs typeface="Times New Roman"/>
              </a:rPr>
              <a:t>sometimes waived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corporate charter.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face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stock  </a:t>
            </a:r>
            <a:r>
              <a:rPr dirty="0" sz="1100" spc="5">
                <a:latin typeface="Times New Roman"/>
                <a:cs typeface="Times New Roman"/>
              </a:rPr>
              <a:t>certificate </a:t>
            </a:r>
            <a:r>
              <a:rPr dirty="0" sz="1100" spc="10">
                <a:latin typeface="Times New Roman"/>
                <a:cs typeface="Times New Roman"/>
              </a:rPr>
              <a:t>might specifically </a:t>
            </a:r>
            <a:r>
              <a:rPr dirty="0" sz="1100" spc="5">
                <a:latin typeface="Times New Roman"/>
                <a:cs typeface="Times New Roman"/>
              </a:rPr>
              <a:t>say </a:t>
            </a:r>
            <a:r>
              <a:rPr dirty="0" sz="1100" spc="10">
                <a:latin typeface="Times New Roman"/>
                <a:cs typeface="Times New Roman"/>
              </a:rPr>
              <a:t>without preemptive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rights.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18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64108" y="406989"/>
            <a:ext cx="5614670" cy="646303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52400" marR="144780">
              <a:lnSpc>
                <a:spcPts val="1300"/>
              </a:lnSpc>
              <a:spcBef>
                <a:spcPts val="190"/>
              </a:spcBef>
              <a:tabLst>
                <a:tab pos="52520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loss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rise </a:t>
            </a:r>
            <a:r>
              <a:rPr dirty="0" sz="1100" spc="10">
                <a:latin typeface="Times New Roman"/>
                <a:cs typeface="Times New Roman"/>
              </a:rPr>
              <a:t>in interest rates.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bonds were to be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10">
                <a:latin typeface="Times New Roman"/>
                <a:cs typeface="Times New Roman"/>
              </a:rPr>
              <a:t>at this </a:t>
            </a:r>
            <a:r>
              <a:rPr dirty="0" sz="1100" spc="5">
                <a:latin typeface="Times New Roman"/>
                <a:cs typeface="Times New Roman"/>
              </a:rPr>
              <a:t>point, </a:t>
            </a:r>
            <a:r>
              <a:rPr dirty="0" sz="1100" spc="10">
                <a:latin typeface="Times New Roman"/>
                <a:cs typeface="Times New Roman"/>
              </a:rPr>
              <a:t>there would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realized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52400" marR="1466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Suppose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December 1999 </a:t>
            </a:r>
            <a:r>
              <a:rPr dirty="0" sz="1100" spc="5">
                <a:latin typeface="Times New Roman"/>
                <a:cs typeface="Times New Roman"/>
              </a:rPr>
              <a:t>an investor </a:t>
            </a:r>
            <a:r>
              <a:rPr dirty="0" sz="1100" spc="10">
                <a:latin typeface="Times New Roman"/>
                <a:cs typeface="Times New Roman"/>
              </a:rPr>
              <a:t>buys a newly </a:t>
            </a:r>
            <a:r>
              <a:rPr dirty="0" sz="1100" spc="5">
                <a:latin typeface="Times New Roman"/>
                <a:cs typeface="Times New Roman"/>
              </a:rPr>
              <a:t>issued, </a:t>
            </a:r>
            <a:r>
              <a:rPr dirty="0" sz="1100" spc="15">
                <a:latin typeface="Times New Roman"/>
                <a:cs typeface="Times New Roman"/>
              </a:rPr>
              <a:t>7% </a:t>
            </a:r>
            <a:r>
              <a:rPr dirty="0" sz="1100" spc="5">
                <a:latin typeface="Times New Roman"/>
                <a:cs typeface="Times New Roman"/>
              </a:rPr>
              <a:t>coupon, </a:t>
            </a:r>
            <a:r>
              <a:rPr dirty="0" sz="1100" spc="10">
                <a:latin typeface="Times New Roman"/>
                <a:cs typeface="Times New Roman"/>
              </a:rPr>
              <a:t>15-year bond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par. Because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is purchased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par,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yield </a:t>
            </a:r>
            <a:r>
              <a:rPr dirty="0" sz="1100" spc="5">
                <a:latin typeface="Times New Roman"/>
                <a:cs typeface="Times New Roman"/>
              </a:rPr>
              <a:t>to maturity equals the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15">
                <a:latin typeface="Times New Roman"/>
                <a:cs typeface="Times New Roman"/>
              </a:rPr>
              <a:t>7%. </a:t>
            </a:r>
            <a:r>
              <a:rPr dirty="0" sz="1100" spc="10">
                <a:latin typeface="Times New Roman"/>
                <a:cs typeface="Times New Roman"/>
              </a:rPr>
              <a:t>At the purchase date, the valuation equation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follows: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</a:t>
            </a:r>
            <a:r>
              <a:rPr dirty="0" baseline="-11111" sz="1125" spc="15" b="1">
                <a:latin typeface="Times New Roman"/>
                <a:cs typeface="Times New Roman"/>
              </a:rPr>
              <a:t>o</a:t>
            </a:r>
            <a:r>
              <a:rPr dirty="0" sz="1100" spc="10" b="1">
                <a:latin typeface="Times New Roman"/>
                <a:cs typeface="Times New Roman"/>
              </a:rPr>
              <a:t>=∑ </a:t>
            </a:r>
            <a:r>
              <a:rPr dirty="0" sz="1100" spc="5" b="1">
                <a:latin typeface="Times New Roman"/>
                <a:cs typeface="Times New Roman"/>
              </a:rPr>
              <a:t>$35.00/(1+.07/2)</a:t>
            </a:r>
            <a:r>
              <a:rPr dirty="0" baseline="37037" sz="1125" spc="7" b="1">
                <a:latin typeface="Times New Roman"/>
                <a:cs typeface="Times New Roman"/>
              </a:rPr>
              <a:t>t  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$1000/(1+.07/2)</a:t>
            </a:r>
            <a:r>
              <a:rPr dirty="0" baseline="37037" sz="1125" spc="7" b="1">
                <a:latin typeface="Times New Roman"/>
                <a:cs typeface="Times New Roman"/>
              </a:rPr>
              <a:t>30 </a:t>
            </a:r>
            <a:r>
              <a:rPr dirty="0" baseline="37037" sz="1125" spc="24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=$1000</a:t>
            </a:r>
            <a:endParaRPr sz="1100">
              <a:latin typeface="Times New Roman"/>
              <a:cs typeface="Times New Roman"/>
            </a:endParaRPr>
          </a:p>
          <a:p>
            <a:pPr algn="just" marL="152400" marR="145415">
              <a:lnSpc>
                <a:spcPts val="1300"/>
              </a:lnSpc>
              <a:spcBef>
                <a:spcPts val="1335"/>
              </a:spcBef>
            </a:pPr>
            <a:r>
              <a:rPr dirty="0" sz="1100" spc="15">
                <a:latin typeface="Times New Roman"/>
                <a:cs typeface="Times New Roman"/>
              </a:rPr>
              <a:t>One year </a:t>
            </a:r>
            <a:r>
              <a:rPr dirty="0" sz="1100" spc="5">
                <a:latin typeface="Times New Roman"/>
                <a:cs typeface="Times New Roman"/>
              </a:rPr>
              <a:t>later </a:t>
            </a:r>
            <a:r>
              <a:rPr dirty="0" sz="1100" spc="10">
                <a:latin typeface="Times New Roman"/>
                <a:cs typeface="Times New Roman"/>
              </a:rPr>
              <a:t>(December 2000) bonds </a:t>
            </a:r>
            <a:r>
              <a:rPr dirty="0" sz="1100" spc="5">
                <a:latin typeface="Times New Roman"/>
                <a:cs typeface="Times New Roman"/>
              </a:rPr>
              <a:t>of similar risk yield </a:t>
            </a:r>
            <a:r>
              <a:rPr dirty="0" sz="1100" spc="10">
                <a:latin typeface="Times New Roman"/>
                <a:cs typeface="Times New Roman"/>
              </a:rPr>
              <a:t>6.5%.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decline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rates will cause our </a:t>
            </a:r>
            <a:r>
              <a:rPr dirty="0" sz="1100" spc="5">
                <a:latin typeface="Times New Roman"/>
                <a:cs typeface="Times New Roman"/>
              </a:rPr>
              <a:t>investor's </a:t>
            </a:r>
            <a:r>
              <a:rPr dirty="0" sz="1100" spc="10">
                <a:latin typeface="Times New Roman"/>
                <a:cs typeface="Times New Roman"/>
              </a:rPr>
              <a:t>bond to appreciate.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price should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</a:t>
            </a:r>
            <a:r>
              <a:rPr dirty="0" baseline="-11111" sz="1125" spc="15" b="1">
                <a:latin typeface="Times New Roman"/>
                <a:cs typeface="Times New Roman"/>
              </a:rPr>
              <a:t>o</a:t>
            </a:r>
            <a:r>
              <a:rPr dirty="0" sz="1100" spc="10" b="1">
                <a:latin typeface="Times New Roman"/>
                <a:cs typeface="Times New Roman"/>
              </a:rPr>
              <a:t>=∑ </a:t>
            </a:r>
            <a:r>
              <a:rPr dirty="0" sz="1100" spc="5" b="1">
                <a:latin typeface="Times New Roman"/>
                <a:cs typeface="Times New Roman"/>
              </a:rPr>
              <a:t>$35.00/(1+.065/2)</a:t>
            </a:r>
            <a:r>
              <a:rPr dirty="0" baseline="37037" sz="1125" spc="7" b="1">
                <a:latin typeface="Times New Roman"/>
                <a:cs typeface="Times New Roman"/>
              </a:rPr>
              <a:t>t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$1000/(1+.065/2)</a:t>
            </a:r>
            <a:r>
              <a:rPr dirty="0" baseline="37037" sz="1125" spc="7" b="1">
                <a:latin typeface="Times New Roman"/>
                <a:cs typeface="Times New Roman"/>
              </a:rPr>
              <a:t>28</a:t>
            </a:r>
            <a:r>
              <a:rPr dirty="0" baseline="37037" sz="1125" spc="2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=$1045.5</a:t>
            </a:r>
            <a:endParaRPr sz="1100">
              <a:latin typeface="Times New Roman"/>
              <a:cs typeface="Times New Roman"/>
            </a:endParaRPr>
          </a:p>
          <a:p>
            <a:pPr algn="just" marL="152400" marR="144780">
              <a:lnSpc>
                <a:spcPct val="98400"/>
              </a:lnSpc>
              <a:spcBef>
                <a:spcPts val="128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principal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appreciated by </a:t>
            </a:r>
            <a:r>
              <a:rPr dirty="0" sz="1100" spc="10">
                <a:latin typeface="Times New Roman"/>
                <a:cs typeface="Times New Roman"/>
              </a:rPr>
              <a:t>4.55% from the </a:t>
            </a:r>
            <a:r>
              <a:rPr dirty="0" sz="1100" spc="5">
                <a:latin typeface="Times New Roman"/>
                <a:cs typeface="Times New Roman"/>
              </a:rPr>
              <a:t>purchase price, plus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bondholder received </a:t>
            </a:r>
            <a:r>
              <a:rPr dirty="0" sz="1100" spc="10">
                <a:latin typeface="Times New Roman"/>
                <a:cs typeface="Times New Roman"/>
              </a:rPr>
              <a:t>$70 in interest over the year.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bond were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10">
                <a:latin typeface="Times New Roman"/>
                <a:cs typeface="Times New Roman"/>
              </a:rPr>
              <a:t>at this </a:t>
            </a:r>
            <a:r>
              <a:rPr dirty="0" sz="1100" spc="5">
                <a:latin typeface="Times New Roman"/>
                <a:cs typeface="Times New Roman"/>
              </a:rPr>
              <a:t>point,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investor's </a:t>
            </a:r>
            <a:r>
              <a:rPr dirty="0" sz="1100" spc="10">
                <a:latin typeface="Times New Roman"/>
                <a:cs typeface="Times New Roman"/>
              </a:rPr>
              <a:t>holding period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would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(1045.51-1000+70)/1000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11.55%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35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substantially greater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anticipated </a:t>
            </a:r>
            <a:r>
              <a:rPr dirty="0" sz="1100" spc="15">
                <a:latin typeface="Times New Roman"/>
                <a:cs typeface="Times New Roman"/>
              </a:rPr>
              <a:t>7% </a:t>
            </a:r>
            <a:r>
              <a:rPr dirty="0" sz="1100" spc="5">
                <a:latin typeface="Times New Roman"/>
                <a:cs typeface="Times New Roman"/>
              </a:rPr>
              <a:t>yield to maturity.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the  investor does not sell at this point, choosing instead to </a:t>
            </a:r>
            <a:r>
              <a:rPr dirty="0" sz="1100" spc="10">
                <a:latin typeface="Times New Roman"/>
                <a:cs typeface="Times New Roman"/>
              </a:rPr>
              <a:t>keep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until its maturity, the 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price will eventually converge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$1,000 </a:t>
            </a:r>
            <a:r>
              <a:rPr dirty="0" sz="1100" spc="5">
                <a:latin typeface="Times New Roman"/>
                <a:cs typeface="Times New Roman"/>
              </a:rPr>
              <a:t>par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52400" marR="1447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Suppose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two years </a:t>
            </a:r>
            <a:r>
              <a:rPr dirty="0" sz="1100">
                <a:latin typeface="Times New Roman"/>
                <a:cs typeface="Times New Roman"/>
              </a:rPr>
              <a:t>later,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December 2002, </a:t>
            </a:r>
            <a:r>
              <a:rPr dirty="0" sz="1100" spc="5">
                <a:latin typeface="Times New Roman"/>
                <a:cs typeface="Times New Roman"/>
              </a:rPr>
              <a:t>interest rates </a:t>
            </a:r>
            <a:r>
              <a:rPr dirty="0" sz="1100" spc="10">
                <a:latin typeface="Times New Roman"/>
                <a:cs typeface="Times New Roman"/>
              </a:rPr>
              <a:t>have gone up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8%. </a:t>
            </a:r>
            <a:r>
              <a:rPr dirty="0" sz="1100" spc="10">
                <a:latin typeface="Times New Roman"/>
                <a:cs typeface="Times New Roman"/>
              </a:rPr>
              <a:t>The  bond </a:t>
            </a:r>
            <a:r>
              <a:rPr dirty="0" sz="1100" spc="5">
                <a:latin typeface="Times New Roman"/>
                <a:cs typeface="Times New Roman"/>
              </a:rPr>
              <a:t>price will necessarily </a:t>
            </a:r>
            <a:r>
              <a:rPr dirty="0" sz="1100" spc="10">
                <a:latin typeface="Times New Roman"/>
                <a:cs typeface="Times New Roman"/>
              </a:rPr>
              <a:t>come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down: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</a:t>
            </a:r>
            <a:r>
              <a:rPr dirty="0" baseline="-11111" sz="1125" spc="15" b="1">
                <a:latin typeface="Times New Roman"/>
                <a:cs typeface="Times New Roman"/>
              </a:rPr>
              <a:t>o</a:t>
            </a:r>
            <a:r>
              <a:rPr dirty="0" sz="1100" spc="10" b="1">
                <a:latin typeface="Times New Roman"/>
                <a:cs typeface="Times New Roman"/>
              </a:rPr>
              <a:t>=∑ </a:t>
            </a:r>
            <a:r>
              <a:rPr dirty="0" sz="1100" spc="5" b="1">
                <a:latin typeface="Times New Roman"/>
                <a:cs typeface="Times New Roman"/>
              </a:rPr>
              <a:t>$35.00/(1+.08/2)</a:t>
            </a:r>
            <a:r>
              <a:rPr dirty="0" baseline="37037" sz="1125" spc="7" b="1">
                <a:latin typeface="Times New Roman"/>
                <a:cs typeface="Times New Roman"/>
              </a:rPr>
              <a:t>t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$1000/(1+.08/2)</a:t>
            </a:r>
            <a:r>
              <a:rPr dirty="0" baseline="37037" sz="1125" spc="7" b="1">
                <a:latin typeface="Times New Roman"/>
                <a:cs typeface="Times New Roman"/>
              </a:rPr>
              <a:t>24</a:t>
            </a:r>
            <a:r>
              <a:rPr dirty="0" baseline="37037" sz="1125" spc="232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=$923.77</a:t>
            </a:r>
            <a:endParaRPr sz="1100">
              <a:latin typeface="Times New Roman"/>
              <a:cs typeface="Times New Roman"/>
            </a:endParaRPr>
          </a:p>
          <a:p>
            <a:pPr algn="just" marL="152400" marR="144780">
              <a:lnSpc>
                <a:spcPct val="98500"/>
              </a:lnSpc>
              <a:spcBef>
                <a:spcPts val="1290"/>
              </a:spcBef>
            </a:pPr>
            <a:r>
              <a:rPr dirty="0" sz="1100" spc="10">
                <a:latin typeface="Times New Roman"/>
                <a:cs typeface="Times New Roman"/>
              </a:rPr>
              <a:t>These changing values </a:t>
            </a:r>
            <a:r>
              <a:rPr dirty="0" sz="1100" spc="5">
                <a:latin typeface="Times New Roman"/>
                <a:cs typeface="Times New Roman"/>
              </a:rPr>
              <a:t>illustrate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nature of interest rate risk: </a:t>
            </a:r>
            <a:r>
              <a:rPr dirty="0" sz="1100" spc="10">
                <a:latin typeface="Times New Roman"/>
                <a:cs typeface="Times New Roman"/>
              </a:rPr>
              <a:t>changing </a:t>
            </a:r>
            <a:r>
              <a:rPr dirty="0" sz="1100" spc="5">
                <a:latin typeface="Times New Roman"/>
                <a:cs typeface="Times New Roman"/>
              </a:rPr>
              <a:t>interest rates will 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bond </a:t>
            </a:r>
            <a:r>
              <a:rPr dirty="0" sz="1100" spc="5">
                <a:latin typeface="Times New Roman"/>
                <a:cs typeface="Times New Roman"/>
              </a:rPr>
              <a:t>investment. </a:t>
            </a: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true that investors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hold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until maturity almost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get their investment </a:t>
            </a:r>
            <a:r>
              <a:rPr dirty="0" sz="1100" spc="10">
                <a:latin typeface="Times New Roman"/>
                <a:cs typeface="Times New Roman"/>
              </a:rPr>
              <a:t>back, they can never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certain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path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will </a:t>
            </a:r>
            <a:r>
              <a:rPr dirty="0" sz="1100" spc="10">
                <a:latin typeface="Times New Roman"/>
                <a:cs typeface="Times New Roman"/>
              </a:rPr>
              <a:t>take </a:t>
            </a:r>
            <a:r>
              <a:rPr dirty="0" sz="1100" spc="5">
                <a:latin typeface="Times New Roman"/>
                <a:cs typeface="Times New Roman"/>
              </a:rPr>
              <a:t>as it </a:t>
            </a:r>
            <a:r>
              <a:rPr dirty="0" sz="1100" spc="10">
                <a:latin typeface="Times New Roman"/>
                <a:cs typeface="Times New Roman"/>
              </a:rPr>
              <a:t>moves toward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maturity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Convenience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Risks: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52400" marR="1454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Convenience </a:t>
            </a:r>
            <a:r>
              <a:rPr dirty="0" sz="1100" spc="5">
                <a:latin typeface="Times New Roman"/>
                <a:cs typeface="Times New Roman"/>
              </a:rPr>
              <a:t>risks </a:t>
            </a:r>
            <a:r>
              <a:rPr dirty="0" sz="1100" spc="10">
                <a:latin typeface="Times New Roman"/>
                <a:cs typeface="Times New Roman"/>
              </a:rPr>
              <a:t>comprise another </a:t>
            </a:r>
            <a:r>
              <a:rPr dirty="0" sz="1100" spc="5">
                <a:latin typeface="Times New Roman"/>
                <a:cs typeface="Times New Roman"/>
              </a:rPr>
              <a:t>category of risk associated </a:t>
            </a:r>
            <a:r>
              <a:rPr dirty="0" sz="1100" spc="10">
                <a:latin typeface="Times New Roman"/>
                <a:cs typeface="Times New Roman"/>
              </a:rPr>
              <a:t>with bond </a:t>
            </a:r>
            <a:r>
              <a:rPr dirty="0" sz="1100" spc="5">
                <a:latin typeface="Times New Roman"/>
                <a:cs typeface="Times New Roman"/>
              </a:rPr>
              <a:t>investments.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risks </a:t>
            </a:r>
            <a:r>
              <a:rPr dirty="0" sz="1100" spc="10">
                <a:latin typeface="Times New Roman"/>
                <a:cs typeface="Times New Roman"/>
              </a:rPr>
              <a:t>may 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easily measured in </a:t>
            </a:r>
            <a:r>
              <a:rPr dirty="0" sz="1100" spc="10">
                <a:latin typeface="Times New Roman"/>
                <a:cs typeface="Times New Roman"/>
              </a:rPr>
              <a:t>dollars and </a:t>
            </a:r>
            <a:r>
              <a:rPr dirty="0" sz="1100" spc="5">
                <a:latin typeface="Times New Roman"/>
                <a:cs typeface="Times New Roman"/>
              </a:rPr>
              <a:t>cents, but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have a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cost.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180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8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29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41984" y="736978"/>
            <a:ext cx="19164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BOND </a:t>
            </a:r>
            <a:r>
              <a:rPr dirty="0" sz="1100" spc="10" b="1">
                <a:latin typeface="Times New Roman"/>
                <a:cs typeface="Times New Roman"/>
              </a:rPr>
              <a:t>YIELDS </a:t>
            </a:r>
            <a:r>
              <a:rPr dirty="0" sz="1100" spc="15" b="1">
                <a:latin typeface="Times New Roman"/>
                <a:cs typeface="Times New Roman"/>
              </a:rPr>
              <a:t>AND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PRICES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34338" y="1066924"/>
            <a:ext cx="5335270" cy="25057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Bond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Yields: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Bond yields and </a:t>
            </a:r>
            <a:r>
              <a:rPr dirty="0" sz="1100" spc="5">
                <a:latin typeface="Times New Roman"/>
                <a:cs typeface="Times New Roman"/>
              </a:rPr>
              <a:t>interest rates 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same concept. Therefore, </a:t>
            </a:r>
            <a:r>
              <a:rPr dirty="0" sz="1100" spc="10">
                <a:latin typeface="Times New Roman"/>
                <a:cs typeface="Times New Roman"/>
              </a:rPr>
              <a:t>we begin </a:t>
            </a:r>
            <a:r>
              <a:rPr dirty="0" sz="1100" spc="5">
                <a:latin typeface="Times New Roman"/>
                <a:cs typeface="Times New Roman"/>
              </a:rPr>
              <a:t>our discussion of 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yields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brief consideration of interest rates. Interest rates </a:t>
            </a:r>
            <a:r>
              <a:rPr dirty="0" sz="1100" spc="10">
                <a:latin typeface="Times New Roman"/>
                <a:cs typeface="Times New Roman"/>
              </a:rPr>
              <a:t>measure the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paid 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borrower to </a:t>
            </a:r>
            <a:r>
              <a:rPr dirty="0" sz="1100" spc="10">
                <a:latin typeface="Times New Roman"/>
                <a:cs typeface="Times New Roman"/>
              </a:rPr>
              <a:t>a lender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use of </a:t>
            </a:r>
            <a:r>
              <a:rPr dirty="0" sz="1100" spc="10">
                <a:latin typeface="Times New Roman"/>
                <a:cs typeface="Times New Roman"/>
              </a:rPr>
              <a:t>resources over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period—that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0">
                <a:latin typeface="Times New Roman"/>
                <a:cs typeface="Times New Roman"/>
              </a:rPr>
              <a:t>interest  </a:t>
            </a:r>
            <a:r>
              <a:rPr dirty="0" sz="1100" spc="5">
                <a:latin typeface="Times New Roman"/>
                <a:cs typeface="Times New Roman"/>
              </a:rPr>
              <a:t>rates 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for loan </a:t>
            </a:r>
            <a:r>
              <a:rPr dirty="0" sz="1100" spc="10">
                <a:latin typeface="Times New Roman"/>
                <a:cs typeface="Times New Roman"/>
              </a:rPr>
              <a:t>able funds. The </a:t>
            </a:r>
            <a:r>
              <a:rPr dirty="0" sz="1100" spc="5">
                <a:latin typeface="Times New Roman"/>
                <a:cs typeface="Times New Roman"/>
              </a:rPr>
              <a:t>price differs </a:t>
            </a:r>
            <a:r>
              <a:rPr dirty="0" sz="1100" spc="10">
                <a:latin typeface="Times New Roman"/>
                <a:cs typeface="Times New Roman"/>
              </a:rPr>
              <a:t>from case </a:t>
            </a:r>
            <a:r>
              <a:rPr dirty="0" sz="1100" spc="5">
                <a:latin typeface="Times New Roman"/>
                <a:cs typeface="Times New Roman"/>
              </a:rPr>
              <a:t>to case, </a:t>
            </a:r>
            <a:r>
              <a:rPr dirty="0" sz="1100" spc="10">
                <a:latin typeface="Times New Roman"/>
                <a:cs typeface="Times New Roman"/>
              </a:rPr>
              <a:t>based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demand and </a:t>
            </a:r>
            <a:r>
              <a:rPr dirty="0" sz="1100" spc="5">
                <a:latin typeface="Times New Roman"/>
                <a:cs typeface="Times New Roman"/>
              </a:rPr>
              <a:t>supply for these funds, resulting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wide </a:t>
            </a:r>
            <a:r>
              <a:rPr dirty="0" sz="1100" spc="5">
                <a:latin typeface="Times New Roman"/>
                <a:cs typeface="Times New Roman"/>
              </a:rPr>
              <a:t>variety of interest rates.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spread 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lowest and highest rates at any point in </a:t>
            </a:r>
            <a:r>
              <a:rPr dirty="0" sz="1100" spc="10">
                <a:latin typeface="Times New Roman"/>
                <a:cs typeface="Times New Roman"/>
              </a:rPr>
              <a:t>time could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much 10 </a:t>
            </a:r>
            <a:r>
              <a:rPr dirty="0" sz="1100" spc="5">
                <a:latin typeface="Times New Roman"/>
                <a:cs typeface="Times New Roman"/>
              </a:rPr>
              <a:t>to 15  percentage points. In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10">
                <a:latin typeface="Times New Roman"/>
                <a:cs typeface="Times New Roman"/>
              </a:rPr>
              <a:t>parlance, this would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equivalent to </a:t>
            </a:r>
            <a:r>
              <a:rPr dirty="0" sz="1100" spc="10">
                <a:latin typeface="Times New Roman"/>
                <a:cs typeface="Times New Roman"/>
              </a:rPr>
              <a:t>1,000 to </a:t>
            </a:r>
            <a:r>
              <a:rPr dirty="0" sz="1100" spc="5">
                <a:latin typeface="Times New Roman"/>
                <a:cs typeface="Times New Roman"/>
              </a:rPr>
              <a:t>1,500 basis points,  since </a:t>
            </a:r>
            <a:r>
              <a:rPr dirty="0" sz="1100" spc="10">
                <a:latin typeface="Times New Roman"/>
                <a:cs typeface="Times New Roman"/>
              </a:rPr>
              <a:t>1 </a:t>
            </a:r>
            <a:r>
              <a:rPr dirty="0" sz="1100" spc="5">
                <a:latin typeface="Times New Roman"/>
                <a:cs typeface="Times New Roman"/>
              </a:rPr>
              <a:t>percentage </a:t>
            </a:r>
            <a:r>
              <a:rPr dirty="0" sz="1100" spc="10">
                <a:latin typeface="Times New Roman"/>
                <a:cs typeface="Times New Roman"/>
              </a:rPr>
              <a:t>point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bond </a:t>
            </a:r>
            <a:r>
              <a:rPr dirty="0" sz="1100" spc="5">
                <a:latin typeface="Times New Roman"/>
                <a:cs typeface="Times New Roman"/>
              </a:rPr>
              <a:t>yield consists of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basis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points.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5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It is convenient to focus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interest rate that provides the foundation for other rates.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 rate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referred to as </a:t>
            </a:r>
            <a:r>
              <a:rPr dirty="0" sz="1100" spc="10">
                <a:latin typeface="Times New Roman"/>
                <a:cs typeface="Times New Roman"/>
              </a:rPr>
              <a:t>the short-term </a:t>
            </a:r>
            <a:r>
              <a:rPr dirty="0" sz="1100" spc="5">
                <a:latin typeface="Times New Roman"/>
                <a:cs typeface="Times New Roman"/>
              </a:rPr>
              <a:t>riskless rate (designated </a:t>
            </a:r>
            <a:r>
              <a:rPr dirty="0" sz="1100" spc="15">
                <a:latin typeface="Times New Roman"/>
                <a:cs typeface="Times New Roman"/>
              </a:rPr>
              <a:t>RF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this 'text)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typically proxied </a:t>
            </a:r>
            <a:r>
              <a:rPr dirty="0" sz="1100" spc="10">
                <a:latin typeface="Times New Roman"/>
                <a:cs typeface="Times New Roman"/>
              </a:rPr>
              <a:t>by the rate on Treasury </a:t>
            </a:r>
            <a:r>
              <a:rPr dirty="0" sz="1100">
                <a:latin typeface="Times New Roman"/>
                <a:cs typeface="Times New Roman"/>
              </a:rPr>
              <a:t>bills.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rates differ </a:t>
            </a:r>
            <a:r>
              <a:rPr dirty="0" sz="1100" spc="15">
                <a:latin typeface="Times New Roman"/>
                <a:cs typeface="Times New Roman"/>
              </a:rPr>
              <a:t>from RF </a:t>
            </a:r>
            <a:r>
              <a:rPr dirty="0" sz="1100" spc="10">
                <a:latin typeface="Times New Roman"/>
                <a:cs typeface="Times New Roman"/>
              </a:rPr>
              <a:t>because of </a:t>
            </a:r>
            <a:r>
              <a:rPr dirty="0" sz="1100" spc="15">
                <a:latin typeface="Times New Roman"/>
                <a:cs typeface="Times New Roman"/>
              </a:rPr>
              <a:t>two  </a:t>
            </a:r>
            <a:r>
              <a:rPr dirty="0" sz="1100" spc="5">
                <a:latin typeface="Times New Roman"/>
                <a:cs typeface="Times New Roman"/>
              </a:rPr>
              <a:t>factors: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34338" y="3704163"/>
            <a:ext cx="133350" cy="3632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ts val="131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2.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864208" y="3704163"/>
            <a:ext cx="1255395" cy="36322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2700" marR="5080" indent="-635">
              <a:lnSpc>
                <a:spcPts val="1300"/>
              </a:lnSpc>
              <a:spcBef>
                <a:spcPts val="190"/>
              </a:spcBef>
            </a:pPr>
            <a:r>
              <a:rPr dirty="0" sz="1100" spc="10">
                <a:latin typeface="Times New Roman"/>
                <a:cs typeface="Times New Roman"/>
              </a:rPr>
              <a:t>Maturity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differentials  </a:t>
            </a:r>
            <a:r>
              <a:rPr dirty="0" sz="1100" spc="10">
                <a:latin typeface="Times New Roman"/>
                <a:cs typeface="Times New Roman"/>
              </a:rPr>
              <a:t>Risk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premiums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434338" y="4200280"/>
            <a:ext cx="5335270" cy="49777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The Basic Components </a:t>
            </a:r>
            <a:r>
              <a:rPr dirty="0" sz="1100" spc="5" b="1">
                <a:latin typeface="Times New Roman"/>
                <a:cs typeface="Times New Roman"/>
              </a:rPr>
              <a:t>of Interest Rates: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Explaining interest rates is </a:t>
            </a:r>
            <a:r>
              <a:rPr dirty="0" sz="1100" spc="10">
                <a:latin typeface="Times New Roman"/>
                <a:cs typeface="Times New Roman"/>
              </a:rPr>
              <a:t>a complex </a:t>
            </a:r>
            <a:r>
              <a:rPr dirty="0" sz="1100" spc="5">
                <a:latin typeface="Times New Roman"/>
                <a:cs typeface="Times New Roman"/>
              </a:rPr>
              <a:t>task </a:t>
            </a:r>
            <a:r>
              <a:rPr dirty="0" sz="1100" spc="10">
                <a:latin typeface="Times New Roman"/>
                <a:cs typeface="Times New Roman"/>
              </a:rPr>
              <a:t>that involves </a:t>
            </a:r>
            <a:r>
              <a:rPr dirty="0" sz="1100" spc="5">
                <a:latin typeface="Times New Roman"/>
                <a:cs typeface="Times New Roman"/>
              </a:rPr>
              <a:t>substantial </a:t>
            </a:r>
            <a:r>
              <a:rPr dirty="0" sz="1100" spc="10">
                <a:latin typeface="Times New Roman"/>
                <a:cs typeface="Times New Roman"/>
              </a:rPr>
              <a:t>economics </a:t>
            </a:r>
            <a:r>
              <a:rPr dirty="0" sz="1100" spc="5">
                <a:latin typeface="Times New Roman"/>
                <a:cs typeface="Times New Roman"/>
              </a:rPr>
              <a:t>reasoning  </a:t>
            </a:r>
            <a:r>
              <a:rPr dirty="0" sz="1100" spc="10">
                <a:latin typeface="Times New Roman"/>
                <a:cs typeface="Times New Roman"/>
              </a:rPr>
              <a:t>and study. Such a </a:t>
            </a:r>
            <a:r>
              <a:rPr dirty="0" sz="1100" spc="5">
                <a:latin typeface="Times New Roman"/>
                <a:cs typeface="Times New Roman"/>
              </a:rPr>
              <a:t>task is not feasible in this text.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analyze the </a:t>
            </a:r>
            <a:r>
              <a:rPr dirty="0" sz="1100" spc="5">
                <a:latin typeface="Times New Roman"/>
                <a:cs typeface="Times New Roman"/>
              </a:rPr>
              <a:t>basic  </a:t>
            </a:r>
            <a:r>
              <a:rPr dirty="0" sz="1100" spc="10">
                <a:latin typeface="Times New Roman"/>
                <a:cs typeface="Times New Roman"/>
              </a:rPr>
              <a:t>determinants of nominal </a:t>
            </a:r>
            <a:r>
              <a:rPr dirty="0" sz="1100" spc="5">
                <a:latin typeface="Times New Roman"/>
                <a:cs typeface="Times New Roman"/>
              </a:rPr>
              <a:t>(current) interest </a:t>
            </a:r>
            <a:r>
              <a:rPr dirty="0" sz="1100" spc="10">
                <a:latin typeface="Times New Roman"/>
                <a:cs typeface="Times New Roman"/>
              </a:rPr>
              <a:t>rates </a:t>
            </a:r>
            <a:r>
              <a:rPr dirty="0" sz="1100" spc="5">
                <a:latin typeface="Times New Roman"/>
                <a:cs typeface="Times New Roman"/>
              </a:rPr>
              <a:t>with an </a:t>
            </a:r>
            <a:r>
              <a:rPr dirty="0" sz="1100" spc="10">
                <a:latin typeface="Times New Roman"/>
                <a:cs typeface="Times New Roman"/>
              </a:rPr>
              <a:t>eye toward recognizing the </a:t>
            </a:r>
            <a:r>
              <a:rPr dirty="0" sz="1100" spc="5">
                <a:latin typeface="Times New Roman"/>
                <a:cs typeface="Times New Roman"/>
              </a:rPr>
              <a:t>factors  that </a:t>
            </a:r>
            <a:r>
              <a:rPr dirty="0" sz="1100" spc="10">
                <a:latin typeface="Times New Roman"/>
                <a:cs typeface="Times New Roman"/>
              </a:rPr>
              <a:t>affect such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and cause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fluctuate.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understands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foundations of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can then </a:t>
            </a:r>
            <a:r>
              <a:rPr dirty="0" sz="1100" spc="5">
                <a:latin typeface="Times New Roman"/>
                <a:cs typeface="Times New Roman"/>
              </a:rPr>
              <a:t>rely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expert </a:t>
            </a:r>
            <a:r>
              <a:rPr dirty="0" sz="1100" spc="10">
                <a:latin typeface="Times New Roman"/>
                <a:cs typeface="Times New Roman"/>
              </a:rPr>
              <a:t>help for more </a:t>
            </a:r>
            <a:r>
              <a:rPr dirty="0" sz="1100" spc="5">
                <a:latin typeface="Times New Roman"/>
                <a:cs typeface="Times New Roman"/>
              </a:rPr>
              <a:t>details,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in a better  </a:t>
            </a:r>
            <a:r>
              <a:rPr dirty="0" sz="1100" spc="5">
                <a:latin typeface="Times New Roman"/>
                <a:cs typeface="Times New Roman"/>
              </a:rPr>
              <a:t>position to interpret </a:t>
            </a:r>
            <a:r>
              <a:rPr dirty="0" sz="1100" spc="10">
                <a:latin typeface="Times New Roman"/>
                <a:cs typeface="Times New Roman"/>
              </a:rPr>
              <a:t>and evaluate such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help.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basic </a:t>
            </a:r>
            <a:r>
              <a:rPr dirty="0" sz="1100" spc="5">
                <a:latin typeface="Times New Roman"/>
                <a:cs typeface="Times New Roman"/>
              </a:rPr>
              <a:t>foundation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interest </a:t>
            </a:r>
            <a:r>
              <a:rPr dirty="0" sz="1100" spc="5">
                <a:latin typeface="Times New Roman"/>
                <a:cs typeface="Times New Roman"/>
              </a:rPr>
              <a:t>rates 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opportunity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cost 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foregoing  </a:t>
            </a:r>
            <a:r>
              <a:rPr dirty="0" sz="1100" spc="10">
                <a:latin typeface="Times New Roman"/>
                <a:cs typeface="Times New Roman"/>
              </a:rPr>
              <a:t>consumption; </a:t>
            </a:r>
            <a:r>
              <a:rPr dirty="0" sz="1100" spc="5">
                <a:latin typeface="Times New Roman"/>
                <a:cs typeface="Times New Roman"/>
              </a:rPr>
              <a:t>representing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rate that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offered to individuals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persuade them to  </a:t>
            </a:r>
            <a:r>
              <a:rPr dirty="0" sz="1100" spc="5">
                <a:latin typeface="Times New Roman"/>
                <a:cs typeface="Times New Roman"/>
              </a:rPr>
              <a:t>save </a:t>
            </a:r>
            <a:r>
              <a:rPr dirty="0" sz="1100" spc="10">
                <a:latin typeface="Times New Roman"/>
                <a:cs typeface="Times New Roman"/>
              </a:rPr>
              <a:t>rather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consume. This </a:t>
            </a:r>
            <a:r>
              <a:rPr dirty="0" sz="1100" spc="5">
                <a:latin typeface="Times New Roman"/>
                <a:cs typeface="Times New Roman"/>
              </a:rPr>
              <a:t>rate is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called the-real risk-free rate of interest 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it is not </a:t>
            </a:r>
            <a:r>
              <a:rPr dirty="0" sz="1100" spc="10">
                <a:latin typeface="Times New Roman"/>
                <a:cs typeface="Times New Roman"/>
              </a:rPr>
              <a:t>affected </a:t>
            </a:r>
            <a:r>
              <a:rPr dirty="0" sz="1100" spc="5">
                <a:latin typeface="Times New Roman"/>
                <a:cs typeface="Times New Roman"/>
              </a:rPr>
              <a:t>by price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or risk factors.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refer to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real rate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designate it </a:t>
            </a:r>
            <a:r>
              <a:rPr dirty="0" sz="1100" spc="15">
                <a:latin typeface="Times New Roman"/>
                <a:cs typeface="Times New Roman"/>
              </a:rPr>
              <a:t>RR </a:t>
            </a:r>
            <a:r>
              <a:rPr dirty="0" sz="1100" spc="5">
                <a:latin typeface="Times New Roman"/>
                <a:cs typeface="Times New Roman"/>
              </a:rPr>
              <a:t>in this discussion.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Thus, for short-term risk-free securities,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three-month Treasury </a:t>
            </a:r>
            <a:r>
              <a:rPr dirty="0" sz="1100" spc="5">
                <a:latin typeface="Times New Roman"/>
                <a:cs typeface="Times New Roman"/>
              </a:rPr>
              <a:t>bills, </a:t>
            </a:r>
            <a:r>
              <a:rPr dirty="0" sz="1100" spc="10">
                <a:latin typeface="Times New Roman"/>
                <a:cs typeface="Times New Roman"/>
              </a:rPr>
              <a:t>the nominal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 rate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function of the real rate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interest and </a:t>
            </a: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inflationary premium.  This is expressed as,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approximation: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RF ≈ RR +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EI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 marL="12700" marR="3159125">
              <a:lnSpc>
                <a:spcPts val="1300"/>
              </a:lnSpc>
              <a:spcBef>
                <a:spcPts val="50"/>
              </a:spcBef>
            </a:pPr>
            <a:r>
              <a:rPr dirty="0" sz="1100" spc="15">
                <a:latin typeface="Times New Roman"/>
                <a:cs typeface="Times New Roman"/>
              </a:rPr>
              <a:t>RF = </a:t>
            </a:r>
            <a:r>
              <a:rPr dirty="0" sz="1100" spc="5">
                <a:latin typeface="Times New Roman"/>
                <a:cs typeface="Times New Roman"/>
              </a:rPr>
              <a:t>short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Treasury bill rate  </a:t>
            </a:r>
            <a:r>
              <a:rPr dirty="0" sz="1100" spc="15">
                <a:latin typeface="Times New Roman"/>
                <a:cs typeface="Times New Roman"/>
              </a:rPr>
              <a:t>RR = </a:t>
            </a:r>
            <a:r>
              <a:rPr dirty="0" sz="1100" spc="5">
                <a:latin typeface="Times New Roman"/>
                <a:cs typeface="Times New Roman"/>
              </a:rPr>
              <a:t>the real risk-free </a:t>
            </a:r>
            <a:r>
              <a:rPr dirty="0" sz="1100" spc="10">
                <a:latin typeface="Times New Roman"/>
                <a:cs typeface="Times New Roman"/>
              </a:rPr>
              <a:t>rate of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interest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60"/>
              </a:lnSpc>
            </a:pPr>
            <a:r>
              <a:rPr dirty="0" sz="1100" spc="10">
                <a:latin typeface="Times New Roman"/>
                <a:cs typeface="Times New Roman"/>
              </a:rPr>
              <a:t>El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inflation </a:t>
            </a:r>
            <a:r>
              <a:rPr dirty="0" sz="1100" spc="10">
                <a:latin typeface="Times New Roman"/>
                <a:cs typeface="Times New Roman"/>
              </a:rPr>
              <a:t>over the term </a:t>
            </a:r>
            <a:r>
              <a:rPr dirty="0" sz="1100" spc="5">
                <a:latin typeface="Times New Roman"/>
                <a:cs typeface="Times New Roman"/>
              </a:rPr>
              <a:t>of the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instrument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05"/>
              </a:lnSpc>
            </a:pPr>
            <a:r>
              <a:rPr dirty="0" sz="1100" spc="10" b="1">
                <a:latin typeface="Times New Roman"/>
                <a:cs typeface="Times New Roman"/>
              </a:rPr>
              <a:t>Measuring </a:t>
            </a:r>
            <a:r>
              <a:rPr dirty="0" sz="1100" spc="15" b="1">
                <a:latin typeface="Times New Roman"/>
                <a:cs typeface="Times New Roman"/>
              </a:rPr>
              <a:t>Bond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Yields: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measures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yield on a bond are </a:t>
            </a:r>
            <a:r>
              <a:rPr dirty="0" sz="1100" spc="5">
                <a:latin typeface="Times New Roman"/>
                <a:cs typeface="Times New Roman"/>
              </a:rPr>
              <a:t>used by investors. It is </a:t>
            </a:r>
            <a:r>
              <a:rPr dirty="0" sz="1100" spc="10">
                <a:latin typeface="Times New Roman"/>
                <a:cs typeface="Times New Roman"/>
              </a:rPr>
              <a:t>very important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bond  investors </a:t>
            </a:r>
            <a:r>
              <a:rPr dirty="0" sz="1100" spc="5">
                <a:latin typeface="Times New Roman"/>
                <a:cs typeface="Times New Roman"/>
              </a:rPr>
              <a:t>to understand </a:t>
            </a:r>
            <a:r>
              <a:rPr dirty="0" sz="1100" spc="10">
                <a:latin typeface="Times New Roman"/>
                <a:cs typeface="Times New Roman"/>
              </a:rPr>
              <a:t>which yield </a:t>
            </a:r>
            <a:r>
              <a:rPr dirty="0" sz="1100" spc="5">
                <a:latin typeface="Times New Roman"/>
                <a:cs typeface="Times New Roman"/>
              </a:rPr>
              <a:t>measure is being discussed, </a:t>
            </a:r>
            <a:r>
              <a:rPr dirty="0" sz="1100" spc="10">
                <a:latin typeface="Times New Roman"/>
                <a:cs typeface="Times New Roman"/>
              </a:rPr>
              <a:t>and what the underlying  assumptions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are.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illustrate these measures,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87712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example a three-year, IC-percent coupon, AAA-rated corporate bond, with </a:t>
            </a:r>
            <a:r>
              <a:rPr dirty="0" sz="1100" spc="5">
                <a:latin typeface="Times New Roman"/>
                <a:cs typeface="Times New Roman"/>
              </a:rPr>
              <a:t>interest  </a:t>
            </a:r>
            <a:r>
              <a:rPr dirty="0" sz="1100" spc="10">
                <a:latin typeface="Times New Roman"/>
                <a:cs typeface="Times New Roman"/>
              </a:rPr>
              <a:t>payments </a:t>
            </a:r>
            <a:r>
              <a:rPr dirty="0" sz="1100" spc="5">
                <a:latin typeface="Times New Roman"/>
                <a:cs typeface="Times New Roman"/>
              </a:rPr>
              <a:t>occurring exactly six </a:t>
            </a:r>
            <a:r>
              <a:rPr dirty="0" sz="1100" spc="10">
                <a:latin typeface="Times New Roman"/>
                <a:cs typeface="Times New Roman"/>
              </a:rPr>
              <a:t>months from now, one year from now, and so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forth.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Current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Yield: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ratio of </a:t>
            </a:r>
            <a:r>
              <a:rPr dirty="0" sz="1100" spc="10">
                <a:latin typeface="Times New Roman"/>
                <a:cs typeface="Times New Roman"/>
              </a:rPr>
              <a:t>the coupon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to 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 is </a:t>
            </a:r>
            <a:r>
              <a:rPr dirty="0" sz="1100" spc="10">
                <a:latin typeface="Times New Roman"/>
                <a:cs typeface="Times New Roman"/>
              </a:rPr>
              <a:t>the current </a:t>
            </a:r>
            <a:r>
              <a:rPr dirty="0" sz="1100" spc="5">
                <a:latin typeface="Times New Roman"/>
                <a:cs typeface="Times New Roman"/>
              </a:rPr>
              <a:t>yield, </a:t>
            </a:r>
            <a:r>
              <a:rPr dirty="0" sz="1100" spc="10">
                <a:latin typeface="Times New Roman"/>
                <a:cs typeface="Times New Roman"/>
              </a:rPr>
              <a:t>and, </a:t>
            </a:r>
            <a:r>
              <a:rPr dirty="0" sz="1100" spc="5">
                <a:latin typeface="Times New Roman"/>
                <a:cs typeface="Times New Roman"/>
              </a:rPr>
              <a:t>this is  </a:t>
            </a:r>
            <a:r>
              <a:rPr dirty="0" sz="1100" spc="10">
                <a:latin typeface="Times New Roman"/>
                <a:cs typeface="Times New Roman"/>
              </a:rPr>
              <a:t>the measure </a:t>
            </a:r>
            <a:r>
              <a:rPr dirty="0" sz="1100" spc="5">
                <a:latin typeface="Times New Roman"/>
                <a:cs typeface="Times New Roman"/>
              </a:rPr>
              <a:t>reported </a:t>
            </a:r>
            <a:r>
              <a:rPr dirty="0" sz="1100" spc="10">
                <a:latin typeface="Times New Roman"/>
                <a:cs typeface="Times New Roman"/>
              </a:rPr>
              <a:t>daily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Wall </a:t>
            </a:r>
            <a:r>
              <a:rPr dirty="0" sz="1100" spc="5">
                <a:latin typeface="Times New Roman"/>
                <a:cs typeface="Times New Roman"/>
              </a:rPr>
              <a:t>Street Journal </a:t>
            </a:r>
            <a:r>
              <a:rPr dirty="0" sz="1100" spc="10">
                <a:latin typeface="Times New Roman"/>
                <a:cs typeface="Times New Roman"/>
              </a:rPr>
              <a:t>for those corporate </a:t>
            </a:r>
            <a:r>
              <a:rPr dirty="0" sz="1100" spc="15">
                <a:latin typeface="Times New Roman"/>
                <a:cs typeface="Times New Roman"/>
              </a:rPr>
              <a:t>bonds </a:t>
            </a:r>
            <a:r>
              <a:rPr dirty="0" sz="1100" spc="10">
                <a:latin typeface="Times New Roman"/>
                <a:cs typeface="Times New Roman"/>
              </a:rPr>
              <a:t>shown under  </a:t>
            </a:r>
            <a:r>
              <a:rPr dirty="0" sz="1100" spc="5">
                <a:latin typeface="Times New Roman"/>
                <a:cs typeface="Times New Roman"/>
              </a:rPr>
              <a:t>the sections </a:t>
            </a:r>
            <a:r>
              <a:rPr dirty="0" sz="1100" spc="15">
                <a:latin typeface="Times New Roman"/>
                <a:cs typeface="Times New Roman"/>
              </a:rPr>
              <a:t>"New </a:t>
            </a:r>
            <a:r>
              <a:rPr dirty="0" sz="1100" spc="10">
                <a:latin typeface="Times New Roman"/>
                <a:cs typeface="Times New Roman"/>
              </a:rPr>
              <a:t>York Exchange Bonds" and </a:t>
            </a:r>
            <a:r>
              <a:rPr dirty="0" sz="1100" spc="15">
                <a:latin typeface="Times New Roman"/>
                <a:cs typeface="Times New Roman"/>
              </a:rPr>
              <a:t>"AMEX </a:t>
            </a:r>
            <a:r>
              <a:rPr dirty="0" sz="1100" spc="5">
                <a:latin typeface="Times New Roman"/>
                <a:cs typeface="Times New Roman"/>
              </a:rPr>
              <a:t>Bonds."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yield </a:t>
            </a:r>
            <a:r>
              <a:rPr dirty="0" sz="1100" spc="5">
                <a:latin typeface="Times New Roman"/>
                <a:cs typeface="Times New Roman"/>
              </a:rPr>
              <a:t>is clearly  superior </a:t>
            </a:r>
            <a:r>
              <a:rPr dirty="0" sz="1100" spc="10">
                <a:latin typeface="Times New Roman"/>
                <a:cs typeface="Times New Roman"/>
              </a:rPr>
              <a:t>to simply </a:t>
            </a:r>
            <a:r>
              <a:rPr dirty="0" sz="1100" spc="5">
                <a:latin typeface="Times New Roman"/>
                <a:cs typeface="Times New Roman"/>
              </a:rPr>
              <a:t>citing </a:t>
            </a:r>
            <a:r>
              <a:rPr dirty="0" sz="1100" spc="10">
                <a:latin typeface="Times New Roman"/>
                <a:cs typeface="Times New Roman"/>
              </a:rPr>
              <a:t>the coupon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on a bond,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uses </a:t>
            </a:r>
            <a:r>
              <a:rPr dirty="0" sz="1100" spc="10">
                <a:latin typeface="Times New Roman"/>
                <a:cs typeface="Times New Roman"/>
              </a:rPr>
              <a:t>the current </a:t>
            </a:r>
            <a:r>
              <a:rPr dirty="0" sz="1100" spc="5">
                <a:latin typeface="Times New Roman"/>
                <a:cs typeface="Times New Roman"/>
              </a:rPr>
              <a:t>market price 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opposed </a:t>
            </a:r>
            <a:r>
              <a:rPr dirty="0" sz="1100" spc="10">
                <a:latin typeface="Times New Roman"/>
                <a:cs typeface="Times New Roman"/>
              </a:rPr>
              <a:t>to the </a:t>
            </a:r>
            <a:r>
              <a:rPr dirty="0" sz="1100" spc="5">
                <a:latin typeface="Times New Roman"/>
                <a:cs typeface="Times New Roman"/>
              </a:rPr>
              <a:t>face </a:t>
            </a:r>
            <a:r>
              <a:rPr dirty="0" sz="1100" spc="10">
                <a:latin typeface="Times New Roman"/>
                <a:cs typeface="Times New Roman"/>
              </a:rPr>
              <a:t>amount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bond </a:t>
            </a:r>
            <a:r>
              <a:rPr dirty="0" sz="1100" spc="5">
                <a:latin typeface="Times New Roman"/>
                <a:cs typeface="Times New Roman"/>
              </a:rPr>
              <a:t>(almost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$1,000).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current yield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true measure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to </a:t>
            </a:r>
            <a:r>
              <a:rPr dirty="0" sz="1100" spc="10">
                <a:latin typeface="Times New Roman"/>
                <a:cs typeface="Times New Roman"/>
              </a:rPr>
              <a:t>a bond </a:t>
            </a:r>
            <a:r>
              <a:rPr dirty="0" sz="1100" spc="5">
                <a:latin typeface="Times New Roman"/>
                <a:cs typeface="Times New Roman"/>
              </a:rPr>
              <a:t>purchaser,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it does </a:t>
            </a:r>
            <a:r>
              <a:rPr dirty="0" sz="1100" spc="10">
                <a:latin typeface="Times New Roman"/>
                <a:cs typeface="Times New Roman"/>
              </a:rPr>
              <a:t>not account </a:t>
            </a:r>
            <a:r>
              <a:rPr dirty="0" sz="1100" spc="5">
                <a:latin typeface="Times New Roman"/>
                <a:cs typeface="Times New Roman"/>
              </a:rPr>
              <a:t>for the  difference </a:t>
            </a:r>
            <a:r>
              <a:rPr dirty="0" sz="1100" spc="10">
                <a:latin typeface="Times New Roman"/>
                <a:cs typeface="Times New Roman"/>
              </a:rPr>
              <a:t>between the bond's </a:t>
            </a:r>
            <a:r>
              <a:rPr dirty="0" sz="1100" spc="5">
                <a:latin typeface="Times New Roman"/>
                <a:cs typeface="Times New Roman"/>
              </a:rPr>
              <a:t>purchase price and its </a:t>
            </a:r>
            <a:r>
              <a:rPr dirty="0" sz="1100" spc="10">
                <a:latin typeface="Times New Roman"/>
                <a:cs typeface="Times New Roman"/>
              </a:rPr>
              <a:t>eventual </a:t>
            </a:r>
            <a:r>
              <a:rPr dirty="0" sz="1100" spc="5">
                <a:latin typeface="Times New Roman"/>
                <a:cs typeface="Times New Roman"/>
              </a:rPr>
              <a:t>redemption at </a:t>
            </a:r>
            <a:r>
              <a:rPr dirty="0" sz="1100" spc="10">
                <a:latin typeface="Times New Roman"/>
                <a:cs typeface="Times New Roman"/>
              </a:rPr>
              <a:t>par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Yield to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Maturity: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rate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return on bonds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often quoted </a:t>
            </a:r>
            <a:r>
              <a:rPr dirty="0" sz="1100" spc="5">
                <a:latin typeface="Times New Roman"/>
                <a:cs typeface="Times New Roman"/>
              </a:rPr>
              <a:t>for investors is the yield to maturity </a:t>
            </a:r>
            <a:r>
              <a:rPr dirty="0" sz="1100" spc="10">
                <a:latin typeface="Times New Roman"/>
                <a:cs typeface="Times New Roman"/>
              </a:rPr>
              <a:t>(YTM),  a promised </a:t>
            </a:r>
            <a:r>
              <a:rPr dirty="0" sz="1100" spc="5">
                <a:latin typeface="Times New Roman"/>
                <a:cs typeface="Times New Roman"/>
              </a:rPr>
              <a:t>rate of return that will </a:t>
            </a:r>
            <a:r>
              <a:rPr dirty="0" sz="1100" spc="10">
                <a:latin typeface="Times New Roman"/>
                <a:cs typeface="Times New Roman"/>
              </a:rPr>
              <a:t>occur </a:t>
            </a:r>
            <a:r>
              <a:rPr dirty="0" sz="1100" spc="5">
                <a:latin typeface="Times New Roman"/>
                <a:cs typeface="Times New Roman"/>
              </a:rPr>
              <a:t>only under certain assumptions. It is the </a:t>
            </a:r>
            <a:r>
              <a:rPr dirty="0" sz="1100" spc="10">
                <a:latin typeface="Times New Roman"/>
                <a:cs typeface="Times New Roman"/>
              </a:rPr>
              <a:t>compound  </a:t>
            </a:r>
            <a:r>
              <a:rPr dirty="0" sz="1100" spc="5">
                <a:latin typeface="Times New Roman"/>
                <a:cs typeface="Times New Roman"/>
              </a:rPr>
              <a:t>rate of return, an investor will </a:t>
            </a:r>
            <a:r>
              <a:rPr dirty="0" sz="1100" spc="10">
                <a:latin typeface="Times New Roman"/>
                <a:cs typeface="Times New Roman"/>
              </a:rPr>
              <a:t>receive from a bond </a:t>
            </a:r>
            <a:r>
              <a:rPr dirty="0" sz="1100" spc="5">
                <a:latin typeface="Times New Roman"/>
                <a:cs typeface="Times New Roman"/>
              </a:rPr>
              <a:t>purchased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if: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55575" indent="-143510">
              <a:lnSpc>
                <a:spcPts val="1310"/>
              </a:lnSpc>
              <a:buAutoNum type="arabicPeriod"/>
              <a:tabLst>
                <a:tab pos="156210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is held to maturity, and</a:t>
            </a:r>
            <a:endParaRPr sz="1100">
              <a:latin typeface="Times New Roman"/>
              <a:cs typeface="Times New Roman"/>
            </a:endParaRPr>
          </a:p>
          <a:p>
            <a:pPr marL="156210" marR="338455" indent="-156210">
              <a:lnSpc>
                <a:spcPts val="1300"/>
              </a:lnSpc>
              <a:spcBef>
                <a:spcPts val="50"/>
              </a:spcBef>
              <a:buAutoNum type="arabicPeriod"/>
              <a:tabLst>
                <a:tab pos="156210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coupons </a:t>
            </a:r>
            <a:r>
              <a:rPr dirty="0" sz="1100" spc="5">
                <a:latin typeface="Times New Roman"/>
                <a:cs typeface="Times New Roman"/>
              </a:rPr>
              <a:t>received while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held </a:t>
            </a:r>
            <a:r>
              <a:rPr dirty="0" sz="1100" spc="5">
                <a:latin typeface="Times New Roman"/>
                <a:cs typeface="Times New Roman"/>
              </a:rPr>
              <a:t>are reinvested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yield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maturity.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45"/>
              </a:lnSpc>
            </a:pPr>
            <a:r>
              <a:rPr dirty="0" sz="1100" spc="5">
                <a:latin typeface="Times New Roman"/>
                <a:cs typeface="Times New Roman"/>
              </a:rPr>
              <a:t>Barring default,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will actually </a:t>
            </a:r>
            <a:r>
              <a:rPr dirty="0" sz="1100" spc="10">
                <a:latin typeface="Times New Roman"/>
                <a:cs typeface="Times New Roman"/>
              </a:rPr>
              <a:t>cam this promised rate </a:t>
            </a:r>
            <a:r>
              <a:rPr dirty="0" sz="1100" spc="5">
                <a:latin typeface="Times New Roman"/>
                <a:cs typeface="Times New Roman"/>
              </a:rPr>
              <a:t>if, </a:t>
            </a:r>
            <a:r>
              <a:rPr dirty="0" sz="1100" spc="10">
                <a:latin typeface="Times New Roman"/>
                <a:cs typeface="Times New Roman"/>
              </a:rPr>
              <a:t>and only </a:t>
            </a:r>
            <a:r>
              <a:rPr dirty="0" sz="1100" spc="5">
                <a:latin typeface="Times New Roman"/>
                <a:cs typeface="Times New Roman"/>
              </a:rPr>
              <a:t>if, </a:t>
            </a:r>
            <a:r>
              <a:rPr dirty="0" sz="1100" spc="10">
                <a:latin typeface="Times New Roman"/>
                <a:cs typeface="Times New Roman"/>
              </a:rPr>
              <a:t>these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two</a:t>
            </a:r>
            <a:endParaRPr sz="1100">
              <a:latin typeface="Times New Roman"/>
              <a:cs typeface="Times New Roman"/>
            </a:endParaRPr>
          </a:p>
          <a:p>
            <a:pPr marL="12700" marR="457834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Conditions are met. </a:t>
            </a:r>
            <a:r>
              <a:rPr dirty="0" sz="1100" spc="15">
                <a:latin typeface="Times New Roman"/>
                <a:cs typeface="Times New Roman"/>
              </a:rPr>
              <a:t>As we </a:t>
            </a:r>
            <a:r>
              <a:rPr dirty="0" sz="1100" spc="5">
                <a:latin typeface="Times New Roman"/>
                <a:cs typeface="Times New Roman"/>
              </a:rPr>
              <a:t>shall </a:t>
            </a:r>
            <a:r>
              <a:rPr dirty="0" sz="1100" spc="10">
                <a:latin typeface="Times New Roman"/>
                <a:cs typeface="Times New Roman"/>
              </a:rPr>
              <a:t>see, however, the </a:t>
            </a:r>
            <a:r>
              <a:rPr dirty="0" sz="1100" spc="5">
                <a:latin typeface="Times New Roman"/>
                <a:cs typeface="Times New Roman"/>
              </a:rPr>
              <a:t>likelihood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second condition  actually being met is extremely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small.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4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to </a:t>
            </a:r>
            <a:r>
              <a:rPr dirty="0" sz="1100" spc="10">
                <a:latin typeface="Times New Roman"/>
                <a:cs typeface="Times New Roman"/>
              </a:rPr>
              <a:t>maturity, </a:t>
            </a:r>
            <a:r>
              <a:rPr dirty="0" sz="1100" spc="5">
                <a:latin typeface="Times New Roman"/>
                <a:cs typeface="Times New Roman"/>
              </a:rPr>
              <a:t>is the periodic interest rate that equates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marL="12700" marR="66040">
              <a:lnSpc>
                <a:spcPct val="98300"/>
              </a:lnSpc>
              <a:spcBef>
                <a:spcPts val="10"/>
              </a:spcBef>
            </a:pP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cash flows </a:t>
            </a:r>
            <a:r>
              <a:rPr dirty="0" sz="1100" spc="5">
                <a:latin typeface="Times New Roman"/>
                <a:cs typeface="Times New Roman"/>
              </a:rPr>
              <a:t>(both </a:t>
            </a:r>
            <a:r>
              <a:rPr dirty="0" sz="1100" spc="10">
                <a:latin typeface="Times New Roman"/>
                <a:cs typeface="Times New Roman"/>
              </a:rPr>
              <a:t>coupons and </a:t>
            </a:r>
            <a:r>
              <a:rPr dirty="0" sz="1100" spc="5">
                <a:latin typeface="Times New Roman"/>
                <a:cs typeface="Times New Roman"/>
              </a:rPr>
              <a:t>maturity value) </a:t>
            </a:r>
            <a:r>
              <a:rPr dirty="0" sz="1100" spc="10">
                <a:latin typeface="Times New Roman"/>
                <a:cs typeface="Times New Roman"/>
              </a:rPr>
              <a:t>to be </a:t>
            </a:r>
            <a:r>
              <a:rPr dirty="0" sz="1100" spc="5">
                <a:latin typeface="Times New Roman"/>
                <a:cs typeface="Times New Roman"/>
              </a:rPr>
              <a:t>received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to  the initial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in the bond,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its current price. This means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to  maturity is the internal rate of return (IRR) </a:t>
            </a:r>
            <a:r>
              <a:rPr dirty="0" sz="1100" spc="10">
                <a:latin typeface="Times New Roman"/>
                <a:cs typeface="Times New Roman"/>
              </a:rPr>
              <a:t>on-the bond </a:t>
            </a:r>
            <a:r>
              <a:rPr dirty="0" sz="1100" spc="5">
                <a:latin typeface="Times New Roman"/>
                <a:cs typeface="Times New Roman"/>
              </a:rPr>
              <a:t>investment, </a:t>
            </a:r>
            <a:r>
              <a:rPr dirty="0" sz="1100" spc="10">
                <a:latin typeface="Times New Roman"/>
                <a:cs typeface="Times New Roman"/>
              </a:rPr>
              <a:t>similar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IRR </a:t>
            </a:r>
            <a:r>
              <a:rPr dirty="0" sz="1100" spc="5">
                <a:latin typeface="Times New Roman"/>
                <a:cs typeface="Times New Roman"/>
              </a:rPr>
              <a:t>used  in capital budgeting analysis.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Yield </a:t>
            </a:r>
            <a:r>
              <a:rPr dirty="0" sz="1100" spc="10" b="1">
                <a:latin typeface="Times New Roman"/>
                <a:cs typeface="Times New Roman"/>
              </a:rPr>
              <a:t>to </a:t>
            </a:r>
            <a:r>
              <a:rPr dirty="0" sz="1100" spc="5" b="1">
                <a:latin typeface="Times New Roman"/>
                <a:cs typeface="Times New Roman"/>
              </a:rPr>
              <a:t>Call: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corporate bonds, as well as </a:t>
            </a:r>
            <a:r>
              <a:rPr dirty="0" sz="1100" spc="10">
                <a:latin typeface="Times New Roman"/>
                <a:cs typeface="Times New Roman"/>
              </a:rPr>
              <a:t>some government bonds, </a:t>
            </a:r>
            <a:r>
              <a:rPr dirty="0" sz="1100" spc="5">
                <a:latin typeface="Times New Roman"/>
                <a:cs typeface="Times New Roman"/>
              </a:rPr>
              <a:t>are callable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issuers,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typically after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deferred call period. </a:t>
            </a:r>
            <a:r>
              <a:rPr dirty="0" sz="1100" spc="10">
                <a:latin typeface="Times New Roman"/>
                <a:cs typeface="Times New Roman"/>
              </a:rPr>
              <a:t>For bonds </a:t>
            </a:r>
            <a:r>
              <a:rPr dirty="0" sz="1100" spc="5">
                <a:latin typeface="Times New Roman"/>
                <a:cs typeface="Times New Roman"/>
              </a:rPr>
              <a:t>likely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to maturity  </a:t>
            </a:r>
            <a:r>
              <a:rPr dirty="0" sz="1100" spc="10">
                <a:latin typeface="Times New Roman"/>
                <a:cs typeface="Times New Roman"/>
              </a:rPr>
              <a:t>calculation </a:t>
            </a:r>
            <a:r>
              <a:rPr dirty="0" sz="1100" spc="5">
                <a:latin typeface="Times New Roman"/>
                <a:cs typeface="Times New Roman"/>
              </a:rPr>
              <a:t>is unrealistic.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better calculation is </a:t>
            </a:r>
            <a:r>
              <a:rPr dirty="0" sz="1100" spc="10">
                <a:latin typeface="Times New Roman"/>
                <a:cs typeface="Times New Roman"/>
              </a:rPr>
              <a:t>the yield </a:t>
            </a:r>
            <a:r>
              <a:rPr dirty="0" sz="1100" spc="5">
                <a:latin typeface="Times New Roman"/>
                <a:cs typeface="Times New Roman"/>
              </a:rPr>
              <a:t>to call.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deferred  call period, </a:t>
            </a:r>
            <a:r>
              <a:rPr dirty="0" sz="1100" spc="10">
                <a:latin typeface="Times New Roman"/>
                <a:cs typeface="Times New Roman"/>
              </a:rPr>
              <a:t>when a bond can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called, is often used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to call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calculation.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40"/>
              </a:spcBef>
            </a:pP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is particularly </a:t>
            </a:r>
            <a:r>
              <a:rPr dirty="0" sz="1100" spc="10">
                <a:latin typeface="Times New Roman"/>
                <a:cs typeface="Times New Roman"/>
              </a:rPr>
              <a:t>appropriate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>
                <a:latin typeface="Times New Roman"/>
                <a:cs typeface="Times New Roman"/>
              </a:rPr>
              <a:t>selling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premium </a:t>
            </a:r>
            <a:r>
              <a:rPr dirty="0" sz="1100" spc="5">
                <a:latin typeface="Times New Roman"/>
                <a:cs typeface="Times New Roman"/>
              </a:rPr>
              <a:t>(i.e. </a:t>
            </a:r>
            <a:r>
              <a:rPr dirty="0" sz="1100" spc="10">
                <a:latin typeface="Times New Roman"/>
                <a:cs typeface="Times New Roman"/>
              </a:rPr>
              <a:t>high-coupon bonds </a:t>
            </a:r>
            <a:r>
              <a:rPr dirty="0" sz="1100" spc="5">
                <a:latin typeface="Times New Roman"/>
                <a:cs typeface="Times New Roman"/>
              </a:rPr>
              <a:t>with  </a:t>
            </a:r>
            <a:r>
              <a:rPr dirty="0" sz="1100" spc="10">
                <a:latin typeface="Times New Roman"/>
                <a:cs typeface="Times New Roman"/>
              </a:rPr>
              <a:t>market prices above par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Realized </a:t>
            </a:r>
            <a:r>
              <a:rPr dirty="0" sz="1100" spc="15" b="1">
                <a:latin typeface="Times New Roman"/>
                <a:cs typeface="Times New Roman"/>
              </a:rPr>
              <a:t>Compound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Yield: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investment period for a bond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over, 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realized,  </a:t>
            </a:r>
            <a:r>
              <a:rPr dirty="0" sz="1100" spc="10">
                <a:latin typeface="Times New Roman"/>
                <a:cs typeface="Times New Roman"/>
              </a:rPr>
              <a:t>compound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(RCY). </a:t>
            </a:r>
            <a:r>
              <a:rPr dirty="0" sz="1100" spc="5">
                <a:latin typeface="Times New Roman"/>
                <a:cs typeface="Times New Roman"/>
              </a:rPr>
              <a:t>This rate measures </a:t>
            </a:r>
            <a:r>
              <a:rPr dirty="0" sz="1100" spc="10">
                <a:latin typeface="Times New Roman"/>
                <a:cs typeface="Times New Roman"/>
              </a:rPr>
              <a:t>the compound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investment  actually earned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period, taking into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intermediate cash </a:t>
            </a:r>
            <a:r>
              <a:rPr dirty="0" sz="1100" spc="10">
                <a:latin typeface="Times New Roman"/>
                <a:cs typeface="Times New Roman"/>
              </a:rPr>
              <a:t>flows  and reinvestment </a:t>
            </a:r>
            <a:r>
              <a:rPr dirty="0" sz="1100" spc="5">
                <a:latin typeface="Times New Roman"/>
                <a:cs typeface="Times New Roman"/>
              </a:rPr>
              <a:t>rates. Defined in this mannerist cannot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determined </a:t>
            </a:r>
            <a:r>
              <a:rPr dirty="0" sz="1100" spc="5">
                <a:latin typeface="Times New Roman"/>
                <a:cs typeface="Times New Roman"/>
              </a:rPr>
              <a:t>until </a:t>
            </a:r>
            <a:r>
              <a:rPr dirty="0" sz="1100" spc="10">
                <a:latin typeface="Times New Roman"/>
                <a:cs typeface="Times New Roman"/>
              </a:rPr>
              <a:t>the investment 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concluded and </a:t>
            </a:r>
            <a:r>
              <a:rPr dirty="0" sz="1100" spc="5">
                <a:latin typeface="Times New Roman"/>
                <a:cs typeface="Times New Roman"/>
              </a:rPr>
              <a:t>all of the cash </a:t>
            </a:r>
            <a:r>
              <a:rPr dirty="0" sz="1100" spc="10">
                <a:latin typeface="Times New Roman"/>
                <a:cs typeface="Times New Roman"/>
              </a:rPr>
              <a:t>flows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known. </a:t>
            </a:r>
            <a:r>
              <a:rPr dirty="0" sz="1100" spc="5">
                <a:latin typeface="Times New Roman"/>
                <a:cs typeface="Times New Roman"/>
              </a:rPr>
              <a:t>Thus, if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invest </a:t>
            </a:r>
            <a:r>
              <a:rPr dirty="0" sz="1100" spc="10">
                <a:latin typeface="Times New Roman"/>
                <a:cs typeface="Times New Roman"/>
              </a:rPr>
              <a:t>$1,000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bond </a:t>
            </a:r>
            <a:r>
              <a:rPr dirty="0" sz="1100" spc="5">
                <a:latin typeface="Times New Roman"/>
                <a:cs typeface="Times New Roman"/>
              </a:rPr>
              <a:t>for  five </a:t>
            </a:r>
            <a:r>
              <a:rPr dirty="0" sz="1100" spc="10">
                <a:latin typeface="Times New Roman"/>
                <a:cs typeface="Times New Roman"/>
              </a:rPr>
              <a:t>years, </a:t>
            </a:r>
            <a:r>
              <a:rPr dirty="0" sz="1100" spc="5">
                <a:latin typeface="Times New Roman"/>
                <a:cs typeface="Times New Roman"/>
              </a:rPr>
              <a:t>reinvesting the coupons as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received,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20">
                <a:latin typeface="Times New Roman"/>
                <a:cs typeface="Times New Roman"/>
              </a:rPr>
              <a:t>X </a:t>
            </a:r>
            <a:r>
              <a:rPr dirty="0" sz="1100" spc="5">
                <a:latin typeface="Times New Roman"/>
                <a:cs typeface="Times New Roman"/>
              </a:rPr>
              <a:t>dollars at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conclusion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five years, consisting of </a:t>
            </a:r>
            <a:r>
              <a:rPr dirty="0" sz="1100" spc="10">
                <a:latin typeface="Times New Roman"/>
                <a:cs typeface="Times New Roman"/>
              </a:rPr>
              <a:t>the coupons </a:t>
            </a:r>
            <a:r>
              <a:rPr dirty="0" sz="1100" spc="5">
                <a:latin typeface="Times New Roman"/>
                <a:cs typeface="Times New Roman"/>
              </a:rPr>
              <a:t>received, the </a:t>
            </a:r>
            <a:r>
              <a:rPr dirty="0" sz="1100" spc="10">
                <a:latin typeface="Times New Roman"/>
                <a:cs typeface="Times New Roman"/>
              </a:rPr>
              <a:t>amount </a:t>
            </a:r>
            <a:r>
              <a:rPr dirty="0" sz="1100" spc="5">
                <a:latin typeface="Times New Roman"/>
                <a:cs typeface="Times New Roman"/>
              </a:rPr>
              <a:t>earned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reinvesting the coupons, </a:t>
            </a:r>
            <a:r>
              <a:rPr dirty="0" sz="1100" spc="10">
                <a:latin typeface="Times New Roman"/>
                <a:cs typeface="Times New Roman"/>
              </a:rPr>
              <a:t>and the $1,000 </a:t>
            </a:r>
            <a:r>
              <a:rPr dirty="0" sz="1100" spc="5">
                <a:latin typeface="Times New Roman"/>
                <a:cs typeface="Times New Roman"/>
              </a:rPr>
              <a:t>par </a:t>
            </a:r>
            <a:r>
              <a:rPr dirty="0" sz="1100" spc="10">
                <a:latin typeface="Times New Roman"/>
                <a:cs typeface="Times New Roman"/>
              </a:rPr>
              <a:t>value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 payable </a:t>
            </a:r>
            <a:r>
              <a:rPr dirty="0" sz="1100" spc="5">
                <a:latin typeface="Times New Roman"/>
                <a:cs typeface="Times New Roman"/>
              </a:rPr>
              <a:t>at, maturity. </a:t>
            </a:r>
            <a:r>
              <a:rPr dirty="0" sz="1100" spc="10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can  then calculate </a:t>
            </a:r>
            <a:r>
              <a:rPr dirty="0" sz="1100" spc="10">
                <a:latin typeface="Times New Roman"/>
                <a:cs typeface="Times New Roman"/>
              </a:rPr>
              <a:t>your </a:t>
            </a:r>
            <a:r>
              <a:rPr dirty="0" sz="1100" spc="5">
                <a:latin typeface="Times New Roman"/>
                <a:cs typeface="Times New Roman"/>
              </a:rPr>
              <a:t>actual realized rate of return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0">
                <a:latin typeface="Times New Roman"/>
                <a:cs typeface="Times New Roman"/>
              </a:rPr>
              <a:t> investment.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182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270" cy="778192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marL="12700" marR="5080">
              <a:lnSpc>
                <a:spcPct val="984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RCY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bond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dividing the total ending wealth (including the  purchase price) at </a:t>
            </a:r>
            <a:r>
              <a:rPr dirty="0" sz="1100" spc="10">
                <a:latin typeface="Times New Roman"/>
                <a:cs typeface="Times New Roman"/>
              </a:rPr>
              <a:t>the bond's </a:t>
            </a:r>
            <a:r>
              <a:rPr dirty="0" sz="1100" spc="5">
                <a:latin typeface="Times New Roman"/>
                <a:cs typeface="Times New Roman"/>
              </a:rPr>
              <a:t>maturity by the </a:t>
            </a:r>
            <a:r>
              <a:rPr dirty="0" sz="1100" spc="10">
                <a:latin typeface="Times New Roman"/>
                <a:cs typeface="Times New Roman"/>
              </a:rPr>
              <a:t>amount </a:t>
            </a:r>
            <a:r>
              <a:rPr dirty="0" sz="1100" spc="5">
                <a:latin typeface="Times New Roman"/>
                <a:cs typeface="Times New Roman"/>
              </a:rPr>
              <a:t>invested; and raising the result to the  1/n power, </a:t>
            </a:r>
            <a:r>
              <a:rPr dirty="0" sz="1100" spc="10">
                <a:latin typeface="Times New Roman"/>
                <a:cs typeface="Times New Roman"/>
              </a:rPr>
              <a:t>where 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number of compounding </a:t>
            </a:r>
            <a:r>
              <a:rPr dirty="0" sz="1100" spc="5">
                <a:latin typeface="Times New Roman"/>
                <a:cs typeface="Times New Roman"/>
              </a:rPr>
              <a:t>periods. Next, subtract 1.0 </a:t>
            </a:r>
            <a:r>
              <a:rPr dirty="0" sz="1100" spc="10">
                <a:latin typeface="Times New Roman"/>
                <a:cs typeface="Times New Roman"/>
              </a:rPr>
              <a:t>from the  </a:t>
            </a:r>
            <a:r>
              <a:rPr dirty="0" sz="1100" spc="5">
                <a:latin typeface="Times New Roman"/>
                <a:cs typeface="Times New Roman"/>
              </a:rPr>
              <a:t>result. Finally, </a:t>
            </a:r>
            <a:r>
              <a:rPr dirty="0" sz="1100" spc="10">
                <a:latin typeface="Times New Roman"/>
                <a:cs typeface="Times New Roman"/>
              </a:rPr>
              <a:t>because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semiannual </a:t>
            </a:r>
            <a:r>
              <a:rPr dirty="0" sz="1100" spc="5">
                <a:latin typeface="Times New Roman"/>
                <a:cs typeface="Times New Roman"/>
              </a:rPr>
              <a:t>basis </a:t>
            </a:r>
            <a:r>
              <a:rPr dirty="0" sz="1100" spc="10">
                <a:latin typeface="Times New Roman"/>
                <a:cs typeface="Times New Roman"/>
              </a:rPr>
              <a:t>for bonds, </a:t>
            </a:r>
            <a:r>
              <a:rPr dirty="0" sz="1100" spc="5">
                <a:latin typeface="Times New Roman"/>
                <a:cs typeface="Times New Roman"/>
              </a:rPr>
              <a:t>multiply by </a:t>
            </a:r>
            <a:r>
              <a:rPr dirty="0" sz="1100" spc="10">
                <a:latin typeface="Times New Roman"/>
                <a:cs typeface="Times New Roman"/>
              </a:rPr>
              <a:t>2 </a:t>
            </a:r>
            <a:r>
              <a:rPr dirty="0" sz="1100" spc="5">
                <a:latin typeface="Times New Roman"/>
                <a:cs typeface="Times New Roman"/>
              </a:rPr>
              <a:t>to obtain </a:t>
            </a:r>
            <a:r>
              <a:rPr dirty="0" sz="1100" spc="10">
                <a:latin typeface="Times New Roman"/>
                <a:cs typeface="Times New Roman"/>
              </a:rPr>
              <a:t>the bond  </a:t>
            </a:r>
            <a:r>
              <a:rPr dirty="0" sz="1100" spc="5">
                <a:latin typeface="Times New Roman"/>
                <a:cs typeface="Times New Roman"/>
              </a:rPr>
              <a:t>equivalent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The semi-annual </a:t>
            </a:r>
            <a:r>
              <a:rPr dirty="0" sz="1100" spc="5">
                <a:latin typeface="Times New Roman"/>
                <a:cs typeface="Times New Roman"/>
              </a:rPr>
              <a:t>realized </a:t>
            </a:r>
            <a:r>
              <a:rPr dirty="0" sz="1100" spc="10">
                <a:latin typeface="Times New Roman"/>
                <a:cs typeface="Times New Roman"/>
              </a:rPr>
              <a:t>compound yield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using the </a:t>
            </a:r>
            <a:r>
              <a:rPr dirty="0" sz="1100" spc="5">
                <a:latin typeface="Times New Roman"/>
                <a:cs typeface="Times New Roman"/>
              </a:rPr>
              <a:t>following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formula:</a:t>
            </a:r>
            <a:endParaRPr sz="1100">
              <a:latin typeface="Times New Roman"/>
              <a:cs typeface="Times New Roman"/>
            </a:endParaRPr>
          </a:p>
          <a:p>
            <a:pPr marL="12700" marR="1482725">
              <a:lnSpc>
                <a:spcPct val="1968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RCY = </a:t>
            </a:r>
            <a:r>
              <a:rPr dirty="0" sz="1100" spc="5" b="1">
                <a:latin typeface="Times New Roman"/>
                <a:cs typeface="Times New Roman"/>
              </a:rPr>
              <a:t>[total </a:t>
            </a:r>
            <a:r>
              <a:rPr dirty="0" sz="1100" spc="10" b="1">
                <a:latin typeface="Times New Roman"/>
                <a:cs typeface="Times New Roman"/>
              </a:rPr>
              <a:t>ending </a:t>
            </a:r>
            <a:r>
              <a:rPr dirty="0" sz="1100" spc="5" b="1">
                <a:latin typeface="Times New Roman"/>
                <a:cs typeface="Times New Roman"/>
              </a:rPr>
              <a:t>wealth / purchase price of </a:t>
            </a:r>
            <a:r>
              <a:rPr dirty="0" sz="1100" spc="10" b="1">
                <a:latin typeface="Times New Roman"/>
                <a:cs typeface="Times New Roman"/>
              </a:rPr>
              <a:t>bond] </a:t>
            </a:r>
            <a:r>
              <a:rPr dirty="0" sz="1100" spc="5" b="1">
                <a:latin typeface="Times New Roman"/>
                <a:cs typeface="Times New Roman"/>
              </a:rPr>
              <a:t>1/ </a:t>
            </a:r>
            <a:r>
              <a:rPr dirty="0" sz="1100" spc="15" b="1">
                <a:latin typeface="Times New Roman"/>
                <a:cs typeface="Times New Roman"/>
              </a:rPr>
              <a:t>n </a:t>
            </a:r>
            <a:r>
              <a:rPr dirty="0" sz="1100" spc="10" b="1">
                <a:latin typeface="Times New Roman"/>
                <a:cs typeface="Times New Roman"/>
              </a:rPr>
              <a:t>– </a:t>
            </a:r>
            <a:r>
              <a:rPr dirty="0" sz="1100" spc="5" b="1">
                <a:latin typeface="Times New Roman"/>
                <a:cs typeface="Times New Roman"/>
              </a:rPr>
              <a:t>1.0  </a:t>
            </a:r>
            <a:r>
              <a:rPr dirty="0" sz="1100" spc="15" b="1">
                <a:latin typeface="Times New Roman"/>
                <a:cs typeface="Times New Roman"/>
              </a:rPr>
              <a:t>BOND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PRICES: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Valuation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Principle: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security's intrinsic value, or estimated value,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expected cash  </a:t>
            </a:r>
            <a:r>
              <a:rPr dirty="0" sz="1100" spc="5">
                <a:latin typeface="Times New Roman"/>
                <a:cs typeface="Times New Roman"/>
              </a:rPr>
              <a:t>flows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that asset. </a:t>
            </a:r>
            <a:r>
              <a:rPr dirty="0" sz="1100" spc="15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security purchased is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to provide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more cash </a:t>
            </a:r>
            <a:r>
              <a:rPr dirty="0" sz="1100" spc="5">
                <a:latin typeface="Times New Roman"/>
                <a:cs typeface="Times New Roman"/>
              </a:rPr>
              <a:t>flows 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future. </a:t>
            </a:r>
            <a:r>
              <a:rPr dirty="0" sz="1100" spc="10">
                <a:latin typeface="Times New Roman"/>
                <a:cs typeface="Times New Roman"/>
              </a:rPr>
              <a:t>These cash flows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periodic,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interest or dividends, </a:t>
            </a:r>
            <a:r>
              <a:rPr dirty="0" sz="1100" spc="10">
                <a:latin typeface="Times New Roman"/>
                <a:cs typeface="Times New Roman"/>
              </a:rPr>
              <a:t>or  simply a </a:t>
            </a:r>
            <a:r>
              <a:rPr dirty="0" sz="1100" spc="5">
                <a:latin typeface="Times New Roman"/>
                <a:cs typeface="Times New Roman"/>
              </a:rPr>
              <a:t>terminal price </a:t>
            </a:r>
            <a:r>
              <a:rPr dirty="0" sz="1100" spc="10">
                <a:latin typeface="Times New Roman"/>
                <a:cs typeface="Times New Roman"/>
              </a:rPr>
              <a:t>or redemption </a:t>
            </a:r>
            <a:r>
              <a:rPr dirty="0" sz="1100" spc="5">
                <a:latin typeface="Times New Roman"/>
                <a:cs typeface="Times New Roman"/>
              </a:rPr>
              <a:t>value, or </a:t>
            </a:r>
            <a:r>
              <a:rPr dirty="0" sz="1100" spc="10">
                <a:latin typeface="Times New Roman"/>
                <a:cs typeface="Times New Roman"/>
              </a:rPr>
              <a:t>a combination </a:t>
            </a:r>
            <a:r>
              <a:rPr dirty="0" sz="1100" spc="5">
                <a:latin typeface="Times New Roman"/>
                <a:cs typeface="Times New Roman"/>
              </a:rPr>
              <a:t>of these. </a:t>
            </a:r>
            <a:r>
              <a:rPr dirty="0" sz="1100" spc="10">
                <a:latin typeface="Times New Roman"/>
                <a:cs typeface="Times New Roman"/>
              </a:rPr>
              <a:t>Since these cash  </a:t>
            </a:r>
            <a:r>
              <a:rPr dirty="0" sz="1100" spc="5">
                <a:latin typeface="Times New Roman"/>
                <a:cs typeface="Times New Roman"/>
              </a:rPr>
              <a:t>flows occur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discounted at an appropriate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to determine their  </a:t>
            </a:r>
            <a:r>
              <a:rPr dirty="0" sz="1100" spc="5">
                <a:latin typeface="Times New Roman"/>
                <a:cs typeface="Times New Roman"/>
              </a:rPr>
              <a:t>present value.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5">
                <a:latin typeface="Times New Roman"/>
                <a:cs typeface="Times New Roman"/>
              </a:rPr>
              <a:t>of these discounted cash </a:t>
            </a:r>
            <a:r>
              <a:rPr dirty="0" sz="1100" spc="10">
                <a:latin typeface="Times New Roman"/>
                <a:cs typeface="Times New Roman"/>
              </a:rPr>
              <a:t>flows </a:t>
            </a:r>
            <a:r>
              <a:rPr dirty="0" sz="1100" spc="5">
                <a:latin typeface="Times New Roman"/>
                <a:cs typeface="Times New Roman"/>
              </a:rPr>
              <a:t>is the estimated intrinsic,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asset. Calculating intrinsic </a:t>
            </a:r>
            <a:r>
              <a:rPr dirty="0" sz="1100" spc="10">
                <a:latin typeface="Times New Roman"/>
                <a:cs typeface="Times New Roman"/>
              </a:rPr>
              <a:t>value, </a:t>
            </a:r>
            <a:r>
              <a:rPr dirty="0" sz="1100" spc="5">
                <a:latin typeface="Times New Roman"/>
                <a:cs typeface="Times New Roman"/>
              </a:rPr>
              <a:t>therefore, requires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use of present </a:t>
            </a:r>
            <a:r>
              <a:rPr dirty="0" sz="1100" spc="10">
                <a:latin typeface="Times New Roman"/>
                <a:cs typeface="Times New Roman"/>
              </a:rPr>
              <a:t>value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techniques.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2414270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n</a:t>
            </a:r>
            <a:endParaRPr sz="1100">
              <a:latin typeface="Times New Roman"/>
              <a:cs typeface="Times New Roman"/>
            </a:endParaRPr>
          </a:p>
          <a:p>
            <a:pPr marL="1593850">
              <a:lnSpc>
                <a:spcPts val="1295"/>
              </a:lnSpc>
            </a:pPr>
            <a:r>
              <a:rPr dirty="0" sz="1100" spc="10" b="1">
                <a:latin typeface="Times New Roman"/>
                <a:cs typeface="Times New Roman"/>
              </a:rPr>
              <a:t>Value </a:t>
            </a:r>
            <a:r>
              <a:rPr dirty="0" sz="1100" spc="5" b="1">
                <a:latin typeface="Times New Roman"/>
                <a:cs typeface="Times New Roman"/>
              </a:rPr>
              <a:t>t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0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∑ </a:t>
            </a:r>
            <a:r>
              <a:rPr dirty="0" sz="1100" spc="10" b="1">
                <a:latin typeface="Times New Roman"/>
                <a:cs typeface="Times New Roman"/>
              </a:rPr>
              <a:t>cash </a:t>
            </a:r>
            <a:r>
              <a:rPr dirty="0" sz="1100" spc="5" b="1">
                <a:latin typeface="Times New Roman"/>
                <a:cs typeface="Times New Roman"/>
              </a:rPr>
              <a:t>flows / </a:t>
            </a:r>
            <a:r>
              <a:rPr dirty="0" sz="1100" spc="10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</a:t>
            </a:r>
            <a:r>
              <a:rPr dirty="0" sz="1100" spc="-4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k)t</a:t>
            </a:r>
            <a:endParaRPr sz="1100">
              <a:latin typeface="Times New Roman"/>
              <a:cs typeface="Times New Roman"/>
            </a:endParaRPr>
          </a:p>
          <a:p>
            <a:pPr marL="2377440">
              <a:lnSpc>
                <a:spcPts val="1295"/>
              </a:lnSpc>
            </a:pPr>
            <a:r>
              <a:rPr dirty="0" sz="1100" spc="5" b="1">
                <a:latin typeface="Times New Roman"/>
                <a:cs typeface="Times New Roman"/>
              </a:rPr>
              <a:t>i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00"/>
              </a:lnSpc>
            </a:pPr>
            <a:r>
              <a:rPr dirty="0" sz="1100" spc="10" b="1">
                <a:latin typeface="Times New Roman"/>
                <a:cs typeface="Times New Roman"/>
              </a:rPr>
              <a:t>Value </a:t>
            </a:r>
            <a:r>
              <a:rPr dirty="0" sz="1100" spc="5" b="1">
                <a:latin typeface="Times New Roman"/>
                <a:cs typeface="Times New Roman"/>
              </a:rPr>
              <a:t>t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0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estimated </a:t>
            </a:r>
            <a:r>
              <a:rPr dirty="0" sz="1100" spc="10">
                <a:latin typeface="Times New Roman"/>
                <a:cs typeface="Times New Roman"/>
              </a:rPr>
              <a:t>value of </a:t>
            </a:r>
            <a:r>
              <a:rPr dirty="0" sz="1100" spc="5">
                <a:latin typeface="Times New Roman"/>
                <a:cs typeface="Times New Roman"/>
              </a:rPr>
              <a:t>the asset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(time </a:t>
            </a:r>
            <a:r>
              <a:rPr dirty="0" sz="1100" spc="10">
                <a:latin typeface="Times New Roman"/>
                <a:cs typeface="Times New Roman"/>
              </a:rPr>
              <a:t>period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0)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00"/>
              </a:lnSpc>
            </a:pPr>
            <a:r>
              <a:rPr dirty="0" sz="1100" spc="15" b="1">
                <a:latin typeface="Times New Roman"/>
                <a:cs typeface="Times New Roman"/>
              </a:rPr>
              <a:t>Cash </a:t>
            </a:r>
            <a:r>
              <a:rPr dirty="0" sz="1100" spc="5" b="1">
                <a:latin typeface="Times New Roman"/>
                <a:cs typeface="Times New Roman"/>
              </a:rPr>
              <a:t>flows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future cash </a:t>
            </a:r>
            <a:r>
              <a:rPr dirty="0" sz="1100" spc="10">
                <a:latin typeface="Times New Roman"/>
                <a:cs typeface="Times New Roman"/>
              </a:rPr>
              <a:t>flows </a:t>
            </a:r>
            <a:r>
              <a:rPr dirty="0" sz="1100" spc="5">
                <a:latin typeface="Times New Roman"/>
                <a:cs typeface="Times New Roman"/>
              </a:rPr>
              <a:t>resulting </a:t>
            </a:r>
            <a:r>
              <a:rPr dirty="0" sz="1100" spc="10">
                <a:latin typeface="Times New Roman"/>
                <a:cs typeface="Times New Roman"/>
              </a:rPr>
              <a:t>from ownership </a:t>
            </a:r>
            <a:r>
              <a:rPr dirty="0" sz="1100" spc="5">
                <a:latin typeface="Times New Roman"/>
                <a:cs typeface="Times New Roman"/>
              </a:rPr>
              <a:t>of 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</a:t>
            </a:r>
            <a:endParaRPr sz="1100">
              <a:latin typeface="Times New Roman"/>
              <a:cs typeface="Times New Roman"/>
            </a:endParaRPr>
          </a:p>
          <a:p>
            <a:pPr marL="12700" marR="5080">
              <a:lnSpc>
                <a:spcPts val="1300"/>
              </a:lnSpc>
              <a:spcBef>
                <a:spcPts val="50"/>
              </a:spcBef>
            </a:pPr>
            <a:r>
              <a:rPr dirty="0" sz="1100" spc="15" b="1">
                <a:latin typeface="Times New Roman"/>
                <a:cs typeface="Times New Roman"/>
              </a:rPr>
              <a:t>k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appropriate discount rate or rate of return required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investor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an investment  </a:t>
            </a:r>
            <a:r>
              <a:rPr dirty="0" sz="1100" spc="5">
                <a:latin typeface="Times New Roman"/>
                <a:cs typeface="Times New Roman"/>
              </a:rPr>
              <a:t>of this </a:t>
            </a:r>
            <a:r>
              <a:rPr dirty="0" sz="1100" spc="10">
                <a:latin typeface="Times New Roman"/>
                <a:cs typeface="Times New Roman"/>
              </a:rPr>
              <a:t>type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60"/>
              </a:lnSpc>
            </a:pPr>
            <a:r>
              <a:rPr dirty="0" sz="1100" spc="15" b="1">
                <a:latin typeface="Times New Roman"/>
                <a:cs typeface="Times New Roman"/>
              </a:rPr>
              <a:t>n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number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periods over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flows are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expected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solve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derive the “intrinsic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security”, it is necessary to </a:t>
            </a:r>
            <a:r>
              <a:rPr dirty="0" sz="1100" spc="10">
                <a:latin typeface="Times New Roman"/>
                <a:cs typeface="Times New Roman"/>
              </a:rPr>
              <a:t>determine the  </a:t>
            </a:r>
            <a:r>
              <a:rPr dirty="0" sz="1100" spc="5">
                <a:latin typeface="Times New Roman"/>
                <a:cs typeface="Times New Roman"/>
              </a:rPr>
              <a:t>following: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441959" marR="6350" indent="-215265">
              <a:lnSpc>
                <a:spcPct val="98400"/>
              </a:lnSpc>
              <a:spcBef>
                <a:spcPts val="5"/>
              </a:spcBef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cash flows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security. </a:t>
            </a:r>
            <a:r>
              <a:rPr dirty="0" sz="1100" spc="5">
                <a:latin typeface="Times New Roman"/>
                <a:cs typeface="Times New Roman"/>
              </a:rPr>
              <a:t>This includes the size </a:t>
            </a:r>
            <a:r>
              <a:rPr dirty="0" sz="1100" spc="10">
                <a:latin typeface="Times New Roman"/>
                <a:cs typeface="Times New Roman"/>
              </a:rPr>
              <a:t>and type of </a:t>
            </a:r>
            <a:r>
              <a:rPr dirty="0" sz="1100" spc="5">
                <a:latin typeface="Times New Roman"/>
                <a:cs typeface="Times New Roman"/>
              </a:rPr>
              <a:t>cash  flows, such as dividends, Interest, face value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received at maturity, or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price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security at </a:t>
            </a:r>
            <a:r>
              <a:rPr dirty="0" sz="1100" spc="10">
                <a:latin typeface="Times New Roman"/>
                <a:cs typeface="Times New Roman"/>
              </a:rPr>
              <a:t>some point </a:t>
            </a:r>
            <a:r>
              <a:rPr dirty="0" sz="1100" spc="5">
                <a:latin typeface="Times New Roman"/>
                <a:cs typeface="Times New Roman"/>
              </a:rPr>
              <a:t>in the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future.</a:t>
            </a:r>
            <a:endParaRPr sz="1100">
              <a:latin typeface="Times New Roman"/>
              <a:cs typeface="Times New Roman"/>
            </a:endParaRPr>
          </a:p>
          <a:p>
            <a:pPr algn="just" marL="441959" marR="5080" indent="-215265">
              <a:lnSpc>
                <a:spcPts val="1300"/>
              </a:lnSpc>
              <a:spcBef>
                <a:spcPts val="35"/>
              </a:spcBef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riming </a:t>
            </a:r>
            <a:r>
              <a:rPr dirty="0" sz="1100" spc="5">
                <a:latin typeface="Times New Roman"/>
                <a:cs typeface="Times New Roman"/>
              </a:rPr>
              <a:t>of the expected cash flows. </a:t>
            </a:r>
            <a:r>
              <a:rPr dirty="0" sz="1100" spc="10">
                <a:latin typeface="Times New Roman"/>
                <a:cs typeface="Times New Roman"/>
              </a:rPr>
              <a:t>Since the returns to be generated </a:t>
            </a:r>
            <a:r>
              <a:rPr dirty="0" sz="1100" spc="15">
                <a:latin typeface="Times New Roman"/>
                <a:cs typeface="Times New Roman"/>
              </a:rPr>
              <a:t>from  </a:t>
            </a:r>
            <a:r>
              <a:rPr dirty="0" sz="1100" spc="5">
                <a:latin typeface="Times New Roman"/>
                <a:cs typeface="Times New Roman"/>
              </a:rPr>
              <a:t>security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occur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various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times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future,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they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must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properly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documented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far</a:t>
            </a:r>
            <a:endParaRPr sz="1100">
              <a:latin typeface="Times New Roman"/>
              <a:cs typeface="Times New Roman"/>
            </a:endParaRPr>
          </a:p>
          <a:p>
            <a:pPr algn="just" marL="441959">
              <a:lnSpc>
                <a:spcPts val="1245"/>
              </a:lnSpc>
            </a:pPr>
            <a:r>
              <a:rPr dirty="0" sz="1100" spc="5">
                <a:latin typeface="Times New Roman"/>
                <a:cs typeface="Times New Roman"/>
              </a:rPr>
              <a:t>discounting </a:t>
            </a:r>
            <a:r>
              <a:rPr dirty="0" sz="1100" spc="10">
                <a:latin typeface="Times New Roman"/>
                <a:cs typeface="Times New Roman"/>
              </a:rPr>
              <a:t>back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0 </a:t>
            </a:r>
            <a:r>
              <a:rPr dirty="0" sz="1100" spc="5">
                <a:latin typeface="Times New Roman"/>
                <a:cs typeface="Times New Roman"/>
              </a:rPr>
              <a:t>(today).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time value, and the </a:t>
            </a:r>
            <a:r>
              <a:rPr dirty="0" sz="1100" spc="5">
                <a:latin typeface="Times New Roman"/>
                <a:cs typeface="Times New Roman"/>
              </a:rPr>
              <a:t>timing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endParaRPr sz="1100">
              <a:latin typeface="Times New Roman"/>
              <a:cs typeface="Times New Roman"/>
            </a:endParaRPr>
          </a:p>
          <a:p>
            <a:pPr algn="just" marL="441959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flows significantly affects the </a:t>
            </a:r>
            <a:r>
              <a:rPr dirty="0" sz="1100" spc="10">
                <a:latin typeface="Times New Roman"/>
                <a:cs typeface="Times New Roman"/>
              </a:rPr>
              <a:t>value of </a:t>
            </a:r>
            <a:r>
              <a:rPr dirty="0" sz="1100" spc="5">
                <a:latin typeface="Times New Roman"/>
                <a:cs typeface="Times New Roman"/>
              </a:rPr>
              <a:t>the asset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today.</a:t>
            </a:r>
            <a:endParaRPr sz="1100">
              <a:latin typeface="Times New Roman"/>
              <a:cs typeface="Times New Roman"/>
            </a:endParaRPr>
          </a:p>
          <a:p>
            <a:pPr marL="441959" marR="5080" indent="-215265">
              <a:lnSpc>
                <a:spcPct val="98500"/>
              </a:lnSpc>
              <a:spcBef>
                <a:spcPts val="5"/>
              </a:spcBef>
              <a:buAutoNum type="arabicPeriod" startAt="3"/>
              <a:tabLst>
                <a:tab pos="442595" algn="l"/>
              </a:tabLst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discount </a:t>
            </a:r>
            <a:r>
              <a:rPr dirty="0" sz="1100" spc="5">
                <a:latin typeface="Times New Roman"/>
                <a:cs typeface="Times New Roman"/>
              </a:rPr>
              <a:t>rate, </a:t>
            </a:r>
            <a:r>
              <a:rPr dirty="0" sz="1100" spc="10">
                <a:latin typeface="Times New Roman"/>
                <a:cs typeface="Times New Roman"/>
              </a:rPr>
              <a:t>required rate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return demanded by investors.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discount rate  used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reflect the </a:t>
            </a:r>
            <a:r>
              <a:rPr dirty="0" sz="1100" spc="10">
                <a:latin typeface="Times New Roman"/>
                <a:cs typeface="Times New Roman"/>
              </a:rPr>
              <a:t>time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money and </a:t>
            </a:r>
            <a:r>
              <a:rPr dirty="0" sz="1100" spc="5">
                <a:latin typeface="Times New Roman"/>
                <a:cs typeface="Times New Roman"/>
              </a:rPr>
              <a:t>the risk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security. </a:t>
            </a:r>
            <a:r>
              <a:rPr dirty="0" sz="1100" spc="5">
                <a:latin typeface="Times New Roman"/>
                <a:cs typeface="Times New Roman"/>
              </a:rPr>
              <a:t>It is an  opportunity cost, representing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rate foregone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in the </a:t>
            </a:r>
            <a:r>
              <a:rPr dirty="0" sz="1100" spc="10">
                <a:latin typeface="Times New Roman"/>
                <a:cs typeface="Times New Roman"/>
              </a:rPr>
              <a:t>next </a:t>
            </a:r>
            <a:r>
              <a:rPr dirty="0" sz="1100" spc="5">
                <a:latin typeface="Times New Roman"/>
                <a:cs typeface="Times New Roman"/>
              </a:rPr>
              <a:t>best  alternative </a:t>
            </a:r>
            <a:r>
              <a:rPr dirty="0" sz="1100" spc="10">
                <a:latin typeface="Times New Roman"/>
                <a:cs typeface="Times New Roman"/>
              </a:rPr>
              <a:t>with comparable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8</a:t>
            </a:r>
            <a:r>
              <a:rPr dirty="0" sz="1100" spc="10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64108" y="406989"/>
            <a:ext cx="5613400" cy="878395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just" marL="152400">
              <a:lnSpc>
                <a:spcPct val="100000"/>
              </a:lnSpc>
              <a:spcBef>
                <a:spcPts val="130"/>
              </a:spcBef>
              <a:tabLst>
                <a:tab pos="52520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	</a:t>
            </a:r>
            <a:r>
              <a:rPr dirty="0" sz="1100" spc="20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Bond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Valuation:</a:t>
            </a:r>
            <a:endParaRPr sz="1100">
              <a:latin typeface="Times New Roman"/>
              <a:cs typeface="Times New Roman"/>
            </a:endParaRPr>
          </a:p>
          <a:p>
            <a:pPr algn="just" marL="152400" marR="144780">
              <a:lnSpc>
                <a:spcPct val="98300"/>
              </a:lnSpc>
              <a:spcBef>
                <a:spcPts val="994"/>
              </a:spcBef>
            </a:pPr>
            <a:r>
              <a:rPr dirty="0" sz="1100" spc="10">
                <a:latin typeface="Times New Roman"/>
                <a:cs typeface="Times New Roman"/>
              </a:rPr>
              <a:t>The price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bond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equal the present </a:t>
            </a:r>
            <a:r>
              <a:rPr dirty="0" sz="1100" spc="5">
                <a:latin typeface="Times New Roman"/>
                <a:cs typeface="Times New Roman"/>
              </a:rPr>
              <a:t>value of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expected cash flows. </a:t>
            </a:r>
            <a:r>
              <a:rPr dirty="0" sz="1100" spc="10">
                <a:latin typeface="Times New Roman"/>
                <a:cs typeface="Times New Roman"/>
              </a:rPr>
              <a:t>The coupons  and </a:t>
            </a:r>
            <a:r>
              <a:rPr dirty="0" sz="1100" spc="5">
                <a:latin typeface="Times New Roman"/>
                <a:cs typeface="Times New Roman"/>
              </a:rPr>
              <a:t>the principal </a:t>
            </a:r>
            <a:r>
              <a:rPr dirty="0" sz="1100" spc="10">
                <a:latin typeface="Times New Roman"/>
                <a:cs typeface="Times New Roman"/>
              </a:rPr>
              <a:t>repayment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$1,000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known, and the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value, </a:t>
            </a:r>
            <a:r>
              <a:rPr dirty="0" sz="1100" spc="5">
                <a:latin typeface="Times New Roman"/>
                <a:cs typeface="Times New Roman"/>
              </a:rPr>
              <a:t>or price,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determined by discounting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payments from the </a:t>
            </a:r>
            <a:r>
              <a:rPr dirty="0" sz="1100" spc="5">
                <a:latin typeface="Times New Roman"/>
                <a:cs typeface="Times New Roman"/>
              </a:rPr>
              <a:t>issuer at an appropriate required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yield, </a:t>
            </a:r>
            <a:r>
              <a:rPr dirty="0" sz="1100" spc="5">
                <a:latin typeface="Times New Roman"/>
                <a:cs typeface="Times New Roman"/>
              </a:rPr>
              <a:t>r, for the issue.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solve for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option-free </a:t>
            </a:r>
            <a:r>
              <a:rPr dirty="0" sz="1100" spc="10">
                <a:latin typeface="Times New Roman"/>
                <a:cs typeface="Times New Roman"/>
              </a:rPr>
              <a:t>coupon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50">
              <a:latin typeface="Times New Roman"/>
              <a:cs typeface="Times New Roman"/>
            </a:endParaRPr>
          </a:p>
          <a:p>
            <a:pPr algn="r" marR="3441065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n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220"/>
              </a:lnSpc>
              <a:spcBef>
                <a:spcPts val="80"/>
              </a:spcBef>
            </a:pPr>
            <a:r>
              <a:rPr dirty="0" sz="1100" spc="15" b="1">
                <a:latin typeface="Times New Roman"/>
                <a:cs typeface="Times New Roman"/>
              </a:rPr>
              <a:t>P = </a:t>
            </a:r>
            <a:r>
              <a:rPr dirty="0" sz="1100" spc="20" b="1">
                <a:latin typeface="Times New Roman"/>
                <a:cs typeface="Times New Roman"/>
              </a:rPr>
              <a:t>∑ </a:t>
            </a:r>
            <a:r>
              <a:rPr dirty="0" sz="1100" spc="5" b="1">
                <a:latin typeface="Times New Roman"/>
                <a:cs typeface="Times New Roman"/>
              </a:rPr>
              <a:t>ct / 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r)</a:t>
            </a:r>
            <a:r>
              <a:rPr dirty="0" baseline="51851" sz="1125" spc="7" b="1">
                <a:latin typeface="Times New Roman"/>
                <a:cs typeface="Times New Roman"/>
              </a:rPr>
              <a:t>t </a:t>
            </a:r>
            <a:r>
              <a:rPr dirty="0" sz="1100" spc="15" b="1">
                <a:latin typeface="Times New Roman"/>
                <a:cs typeface="Times New Roman"/>
              </a:rPr>
              <a:t>+ FV </a:t>
            </a:r>
            <a:r>
              <a:rPr dirty="0" sz="1100" spc="5" b="1">
                <a:latin typeface="Times New Roman"/>
                <a:cs typeface="Times New Roman"/>
              </a:rPr>
              <a:t>/ 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r)</a:t>
            </a:r>
            <a:r>
              <a:rPr dirty="0" sz="1100" spc="-175" b="1">
                <a:latin typeface="Times New Roman"/>
                <a:cs typeface="Times New Roman"/>
              </a:rPr>
              <a:t> </a:t>
            </a:r>
            <a:r>
              <a:rPr dirty="0" baseline="51851" sz="1125" b="1">
                <a:latin typeface="Times New Roman"/>
                <a:cs typeface="Times New Roman"/>
              </a:rPr>
              <a:t>n</a:t>
            </a:r>
            <a:endParaRPr baseline="51851" sz="1125">
              <a:latin typeface="Times New Roman"/>
              <a:cs typeface="Times New Roman"/>
            </a:endParaRPr>
          </a:p>
          <a:p>
            <a:pPr marL="2047875">
              <a:lnSpc>
                <a:spcPts val="1190"/>
              </a:lnSpc>
            </a:pPr>
            <a:r>
              <a:rPr dirty="0" sz="1100" spc="5" b="1">
                <a:latin typeface="Times New Roman"/>
                <a:cs typeface="Times New Roman"/>
              </a:rPr>
              <a:t>i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ts val="1310"/>
              </a:lnSpc>
              <a:tabLst>
                <a:tab pos="454659" algn="l"/>
              </a:tabLst>
            </a:pPr>
            <a:r>
              <a:rPr dirty="0" sz="1100" spc="15" b="1">
                <a:latin typeface="Times New Roman"/>
                <a:cs typeface="Times New Roman"/>
              </a:rPr>
              <a:t>P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present Value </a:t>
            </a:r>
            <a:r>
              <a:rPr dirty="0" sz="1100" spc="5">
                <a:latin typeface="Times New Roman"/>
                <a:cs typeface="Times New Roman"/>
              </a:rPr>
              <a:t>or price of the </a:t>
            </a:r>
            <a:r>
              <a:rPr dirty="0" sz="1100" spc="10">
                <a:latin typeface="Times New Roman"/>
                <a:cs typeface="Times New Roman"/>
              </a:rPr>
              <a:t>bond today </a:t>
            </a:r>
            <a:r>
              <a:rPr dirty="0" sz="1100" spc="5">
                <a:latin typeface="Times New Roman"/>
                <a:cs typeface="Times New Roman"/>
              </a:rPr>
              <a:t>(time period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0)</a:t>
            </a: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ts val="1300"/>
              </a:lnSpc>
              <a:tabLst>
                <a:tab pos="4298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c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semiannual </a:t>
            </a:r>
            <a:r>
              <a:rPr dirty="0" sz="1100" spc="10">
                <a:latin typeface="Times New Roman"/>
                <a:cs typeface="Times New Roman"/>
              </a:rPr>
              <a:t>coupons </a:t>
            </a:r>
            <a:r>
              <a:rPr dirty="0" sz="1100" spc="5">
                <a:latin typeface="Times New Roman"/>
                <a:cs typeface="Times New Roman"/>
              </a:rPr>
              <a:t>or interest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payments</a:t>
            </a: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ts val="1300"/>
              </a:lnSpc>
            </a:pPr>
            <a:r>
              <a:rPr dirty="0" sz="1100" spc="15" b="1">
                <a:latin typeface="Times New Roman"/>
                <a:cs typeface="Times New Roman"/>
              </a:rPr>
              <a:t>FV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face </a:t>
            </a:r>
            <a:r>
              <a:rPr dirty="0" sz="1100" spc="10">
                <a:latin typeface="Times New Roman"/>
                <a:cs typeface="Times New Roman"/>
              </a:rPr>
              <a:t>value (or </a:t>
            </a:r>
            <a:r>
              <a:rPr dirty="0" sz="1100" spc="5">
                <a:latin typeface="Times New Roman"/>
                <a:cs typeface="Times New Roman"/>
              </a:rPr>
              <a:t>par </a:t>
            </a:r>
            <a:r>
              <a:rPr dirty="0" sz="1100" spc="10">
                <a:latin typeface="Times New Roman"/>
                <a:cs typeface="Times New Roman"/>
              </a:rPr>
              <a:t>value) </a:t>
            </a:r>
            <a:r>
              <a:rPr dirty="0" sz="1100" spc="5">
                <a:latin typeface="Times New Roman"/>
                <a:cs typeface="Times New Roman"/>
              </a:rPr>
              <a:t>of the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bond</a:t>
            </a: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ts val="1300"/>
              </a:lnSpc>
              <a:tabLst>
                <a:tab pos="447675" algn="l"/>
              </a:tabLst>
            </a:pPr>
            <a:r>
              <a:rPr dirty="0" sz="1100" spc="15" b="1">
                <a:latin typeface="Times New Roman"/>
                <a:cs typeface="Times New Roman"/>
              </a:rPr>
              <a:t>n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semiannual periods </a:t>
            </a:r>
            <a:r>
              <a:rPr dirty="0" sz="1100" spc="5">
                <a:latin typeface="Times New Roman"/>
                <a:cs typeface="Times New Roman"/>
              </a:rPr>
              <a:t>until </a:t>
            </a:r>
            <a:r>
              <a:rPr dirty="0" sz="1100" spc="10">
                <a:latin typeface="Times New Roman"/>
                <a:cs typeface="Times New Roman"/>
              </a:rPr>
              <a:t>the bond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matures</a:t>
            </a: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ts val="1310"/>
              </a:lnSpc>
              <a:tabLst>
                <a:tab pos="4298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r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appropriate semiannual discount rate or market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yield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1765" marR="1447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order to </a:t>
            </a:r>
            <a:r>
              <a:rPr dirty="0" sz="1100" spc="10">
                <a:latin typeface="Times New Roman"/>
                <a:cs typeface="Times New Roman"/>
              </a:rPr>
              <a:t>conform with the </a:t>
            </a:r>
            <a:r>
              <a:rPr dirty="0" sz="1100" spc="5">
                <a:latin typeface="Times New Roman"/>
                <a:cs typeface="Times New Roman"/>
              </a:rPr>
              <a:t>existing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practice </a:t>
            </a:r>
            <a:r>
              <a:rPr dirty="0" sz="1100" spc="10">
                <a:latin typeface="Times New Roman"/>
                <a:cs typeface="Times New Roman"/>
              </a:rPr>
              <a:t>on bonds of paying </a:t>
            </a:r>
            <a:r>
              <a:rPr dirty="0" sz="1100" spc="5">
                <a:latin typeface="Times New Roman"/>
                <a:cs typeface="Times New Roman"/>
              </a:rPr>
              <a:t>interest annually  rather than annually, the discount rate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used (r), the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(ct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bond, </a:t>
            </a:r>
            <a:r>
              <a:rPr dirty="0" sz="1100" spc="10">
                <a:latin typeface="Times New Roman"/>
                <a:cs typeface="Times New Roman"/>
              </a:rPr>
              <a:t>and the  number </a:t>
            </a:r>
            <a:r>
              <a:rPr dirty="0" sz="1100" spc="5">
                <a:latin typeface="Times New Roman"/>
                <a:cs typeface="Times New Roman"/>
              </a:rPr>
              <a:t>of periods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on a semiannual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marL="151765" marR="14351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expositional purposes,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illustrate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calculation of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referring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present value </a:t>
            </a:r>
            <a:r>
              <a:rPr dirty="0" sz="1100" spc="5">
                <a:latin typeface="Times New Roman"/>
                <a:cs typeface="Times New Roman"/>
              </a:rPr>
              <a:t>tables at </a:t>
            </a:r>
            <a:r>
              <a:rPr dirty="0" sz="1100" spc="10">
                <a:latin typeface="Times New Roman"/>
                <a:cs typeface="Times New Roman"/>
              </a:rPr>
              <a:t>the end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text; in actuality,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calculator or </a:t>
            </a:r>
            <a:r>
              <a:rPr dirty="0" sz="1100" spc="10">
                <a:latin typeface="Times New Roman"/>
                <a:cs typeface="Times New Roman"/>
              </a:rPr>
              <a:t>computer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used.  The present value process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typical coupon-bearing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involves three steps, </a:t>
            </a:r>
            <a:r>
              <a:rPr dirty="0" sz="1100" spc="10">
                <a:latin typeface="Times New Roman"/>
                <a:cs typeface="Times New Roman"/>
              </a:rPr>
              <a:t>given the 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 spc="10">
                <a:latin typeface="Times New Roman"/>
                <a:cs typeface="Times New Roman"/>
              </a:rPr>
              <a:t>coupon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bond, </a:t>
            </a:r>
            <a:r>
              <a:rPr dirty="0" sz="1100" spc="5">
                <a:latin typeface="Times New Roman"/>
                <a:cs typeface="Times New Roman"/>
              </a:rPr>
              <a:t>the face value,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current market yield applicable to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particular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bond: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582930" marR="547370" indent="-215900">
              <a:lnSpc>
                <a:spcPts val="1300"/>
              </a:lnSpc>
              <a:spcBef>
                <a:spcPts val="5"/>
              </a:spcBef>
              <a:buAutoNum type="arabicPeriod"/>
              <a:tabLst>
                <a:tab pos="582930" algn="l"/>
              </a:tabLst>
            </a:pPr>
            <a:r>
              <a:rPr dirty="0" sz="1100" spc="10">
                <a:latin typeface="Times New Roman"/>
                <a:cs typeface="Times New Roman"/>
              </a:rPr>
              <a:t>Using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present value </a:t>
            </a:r>
            <a:r>
              <a:rPr dirty="0" sz="1100" spc="5">
                <a:latin typeface="Times New Roman"/>
                <a:cs typeface="Times New Roman"/>
              </a:rPr>
              <a:t>of an </a:t>
            </a:r>
            <a:r>
              <a:rPr dirty="0" sz="1100" spc="10">
                <a:latin typeface="Times New Roman"/>
                <a:cs typeface="Times New Roman"/>
              </a:rPr>
              <a:t>annuity </a:t>
            </a:r>
            <a:r>
              <a:rPr dirty="0" sz="1100" spc="5">
                <a:latin typeface="Times New Roman"/>
                <a:cs typeface="Times New Roman"/>
              </a:rPr>
              <a:t>table, determine </a:t>
            </a:r>
            <a:r>
              <a:rPr dirty="0" sz="1100" spc="10">
                <a:latin typeface="Times New Roman"/>
                <a:cs typeface="Times New Roman"/>
              </a:rPr>
              <a:t>the present value </a:t>
            </a:r>
            <a:r>
              <a:rPr dirty="0" sz="1100" spc="5">
                <a:latin typeface="Times New Roman"/>
                <a:cs typeface="Times New Roman"/>
              </a:rPr>
              <a:t>of the  </a:t>
            </a:r>
            <a:r>
              <a:rPr dirty="0" sz="1100" spc="10">
                <a:latin typeface="Times New Roman"/>
                <a:cs typeface="Times New Roman"/>
              </a:rPr>
              <a:t>coupons </a:t>
            </a:r>
            <a:r>
              <a:rPr dirty="0" sz="1100" spc="5">
                <a:latin typeface="Times New Roman"/>
                <a:cs typeface="Times New Roman"/>
              </a:rPr>
              <a:t>(interest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payments).</a:t>
            </a:r>
            <a:endParaRPr sz="1100">
              <a:latin typeface="Times New Roman"/>
              <a:cs typeface="Times New Roman"/>
            </a:endParaRPr>
          </a:p>
          <a:p>
            <a:pPr marL="582930" indent="-215900">
              <a:lnSpc>
                <a:spcPts val="1245"/>
              </a:lnSpc>
              <a:buAutoNum type="arabicPeriod"/>
              <a:tabLst>
                <a:tab pos="582930" algn="l"/>
              </a:tabLst>
            </a:pPr>
            <a:r>
              <a:rPr dirty="0" sz="1100" spc="10">
                <a:latin typeface="Times New Roman"/>
                <a:cs typeface="Times New Roman"/>
              </a:rPr>
              <a:t>Using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present value </a:t>
            </a:r>
            <a:r>
              <a:rPr dirty="0" sz="1100" spc="5">
                <a:latin typeface="Times New Roman"/>
                <a:cs typeface="Times New Roman"/>
              </a:rPr>
              <a:t>table, </a:t>
            </a:r>
            <a:r>
              <a:rPr dirty="0" sz="1100" spc="10">
                <a:latin typeface="Times New Roman"/>
                <a:cs typeface="Times New Roman"/>
              </a:rPr>
              <a:t>determine the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maturity (par)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</a:t>
            </a:r>
            <a:endParaRPr sz="1100">
              <a:latin typeface="Times New Roman"/>
              <a:cs typeface="Times New Roman"/>
            </a:endParaRPr>
          </a:p>
          <a:p>
            <a:pPr marL="582930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bond; for our purposes,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maturity value will </a:t>
            </a:r>
            <a:r>
              <a:rPr dirty="0" sz="1100" spc="10">
                <a:latin typeface="Times New Roman"/>
                <a:cs typeface="Times New Roman"/>
              </a:rPr>
              <a:t>always be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$1,000.</a:t>
            </a:r>
            <a:endParaRPr sz="1100">
              <a:latin typeface="Times New Roman"/>
              <a:cs typeface="Times New Roman"/>
            </a:endParaRPr>
          </a:p>
          <a:p>
            <a:pPr marL="582930" indent="-215900">
              <a:lnSpc>
                <a:spcPts val="1310"/>
              </a:lnSpc>
              <a:buAutoNum type="arabicPeriod" startAt="3"/>
              <a:tabLst>
                <a:tab pos="582930" algn="l"/>
              </a:tabLst>
            </a:pPr>
            <a:r>
              <a:rPr dirty="0" sz="1100" spc="10">
                <a:latin typeface="Times New Roman"/>
                <a:cs typeface="Times New Roman"/>
              </a:rPr>
              <a:t>Add the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values determined </a:t>
            </a:r>
            <a:r>
              <a:rPr dirty="0" sz="1100" spc="5">
                <a:latin typeface="Times New Roman"/>
                <a:cs typeface="Times New Roman"/>
              </a:rPr>
              <a:t>in steps </a:t>
            </a:r>
            <a:r>
              <a:rPr dirty="0" sz="1100" spc="10">
                <a:latin typeface="Times New Roman"/>
                <a:cs typeface="Times New Roman"/>
              </a:rPr>
              <a:t>1 and 2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together.</a:t>
            </a: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  <a:spcBef>
                <a:spcPts val="980"/>
              </a:spcBef>
            </a:pPr>
            <a:r>
              <a:rPr dirty="0" sz="1100" spc="15" b="1">
                <a:latin typeface="Times New Roman"/>
                <a:cs typeface="Times New Roman"/>
              </a:rPr>
              <a:t>BOND </a:t>
            </a:r>
            <a:r>
              <a:rPr dirty="0" sz="1100" spc="10" b="1">
                <a:latin typeface="Times New Roman"/>
                <a:cs typeface="Times New Roman"/>
              </a:rPr>
              <a:t>PRICE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CHANGES:</a:t>
            </a:r>
            <a:endParaRPr sz="1100">
              <a:latin typeface="Times New Roman"/>
              <a:cs typeface="Times New Roman"/>
            </a:endParaRPr>
          </a:p>
          <a:p>
            <a:pPr algn="r" marR="3460750">
              <a:lnSpc>
                <a:spcPct val="100000"/>
              </a:lnSpc>
              <a:spcBef>
                <a:spcPts val="985"/>
              </a:spcBef>
            </a:pPr>
            <a:r>
              <a:rPr dirty="0" sz="1100" spc="15" b="1">
                <a:latin typeface="Times New Roman"/>
                <a:cs typeface="Times New Roman"/>
              </a:rPr>
              <a:t>Bond </a:t>
            </a:r>
            <a:r>
              <a:rPr dirty="0" sz="1100" spc="5" b="1">
                <a:latin typeface="Times New Roman"/>
                <a:cs typeface="Times New Roman"/>
              </a:rPr>
              <a:t>Price </a:t>
            </a:r>
            <a:r>
              <a:rPr dirty="0" sz="1100" spc="10" b="1">
                <a:latin typeface="Times New Roman"/>
                <a:cs typeface="Times New Roman"/>
              </a:rPr>
              <a:t>Changes Over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Time: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287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now know how </a:t>
            </a:r>
            <a:r>
              <a:rPr dirty="0" sz="1100" spc="5">
                <a:latin typeface="Times New Roman"/>
                <a:cs typeface="Times New Roman"/>
              </a:rPr>
              <a:t>to calculate, the price of </a:t>
            </a:r>
            <a:r>
              <a:rPr dirty="0" sz="1100" spc="10">
                <a:latin typeface="Times New Roman"/>
                <a:cs typeface="Times New Roman"/>
              </a:rPr>
              <a:t>a bond,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flows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received and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YTM </a:t>
            </a:r>
            <a:r>
              <a:rPr dirty="0" sz="1100" spc="10">
                <a:latin typeface="Times New Roman"/>
                <a:cs typeface="Times New Roman"/>
              </a:rPr>
              <a:t>as the </a:t>
            </a:r>
            <a:r>
              <a:rPr dirty="0" sz="1100" spc="5">
                <a:latin typeface="Times New Roman"/>
                <a:cs typeface="Times New Roman"/>
              </a:rPr>
              <a:t>discount rate.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of </a:t>
            </a:r>
            <a:r>
              <a:rPr dirty="0" sz="1100" spc="10">
                <a:latin typeface="Times New Roman"/>
                <a:cs typeface="Times New Roman"/>
              </a:rPr>
              <a:t>a 20-year bond </a:t>
            </a:r>
            <a:r>
              <a:rPr dirty="0" sz="1100" spc="5">
                <a:latin typeface="Times New Roman"/>
                <a:cs typeface="Times New Roman"/>
              </a:rPr>
              <a:t>issued  five </a:t>
            </a:r>
            <a:r>
              <a:rPr dirty="0" sz="1100" spc="10">
                <a:latin typeface="Times New Roman"/>
                <a:cs typeface="Times New Roman"/>
              </a:rPr>
              <a:t>years ago and determine </a:t>
            </a:r>
            <a:r>
              <a:rPr dirty="0" sz="1100" spc="5">
                <a:latin typeface="Times New Roman"/>
                <a:cs typeface="Times New Roman"/>
              </a:rPr>
              <a:t>that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$910.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has 15 years </a:t>
            </a:r>
            <a:r>
              <a:rPr dirty="0" sz="1100" spc="5">
                <a:latin typeface="Times New Roman"/>
                <a:cs typeface="Times New Roman"/>
              </a:rPr>
              <a:t>to maturity. </a:t>
            </a:r>
            <a:r>
              <a:rPr dirty="0" sz="1100" spc="10">
                <a:latin typeface="Times New Roman"/>
                <a:cs typeface="Times New Roman"/>
              </a:rPr>
              <a:t>What  can we </a:t>
            </a:r>
            <a:r>
              <a:rPr dirty="0" sz="1100" spc="5">
                <a:latin typeface="Times New Roman"/>
                <a:cs typeface="Times New Roman"/>
              </a:rPr>
              <a:t>say about its price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next 15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years?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1765" marR="14351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everything </a:t>
            </a:r>
            <a:r>
              <a:rPr dirty="0" sz="1100" spc="10">
                <a:latin typeface="Times New Roman"/>
                <a:cs typeface="Times New Roman"/>
              </a:rPr>
              <a:t>else </a:t>
            </a:r>
            <a:r>
              <a:rPr dirty="0" sz="1100" spc="5">
                <a:latin typeface="Times New Roman"/>
                <a:cs typeface="Times New Roman"/>
              </a:rPr>
              <a:t>is held constant, </a:t>
            </a:r>
            <a:r>
              <a:rPr dirty="0" sz="1100" spc="10">
                <a:latin typeface="Times New Roman"/>
                <a:cs typeface="Times New Roman"/>
              </a:rPr>
              <a:t>including market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rates,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10">
                <a:latin typeface="Times New Roman"/>
                <a:cs typeface="Times New Roman"/>
              </a:rPr>
              <a:t>prices that  </a:t>
            </a:r>
            <a:r>
              <a:rPr dirty="0" sz="1100" spc="5">
                <a:latin typeface="Times New Roman"/>
                <a:cs typeface="Times New Roman"/>
              </a:rPr>
              <a:t>differ </a:t>
            </a:r>
            <a:r>
              <a:rPr dirty="0" sz="1100" spc="10">
                <a:latin typeface="Times New Roman"/>
                <a:cs typeface="Times New Roman"/>
              </a:rPr>
              <a:t>from the bond's </a:t>
            </a:r>
            <a:r>
              <a:rPr dirty="0" sz="1100" spc="5">
                <a:latin typeface="Times New Roman"/>
                <a:cs typeface="Times New Roman"/>
              </a:rPr>
              <a:t>face </a:t>
            </a:r>
            <a:r>
              <a:rPr dirty="0" sz="1100" spc="10">
                <a:latin typeface="Times New Roman"/>
                <a:cs typeface="Times New Roman"/>
              </a:rPr>
              <a:t>value (assumed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$1,000) </a:t>
            </a:r>
            <a:r>
              <a:rPr dirty="0" sz="1100" spc="10">
                <a:latin typeface="Times New Roman"/>
                <a:cs typeface="Times New Roman"/>
              </a:rPr>
              <a:t>must change over </a:t>
            </a:r>
            <a:r>
              <a:rPr dirty="0" sz="1100" spc="5">
                <a:latin typeface="Times New Roman"/>
                <a:cs typeface="Times New Roman"/>
              </a:rPr>
              <a:t>time. </a:t>
            </a:r>
            <a:r>
              <a:rPr dirty="0" sz="1100" spc="15">
                <a:latin typeface="Times New Roman"/>
                <a:cs typeface="Times New Roman"/>
              </a:rPr>
              <a:t>Why? On </a:t>
            </a:r>
            <a:r>
              <a:rPr dirty="0" sz="1100" spc="10">
                <a:latin typeface="Times New Roman"/>
                <a:cs typeface="Times New Roman"/>
              </a:rPr>
              <a:t>a  bond's specified </a:t>
            </a:r>
            <a:r>
              <a:rPr dirty="0" sz="1100" spc="5">
                <a:latin typeface="Times New Roman"/>
                <a:cs typeface="Times New Roman"/>
              </a:rPr>
              <a:t>maturity </a:t>
            </a:r>
            <a:r>
              <a:rPr dirty="0" sz="1100" spc="10">
                <a:latin typeface="Times New Roman"/>
                <a:cs typeface="Times New Roman"/>
              </a:rPr>
              <a:t>date,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worth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face value or </a:t>
            </a:r>
            <a:r>
              <a:rPr dirty="0" sz="1100" spc="5">
                <a:latin typeface="Times New Roman"/>
                <a:cs typeface="Times New Roman"/>
              </a:rPr>
              <a:t>maturity value. </a:t>
            </a:r>
            <a:r>
              <a:rPr dirty="0" sz="1100" spc="10">
                <a:latin typeface="Times New Roman"/>
                <a:cs typeface="Times New Roman"/>
              </a:rPr>
              <a:t>Therefore,  </a:t>
            </a:r>
            <a:r>
              <a:rPr dirty="0" sz="1100" spc="5">
                <a:latin typeface="Times New Roman"/>
                <a:cs typeface="Times New Roman"/>
              </a:rPr>
              <a:t>over time, </a:t>
            </a:r>
            <a:r>
              <a:rPr dirty="0" sz="1100" spc="10">
                <a:latin typeface="Times New Roman"/>
                <a:cs typeface="Times New Roman"/>
              </a:rPr>
              <a:t>holding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factors constant, </a:t>
            </a:r>
            <a:r>
              <a:rPr dirty="0" sz="1100" spc="10">
                <a:latin typeface="Times New Roman"/>
                <a:cs typeface="Times New Roman"/>
              </a:rPr>
              <a:t>a bond's </a:t>
            </a:r>
            <a:r>
              <a:rPr dirty="0" sz="1100" spc="5">
                <a:latin typeface="Times New Roman"/>
                <a:cs typeface="Times New Roman"/>
              </a:rPr>
              <a:t>price must </a:t>
            </a:r>
            <a:r>
              <a:rPr dirty="0" sz="1100" spc="10">
                <a:latin typeface="Times New Roman"/>
                <a:cs typeface="Times New Roman"/>
              </a:rPr>
              <a:t>converge </a:t>
            </a:r>
            <a:r>
              <a:rPr dirty="0" sz="1100" spc="5">
                <a:latin typeface="Times New Roman"/>
                <a:cs typeface="Times New Roman"/>
              </a:rPr>
              <a:t>to $1,000 </a:t>
            </a:r>
            <a:r>
              <a:rPr dirty="0" sz="1100" spc="10">
                <a:latin typeface="Times New Roman"/>
                <a:cs typeface="Times New Roman"/>
              </a:rPr>
              <a:t>on the  </a:t>
            </a:r>
            <a:r>
              <a:rPr dirty="0" sz="1100" spc="5">
                <a:latin typeface="Times New Roman"/>
                <a:cs typeface="Times New Roman"/>
              </a:rPr>
              <a:t>maturity date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that is </a:t>
            </a:r>
            <a:r>
              <a:rPr dirty="0" sz="1100" spc="10">
                <a:latin typeface="Times New Roman"/>
                <a:cs typeface="Times New Roman"/>
              </a:rPr>
              <a:t>the amount the </a:t>
            </a:r>
            <a:r>
              <a:rPr dirty="0" sz="1100" spc="5">
                <a:latin typeface="Times New Roman"/>
                <a:cs typeface="Times New Roman"/>
              </a:rPr>
              <a:t>issuer will </a:t>
            </a:r>
            <a:r>
              <a:rPr dirty="0" sz="1100" spc="10">
                <a:latin typeface="Times New Roman"/>
                <a:cs typeface="Times New Roman"/>
              </a:rPr>
              <a:t>repay on </a:t>
            </a:r>
            <a:r>
              <a:rPr dirty="0" sz="1100" spc="5">
                <a:latin typeface="Times New Roman"/>
                <a:cs typeface="Times New Roman"/>
              </a:rPr>
              <a:t>the maturity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287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After bonds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issued, they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at discounts </a:t>
            </a:r>
            <a:r>
              <a:rPr dirty="0" sz="1100" spc="5">
                <a:latin typeface="Times New Roman"/>
                <a:cs typeface="Times New Roman"/>
              </a:rPr>
              <a:t>(prices </a:t>
            </a:r>
            <a:r>
              <a:rPr dirty="0" sz="1100" spc="10">
                <a:latin typeface="Times New Roman"/>
                <a:cs typeface="Times New Roman"/>
              </a:rPr>
              <a:t>less than </a:t>
            </a:r>
            <a:r>
              <a:rPr dirty="0" sz="1100" spc="5">
                <a:latin typeface="Times New Roman"/>
                <a:cs typeface="Times New Roman"/>
              </a:rPr>
              <a:t>$1,000) </a:t>
            </a:r>
            <a:r>
              <a:rPr dirty="0" sz="1100" spc="10">
                <a:latin typeface="Times New Roman"/>
                <a:cs typeface="Times New Roman"/>
              </a:rPr>
              <a:t>and premiums </a:t>
            </a:r>
            <a:r>
              <a:rPr dirty="0" sz="1100" spc="5">
                <a:latin typeface="Times New Roman"/>
                <a:cs typeface="Times New Roman"/>
              </a:rPr>
              <a:t>(prices  greater </a:t>
            </a:r>
            <a:r>
              <a:rPr dirty="0" sz="1100" spc="10">
                <a:latin typeface="Times New Roman"/>
                <a:cs typeface="Times New Roman"/>
              </a:rPr>
              <a:t>than $1,000) </a:t>
            </a:r>
            <a:r>
              <a:rPr dirty="0" sz="1100" spc="5">
                <a:latin typeface="Times New Roman"/>
                <a:cs typeface="Times New Roman"/>
              </a:rPr>
              <a:t>during </a:t>
            </a:r>
            <a:r>
              <a:rPr dirty="0" sz="1100" spc="10">
                <a:latin typeface="Times New Roman"/>
                <a:cs typeface="Times New Roman"/>
              </a:rPr>
              <a:t>their </a:t>
            </a:r>
            <a:r>
              <a:rPr dirty="0" sz="1100" spc="5">
                <a:latin typeface="Times New Roman"/>
                <a:cs typeface="Times New Roman"/>
              </a:rPr>
              <a:t>lifetimes. </a:t>
            </a:r>
            <a:r>
              <a:rPr dirty="0" sz="1100" spc="10">
                <a:latin typeface="Times New Roman"/>
                <a:cs typeface="Times New Roman"/>
              </a:rPr>
              <a:t>Therefore, a bond </a:t>
            </a:r>
            <a:r>
              <a:rPr dirty="0" sz="1100" spc="5">
                <a:latin typeface="Times New Roman"/>
                <a:cs typeface="Times New Roman"/>
              </a:rPr>
              <a:t>selling </a:t>
            </a:r>
            <a:r>
              <a:rPr dirty="0" sz="1100" spc="10">
                <a:latin typeface="Times New Roman"/>
                <a:cs typeface="Times New Roman"/>
              </a:rPr>
              <a:t>at a </a:t>
            </a:r>
            <a:r>
              <a:rPr dirty="0" sz="1100" spc="5">
                <a:latin typeface="Times New Roman"/>
                <a:cs typeface="Times New Roman"/>
              </a:rPr>
              <a:t>discount will  </a:t>
            </a:r>
            <a:r>
              <a:rPr dirty="0" sz="1100" spc="10">
                <a:latin typeface="Times New Roman"/>
                <a:cs typeface="Times New Roman"/>
              </a:rPr>
              <a:t>experience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over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time,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holding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all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other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constant,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selling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184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817235" cy="656082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488950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experience a decline </a:t>
            </a:r>
            <a:r>
              <a:rPr dirty="0" sz="1100" spc="5">
                <a:latin typeface="Times New Roman"/>
                <a:cs typeface="Times New Roman"/>
              </a:rPr>
              <a:t>in price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time, </a:t>
            </a:r>
            <a:r>
              <a:rPr dirty="0" sz="1100" spc="10">
                <a:latin typeface="Times New Roman"/>
                <a:cs typeface="Times New Roman"/>
              </a:rPr>
              <a:t>holding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other factors constant, </a:t>
            </a:r>
            <a:r>
              <a:rPr dirty="0" sz="1100" spc="5">
                <a:latin typeface="Times New Roman"/>
                <a:cs typeface="Times New Roman"/>
              </a:rPr>
              <a:t>as  </a:t>
            </a:r>
            <a:r>
              <a:rPr dirty="0" sz="1100" spc="10">
                <a:latin typeface="Times New Roman"/>
                <a:cs typeface="Times New Roman"/>
              </a:rPr>
              <a:t>the bond's </a:t>
            </a:r>
            <a:r>
              <a:rPr dirty="0" sz="1100" spc="5">
                <a:latin typeface="Times New Roman"/>
                <a:cs typeface="Times New Roman"/>
              </a:rPr>
              <a:t>remaining </a:t>
            </a:r>
            <a:r>
              <a:rPr dirty="0" sz="1100">
                <a:latin typeface="Times New Roman"/>
                <a:cs typeface="Times New Roman"/>
              </a:rPr>
              <a:t>life </a:t>
            </a:r>
            <a:r>
              <a:rPr dirty="0" sz="1100" spc="5">
                <a:latin typeface="Times New Roman"/>
                <a:cs typeface="Times New Roman"/>
              </a:rPr>
              <a:t>approaches the maturity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Bond </a:t>
            </a:r>
            <a:r>
              <a:rPr dirty="0" sz="1100" spc="10" b="1">
                <a:latin typeface="Times New Roman"/>
                <a:cs typeface="Times New Roman"/>
              </a:rPr>
              <a:t>Price Changes </a:t>
            </a:r>
            <a:r>
              <a:rPr dirty="0" sz="1100" spc="15" b="1">
                <a:latin typeface="Times New Roman"/>
                <a:cs typeface="Times New Roman"/>
              </a:rPr>
              <a:t>As </a:t>
            </a:r>
            <a:r>
              <a:rPr dirty="0" sz="1100" spc="10" b="1">
                <a:latin typeface="Times New Roman"/>
                <a:cs typeface="Times New Roman"/>
              </a:rPr>
              <a:t>a </a:t>
            </a:r>
            <a:r>
              <a:rPr dirty="0" sz="1100" spc="5" b="1">
                <a:latin typeface="Times New Roman"/>
                <a:cs typeface="Times New Roman"/>
              </a:rPr>
              <a:t>Result </a:t>
            </a:r>
            <a:r>
              <a:rPr dirty="0" sz="1100" spc="10" b="1">
                <a:latin typeface="Times New Roman"/>
                <a:cs typeface="Times New Roman"/>
              </a:rPr>
              <a:t>of </a:t>
            </a:r>
            <a:r>
              <a:rPr dirty="0" sz="1100" spc="5" b="1">
                <a:latin typeface="Times New Roman"/>
                <a:cs typeface="Times New Roman"/>
              </a:rPr>
              <a:t>Interest </a:t>
            </a:r>
            <a:r>
              <a:rPr dirty="0" sz="1100" spc="10" b="1">
                <a:latin typeface="Times New Roman"/>
                <a:cs typeface="Times New Roman"/>
              </a:rPr>
              <a:t>Rate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Changes:</a:t>
            </a:r>
            <a:endParaRPr sz="1100">
              <a:latin typeface="Times New Roman"/>
              <a:cs typeface="Times New Roman"/>
            </a:endParaRPr>
          </a:p>
          <a:p>
            <a:pPr algn="just" marL="12700" marR="486409">
              <a:lnSpc>
                <a:spcPct val="98400"/>
              </a:lnSpc>
              <a:spcBef>
                <a:spcPts val="994"/>
              </a:spcBef>
            </a:pP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change because </a:t>
            </a:r>
            <a:r>
              <a:rPr dirty="0" sz="1100" spc="5">
                <a:latin typeface="Times New Roman"/>
                <a:cs typeface="Times New Roman"/>
              </a:rPr>
              <a:t>interest rates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required yields </a:t>
            </a:r>
            <a:r>
              <a:rPr dirty="0" sz="1100" spc="10">
                <a:latin typeface="Times New Roman"/>
                <a:cs typeface="Times New Roman"/>
              </a:rPr>
              <a:t>change. </a:t>
            </a:r>
            <a:r>
              <a:rPr dirty="0" sz="1100" spc="5">
                <a:latin typeface="Times New Roman"/>
                <a:cs typeface="Times New Roman"/>
              </a:rPr>
              <a:t>Understanding </a:t>
            </a:r>
            <a:r>
              <a:rPr dirty="0" sz="1100" spc="10">
                <a:latin typeface="Times New Roman"/>
                <a:cs typeface="Times New Roman"/>
              </a:rPr>
              <a:t>how  bond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given </a:t>
            </a:r>
            <a:r>
              <a:rPr dirty="0" sz="1100" spc="10">
                <a:latin typeface="Times New Roman"/>
                <a:cs typeface="Times New Roman"/>
              </a:rPr>
              <a:t>a change </a:t>
            </a:r>
            <a:r>
              <a:rPr dirty="0" sz="1100" spc="5">
                <a:latin typeface="Times New Roman"/>
                <a:cs typeface="Times New Roman"/>
              </a:rPr>
              <a:t>in interest rates is critical 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successful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management.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basics of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movements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result of </a:t>
            </a:r>
            <a:r>
              <a:rPr dirty="0" sz="1100" spc="10">
                <a:latin typeface="Times New Roman"/>
                <a:cs typeface="Times New Roman"/>
              </a:rPr>
              <a:t>interest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have 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15">
                <a:latin typeface="Times New Roman"/>
                <a:cs typeface="Times New Roman"/>
              </a:rPr>
              <a:t>known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many </a:t>
            </a:r>
            <a:r>
              <a:rPr dirty="0" sz="1100" spc="10">
                <a:latin typeface="Times New Roman"/>
                <a:cs typeface="Times New Roman"/>
              </a:rPr>
              <a:t>years. For example, over </a:t>
            </a:r>
            <a:r>
              <a:rPr dirty="0" sz="1100" spc="15">
                <a:latin typeface="Times New Roman"/>
                <a:cs typeface="Times New Roman"/>
              </a:rPr>
              <a:t>40 </a:t>
            </a:r>
            <a:r>
              <a:rPr dirty="0" sz="1100" spc="10">
                <a:latin typeface="Times New Roman"/>
                <a:cs typeface="Times New Roman"/>
              </a:rPr>
              <a:t>years ago, Burton Malkiel derived five  theorems about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relationship between, bond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yields. </a:t>
            </a:r>
            <a:r>
              <a:rPr dirty="0" sz="1100" spc="10">
                <a:latin typeface="Times New Roman"/>
                <a:cs typeface="Times New Roman"/>
              </a:rPr>
              <a:t>Using the bond </a:t>
            </a:r>
            <a:r>
              <a:rPr dirty="0" sz="1100" spc="5">
                <a:latin typeface="Times New Roman"/>
                <a:cs typeface="Times New Roman"/>
              </a:rPr>
              <a:t>valuation  </a:t>
            </a:r>
            <a:r>
              <a:rPr dirty="0" sz="1100" spc="10">
                <a:latin typeface="Times New Roman"/>
                <a:cs typeface="Times New Roman"/>
              </a:rPr>
              <a:t>model,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showed the changes that occur in the price of a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(i.e., its volatility), </a:t>
            </a:r>
            <a:r>
              <a:rPr dirty="0" sz="1100" spc="10">
                <a:latin typeface="Times New Roman"/>
                <a:cs typeface="Times New Roman"/>
              </a:rPr>
              <a:t>given a  change </a:t>
            </a:r>
            <a:r>
              <a:rPr dirty="0" sz="1100" spc="5">
                <a:latin typeface="Times New Roman"/>
                <a:cs typeface="Times New Roman"/>
              </a:rPr>
              <a:t>in yields,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result of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variables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time to maturity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coupon.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 use Malkiel's </a:t>
            </a:r>
            <a:r>
              <a:rPr dirty="0" sz="1100" spc="10">
                <a:latin typeface="Times New Roman"/>
                <a:cs typeface="Times New Roman"/>
              </a:rPr>
              <a:t>bond theorems </a:t>
            </a:r>
            <a:r>
              <a:rPr dirty="0" sz="1100" spc="5">
                <a:latin typeface="Times New Roman"/>
                <a:cs typeface="Times New Roman"/>
              </a:rPr>
              <a:t>to illustrate </a:t>
            </a:r>
            <a:r>
              <a:rPr dirty="0" sz="1100" spc="10">
                <a:latin typeface="Times New Roman"/>
                <a:cs typeface="Times New Roman"/>
              </a:rPr>
              <a:t>how bond prices change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result </a:t>
            </a:r>
            <a:r>
              <a:rPr dirty="0" sz="1100" spc="10">
                <a:latin typeface="Times New Roman"/>
                <a:cs typeface="Times New Roman"/>
              </a:rPr>
              <a:t>of changes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interest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rates.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dirty="0" sz="1100" spc="10" b="1">
                <a:latin typeface="Times New Roman"/>
                <a:cs typeface="Times New Roman"/>
              </a:rPr>
              <a:t>Bond </a:t>
            </a:r>
            <a:r>
              <a:rPr dirty="0" sz="1100" spc="5" b="1">
                <a:latin typeface="Times New Roman"/>
                <a:cs typeface="Times New Roman"/>
              </a:rPr>
              <a:t>Prices </a:t>
            </a:r>
            <a:r>
              <a:rPr dirty="0" sz="1100" spc="10" b="1">
                <a:latin typeface="Times New Roman"/>
                <a:cs typeface="Times New Roman"/>
              </a:rPr>
              <a:t>Move </a:t>
            </a:r>
            <a:r>
              <a:rPr dirty="0" sz="1100" spc="5" b="1">
                <a:latin typeface="Times New Roman"/>
                <a:cs typeface="Times New Roman"/>
              </a:rPr>
              <a:t>Inversely to Interest </a:t>
            </a:r>
            <a:r>
              <a:rPr dirty="0" sz="1100" spc="10" b="1">
                <a:latin typeface="Times New Roman"/>
                <a:cs typeface="Times New Roman"/>
              </a:rPr>
              <a:t>Rates:</a:t>
            </a:r>
            <a:endParaRPr sz="1100">
              <a:latin typeface="Times New Roman"/>
              <a:cs typeface="Times New Roman"/>
            </a:endParaRPr>
          </a:p>
          <a:p>
            <a:pPr algn="just" marL="12700" marR="485775">
              <a:lnSpc>
                <a:spcPct val="98400"/>
              </a:lnSpc>
              <a:spcBef>
                <a:spcPts val="995"/>
              </a:spcBef>
            </a:pPr>
            <a:r>
              <a:rPr dirty="0" sz="1100" spc="5">
                <a:latin typeface="Times New Roman"/>
                <a:cs typeface="Times New Roman"/>
              </a:rPr>
              <a:t>Investors must </a:t>
            </a:r>
            <a:r>
              <a:rPr dirty="0" sz="1100" spc="10">
                <a:latin typeface="Times New Roman"/>
                <a:cs typeface="Times New Roman"/>
              </a:rPr>
              <a:t>always keep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mind the fundamental </a:t>
            </a:r>
            <a:r>
              <a:rPr dirty="0" sz="1100" spc="5">
                <a:latin typeface="Times New Roman"/>
                <a:cs typeface="Times New Roman"/>
              </a:rPr>
              <a:t>fact </a:t>
            </a:r>
            <a:r>
              <a:rPr dirty="0" sz="1100" spc="10">
                <a:latin typeface="Times New Roman"/>
                <a:cs typeface="Times New Roman"/>
              </a:rPr>
              <a:t>about the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between  bond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and bond </a:t>
            </a:r>
            <a:r>
              <a:rPr dirty="0" sz="1100" spc="5">
                <a:latin typeface="Times New Roman"/>
                <a:cs typeface="Times New Roman"/>
              </a:rPr>
              <a:t>yields.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prices, </a:t>
            </a:r>
            <a:r>
              <a:rPr dirty="0" sz="1100" spc="10">
                <a:latin typeface="Times New Roman"/>
                <a:cs typeface="Times New Roman"/>
              </a:rPr>
              <a:t>move </a:t>
            </a:r>
            <a:r>
              <a:rPr dirty="0" sz="1100" spc="5">
                <a:latin typeface="Times New Roman"/>
                <a:cs typeface="Times New Roman"/>
              </a:rPr>
              <a:t>inversely to </a:t>
            </a:r>
            <a:r>
              <a:rPr dirty="0" sz="1100" spc="10">
                <a:latin typeface="Times New Roman"/>
                <a:cs typeface="Times New Roman"/>
              </a:rPr>
              <a:t>market yields. When </a:t>
            </a:r>
            <a:r>
              <a:rPr dirty="0" sz="1100" spc="5">
                <a:latin typeface="Times New Roman"/>
                <a:cs typeface="Times New Roman"/>
              </a:rPr>
              <a:t>the level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required yields </a:t>
            </a:r>
            <a:r>
              <a:rPr dirty="0" sz="1100" spc="10">
                <a:latin typeface="Times New Roman"/>
                <a:cs typeface="Times New Roman"/>
              </a:rPr>
              <a:t>demanded </a:t>
            </a:r>
            <a:r>
              <a:rPr dirty="0" sz="1100" spc="5">
                <a:latin typeface="Times New Roman"/>
                <a:cs typeface="Times New Roman"/>
              </a:rPr>
              <a:t>by investors </a:t>
            </a:r>
            <a:r>
              <a:rPr dirty="0" sz="1100" spc="10">
                <a:latin typeface="Times New Roman"/>
                <a:cs typeface="Times New Roman"/>
              </a:rPr>
              <a:t>on new </a:t>
            </a:r>
            <a:r>
              <a:rPr dirty="0" sz="1100" spc="5">
                <a:latin typeface="Times New Roman"/>
                <a:cs typeface="Times New Roman"/>
              </a:rPr>
              <a:t>issue changes,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required </a:t>
            </a:r>
            <a:r>
              <a:rPr dirty="0" sz="1100" spc="10">
                <a:latin typeface="Times New Roman"/>
                <a:cs typeface="Times New Roman"/>
              </a:rPr>
              <a:t>yields on </a:t>
            </a:r>
            <a:r>
              <a:rPr dirty="0" sz="1100">
                <a:latin typeface="Times New Roman"/>
                <a:cs typeface="Times New Roman"/>
              </a:rPr>
              <a:t>all 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already outstanding will also </a:t>
            </a:r>
            <a:r>
              <a:rPr dirty="0" sz="1100" spc="10">
                <a:latin typeface="Times New Roman"/>
                <a:cs typeface="Times New Roman"/>
              </a:rPr>
              <a:t>change. </a:t>
            </a:r>
            <a:r>
              <a:rPr dirty="0" sz="1100" spc="5">
                <a:latin typeface="Times New Roman"/>
                <a:cs typeface="Times New Roman"/>
              </a:rPr>
              <a:t>For-these </a:t>
            </a:r>
            <a:r>
              <a:rPr dirty="0" sz="1100" spc="10">
                <a:latin typeface="Times New Roman"/>
                <a:cs typeface="Times New Roman"/>
              </a:rPr>
              <a:t>yields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change, the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of these  bonds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change. This </a:t>
            </a:r>
            <a:r>
              <a:rPr dirty="0" sz="1100" spc="5">
                <a:latin typeface="Times New Roman"/>
                <a:cs typeface="Times New Roman"/>
              </a:rPr>
              <a:t>inverse relationship is the basis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understanding, valuing, and  </a:t>
            </a:r>
            <a:r>
              <a:rPr dirty="0" sz="1100" spc="10">
                <a:latin typeface="Times New Roman"/>
                <a:cs typeface="Times New Roman"/>
              </a:rPr>
              <a:t>managing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bonds.</a:t>
            </a:r>
            <a:endParaRPr sz="1100">
              <a:latin typeface="Times New Roman"/>
              <a:cs typeface="Times New Roman"/>
            </a:endParaRPr>
          </a:p>
          <a:p>
            <a:pPr marL="5770880">
              <a:lnSpc>
                <a:spcPct val="100000"/>
              </a:lnSpc>
              <a:spcBef>
                <a:spcPts val="30"/>
              </a:spcBef>
            </a:pPr>
            <a:r>
              <a:rPr dirty="0" sz="1000" spc="5">
                <a:latin typeface="Times New Roman"/>
                <a:cs typeface="Times New Roman"/>
              </a:rPr>
              <a:t>,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Effects of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Maturity:</a:t>
            </a:r>
            <a:endParaRPr sz="1100">
              <a:latin typeface="Times New Roman"/>
              <a:cs typeface="Times New Roman"/>
            </a:endParaRPr>
          </a:p>
          <a:p>
            <a:pPr algn="just" marL="12700" marR="486409">
              <a:lnSpc>
                <a:spcPct val="98400"/>
              </a:lnSpc>
              <a:spcBef>
                <a:spcPts val="990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effect </a:t>
            </a:r>
            <a:r>
              <a:rPr dirty="0" sz="1100" spc="10">
                <a:latin typeface="Times New Roman"/>
                <a:cs typeface="Times New Roman"/>
              </a:rPr>
              <a:t>of a change </a:t>
            </a:r>
            <a:r>
              <a:rPr dirty="0" sz="1100" spc="5">
                <a:latin typeface="Times New Roman"/>
                <a:cs typeface="Times New Roman"/>
              </a:rPr>
              <a:t>in yields </a:t>
            </a:r>
            <a:r>
              <a:rPr dirty="0" sz="1100" spc="10">
                <a:latin typeface="Times New Roman"/>
                <a:cs typeface="Times New Roman"/>
              </a:rPr>
              <a:t>on bond prices depends on </a:t>
            </a:r>
            <a:r>
              <a:rPr dirty="0" sz="1100" spc="5">
                <a:latin typeface="Times New Roman"/>
                <a:cs typeface="Times New Roman"/>
              </a:rPr>
              <a:t>the maturity of the </a:t>
            </a:r>
            <a:r>
              <a:rPr dirty="0" sz="1100" spc="10">
                <a:latin typeface="Times New Roman"/>
                <a:cs typeface="Times New Roman"/>
              </a:rPr>
              <a:t>bond. </a:t>
            </a:r>
            <a:r>
              <a:rPr dirty="0" sz="1100" spc="20">
                <a:latin typeface="Times New Roman"/>
                <a:cs typeface="Times New Roman"/>
              </a:rPr>
              <a:t>An  </a:t>
            </a:r>
            <a:r>
              <a:rPr dirty="0" sz="1100" spc="5">
                <a:latin typeface="Times New Roman"/>
                <a:cs typeface="Times New Roman"/>
              </a:rPr>
              <a:t>important principle is that </a:t>
            </a:r>
            <a:r>
              <a:rPr dirty="0" sz="1100" spc="10">
                <a:latin typeface="Times New Roman"/>
                <a:cs typeface="Times New Roman"/>
              </a:rPr>
              <a:t>for a given 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market yields, </a:t>
            </a:r>
            <a:r>
              <a:rPr dirty="0" sz="1100" spc="5">
                <a:latin typeface="Times New Roman"/>
                <a:cs typeface="Times New Roman"/>
              </a:rPr>
              <a:t>changes in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directly related to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to maturity: Therefore, as interest rates </a:t>
            </a:r>
            <a:r>
              <a:rPr dirty="0" sz="1100" spc="10">
                <a:latin typeface="Times New Roman"/>
                <a:cs typeface="Times New Roman"/>
              </a:rPr>
              <a:t>change, </a:t>
            </a:r>
            <a:r>
              <a:rPr dirty="0" sz="1100" spc="5">
                <a:latin typeface="Times New Roman"/>
                <a:cs typeface="Times New Roman"/>
              </a:rPr>
              <a:t>the prices of longer  </a:t>
            </a:r>
            <a:r>
              <a:rPr dirty="0" sz="1100" spc="10">
                <a:latin typeface="Times New Roman"/>
                <a:cs typeface="Times New Roman"/>
              </a:rPr>
              <a:t>term bonds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change more than the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shorter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bonds, </a:t>
            </a:r>
            <a:r>
              <a:rPr dirty="0" sz="1100" spc="10">
                <a:latin typeface="Times New Roman"/>
                <a:cs typeface="Times New Roman"/>
              </a:rPr>
              <a:t>everything </a:t>
            </a:r>
            <a:r>
              <a:rPr dirty="0" sz="1100" spc="5">
                <a:latin typeface="Times New Roman"/>
                <a:cs typeface="Times New Roman"/>
              </a:rPr>
              <a:t>else </a:t>
            </a:r>
            <a:r>
              <a:rPr dirty="0" sz="1100" spc="10">
                <a:latin typeface="Times New Roman"/>
                <a:cs typeface="Times New Roman"/>
              </a:rPr>
              <a:t>being  </a:t>
            </a:r>
            <a:r>
              <a:rPr dirty="0" sz="1100" spc="5">
                <a:latin typeface="Times New Roman"/>
                <a:cs typeface="Times New Roman"/>
              </a:rPr>
              <a:t>equal.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Effects of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Coupon:</a:t>
            </a:r>
            <a:endParaRPr sz="1100">
              <a:latin typeface="Times New Roman"/>
              <a:cs typeface="Times New Roman"/>
            </a:endParaRPr>
          </a:p>
          <a:p>
            <a:pPr algn="just" marL="12700" marR="488315">
              <a:lnSpc>
                <a:spcPct val="98400"/>
              </a:lnSpc>
              <a:spcBef>
                <a:spcPts val="995"/>
              </a:spcBef>
            </a:pPr>
            <a:r>
              <a:rPr dirty="0" sz="1100" spc="5">
                <a:latin typeface="Times New Roman"/>
                <a:cs typeface="Times New Roman"/>
              </a:rPr>
              <a:t>In addition to the maturity effect, </a:t>
            </a:r>
            <a:r>
              <a:rPr dirty="0" sz="1100" spc="10">
                <a:latin typeface="Times New Roman"/>
                <a:cs typeface="Times New Roman"/>
              </a:rPr>
              <a:t>the change </a:t>
            </a:r>
            <a:r>
              <a:rPr dirty="0" sz="1100" spc="5">
                <a:latin typeface="Times New Roman"/>
                <a:cs typeface="Times New Roman"/>
              </a:rPr>
              <a:t>in the price of </a:t>
            </a:r>
            <a:r>
              <a:rPr dirty="0" sz="1100" spc="10">
                <a:latin typeface="Times New Roman"/>
                <a:cs typeface="Times New Roman"/>
              </a:rPr>
              <a:t>a bond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result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change in  interest rates depends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rate of the </a:t>
            </a:r>
            <a:r>
              <a:rPr dirty="0" sz="1100" spc="10">
                <a:latin typeface="Times New Roman"/>
                <a:cs typeface="Times New Roman"/>
              </a:rPr>
              <a:t>bond.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can state this principle as (other,  things equal):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price fluctuations (volatility)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bond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inversely  related.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talking,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percentage-price fluctuations; this relationship </a:t>
            </a:r>
            <a:r>
              <a:rPr dirty="0" sz="1100" spc="10">
                <a:latin typeface="Times New Roman"/>
                <a:cs typeface="Times New Roman"/>
              </a:rPr>
              <a:t>does  </a:t>
            </a:r>
            <a:r>
              <a:rPr dirty="0" sz="1100" spc="5">
                <a:latin typeface="Times New Roman"/>
                <a:cs typeface="Times New Roman"/>
              </a:rPr>
              <a:t>not necessarily hold if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measure volatility in </a:t>
            </a:r>
            <a:r>
              <a:rPr dirty="0" sz="1100" spc="10">
                <a:latin typeface="Times New Roman"/>
                <a:cs typeface="Times New Roman"/>
              </a:rPr>
              <a:t>terms </a:t>
            </a:r>
            <a:r>
              <a:rPr dirty="0" sz="1100" spc="5">
                <a:latin typeface="Times New Roman"/>
                <a:cs typeface="Times New Roman"/>
              </a:rPr>
              <a:t>of dollar price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rather than  percentage-price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changes..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8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186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8" y="572391"/>
            <a:ext cx="5336540" cy="88220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6985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30</a:t>
            </a:r>
            <a:endParaRPr sz="1100">
              <a:latin typeface="Times New Roman"/>
              <a:cs typeface="Times New Roman"/>
            </a:endParaRPr>
          </a:p>
          <a:p>
            <a:pPr marL="12700" marR="1433830" indent="1426210">
              <a:lnSpc>
                <a:spcPct val="196400"/>
              </a:lnSpc>
              <a:spcBef>
                <a:spcPts val="10"/>
              </a:spcBef>
            </a:pPr>
            <a:r>
              <a:rPr dirty="0" sz="1100" spc="20" b="1">
                <a:latin typeface="Times New Roman"/>
                <a:cs typeface="Times New Roman"/>
              </a:rPr>
              <a:t>BOND </a:t>
            </a:r>
            <a:r>
              <a:rPr dirty="0" sz="1100" spc="15" b="1">
                <a:latin typeface="Times New Roman"/>
                <a:cs typeface="Times New Roman"/>
              </a:rPr>
              <a:t>YIELDS AND PRICES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Contd…  MEASURING BOND PRICE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VOLATILITY: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Duration: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managing a bond </a:t>
            </a:r>
            <a:r>
              <a:rPr dirty="0" sz="1100" spc="5">
                <a:latin typeface="Times New Roman"/>
                <a:cs typeface="Times New Roman"/>
              </a:rPr>
              <a:t>portfolio, </a:t>
            </a:r>
            <a:r>
              <a:rPr dirty="0" sz="1100" spc="10">
                <a:latin typeface="Times New Roman"/>
                <a:cs typeface="Times New Roman"/>
              </a:rPr>
              <a:t>perhaps the </a:t>
            </a:r>
            <a:r>
              <a:rPr dirty="0" sz="1100" spc="5">
                <a:latin typeface="Times New Roman"/>
                <a:cs typeface="Times New Roman"/>
              </a:rPr>
              <a:t>most important consideration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effects of  yield </a:t>
            </a:r>
            <a:r>
              <a:rPr dirty="0" sz="1100" spc="10">
                <a:latin typeface="Times New Roman"/>
                <a:cs typeface="Times New Roman"/>
              </a:rPr>
              <a:t>changes on </a:t>
            </a:r>
            <a:r>
              <a:rPr dirty="0" sz="1100" spc="5">
                <a:latin typeface="Times New Roman"/>
                <a:cs typeface="Times New Roman"/>
              </a:rPr>
              <a:t>the prices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rates of return for different bonds.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problem is that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given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interest rates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result in </a:t>
            </a:r>
            <a:r>
              <a:rPr dirty="0" sz="1100" spc="10">
                <a:latin typeface="Times New Roman"/>
                <a:cs typeface="Times New Roman"/>
              </a:rPr>
              <a:t>very different percentage-price changes for </a:t>
            </a:r>
            <a:r>
              <a:rPr dirty="0" sz="1100" spc="5">
                <a:latin typeface="Times New Roman"/>
                <a:cs typeface="Times New Roman"/>
              </a:rPr>
              <a:t>the  various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that investors hold.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5">
                <a:latin typeface="Times New Roman"/>
                <a:cs typeface="Times New Roman"/>
              </a:rPr>
              <a:t>saw </a:t>
            </a:r>
            <a:r>
              <a:rPr dirty="0" sz="1100">
                <a:latin typeface="Times New Roman"/>
                <a:cs typeface="Times New Roman"/>
              </a:rPr>
              <a:t>earlier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maturity </a:t>
            </a:r>
            <a:r>
              <a:rPr dirty="0" sz="1100" spc="10">
                <a:latin typeface="Times New Roman"/>
                <a:cs typeface="Times New Roman"/>
              </a:rPr>
              <a:t>and coupon </a:t>
            </a:r>
            <a:r>
              <a:rPr dirty="0" sz="1100" spc="5">
                <a:latin typeface="Times New Roman"/>
                <a:cs typeface="Times New Roman"/>
              </a:rPr>
              <a:t>affect bond  price </a:t>
            </a:r>
            <a:r>
              <a:rPr dirty="0" sz="1100" spc="10">
                <a:latin typeface="Times New Roman"/>
                <a:cs typeface="Times New Roman"/>
              </a:rPr>
              <a:t>changes for a </a:t>
            </a:r>
            <a:r>
              <a:rPr dirty="0" sz="1100" spc="5">
                <a:latin typeface="Times New Roman"/>
                <a:cs typeface="Times New Roman"/>
              </a:rPr>
              <a:t>given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yields.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problems, however,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we  </a:t>
            </a:r>
            <a:r>
              <a:rPr dirty="0" sz="1100" spc="10">
                <a:latin typeface="Times New Roman"/>
                <a:cs typeface="Times New Roman"/>
              </a:rPr>
              <a:t>examined the </a:t>
            </a:r>
            <a:r>
              <a:rPr dirty="0" sz="1100" spc="5">
                <a:latin typeface="Times New Roman"/>
                <a:cs typeface="Times New Roman"/>
              </a:rPr>
              <a:t>effects of these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variables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separately.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98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Duration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measure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bond's lifetime that accounts for the entire' pattern of cash </a:t>
            </a:r>
            <a:r>
              <a:rPr dirty="0" sz="1100" spc="10">
                <a:latin typeface="Times New Roman"/>
                <a:cs typeface="Times New Roman"/>
              </a:rPr>
              <a:t>flows  </a:t>
            </a:r>
            <a:r>
              <a:rPr dirty="0" sz="1100" spc="5">
                <a:latin typeface="Times New Roman"/>
                <a:cs typeface="Times New Roman"/>
              </a:rPr>
              <a:t>over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life </a:t>
            </a:r>
            <a:r>
              <a:rPr dirty="0" sz="1100" spc="5">
                <a:latin typeface="Times New Roman"/>
                <a:cs typeface="Times New Roman"/>
              </a:rPr>
              <a:t>of the bond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Duration measures the </a:t>
            </a:r>
            <a:r>
              <a:rPr dirty="0" sz="1100" spc="10">
                <a:latin typeface="Times New Roman"/>
                <a:cs typeface="Times New Roman"/>
              </a:rPr>
              <a:t>weighted average </a:t>
            </a:r>
            <a:r>
              <a:rPr dirty="0" sz="1100" spc="5">
                <a:latin typeface="Times New Roman"/>
                <a:cs typeface="Times New Roman"/>
              </a:rPr>
              <a:t>maturity of </a:t>
            </a:r>
            <a:r>
              <a:rPr dirty="0" sz="1100" spc="10">
                <a:latin typeface="Times New Roman"/>
                <a:cs typeface="Times New Roman"/>
              </a:rPr>
              <a:t>a (non-callable) bond's cash flows on a  </a:t>
            </a:r>
            <a:r>
              <a:rPr dirty="0" sz="1100" spc="5">
                <a:latin typeface="Times New Roman"/>
                <a:cs typeface="Times New Roman"/>
              </a:rPr>
              <a:t>present value basis.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say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duration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weighted average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times </a:t>
            </a:r>
            <a:r>
              <a:rPr dirty="0" sz="1100" spc="5">
                <a:latin typeface="Times New Roman"/>
                <a:cs typeface="Times New Roman"/>
              </a:rPr>
              <a:t>until  each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(coupon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principal </a:t>
            </a:r>
            <a:r>
              <a:rPr dirty="0" sz="1100" spc="10">
                <a:latin typeface="Times New Roman"/>
                <a:cs typeface="Times New Roman"/>
              </a:rPr>
              <a:t>repayment)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received.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Calculating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Duration: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994"/>
              </a:spcBef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calculate duration, it is necessary to calculate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weighted </a:t>
            </a:r>
            <a:r>
              <a:rPr dirty="0" sz="1100" spc="10">
                <a:latin typeface="Times New Roman"/>
                <a:cs typeface="Times New Roman"/>
              </a:rPr>
              <a:t>time period, because </a:t>
            </a:r>
            <a:r>
              <a:rPr dirty="0" sz="1100" spc="5">
                <a:latin typeface="Times New Roman"/>
                <a:cs typeface="Times New Roman"/>
              </a:rPr>
              <a:t>duration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 stated in years, </a:t>
            </a:r>
            <a:r>
              <a:rPr dirty="0" sz="1100" spc="10">
                <a:latin typeface="Times New Roman"/>
                <a:cs typeface="Times New Roman"/>
              </a:rPr>
              <a:t>the time </a:t>
            </a:r>
            <a:r>
              <a:rPr dirty="0" sz="1100" spc="5">
                <a:latin typeface="Times New Roman"/>
                <a:cs typeface="Times New Roman"/>
              </a:rPr>
              <a:t>periods at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flows are received </a:t>
            </a:r>
            <a:r>
              <a:rPr dirty="0" sz="1100" spc="5">
                <a:latin typeface="Times New Roman"/>
                <a:cs typeface="Times New Roman"/>
              </a:rPr>
              <a:t>are expressed in  </a:t>
            </a:r>
            <a:r>
              <a:rPr dirty="0" sz="1100" spc="10">
                <a:latin typeface="Times New Roman"/>
                <a:cs typeface="Times New Roman"/>
              </a:rPr>
              <a:t>terms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years and denoted by </a:t>
            </a:r>
            <a:r>
              <a:rPr dirty="0" sz="1100" spc="5">
                <a:latin typeface="Times New Roman"/>
                <a:cs typeface="Times New Roman"/>
              </a:rPr>
              <a:t>t in this discussion.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all, of these t's </a:t>
            </a:r>
            <a:r>
              <a:rPr dirty="0" sz="1100" spc="10">
                <a:latin typeface="Times New Roman"/>
                <a:cs typeface="Times New Roman"/>
              </a:rPr>
              <a:t>have been weighted  and summed, the </a:t>
            </a:r>
            <a:r>
              <a:rPr dirty="0" sz="1100" spc="5">
                <a:latin typeface="Times New Roman"/>
                <a:cs typeface="Times New Roman"/>
              </a:rPr>
              <a:t>result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duration, </a:t>
            </a:r>
            <a:r>
              <a:rPr dirty="0" sz="1100" spc="5">
                <a:latin typeface="Times New Roman"/>
                <a:cs typeface="Times New Roman"/>
              </a:rPr>
              <a:t>stated </a:t>
            </a:r>
            <a:r>
              <a:rPr dirty="0" sz="1100" spc="10">
                <a:latin typeface="Times New Roman"/>
                <a:cs typeface="Times New Roman"/>
              </a:rPr>
              <a:t>in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present </a:t>
            </a:r>
            <a:r>
              <a:rPr dirty="0" sz="1100" spc="5">
                <a:latin typeface="Times New Roman"/>
                <a:cs typeface="Times New Roman"/>
              </a:rPr>
              <a:t>values of the cash </a:t>
            </a:r>
            <a:r>
              <a:rPr dirty="0" sz="1100" spc="10">
                <a:latin typeface="Times New Roman"/>
                <a:cs typeface="Times New Roman"/>
              </a:rPr>
              <a:t>flows,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percentage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bond's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price,  serve </a:t>
            </a:r>
            <a:r>
              <a:rPr dirty="0" sz="1100" spc="10">
                <a:latin typeface="Times New Roman"/>
                <a:cs typeface="Times New Roman"/>
              </a:rPr>
              <a:t>as the weighting </a:t>
            </a:r>
            <a:r>
              <a:rPr dirty="0" sz="1100" spc="5">
                <a:latin typeface="Times New Roman"/>
                <a:cs typeface="Times New Roman"/>
              </a:rPr>
              <a:t>factors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apply </a:t>
            </a:r>
            <a:r>
              <a:rPr dirty="0" sz="1100" spc="10">
                <a:latin typeface="Times New Roman"/>
                <a:cs typeface="Times New Roman"/>
              </a:rPr>
              <a:t>to the </a:t>
            </a:r>
            <a:r>
              <a:rPr dirty="0" sz="1100" spc="5">
                <a:latin typeface="Times New Roman"/>
                <a:cs typeface="Times New Roman"/>
              </a:rPr>
              <a:t>time periods. </a:t>
            </a:r>
            <a:r>
              <a:rPr dirty="0" sz="1100" spc="10">
                <a:latin typeface="Times New Roman"/>
                <a:cs typeface="Times New Roman"/>
              </a:rPr>
              <a:t>Each weighting </a:t>
            </a:r>
            <a:r>
              <a:rPr dirty="0" sz="1100" spc="5">
                <a:latin typeface="Times New Roman"/>
                <a:cs typeface="Times New Roman"/>
              </a:rPr>
              <a:t>factor </a:t>
            </a:r>
            <a:r>
              <a:rPr dirty="0" sz="1100" spc="10">
                <a:latin typeface="Times New Roman"/>
                <a:cs typeface="Times New Roman"/>
              </a:rPr>
              <a:t>shows the  </a:t>
            </a:r>
            <a:r>
              <a:rPr dirty="0" sz="1100" spc="5">
                <a:latin typeface="Times New Roman"/>
                <a:cs typeface="Times New Roman"/>
              </a:rPr>
              <a:t>relative </a:t>
            </a:r>
            <a:r>
              <a:rPr dirty="0" sz="1100" spc="10">
                <a:latin typeface="Times New Roman"/>
                <a:cs typeface="Times New Roman"/>
              </a:rPr>
              <a:t>importance </a:t>
            </a:r>
            <a:r>
              <a:rPr dirty="0" sz="1100" spc="5">
                <a:latin typeface="Times New Roman"/>
                <a:cs typeface="Times New Roman"/>
              </a:rPr>
              <a:t>of each cash </a:t>
            </a:r>
            <a:r>
              <a:rPr dirty="0" sz="1100" spc="10">
                <a:latin typeface="Times New Roman"/>
                <a:cs typeface="Times New Roman"/>
              </a:rPr>
              <a:t>flow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bond's </a:t>
            </a:r>
            <a:r>
              <a:rPr dirty="0" sz="1100" spc="5">
                <a:latin typeface="Times New Roman"/>
                <a:cs typeface="Times New Roman"/>
              </a:rPr>
              <a:t>total </a:t>
            </a:r>
            <a:r>
              <a:rPr dirty="0" sz="1100" spc="10">
                <a:latin typeface="Times New Roman"/>
                <a:cs typeface="Times New Roman"/>
              </a:rPr>
              <a:t>present value, 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10">
                <a:latin typeface="Times New Roman"/>
                <a:cs typeface="Times New Roman"/>
              </a:rPr>
              <a:t>current market </a:t>
            </a:r>
            <a:r>
              <a:rPr dirty="0" sz="1100" spc="5">
                <a:latin typeface="Times New Roman"/>
                <a:cs typeface="Times New Roman"/>
              </a:rPr>
              <a:t>price. </a:t>
            </a:r>
            <a:r>
              <a:rPr dirty="0" sz="1100" spc="15">
                <a:latin typeface="Times New Roman"/>
                <a:cs typeface="Times New Roman"/>
              </a:rPr>
              <a:t>The sum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weighting </a:t>
            </a:r>
            <a:r>
              <a:rPr dirty="0" sz="1100" spc="5">
                <a:latin typeface="Times New Roman"/>
                <a:cs typeface="Times New Roman"/>
              </a:rPr>
              <a:t>factors 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1.0, indicating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all cash  </a:t>
            </a:r>
            <a:r>
              <a:rPr dirty="0" sz="1100" spc="10">
                <a:latin typeface="Times New Roman"/>
                <a:cs typeface="Times New Roman"/>
              </a:rPr>
              <a:t>flows have been </a:t>
            </a:r>
            <a:r>
              <a:rPr dirty="0" sz="1100" spc="5">
                <a:latin typeface="Times New Roman"/>
                <a:cs typeface="Times New Roman"/>
              </a:rPr>
              <a:t>accounted for.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5">
                <a:latin typeface="Times New Roman"/>
                <a:cs typeface="Times New Roman"/>
              </a:rPr>
              <a:t>of 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discounted cash </a:t>
            </a:r>
            <a:r>
              <a:rPr dirty="0" sz="1100" spc="10">
                <a:latin typeface="Times New Roman"/>
                <a:cs typeface="Times New Roman"/>
              </a:rPr>
              <a:t>flows from the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will  </a:t>
            </a:r>
            <a:r>
              <a:rPr dirty="0" sz="1100" spc="10">
                <a:latin typeface="Times New Roman"/>
                <a:cs typeface="Times New Roman"/>
              </a:rPr>
              <a:t>equal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bond's </a:t>
            </a:r>
            <a:r>
              <a:rPr dirty="0" sz="1100" spc="5">
                <a:latin typeface="Times New Roman"/>
                <a:cs typeface="Times New Roman"/>
              </a:rPr>
              <a:t>price.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equation </a:t>
            </a:r>
            <a:r>
              <a:rPr dirty="0" sz="1100" spc="10">
                <a:latin typeface="Times New Roman"/>
                <a:cs typeface="Times New Roman"/>
              </a:rPr>
              <a:t>for duration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shown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n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295"/>
              </a:lnSpc>
            </a:pPr>
            <a:r>
              <a:rPr dirty="0" sz="1100" spc="10" b="1">
                <a:latin typeface="Times New Roman"/>
                <a:cs typeface="Times New Roman"/>
              </a:rPr>
              <a:t>Macaulay </a:t>
            </a:r>
            <a:r>
              <a:rPr dirty="0" sz="1100" spc="5" b="1">
                <a:latin typeface="Times New Roman"/>
                <a:cs typeface="Times New Roman"/>
              </a:rPr>
              <a:t>Duration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D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∑ </a:t>
            </a:r>
            <a:r>
              <a:rPr dirty="0" sz="1100" spc="15" b="1">
                <a:latin typeface="Times New Roman"/>
                <a:cs typeface="Times New Roman"/>
              </a:rPr>
              <a:t>PV </a:t>
            </a:r>
            <a:r>
              <a:rPr dirty="0" sz="1100" spc="5" b="1">
                <a:latin typeface="Times New Roman"/>
                <a:cs typeface="Times New Roman"/>
              </a:rPr>
              <a:t>(CFt) / </a:t>
            </a:r>
            <a:r>
              <a:rPr dirty="0" sz="1100" spc="10" b="1">
                <a:latin typeface="Times New Roman"/>
                <a:cs typeface="Times New Roman"/>
              </a:rPr>
              <a:t>market price *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t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i </a:t>
            </a:r>
            <a:r>
              <a:rPr dirty="0" sz="1100" spc="15">
                <a:latin typeface="Times New Roman"/>
                <a:cs typeface="Times New Roman"/>
              </a:rPr>
              <a:t>=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00"/>
              </a:lnSpc>
            </a:pPr>
            <a:r>
              <a:rPr dirty="0" sz="1100" spc="5" b="1">
                <a:latin typeface="Times New Roman"/>
                <a:cs typeface="Times New Roman"/>
              </a:rPr>
              <a:t>t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time </a:t>
            </a:r>
            <a:r>
              <a:rPr dirty="0" sz="1100" spc="5">
                <a:latin typeface="Times New Roman"/>
                <a:cs typeface="Times New Roman"/>
              </a:rPr>
              <a:t>period at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cash flow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expected to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received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00"/>
              </a:lnSpc>
            </a:pPr>
            <a:r>
              <a:rPr dirty="0" sz="1100" spc="15" b="1">
                <a:latin typeface="Times New Roman"/>
                <a:cs typeface="Times New Roman"/>
              </a:rPr>
              <a:t>n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number of periods to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maturity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95"/>
              </a:lnSpc>
            </a:pPr>
            <a:r>
              <a:rPr dirty="0" sz="1100" spc="15" b="1">
                <a:latin typeface="Times New Roman"/>
                <a:cs typeface="Times New Roman"/>
              </a:rPr>
              <a:t>PV </a:t>
            </a:r>
            <a:r>
              <a:rPr dirty="0" sz="1100" spc="10" b="1">
                <a:latin typeface="Times New Roman"/>
                <a:cs typeface="Times New Roman"/>
              </a:rPr>
              <a:t>(CFt)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cash flow in period t, discounted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to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maturity.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Market price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bond's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or present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all the cash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flows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dirty="0" sz="1100" spc="10" b="1">
                <a:latin typeface="Times New Roman"/>
                <a:cs typeface="Times New Roman"/>
              </a:rPr>
              <a:t>Understanding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Duration:</a:t>
            </a:r>
            <a:endParaRPr sz="1100">
              <a:latin typeface="Times New Roman"/>
              <a:cs typeface="Times New Roman"/>
            </a:endParaRPr>
          </a:p>
          <a:p>
            <a:pPr marL="12700" marR="7620">
              <a:lnSpc>
                <a:spcPts val="1300"/>
              </a:lnSpc>
              <a:spcBef>
                <a:spcPts val="1035"/>
              </a:spcBef>
            </a:pP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is duration related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key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variables previously </a:t>
            </a:r>
            <a:r>
              <a:rPr dirty="0" sz="1100" spc="10">
                <a:latin typeface="Times New Roman"/>
                <a:cs typeface="Times New Roman"/>
              </a:rPr>
              <a:t>analyzed? The </a:t>
            </a:r>
            <a:r>
              <a:rPr dirty="0" sz="1100" spc="5">
                <a:latin typeface="Times New Roman"/>
                <a:cs typeface="Times New Roman"/>
              </a:rPr>
              <a:t>calculation of  duration </a:t>
            </a:r>
            <a:r>
              <a:rPr dirty="0" sz="1100" spc="10">
                <a:latin typeface="Times New Roman"/>
                <a:cs typeface="Times New Roman"/>
              </a:rPr>
              <a:t>depends on three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98425" indent="-86360">
              <a:lnSpc>
                <a:spcPts val="1310"/>
              </a:lnSpc>
              <a:spcBef>
                <a:spcPts val="5"/>
              </a:spcBef>
              <a:buChar char="•"/>
              <a:tabLst>
                <a:tab pos="99060" algn="l"/>
              </a:tabLst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final maturity of the bond</a:t>
            </a:r>
            <a:endParaRPr sz="1100">
              <a:latin typeface="Times New Roman"/>
              <a:cs typeface="Times New Roman"/>
            </a:endParaRPr>
          </a:p>
          <a:p>
            <a:pPr marL="98425" indent="-86360">
              <a:lnSpc>
                <a:spcPts val="1295"/>
              </a:lnSpc>
              <a:buChar char="•"/>
              <a:tabLst>
                <a:tab pos="99060" algn="l"/>
              </a:tabLst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coupon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payments</a:t>
            </a:r>
            <a:endParaRPr sz="1100">
              <a:latin typeface="Times New Roman"/>
              <a:cs typeface="Times New Roman"/>
            </a:endParaRPr>
          </a:p>
          <a:p>
            <a:pPr marL="97790" indent="-85725">
              <a:lnSpc>
                <a:spcPts val="1305"/>
              </a:lnSpc>
              <a:buChar char="•"/>
              <a:tabLst>
                <a:tab pos="98425" algn="l"/>
              </a:tabLst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yield to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maturity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0" y="406989"/>
            <a:ext cx="5337175" cy="865822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just" marL="12700">
              <a:lnSpc>
                <a:spcPts val="1310"/>
              </a:lnSpc>
              <a:spcBef>
                <a:spcPts val="130"/>
              </a:spcBef>
              <a:tabLst>
                <a:tab pos="5111750" algn="l"/>
              </a:tabLst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Management (FIN630)	</a:t>
            </a: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  <a:p>
            <a:pPr algn="just" marL="441959" marR="6985" indent="-215265">
              <a:lnSpc>
                <a:spcPct val="98300"/>
              </a:lnSpc>
              <a:spcBef>
                <a:spcPts val="10"/>
              </a:spcBef>
              <a:buSzPct val="77272"/>
              <a:buAutoNum type="arabicPeriod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Duration </a:t>
            </a:r>
            <a:r>
              <a:rPr dirty="0" sz="1100" spc="10">
                <a:latin typeface="Times New Roman"/>
                <a:cs typeface="Times New Roman"/>
              </a:rPr>
              <a:t>expands with time </a:t>
            </a:r>
            <a:r>
              <a:rPr dirty="0" sz="1100" spc="5">
                <a:latin typeface="Times New Roman"/>
                <a:cs typeface="Times New Roman"/>
              </a:rPr>
              <a:t>to maturity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decreasing rate (holding the size of  </a:t>
            </a:r>
            <a:r>
              <a:rPr dirty="0" sz="1100" spc="10">
                <a:latin typeface="Times New Roman"/>
                <a:cs typeface="Times New Roman"/>
              </a:rPr>
              <a:t>coupon payments </a:t>
            </a:r>
            <a:r>
              <a:rPr dirty="0" sz="1100" spc="5">
                <a:latin typeface="Times New Roman"/>
                <a:cs typeface="Times New Roman"/>
              </a:rPr>
              <a:t>and the yield to maturity constant particularly </a:t>
            </a:r>
            <a:r>
              <a:rPr dirty="0" sz="1100" spc="10">
                <a:latin typeface="Times New Roman"/>
                <a:cs typeface="Times New Roman"/>
              </a:rPr>
              <a:t>beyond 15 </a:t>
            </a:r>
            <a:r>
              <a:rPr dirty="0" sz="1100" spc="5">
                <a:latin typeface="Times New Roman"/>
                <a:cs typeface="Times New Roman"/>
              </a:rPr>
              <a:t>years 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to maturity). </a:t>
            </a:r>
            <a:r>
              <a:rPr dirty="0" sz="1100" spc="10">
                <a:latin typeface="Times New Roman"/>
                <a:cs typeface="Times New Roman"/>
              </a:rPr>
              <a:t>Even between 5 and 10 </a:t>
            </a:r>
            <a:r>
              <a:rPr dirty="0" sz="1100" spc="5">
                <a:latin typeface="Times New Roman"/>
                <a:cs typeface="Times New Roman"/>
              </a:rPr>
              <a:t>years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to maturity, duration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expanding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significantly lower rate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case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time to maturity of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5 </a:t>
            </a:r>
            <a:r>
              <a:rPr dirty="0" sz="1100" spc="5">
                <a:latin typeface="Times New Roman"/>
                <a:cs typeface="Times New Roman"/>
              </a:rPr>
              <a:t>years, </a:t>
            </a: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expands </a:t>
            </a:r>
            <a:r>
              <a:rPr dirty="0" sz="1100" spc="5">
                <a:latin typeface="Times New Roman"/>
                <a:cs typeface="Times New Roman"/>
              </a:rPr>
              <a:t>rapidly.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for all </a:t>
            </a:r>
            <a:r>
              <a:rPr dirty="0" sz="1100" spc="10">
                <a:latin typeface="Times New Roman"/>
                <a:cs typeface="Times New Roman"/>
              </a:rPr>
              <a:t>coupon-paying </a:t>
            </a:r>
            <a:r>
              <a:rPr dirty="0" sz="1100" spc="5">
                <a:latin typeface="Times New Roman"/>
                <a:cs typeface="Times New Roman"/>
              </a:rPr>
              <a:t>bonds, duration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maturity. </a:t>
            </a:r>
            <a:r>
              <a:rPr dirty="0" sz="1100" spc="10">
                <a:latin typeface="Times New Roman"/>
                <a:cs typeface="Times New Roman"/>
              </a:rPr>
              <a:t>For a </a:t>
            </a:r>
            <a:r>
              <a:rPr dirty="0" sz="1100" spc="5">
                <a:latin typeface="Times New Roman"/>
                <a:cs typeface="Times New Roman"/>
              </a:rPr>
              <a:t>zero-coupon </a:t>
            </a:r>
            <a:r>
              <a:rPr dirty="0" sz="1100" spc="10">
                <a:latin typeface="Times New Roman"/>
                <a:cs typeface="Times New Roman"/>
              </a:rPr>
              <a:t>bond, </a:t>
            </a:r>
            <a:r>
              <a:rPr dirty="0" sz="1100" spc="5">
                <a:latin typeface="Times New Roman"/>
                <a:cs typeface="Times New Roman"/>
              </a:rPr>
              <a:t>duration is equal -to time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maturity.</a:t>
            </a:r>
            <a:endParaRPr sz="1100">
              <a:latin typeface="Times New Roman"/>
              <a:cs typeface="Times New Roman"/>
            </a:endParaRPr>
          </a:p>
          <a:p>
            <a:pPr marL="622935" marR="170180" indent="-180975">
              <a:lnSpc>
                <a:spcPts val="1300"/>
              </a:lnSpc>
              <a:spcBef>
                <a:spcPts val="40"/>
              </a:spcBef>
              <a:buAutoNum type="arabicPeriod"/>
              <a:tabLst>
                <a:tab pos="583565" algn="l"/>
              </a:tabLst>
            </a:pPr>
            <a:r>
              <a:rPr dirty="0" sz="1100" spc="5">
                <a:latin typeface="Times New Roman"/>
                <a:cs typeface="Times New Roman"/>
              </a:rPr>
              <a:t>Yield to maturity is inversely related to duration (holding </a:t>
            </a:r>
            <a:r>
              <a:rPr dirty="0" sz="1100" spc="10">
                <a:latin typeface="Times New Roman"/>
                <a:cs typeface="Times New Roman"/>
              </a:rPr>
              <a:t>coupon payments </a:t>
            </a:r>
            <a:r>
              <a:rPr dirty="0" sz="1100" spc="5">
                <a:latin typeface="Times New Roman"/>
                <a:cs typeface="Times New Roman"/>
              </a:rPr>
              <a:t>and  maturity constant).</a:t>
            </a:r>
            <a:endParaRPr sz="1100">
              <a:latin typeface="Times New Roman"/>
              <a:cs typeface="Times New Roman"/>
            </a:endParaRPr>
          </a:p>
          <a:p>
            <a:pPr marL="604520" indent="-163195">
              <a:lnSpc>
                <a:spcPts val="1245"/>
              </a:lnSpc>
              <a:buAutoNum type="arabicPeriod"/>
              <a:tabLst>
                <a:tab pos="605155" algn="l"/>
              </a:tabLst>
            </a:pP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inversely </a:t>
            </a:r>
            <a:r>
              <a:rPr dirty="0" sz="1100" spc="5">
                <a:latin typeface="Times New Roman"/>
                <a:cs typeface="Times New Roman"/>
              </a:rPr>
              <a:t>related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duration </a:t>
            </a:r>
            <a:r>
              <a:rPr dirty="0" sz="1100" spc="10">
                <a:latin typeface="Times New Roman"/>
                <a:cs typeface="Times New Roman"/>
              </a:rPr>
              <a:t>(holding </a:t>
            </a:r>
            <a:r>
              <a:rPr dirty="0" sz="1100" spc="5">
                <a:latin typeface="Times New Roman"/>
                <a:cs typeface="Times New Roman"/>
              </a:rPr>
              <a:t>maturity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yield</a:t>
            </a:r>
            <a:r>
              <a:rPr dirty="0" sz="1100" spc="2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maturity</a:t>
            </a:r>
            <a:endParaRPr sz="1100">
              <a:latin typeface="Times New Roman"/>
              <a:cs typeface="Times New Roman"/>
            </a:endParaRPr>
          </a:p>
          <a:p>
            <a:pPr marL="441959" marR="6350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constant).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logical, because higher </a:t>
            </a:r>
            <a:r>
              <a:rPr dirty="0" sz="1100" spc="10">
                <a:latin typeface="Times New Roman"/>
                <a:cs typeface="Times New Roman"/>
              </a:rPr>
              <a:t>coupons </a:t>
            </a:r>
            <a:r>
              <a:rPr dirty="0" sz="1100" spc="5">
                <a:latin typeface="Times New Roman"/>
                <a:cs typeface="Times New Roman"/>
              </a:rPr>
              <a:t>lead to </a:t>
            </a:r>
            <a:r>
              <a:rPr dirty="0" sz="1100" spc="10">
                <a:latin typeface="Times New Roman"/>
                <a:cs typeface="Times New Roman"/>
              </a:rPr>
              <a:t>quicker </a:t>
            </a:r>
            <a:r>
              <a:rPr dirty="0" sz="1100" spc="5">
                <a:latin typeface="Times New Roman"/>
                <a:cs typeface="Times New Roman"/>
              </a:rPr>
              <a:t>recovery of the  bond's </a:t>
            </a:r>
            <a:r>
              <a:rPr dirty="0" sz="1100" spc="10">
                <a:latin typeface="Times New Roman"/>
                <a:cs typeface="Times New Roman"/>
              </a:rPr>
              <a:t>value, </a:t>
            </a:r>
            <a:r>
              <a:rPr dirty="0" sz="1100" spc="5">
                <a:latin typeface="Times New Roman"/>
                <a:cs typeface="Times New Roman"/>
              </a:rPr>
              <a:t>resulting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shorter duration, relative </a:t>
            </a:r>
            <a:r>
              <a:rPr dirty="0" sz="1100" spc="10">
                <a:latin typeface="Times New Roman"/>
                <a:cs typeface="Times New Roman"/>
              </a:rPr>
              <a:t>to lower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coupons.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duration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important in bond </a:t>
            </a:r>
            <a:r>
              <a:rPr dirty="0" sz="1100" spc="5">
                <a:latin typeface="Times New Roman"/>
                <a:cs typeface="Times New Roman"/>
              </a:rPr>
              <a:t>analysis </a:t>
            </a:r>
            <a:r>
              <a:rPr dirty="0" sz="1100" spc="10">
                <a:latin typeface="Times New Roman"/>
                <a:cs typeface="Times New Roman"/>
              </a:rPr>
              <a:t>and management? </a:t>
            </a:r>
            <a:r>
              <a:rPr dirty="0" sz="1100" spc="5">
                <a:latin typeface="Times New Roman"/>
                <a:cs typeface="Times New Roman"/>
              </a:rPr>
              <a:t>First,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tells </a:t>
            </a:r>
            <a:r>
              <a:rPr dirty="0" sz="1100" spc="10">
                <a:latin typeface="Times New Roman"/>
                <a:cs typeface="Times New Roman"/>
              </a:rPr>
              <a:t>us the  </a:t>
            </a:r>
            <a:r>
              <a:rPr dirty="0" sz="1100" spc="5">
                <a:latin typeface="Times New Roman"/>
                <a:cs typeface="Times New Roman"/>
              </a:rPr>
              <a:t>difference,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the effective lives of alternative bonds.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and B,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same  </a:t>
            </a:r>
            <a:r>
              <a:rPr dirty="0" sz="1100" spc="5">
                <a:latin typeface="Times New Roman"/>
                <a:cs typeface="Times New Roman"/>
              </a:rPr>
              <a:t>duration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to maturity, </a:t>
            </a:r>
            <a:r>
              <a:rPr dirty="0" sz="1100" spc="10">
                <a:latin typeface="Times New Roman"/>
                <a:cs typeface="Times New Roman"/>
              </a:rPr>
              <a:t>have more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than bonds </a:t>
            </a:r>
            <a:r>
              <a:rPr dirty="0" sz="1100" spc="15">
                <a:latin typeface="Times New Roman"/>
                <a:cs typeface="Times New Roman"/>
              </a:rPr>
              <a:t>C </a:t>
            </a:r>
            <a:r>
              <a:rPr dirty="0" sz="1100" spc="10">
                <a:latin typeface="Times New Roman"/>
                <a:cs typeface="Times New Roman"/>
              </a:rPr>
              <a:t>and .D with the  same </a:t>
            </a:r>
            <a:r>
              <a:rPr dirty="0" sz="1100" spc="5">
                <a:latin typeface="Times New Roman"/>
                <a:cs typeface="Times New Roman"/>
              </a:rPr>
              <a:t>maturity but different durations.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any particular </a:t>
            </a:r>
            <a:r>
              <a:rPr dirty="0" sz="1100" spc="10">
                <a:latin typeface="Times New Roman"/>
                <a:cs typeface="Times New Roman"/>
              </a:rPr>
              <a:t>bond, </a:t>
            </a:r>
            <a:r>
              <a:rPr dirty="0" sz="1100" spc="5">
                <a:latin typeface="Times New Roman"/>
                <a:cs typeface="Times New Roman"/>
              </a:rPr>
              <a:t>as maturity increases,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duration increases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decreasing rate.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Estimating Price </a:t>
            </a:r>
            <a:r>
              <a:rPr dirty="0" sz="1100" spc="15" b="1">
                <a:latin typeface="Times New Roman"/>
                <a:cs typeface="Times New Roman"/>
              </a:rPr>
              <a:t>Changes </a:t>
            </a:r>
            <a:r>
              <a:rPr dirty="0" sz="1100" spc="10" b="1">
                <a:latin typeface="Times New Roman"/>
                <a:cs typeface="Times New Roman"/>
              </a:rPr>
              <a:t>Using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Duration:</a:t>
            </a: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  <a:spcBef>
                <a:spcPts val="990"/>
              </a:spcBef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real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duration </a:t>
            </a:r>
            <a:r>
              <a:rPr dirty="0" sz="1100" spc="5">
                <a:latin typeface="Times New Roman"/>
                <a:cs typeface="Times New Roman"/>
              </a:rPr>
              <a:t>mea-sure </a:t>
            </a:r>
            <a:r>
              <a:rPr dirty="0" sz="1100" spc="10">
                <a:latin typeface="Times New Roman"/>
                <a:cs typeface="Times New Roman"/>
              </a:rPr>
              <a:t>to bond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combines coupon and  </a:t>
            </a:r>
            <a:r>
              <a:rPr dirty="0" sz="1100" spc="5">
                <a:latin typeface="Times New Roman"/>
                <a:cs typeface="Times New Roman"/>
              </a:rPr>
              <a:t>maturity, the </a:t>
            </a:r>
            <a:r>
              <a:rPr dirty="0" sz="1100" spc="10">
                <a:latin typeface="Times New Roman"/>
                <a:cs typeface="Times New Roman"/>
              </a:rPr>
              <a:t>two key </a:t>
            </a:r>
            <a:r>
              <a:rPr dirty="0" sz="1100" spc="5">
                <a:latin typeface="Times New Roman"/>
                <a:cs typeface="Times New Roman"/>
              </a:rPr>
              <a:t>variables that investors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5">
                <a:latin typeface="Times New Roman"/>
                <a:cs typeface="Times New Roman"/>
              </a:rPr>
              <a:t>consider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response </a:t>
            </a:r>
            <a:r>
              <a:rPr dirty="0" sz="1100" spc="10">
                <a:latin typeface="Times New Roman"/>
                <a:cs typeface="Times New Roman"/>
              </a:rPr>
              <a:t>to expected changes 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interest rates,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noted </a:t>
            </a:r>
            <a:r>
              <a:rPr dirty="0" sz="1100" spc="5">
                <a:latin typeface="Times New Roman"/>
                <a:cs typeface="Times New Roman"/>
              </a:rPr>
              <a:t>earlier, duration is positively related to maturity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negatively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related to </a:t>
            </a:r>
            <a:r>
              <a:rPr dirty="0" sz="1100" spc="10">
                <a:latin typeface="Times New Roman"/>
                <a:cs typeface="Times New Roman"/>
              </a:rPr>
              <a:t>coupon; However, </a:t>
            </a:r>
            <a:r>
              <a:rPr dirty="0" sz="1100" spc="5">
                <a:latin typeface="Times New Roman"/>
                <a:cs typeface="Times New Roman"/>
              </a:rPr>
              <a:t>bond-price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are directly related to duration; that is,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percentage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bond's </a:t>
            </a:r>
            <a:r>
              <a:rPr dirty="0" sz="1100" spc="5">
                <a:latin typeface="Times New Roman"/>
                <a:cs typeface="Times New Roman"/>
              </a:rPr>
              <a:t>price, </a:t>
            </a:r>
            <a:r>
              <a:rPr dirty="0" sz="1100" spc="10">
                <a:latin typeface="Times New Roman"/>
                <a:cs typeface="Times New Roman"/>
              </a:rPr>
              <a:t>given a change </a:t>
            </a:r>
            <a:r>
              <a:rPr dirty="0" sz="1100" spc="5">
                <a:latin typeface="Times New Roman"/>
                <a:cs typeface="Times New Roman"/>
              </a:rPr>
              <a:t>in interest rates,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proportional to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5">
                <a:latin typeface="Times New Roman"/>
                <a:cs typeface="Times New Roman"/>
              </a:rPr>
              <a:t>duration. Therefore, duration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used to measure interest rate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exposure.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Convexity:</a:t>
            </a:r>
            <a:endParaRPr sz="1100">
              <a:latin typeface="Times New Roman"/>
              <a:cs typeface="Times New Roman"/>
            </a:endParaRPr>
          </a:p>
          <a:p>
            <a:pPr marL="12700" marR="5080">
              <a:lnSpc>
                <a:spcPct val="98400"/>
              </a:lnSpc>
              <a:spcBef>
                <a:spcPts val="994"/>
              </a:spcBef>
            </a:pP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very small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required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the approximation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quite close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at times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exact.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changes become </a:t>
            </a:r>
            <a:r>
              <a:rPr dirty="0" sz="1100" spc="5">
                <a:latin typeface="Times New Roman"/>
                <a:cs typeface="Times New Roman"/>
              </a:rPr>
              <a:t>larger </a:t>
            </a:r>
            <a:r>
              <a:rPr dirty="0" sz="1100" spc="10">
                <a:latin typeface="Times New Roman"/>
                <a:cs typeface="Times New Roman"/>
              </a:rPr>
              <a:t>the approximation becomes </a:t>
            </a:r>
            <a:r>
              <a:rPr dirty="0" sz="1100" spc="5">
                <a:latin typeface="Times New Roman"/>
                <a:cs typeface="Times New Roman"/>
              </a:rPr>
              <a:t>poorer. 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refer to the </a:t>
            </a:r>
            <a:r>
              <a:rPr dirty="0" sz="1100" spc="10">
                <a:latin typeface="Times New Roman"/>
                <a:cs typeface="Times New Roman"/>
              </a:rPr>
              <a:t>curved </a:t>
            </a:r>
            <a:r>
              <a:rPr dirty="0" sz="1100" spc="5">
                <a:latin typeface="Times New Roman"/>
                <a:cs typeface="Times New Roman"/>
              </a:rPr>
              <a:t>nature of the price-yield relationship as the </a:t>
            </a:r>
            <a:r>
              <a:rPr dirty="0" sz="1100" spc="10">
                <a:latin typeface="Times New Roman"/>
                <a:cs typeface="Times New Roman"/>
              </a:rPr>
              <a:t>bond's convexity </a:t>
            </a:r>
            <a:r>
              <a:rPr dirty="0" sz="1100" spc="5">
                <a:latin typeface="Times New Roman"/>
                <a:cs typeface="Times New Roman"/>
              </a:rPr>
              <a:t>(the  relationship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said to </a:t>
            </a:r>
            <a:r>
              <a:rPr dirty="0" sz="1100" spc="10">
                <a:latin typeface="Times New Roman"/>
                <a:cs typeface="Times New Roman"/>
              </a:rPr>
              <a:t>be convex because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opens upward). </a:t>
            </a:r>
            <a:r>
              <a:rPr dirty="0" sz="1100" spc="1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formally, convexity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 term used </a:t>
            </a:r>
            <a:r>
              <a:rPr dirty="0" sz="1100" spc="5">
                <a:latin typeface="Times New Roman"/>
                <a:cs typeface="Times New Roman"/>
              </a:rPr>
              <a:t>to refer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degree to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duration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as the yield to maturity changes.  </a:t>
            </a:r>
            <a:r>
              <a:rPr dirty="0" sz="1100" spc="10">
                <a:latin typeface="Times New Roman"/>
                <a:cs typeface="Times New Roman"/>
              </a:rPr>
              <a:t>The degree </a:t>
            </a:r>
            <a:r>
              <a:rPr dirty="0" sz="1100" spc="5">
                <a:latin typeface="Times New Roman"/>
                <a:cs typeface="Times New Roman"/>
              </a:rPr>
              <a:t>of convexity is not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same for all bonds. Calculations of </a:t>
            </a:r>
            <a:r>
              <a:rPr dirty="0" sz="1100" spc="10">
                <a:latin typeface="Times New Roman"/>
                <a:cs typeface="Times New Roman"/>
              </a:rPr>
              <a:t>price changes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properly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for this convexity in order to </a:t>
            </a:r>
            <a:r>
              <a:rPr dirty="0" sz="1100" spc="10">
                <a:latin typeface="Times New Roman"/>
                <a:cs typeface="Times New Roman"/>
              </a:rPr>
              <a:t>improve </a:t>
            </a:r>
            <a:r>
              <a:rPr dirty="0" sz="1100" spc="5">
                <a:latin typeface="Times New Roman"/>
                <a:cs typeface="Times New Roman"/>
              </a:rPr>
              <a:t>the approximation of </a:t>
            </a:r>
            <a:r>
              <a:rPr dirty="0" sz="1100" spc="10">
                <a:latin typeface="Times New Roman"/>
                <a:cs typeface="Times New Roman"/>
              </a:rPr>
              <a:t>a bond's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change given some </a:t>
            </a:r>
            <a:r>
              <a:rPr dirty="0" sz="1100" spc="5">
                <a:latin typeface="Times New Roman"/>
                <a:cs typeface="Times New Roman"/>
              </a:rPr>
              <a:t>yield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change.</a:t>
            </a: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1005"/>
              </a:spcBef>
            </a:pPr>
            <a:r>
              <a:rPr dirty="0" sz="1100" spc="5">
                <a:latin typeface="Times New Roman"/>
                <a:cs typeface="Times New Roman"/>
              </a:rPr>
              <a:t>Convexity is largest for </a:t>
            </a:r>
            <a:r>
              <a:rPr dirty="0" sz="1100" spc="10">
                <a:latin typeface="Times New Roman"/>
                <a:cs typeface="Times New Roman"/>
              </a:rPr>
              <a:t>low coupon </a:t>
            </a:r>
            <a:r>
              <a:rPr dirty="0" sz="1100" spc="5">
                <a:latin typeface="Times New Roman"/>
                <a:cs typeface="Times New Roman"/>
              </a:rPr>
              <a:t>bonds, long-maturity bonds, </a:t>
            </a:r>
            <a:r>
              <a:rPr dirty="0" sz="1100" spc="10">
                <a:latin typeface="Times New Roman"/>
                <a:cs typeface="Times New Roman"/>
              </a:rPr>
              <a:t>and low </a:t>
            </a:r>
            <a:r>
              <a:rPr dirty="0" sz="1100" spc="5">
                <a:latin typeface="Times New Roman"/>
                <a:cs typeface="Times New Roman"/>
              </a:rPr>
              <a:t>yields to maturity.  If convexity is large, large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duration are </a:t>
            </a:r>
            <a:r>
              <a:rPr dirty="0" sz="1100" spc="10">
                <a:latin typeface="Times New Roman"/>
                <a:cs typeface="Times New Roman"/>
              </a:rPr>
              <a:t>implied, with </a:t>
            </a:r>
            <a:r>
              <a:rPr dirty="0" sz="1100" spc="5">
                <a:latin typeface="Times New Roman"/>
                <a:cs typeface="Times New Roman"/>
              </a:rPr>
              <a:t>corresponding inaccuracies  in forecasts of price changes. </a:t>
            </a:r>
            <a:r>
              <a:rPr dirty="0" sz="1100" spc="10">
                <a:latin typeface="Times New Roman"/>
                <a:cs typeface="Times New Roman"/>
              </a:rPr>
              <a:t>Therefore, when </a:t>
            </a:r>
            <a:r>
              <a:rPr dirty="0" sz="1100" spc="5">
                <a:latin typeface="Times New Roman"/>
                <a:cs typeface="Times New Roman"/>
              </a:rPr>
              <a:t>dealing with securities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high  convexity, </a:t>
            </a:r>
            <a:r>
              <a:rPr dirty="0" sz="1100" spc="5">
                <a:latin typeface="Times New Roman"/>
                <a:cs typeface="Times New Roman"/>
              </a:rPr>
              <a:t>the convexity effect </a:t>
            </a:r>
            <a:r>
              <a:rPr dirty="0" sz="1100" spc="10">
                <a:latin typeface="Times New Roman"/>
                <a:cs typeface="Times New Roman"/>
              </a:rPr>
              <a:t>on price change must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considered.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Some </a:t>
            </a:r>
            <a:r>
              <a:rPr dirty="0" sz="1100" spc="10" b="1">
                <a:latin typeface="Times New Roman"/>
                <a:cs typeface="Times New Roman"/>
              </a:rPr>
              <a:t>Conclusions on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Duration: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does this analysis of price volatility </a:t>
            </a:r>
            <a:r>
              <a:rPr dirty="0" sz="1100" spc="10">
                <a:latin typeface="Times New Roman"/>
                <a:cs typeface="Times New Roman"/>
              </a:rPr>
              <a:t>mean to bond investors?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message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simple to  </a:t>
            </a:r>
            <a:r>
              <a:rPr dirty="0" sz="1100" spc="5">
                <a:latin typeface="Times New Roman"/>
                <a:cs typeface="Times New Roman"/>
              </a:rPr>
              <a:t>obtain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maximum </a:t>
            </a:r>
            <a:r>
              <a:rPr dirty="0" sz="1100" spc="10">
                <a:latin typeface="Times New Roman"/>
                <a:cs typeface="Times New Roman"/>
              </a:rPr>
              <a:t>(minimum) </a:t>
            </a:r>
            <a:r>
              <a:rPr dirty="0" sz="1100" spc="5">
                <a:latin typeface="Times New Roman"/>
                <a:cs typeface="Times New Roman"/>
              </a:rPr>
              <a:t>price volatility </a:t>
            </a:r>
            <a:r>
              <a:rPr dirty="0" sz="1100" spc="10">
                <a:latin typeface="Times New Roman"/>
                <a:cs typeface="Times New Roman"/>
              </a:rPr>
              <a:t>from a </a:t>
            </a:r>
            <a:r>
              <a:rPr dirty="0" sz="1100" spc="5">
                <a:latin typeface="Times New Roman"/>
                <a:cs typeface="Times New Roman"/>
              </a:rPr>
              <a:t>bond;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should choose 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with the </a:t>
            </a:r>
            <a:r>
              <a:rPr dirty="0" sz="1100" spc="10">
                <a:latin typeface="Times New Roman"/>
                <a:cs typeface="Times New Roman"/>
              </a:rPr>
              <a:t>longest </a:t>
            </a:r>
            <a:r>
              <a:rPr dirty="0" sz="1100" spc="5">
                <a:latin typeface="Times New Roman"/>
                <a:cs typeface="Times New Roman"/>
              </a:rPr>
              <a:t>(shortest) duration. If an investor </a:t>
            </a:r>
            <a:r>
              <a:rPr dirty="0" sz="1100" spc="10">
                <a:latin typeface="Times New Roman"/>
                <a:cs typeface="Times New Roman"/>
              </a:rPr>
              <a:t>already owns a </a:t>
            </a:r>
            <a:r>
              <a:rPr dirty="0" sz="1100" spc="5">
                <a:latin typeface="Times New Roman"/>
                <a:cs typeface="Times New Roman"/>
              </a:rPr>
              <a:t>portfolio of bonds,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or she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act to </a:t>
            </a:r>
            <a:r>
              <a:rPr dirty="0" sz="1100" spc="10">
                <a:latin typeface="Times New Roman"/>
                <a:cs typeface="Times New Roman"/>
              </a:rPr>
              <a:t>increase the average </a:t>
            </a:r>
            <a:r>
              <a:rPr dirty="0" sz="1100" spc="5">
                <a:latin typeface="Times New Roman"/>
                <a:cs typeface="Times New Roman"/>
              </a:rPr>
              <a:t>modified duration of the portfolio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decline 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 rates is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attempting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achieve the </a:t>
            </a:r>
            <a:r>
              <a:rPr dirty="0" sz="1100" spc="5">
                <a:latin typeface="Times New Roman"/>
                <a:cs typeface="Times New Roman"/>
              </a:rPr>
              <a:t>largest price  appreciation possible. Fortunately, duration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additive, </a:t>
            </a:r>
            <a:r>
              <a:rPr dirty="0" sz="1100" spc="10">
                <a:latin typeface="Times New Roman"/>
                <a:cs typeface="Times New Roman"/>
              </a:rPr>
              <a:t>which means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 bond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portfolio's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8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444690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modified duration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(market value) weighted average </a:t>
            </a:r>
            <a:r>
              <a:rPr dirty="0" sz="1100" spc="5">
                <a:latin typeface="Times New Roman"/>
                <a:cs typeface="Times New Roman"/>
              </a:rPr>
              <a:t>of each individual </a:t>
            </a:r>
            <a:r>
              <a:rPr dirty="0" sz="1100" spc="10">
                <a:latin typeface="Times New Roman"/>
                <a:cs typeface="Times New Roman"/>
              </a:rPr>
              <a:t>bond's </a:t>
            </a:r>
            <a:r>
              <a:rPr dirty="0" sz="1100" spc="5">
                <a:latin typeface="Times New Roman"/>
                <a:cs typeface="Times New Roman"/>
              </a:rPr>
              <a:t>modified  duration.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0"/>
              </a:lnSpc>
            </a:pPr>
            <a:r>
              <a:rPr dirty="0" sz="1100" spc="15">
                <a:latin typeface="Times New Roman"/>
                <a:cs typeface="Times New Roman"/>
              </a:rPr>
              <a:t>How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popular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duration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concept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today's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investment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world?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concept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become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45"/>
              </a:spcBef>
            </a:pPr>
            <a:r>
              <a:rPr dirty="0" sz="1100" spc="10">
                <a:latin typeface="Times New Roman"/>
                <a:cs typeface="Times New Roman"/>
              </a:rPr>
              <a:t>widely known and </a:t>
            </a:r>
            <a:r>
              <a:rPr dirty="0" sz="1100" spc="5">
                <a:latin typeface="Times New Roman"/>
                <a:cs typeface="Times New Roman"/>
              </a:rPr>
              <a:t>referred to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popular press. Investors can find duration </a:t>
            </a:r>
            <a:r>
              <a:rPr dirty="0" sz="1100" spc="10">
                <a:latin typeface="Times New Roman"/>
                <a:cs typeface="Times New Roman"/>
              </a:rPr>
              <a:t>numbers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variety of sources, particularly with regard to </a:t>
            </a:r>
            <a:r>
              <a:rPr dirty="0" sz="1100" spc="15">
                <a:latin typeface="Times New Roman"/>
                <a:cs typeface="Times New Roman"/>
              </a:rPr>
              <a:t>bond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duration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important measure of bond </a:t>
            </a:r>
            <a:r>
              <a:rPr dirty="0" sz="1100" spc="5">
                <a:latin typeface="Times New Roman"/>
                <a:cs typeface="Times New Roman"/>
              </a:rPr>
              <a:t>risk, it 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necessarily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appropriate </a:t>
            </a:r>
            <a:r>
              <a:rPr dirty="0" sz="1100" spc="10">
                <a:latin typeface="Times New Roman"/>
                <a:cs typeface="Times New Roman"/>
              </a:rPr>
              <a:t>one. </a:t>
            </a:r>
            <a:r>
              <a:rPr dirty="0" sz="1100" spc="5">
                <a:latin typeface="Times New Roman"/>
                <a:cs typeface="Times New Roman"/>
              </a:rPr>
              <a:t>Duration measures volatility,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important, but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only one  aspect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in </a:t>
            </a:r>
            <a:r>
              <a:rPr dirty="0" sz="1100" spc="10">
                <a:latin typeface="Times New Roman"/>
                <a:cs typeface="Times New Roman"/>
              </a:rPr>
              <a:t>bonds. </a:t>
            </a:r>
            <a:r>
              <a:rPr dirty="0" sz="1100" spc="5">
                <a:latin typeface="Times New Roman"/>
                <a:cs typeface="Times New Roman"/>
              </a:rPr>
              <a:t>If an investor considers volatility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an acceptable proxy for  risk, </a:t>
            </a:r>
            <a:r>
              <a:rPr dirty="0" sz="1100" spc="10">
                <a:latin typeface="Times New Roman"/>
                <a:cs typeface="Times New Roman"/>
              </a:rPr>
              <a:t>duration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measure </a:t>
            </a:r>
            <a:r>
              <a:rPr dirty="0" sz="1100" spc="5">
                <a:latin typeface="Times New Roman"/>
                <a:cs typeface="Times New Roman"/>
              </a:rPr>
              <a:t>of risk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along with the </a:t>
            </a:r>
            <a:r>
              <a:rPr dirty="0" sz="1100" spc="5">
                <a:latin typeface="Times New Roman"/>
                <a:cs typeface="Times New Roman"/>
              </a:rPr>
              <a:t>correction for convexity. Duration  </a:t>
            </a:r>
            <a:r>
              <a:rPr dirty="0" sz="1100" spc="10">
                <a:latin typeface="Times New Roman"/>
                <a:cs typeface="Times New Roman"/>
              </a:rPr>
              <a:t>may not be a complete measure of bond risk, but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reflect </a:t>
            </a:r>
            <a:r>
              <a:rPr dirty="0" sz="1100" spc="10">
                <a:latin typeface="Times New Roman"/>
                <a:cs typeface="Times New Roman"/>
              </a:rPr>
              <a:t>some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impact of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interest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Zero-Coupon Bonds: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990"/>
              </a:spcBef>
            </a:pPr>
            <a:r>
              <a:rPr dirty="0" sz="1100" spc="5">
                <a:latin typeface="Times New Roman"/>
                <a:cs typeface="Times New Roman"/>
              </a:rPr>
              <a:t>Original </a:t>
            </a:r>
            <a:r>
              <a:rPr dirty="0" sz="1100" spc="10">
                <a:latin typeface="Times New Roman"/>
                <a:cs typeface="Times New Roman"/>
              </a:rPr>
              <a:t>issue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are less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coupon bonds </a:t>
            </a:r>
            <a:r>
              <a:rPr dirty="0" sz="1100" spc="5">
                <a:latin typeface="Times New Roman"/>
                <a:cs typeface="Times New Roman"/>
              </a:rPr>
              <a:t>issued at par. </a:t>
            </a:r>
            <a:r>
              <a:rPr dirty="0" sz="1100" spc="10">
                <a:latin typeface="Times New Roman"/>
                <a:cs typeface="Times New Roman"/>
              </a:rPr>
              <a:t>These are  bonds </a:t>
            </a:r>
            <a:r>
              <a:rPr dirty="0" sz="1100" spc="5">
                <a:latin typeface="Times New Roman"/>
                <a:cs typeface="Times New Roman"/>
              </a:rPr>
              <a:t>that are issued intentionally with </a:t>
            </a:r>
            <a:r>
              <a:rPr dirty="0" sz="1100" spc="10">
                <a:latin typeface="Times New Roman"/>
                <a:cs typeface="Times New Roman"/>
              </a:rPr>
              <a:t>low coupon </a:t>
            </a:r>
            <a:r>
              <a:rPr dirty="0" sz="1100" spc="5">
                <a:latin typeface="Times New Roman"/>
                <a:cs typeface="Times New Roman"/>
              </a:rPr>
              <a:t>rates that cause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to sell at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par </a:t>
            </a:r>
            <a:r>
              <a:rPr dirty="0" sz="1100" spc="10">
                <a:latin typeface="Times New Roman"/>
                <a:cs typeface="Times New Roman"/>
              </a:rPr>
              <a:t>value.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extreme </a:t>
            </a:r>
            <a:r>
              <a:rPr dirty="0" sz="1100" spc="10">
                <a:latin typeface="Times New Roman"/>
                <a:cs typeface="Times New Roman"/>
              </a:rPr>
              <a:t>example </a:t>
            </a:r>
            <a:r>
              <a:rPr dirty="0" sz="1100" spc="5">
                <a:latin typeface="Times New Roman"/>
                <a:cs typeface="Times New Roman"/>
              </a:rPr>
              <a:t>of this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zero-coupon bond,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which carries no coupons </a:t>
            </a:r>
            <a:r>
              <a:rPr dirty="0" sz="1100" spc="5">
                <a:latin typeface="Times New Roman"/>
                <a:cs typeface="Times New Roman"/>
              </a:rPr>
              <a:t>and must </a:t>
            </a:r>
            <a:r>
              <a:rPr dirty="0" sz="1100" spc="10">
                <a:latin typeface="Times New Roman"/>
                <a:cs typeface="Times New Roman"/>
              </a:rPr>
              <a:t>provide </a:t>
            </a:r>
            <a:r>
              <a:rPr dirty="0" sz="1100" spc="5">
                <a:latin typeface="Times New Roman"/>
                <a:cs typeface="Times New Roman"/>
              </a:rPr>
              <a:t>all its </a:t>
            </a:r>
            <a:r>
              <a:rPr dirty="0" sz="1100" spc="10">
                <a:latin typeface="Times New Roman"/>
                <a:cs typeface="Times New Roman"/>
              </a:rPr>
              <a:t>return in the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10">
                <a:latin typeface="Times New Roman"/>
                <a:cs typeface="Times New Roman"/>
              </a:rPr>
              <a:t>of price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appreciation.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45"/>
              </a:spcBef>
            </a:pPr>
            <a:r>
              <a:rPr dirty="0" sz="1100" spc="5">
                <a:latin typeface="Times New Roman"/>
                <a:cs typeface="Times New Roman"/>
              </a:rPr>
              <a:t>Zeros provide only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cash flow to their </a:t>
            </a:r>
            <a:r>
              <a:rPr dirty="0" sz="1100" spc="10">
                <a:latin typeface="Times New Roman"/>
                <a:cs typeface="Times New Roman"/>
              </a:rPr>
              <a:t>owners, and </a:t>
            </a:r>
            <a:r>
              <a:rPr dirty="0" sz="1100" spc="5">
                <a:latin typeface="Times New Roman"/>
                <a:cs typeface="Times New Roman"/>
              </a:rPr>
              <a:t>that is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maturity date of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 marR="51435">
              <a:lnSpc>
                <a:spcPct val="983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happen to prices </a:t>
            </a:r>
            <a:r>
              <a:rPr dirty="0" sz="1100" spc="5">
                <a:latin typeface="Times New Roman"/>
                <a:cs typeface="Times New Roman"/>
              </a:rPr>
              <a:t>of zeros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time passes?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their maturity </a:t>
            </a:r>
            <a:r>
              <a:rPr dirty="0" sz="1100" spc="5">
                <a:latin typeface="Times New Roman"/>
                <a:cs typeface="Times New Roman"/>
              </a:rPr>
              <a:t>dates, </a:t>
            </a:r>
            <a:r>
              <a:rPr dirty="0" sz="1100" spc="10">
                <a:latin typeface="Times New Roman"/>
                <a:cs typeface="Times New Roman"/>
              </a:rPr>
              <a:t>zeros must 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for par value. Before maturity, however, they </a:t>
            </a:r>
            <a:r>
              <a:rPr dirty="0" sz="1100" spc="5">
                <a:latin typeface="Times New Roman"/>
                <a:cs typeface="Times New Roman"/>
              </a:rPr>
              <a:t>should sell </a:t>
            </a:r>
            <a:r>
              <a:rPr dirty="0" sz="1100" spc="10">
                <a:latin typeface="Times New Roman"/>
                <a:cs typeface="Times New Roman"/>
              </a:rPr>
              <a:t>at discounts from par, </a:t>
            </a:r>
            <a:r>
              <a:rPr dirty="0" sz="1100" spc="5">
                <a:latin typeface="Times New Roman"/>
                <a:cs typeface="Times New Roman"/>
              </a:rPr>
              <a:t>because 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money. As time </a:t>
            </a:r>
            <a:r>
              <a:rPr dirty="0" sz="1100" spc="5">
                <a:latin typeface="Times New Roman"/>
                <a:cs typeface="Times New Roman"/>
              </a:rPr>
              <a:t>passes, price should </a:t>
            </a:r>
            <a:r>
              <a:rPr dirty="0" sz="1100" spc="10">
                <a:latin typeface="Times New Roman"/>
                <a:cs typeface="Times New Roman"/>
              </a:rPr>
              <a:t>approach </a:t>
            </a:r>
            <a:r>
              <a:rPr dirty="0" sz="1100" spc="5">
                <a:latin typeface="Times New Roman"/>
                <a:cs typeface="Times New Roman"/>
              </a:rPr>
              <a:t>par </a:t>
            </a:r>
            <a:r>
              <a:rPr dirty="0" sz="1100" spc="10">
                <a:latin typeface="Times New Roman"/>
                <a:cs typeface="Times New Roman"/>
              </a:rPr>
              <a:t>value. </a:t>
            </a:r>
            <a:r>
              <a:rPr dirty="0" sz="1100" spc="5">
                <a:latin typeface="Times New Roman"/>
                <a:cs typeface="Times New Roman"/>
              </a:rPr>
              <a:t>In fact, if the  interest rate is constant,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zero's price will </a:t>
            </a:r>
            <a:r>
              <a:rPr dirty="0" sz="1100" spc="10">
                <a:latin typeface="Times New Roman"/>
                <a:cs typeface="Times New Roman"/>
              </a:rPr>
              <a:t>increase </a:t>
            </a:r>
            <a:r>
              <a:rPr dirty="0" sz="1100" spc="5">
                <a:latin typeface="Times New Roman"/>
                <a:cs typeface="Times New Roman"/>
              </a:rPr>
              <a:t>at exactly the rate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188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8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35905" cy="860552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635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9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31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UNDERSTANDING </a:t>
            </a:r>
            <a:r>
              <a:rPr dirty="0" sz="1100" spc="10" b="1">
                <a:latin typeface="Times New Roman"/>
                <a:cs typeface="Times New Roman"/>
              </a:rPr>
              <a:t>RISK </a:t>
            </a:r>
            <a:r>
              <a:rPr dirty="0" sz="1100" spc="15" b="1">
                <a:latin typeface="Times New Roman"/>
                <a:cs typeface="Times New Roman"/>
              </a:rPr>
              <a:t>AND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RETURN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INTRODUCTION: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key </a:t>
            </a:r>
            <a:r>
              <a:rPr dirty="0" sz="1100" spc="10">
                <a:latin typeface="Times New Roman"/>
                <a:cs typeface="Times New Roman"/>
              </a:rPr>
              <a:t>concepts </a:t>
            </a:r>
            <a:r>
              <a:rPr dirty="0" sz="1100" spc="5">
                <a:latin typeface="Times New Roman"/>
                <a:cs typeface="Times New Roman"/>
              </a:rPr>
              <a:t>provide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foundation for the </a:t>
            </a:r>
            <a:r>
              <a:rPr dirty="0" sz="1100">
                <a:latin typeface="Times New Roman"/>
                <a:cs typeface="Times New Roman"/>
              </a:rPr>
              <a:t>field </a:t>
            </a:r>
            <a:r>
              <a:rPr dirty="0" sz="1100" spc="5">
                <a:latin typeface="Times New Roman"/>
                <a:cs typeface="Times New Roman"/>
              </a:rPr>
              <a:t>of finance.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is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dollar today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worth more than a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 spc="10">
                <a:latin typeface="Times New Roman"/>
                <a:cs typeface="Times New Roman"/>
              </a:rPr>
              <a:t>tomorrow, and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often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the time </a:t>
            </a:r>
            <a:r>
              <a:rPr dirty="0" sz="1100" spc="5">
                <a:latin typeface="Times New Roman"/>
                <a:cs typeface="Times New Roman"/>
              </a:rPr>
              <a:t>value of </a:t>
            </a:r>
            <a:r>
              <a:rPr dirty="0" sz="1100" spc="10">
                <a:latin typeface="Times New Roman"/>
                <a:cs typeface="Times New Roman"/>
              </a:rPr>
              <a:t>money. The  </a:t>
            </a:r>
            <a:r>
              <a:rPr dirty="0" sz="1100" spc="5">
                <a:latin typeface="Times New Roman"/>
                <a:cs typeface="Times New Roman"/>
              </a:rPr>
              <a:t>second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safe dollar is worth more than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risky dollar. </a:t>
            </a:r>
            <a:r>
              <a:rPr dirty="0" sz="1100" spc="10">
                <a:latin typeface="Times New Roman"/>
                <a:cs typeface="Times New Roman"/>
              </a:rPr>
              <a:t>Anyone who </a:t>
            </a:r>
            <a:r>
              <a:rPr dirty="0" sz="1100" spc="5">
                <a:latin typeface="Times New Roman"/>
                <a:cs typeface="Times New Roman"/>
              </a:rPr>
              <a:t>studies </a:t>
            </a:r>
            <a:r>
              <a:rPr dirty="0" sz="1100" spc="10">
                <a:latin typeface="Times New Roman"/>
                <a:cs typeface="Times New Roman"/>
              </a:rPr>
              <a:t>finance </a:t>
            </a:r>
            <a:r>
              <a:rPr dirty="0" sz="1100" spc="5">
                <a:latin typeface="Times New Roman"/>
                <a:cs typeface="Times New Roman"/>
              </a:rPr>
              <a:t>learns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universal application of these </a:t>
            </a:r>
            <a:r>
              <a:rPr dirty="0" sz="1100" spc="10">
                <a:latin typeface="Times New Roman"/>
                <a:cs typeface="Times New Roman"/>
              </a:rPr>
              <a:t>statements and </a:t>
            </a:r>
            <a:r>
              <a:rPr dirty="0" sz="1100" spc="5">
                <a:latin typeface="Times New Roman"/>
                <a:cs typeface="Times New Roman"/>
              </a:rPr>
              <a:t>rational decision </a:t>
            </a:r>
            <a:r>
              <a:rPr dirty="0" sz="1100" spc="10">
                <a:latin typeface="Times New Roman"/>
                <a:cs typeface="Times New Roman"/>
              </a:rPr>
              <a:t>making.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tradeoff 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return is the principles </a:t>
            </a:r>
            <a:r>
              <a:rPr dirty="0" sz="1100" spc="10">
                <a:latin typeface="Times New Roman"/>
                <a:cs typeface="Times New Roman"/>
              </a:rPr>
              <a:t>theme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investment </a:t>
            </a:r>
            <a:r>
              <a:rPr dirty="0" sz="1100" spc="5">
                <a:latin typeface="Times New Roman"/>
                <a:cs typeface="Times New Roman"/>
              </a:rPr>
              <a:t>decision.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Most people </a:t>
            </a:r>
            <a:r>
              <a:rPr dirty="0" sz="1100" spc="5">
                <a:latin typeface="Times New Roman"/>
                <a:cs typeface="Times New Roman"/>
              </a:rPr>
              <a:t>are risk averse,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does </a:t>
            </a:r>
            <a:r>
              <a:rPr dirty="0" sz="1100" spc="10">
                <a:latin typeface="Times New Roman"/>
                <a:cs typeface="Times New Roman"/>
              </a:rPr>
              <a:t>not mean, however, </a:t>
            </a:r>
            <a:r>
              <a:rPr dirty="0" sz="1100" spc="5">
                <a:latin typeface="Times New Roman"/>
                <a:cs typeface="Times New Roman"/>
              </a:rPr>
              <a:t>they will not </a:t>
            </a:r>
            <a:r>
              <a:rPr dirty="0" sz="1100" spc="10">
                <a:latin typeface="Times New Roman"/>
                <a:cs typeface="Times New Roman"/>
              </a:rPr>
              <a:t>take a </a:t>
            </a:r>
            <a:r>
              <a:rPr dirty="0" sz="1100" spc="5">
                <a:latin typeface="Times New Roman"/>
                <a:cs typeface="Times New Roman"/>
              </a:rPr>
              <a:t>risk.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means the </a:t>
            </a:r>
            <a:r>
              <a:rPr dirty="0" sz="1100" spc="5">
                <a:latin typeface="Times New Roman"/>
                <a:cs typeface="Times New Roman"/>
              </a:rPr>
              <a:t>only take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when they expect to be rewarded for taking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0">
                <a:latin typeface="Times New Roman"/>
                <a:cs typeface="Times New Roman"/>
              </a:rPr>
              <a:t>People have 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degrees </a:t>
            </a:r>
            <a:r>
              <a:rPr dirty="0" sz="1100" spc="5">
                <a:latin typeface="Times New Roman"/>
                <a:cs typeface="Times New Roman"/>
              </a:rPr>
              <a:t>of risk aversion;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willing to take </a:t>
            </a:r>
            <a:r>
              <a:rPr dirty="0" sz="1100" spc="10">
                <a:latin typeface="Times New Roman"/>
                <a:cs typeface="Times New Roman"/>
              </a:rPr>
              <a:t>a chance </a:t>
            </a:r>
            <a:r>
              <a:rPr dirty="0" sz="1100" spc="5">
                <a:latin typeface="Times New Roman"/>
                <a:cs typeface="Times New Roman"/>
              </a:rPr>
              <a:t>than are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others.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People invest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hope </a:t>
            </a:r>
            <a:r>
              <a:rPr dirty="0" sz="1100" spc="5">
                <a:latin typeface="Times New Roman"/>
                <a:cs typeface="Times New Roman"/>
              </a:rPr>
              <a:t>to get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their investment. Return is </a:t>
            </a:r>
            <a:r>
              <a:rPr dirty="0" sz="1100" spc="10">
                <a:latin typeface="Times New Roman"/>
                <a:cs typeface="Times New Roman"/>
              </a:rPr>
              <a:t>the good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stuff that </a:t>
            </a:r>
            <a:r>
              <a:rPr dirty="0" sz="1100" spc="10">
                <a:latin typeface="Times New Roman"/>
                <a:cs typeface="Times New Roman"/>
              </a:rPr>
              <a:t>makes people feel better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improves their standard </a:t>
            </a:r>
            <a:r>
              <a:rPr dirty="0" sz="1100" spc="5">
                <a:latin typeface="Times New Roman"/>
                <a:cs typeface="Times New Roman"/>
              </a:rPr>
              <a:t>of living. Risk is </a:t>
            </a:r>
            <a:r>
              <a:rPr dirty="0" sz="1100" spc="10">
                <a:latin typeface="Times New Roman"/>
                <a:cs typeface="Times New Roman"/>
              </a:rPr>
              <a:t>the bad </a:t>
            </a:r>
            <a:r>
              <a:rPr dirty="0" sz="1100" spc="5">
                <a:latin typeface="Times New Roman"/>
                <a:cs typeface="Times New Roman"/>
              </a:rPr>
              <a:t>stuff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averse person </a:t>
            </a:r>
            <a:r>
              <a:rPr dirty="0" sz="1100" spc="5">
                <a:latin typeface="Times New Roman"/>
                <a:cs typeface="Times New Roman"/>
              </a:rPr>
              <a:t>seeks to </a:t>
            </a:r>
            <a:r>
              <a:rPr dirty="0" sz="1100" spc="10">
                <a:latin typeface="Times New Roman"/>
                <a:cs typeface="Times New Roman"/>
              </a:rPr>
              <a:t>avoid.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fact of investment life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unavoidable 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anyone who </a:t>
            </a:r>
            <a:r>
              <a:rPr dirty="0" sz="1100" spc="5">
                <a:latin typeface="Times New Roman"/>
                <a:cs typeface="Times New Roman"/>
              </a:rPr>
              <a:t>seeks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trivial rate of </a:t>
            </a:r>
            <a:r>
              <a:rPr dirty="0" sz="1100" spc="10">
                <a:latin typeface="Times New Roman"/>
                <a:cs typeface="Times New Roman"/>
              </a:rPr>
              <a:t>return. This chapter explores the fundamental  </a:t>
            </a:r>
            <a:r>
              <a:rPr dirty="0" sz="1100" spc="5">
                <a:latin typeface="Times New Roman"/>
                <a:cs typeface="Times New Roman"/>
              </a:rPr>
              <a:t>principles </a:t>
            </a:r>
            <a:r>
              <a:rPr dirty="0" sz="1100" spc="10">
                <a:latin typeface="Times New Roman"/>
                <a:cs typeface="Times New Roman"/>
              </a:rPr>
              <a:t>underlying </a:t>
            </a:r>
            <a:r>
              <a:rPr dirty="0" sz="1100" spc="5">
                <a:latin typeface="Times New Roman"/>
                <a:cs typeface="Times New Roman"/>
              </a:rPr>
              <a:t>the relationship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risk and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RETURN: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Some return </a:t>
            </a:r>
            <a:r>
              <a:rPr dirty="0" sz="1100" spc="5">
                <a:latin typeface="Times New Roman"/>
                <a:cs typeface="Times New Roman"/>
              </a:rPr>
              <a:t>measures are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useful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others. It is </a:t>
            </a:r>
            <a:r>
              <a:rPr dirty="0" sz="1100" spc="10">
                <a:latin typeface="Times New Roman"/>
                <a:cs typeface="Times New Roman"/>
              </a:rPr>
              <a:t>important </a:t>
            </a:r>
            <a:r>
              <a:rPr dirty="0" sz="1100" spc="5">
                <a:latin typeface="Times New Roman"/>
                <a:cs typeface="Times New Roman"/>
              </a:rPr>
              <a:t>to understand </a:t>
            </a:r>
            <a:r>
              <a:rPr dirty="0" sz="1100" spc="10">
                <a:latin typeface="Times New Roman"/>
                <a:cs typeface="Times New Roman"/>
              </a:rPr>
              <a:t>the  calculation and </a:t>
            </a:r>
            <a:r>
              <a:rPr dirty="0" sz="1100" spc="5">
                <a:latin typeface="Times New Roman"/>
                <a:cs typeface="Times New Roman"/>
              </a:rPr>
              <a:t>limitations </a:t>
            </a:r>
            <a:r>
              <a:rPr dirty="0" sz="1100" spc="10">
                <a:latin typeface="Times New Roman"/>
                <a:cs typeface="Times New Roman"/>
              </a:rPr>
              <a:t>of various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measures.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Holding Period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Return: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simplest </a:t>
            </a:r>
            <a:r>
              <a:rPr dirty="0" sz="1100" spc="5">
                <a:latin typeface="Times New Roman"/>
                <a:cs typeface="Times New Roman"/>
              </a:rPr>
              <a:t>measure of return is </a:t>
            </a:r>
            <a:r>
              <a:rPr dirty="0" sz="1100" spc="10">
                <a:latin typeface="Times New Roman"/>
                <a:cs typeface="Times New Roman"/>
              </a:rPr>
              <a:t>the holding period return. This calculation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independent  </a:t>
            </a:r>
            <a:r>
              <a:rPr dirty="0" sz="1100" spc="5">
                <a:latin typeface="Times New Roman"/>
                <a:cs typeface="Times New Roman"/>
              </a:rPr>
              <a:t>of the passage of time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incorporates </a:t>
            </a:r>
            <a:r>
              <a:rPr dirty="0" sz="1100" spc="10">
                <a:latin typeface="Times New Roman"/>
                <a:cs typeface="Times New Roman"/>
              </a:rPr>
              <a:t>only a </a:t>
            </a:r>
            <a:r>
              <a:rPr dirty="0" sz="1100" spc="5">
                <a:latin typeface="Times New Roman"/>
                <a:cs typeface="Times New Roman"/>
              </a:rPr>
              <a:t>beginning </a:t>
            </a:r>
            <a:r>
              <a:rPr dirty="0" sz="1100" spc="10">
                <a:latin typeface="Times New Roman"/>
                <a:cs typeface="Times New Roman"/>
              </a:rPr>
              <a:t>point and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ending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point.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Holding period return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Ending value – Beginning value </a:t>
            </a:r>
            <a:r>
              <a:rPr dirty="0" u="heavy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+</a:t>
            </a:r>
            <a:r>
              <a:rPr dirty="0" u="heavy" sz="1100" spc="-3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Income</a:t>
            </a:r>
            <a:endParaRPr sz="1100">
              <a:latin typeface="Times New Roman"/>
              <a:cs typeface="Times New Roman"/>
            </a:endParaRPr>
          </a:p>
          <a:p>
            <a:pPr algn="ctr" marL="1035685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Beginning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value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Someone might </a:t>
            </a:r>
            <a:r>
              <a:rPr dirty="0" sz="1100" spc="5">
                <a:latin typeface="Times New Roman"/>
                <a:cs typeface="Times New Roman"/>
              </a:rPr>
              <a:t>buy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shares of stock at </a:t>
            </a:r>
            <a:r>
              <a:rPr dirty="0" sz="1100" spc="10">
                <a:latin typeface="Times New Roman"/>
                <a:cs typeface="Times New Roman"/>
              </a:rPr>
              <a:t>$25, </a:t>
            </a:r>
            <a:r>
              <a:rPr dirty="0" sz="1100" spc="5">
                <a:latin typeface="Times New Roman"/>
                <a:cs typeface="Times New Roman"/>
              </a:rPr>
              <a:t>receives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10 </a:t>
            </a:r>
            <a:r>
              <a:rPr dirty="0" sz="1100" spc="5">
                <a:latin typeface="Times New Roman"/>
                <a:cs typeface="Times New Roman"/>
              </a:rPr>
              <a:t>cent </a:t>
            </a:r>
            <a:r>
              <a:rPr dirty="0" sz="1100" spc="10">
                <a:latin typeface="Times New Roman"/>
                <a:cs typeface="Times New Roman"/>
              </a:rPr>
              <a:t>per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dividend, and  </a:t>
            </a:r>
            <a:r>
              <a:rPr dirty="0" sz="1100" spc="5">
                <a:latin typeface="Times New Roman"/>
                <a:cs typeface="Times New Roman"/>
              </a:rPr>
              <a:t>later sell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$30.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holding period </a:t>
            </a:r>
            <a:r>
              <a:rPr dirty="0" sz="1100" spc="10">
                <a:latin typeface="Times New Roman"/>
                <a:cs typeface="Times New Roman"/>
              </a:rPr>
              <a:t>return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$30 – $25 </a:t>
            </a:r>
            <a:r>
              <a:rPr dirty="0" u="heavy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+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$0.10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20.4%</a:t>
            </a:r>
            <a:endParaRPr sz="1100">
              <a:latin typeface="Times New Roman"/>
              <a:cs typeface="Times New Roman"/>
            </a:endParaRPr>
          </a:p>
          <a:p>
            <a:pPr algn="ctr" marR="498475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$25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makes no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holding </a:t>
            </a:r>
            <a:r>
              <a:rPr dirty="0" sz="1100" spc="5">
                <a:latin typeface="Times New Roman"/>
                <a:cs typeface="Times New Roman"/>
              </a:rPr>
              <a:t>period return is calculated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basis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share 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shares.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holding period return is exactly the same </a:t>
            </a:r>
            <a:r>
              <a:rPr dirty="0" sz="1100" spc="10">
                <a:latin typeface="Times New Roman"/>
                <a:cs typeface="Times New Roman"/>
              </a:rPr>
              <a:t>because every term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multiplied </a:t>
            </a:r>
            <a:r>
              <a:rPr dirty="0" sz="1100" spc="15">
                <a:latin typeface="Times New Roman"/>
                <a:cs typeface="Times New Roman"/>
              </a:rPr>
              <a:t>by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100.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investment done well?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answer depends on how </a:t>
            </a:r>
            <a:r>
              <a:rPr dirty="0" sz="1100" spc="15">
                <a:latin typeface="Times New Roman"/>
                <a:cs typeface="Times New Roman"/>
              </a:rPr>
              <a:t>much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transpired between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purchase and </a:t>
            </a:r>
            <a:r>
              <a:rPr dirty="0" sz="1100" spc="5">
                <a:latin typeface="Times New Roman"/>
                <a:cs typeface="Times New Roman"/>
              </a:rPr>
              <a:t>the sale. If the stock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acquired in </a:t>
            </a:r>
            <a:r>
              <a:rPr dirty="0" sz="1100" spc="10">
                <a:latin typeface="Times New Roman"/>
                <a:cs typeface="Times New Roman"/>
              </a:rPr>
              <a:t>1989 and </a:t>
            </a:r>
            <a:r>
              <a:rPr dirty="0" sz="1100" spc="5">
                <a:latin typeface="Times New Roman"/>
                <a:cs typeface="Times New Roman"/>
              </a:rPr>
              <a:t>sold in </a:t>
            </a:r>
            <a:r>
              <a:rPr dirty="0" sz="1100" spc="10">
                <a:latin typeface="Times New Roman"/>
                <a:cs typeface="Times New Roman"/>
              </a:rPr>
              <a:t>2000, </a:t>
            </a:r>
            <a:r>
              <a:rPr dirty="0" sz="1100" spc="5">
                <a:latin typeface="Times New Roman"/>
                <a:cs typeface="Times New Roman"/>
              </a:rPr>
              <a:t>the total gain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20.4% </a:t>
            </a:r>
            <a:r>
              <a:rPr dirty="0" sz="1100" spc="5">
                <a:latin typeface="Times New Roman"/>
                <a:cs typeface="Times New Roman"/>
              </a:rPr>
              <a:t>is less </a:t>
            </a:r>
            <a:r>
              <a:rPr dirty="0" sz="1100" spc="10">
                <a:latin typeface="Times New Roman"/>
                <a:cs typeface="Times New Roman"/>
              </a:rPr>
              <a:t>than what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been earned in </a:t>
            </a:r>
            <a:r>
              <a:rPr dirty="0" sz="1100" spc="10">
                <a:latin typeface="Times New Roman"/>
                <a:cs typeface="Times New Roman"/>
              </a:rPr>
              <a:t>a bank </a:t>
            </a:r>
            <a:r>
              <a:rPr dirty="0" sz="1100" spc="5">
                <a:latin typeface="Times New Roman"/>
                <a:cs typeface="Times New Roman"/>
              </a:rPr>
              <a:t>account. If, </a:t>
            </a:r>
            <a:r>
              <a:rPr dirty="0" sz="1100" spc="10">
                <a:latin typeface="Times New Roman"/>
                <a:cs typeface="Times New Roman"/>
              </a:rPr>
              <a:t>however, the stock  was purchased </a:t>
            </a:r>
            <a:r>
              <a:rPr dirty="0" sz="1100" spc="15">
                <a:latin typeface="Times New Roman"/>
                <a:cs typeface="Times New Roman"/>
              </a:rPr>
              <a:t>60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ago, the </a:t>
            </a:r>
            <a:r>
              <a:rPr dirty="0" sz="1100" spc="10">
                <a:latin typeface="Times New Roman"/>
                <a:cs typeface="Times New Roman"/>
              </a:rPr>
              <a:t>return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handsome.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825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Because we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accustomed </a:t>
            </a:r>
            <a:r>
              <a:rPr dirty="0" sz="1100" spc="5">
                <a:latin typeface="Times New Roman"/>
                <a:cs typeface="Times New Roman"/>
              </a:rPr>
              <a:t>to thinking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rates of return </a:t>
            </a:r>
            <a:r>
              <a:rPr dirty="0" sz="1100" spc="10">
                <a:latin typeface="Times New Roman"/>
                <a:cs typeface="Times New Roman"/>
              </a:rPr>
              <a:t>on an annual </a:t>
            </a:r>
            <a:r>
              <a:rPr dirty="0" sz="1100" spc="5">
                <a:latin typeface="Times New Roman"/>
                <a:cs typeface="Times New Roman"/>
              </a:rPr>
              <a:t>basis, it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to annualize returns.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annualize returns, multiply the holding period return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by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7037"/>
            <a:ext cx="325564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4154" y="407037"/>
            <a:ext cx="2324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26" y="9438228"/>
            <a:ext cx="261874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99008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19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35270" cy="860552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u="heavy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Type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of</a:t>
            </a:r>
            <a:r>
              <a:rPr dirty="0" u="heavy" sz="1100" spc="-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dividends: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three </a:t>
            </a:r>
            <a:r>
              <a:rPr dirty="0" sz="1100" spc="10">
                <a:latin typeface="Times New Roman"/>
                <a:cs typeface="Times New Roman"/>
              </a:rPr>
              <a:t>types </a:t>
            </a:r>
            <a:r>
              <a:rPr dirty="0" sz="1100" spc="5">
                <a:latin typeface="Times New Roman"/>
                <a:cs typeface="Times New Roman"/>
              </a:rPr>
              <a:t>of dividends that corporations </a:t>
            </a:r>
            <a:r>
              <a:rPr dirty="0" sz="1100" spc="10">
                <a:latin typeface="Times New Roman"/>
                <a:cs typeface="Times New Roman"/>
              </a:rPr>
              <a:t>may pay </a:t>
            </a:r>
            <a:r>
              <a:rPr dirty="0" sz="1100" spc="5">
                <a:latin typeface="Times New Roman"/>
                <a:cs typeface="Times New Roman"/>
              </a:rPr>
              <a:t>to their shareholders </a:t>
            </a:r>
            <a:r>
              <a:rPr dirty="0" sz="1100" spc="10">
                <a:latin typeface="Times New Roman"/>
                <a:cs typeface="Times New Roman"/>
              </a:rPr>
              <a:t>include cash  </a:t>
            </a:r>
            <a:r>
              <a:rPr dirty="0" sz="1100" spc="5">
                <a:latin typeface="Times New Roman"/>
                <a:cs typeface="Times New Roman"/>
              </a:rPr>
              <a:t>dividends stock </a:t>
            </a:r>
            <a:r>
              <a:rPr dirty="0" sz="1100" spc="10">
                <a:latin typeface="Times New Roman"/>
                <a:cs typeface="Times New Roman"/>
              </a:rPr>
              <a:t>dividends, and </a:t>
            </a:r>
            <a:r>
              <a:rPr dirty="0" sz="1100" spc="5">
                <a:latin typeface="Times New Roman"/>
                <a:cs typeface="Times New Roman"/>
              </a:rPr>
              <a:t>property dividends.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1.</a:t>
            </a:r>
            <a:r>
              <a:rPr dirty="0" sz="1100" spc="285" b="1">
                <a:latin typeface="Times New Roman"/>
                <a:cs typeface="Times New Roman"/>
              </a:rPr>
              <a:t>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Cash</a:t>
            </a:r>
            <a:r>
              <a:rPr dirty="0" u="heavy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Dividends: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dividend not surprisingly,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paid </a:t>
            </a:r>
            <a:r>
              <a:rPr dirty="0" sz="1100" spc="5">
                <a:latin typeface="Times New Roman"/>
                <a:cs typeface="Times New Roman"/>
              </a:rPr>
              <a:t>in cash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 dividend.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established dividend payment </a:t>
            </a:r>
            <a:r>
              <a:rPr dirty="0" sz="1100" spc="5">
                <a:latin typeface="Times New Roman"/>
                <a:cs typeface="Times New Roman"/>
              </a:rPr>
              <a:t>schedule through </a:t>
            </a:r>
            <a:r>
              <a:rPr dirty="0" sz="1100" spc="10">
                <a:latin typeface="Times New Roman"/>
                <a:cs typeface="Times New Roman"/>
              </a:rPr>
              <a:t>which a </a:t>
            </a:r>
            <a:r>
              <a:rPr dirty="0" sz="1100" spc="5">
                <a:latin typeface="Times New Roman"/>
                <a:cs typeface="Times New Roman"/>
              </a:rPr>
              <a:t>portion 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firm’s </a:t>
            </a:r>
            <a:r>
              <a:rPr dirty="0" sz="1100" spc="10">
                <a:latin typeface="Times New Roman"/>
                <a:cs typeface="Times New Roman"/>
              </a:rPr>
              <a:t>profits are returned </a:t>
            </a:r>
            <a:r>
              <a:rPr dirty="0" sz="1100" spc="5">
                <a:latin typeface="Times New Roman"/>
                <a:cs typeface="Times New Roman"/>
              </a:rPr>
              <a:t>to the shareholders. These </a:t>
            </a:r>
            <a:r>
              <a:rPr dirty="0" sz="1100" spc="10">
                <a:latin typeface="Times New Roman"/>
                <a:cs typeface="Times New Roman"/>
              </a:rPr>
              <a:t>dividends </a:t>
            </a:r>
            <a:r>
              <a:rPr dirty="0" sz="1100" spc="5">
                <a:latin typeface="Times New Roman"/>
                <a:cs typeface="Times New Roman"/>
              </a:rPr>
              <a:t>may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received as </a:t>
            </a: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(via  </a:t>
            </a:r>
            <a:r>
              <a:rPr dirty="0" sz="1100" spc="10">
                <a:latin typeface="Times New Roman"/>
                <a:cs typeface="Times New Roman"/>
              </a:rPr>
              <a:t>a check form the company)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they can sometimes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reinvested in additional shares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stock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latter option is accomplished via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reinvestment </a:t>
            </a:r>
            <a:r>
              <a:rPr dirty="0" sz="1100" spc="5">
                <a:latin typeface="Times New Roman"/>
                <a:cs typeface="Times New Roman"/>
              </a:rPr>
              <a:t>plan, often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a DRIP. Such a plan </a:t>
            </a:r>
            <a:r>
              <a:rPr dirty="0" sz="1100" spc="5">
                <a:latin typeface="Times New Roman"/>
                <a:cs typeface="Times New Roman"/>
              </a:rPr>
              <a:t>virtually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provides for </a:t>
            </a:r>
            <a:r>
              <a:rPr dirty="0" sz="1100" spc="10">
                <a:latin typeface="Times New Roman"/>
                <a:cs typeface="Times New Roman"/>
              </a:rPr>
              <a:t>the purchase </a:t>
            </a:r>
            <a:r>
              <a:rPr dirty="0" sz="1100" spc="5">
                <a:latin typeface="Times New Roman"/>
                <a:cs typeface="Times New Roman"/>
              </a:rPr>
              <a:t>of fractional shares  with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reinvested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check.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If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current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share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$25,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$30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dividend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check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would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buy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1.2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More than </a:t>
            </a:r>
            <a:r>
              <a:rPr dirty="0" sz="1100" spc="15">
                <a:latin typeface="Times New Roman"/>
                <a:cs typeface="Times New Roman"/>
              </a:rPr>
              <a:t>1,000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have a dividend reinvestment plan. Reinvested dividends can make a  </a:t>
            </a:r>
            <a:r>
              <a:rPr dirty="0" sz="1100" spc="5">
                <a:latin typeface="Times New Roman"/>
                <a:cs typeface="Times New Roman"/>
              </a:rPr>
              <a:t>significant difference in </a:t>
            </a:r>
            <a:r>
              <a:rPr dirty="0" sz="1100" spc="10">
                <a:latin typeface="Times New Roman"/>
                <a:cs typeface="Times New Roman"/>
              </a:rPr>
              <a:t>the growth of an </a:t>
            </a:r>
            <a:r>
              <a:rPr dirty="0" sz="1100" spc="5">
                <a:latin typeface="Times New Roman"/>
                <a:cs typeface="Times New Roman"/>
              </a:rPr>
              <a:t>investment, particularly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the additional </a:t>
            </a:r>
            <a:r>
              <a:rPr dirty="0" sz="1100" spc="10">
                <a:latin typeface="Times New Roman"/>
                <a:cs typeface="Times New Roman"/>
              </a:rPr>
              <a:t>shares are  acquired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prevailing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price. </a:t>
            </a:r>
            <a:r>
              <a:rPr dirty="0" sz="1100" spc="10">
                <a:latin typeface="Times New Roman"/>
                <a:cs typeface="Times New Roman"/>
              </a:rPr>
              <a:t>About 100 </a:t>
            </a:r>
            <a:r>
              <a:rPr dirty="0" sz="1100" spc="5">
                <a:latin typeface="Times New Roman"/>
                <a:cs typeface="Times New Roman"/>
              </a:rPr>
              <a:t>firms, especially </a:t>
            </a:r>
            <a:r>
              <a:rPr dirty="0" sz="1100" spc="10">
                <a:latin typeface="Times New Roman"/>
                <a:cs typeface="Times New Roman"/>
              </a:rPr>
              <a:t>bank  and </a:t>
            </a:r>
            <a:r>
              <a:rPr dirty="0" sz="1100" spc="5">
                <a:latin typeface="Times New Roman"/>
                <a:cs typeface="Times New Roman"/>
              </a:rPr>
              <a:t>utilities </a:t>
            </a:r>
            <a:r>
              <a:rPr dirty="0" sz="1100" spc="10">
                <a:latin typeface="Times New Roman"/>
                <a:cs typeface="Times New Roman"/>
              </a:rPr>
              <a:t>encourage dividend reinvestment by </a:t>
            </a:r>
            <a:r>
              <a:rPr dirty="0" sz="1100" spc="5">
                <a:latin typeface="Times New Roman"/>
                <a:cs typeface="Times New Roman"/>
              </a:rPr>
              <a:t>offering such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discount.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see </a:t>
            </a:r>
            <a:r>
              <a:rPr dirty="0" sz="1100" spc="10">
                <a:latin typeface="Times New Roman"/>
                <a:cs typeface="Times New Roman"/>
              </a:rPr>
              <a:t>the potential impact of dividend reinvestment over the long run supposes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firms  are identical in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respect </a:t>
            </a:r>
            <a:r>
              <a:rPr dirty="0" sz="1100" spc="10">
                <a:latin typeface="Times New Roman"/>
                <a:cs typeface="Times New Roman"/>
              </a:rPr>
              <a:t>except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reinvests dividends at </a:t>
            </a:r>
            <a:r>
              <a:rPr dirty="0" sz="1100" spc="10">
                <a:latin typeface="Times New Roman"/>
                <a:cs typeface="Times New Roman"/>
              </a:rPr>
              <a:t>a 5 </a:t>
            </a:r>
            <a:r>
              <a:rPr dirty="0" sz="1100" spc="5">
                <a:latin typeface="Times New Roman"/>
                <a:cs typeface="Times New Roman"/>
              </a:rPr>
              <a:t>percent discount  while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has no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reinvestment plan. Assume cash earns 4 percent the </a:t>
            </a:r>
            <a:r>
              <a:rPr dirty="0" sz="1100" spc="15">
                <a:latin typeface="Times New Roman"/>
                <a:cs typeface="Times New Roman"/>
              </a:rPr>
              <a:t>two 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have a </a:t>
            </a:r>
            <a:r>
              <a:rPr dirty="0" sz="1100" spc="5">
                <a:latin typeface="Times New Roman"/>
                <a:cs typeface="Times New Roman"/>
              </a:rPr>
              <a:t>constant </a:t>
            </a:r>
            <a:r>
              <a:rPr dirty="0" sz="1100" spc="10">
                <a:latin typeface="Times New Roman"/>
                <a:cs typeface="Times New Roman"/>
              </a:rPr>
              <a:t>5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dividend yield both </a:t>
            </a:r>
            <a:r>
              <a:rPr dirty="0" sz="1100" spc="5">
                <a:latin typeface="Times New Roman"/>
                <a:cs typeface="Times New Roman"/>
              </a:rPr>
              <a:t>shares initially sell for </a:t>
            </a:r>
            <a:r>
              <a:rPr dirty="0" sz="1100" spc="10">
                <a:latin typeface="Times New Roman"/>
                <a:cs typeface="Times New Roman"/>
              </a:rPr>
              <a:t>$25 and the share  </a:t>
            </a:r>
            <a:r>
              <a:rPr dirty="0" sz="1100" spc="5">
                <a:latin typeface="Times New Roman"/>
                <a:cs typeface="Times New Roman"/>
              </a:rPr>
              <a:t>price rises </a:t>
            </a:r>
            <a:r>
              <a:rPr dirty="0" sz="1100" spc="10">
                <a:latin typeface="Times New Roman"/>
                <a:cs typeface="Times New Roman"/>
              </a:rPr>
              <a:t>by $1 </a:t>
            </a:r>
            <a:r>
              <a:rPr dirty="0" sz="1100" spc="5">
                <a:latin typeface="Times New Roman"/>
                <a:cs typeface="Times New Roman"/>
              </a:rPr>
              <a:t>per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for ten years. </a:t>
            </a: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end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the account value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reinvestment </a:t>
            </a:r>
            <a:r>
              <a:rPr dirty="0" sz="1100" spc="10">
                <a:latin typeface="Times New Roman"/>
                <a:cs typeface="Times New Roman"/>
              </a:rPr>
              <a:t>would be $61.38 compared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$38.52 </a:t>
            </a:r>
            <a:r>
              <a:rPr dirty="0" sz="1100" spc="5">
                <a:latin typeface="Times New Roman"/>
                <a:cs typeface="Times New Roman"/>
              </a:rPr>
              <a:t>without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reinvestment.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If an </a:t>
            </a:r>
            <a:r>
              <a:rPr dirty="0" sz="1100" spc="10">
                <a:latin typeface="Times New Roman"/>
                <a:cs typeface="Times New Roman"/>
              </a:rPr>
              <a:t>investor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with a broker for </a:t>
            </a:r>
            <a:r>
              <a:rPr dirty="0" sz="1100" spc="5">
                <a:latin typeface="Times New Roman"/>
                <a:cs typeface="Times New Roman"/>
              </a:rPr>
              <a:t>safekeeping </a:t>
            </a:r>
            <a:r>
              <a:rPr dirty="0" sz="1100" spc="10">
                <a:latin typeface="Times New Roman"/>
                <a:cs typeface="Times New Roman"/>
              </a:rPr>
              <a:t>rather than taking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10">
                <a:latin typeface="Times New Roman"/>
                <a:cs typeface="Times New Roman"/>
              </a:rPr>
              <a:t>home, they  </a:t>
            </a:r>
            <a:r>
              <a:rPr dirty="0" sz="1100" spc="5">
                <a:latin typeface="Times New Roman"/>
                <a:cs typeface="Times New Roman"/>
              </a:rPr>
              <a:t>are said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held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street </a:t>
            </a:r>
            <a:r>
              <a:rPr dirty="0" sz="1100" spc="10">
                <a:latin typeface="Times New Roman"/>
                <a:cs typeface="Times New Roman"/>
              </a:rPr>
              <a:t>name.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this case the company paying </a:t>
            </a:r>
            <a:r>
              <a:rPr dirty="0" sz="1100" spc="5">
                <a:latin typeface="Times New Roman"/>
                <a:cs typeface="Times New Roman"/>
              </a:rPr>
              <a:t>dividends </a:t>
            </a:r>
            <a:r>
              <a:rPr dirty="0" sz="1100" spc="10">
                <a:latin typeface="Times New Roman"/>
                <a:cs typeface="Times New Roman"/>
              </a:rPr>
              <a:t>pays them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the brokerage </a:t>
            </a:r>
            <a:r>
              <a:rPr dirty="0" sz="1100" spc="5">
                <a:latin typeface="Times New Roman"/>
                <a:cs typeface="Times New Roman"/>
              </a:rPr>
              <a:t>firm.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firm’s subsidiary accounting </a:t>
            </a:r>
            <a:r>
              <a:rPr dirty="0" sz="1100" spc="10">
                <a:latin typeface="Times New Roman"/>
                <a:cs typeface="Times New Roman"/>
              </a:rPr>
              <a:t>then </a:t>
            </a:r>
            <a:r>
              <a:rPr dirty="0" sz="1100" spc="5">
                <a:latin typeface="Times New Roman"/>
                <a:cs typeface="Times New Roman"/>
              </a:rPr>
              <a:t>allocates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dividend check  appropriately among the </a:t>
            </a:r>
            <a:r>
              <a:rPr dirty="0" sz="1100" spc="5">
                <a:latin typeface="Times New Roman"/>
                <a:cs typeface="Times New Roman"/>
              </a:rPr>
              <a:t>clients </a:t>
            </a:r>
            <a:r>
              <a:rPr dirty="0" sz="1100" spc="10">
                <a:latin typeface="Times New Roman"/>
                <a:cs typeface="Times New Roman"/>
              </a:rPr>
              <a:t>owning this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0">
                <a:latin typeface="Times New Roman"/>
                <a:cs typeface="Times New Roman"/>
              </a:rPr>
              <a:t>Most brokerage firms have arrangements  whereby any </a:t>
            </a:r>
            <a:r>
              <a:rPr dirty="0" sz="1100" spc="5">
                <a:latin typeface="Times New Roman"/>
                <a:cs typeface="Times New Roman"/>
              </a:rPr>
              <a:t>excess </a:t>
            </a: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in an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is automatically transferred into an interest </a:t>
            </a:r>
            <a:r>
              <a:rPr dirty="0" sz="1100" spc="10">
                <a:latin typeface="Times New Roman"/>
                <a:cs typeface="Times New Roman"/>
              </a:rPr>
              <a:t>earning  fund of some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type.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minor inconveniences with dividend reinvestment </a:t>
            </a:r>
            <a:r>
              <a:rPr dirty="0" sz="1100" spc="5">
                <a:latin typeface="Times New Roman"/>
                <a:cs typeface="Times New Roman"/>
              </a:rPr>
              <a:t>is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 usually must 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registered in the individual investor </a:t>
            </a:r>
            <a:r>
              <a:rPr dirty="0" sz="1100" spc="10">
                <a:latin typeface="Times New Roman"/>
                <a:cs typeface="Times New Roman"/>
              </a:rPr>
              <a:t>name </a:t>
            </a:r>
            <a:r>
              <a:rPr dirty="0" sz="1100" spc="5">
                <a:latin typeface="Times New Roman"/>
                <a:cs typeface="Times New Roman"/>
              </a:rPr>
              <a:t>they cannot </a:t>
            </a:r>
            <a:r>
              <a:rPr dirty="0" sz="1100" spc="10">
                <a:latin typeface="Times New Roman"/>
                <a:cs typeface="Times New Roman"/>
              </a:rPr>
              <a:t>be held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street </a:t>
            </a:r>
            <a:r>
              <a:rPr dirty="0" sz="1100" spc="10">
                <a:latin typeface="Times New Roman"/>
                <a:cs typeface="Times New Roman"/>
              </a:rPr>
              <a:t>name. Also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 re-investment results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holding of </a:t>
            </a:r>
            <a:r>
              <a:rPr dirty="0" sz="1100" spc="10">
                <a:latin typeface="Times New Roman"/>
                <a:cs typeface="Times New Roman"/>
              </a:rPr>
              <a:t>odd </a:t>
            </a:r>
            <a:r>
              <a:rPr dirty="0" sz="1100" spc="5">
                <a:latin typeface="Times New Roman"/>
                <a:cs typeface="Times New Roman"/>
              </a:rPr>
              <a:t>lots.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odd lot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quantity of shares  not divisible by 100. holding are either </a:t>
            </a:r>
            <a:r>
              <a:rPr dirty="0" sz="1100" spc="10">
                <a:latin typeface="Times New Roman"/>
                <a:cs typeface="Times New Roman"/>
              </a:rPr>
              <a:t>odd </a:t>
            </a:r>
            <a:r>
              <a:rPr dirty="0" sz="1100" spc="5">
                <a:latin typeface="Times New Roman"/>
                <a:cs typeface="Times New Roman"/>
              </a:rPr>
              <a:t>lots or </a:t>
            </a:r>
            <a:r>
              <a:rPr dirty="0" sz="1100" spc="10">
                <a:latin typeface="Times New Roman"/>
                <a:cs typeface="Times New Roman"/>
              </a:rPr>
              <a:t>round lots </a:t>
            </a:r>
            <a:r>
              <a:rPr dirty="0" sz="1100" spc="5">
                <a:latin typeface="Times New Roman"/>
                <a:cs typeface="Times New Roman"/>
              </a:rPr>
              <a:t>(quantities </a:t>
            </a:r>
            <a:r>
              <a:rPr dirty="0" sz="1100" spc="10">
                <a:latin typeface="Times New Roman"/>
                <a:cs typeface="Times New Roman"/>
              </a:rPr>
              <a:t>that are </a:t>
            </a:r>
            <a:r>
              <a:rPr dirty="0" sz="1100" spc="5">
                <a:latin typeface="Times New Roman"/>
                <a:cs typeface="Times New Roman"/>
              </a:rPr>
              <a:t>divisible </a:t>
            </a:r>
            <a:r>
              <a:rPr dirty="0" sz="1100" spc="10">
                <a:latin typeface="Times New Roman"/>
                <a:cs typeface="Times New Roman"/>
              </a:rPr>
              <a:t>by  </a:t>
            </a:r>
            <a:r>
              <a:rPr dirty="0" sz="1100" spc="5">
                <a:latin typeface="Times New Roman"/>
                <a:cs typeface="Times New Roman"/>
              </a:rPr>
              <a:t>100.)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opportunity </a:t>
            </a:r>
            <a:r>
              <a:rPr dirty="0" sz="1100" spc="10">
                <a:latin typeface="Times New Roman"/>
                <a:cs typeface="Times New Roman"/>
              </a:rPr>
              <a:t>to be </a:t>
            </a:r>
            <a:r>
              <a:rPr dirty="0" sz="1100" spc="5">
                <a:latin typeface="Times New Roman"/>
                <a:cs typeface="Times New Roman"/>
              </a:rPr>
              <a:t>able </a:t>
            </a:r>
            <a:r>
              <a:rPr dirty="0" sz="1100" spc="10">
                <a:latin typeface="Times New Roman"/>
                <a:cs typeface="Times New Roman"/>
              </a:rPr>
              <a:t>to buy </a:t>
            </a:r>
            <a:r>
              <a:rPr dirty="0" sz="1100" spc="5">
                <a:latin typeface="Times New Roman"/>
                <a:cs typeface="Times New Roman"/>
              </a:rPr>
              <a:t>shares at </a:t>
            </a:r>
            <a:r>
              <a:rPr dirty="0" sz="1100" spc="10">
                <a:latin typeface="Times New Roman"/>
                <a:cs typeface="Times New Roman"/>
              </a:rPr>
              <a:t>a discount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prevailing </a:t>
            </a:r>
            <a:r>
              <a:rPr dirty="0" sz="1100" spc="5">
                <a:latin typeface="Times New Roman"/>
                <a:cs typeface="Times New Roman"/>
              </a:rPr>
              <a:t>market price  through makes </a:t>
            </a:r>
            <a:r>
              <a:rPr dirty="0" sz="1100" spc="10">
                <a:latin typeface="Times New Roman"/>
                <a:cs typeface="Times New Roman"/>
              </a:rPr>
              <a:t>up for any odd lot in convenience. There </a:t>
            </a:r>
            <a:r>
              <a:rPr dirty="0" sz="1100" spc="5">
                <a:latin typeface="Times New Roman"/>
                <a:cs typeface="Times New Roman"/>
              </a:rPr>
              <a:t>is really </a:t>
            </a:r>
            <a:r>
              <a:rPr dirty="0" sz="1100" spc="10">
                <a:latin typeface="Times New Roman"/>
                <a:cs typeface="Times New Roman"/>
              </a:rPr>
              <a:t>nothing wrong </a:t>
            </a:r>
            <a:r>
              <a:rPr dirty="0" sz="1100" spc="5">
                <a:latin typeface="Times New Roman"/>
                <a:cs typeface="Times New Roman"/>
              </a:rPr>
              <a:t>with  holding an </a:t>
            </a:r>
            <a:r>
              <a:rPr dirty="0" sz="1100" spc="10">
                <a:latin typeface="Times New Roman"/>
                <a:cs typeface="Times New Roman"/>
              </a:rPr>
              <a:t>odd </a:t>
            </a:r>
            <a:r>
              <a:rPr dirty="0" sz="1100" spc="5">
                <a:latin typeface="Times New Roman"/>
                <a:cs typeface="Times New Roman"/>
              </a:rPr>
              <a:t>lot </a:t>
            </a:r>
            <a:r>
              <a:rPr dirty="0" sz="1100" spc="10">
                <a:latin typeface="Times New Roman"/>
                <a:cs typeface="Times New Roman"/>
              </a:rPr>
              <a:t>anyway.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1995 annual </a:t>
            </a:r>
            <a:r>
              <a:rPr dirty="0" sz="1100" spc="5">
                <a:latin typeface="Times New Roman"/>
                <a:cs typeface="Times New Roman"/>
              </a:rPr>
              <a:t>meeting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Walt </a:t>
            </a:r>
            <a:r>
              <a:rPr dirty="0" sz="1100" spc="10">
                <a:latin typeface="Times New Roman"/>
                <a:cs typeface="Times New Roman"/>
              </a:rPr>
              <a:t>Disney Company (DIS, </a:t>
            </a:r>
            <a:r>
              <a:rPr dirty="0" sz="1100" spc="15">
                <a:latin typeface="Times New Roman"/>
                <a:cs typeface="Times New Roman"/>
              </a:rPr>
              <a:t>NYSE) </a:t>
            </a:r>
            <a:r>
              <a:rPr dirty="0" sz="1100" spc="5">
                <a:latin typeface="Times New Roman"/>
                <a:cs typeface="Times New Roman"/>
              </a:rPr>
              <a:t>shareholders voted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stockholder proposal to reinstate </a:t>
            </a:r>
            <a:r>
              <a:rPr dirty="0" sz="1100" spc="10">
                <a:latin typeface="Times New Roman"/>
                <a:cs typeface="Times New Roman"/>
              </a:rPr>
              <a:t>the dividend </a:t>
            </a:r>
            <a:r>
              <a:rPr dirty="0" sz="1100" spc="5">
                <a:latin typeface="Times New Roman"/>
                <a:cs typeface="Times New Roman"/>
              </a:rPr>
              <a:t>reinvestment plan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 spc="5">
                <a:latin typeface="Times New Roman"/>
                <a:cs typeface="Times New Roman"/>
              </a:rPr>
              <a:t>terminated 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1990. </a:t>
            </a:r>
            <a:r>
              <a:rPr dirty="0" sz="1100" spc="10">
                <a:latin typeface="Times New Roman"/>
                <a:cs typeface="Times New Roman"/>
              </a:rPr>
              <a:t>a husband and wife owing 108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made the </a:t>
            </a:r>
            <a:r>
              <a:rPr dirty="0" sz="1100" spc="5">
                <a:latin typeface="Times New Roman"/>
                <a:cs typeface="Times New Roman"/>
              </a:rPr>
              <a:t>proposal in </a:t>
            </a:r>
            <a:r>
              <a:rPr dirty="0" sz="1100" spc="10">
                <a:latin typeface="Times New Roman"/>
                <a:cs typeface="Times New Roman"/>
              </a:rPr>
              <a:t>accordance with </a:t>
            </a:r>
            <a:r>
              <a:rPr dirty="0" sz="1100" spc="5">
                <a:latin typeface="Times New Roman"/>
                <a:cs typeface="Times New Roman"/>
              </a:rPr>
              <a:t>their  rights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shareholders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proposal </a:t>
            </a:r>
            <a:r>
              <a:rPr dirty="0" sz="1100" spc="10">
                <a:latin typeface="Times New Roman"/>
                <a:cs typeface="Times New Roman"/>
              </a:rPr>
              <a:t>appeared in the </a:t>
            </a:r>
            <a:r>
              <a:rPr dirty="0" sz="1100" spc="5">
                <a:latin typeface="Times New Roman"/>
                <a:cs typeface="Times New Roman"/>
              </a:rPr>
              <a:t>meeting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announcement.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company recommended </a:t>
            </a:r>
            <a:r>
              <a:rPr dirty="0" sz="1100" spc="5">
                <a:latin typeface="Times New Roman"/>
                <a:cs typeface="Times New Roman"/>
              </a:rPr>
              <a:t>voting against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proposal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cost effectiveness grounds. </a:t>
            </a:r>
            <a:r>
              <a:rPr dirty="0" sz="1100" spc="10">
                <a:latin typeface="Times New Roman"/>
                <a:cs typeface="Times New Roman"/>
              </a:rPr>
              <a:t>The  company had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than 470,000 </a:t>
            </a:r>
            <a:r>
              <a:rPr dirty="0" sz="1100" spc="5">
                <a:latin typeface="Times New Roman"/>
                <a:cs typeface="Times New Roman"/>
              </a:rPr>
              <a:t>stockholders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incredibly </a:t>
            </a:r>
            <a:r>
              <a:rPr dirty="0" sz="1100" spc="10">
                <a:latin typeface="Times New Roman"/>
                <a:cs typeface="Times New Roman"/>
              </a:rPr>
              <a:t>69 percent owned 25 </a:t>
            </a:r>
            <a:r>
              <a:rPr dirty="0" sz="1100" spc="5">
                <a:latin typeface="Times New Roman"/>
                <a:cs typeface="Times New Roman"/>
              </a:rPr>
              <a:t>shares or  less </a:t>
            </a:r>
            <a:r>
              <a:rPr dirty="0" sz="1100" spc="10">
                <a:latin typeface="Times New Roman"/>
                <a:cs typeface="Times New Roman"/>
              </a:rPr>
              <a:t>78 percent </a:t>
            </a:r>
            <a:r>
              <a:rPr dirty="0" sz="1100" spc="15">
                <a:latin typeface="Times New Roman"/>
                <a:cs typeface="Times New Roman"/>
              </a:rPr>
              <a:t>owned 50 </a:t>
            </a:r>
            <a:r>
              <a:rPr dirty="0" sz="1100" spc="10">
                <a:latin typeface="Times New Roman"/>
                <a:cs typeface="Times New Roman"/>
              </a:rPr>
              <a:t>shares or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83 </a:t>
            </a:r>
            <a:r>
              <a:rPr dirty="0" sz="1100" spc="10">
                <a:latin typeface="Times New Roman"/>
                <a:cs typeface="Times New Roman"/>
              </a:rPr>
              <a:t>percent </a:t>
            </a:r>
            <a:r>
              <a:rPr dirty="0" sz="1100" spc="15">
                <a:latin typeface="Times New Roman"/>
                <a:cs typeface="Times New Roman"/>
              </a:rPr>
              <a:t>owned </a:t>
            </a:r>
            <a:r>
              <a:rPr dirty="0" sz="1100" spc="10">
                <a:latin typeface="Times New Roman"/>
                <a:cs typeface="Times New Roman"/>
              </a:rPr>
              <a:t>100 or </a:t>
            </a:r>
            <a:r>
              <a:rPr dirty="0" sz="1100" spc="5">
                <a:latin typeface="Times New Roman"/>
                <a:cs typeface="Times New Roman"/>
              </a:rPr>
              <a:t>less.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clerical </a:t>
            </a:r>
            <a:r>
              <a:rPr dirty="0" sz="1100" spc="10">
                <a:latin typeface="Times New Roman"/>
                <a:cs typeface="Times New Roman"/>
              </a:rPr>
              <a:t>task  and </a:t>
            </a:r>
            <a:r>
              <a:rPr dirty="0" sz="1100" spc="5">
                <a:latin typeface="Times New Roman"/>
                <a:cs typeface="Times New Roman"/>
              </a:rPr>
              <a:t>associated </a:t>
            </a:r>
            <a:r>
              <a:rPr dirty="0" sz="1100" spc="10">
                <a:latin typeface="Times New Roman"/>
                <a:cs typeface="Times New Roman"/>
              </a:rPr>
              <a:t>expenses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dividend reinvestment plan would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significant.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proposal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failed.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6540" cy="87712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762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the fraction </a:t>
            </a:r>
            <a:r>
              <a:rPr dirty="0" sz="1100" spc="10">
                <a:latin typeface="Times New Roman"/>
                <a:cs typeface="Times New Roman"/>
              </a:rPr>
              <a:t>365/days </a:t>
            </a:r>
            <a:r>
              <a:rPr dirty="0" sz="1100" spc="5">
                <a:latin typeface="Times New Roman"/>
                <a:cs typeface="Times New Roman"/>
              </a:rPr>
              <a:t>in the holding period.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previous </a:t>
            </a:r>
            <a:r>
              <a:rPr dirty="0" sz="1100" spc="10">
                <a:latin typeface="Times New Roman"/>
                <a:cs typeface="Times New Roman"/>
              </a:rPr>
              <a:t>example, the 20.4%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came  from and holding period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60 days: 20.4% </a:t>
            </a:r>
            <a:r>
              <a:rPr dirty="0" sz="1100" spc="5">
                <a:latin typeface="Times New Roman"/>
                <a:cs typeface="Times New Roman"/>
              </a:rPr>
              <a:t>(365/60) </a:t>
            </a:r>
            <a:r>
              <a:rPr dirty="0" sz="1100" spc="15">
                <a:latin typeface="Times New Roman"/>
                <a:cs typeface="Times New Roman"/>
              </a:rPr>
              <a:t>=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124.1%.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Holding period </a:t>
            </a:r>
            <a:r>
              <a:rPr dirty="0" sz="1100" spc="5">
                <a:latin typeface="Times New Roman"/>
                <a:cs typeface="Times New Roman"/>
              </a:rPr>
              <a:t>returns 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caution. </a:t>
            </a:r>
            <a:r>
              <a:rPr dirty="0" sz="1100" spc="10">
                <a:latin typeface="Times New Roman"/>
                <a:cs typeface="Times New Roman"/>
              </a:rPr>
              <a:t>When comparing </a:t>
            </a:r>
            <a:r>
              <a:rPr dirty="0" sz="1100" spc="5">
                <a:latin typeface="Times New Roman"/>
                <a:cs typeface="Times New Roman"/>
              </a:rPr>
              <a:t>investment, </a:t>
            </a:r>
            <a:r>
              <a:rPr dirty="0" sz="1100" spc="10">
                <a:latin typeface="Times New Roman"/>
                <a:cs typeface="Times New Roman"/>
              </a:rPr>
              <a:t>the periods  </a:t>
            </a:r>
            <a:r>
              <a:rPr dirty="0" sz="1100" spc="5">
                <a:latin typeface="Times New Roman"/>
                <a:cs typeface="Times New Roman"/>
              </a:rPr>
              <a:t>should all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length.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collection of stocks, </a:t>
            </a:r>
            <a:r>
              <a:rPr dirty="0" sz="1100" spc="10">
                <a:latin typeface="Times New Roman"/>
                <a:cs typeface="Times New Roman"/>
              </a:rPr>
              <a:t>comparing </a:t>
            </a:r>
            <a:r>
              <a:rPr dirty="0" sz="1100" spc="5">
                <a:latin typeface="Times New Roman"/>
                <a:cs typeface="Times New Roman"/>
              </a:rPr>
              <a:t>returns over calendar  </a:t>
            </a:r>
            <a:r>
              <a:rPr dirty="0" sz="1100" spc="10">
                <a:latin typeface="Times New Roman"/>
                <a:cs typeface="Times New Roman"/>
              </a:rPr>
              <a:t>year 1999 </a:t>
            </a:r>
            <a:r>
              <a:rPr dirty="0" sz="1100" spc="5">
                <a:latin typeface="Times New Roman"/>
                <a:cs typeface="Times New Roman"/>
              </a:rPr>
              <a:t>or returns </a:t>
            </a:r>
            <a:r>
              <a:rPr dirty="0" sz="1100" spc="10">
                <a:latin typeface="Times New Roman"/>
                <a:cs typeface="Times New Roman"/>
              </a:rPr>
              <a:t>over the past five years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acceptable.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cannot,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however,  </a:t>
            </a:r>
            <a:r>
              <a:rPr dirty="0" sz="1100" spc="5">
                <a:latin typeface="Times New Roman"/>
                <a:cs typeface="Times New Roman"/>
              </a:rPr>
              <a:t>meaningfully </a:t>
            </a:r>
            <a:r>
              <a:rPr dirty="0" sz="1100" spc="10">
                <a:latin typeface="Times New Roman"/>
                <a:cs typeface="Times New Roman"/>
              </a:rPr>
              <a:t>compare Stock A’s 1999 </a:t>
            </a:r>
            <a:r>
              <a:rPr dirty="0" sz="1100" spc="5">
                <a:latin typeface="Times New Roman"/>
                <a:cs typeface="Times New Roman"/>
              </a:rPr>
              <a:t>return with Stock </a:t>
            </a:r>
            <a:r>
              <a:rPr dirty="0" sz="1100" spc="10">
                <a:latin typeface="Times New Roman"/>
                <a:cs typeface="Times New Roman"/>
              </a:rPr>
              <a:t>B’s 1994-1999 </a:t>
            </a:r>
            <a:r>
              <a:rPr dirty="0" sz="1100" spc="5">
                <a:latin typeface="Times New Roman"/>
                <a:cs typeface="Times New Roman"/>
              </a:rPr>
              <a:t>return.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calculating </a:t>
            </a:r>
            <a:r>
              <a:rPr dirty="0" sz="1100" spc="10">
                <a:latin typeface="Times New Roman"/>
                <a:cs typeface="Times New Roman"/>
              </a:rPr>
              <a:t>holding </a:t>
            </a:r>
            <a:r>
              <a:rPr dirty="0" sz="1100" spc="5">
                <a:latin typeface="Times New Roman"/>
                <a:cs typeface="Times New Roman"/>
              </a:rPr>
              <a:t>period returns, look </a:t>
            </a:r>
            <a:r>
              <a:rPr dirty="0" sz="1100" spc="10">
                <a:latin typeface="Times New Roman"/>
                <a:cs typeface="Times New Roman"/>
              </a:rPr>
              <a:t>out for </a:t>
            </a:r>
            <a:r>
              <a:rPr dirty="0" sz="1100" spc="5">
                <a:latin typeface="Times New Roman"/>
                <a:cs typeface="Times New Roman"/>
              </a:rPr>
              <a:t>stock splits or </a:t>
            </a:r>
            <a:r>
              <a:rPr dirty="0" sz="1100" spc="10">
                <a:latin typeface="Times New Roman"/>
                <a:cs typeface="Times New Roman"/>
              </a:rPr>
              <a:t>other corporate actions  that would muddy the </a:t>
            </a:r>
            <a:r>
              <a:rPr dirty="0" sz="1100" spc="5">
                <a:latin typeface="Times New Roman"/>
                <a:cs typeface="Times New Roman"/>
              </a:rPr>
              <a:t>water.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example, </a:t>
            </a:r>
            <a:r>
              <a:rPr dirty="0" sz="1100" spc="10">
                <a:latin typeface="Times New Roman"/>
                <a:cs typeface="Times New Roman"/>
              </a:rPr>
              <a:t>in September 1999, your mother </a:t>
            </a:r>
            <a:r>
              <a:rPr dirty="0" sz="1100" spc="5">
                <a:latin typeface="Times New Roman"/>
                <a:cs typeface="Times New Roman"/>
              </a:rPr>
              <a:t>points out that  she </a:t>
            </a:r>
            <a:r>
              <a:rPr dirty="0" sz="1100" spc="10">
                <a:latin typeface="Times New Roman"/>
                <a:cs typeface="Times New Roman"/>
              </a:rPr>
              <a:t>purchased 100 shares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Wal-Mart at $25 in </a:t>
            </a:r>
            <a:r>
              <a:rPr dirty="0" sz="1100" spc="5">
                <a:latin typeface="Times New Roman"/>
                <a:cs typeface="Times New Roman"/>
              </a:rPr>
              <a:t>September, </a:t>
            </a:r>
            <a:r>
              <a:rPr dirty="0" sz="1100" spc="10">
                <a:latin typeface="Times New Roman"/>
                <a:cs typeface="Times New Roman"/>
              </a:rPr>
              <a:t>1990. Today’s Wall </a:t>
            </a:r>
            <a:r>
              <a:rPr dirty="0" sz="1100" spc="5">
                <a:latin typeface="Times New Roman"/>
                <a:cs typeface="Times New Roman"/>
              </a:rPr>
              <a:t>Street  Journal reports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20">
                <a:latin typeface="Times New Roman"/>
                <a:cs typeface="Times New Roman"/>
              </a:rPr>
              <a:t>WMT </a:t>
            </a:r>
            <a:r>
              <a:rPr dirty="0" sz="1100" spc="5">
                <a:latin typeface="Times New Roman"/>
                <a:cs typeface="Times New Roman"/>
              </a:rPr>
              <a:t>price of </a:t>
            </a:r>
            <a:r>
              <a:rPr dirty="0" sz="1100" spc="10">
                <a:latin typeface="Times New Roman"/>
                <a:cs typeface="Times New Roman"/>
              </a:rPr>
              <a:t>$44½, and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modest </a:t>
            </a:r>
            <a:r>
              <a:rPr dirty="0" sz="1100" spc="5">
                <a:latin typeface="Times New Roman"/>
                <a:cs typeface="Times New Roman"/>
              </a:rPr>
              <a:t>increase surprises hard </a:t>
            </a: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recent </a:t>
            </a:r>
            <a:r>
              <a:rPr dirty="0" sz="1100" spc="10">
                <a:latin typeface="Times New Roman"/>
                <a:cs typeface="Times New Roman"/>
              </a:rPr>
              <a:t>news about the companies </a:t>
            </a:r>
            <a:r>
              <a:rPr dirty="0" sz="1100" spc="5">
                <a:latin typeface="Times New Roman"/>
                <a:cs typeface="Times New Roman"/>
              </a:rPr>
              <a:t>nationwide </a:t>
            </a:r>
            <a:r>
              <a:rPr dirty="0" sz="1100" spc="10">
                <a:latin typeface="Times New Roman"/>
                <a:cs typeface="Times New Roman"/>
              </a:rPr>
              <a:t>growth. </a:t>
            </a:r>
            <a:r>
              <a:rPr dirty="0" sz="1100" spc="5">
                <a:latin typeface="Times New Roman"/>
                <a:cs typeface="Times New Roman"/>
              </a:rPr>
              <a:t>Capital appreciation over this nine-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seems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($44.50 </a:t>
            </a:r>
            <a:r>
              <a:rPr dirty="0" sz="1100" spc="10">
                <a:latin typeface="Times New Roman"/>
                <a:cs typeface="Times New Roman"/>
              </a:rPr>
              <a:t>– </a:t>
            </a:r>
            <a:r>
              <a:rPr dirty="0" sz="1100" spc="5">
                <a:latin typeface="Times New Roman"/>
                <a:cs typeface="Times New Roman"/>
              </a:rPr>
              <a:t>$25)/ </a:t>
            </a:r>
            <a:r>
              <a:rPr dirty="0" sz="1100" spc="10">
                <a:latin typeface="Times New Roman"/>
                <a:cs typeface="Times New Roman"/>
              </a:rPr>
              <a:t>$25 </a:t>
            </a:r>
            <a:r>
              <a:rPr dirty="0" sz="1100" spc="15">
                <a:latin typeface="Times New Roman"/>
                <a:cs typeface="Times New Roman"/>
              </a:rPr>
              <a:t>=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78.0%.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Mom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overlooking the </a:t>
            </a:r>
            <a:r>
              <a:rPr dirty="0" sz="1100" spc="5">
                <a:latin typeface="Times New Roman"/>
                <a:cs typeface="Times New Roman"/>
              </a:rPr>
              <a:t>fact </a:t>
            </a:r>
            <a:r>
              <a:rPr dirty="0" sz="1100" spc="10">
                <a:latin typeface="Times New Roman"/>
                <a:cs typeface="Times New Roman"/>
              </a:rPr>
              <a:t>that the firm </a:t>
            </a:r>
            <a:r>
              <a:rPr dirty="0" sz="1100" spc="5">
                <a:latin typeface="Times New Roman"/>
                <a:cs typeface="Times New Roman"/>
              </a:rPr>
              <a:t>split its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10">
                <a:latin typeface="Times New Roman"/>
                <a:cs typeface="Times New Roman"/>
              </a:rPr>
              <a:t>for one in February 1993 and  again </a:t>
            </a:r>
            <a:r>
              <a:rPr dirty="0" sz="1100" spc="5">
                <a:latin typeface="Times New Roman"/>
                <a:cs typeface="Times New Roman"/>
              </a:rPr>
              <a:t>in April </a:t>
            </a:r>
            <a:r>
              <a:rPr dirty="0" sz="1100" spc="10">
                <a:latin typeface="Times New Roman"/>
                <a:cs typeface="Times New Roman"/>
              </a:rPr>
              <a:t>1999.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one stock </a:t>
            </a:r>
            <a:r>
              <a:rPr dirty="0" sz="1100" spc="5">
                <a:latin typeface="Times New Roman"/>
                <a:cs typeface="Times New Roman"/>
              </a:rPr>
              <a:t>split effectively cuts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 price in half. 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owned 100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20">
                <a:latin typeface="Times New Roman"/>
                <a:cs typeface="Times New Roman"/>
              </a:rPr>
              <a:t>WMT </a:t>
            </a:r>
            <a:r>
              <a:rPr dirty="0" sz="1100" spc="5">
                <a:latin typeface="Times New Roman"/>
                <a:cs typeface="Times New Roman"/>
              </a:rPr>
              <a:t>in early </a:t>
            </a:r>
            <a:r>
              <a:rPr dirty="0" sz="1100" spc="10">
                <a:latin typeface="Times New Roman"/>
                <a:cs typeface="Times New Roman"/>
              </a:rPr>
              <a:t>1990 </a:t>
            </a:r>
            <a:r>
              <a:rPr dirty="0" sz="1100" spc="5">
                <a:latin typeface="Times New Roman"/>
                <a:cs typeface="Times New Roman"/>
              </a:rPr>
              <a:t>would </a:t>
            </a:r>
            <a:r>
              <a:rPr dirty="0" sz="1100" spc="10">
                <a:latin typeface="Times New Roman"/>
                <a:cs typeface="Times New Roman"/>
              </a:rPr>
              <a:t>have owned 400 </a:t>
            </a:r>
            <a:r>
              <a:rPr dirty="0" sz="1100" spc="5">
                <a:latin typeface="Times New Roman"/>
                <a:cs typeface="Times New Roman"/>
              </a:rPr>
              <a:t>shares in  </a:t>
            </a:r>
            <a:r>
              <a:rPr dirty="0" sz="1100" spc="10">
                <a:latin typeface="Times New Roman"/>
                <a:cs typeface="Times New Roman"/>
              </a:rPr>
              <a:t>September 1999. Anyone unaware </a:t>
            </a:r>
            <a:r>
              <a:rPr dirty="0" sz="1100" spc="5">
                <a:latin typeface="Times New Roman"/>
                <a:cs typeface="Times New Roman"/>
              </a:rPr>
              <a:t>of the stock split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incorrect holding  </a:t>
            </a:r>
            <a:r>
              <a:rPr dirty="0" sz="1100" spc="10">
                <a:latin typeface="Times New Roman"/>
                <a:cs typeface="Times New Roman"/>
              </a:rPr>
              <a:t>period return.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split </a:t>
            </a:r>
            <a:r>
              <a:rPr dirty="0" sz="1100" spc="10">
                <a:latin typeface="Times New Roman"/>
                <a:cs typeface="Times New Roman"/>
              </a:rPr>
              <a:t>per </a:t>
            </a:r>
            <a:r>
              <a:rPr dirty="0" sz="1100" spc="5">
                <a:latin typeface="Times New Roman"/>
                <a:cs typeface="Times New Roman"/>
              </a:rPr>
              <a:t>se </a:t>
            </a:r>
            <a:r>
              <a:rPr dirty="0" sz="1100" spc="10">
                <a:latin typeface="Times New Roman"/>
                <a:cs typeface="Times New Roman"/>
              </a:rPr>
              <a:t>would not </a:t>
            </a:r>
            <a:r>
              <a:rPr dirty="0" sz="1100" spc="5">
                <a:latin typeface="Times New Roman"/>
                <a:cs typeface="Times New Roman"/>
              </a:rPr>
              <a:t>affect </a:t>
            </a:r>
            <a:r>
              <a:rPr dirty="0" sz="1100" spc="10">
                <a:latin typeface="Times New Roman"/>
                <a:cs typeface="Times New Roman"/>
              </a:rPr>
              <a:t>the true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it is correctly accounted for  </a:t>
            </a:r>
            <a:r>
              <a:rPr dirty="0" sz="1100" spc="10">
                <a:latin typeface="Times New Roman"/>
                <a:cs typeface="Times New Roman"/>
              </a:rPr>
              <a:t>in the calculation.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calculation </a:t>
            </a:r>
            <a:r>
              <a:rPr dirty="0" sz="1100" spc="10">
                <a:latin typeface="Times New Roman"/>
                <a:cs typeface="Times New Roman"/>
              </a:rPr>
              <a:t>appreciation on Mom’s </a:t>
            </a:r>
            <a:r>
              <a:rPr dirty="0" sz="1100" spc="5">
                <a:latin typeface="Times New Roman"/>
                <a:cs typeface="Times New Roman"/>
              </a:rPr>
              <a:t>stock is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actually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4($44.50)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– 25</a:t>
            </a:r>
            <a:r>
              <a:rPr dirty="0" sz="1100" spc="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612.0%</a:t>
            </a:r>
            <a:endParaRPr sz="1100">
              <a:latin typeface="Times New Roman"/>
              <a:cs typeface="Times New Roman"/>
            </a:endParaRPr>
          </a:p>
          <a:p>
            <a:pPr algn="ctr" marR="570865">
              <a:lnSpc>
                <a:spcPts val="1310"/>
              </a:lnSpc>
            </a:pPr>
            <a:r>
              <a:rPr dirty="0" sz="1100" spc="5" b="1">
                <a:latin typeface="Times New Roman"/>
                <a:cs typeface="Times New Roman"/>
              </a:rPr>
              <a:t>$25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Yield </a:t>
            </a:r>
            <a:r>
              <a:rPr dirty="0" sz="1100" spc="15" b="1">
                <a:latin typeface="Times New Roman"/>
                <a:cs typeface="Times New Roman"/>
              </a:rPr>
              <a:t>and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Appreciation: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certain </a:t>
            </a:r>
            <a:r>
              <a:rPr dirty="0" sz="1100" spc="10">
                <a:latin typeface="Times New Roman"/>
                <a:cs typeface="Times New Roman"/>
              </a:rPr>
              <a:t>amount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ambiguity </a:t>
            </a:r>
            <a:r>
              <a:rPr dirty="0" sz="1100" spc="5">
                <a:latin typeface="Times New Roman"/>
                <a:cs typeface="Times New Roman"/>
              </a:rPr>
              <a:t>surrounds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in the investment </a:t>
            </a:r>
            <a:r>
              <a:rPr dirty="0" sz="1100" spc="5">
                <a:latin typeface="Times New Roman"/>
                <a:cs typeface="Times New Roman"/>
              </a:rPr>
              <a:t>business. </a:t>
            </a:r>
            <a:r>
              <a:rPr dirty="0" sz="1100" spc="1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(probable most) people </a:t>
            </a:r>
            <a:r>
              <a:rPr dirty="0" sz="1100" spc="10">
                <a:latin typeface="Times New Roman"/>
                <a:cs typeface="Times New Roman"/>
              </a:rPr>
              <a:t>involved </a:t>
            </a:r>
            <a:r>
              <a:rPr dirty="0" sz="1100" spc="5">
                <a:latin typeface="Times New Roman"/>
                <a:cs typeface="Times New Roman"/>
              </a:rPr>
              <a:t>with investments, </a:t>
            </a:r>
            <a:r>
              <a:rPr dirty="0" sz="1100" spc="10">
                <a:latin typeface="Times New Roman"/>
                <a:cs typeface="Times New Roman"/>
              </a:rPr>
              <a:t>when yield </a:t>
            </a:r>
            <a:r>
              <a:rPr dirty="0" sz="1100" spc="5">
                <a:latin typeface="Times New Roman"/>
                <a:cs typeface="Times New Roman"/>
              </a:rPr>
              <a:t>is used by </a:t>
            </a:r>
            <a:r>
              <a:rPr dirty="0" sz="1100">
                <a:latin typeface="Times New Roman"/>
                <a:cs typeface="Times New Roman"/>
              </a:rPr>
              <a:t>itself, it  </a:t>
            </a:r>
            <a:r>
              <a:rPr dirty="0" sz="1100" spc="5">
                <a:latin typeface="Times New Roman"/>
                <a:cs typeface="Times New Roman"/>
              </a:rPr>
              <a:t>usually refers </a:t>
            </a:r>
            <a:r>
              <a:rPr dirty="0" sz="1100" spc="10">
                <a:latin typeface="Times New Roman"/>
                <a:cs typeface="Times New Roman"/>
              </a:rPr>
              <a:t>to the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 spc="10">
                <a:latin typeface="Times New Roman"/>
                <a:cs typeface="Times New Roman"/>
              </a:rPr>
              <a:t>amount an investment “throws </a:t>
            </a:r>
            <a:r>
              <a:rPr dirty="0" sz="1100" spc="5">
                <a:latin typeface="Times New Roman"/>
                <a:cs typeface="Times New Roman"/>
              </a:rPr>
              <a:t>off”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dividends or interest. This  definition 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followed in this </a:t>
            </a:r>
            <a:r>
              <a:rPr dirty="0" sz="1100" spc="10">
                <a:latin typeface="Times New Roman"/>
                <a:cs typeface="Times New Roman"/>
              </a:rPr>
              <a:t>book. The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pages </a:t>
            </a:r>
            <a:r>
              <a:rPr dirty="0" sz="1100" spc="5">
                <a:latin typeface="Times New Roman"/>
                <a:cs typeface="Times New Roman"/>
              </a:rPr>
              <a:t>indicate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of stocks and  </a:t>
            </a:r>
            <a:r>
              <a:rPr dirty="0" sz="1100" spc="10">
                <a:latin typeface="Times New Roman"/>
                <a:cs typeface="Times New Roman"/>
              </a:rPr>
              <a:t>bonds. </a:t>
            </a:r>
            <a:r>
              <a:rPr dirty="0" sz="1100" spc="5">
                <a:latin typeface="Times New Roman"/>
                <a:cs typeface="Times New Roman"/>
              </a:rPr>
              <a:t>Technically, the </a:t>
            </a:r>
            <a:r>
              <a:rPr dirty="0" sz="1100" spc="10">
                <a:latin typeface="Times New Roman"/>
                <a:cs typeface="Times New Roman"/>
              </a:rPr>
              <a:t>newspaper shows </a:t>
            </a:r>
            <a:r>
              <a:rPr dirty="0" sz="1100" spc="5">
                <a:latin typeface="Times New Roman"/>
                <a:cs typeface="Times New Roman"/>
              </a:rPr>
              <a:t>the current yield,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annual income </a:t>
            </a:r>
            <a:r>
              <a:rPr dirty="0" sz="1100" spc="5">
                <a:latin typeface="Times New Roman"/>
                <a:cs typeface="Times New Roman"/>
              </a:rPr>
              <a:t>an  investment, is </a:t>
            </a:r>
            <a:r>
              <a:rPr dirty="0" sz="1100" spc="10">
                <a:latin typeface="Times New Roman"/>
                <a:cs typeface="Times New Roman"/>
              </a:rPr>
              <a:t>expected to </a:t>
            </a:r>
            <a:r>
              <a:rPr dirty="0" sz="1100" spc="5">
                <a:latin typeface="Times New Roman"/>
                <a:cs typeface="Times New Roman"/>
              </a:rPr>
              <a:t>generate divided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current </a:t>
            </a:r>
            <a:r>
              <a:rPr dirty="0" sz="1100" spc="5">
                <a:latin typeface="Times New Roman"/>
                <a:cs typeface="Times New Roman"/>
              </a:rPr>
              <a:t>market price. For </a:t>
            </a:r>
            <a:r>
              <a:rPr dirty="0" sz="1100" spc="10">
                <a:latin typeface="Times New Roman"/>
                <a:cs typeface="Times New Roman"/>
              </a:rPr>
              <a:t>a common stock  whose income comes </a:t>
            </a:r>
            <a:r>
              <a:rPr dirty="0" sz="1100" spc="5">
                <a:latin typeface="Times New Roman"/>
                <a:cs typeface="Times New Roman"/>
              </a:rPr>
              <a:t>exclusively </a:t>
            </a:r>
            <a:r>
              <a:rPr dirty="0" sz="1100" spc="10">
                <a:latin typeface="Times New Roman"/>
                <a:cs typeface="Times New Roman"/>
              </a:rPr>
              <a:t>from dividends, the </a:t>
            </a:r>
            <a:r>
              <a:rPr dirty="0" sz="1100" spc="5">
                <a:latin typeface="Times New Roman"/>
                <a:cs typeface="Times New Roman"/>
              </a:rPr>
              <a:t>current yield is typically referred to as  the </a:t>
            </a:r>
            <a:r>
              <a:rPr dirty="0" sz="1100" spc="10">
                <a:latin typeface="Times New Roman"/>
                <a:cs typeface="Times New Roman"/>
              </a:rPr>
              <a:t>dividend</a:t>
            </a:r>
            <a:r>
              <a:rPr dirty="0" sz="1100" spc="5">
                <a:latin typeface="Times New Roman"/>
                <a:cs typeface="Times New Roman"/>
              </a:rPr>
              <a:t> yield.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might currently sell for </a:t>
            </a:r>
            <a:r>
              <a:rPr dirty="0" sz="1100" spc="10">
                <a:latin typeface="Times New Roman"/>
                <a:cs typeface="Times New Roman"/>
              </a:rPr>
              <a:t>$40 and be expected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pay $1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dividends </a:t>
            </a:r>
            <a:r>
              <a:rPr dirty="0" sz="1100" spc="5">
                <a:latin typeface="Times New Roman"/>
                <a:cs typeface="Times New Roman"/>
              </a:rPr>
              <a:t>over the next 12  months. </a:t>
            </a:r>
            <a:r>
              <a:rPr dirty="0" sz="1100" spc="10">
                <a:latin typeface="Times New Roman"/>
                <a:cs typeface="Times New Roman"/>
              </a:rPr>
              <a:t>The newspaper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show </a:t>
            </a:r>
            <a:r>
              <a:rPr dirty="0" sz="1100" spc="5">
                <a:latin typeface="Times New Roman"/>
                <a:cs typeface="Times New Roman"/>
              </a:rPr>
              <a:t>its current yield as </a:t>
            </a:r>
            <a:r>
              <a:rPr dirty="0" sz="1100" spc="10">
                <a:latin typeface="Times New Roman"/>
                <a:cs typeface="Times New Roman"/>
              </a:rPr>
              <a:t>2.5% </a:t>
            </a:r>
            <a:r>
              <a:rPr dirty="0" sz="1100" spc="25">
                <a:latin typeface="Times New Roman"/>
                <a:cs typeface="Times New Roman"/>
              </a:rPr>
              <a:t>— </a:t>
            </a:r>
            <a:r>
              <a:rPr dirty="0" sz="1100" spc="10">
                <a:latin typeface="Times New Roman"/>
                <a:cs typeface="Times New Roman"/>
              </a:rPr>
              <a:t>the $1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divided </a:t>
            </a:r>
            <a:r>
              <a:rPr dirty="0" sz="1100" spc="5">
                <a:latin typeface="Times New Roman"/>
                <a:cs typeface="Times New Roman"/>
              </a:rPr>
              <a:t>by  the </a:t>
            </a:r>
            <a:r>
              <a:rPr dirty="0" sz="1100" spc="10">
                <a:latin typeface="Times New Roman"/>
                <a:cs typeface="Times New Roman"/>
              </a:rPr>
              <a:t>$40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share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5">
                <a:latin typeface="Times New Roman"/>
                <a:cs typeface="Times New Roman"/>
              </a:rPr>
              <a:t>excellent prospects </a:t>
            </a:r>
            <a:r>
              <a:rPr dirty="0" sz="1100" spc="10">
                <a:latin typeface="Times New Roman"/>
                <a:cs typeface="Times New Roman"/>
              </a:rPr>
              <a:t>for the coming year and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recommended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many  investment </a:t>
            </a:r>
            <a:r>
              <a:rPr dirty="0" sz="1100" spc="5">
                <a:latin typeface="Times New Roman"/>
                <a:cs typeface="Times New Roman"/>
              </a:rPr>
              <a:t>advisors. It </a:t>
            </a:r>
            <a:r>
              <a:rPr dirty="0" sz="1100" spc="10">
                <a:latin typeface="Times New Roman"/>
                <a:cs typeface="Times New Roman"/>
              </a:rPr>
              <a:t>might, however, </a:t>
            </a:r>
            <a:r>
              <a:rPr dirty="0" sz="1100" spc="5">
                <a:latin typeface="Times New Roman"/>
                <a:cs typeface="Times New Roman"/>
              </a:rPr>
              <a:t>pay no dividends.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fact 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5">
                <a:latin typeface="Times New Roman"/>
                <a:cs typeface="Times New Roman"/>
              </a:rPr>
              <a:t>pays </a:t>
            </a:r>
            <a:r>
              <a:rPr dirty="0" sz="1100" spc="5">
                <a:latin typeface="Times New Roman"/>
                <a:cs typeface="Times New Roman"/>
              </a:rPr>
              <a:t>no  dividends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a poor </a:t>
            </a:r>
            <a:r>
              <a:rPr dirty="0" sz="1100" spc="5">
                <a:latin typeface="Times New Roman"/>
                <a:cs typeface="Times New Roman"/>
              </a:rPr>
              <a:t>investment. </a:t>
            </a:r>
            <a:r>
              <a:rPr dirty="0" sz="1100" spc="10">
                <a:latin typeface="Times New Roman"/>
                <a:cs typeface="Times New Roman"/>
              </a:rPr>
              <a:t>Consider </a:t>
            </a:r>
            <a:r>
              <a:rPr dirty="0" sz="1100" spc="5">
                <a:latin typeface="Times New Roman"/>
                <a:cs typeface="Times New Roman"/>
              </a:rPr>
              <a:t>Microsoft. </a:t>
            </a:r>
            <a:r>
              <a:rPr dirty="0" sz="1100" spc="10">
                <a:latin typeface="Times New Roman"/>
                <a:cs typeface="Times New Roman"/>
              </a:rPr>
              <a:t>Ask a </a:t>
            </a:r>
            <a:r>
              <a:rPr dirty="0" sz="1100" spc="5">
                <a:latin typeface="Times New Roman"/>
                <a:cs typeface="Times New Roman"/>
              </a:rPr>
              <a:t>stockbroker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“What </a:t>
            </a:r>
            <a:r>
              <a:rPr dirty="0" sz="1100" spc="5">
                <a:latin typeface="Times New Roman"/>
                <a:cs typeface="Times New Roman"/>
              </a:rPr>
              <a:t>is Microsoft’s </a:t>
            </a:r>
            <a:r>
              <a:rPr dirty="0" sz="1100" spc="10">
                <a:latin typeface="Times New Roman"/>
                <a:cs typeface="Times New Roman"/>
              </a:rPr>
              <a:t>yield?” and the answer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“zero”.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uninitiated </a:t>
            </a:r>
            <a:r>
              <a:rPr dirty="0" sz="1100" spc="10">
                <a:latin typeface="Times New Roman"/>
                <a:cs typeface="Times New Roman"/>
              </a:rPr>
              <a:t>person might  wonder why anyone would ever buy a </a:t>
            </a:r>
            <a:r>
              <a:rPr dirty="0" sz="1100" spc="5">
                <a:latin typeface="Times New Roman"/>
                <a:cs typeface="Times New Roman"/>
              </a:rPr>
              <a:t>stock that </a:t>
            </a:r>
            <a:r>
              <a:rPr dirty="0" sz="1100" spc="10">
                <a:latin typeface="Times New Roman"/>
                <a:cs typeface="Times New Roman"/>
              </a:rPr>
              <a:t>was not </a:t>
            </a:r>
            <a:r>
              <a:rPr dirty="0" sz="1100" spc="5">
                <a:latin typeface="Times New Roman"/>
                <a:cs typeface="Times New Roman"/>
              </a:rPr>
              <a:t>expected to yield </a:t>
            </a:r>
            <a:r>
              <a:rPr dirty="0" sz="1100" spc="10">
                <a:latin typeface="Times New Roman"/>
                <a:cs typeface="Times New Roman"/>
              </a:rPr>
              <a:t>anything. The  </a:t>
            </a:r>
            <a:r>
              <a:rPr dirty="0" sz="1100" spc="5">
                <a:latin typeface="Times New Roman"/>
                <a:cs typeface="Times New Roman"/>
              </a:rPr>
              <a:t>explanation lies within another </a:t>
            </a:r>
            <a:r>
              <a:rPr dirty="0" sz="1100" spc="10">
                <a:latin typeface="Times New Roman"/>
                <a:cs typeface="Times New Roman"/>
              </a:rPr>
              <a:t>component </a:t>
            </a:r>
            <a:r>
              <a:rPr dirty="0" sz="1100" spc="5">
                <a:latin typeface="Times New Roman"/>
                <a:cs typeface="Times New Roman"/>
              </a:rPr>
              <a:t>of return: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appreciation.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Appreciation is the increase in the </a:t>
            </a:r>
            <a:r>
              <a:rPr dirty="0" sz="1100" spc="10">
                <a:latin typeface="Times New Roman"/>
                <a:cs typeface="Times New Roman"/>
              </a:rPr>
              <a:t>value of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investment independent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yield.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When  </a:t>
            </a:r>
            <a:r>
              <a:rPr dirty="0" sz="1100" spc="5">
                <a:latin typeface="Times New Roman"/>
                <a:cs typeface="Times New Roman"/>
              </a:rPr>
              <a:t>people speak of </a:t>
            </a:r>
            <a:r>
              <a:rPr dirty="0" sz="1100" spc="10">
                <a:latin typeface="Times New Roman"/>
                <a:cs typeface="Times New Roman"/>
              </a:rPr>
              <a:t>a stock </a:t>
            </a:r>
            <a:r>
              <a:rPr dirty="0" sz="1100" spc="5">
                <a:latin typeface="Times New Roman"/>
                <a:cs typeface="Times New Roman"/>
              </a:rPr>
              <a:t>going up,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talking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its appreciation. </a:t>
            </a:r>
            <a:r>
              <a:rPr dirty="0" sz="1100" spc="10">
                <a:latin typeface="Times New Roman"/>
                <a:cs typeface="Times New Roman"/>
              </a:rPr>
              <a:t>Suppose </a:t>
            </a:r>
            <a:r>
              <a:rPr dirty="0" sz="1100" spc="5">
                <a:latin typeface="Times New Roman"/>
                <a:cs typeface="Times New Roman"/>
              </a:rPr>
              <a:t>an  investor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buys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MSFT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$95,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rises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$97½.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appreciated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by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$2½,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$2.50/$95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=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2.6</a:t>
            </a: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  <a:spcBef>
                <a:spcPts val="40"/>
              </a:spcBef>
            </a:pPr>
            <a:r>
              <a:rPr dirty="0" sz="1100" spc="10">
                <a:latin typeface="Times New Roman"/>
                <a:cs typeface="Times New Roman"/>
              </a:rPr>
              <a:t>%. </a:t>
            </a:r>
            <a:r>
              <a:rPr dirty="0" sz="1100" spc="5">
                <a:latin typeface="Times New Roman"/>
                <a:cs typeface="Times New Roman"/>
              </a:rPr>
              <a:t>If it is paid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dividend, its yield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zero. Contrast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MSFT </a:t>
            </a:r>
            <a:r>
              <a:rPr dirty="0" sz="1100" spc="10">
                <a:latin typeface="Times New Roman"/>
                <a:cs typeface="Times New Roman"/>
              </a:rPr>
              <a:t>investment with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 earning savings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which a </a:t>
            </a:r>
            <a:r>
              <a:rPr dirty="0" sz="1100" spc="5">
                <a:latin typeface="Times New Roman"/>
                <a:cs typeface="Times New Roman"/>
              </a:rPr>
              <a:t>saver deposits </a:t>
            </a:r>
            <a:r>
              <a:rPr dirty="0" sz="1100" spc="10">
                <a:latin typeface="Times New Roman"/>
                <a:cs typeface="Times New Roman"/>
              </a:rPr>
              <a:t>$95 to accumulate </a:t>
            </a:r>
            <a:r>
              <a:rPr dirty="0" sz="1100" spc="5">
                <a:latin typeface="Times New Roman"/>
                <a:cs typeface="Times New Roman"/>
              </a:rPr>
              <a:t>interest.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One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190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396238" y="406989"/>
            <a:ext cx="5411470" cy="860742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50800" marR="43180">
              <a:lnSpc>
                <a:spcPct val="98300"/>
              </a:lnSpc>
              <a:spcBef>
                <a:spcPts val="150"/>
              </a:spcBef>
              <a:tabLst>
                <a:tab pos="51498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later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account contains $97.50. </a:t>
            </a:r>
            <a:r>
              <a:rPr dirty="0" sz="1100" spc="10">
                <a:latin typeface="Times New Roman"/>
                <a:cs typeface="Times New Roman"/>
              </a:rPr>
              <a:t>Even though </a:t>
            </a:r>
            <a:r>
              <a:rPr dirty="0" sz="1100" spc="5">
                <a:latin typeface="Times New Roman"/>
                <a:cs typeface="Times New Roman"/>
              </a:rPr>
              <a:t>these situations might </a:t>
            </a:r>
            <a:r>
              <a:rPr dirty="0" sz="1100" spc="10">
                <a:latin typeface="Times New Roman"/>
                <a:cs typeface="Times New Roman"/>
              </a:rPr>
              <a:t>seem </a:t>
            </a:r>
            <a:r>
              <a:rPr dirty="0" sz="1100" spc="5">
                <a:latin typeface="Times New Roman"/>
                <a:cs typeface="Times New Roman"/>
              </a:rPr>
              <a:t>identical,  technically the savings account </a:t>
            </a:r>
            <a:r>
              <a:rPr dirty="0" sz="1100" spc="10">
                <a:latin typeface="Times New Roman"/>
                <a:cs typeface="Times New Roman"/>
              </a:rPr>
              <a:t>showed a yield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2.6% and </a:t>
            </a:r>
            <a:r>
              <a:rPr dirty="0" sz="1100" spc="5">
                <a:latin typeface="Times New Roman"/>
                <a:cs typeface="Times New Roman"/>
              </a:rPr>
              <a:t>appreciation of </a:t>
            </a:r>
            <a:r>
              <a:rPr dirty="0" sz="1100" spc="10">
                <a:latin typeface="Times New Roman"/>
                <a:cs typeface="Times New Roman"/>
              </a:rPr>
              <a:t>zero. The  </a:t>
            </a:r>
            <a:r>
              <a:rPr dirty="0" sz="1100" spc="5">
                <a:latin typeface="Times New Roman"/>
                <a:cs typeface="Times New Roman"/>
              </a:rPr>
              <a:t>increase in </a:t>
            </a:r>
            <a:r>
              <a:rPr dirty="0" sz="1100" spc="10">
                <a:latin typeface="Times New Roman"/>
                <a:cs typeface="Times New Roman"/>
              </a:rPr>
              <a:t>value comes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interest earned that </a:t>
            </a:r>
            <a:r>
              <a:rPr dirty="0" sz="1100">
                <a:latin typeface="Times New Roman"/>
                <a:cs typeface="Times New Roman"/>
              </a:rPr>
              <a:t>is left </a:t>
            </a:r>
            <a:r>
              <a:rPr dirty="0" sz="1100" spc="5">
                <a:latin typeface="Times New Roman"/>
                <a:cs typeface="Times New Roman"/>
              </a:rPr>
              <a:t>in the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account.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254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Accrued interest does not count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depreciation, nor does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increase </a:t>
            </a:r>
            <a:r>
              <a:rPr dirty="0" sz="1100" spc="10">
                <a:latin typeface="Times New Roman"/>
                <a:cs typeface="Times New Roman"/>
              </a:rPr>
              <a:t>in account and value  due </a:t>
            </a:r>
            <a:r>
              <a:rPr dirty="0" sz="1100" spc="5">
                <a:latin typeface="Times New Roman"/>
                <a:cs typeface="Times New Roman"/>
              </a:rPr>
              <a:t>to additional deposits. Suppose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opens a brokerage account and buys </a:t>
            </a:r>
            <a:r>
              <a:rPr dirty="0" sz="1100" spc="5">
                <a:latin typeface="Times New Roman"/>
                <a:cs typeface="Times New Roman"/>
              </a:rPr>
              <a:t>stocks  for $25,000. Five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later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account is worth $45,000. It is </a:t>
            </a:r>
            <a:r>
              <a:rPr dirty="0" sz="1100" spc="10">
                <a:latin typeface="Times New Roman"/>
                <a:cs typeface="Times New Roman"/>
              </a:rPr>
              <a:t>meaningless to </a:t>
            </a:r>
            <a:r>
              <a:rPr dirty="0" sz="1100" spc="5">
                <a:latin typeface="Times New Roman"/>
                <a:cs typeface="Times New Roman"/>
              </a:rPr>
              <a:t>say </a:t>
            </a:r>
            <a:r>
              <a:rPr dirty="0" sz="1100" spc="10">
                <a:latin typeface="Times New Roman"/>
                <a:cs typeface="Times New Roman"/>
              </a:rPr>
              <a:t>the  account </a:t>
            </a:r>
            <a:r>
              <a:rPr dirty="0" sz="1100" spc="5">
                <a:latin typeface="Times New Roman"/>
                <a:cs typeface="Times New Roman"/>
              </a:rPr>
              <a:t>appreciated </a:t>
            </a:r>
            <a:r>
              <a:rPr dirty="0" sz="1100" spc="10">
                <a:latin typeface="Times New Roman"/>
                <a:cs typeface="Times New Roman"/>
              </a:rPr>
              <a:t>by $20,000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the investor has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depositing </a:t>
            </a:r>
            <a:r>
              <a:rPr dirty="0" sz="1100" spc="10">
                <a:latin typeface="Times New Roman"/>
                <a:cs typeface="Times New Roman"/>
              </a:rPr>
              <a:t>$150 </a:t>
            </a:r>
            <a:r>
              <a:rPr dirty="0" sz="1100" spc="5">
                <a:latin typeface="Times New Roman"/>
                <a:cs typeface="Times New Roman"/>
              </a:rPr>
              <a:t>per </a:t>
            </a:r>
            <a:r>
              <a:rPr dirty="0" sz="1100" spc="10">
                <a:latin typeface="Times New Roman"/>
                <a:cs typeface="Times New Roman"/>
              </a:rPr>
              <a:t>month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account.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part of increases is </a:t>
            </a:r>
            <a:r>
              <a:rPr dirty="0" sz="1100" spc="10">
                <a:latin typeface="Times New Roman"/>
                <a:cs typeface="Times New Roman"/>
              </a:rPr>
              <a:t>because of the additional investment, </a:t>
            </a:r>
            <a:r>
              <a:rPr dirty="0" sz="1100" spc="5">
                <a:latin typeface="Times New Roman"/>
                <a:cs typeface="Times New Roman"/>
              </a:rPr>
              <a:t>not because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investment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performance.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1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point </a:t>
            </a:r>
            <a:r>
              <a:rPr dirty="0" sz="1100" spc="5">
                <a:latin typeface="Times New Roman"/>
                <a:cs typeface="Times New Roman"/>
              </a:rPr>
              <a:t>is especially important </a:t>
            </a:r>
            <a:r>
              <a:rPr dirty="0" sz="1100" spc="10">
                <a:latin typeface="Times New Roman"/>
                <a:cs typeface="Times New Roman"/>
              </a:rPr>
              <a:t>when reviewing </a:t>
            </a:r>
            <a:r>
              <a:rPr dirty="0" sz="1100" spc="5">
                <a:latin typeface="Times New Roman"/>
                <a:cs typeface="Times New Roman"/>
              </a:rPr>
              <a:t>portfolios </a:t>
            </a:r>
            <a:r>
              <a:rPr dirty="0" sz="1100" spc="10">
                <a:latin typeface="Times New Roman"/>
                <a:cs typeface="Times New Roman"/>
              </a:rPr>
              <a:t>managed by an outside agency.  </a:t>
            </a:r>
            <a:r>
              <a:rPr dirty="0" sz="1100" spc="5">
                <a:latin typeface="Times New Roman"/>
                <a:cs typeface="Times New Roman"/>
              </a:rPr>
              <a:t>Don’t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because the </a:t>
            </a:r>
            <a:r>
              <a:rPr dirty="0" sz="1100" spc="15">
                <a:latin typeface="Times New Roman"/>
                <a:cs typeface="Times New Roman"/>
              </a:rPr>
              <a:t>YWCA </a:t>
            </a:r>
            <a:r>
              <a:rPr dirty="0" sz="1100" spc="10">
                <a:latin typeface="Times New Roman"/>
                <a:cs typeface="Times New Roman"/>
              </a:rPr>
              <a:t>endowment </a:t>
            </a:r>
            <a:r>
              <a:rPr dirty="0" sz="1100" spc="5">
                <a:latin typeface="Times New Roman"/>
                <a:cs typeface="Times New Roman"/>
              </a:rPr>
              <a:t>fund is </a:t>
            </a:r>
            <a:r>
              <a:rPr dirty="0" sz="1100" spc="10">
                <a:latin typeface="Times New Roman"/>
                <a:cs typeface="Times New Roman"/>
              </a:rPr>
              <a:t>worth $200,000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fund management was good.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fund managers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not get credit  </a:t>
            </a:r>
            <a:r>
              <a:rPr dirty="0" sz="1100" spc="5">
                <a:latin typeface="Times New Roman"/>
                <a:cs typeface="Times New Roman"/>
              </a:rPr>
              <a:t>for bequests or other deposits </a:t>
            </a:r>
            <a:r>
              <a:rPr dirty="0" sz="1100" spc="10">
                <a:latin typeface="Times New Roman"/>
                <a:cs typeface="Times New Roman"/>
              </a:rPr>
              <a:t>into the </a:t>
            </a:r>
            <a:r>
              <a:rPr dirty="0" sz="1100" spc="5">
                <a:latin typeface="Times New Roman"/>
                <a:cs typeface="Times New Roman"/>
              </a:rPr>
              <a:t>fund over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past </a:t>
            </a:r>
            <a:r>
              <a:rPr dirty="0" sz="1100" spc="10">
                <a:latin typeface="Times New Roman"/>
                <a:cs typeface="Times New Roman"/>
              </a:rPr>
              <a:t>year.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Time Value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Money: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8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notion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dollar received today is more </a:t>
            </a:r>
            <a:r>
              <a:rPr dirty="0" sz="1100" spc="10">
                <a:latin typeface="Times New Roman"/>
                <a:cs typeface="Times New Roman"/>
              </a:rPr>
              <a:t>valuable than one </a:t>
            </a:r>
            <a:r>
              <a:rPr dirty="0" sz="1100" spc="5">
                <a:latin typeface="Times New Roman"/>
                <a:cs typeface="Times New Roman"/>
              </a:rPr>
              <a:t>dollar received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tomorrow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usually called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money. </a:t>
            </a:r>
            <a:r>
              <a:rPr dirty="0" sz="1100" spc="5">
                <a:latin typeface="Times New Roman"/>
                <a:cs typeface="Times New Roman"/>
              </a:rPr>
              <a:t>It is one of </a:t>
            </a: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key concepts 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finance </a:t>
            </a:r>
            <a:r>
              <a:rPr dirty="0" sz="1100" spc="10">
                <a:latin typeface="Times New Roman"/>
                <a:cs typeface="Times New Roman"/>
              </a:rPr>
              <a:t>that form the </a:t>
            </a:r>
            <a:r>
              <a:rPr dirty="0" sz="1100" spc="5">
                <a:latin typeface="Times New Roman"/>
                <a:cs typeface="Times New Roman"/>
              </a:rPr>
              <a:t>basis for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valuation equations and pricing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relationships.  Financial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states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of any financial asset </a:t>
            </a:r>
            <a:r>
              <a:rPr dirty="0" sz="1100" spc="10">
                <a:latin typeface="Times New Roman"/>
                <a:cs typeface="Times New Roman"/>
              </a:rPr>
              <a:t>should be the </a:t>
            </a:r>
            <a:r>
              <a:rPr dirty="0" sz="1100" spc="5">
                <a:latin typeface="Times New Roman"/>
                <a:cs typeface="Times New Roman"/>
              </a:rPr>
              <a:t>present  value of its expected future cash flows. </a:t>
            </a:r>
            <a:r>
              <a:rPr dirty="0" sz="1100" spc="10">
                <a:latin typeface="Times New Roman"/>
                <a:cs typeface="Times New Roman"/>
              </a:rPr>
              <a:t>You have </a:t>
            </a:r>
            <a:r>
              <a:rPr dirty="0" sz="1100" spc="5">
                <a:latin typeface="Times New Roman"/>
                <a:cs typeface="Times New Roman"/>
              </a:rPr>
              <a:t>to understand </a:t>
            </a:r>
            <a:r>
              <a:rPr dirty="0" sz="1100" spc="10">
                <a:latin typeface="Times New Roman"/>
                <a:cs typeface="Times New Roman"/>
              </a:rPr>
              <a:t>the time </a:t>
            </a:r>
            <a:r>
              <a:rPr dirty="0" sz="1100" spc="5">
                <a:latin typeface="Times New Roman"/>
                <a:cs typeface="Times New Roman"/>
              </a:rPr>
              <a:t>value of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properly calculate present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1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problems involves the relationship </a:t>
            </a:r>
            <a:r>
              <a:rPr dirty="0" sz="1100" spc="10">
                <a:latin typeface="Times New Roman"/>
                <a:cs typeface="Times New Roman"/>
              </a:rPr>
              <a:t>among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values, </a:t>
            </a:r>
            <a:r>
              <a:rPr dirty="0" sz="1100" spc="5">
                <a:latin typeface="Times New Roman"/>
                <a:cs typeface="Times New Roman"/>
              </a:rPr>
              <a:t>future  values, interest rates </a:t>
            </a:r>
            <a:r>
              <a:rPr dirty="0" sz="1100" spc="10">
                <a:latin typeface="Times New Roman"/>
                <a:cs typeface="Times New Roman"/>
              </a:rPr>
              <a:t>and time </a:t>
            </a:r>
            <a:r>
              <a:rPr dirty="0" sz="1100" spc="5">
                <a:latin typeface="Times New Roman"/>
                <a:cs typeface="Times New Roman"/>
              </a:rPr>
              <a:t>periods.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problems involve solving </a:t>
            </a:r>
            <a:r>
              <a:rPr dirty="0" sz="1100" spc="10">
                <a:latin typeface="Times New Roman"/>
                <a:cs typeface="Times New Roman"/>
              </a:rPr>
              <a:t>for 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 </a:t>
            </a:r>
            <a:r>
              <a:rPr dirty="0" sz="1100" spc="5">
                <a:latin typeface="Times New Roman"/>
                <a:cs typeface="Times New Roman"/>
              </a:rPr>
              <a:t>values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three are </a:t>
            </a:r>
            <a:r>
              <a:rPr dirty="0" sz="1100" spc="10">
                <a:latin typeface="Times New Roman"/>
                <a:cs typeface="Times New Roman"/>
              </a:rPr>
              <a:t>known. The </a:t>
            </a:r>
            <a:r>
              <a:rPr dirty="0" sz="1100" spc="5">
                <a:latin typeface="Times New Roman"/>
                <a:cs typeface="Times New Roman"/>
              </a:rPr>
              <a:t>simplest time value of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problem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10">
                <a:latin typeface="Times New Roman"/>
                <a:cs typeface="Times New Roman"/>
              </a:rPr>
              <a:t>problem and can </a:t>
            </a:r>
            <a:r>
              <a:rPr dirty="0" sz="1100" spc="5">
                <a:latin typeface="Times New Roman"/>
                <a:cs typeface="Times New Roman"/>
              </a:rPr>
              <a:t>easily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illustrated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0">
                <a:latin typeface="Times New Roman"/>
                <a:cs typeface="Times New Roman"/>
              </a:rPr>
              <a:t>bond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254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PepsiCo Capital </a:t>
            </a:r>
            <a:r>
              <a:rPr dirty="0" sz="1100" spc="10">
                <a:latin typeface="Times New Roman"/>
                <a:cs typeface="Times New Roman"/>
              </a:rPr>
              <a:t>Resources has a bond issue coming due in the year </a:t>
            </a:r>
            <a:r>
              <a:rPr dirty="0" sz="1100" spc="5">
                <a:latin typeface="Times New Roman"/>
                <a:cs typeface="Times New Roman"/>
              </a:rPr>
              <a:t>2004. </a:t>
            </a:r>
            <a:r>
              <a:rPr dirty="0" sz="1100" spc="10">
                <a:latin typeface="Times New Roman"/>
                <a:cs typeface="Times New Roman"/>
              </a:rPr>
              <a:t>Assume the  redemption </a:t>
            </a:r>
            <a:r>
              <a:rPr dirty="0" sz="1100" spc="5">
                <a:latin typeface="Times New Roman"/>
                <a:cs typeface="Times New Roman"/>
              </a:rPr>
              <a:t>date is four </a:t>
            </a:r>
            <a:r>
              <a:rPr dirty="0" sz="1100" spc="10">
                <a:latin typeface="Times New Roman"/>
                <a:cs typeface="Times New Roman"/>
              </a:rPr>
              <a:t>years from </a:t>
            </a:r>
            <a:r>
              <a:rPr dirty="0" sz="1100" spc="5">
                <a:latin typeface="Times New Roman"/>
                <a:cs typeface="Times New Roman"/>
              </a:rPr>
              <a:t>today. </a:t>
            </a: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time, </a:t>
            </a:r>
            <a:r>
              <a:rPr dirty="0" sz="1100" spc="10">
                <a:latin typeface="Times New Roman"/>
                <a:cs typeface="Times New Roman"/>
              </a:rPr>
              <a:t>the company must pay </a:t>
            </a:r>
            <a:r>
              <a:rPr dirty="0" sz="1100" spc="5">
                <a:latin typeface="Times New Roman"/>
                <a:cs typeface="Times New Roman"/>
              </a:rPr>
              <a:t>$1,000 </a:t>
            </a:r>
            <a:r>
              <a:rPr dirty="0" sz="1100" spc="10">
                <a:latin typeface="Times New Roman"/>
                <a:cs typeface="Times New Roman"/>
              </a:rPr>
              <a:t>for  </a:t>
            </a:r>
            <a:r>
              <a:rPr dirty="0" sz="1100" spc="5">
                <a:latin typeface="Times New Roman"/>
                <a:cs typeface="Times New Roman"/>
              </a:rPr>
              <a:t>each of its </a:t>
            </a:r>
            <a:r>
              <a:rPr dirty="0" sz="1100" spc="10">
                <a:latin typeface="Times New Roman"/>
                <a:cs typeface="Times New Roman"/>
              </a:rPr>
              <a:t>bonds when </a:t>
            </a:r>
            <a:r>
              <a:rPr dirty="0" sz="1100" spc="5">
                <a:latin typeface="Times New Roman"/>
                <a:cs typeface="Times New Roman"/>
              </a:rPr>
              <a:t>presented for redemption. </a:t>
            </a:r>
            <a:r>
              <a:rPr dirty="0" sz="1100" spc="10">
                <a:latin typeface="Times New Roman"/>
                <a:cs typeface="Times New Roman"/>
              </a:rPr>
              <a:t>Unlike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issues, these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pay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periodic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interest.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Because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money,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investors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unwilling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</a:t>
            </a:r>
            <a:endParaRPr sz="1100">
              <a:latin typeface="Times New Roman"/>
              <a:cs typeface="Times New Roman"/>
            </a:endParaRPr>
          </a:p>
          <a:p>
            <a:pPr algn="just" marL="50800" marR="43815">
              <a:lnSpc>
                <a:spcPts val="1300"/>
              </a:lnSpc>
              <a:spcBef>
                <a:spcPts val="35"/>
              </a:spcBef>
            </a:pPr>
            <a:r>
              <a:rPr dirty="0" sz="1100" spc="5">
                <a:latin typeface="Times New Roman"/>
                <a:cs typeface="Times New Roman"/>
              </a:rPr>
              <a:t>$1,000 </a:t>
            </a:r>
            <a:r>
              <a:rPr dirty="0" sz="1100" spc="10">
                <a:latin typeface="Times New Roman"/>
                <a:cs typeface="Times New Roman"/>
              </a:rPr>
              <a:t>today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 that </a:t>
            </a:r>
            <a:r>
              <a:rPr dirty="0" sz="1100" spc="10">
                <a:latin typeface="Times New Roman"/>
                <a:cs typeface="Times New Roman"/>
              </a:rPr>
              <a:t>will be </a:t>
            </a:r>
            <a:r>
              <a:rPr dirty="0" sz="1100" spc="5">
                <a:latin typeface="Times New Roman"/>
                <a:cs typeface="Times New Roman"/>
              </a:rPr>
              <a:t>worth </a:t>
            </a:r>
            <a:r>
              <a:rPr dirty="0" sz="1100" spc="10">
                <a:latin typeface="Times New Roman"/>
                <a:cs typeface="Times New Roman"/>
              </a:rPr>
              <a:t>$1,000 </a:t>
            </a:r>
            <a:r>
              <a:rPr dirty="0" sz="1100" spc="5">
                <a:latin typeface="Times New Roman"/>
                <a:cs typeface="Times New Roman"/>
              </a:rPr>
              <a:t>in four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by providing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interest  </a:t>
            </a:r>
            <a:r>
              <a:rPr dirty="0" sz="1100" spc="10">
                <a:latin typeface="Times New Roman"/>
                <a:cs typeface="Times New Roman"/>
              </a:rPr>
              <a:t>income.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bond must </a:t>
            </a:r>
            <a:r>
              <a:rPr dirty="0" sz="1100" spc="5">
                <a:latin typeface="Times New Roman"/>
                <a:cs typeface="Times New Roman"/>
              </a:rPr>
              <a:t>sell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discount in 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marketplace.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algn="just" marL="50800" marR="431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 spc="10">
                <a:latin typeface="Times New Roman"/>
                <a:cs typeface="Times New Roman"/>
              </a:rPr>
              <a:t>be? The answer depends on the </a:t>
            </a:r>
            <a:r>
              <a:rPr dirty="0" sz="1100" spc="5">
                <a:latin typeface="Times New Roman"/>
                <a:cs typeface="Times New Roman"/>
              </a:rPr>
              <a:t>rate of return available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investments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comparable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in the marketplace. Suppose the Wall </a:t>
            </a:r>
            <a:r>
              <a:rPr dirty="0" sz="1100" spc="5">
                <a:latin typeface="Times New Roman"/>
                <a:cs typeface="Times New Roman"/>
              </a:rPr>
              <a:t>Street Journal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the price of this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$730. </a:t>
            </a:r>
            <a:r>
              <a:rPr dirty="0" sz="1100" spc="5">
                <a:latin typeface="Times New Roman"/>
                <a:cs typeface="Times New Roman"/>
              </a:rPr>
              <a:t>Barring default, this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will gradually rise in </a:t>
            </a:r>
            <a:r>
              <a:rPr dirty="0" sz="1100" spc="10">
                <a:latin typeface="Times New Roman"/>
                <a:cs typeface="Times New Roman"/>
              </a:rPr>
              <a:t>value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worth </a:t>
            </a:r>
            <a:r>
              <a:rPr dirty="0" sz="1100" spc="5">
                <a:latin typeface="Times New Roman"/>
                <a:cs typeface="Times New Roman"/>
              </a:rPr>
              <a:t>$1,000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redemption </a:t>
            </a:r>
            <a:r>
              <a:rPr dirty="0" sz="1100" spc="5">
                <a:latin typeface="Times New Roman"/>
                <a:cs typeface="Times New Roman"/>
              </a:rPr>
              <a:t>date.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$270 </a:t>
            </a:r>
            <a:r>
              <a:rPr dirty="0" sz="1100" spc="5">
                <a:latin typeface="Times New Roman"/>
                <a:cs typeface="Times New Roman"/>
              </a:rPr>
              <a:t>increase in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holder’s  return.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10">
                <a:latin typeface="Times New Roman"/>
                <a:cs typeface="Times New Roman"/>
              </a:rPr>
              <a:t>values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investors anticipated </a:t>
            </a:r>
            <a:r>
              <a:rPr dirty="0" sz="1100" spc="10">
                <a:latin typeface="Times New Roman"/>
                <a:cs typeface="Times New Roman"/>
              </a:rPr>
              <a:t>holding </a:t>
            </a:r>
            <a:r>
              <a:rPr dirty="0" sz="1100" spc="5">
                <a:latin typeface="Times New Roman"/>
                <a:cs typeface="Times New Roman"/>
              </a:rPr>
              <a:t>period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$1,000 – $730</a:t>
            </a:r>
            <a:r>
              <a:rPr dirty="0" sz="1100" spc="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36.99%</a:t>
            </a:r>
            <a:endParaRPr sz="1100">
              <a:latin typeface="Times New Roman"/>
              <a:cs typeface="Times New Roman"/>
            </a:endParaRPr>
          </a:p>
          <a:p>
            <a:pPr marL="2200910">
              <a:lnSpc>
                <a:spcPts val="1310"/>
              </a:lnSpc>
            </a:pPr>
            <a:r>
              <a:rPr dirty="0" sz="1100" spc="5" b="1">
                <a:latin typeface="Times New Roman"/>
                <a:cs typeface="Times New Roman"/>
              </a:rPr>
              <a:t>$730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1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holding </a:t>
            </a:r>
            <a:r>
              <a:rPr dirty="0" sz="1100" spc="5">
                <a:latin typeface="Times New Roman"/>
                <a:cs typeface="Times New Roman"/>
              </a:rPr>
              <a:t>period of return is not particularly useful in this </a:t>
            </a:r>
            <a:r>
              <a:rPr dirty="0" sz="1100" spc="10">
                <a:latin typeface="Times New Roman"/>
                <a:cs typeface="Times New Roman"/>
              </a:rPr>
              <a:t>context because </a:t>
            </a:r>
            <a:r>
              <a:rPr dirty="0" sz="1100" spc="5">
                <a:latin typeface="Times New Roman"/>
                <a:cs typeface="Times New Roman"/>
              </a:rPr>
              <a:t>it ignores the  time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money. What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really </a:t>
            </a:r>
            <a:r>
              <a:rPr dirty="0" sz="1100" spc="10">
                <a:latin typeface="Times New Roman"/>
                <a:cs typeface="Times New Roman"/>
              </a:rPr>
              <a:t>want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annual </a:t>
            </a:r>
            <a:r>
              <a:rPr dirty="0" sz="1100" spc="5">
                <a:latin typeface="Times New Roman"/>
                <a:cs typeface="Times New Roman"/>
              </a:rPr>
              <a:t>interest rate that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cause </a:t>
            </a:r>
            <a:r>
              <a:rPr dirty="0" sz="1100" spc="10">
                <a:latin typeface="Times New Roman"/>
                <a:cs typeface="Times New Roman"/>
              </a:rPr>
              <a:t>a $730 investment </a:t>
            </a:r>
            <a:r>
              <a:rPr dirty="0" sz="1100" spc="5">
                <a:latin typeface="Times New Roman"/>
                <a:cs typeface="Times New Roman"/>
              </a:rPr>
              <a:t>to appreciate to $1,000 in four years. That is,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want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R </a:t>
            </a:r>
            <a:r>
              <a:rPr dirty="0" sz="1100" spc="10">
                <a:latin typeface="Times New Roman"/>
                <a:cs typeface="Times New Roman"/>
              </a:rPr>
              <a:t>in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equation:</a:t>
            </a:r>
            <a:endParaRPr sz="1100">
              <a:latin typeface="Times New Roman"/>
              <a:cs typeface="Times New Roman"/>
            </a:endParaRPr>
          </a:p>
          <a:p>
            <a:pPr marL="2277110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P </a:t>
            </a:r>
            <a:r>
              <a:rPr dirty="0" sz="1100" spc="5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 R) </a:t>
            </a:r>
            <a:r>
              <a:rPr dirty="0" baseline="37037" sz="1125" b="1">
                <a:latin typeface="Times New Roman"/>
                <a:cs typeface="Times New Roman"/>
              </a:rPr>
              <a:t>n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13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F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9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192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826008" y="571581"/>
            <a:ext cx="5652135" cy="844296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620395" marR="3023235" indent="-430530">
              <a:lnSpc>
                <a:spcPts val="1300"/>
              </a:lnSpc>
              <a:spcBef>
                <a:spcPts val="190"/>
              </a:spcBef>
            </a:pP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15">
                <a:latin typeface="Times New Roman"/>
                <a:cs typeface="Times New Roman"/>
              </a:rPr>
              <a:t>P =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>
                <a:latin typeface="Times New Roman"/>
                <a:cs typeface="Times New Roman"/>
              </a:rPr>
              <a:t>(i.e.,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today)  </a:t>
            </a:r>
            <a:r>
              <a:rPr dirty="0" sz="1100" spc="15">
                <a:latin typeface="Times New Roman"/>
                <a:cs typeface="Times New Roman"/>
              </a:rPr>
              <a:t>F = </a:t>
            </a:r>
            <a:r>
              <a:rPr dirty="0" sz="1100" spc="5">
                <a:latin typeface="Times New Roman"/>
                <a:cs typeface="Times New Roman"/>
              </a:rPr>
              <a:t>future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</a:t>
            </a:r>
            <a:endParaRPr sz="1100">
              <a:latin typeface="Times New Roman"/>
              <a:cs typeface="Times New Roman"/>
            </a:endParaRPr>
          </a:p>
          <a:p>
            <a:pPr marL="620395">
              <a:lnSpc>
                <a:spcPts val="1245"/>
              </a:lnSpc>
            </a:pPr>
            <a:r>
              <a:rPr dirty="0" sz="1100" spc="15">
                <a:latin typeface="Times New Roman"/>
                <a:cs typeface="Times New Roman"/>
              </a:rPr>
              <a:t>R = </a:t>
            </a:r>
            <a:r>
              <a:rPr dirty="0" sz="1100" spc="10">
                <a:latin typeface="Times New Roman"/>
                <a:cs typeface="Times New Roman"/>
              </a:rPr>
              <a:t>interest rate per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period</a:t>
            </a:r>
            <a:endParaRPr sz="1100">
              <a:latin typeface="Times New Roman"/>
              <a:cs typeface="Times New Roman"/>
            </a:endParaRPr>
          </a:p>
          <a:p>
            <a:pPr marL="620395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n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Substituting our </a:t>
            </a:r>
            <a:r>
              <a:rPr dirty="0" sz="1100" spc="10">
                <a:latin typeface="Times New Roman"/>
                <a:cs typeface="Times New Roman"/>
              </a:rPr>
              <a:t>numbers, $730 </a:t>
            </a:r>
            <a:r>
              <a:rPr dirty="0" sz="1100" spc="5">
                <a:latin typeface="Times New Roman"/>
                <a:cs typeface="Times New Roman"/>
              </a:rPr>
              <a:t>(1 </a:t>
            </a:r>
            <a:r>
              <a:rPr dirty="0" sz="1100" spc="15">
                <a:latin typeface="Times New Roman"/>
                <a:cs typeface="Times New Roman"/>
              </a:rPr>
              <a:t>+ </a:t>
            </a:r>
            <a:r>
              <a:rPr dirty="0" sz="1100" spc="10">
                <a:latin typeface="Times New Roman"/>
                <a:cs typeface="Times New Roman"/>
              </a:rPr>
              <a:t>R) </a:t>
            </a:r>
            <a:r>
              <a:rPr dirty="0" baseline="37037" sz="1125">
                <a:latin typeface="Times New Roman"/>
                <a:cs typeface="Times New Roman"/>
              </a:rPr>
              <a:t>4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$1,000.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find </a:t>
            </a:r>
            <a:r>
              <a:rPr dirty="0" sz="1100" spc="15">
                <a:latin typeface="Times New Roman"/>
                <a:cs typeface="Times New Roman"/>
              </a:rPr>
              <a:t>R =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8.19%.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90500" marR="1447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Support economic </a:t>
            </a:r>
            <a:r>
              <a:rPr dirty="0" sz="1100" spc="5">
                <a:latin typeface="Times New Roman"/>
                <a:cs typeface="Times New Roman"/>
              </a:rPr>
              <a:t>conditions </a:t>
            </a:r>
            <a:r>
              <a:rPr dirty="0" sz="1100" spc="10">
                <a:latin typeface="Times New Roman"/>
                <a:cs typeface="Times New Roman"/>
              </a:rPr>
              <a:t>change.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become </a:t>
            </a:r>
            <a:r>
              <a:rPr dirty="0" sz="1100" spc="5">
                <a:latin typeface="Times New Roman"/>
                <a:cs typeface="Times New Roman"/>
              </a:rPr>
              <a:t>pessimistic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the future and  </a:t>
            </a:r>
            <a:r>
              <a:rPr dirty="0" sz="1100" spc="10">
                <a:latin typeface="Times New Roman"/>
                <a:cs typeface="Times New Roman"/>
              </a:rPr>
              <a:t>government’s </a:t>
            </a:r>
            <a:r>
              <a:rPr dirty="0" sz="1100" spc="5">
                <a:latin typeface="Times New Roman"/>
                <a:cs typeface="Times New Roman"/>
              </a:rPr>
              <a:t>ability to keep inflation </a:t>
            </a:r>
            <a:r>
              <a:rPr dirty="0" sz="1100" spc="10">
                <a:latin typeface="Times New Roman"/>
                <a:cs typeface="Times New Roman"/>
              </a:rPr>
              <a:t>under </a:t>
            </a:r>
            <a:r>
              <a:rPr dirty="0" sz="1100" spc="5">
                <a:latin typeface="Times New Roman"/>
                <a:cs typeface="Times New Roman"/>
              </a:rPr>
              <a:t>control. </a:t>
            </a:r>
            <a:r>
              <a:rPr dirty="0" sz="1100" spc="10">
                <a:latin typeface="Times New Roman"/>
                <a:cs typeface="Times New Roman"/>
              </a:rPr>
              <a:t>As a </a:t>
            </a:r>
            <a:r>
              <a:rPr dirty="0" sz="1100" spc="5">
                <a:latin typeface="Times New Roman"/>
                <a:cs typeface="Times New Roman"/>
              </a:rPr>
              <a:t>consequence, market interest rates  rise </a:t>
            </a:r>
            <a:r>
              <a:rPr dirty="0" sz="1100" spc="10">
                <a:latin typeface="Times New Roman"/>
                <a:cs typeface="Times New Roman"/>
              </a:rPr>
              <a:t>by one </a:t>
            </a:r>
            <a:r>
              <a:rPr dirty="0" sz="1100" spc="5">
                <a:latin typeface="Times New Roman"/>
                <a:cs typeface="Times New Roman"/>
              </a:rPr>
              <a:t>point. Investors are </a:t>
            </a:r>
            <a:r>
              <a:rPr dirty="0" sz="1100" spc="10">
                <a:latin typeface="Times New Roman"/>
                <a:cs typeface="Times New Roman"/>
              </a:rPr>
              <a:t>no longer </a:t>
            </a:r>
            <a:r>
              <a:rPr dirty="0" sz="1100" spc="5">
                <a:latin typeface="Times New Roman"/>
                <a:cs typeface="Times New Roman"/>
              </a:rPr>
              <a:t>willing to </a:t>
            </a:r>
            <a:r>
              <a:rPr dirty="0" sz="1100" spc="10">
                <a:latin typeface="Times New Roman"/>
                <a:cs typeface="Times New Roman"/>
              </a:rPr>
              <a:t>accept an 8.19%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bond  of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risk;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won’t settle for </a:t>
            </a:r>
            <a:r>
              <a:rPr dirty="0" sz="1100" spc="10">
                <a:latin typeface="Times New Roman"/>
                <a:cs typeface="Times New Roman"/>
              </a:rPr>
              <a:t>less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9.19%. What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could pay </a:t>
            </a:r>
            <a:r>
              <a:rPr dirty="0" sz="1100" spc="5">
                <a:latin typeface="Times New Roman"/>
                <a:cs typeface="Times New Roman"/>
              </a:rPr>
              <a:t>for  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to achieve this rate of return? In other </a:t>
            </a:r>
            <a:r>
              <a:rPr dirty="0" sz="1100" spc="10">
                <a:latin typeface="Times New Roman"/>
                <a:cs typeface="Times New Roman"/>
              </a:rPr>
              <a:t>words, what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P, the present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(price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bond) in the following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equation?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3683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P </a:t>
            </a:r>
            <a:r>
              <a:rPr dirty="0" sz="1100" spc="10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.0919) </a:t>
            </a:r>
            <a:r>
              <a:rPr dirty="0" baseline="37037" sz="1125" b="1">
                <a:latin typeface="Times New Roman"/>
                <a:cs typeface="Times New Roman"/>
              </a:rPr>
              <a:t>4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$1,000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Rearranging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doing the math,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marL="2557145" marR="2088514" indent="-424180">
              <a:lnSpc>
                <a:spcPts val="1300"/>
              </a:lnSpc>
              <a:tabLst>
                <a:tab pos="2635250" algn="l"/>
                <a:tab pos="3029585" algn="l"/>
              </a:tabLst>
            </a:pPr>
            <a:r>
              <a:rPr dirty="0" sz="1100" spc="15" b="1">
                <a:latin typeface="Times New Roman"/>
                <a:cs typeface="Times New Roman"/>
              </a:rPr>
              <a:t>P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	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heavy" sz="11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($1,000)  </a:t>
            </a:r>
            <a:r>
              <a:rPr dirty="0" sz="1100" spc="10" b="1">
                <a:latin typeface="Times New Roman"/>
                <a:cs typeface="Times New Roman"/>
              </a:rPr>
              <a:t>(1.0919)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baseline="37037" sz="1125" b="1">
                <a:latin typeface="Times New Roman"/>
                <a:cs typeface="Times New Roman"/>
              </a:rPr>
              <a:t>4</a:t>
            </a:r>
            <a:endParaRPr baseline="37037" sz="1125">
              <a:latin typeface="Times New Roman"/>
              <a:cs typeface="Times New Roman"/>
            </a:endParaRPr>
          </a:p>
          <a:p>
            <a:pPr marL="2233930">
              <a:lnSpc>
                <a:spcPts val="1245"/>
              </a:lnSpc>
            </a:pP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0.7035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($1,000)</a:t>
            </a:r>
            <a:endParaRPr sz="1100">
              <a:latin typeface="Times New Roman"/>
              <a:cs typeface="Times New Roman"/>
            </a:endParaRPr>
          </a:p>
          <a:p>
            <a:pPr marL="2233930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$703.50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89865" marR="14414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If the investor </a:t>
            </a:r>
            <a:r>
              <a:rPr dirty="0" sz="1100" spc="10">
                <a:latin typeface="Times New Roman"/>
                <a:cs typeface="Times New Roman"/>
              </a:rPr>
              <a:t>pays </a:t>
            </a:r>
            <a:r>
              <a:rPr dirty="0" sz="1100" spc="5">
                <a:latin typeface="Times New Roman"/>
                <a:cs typeface="Times New Roman"/>
              </a:rPr>
              <a:t>$703.50 </a:t>
            </a:r>
            <a:r>
              <a:rPr dirty="0" sz="1100" spc="10">
                <a:latin typeface="Times New Roman"/>
                <a:cs typeface="Times New Roman"/>
              </a:rPr>
              <a:t>and receives$1,000 </a:t>
            </a:r>
            <a:r>
              <a:rPr dirty="0" sz="1100" spc="5">
                <a:latin typeface="Times New Roman"/>
                <a:cs typeface="Times New Roman"/>
              </a:rPr>
              <a:t>in four years, </a:t>
            </a:r>
            <a:r>
              <a:rPr dirty="0" sz="1100" spc="10">
                <a:latin typeface="Times New Roman"/>
                <a:cs typeface="Times New Roman"/>
              </a:rPr>
              <a:t>the compound annual </a:t>
            </a:r>
            <a:r>
              <a:rPr dirty="0" sz="1100" spc="5">
                <a:latin typeface="Times New Roman"/>
                <a:cs typeface="Times New Roman"/>
              </a:rPr>
              <a:t>return  </a:t>
            </a:r>
            <a:r>
              <a:rPr dirty="0" sz="1100" spc="10">
                <a:latin typeface="Times New Roman"/>
                <a:cs typeface="Times New Roman"/>
              </a:rPr>
              <a:t>would be 9.19%.the </a:t>
            </a:r>
            <a:r>
              <a:rPr dirty="0" sz="1100" spc="5">
                <a:latin typeface="Times New Roman"/>
                <a:cs typeface="Times New Roman"/>
              </a:rPr>
              <a:t>factor 0.7035 is </a:t>
            </a:r>
            <a:r>
              <a:rPr dirty="0" sz="1100" spc="10">
                <a:latin typeface="Times New Roman"/>
                <a:cs typeface="Times New Roman"/>
              </a:rPr>
              <a:t>called the discount </a:t>
            </a:r>
            <a:r>
              <a:rPr dirty="0" sz="1100" spc="5">
                <a:latin typeface="Times New Roman"/>
                <a:cs typeface="Times New Roman"/>
              </a:rPr>
              <a:t>factor for four </a:t>
            </a:r>
            <a:r>
              <a:rPr dirty="0" sz="1100" spc="10">
                <a:latin typeface="Times New Roman"/>
                <a:cs typeface="Times New Roman"/>
              </a:rPr>
              <a:t>years at 9.19%.  </a:t>
            </a:r>
            <a:r>
              <a:rPr dirty="0" sz="1100" spc="5">
                <a:latin typeface="Times New Roman"/>
                <a:cs typeface="Times New Roman"/>
              </a:rPr>
              <a:t>Financial calculators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preprogrammed to </a:t>
            </a:r>
            <a:r>
              <a:rPr dirty="0" sz="1100" spc="10">
                <a:latin typeface="Times New Roman"/>
                <a:cs typeface="Times New Roman"/>
              </a:rPr>
              <a:t>compute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10">
                <a:latin typeface="Times New Roman"/>
                <a:cs typeface="Times New Roman"/>
              </a:rPr>
              <a:t>factors </a:t>
            </a:r>
            <a:r>
              <a:rPr dirty="0" sz="1100" spc="5">
                <a:latin typeface="Times New Roman"/>
                <a:cs typeface="Times New Roman"/>
              </a:rPr>
              <a:t>for time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money  </a:t>
            </a:r>
            <a:r>
              <a:rPr dirty="0" sz="1100" spc="5">
                <a:latin typeface="Times New Roman"/>
                <a:cs typeface="Times New Roman"/>
              </a:rPr>
              <a:t>problems. </a:t>
            </a:r>
            <a:r>
              <a:rPr dirty="0" sz="1100" spc="10">
                <a:latin typeface="Times New Roman"/>
                <a:cs typeface="Times New Roman"/>
              </a:rPr>
              <a:t>Factors are </a:t>
            </a:r>
            <a:r>
              <a:rPr dirty="0" sz="1100" spc="5">
                <a:latin typeface="Times New Roman"/>
                <a:cs typeface="Times New Roman"/>
              </a:rPr>
              <a:t>also routinely presented in tabular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back </a:t>
            </a:r>
            <a:r>
              <a:rPr dirty="0" sz="1100" spc="5">
                <a:latin typeface="Times New Roman"/>
                <a:cs typeface="Times New Roman"/>
              </a:rPr>
              <a:t>of accounting and  finance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textbooks.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89865" marR="1447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pay more than one cash </a:t>
            </a:r>
            <a:r>
              <a:rPr dirty="0" sz="1100" spc="5">
                <a:latin typeface="Times New Roman"/>
                <a:cs typeface="Times New Roman"/>
              </a:rPr>
              <a:t>flow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their life. </a:t>
            </a:r>
            <a:r>
              <a:rPr dirty="0" sz="1100" spc="10">
                <a:latin typeface="Times New Roman"/>
                <a:cs typeface="Times New Roman"/>
              </a:rPr>
              <a:t>Adelphia Communications, a  </a:t>
            </a:r>
            <a:r>
              <a:rPr dirty="0" sz="1100" spc="5">
                <a:latin typeface="Times New Roman"/>
                <a:cs typeface="Times New Roman"/>
              </a:rPr>
              <a:t>cable </a:t>
            </a:r>
            <a:r>
              <a:rPr dirty="0" sz="1100" spc="15">
                <a:latin typeface="Times New Roman"/>
                <a:cs typeface="Times New Roman"/>
              </a:rPr>
              <a:t>TV </a:t>
            </a:r>
            <a:r>
              <a:rPr dirty="0" sz="1100" spc="10">
                <a:latin typeface="Times New Roman"/>
                <a:cs typeface="Times New Roman"/>
              </a:rPr>
              <a:t>company, </a:t>
            </a:r>
            <a:r>
              <a:rPr dirty="0" sz="1100" spc="5">
                <a:latin typeface="Times New Roman"/>
                <a:cs typeface="Times New Roman"/>
              </a:rPr>
              <a:t>also has </a:t>
            </a:r>
            <a:r>
              <a:rPr dirty="0" sz="1100" spc="10">
                <a:latin typeface="Times New Roman"/>
                <a:cs typeface="Times New Roman"/>
              </a:rPr>
              <a:t>a bond </a:t>
            </a:r>
            <a:r>
              <a:rPr dirty="0" sz="1100" spc="5">
                <a:latin typeface="Times New Roman"/>
                <a:cs typeface="Times New Roman"/>
              </a:rPr>
              <a:t>maturing in the </a:t>
            </a:r>
            <a:r>
              <a:rPr dirty="0" sz="1100" spc="10">
                <a:latin typeface="Times New Roman"/>
                <a:cs typeface="Times New Roman"/>
              </a:rPr>
              <a:t>year 2004, </a:t>
            </a:r>
            <a:r>
              <a:rPr dirty="0" sz="1100" spc="5">
                <a:latin typeface="Times New Roman"/>
                <a:cs typeface="Times New Roman"/>
              </a:rPr>
              <a:t>but this </a:t>
            </a:r>
            <a:r>
              <a:rPr dirty="0" sz="1100" spc="10">
                <a:latin typeface="Times New Roman"/>
                <a:cs typeface="Times New Roman"/>
              </a:rPr>
              <a:t>bond pays </a:t>
            </a:r>
            <a:r>
              <a:rPr dirty="0" sz="1100" spc="5">
                <a:latin typeface="Times New Roman"/>
                <a:cs typeface="Times New Roman"/>
              </a:rPr>
              <a:t>$95 per 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in interest. Its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logically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influenced by these additional cash </a:t>
            </a:r>
            <a:r>
              <a:rPr dirty="0" sz="1100" spc="10">
                <a:latin typeface="Times New Roman"/>
                <a:cs typeface="Times New Roman"/>
              </a:rPr>
              <a:t>flows. An  </a:t>
            </a:r>
            <a:r>
              <a:rPr dirty="0" sz="1100" spc="5">
                <a:latin typeface="Times New Roman"/>
                <a:cs typeface="Times New Roman"/>
              </a:rPr>
              <a:t>investor in this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receives </a:t>
            </a:r>
            <a:r>
              <a:rPr dirty="0" sz="1100" spc="10">
                <a:latin typeface="Times New Roman"/>
                <a:cs typeface="Times New Roman"/>
              </a:rPr>
              <a:t>a single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$1,000 </a:t>
            </a:r>
            <a:r>
              <a:rPr dirty="0" sz="1100" spc="5">
                <a:latin typeface="Times New Roman"/>
                <a:cs typeface="Times New Roman"/>
              </a:rPr>
              <a:t>in four years, but also receives an  annuity of </a:t>
            </a:r>
            <a:r>
              <a:rPr dirty="0" sz="1100" spc="10">
                <a:latin typeface="Times New Roman"/>
                <a:cs typeface="Times New Roman"/>
              </a:rPr>
              <a:t>$95 </a:t>
            </a:r>
            <a:r>
              <a:rPr dirty="0" sz="1100" spc="5">
                <a:latin typeface="Times New Roman"/>
                <a:cs typeface="Times New Roman"/>
              </a:rPr>
              <a:t>per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four </a:t>
            </a:r>
            <a:r>
              <a:rPr dirty="0" sz="1100" spc="5">
                <a:latin typeface="Times New Roman"/>
                <a:cs typeface="Times New Roman"/>
              </a:rPr>
              <a:t>years.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Annuity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series of evenly spaced, equal  dollar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payments.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89865" marR="14414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in this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receives </a:t>
            </a:r>
            <a:r>
              <a:rPr dirty="0" sz="1100" spc="10">
                <a:latin typeface="Times New Roman"/>
                <a:cs typeface="Times New Roman"/>
              </a:rPr>
              <a:t>income from two </a:t>
            </a:r>
            <a:r>
              <a:rPr dirty="0" sz="1100" spc="5">
                <a:latin typeface="Times New Roman"/>
                <a:cs typeface="Times New Roman"/>
              </a:rPr>
              <a:t>sources: </a:t>
            </a:r>
            <a:r>
              <a:rPr dirty="0" sz="1100" spc="10">
                <a:latin typeface="Times New Roman"/>
                <a:cs typeface="Times New Roman"/>
              </a:rPr>
              <a:t>the return </a:t>
            </a:r>
            <a:r>
              <a:rPr dirty="0" sz="1100" spc="5">
                <a:latin typeface="Times New Roman"/>
                <a:cs typeface="Times New Roman"/>
              </a:rPr>
              <a:t>of the $1,000  principal in </a:t>
            </a:r>
            <a:r>
              <a:rPr dirty="0" sz="1100" spc="10">
                <a:latin typeface="Times New Roman"/>
                <a:cs typeface="Times New Roman"/>
              </a:rPr>
              <a:t>4 years,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$95 per year </a:t>
            </a:r>
            <a:r>
              <a:rPr dirty="0" sz="1100" spc="5">
                <a:latin typeface="Times New Roman"/>
                <a:cs typeface="Times New Roman"/>
              </a:rPr>
              <a:t>annuity. </a:t>
            </a:r>
            <a:r>
              <a:rPr dirty="0" sz="1100" spc="10">
                <a:latin typeface="Times New Roman"/>
                <a:cs typeface="Times New Roman"/>
              </a:rPr>
              <a:t>One way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determine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present </a:t>
            </a:r>
            <a:r>
              <a:rPr dirty="0" sz="1100" spc="5">
                <a:latin typeface="Times New Roman"/>
                <a:cs typeface="Times New Roman"/>
              </a:rPr>
              <a:t>value  of the annuity is to </a:t>
            </a:r>
            <a:r>
              <a:rPr dirty="0" sz="1100" spc="10">
                <a:latin typeface="Times New Roman"/>
                <a:cs typeface="Times New Roman"/>
              </a:rPr>
              <a:t>decompose </a:t>
            </a:r>
            <a:r>
              <a:rPr dirty="0" sz="1100" spc="5">
                <a:latin typeface="Times New Roman"/>
                <a:cs typeface="Times New Roman"/>
              </a:rPr>
              <a:t>it into four single </a:t>
            </a:r>
            <a:r>
              <a:rPr dirty="0" sz="1100" spc="10">
                <a:latin typeface="Times New Roman"/>
                <a:cs typeface="Times New Roman"/>
              </a:rPr>
              <a:t>sums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$95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find </a:t>
            </a:r>
            <a:r>
              <a:rPr dirty="0" sz="1100" spc="10">
                <a:latin typeface="Times New Roman"/>
                <a:cs typeface="Times New Roman"/>
              </a:rPr>
              <a:t>the present  value </a:t>
            </a:r>
            <a:r>
              <a:rPr dirty="0" sz="1100" spc="5">
                <a:latin typeface="Times New Roman"/>
                <a:cs typeface="Times New Roman"/>
              </a:rPr>
              <a:t>of each, but this </a:t>
            </a:r>
            <a:r>
              <a:rPr dirty="0" sz="1100" spc="10">
                <a:latin typeface="Times New Roman"/>
                <a:cs typeface="Times New Roman"/>
              </a:rPr>
              <a:t>method </a:t>
            </a:r>
            <a:r>
              <a:rPr dirty="0" sz="1100" spc="5">
                <a:latin typeface="Times New Roman"/>
                <a:cs typeface="Times New Roman"/>
              </a:rPr>
              <a:t>is inefficient.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convenient expression for the present 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annuity is </a:t>
            </a:r>
            <a:r>
              <a:rPr dirty="0" sz="1100" spc="10">
                <a:latin typeface="Times New Roman"/>
                <a:cs typeface="Times New Roman"/>
              </a:rPr>
              <a:t>shown below: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37465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P = </a:t>
            </a:r>
            <a:r>
              <a:rPr dirty="0" sz="1100" spc="20" b="1">
                <a:latin typeface="Times New Roman"/>
                <a:cs typeface="Times New Roman"/>
              </a:rPr>
              <a:t>C </a:t>
            </a:r>
            <a:r>
              <a:rPr dirty="0" sz="1100" spc="5" b="1">
                <a:latin typeface="Times New Roman"/>
                <a:cs typeface="Times New Roman"/>
              </a:rPr>
              <a:t>[1/R </a:t>
            </a:r>
            <a:r>
              <a:rPr dirty="0" sz="1100" spc="10" b="1">
                <a:latin typeface="Times New Roman"/>
                <a:cs typeface="Times New Roman"/>
              </a:rPr>
              <a:t>– 1/R </a:t>
            </a:r>
            <a:r>
              <a:rPr dirty="0" sz="1100" spc="5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R)</a:t>
            </a:r>
            <a:r>
              <a:rPr dirty="0" sz="1100" spc="-150" b="1">
                <a:latin typeface="Times New Roman"/>
                <a:cs typeface="Times New Roman"/>
              </a:rPr>
              <a:t> </a:t>
            </a:r>
            <a:r>
              <a:rPr dirty="0" baseline="37037" sz="1125" b="1">
                <a:latin typeface="Times New Roman"/>
                <a:cs typeface="Times New Roman"/>
              </a:rPr>
              <a:t>n</a:t>
            </a:r>
            <a:r>
              <a:rPr dirty="0" sz="1100" b="1">
                <a:latin typeface="Times New Roman"/>
                <a:cs typeface="Times New Roman"/>
              </a:rPr>
              <a:t>]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15">
                <a:latin typeface="Times New Roman"/>
                <a:cs typeface="Times New Roman"/>
              </a:rPr>
              <a:t>C = </a:t>
            </a:r>
            <a:r>
              <a:rPr dirty="0" sz="1100" spc="5">
                <a:latin typeface="Times New Roman"/>
                <a:cs typeface="Times New Roman"/>
              </a:rPr>
              <a:t>periodic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payment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90500" marR="1447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Suppose </a:t>
            </a:r>
            <a:r>
              <a:rPr dirty="0" sz="1100" spc="5">
                <a:latin typeface="Times New Roman"/>
                <a:cs typeface="Times New Roman"/>
              </a:rPr>
              <a:t>the risk of this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comparable </a:t>
            </a:r>
            <a:r>
              <a:rPr dirty="0" sz="1100" spc="5">
                <a:latin typeface="Times New Roman"/>
                <a:cs typeface="Times New Roman"/>
              </a:rPr>
              <a:t>to that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PepsiCo capital resources board,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trading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 that also implies </a:t>
            </a:r>
            <a:r>
              <a:rPr dirty="0" sz="1100" spc="10">
                <a:latin typeface="Times New Roman"/>
                <a:cs typeface="Times New Roman"/>
              </a:rPr>
              <a:t>a 9.19% </a:t>
            </a:r>
            <a:r>
              <a:rPr dirty="0" sz="1100" spc="5">
                <a:latin typeface="Times New Roman"/>
                <a:cs typeface="Times New Roman"/>
              </a:rPr>
              <a:t>rate of return.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present </a:t>
            </a:r>
            <a:r>
              <a:rPr dirty="0" sz="1100" spc="5">
                <a:latin typeface="Times New Roman"/>
                <a:cs typeface="Times New Roman"/>
              </a:rPr>
              <a:t>value of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annuity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3683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P = </a:t>
            </a:r>
            <a:r>
              <a:rPr dirty="0" sz="1100" spc="10" b="1">
                <a:latin typeface="Times New Roman"/>
                <a:cs typeface="Times New Roman"/>
              </a:rPr>
              <a:t>$95 </a:t>
            </a:r>
            <a:r>
              <a:rPr dirty="0" sz="1100" spc="5" b="1">
                <a:latin typeface="Times New Roman"/>
                <a:cs typeface="Times New Roman"/>
              </a:rPr>
              <a:t>[1/.0919 </a:t>
            </a:r>
            <a:r>
              <a:rPr dirty="0" sz="1100" spc="10" b="1">
                <a:latin typeface="Times New Roman"/>
                <a:cs typeface="Times New Roman"/>
              </a:rPr>
              <a:t>– 1/.0919 </a:t>
            </a:r>
            <a:r>
              <a:rPr dirty="0" sz="1100" spc="5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.0919)</a:t>
            </a:r>
            <a:r>
              <a:rPr dirty="0" baseline="37037" sz="1125" spc="7" b="1">
                <a:latin typeface="Times New Roman"/>
                <a:cs typeface="Times New Roman"/>
              </a:rPr>
              <a:t>4</a:t>
            </a:r>
            <a:r>
              <a:rPr dirty="0" sz="1100" spc="5" b="1">
                <a:latin typeface="Times New Roman"/>
                <a:cs typeface="Times New Roman"/>
              </a:rPr>
              <a:t>]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$306.49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9</a:t>
            </a:r>
            <a:r>
              <a:rPr dirty="0" sz="1100" spc="10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281938" y="571581"/>
            <a:ext cx="5627370" cy="84429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651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The present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$1,000 </a:t>
            </a:r>
            <a:r>
              <a:rPr dirty="0" sz="1100" spc="5">
                <a:latin typeface="Times New Roman"/>
                <a:cs typeface="Times New Roman"/>
              </a:rPr>
              <a:t>return of principle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2312035">
              <a:lnSpc>
                <a:spcPts val="1310"/>
              </a:lnSpc>
            </a:pP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$1,000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$703.51</a:t>
            </a:r>
            <a:endParaRPr sz="1100">
              <a:latin typeface="Times New Roman"/>
              <a:cs typeface="Times New Roman"/>
            </a:endParaRPr>
          </a:p>
          <a:p>
            <a:pPr marL="2279650">
              <a:lnSpc>
                <a:spcPts val="1310"/>
              </a:lnSpc>
            </a:pPr>
            <a:r>
              <a:rPr dirty="0" sz="1100" spc="5" b="1">
                <a:latin typeface="Times New Roman"/>
                <a:cs typeface="Times New Roman"/>
              </a:rPr>
              <a:t>(1.0919)</a:t>
            </a:r>
            <a:r>
              <a:rPr dirty="0" baseline="37037" sz="1125" spc="7" b="1">
                <a:latin typeface="Times New Roman"/>
                <a:cs typeface="Times New Roman"/>
              </a:rPr>
              <a:t>4</a:t>
            </a:r>
            <a:endParaRPr baseline="37037" sz="11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65100" marR="1447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bondholder </a:t>
            </a:r>
            <a:r>
              <a:rPr dirty="0" sz="1100" spc="5">
                <a:latin typeface="Times New Roman"/>
                <a:cs typeface="Times New Roman"/>
              </a:rPr>
              <a:t>is entitled to both the return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principle and </a:t>
            </a:r>
            <a:r>
              <a:rPr dirty="0" sz="1100" spc="10">
                <a:latin typeface="Times New Roman"/>
                <a:cs typeface="Times New Roman"/>
              </a:rPr>
              <a:t>the annuity, so </a:t>
            </a:r>
            <a:r>
              <a:rPr dirty="0" sz="1100" spc="5">
                <a:latin typeface="Times New Roman"/>
                <a:cs typeface="Times New Roman"/>
              </a:rPr>
              <a:t>the bond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5">
                <a:latin typeface="Times New Roman"/>
                <a:cs typeface="Times New Roman"/>
              </a:rPr>
              <a:t>of these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values: $306.49 </a:t>
            </a:r>
            <a:r>
              <a:rPr dirty="0" sz="1100" spc="15">
                <a:latin typeface="Times New Roman"/>
                <a:cs typeface="Times New Roman"/>
              </a:rPr>
              <a:t>+ </a:t>
            </a:r>
            <a:r>
              <a:rPr dirty="0" sz="1100" spc="5">
                <a:latin typeface="Times New Roman"/>
                <a:cs typeface="Times New Roman"/>
              </a:rPr>
              <a:t>$703.51 </a:t>
            </a:r>
            <a:r>
              <a:rPr dirty="0" sz="1100" spc="15">
                <a:latin typeface="Times New Roman"/>
                <a:cs typeface="Times New Roman"/>
              </a:rPr>
              <a:t>=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$1,010.</a:t>
            </a:r>
            <a:endParaRPr sz="1100">
              <a:latin typeface="Times New Roman"/>
              <a:cs typeface="Times New Roman"/>
            </a:endParaRPr>
          </a:p>
          <a:p>
            <a:pPr algn="just" marL="165100">
              <a:lnSpc>
                <a:spcPts val="126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holding period return over the remaining 4 years of this bond’s </a:t>
            </a:r>
            <a:r>
              <a:rPr dirty="0" sz="1100" spc="5">
                <a:latin typeface="Times New Roman"/>
                <a:cs typeface="Times New Roman"/>
              </a:rPr>
              <a:t>life </a:t>
            </a:r>
            <a:r>
              <a:rPr dirty="0" sz="1100" spc="10">
                <a:latin typeface="Times New Roman"/>
                <a:cs typeface="Times New Roman"/>
              </a:rPr>
              <a:t>would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10795">
              <a:lnSpc>
                <a:spcPts val="1310"/>
              </a:lnSpc>
            </a:pP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$1,000 – $ 1,010 </a:t>
            </a:r>
            <a:r>
              <a:rPr dirty="0" u="heavy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+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4($95)</a:t>
            </a:r>
            <a:r>
              <a:rPr dirty="0" sz="1100" spc="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36.63%</a:t>
            </a:r>
            <a:endParaRPr sz="1100">
              <a:latin typeface="Times New Roman"/>
              <a:cs typeface="Times New Roman"/>
            </a:endParaRPr>
          </a:p>
          <a:p>
            <a:pPr marL="2315210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$1,010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651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Compounding: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64465" marR="14414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Compounding </a:t>
            </a:r>
            <a:r>
              <a:rPr dirty="0" sz="1100" spc="5">
                <a:latin typeface="Times New Roman"/>
                <a:cs typeface="Times New Roman"/>
              </a:rPr>
              <a:t>refers to the earning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previously </a:t>
            </a:r>
            <a:r>
              <a:rPr dirty="0" sz="1100" spc="10">
                <a:latin typeface="Times New Roman"/>
                <a:cs typeface="Times New Roman"/>
              </a:rPr>
              <a:t>earned </a:t>
            </a:r>
            <a:r>
              <a:rPr dirty="0" sz="1100" spc="5">
                <a:latin typeface="Times New Roman"/>
                <a:cs typeface="Times New Roman"/>
              </a:rPr>
              <a:t>interest. Its effects </a:t>
            </a:r>
            <a:r>
              <a:rPr dirty="0" sz="1100" spc="10">
                <a:latin typeface="Times New Roman"/>
                <a:cs typeface="Times New Roman"/>
              </a:rPr>
              <a:t>are  more pronounced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frequency with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interest is </a:t>
            </a:r>
            <a:r>
              <a:rPr dirty="0" sz="1100" spc="10">
                <a:latin typeface="Times New Roman"/>
                <a:cs typeface="Times New Roman"/>
              </a:rPr>
              <a:t>computed and </a:t>
            </a:r>
            <a:r>
              <a:rPr dirty="0" sz="1100" spc="5">
                <a:latin typeface="Times New Roman"/>
                <a:cs typeface="Times New Roman"/>
              </a:rPr>
              <a:t>credited to the  principal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increases. </a:t>
            </a:r>
            <a:r>
              <a:rPr dirty="0" sz="1100" spc="10">
                <a:latin typeface="Times New Roman"/>
                <a:cs typeface="Times New Roman"/>
              </a:rPr>
              <a:t>At a </a:t>
            </a:r>
            <a:r>
              <a:rPr dirty="0" sz="1100" spc="5">
                <a:latin typeface="Times New Roman"/>
                <a:cs typeface="Times New Roman"/>
              </a:rPr>
              <a:t>financial institution, interest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savings </a:t>
            </a:r>
            <a:r>
              <a:rPr dirty="0" sz="1100" spc="10">
                <a:latin typeface="Times New Roman"/>
                <a:cs typeface="Times New Roman"/>
              </a:rPr>
              <a:t>account might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once </a:t>
            </a:r>
            <a:r>
              <a:rPr dirty="0" sz="1100" spc="5">
                <a:latin typeface="Times New Roman"/>
                <a:cs typeface="Times New Roman"/>
              </a:rPr>
              <a:t>per </a:t>
            </a:r>
            <a:r>
              <a:rPr dirty="0" sz="1100" spc="10">
                <a:latin typeface="Times New Roman"/>
                <a:cs typeface="Times New Roman"/>
              </a:rPr>
              <a:t>year, </a:t>
            </a:r>
            <a:r>
              <a:rPr dirty="0" sz="1100" spc="5">
                <a:latin typeface="Times New Roman"/>
                <a:cs typeface="Times New Roman"/>
              </a:rPr>
              <a:t>semiannually, quarterly, </a:t>
            </a:r>
            <a:r>
              <a:rPr dirty="0" sz="1100" spc="10">
                <a:latin typeface="Times New Roman"/>
                <a:cs typeface="Times New Roman"/>
              </a:rPr>
              <a:t>monthly, </a:t>
            </a:r>
            <a:r>
              <a:rPr dirty="0" sz="1100" spc="5">
                <a:latin typeface="Times New Roman"/>
                <a:cs typeface="Times New Roman"/>
              </a:rPr>
              <a:t>or daily. Each of these methods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constitutes discreet </a:t>
            </a:r>
            <a:r>
              <a:rPr dirty="0" sz="1100" spc="10">
                <a:latin typeface="Times New Roman"/>
                <a:cs typeface="Times New Roman"/>
              </a:rPr>
              <a:t>compounding </a:t>
            </a:r>
            <a:r>
              <a:rPr dirty="0" sz="1100" spc="5">
                <a:latin typeface="Times New Roman"/>
                <a:cs typeface="Times New Roman"/>
              </a:rPr>
              <a:t>because 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times per year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bank </a:t>
            </a:r>
            <a:r>
              <a:rPr dirty="0" sz="1100" spc="5">
                <a:latin typeface="Times New Roman"/>
                <a:cs typeface="Times New Roman"/>
              </a:rPr>
              <a:t>calculates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counted.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64465" marR="14287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Suppose an account </a:t>
            </a:r>
            <a:r>
              <a:rPr dirty="0" sz="1100" spc="5">
                <a:latin typeface="Times New Roman"/>
                <a:cs typeface="Times New Roman"/>
              </a:rPr>
              <a:t>earns </a:t>
            </a:r>
            <a:r>
              <a:rPr dirty="0" sz="1100" spc="15">
                <a:latin typeface="Times New Roman"/>
                <a:cs typeface="Times New Roman"/>
              </a:rPr>
              <a:t>8% </a:t>
            </a:r>
            <a:r>
              <a:rPr dirty="0" sz="1100" spc="5">
                <a:latin typeface="Times New Roman"/>
                <a:cs typeface="Times New Roman"/>
              </a:rPr>
              <a:t>per year, </a:t>
            </a:r>
            <a:r>
              <a:rPr dirty="0" sz="1100" spc="10">
                <a:latin typeface="Times New Roman"/>
                <a:cs typeface="Times New Roman"/>
              </a:rPr>
              <a:t>compounded </a:t>
            </a:r>
            <a:r>
              <a:rPr dirty="0" sz="1100" spc="5">
                <a:latin typeface="Times New Roman"/>
                <a:cs typeface="Times New Roman"/>
              </a:rPr>
              <a:t>quarterly. In this scenario,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account  holder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earn </a:t>
            </a:r>
            <a:r>
              <a:rPr dirty="0" sz="1100" spc="20">
                <a:latin typeface="Times New Roman"/>
                <a:cs typeface="Times New Roman"/>
              </a:rPr>
              <a:t>8%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three months. Rather, the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credited with </a:t>
            </a:r>
            <a:r>
              <a:rPr dirty="0" sz="1100" spc="20">
                <a:latin typeface="Times New Roman"/>
                <a:cs typeface="Times New Roman"/>
              </a:rPr>
              <a:t>¼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0">
                <a:latin typeface="Times New Roman"/>
                <a:cs typeface="Times New Roman"/>
              </a:rPr>
              <a:t>8%  </a:t>
            </a:r>
            <a:r>
              <a:rPr dirty="0" sz="1100" spc="5">
                <a:latin typeface="Times New Roman"/>
                <a:cs typeface="Times New Roman"/>
              </a:rPr>
              <a:t>four </a:t>
            </a:r>
            <a:r>
              <a:rPr dirty="0" sz="1100" spc="10">
                <a:latin typeface="Times New Roman"/>
                <a:cs typeface="Times New Roman"/>
              </a:rPr>
              <a:t>times per year. After </a:t>
            </a:r>
            <a:r>
              <a:rPr dirty="0" sz="1100" spc="5">
                <a:latin typeface="Times New Roman"/>
                <a:cs typeface="Times New Roman"/>
              </a:rPr>
              <a:t>three months,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initial deposit of </a:t>
            </a:r>
            <a:r>
              <a:rPr dirty="0" sz="1100" spc="10">
                <a:latin typeface="Times New Roman"/>
                <a:cs typeface="Times New Roman"/>
              </a:rPr>
              <a:t>$100 would earn </a:t>
            </a:r>
            <a:r>
              <a:rPr dirty="0" sz="1100" spc="5">
                <a:latin typeface="Times New Roman"/>
                <a:cs typeface="Times New Roman"/>
              </a:rPr>
              <a:t>$2, resulting  in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account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balance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$102.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Three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months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later,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$102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has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earned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2%,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</a:t>
            </a:r>
            <a:endParaRPr sz="1100">
              <a:latin typeface="Times New Roman"/>
              <a:cs typeface="Times New Roman"/>
            </a:endParaRPr>
          </a:p>
          <a:p>
            <a:pPr algn="just" marL="164465" marR="145415">
              <a:lnSpc>
                <a:spcPts val="1300"/>
              </a:lnSpc>
              <a:spcBef>
                <a:spcPts val="35"/>
              </a:spcBef>
            </a:pPr>
            <a:r>
              <a:rPr dirty="0" sz="1100" spc="5">
                <a:latin typeface="Times New Roman"/>
                <a:cs typeface="Times New Roman"/>
              </a:rPr>
              <a:t>$102(1.02)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$104.04. Interest is </a:t>
            </a:r>
            <a:r>
              <a:rPr dirty="0" sz="1100" spc="10">
                <a:latin typeface="Times New Roman"/>
                <a:cs typeface="Times New Roman"/>
              </a:rPr>
              <a:t>added </a:t>
            </a:r>
            <a:r>
              <a:rPr dirty="0" sz="1100" spc="5">
                <a:latin typeface="Times New Roman"/>
                <a:cs typeface="Times New Roman"/>
              </a:rPr>
              <a:t>again three months later, and </a:t>
            </a:r>
            <a:r>
              <a:rPr dirty="0" sz="1100" spc="10">
                <a:latin typeface="Times New Roman"/>
                <a:cs typeface="Times New Roman"/>
              </a:rPr>
              <a:t>once more </a:t>
            </a:r>
            <a:r>
              <a:rPr dirty="0" sz="1100" spc="5">
                <a:latin typeface="Times New Roman"/>
                <a:cs typeface="Times New Roman"/>
              </a:rPr>
              <a:t>at the end  of the year. </a:t>
            </a: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end of one year </a:t>
            </a:r>
            <a:r>
              <a:rPr dirty="0" sz="1100" spc="5">
                <a:latin typeface="Times New Roman"/>
                <a:cs typeface="Times New Roman"/>
              </a:rPr>
              <a:t>account is </a:t>
            </a:r>
            <a:r>
              <a:rPr dirty="0" sz="1100" spc="10">
                <a:latin typeface="Times New Roman"/>
                <a:cs typeface="Times New Roman"/>
              </a:rPr>
              <a:t>worth </a:t>
            </a:r>
            <a:r>
              <a:rPr dirty="0" sz="1100" spc="5">
                <a:latin typeface="Times New Roman"/>
                <a:cs typeface="Times New Roman"/>
              </a:rPr>
              <a:t>$100(1.02)</a:t>
            </a:r>
            <a:r>
              <a:rPr dirty="0" baseline="37037" sz="1125" spc="7">
                <a:latin typeface="Times New Roman"/>
                <a:cs typeface="Times New Roman"/>
              </a:rPr>
              <a:t>4 </a:t>
            </a:r>
            <a:r>
              <a:rPr dirty="0" sz="1100" spc="15">
                <a:latin typeface="Times New Roman"/>
                <a:cs typeface="Times New Roman"/>
              </a:rPr>
              <a:t>=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$108.24.</a:t>
            </a:r>
            <a:endParaRPr sz="1100">
              <a:latin typeface="Times New Roman"/>
              <a:cs typeface="Times New Roman"/>
            </a:endParaRPr>
          </a:p>
          <a:p>
            <a:pPr algn="just" marL="165100" marR="144780">
              <a:lnSpc>
                <a:spcPct val="98400"/>
              </a:lnSpc>
              <a:spcBef>
                <a:spcPts val="1255"/>
              </a:spcBef>
            </a:pP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5">
                <a:latin typeface="Times New Roman"/>
                <a:cs typeface="Times New Roman"/>
              </a:rPr>
              <a:t>8%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were compounded annually,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end of one year </a:t>
            </a:r>
            <a:r>
              <a:rPr dirty="0" sz="1100" spc="5">
                <a:latin typeface="Times New Roman"/>
                <a:cs typeface="Times New Roman"/>
              </a:rPr>
              <a:t>the account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would be </a:t>
            </a:r>
            <a:r>
              <a:rPr dirty="0" sz="1100" spc="5">
                <a:latin typeface="Times New Roman"/>
                <a:cs typeface="Times New Roman"/>
              </a:rPr>
              <a:t>$100(1.08),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$108.00. </a:t>
            </a:r>
            <a:r>
              <a:rPr dirty="0" sz="1100" spc="10">
                <a:latin typeface="Times New Roman"/>
                <a:cs typeface="Times New Roman"/>
              </a:rPr>
              <a:t>Note that </a:t>
            </a:r>
            <a:r>
              <a:rPr dirty="0" sz="1100" spc="5">
                <a:latin typeface="Times New Roman"/>
                <a:cs typeface="Times New Roman"/>
              </a:rPr>
              <a:t>with quarterly </a:t>
            </a:r>
            <a:r>
              <a:rPr dirty="0" sz="1100" spc="10">
                <a:latin typeface="Times New Roman"/>
                <a:cs typeface="Times New Roman"/>
              </a:rPr>
              <a:t>compounding the account </a:t>
            </a:r>
            <a:r>
              <a:rPr dirty="0" sz="1100" spc="5">
                <a:latin typeface="Times New Roman"/>
                <a:cs typeface="Times New Roman"/>
              </a:rPr>
              <a:t>earns  </a:t>
            </a:r>
            <a:r>
              <a:rPr dirty="0" sz="1100" spc="10">
                <a:latin typeface="Times New Roman"/>
                <a:cs typeface="Times New Roman"/>
              </a:rPr>
              <a:t>24 </a:t>
            </a:r>
            <a:r>
              <a:rPr dirty="0" sz="1100" spc="5">
                <a:latin typeface="Times New Roman"/>
                <a:cs typeface="Times New Roman"/>
              </a:rPr>
              <a:t>cents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than with </a:t>
            </a:r>
            <a:r>
              <a:rPr dirty="0" sz="1100" spc="10">
                <a:latin typeface="Times New Roman"/>
                <a:cs typeface="Times New Roman"/>
              </a:rPr>
              <a:t>annual compounding. The </a:t>
            </a:r>
            <a:r>
              <a:rPr dirty="0" sz="1100" spc="5">
                <a:latin typeface="Times New Roman"/>
                <a:cs typeface="Times New Roman"/>
              </a:rPr>
              <a:t>rule is this: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is invested at an  annual rate of </a:t>
            </a:r>
            <a:r>
              <a:rPr dirty="0" sz="1100" spc="15">
                <a:latin typeface="Times New Roman"/>
                <a:cs typeface="Times New Roman"/>
              </a:rPr>
              <a:t>R </a:t>
            </a:r>
            <a:r>
              <a:rPr dirty="0" sz="1100" spc="5">
                <a:latin typeface="Times New Roman"/>
                <a:cs typeface="Times New Roman"/>
              </a:rPr>
              <a:t>for t years an interest is </a:t>
            </a:r>
            <a:r>
              <a:rPr dirty="0" sz="1100" spc="10">
                <a:latin typeface="Times New Roman"/>
                <a:cs typeface="Times New Roman"/>
              </a:rPr>
              <a:t>compounded n </a:t>
            </a:r>
            <a:r>
              <a:rPr dirty="0" sz="1100" spc="5">
                <a:latin typeface="Times New Roman"/>
                <a:cs typeface="Times New Roman"/>
              </a:rPr>
              <a:t>times </a:t>
            </a:r>
            <a:r>
              <a:rPr dirty="0" sz="1100" spc="10">
                <a:latin typeface="Times New Roman"/>
                <a:cs typeface="Times New Roman"/>
              </a:rPr>
              <a:t>per year and </a:t>
            </a:r>
            <a:r>
              <a:rPr dirty="0" sz="1100" spc="5">
                <a:latin typeface="Times New Roman"/>
                <a:cs typeface="Times New Roman"/>
              </a:rPr>
              <a:t>multiply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years in the problem by </a:t>
            </a:r>
            <a:r>
              <a:rPr dirty="0" sz="1100" spc="5">
                <a:latin typeface="Times New Roman"/>
                <a:cs typeface="Times New Roman"/>
              </a:rPr>
              <a:t>n.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mathematically,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1016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F = P </a:t>
            </a:r>
            <a:r>
              <a:rPr dirty="0" sz="1100" spc="5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R/n)</a:t>
            </a:r>
            <a:r>
              <a:rPr dirty="0" sz="1100" spc="-135" b="1">
                <a:latin typeface="Times New Roman"/>
                <a:cs typeface="Times New Roman"/>
              </a:rPr>
              <a:t> </a:t>
            </a:r>
            <a:r>
              <a:rPr dirty="0" baseline="37037" sz="1125" spc="-7" b="1">
                <a:latin typeface="Times New Roman"/>
                <a:cs typeface="Times New Roman"/>
              </a:rPr>
              <a:t>nt</a:t>
            </a:r>
            <a:endParaRPr baseline="37037" sz="11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65100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15">
                <a:latin typeface="Times New Roman"/>
                <a:cs typeface="Times New Roman"/>
              </a:rPr>
              <a:t>F = </a:t>
            </a:r>
            <a:r>
              <a:rPr dirty="0" sz="1100" spc="5">
                <a:latin typeface="Times New Roman"/>
                <a:cs typeface="Times New Roman"/>
              </a:rPr>
              <a:t>future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</a:t>
            </a:r>
            <a:endParaRPr sz="1100">
              <a:latin typeface="Times New Roman"/>
              <a:cs typeface="Times New Roman"/>
            </a:endParaRPr>
          </a:p>
          <a:p>
            <a:pPr marL="594360" marR="2421255">
              <a:lnSpc>
                <a:spcPts val="1300"/>
              </a:lnSpc>
              <a:spcBef>
                <a:spcPts val="55"/>
              </a:spcBef>
            </a:pPr>
            <a:r>
              <a:rPr dirty="0" sz="1100" spc="10">
                <a:latin typeface="Times New Roman"/>
                <a:cs typeface="Times New Roman"/>
              </a:rPr>
              <a:t>n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compounding </a:t>
            </a:r>
            <a:r>
              <a:rPr dirty="0" sz="1100" spc="5">
                <a:latin typeface="Times New Roman"/>
                <a:cs typeface="Times New Roman"/>
              </a:rPr>
              <a:t>periods per </a:t>
            </a:r>
            <a:r>
              <a:rPr dirty="0" sz="1100" spc="15">
                <a:latin typeface="Times New Roman"/>
                <a:cs typeface="Times New Roman"/>
              </a:rPr>
              <a:t>year  </a:t>
            </a:r>
            <a:r>
              <a:rPr dirty="0" sz="1100" spc="5">
                <a:latin typeface="Times New Roman"/>
                <a:cs typeface="Times New Roman"/>
              </a:rPr>
              <a:t>t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horizon in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65100" marR="14287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Compounding can </a:t>
            </a:r>
            <a:r>
              <a:rPr dirty="0" sz="1100" spc="5">
                <a:latin typeface="Times New Roman"/>
                <a:cs typeface="Times New Roman"/>
              </a:rPr>
              <a:t>also occur hourly, by the minute,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second, or by any arbitrarily  small </a:t>
            </a:r>
            <a:r>
              <a:rPr dirty="0" sz="1100" spc="10">
                <a:latin typeface="Times New Roman"/>
                <a:cs typeface="Times New Roman"/>
              </a:rPr>
              <a:t>time interval. In the </a:t>
            </a:r>
            <a:r>
              <a:rPr dirty="0" sz="1100" spc="5">
                <a:latin typeface="Times New Roman"/>
                <a:cs typeface="Times New Roman"/>
              </a:rPr>
              <a:t>limit, </a:t>
            </a:r>
            <a:r>
              <a:rPr dirty="0" sz="1100" spc="10">
                <a:latin typeface="Times New Roman"/>
                <a:cs typeface="Times New Roman"/>
              </a:rPr>
              <a:t>compounding occurs continuously, with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 finite a  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intervals. This </a:t>
            </a:r>
            <a:r>
              <a:rPr dirty="0" sz="1100" spc="10">
                <a:latin typeface="Times New Roman"/>
                <a:cs typeface="Times New Roman"/>
              </a:rPr>
              <a:t>changes the equation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 marL="1016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F = P </a:t>
            </a:r>
            <a:r>
              <a:rPr dirty="0" sz="1100" spc="5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R/∞)</a:t>
            </a:r>
            <a:r>
              <a:rPr dirty="0" sz="1100" spc="-45" b="1">
                <a:latin typeface="Times New Roman"/>
                <a:cs typeface="Times New Roman"/>
              </a:rPr>
              <a:t> </a:t>
            </a:r>
            <a:r>
              <a:rPr dirty="0" baseline="37037" sz="1125" spc="-7" b="1">
                <a:latin typeface="Times New Roman"/>
                <a:cs typeface="Times New Roman"/>
              </a:rPr>
              <a:t>∞t</a:t>
            </a:r>
            <a:endParaRPr baseline="37037" sz="11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65100" marR="1460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This mathematical result forms the basis for natural logarithms.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quantity (1 </a:t>
            </a:r>
            <a:r>
              <a:rPr dirty="0" sz="1100" spc="15">
                <a:latin typeface="Times New Roman"/>
                <a:cs typeface="Times New Roman"/>
              </a:rPr>
              <a:t>+ </a:t>
            </a:r>
            <a:r>
              <a:rPr dirty="0" sz="1100" spc="5">
                <a:latin typeface="Times New Roman"/>
                <a:cs typeface="Times New Roman"/>
              </a:rPr>
              <a:t>R/n) </a:t>
            </a:r>
            <a:r>
              <a:rPr dirty="0" baseline="37037" sz="1125">
                <a:latin typeface="Times New Roman"/>
                <a:cs typeface="Times New Roman"/>
              </a:rPr>
              <a:t>nt  </a:t>
            </a:r>
            <a:r>
              <a:rPr dirty="0" sz="1100" spc="10">
                <a:latin typeface="Times New Roman"/>
                <a:cs typeface="Times New Roman"/>
              </a:rPr>
              <a:t>approaches </a:t>
            </a:r>
            <a:r>
              <a:rPr dirty="0" sz="1100" spc="-5">
                <a:latin typeface="Times New Roman"/>
                <a:cs typeface="Times New Roman"/>
              </a:rPr>
              <a:t>e</a:t>
            </a:r>
            <a:r>
              <a:rPr dirty="0" baseline="37037" sz="1125" spc="-7">
                <a:latin typeface="Times New Roman"/>
                <a:cs typeface="Times New Roman"/>
              </a:rPr>
              <a:t>Rt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n </a:t>
            </a:r>
            <a:r>
              <a:rPr dirty="0" sz="1100" spc="5">
                <a:latin typeface="Times New Roman"/>
                <a:cs typeface="Times New Roman"/>
              </a:rPr>
              <a:t>approaches infinity.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value </a:t>
            </a:r>
            <a:r>
              <a:rPr dirty="0" sz="1100" spc="10">
                <a:latin typeface="Times New Roman"/>
                <a:cs typeface="Times New Roman"/>
              </a:rPr>
              <a:t>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2.71828.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financial calculators  </a:t>
            </a:r>
            <a:r>
              <a:rPr dirty="0" sz="1100" spc="10">
                <a:latin typeface="Times New Roman"/>
                <a:cs typeface="Times New Roman"/>
              </a:rPr>
              <a:t>have e programmed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internal function.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equation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restated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889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F =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b="1">
                <a:latin typeface="Times New Roman"/>
                <a:cs typeface="Times New Roman"/>
              </a:rPr>
              <a:t>Pe</a:t>
            </a:r>
            <a:r>
              <a:rPr dirty="0" baseline="37037" sz="1125" b="1">
                <a:latin typeface="Times New Roman"/>
                <a:cs typeface="Times New Roman"/>
              </a:rPr>
              <a:t>Rt</a:t>
            </a:r>
            <a:endParaRPr baseline="37037" sz="1125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194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40307" y="572391"/>
            <a:ext cx="5461635" cy="580199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762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Compound </a:t>
            </a:r>
            <a:r>
              <a:rPr dirty="0" sz="1100" spc="10" b="1">
                <a:latin typeface="Times New Roman"/>
                <a:cs typeface="Times New Roman"/>
              </a:rPr>
              <a:t>Annual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Return: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 marR="6794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compound </a:t>
            </a:r>
            <a:r>
              <a:rPr dirty="0" sz="1100" spc="5">
                <a:latin typeface="Times New Roman"/>
                <a:cs typeface="Times New Roman"/>
              </a:rPr>
              <a:t>annual rate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more useful return measure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holding </a:t>
            </a:r>
            <a:r>
              <a:rPr dirty="0" sz="1100" spc="5">
                <a:latin typeface="Times New Roman"/>
                <a:cs typeface="Times New Roman"/>
              </a:rPr>
              <a:t>period return.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takes </a:t>
            </a:r>
            <a:r>
              <a:rPr dirty="0" sz="1100" spc="5">
                <a:latin typeface="Times New Roman"/>
                <a:cs typeface="Times New Roman"/>
              </a:rPr>
              <a:t>account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money and </a:t>
            </a:r>
            <a:r>
              <a:rPr dirty="0" sz="1100" spc="5">
                <a:latin typeface="Times New Roman"/>
                <a:cs typeface="Times New Roman"/>
              </a:rPr>
              <a:t>the fact that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horizons are </a:t>
            </a:r>
            <a:r>
              <a:rPr dirty="0" sz="1100" spc="10">
                <a:latin typeface="Times New Roman"/>
                <a:cs typeface="Times New Roman"/>
              </a:rPr>
              <a:t>not  always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same. This </a:t>
            </a:r>
            <a:r>
              <a:rPr dirty="0" sz="1100" spc="5">
                <a:latin typeface="Times New Roman"/>
                <a:cs typeface="Times New Roman"/>
              </a:rPr>
              <a:t>is also called the effective </a:t>
            </a:r>
            <a:r>
              <a:rPr dirty="0" sz="1100" spc="10">
                <a:latin typeface="Times New Roman"/>
                <a:cs typeface="Times New Roman"/>
              </a:rPr>
              <a:t>annual </a:t>
            </a:r>
            <a:r>
              <a:rPr dirty="0" sz="1100" spc="5">
                <a:latin typeface="Times New Roman"/>
                <a:cs typeface="Times New Roman"/>
              </a:rPr>
              <a:t>rate.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 marR="685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Supports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paid $40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non-and </a:t>
            </a:r>
            <a:r>
              <a:rPr dirty="0" sz="1100" spc="10">
                <a:latin typeface="Times New Roman"/>
                <a:cs typeface="Times New Roman"/>
              </a:rPr>
              <a:t>dividend paying stock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4.5 years </a:t>
            </a:r>
            <a:r>
              <a:rPr dirty="0" sz="1100" spc="5">
                <a:latin typeface="Times New Roman"/>
                <a:cs typeface="Times New Roman"/>
              </a:rPr>
              <a:t>ago. </a:t>
            </a:r>
            <a:r>
              <a:rPr dirty="0" sz="1100" spc="10">
                <a:latin typeface="Times New Roman"/>
                <a:cs typeface="Times New Roman"/>
              </a:rPr>
              <a:t>Today  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sells </a:t>
            </a:r>
            <a:r>
              <a:rPr dirty="0" sz="1100" spc="5">
                <a:latin typeface="Times New Roman"/>
                <a:cs typeface="Times New Roman"/>
              </a:rPr>
              <a:t>for $78. </a:t>
            </a:r>
            <a:r>
              <a:rPr dirty="0" sz="1100" spc="10">
                <a:latin typeface="Times New Roman"/>
                <a:cs typeface="Times New Roman"/>
              </a:rPr>
              <a:t>Assuming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splits </a:t>
            </a:r>
            <a:r>
              <a:rPr dirty="0" sz="1100" spc="5">
                <a:latin typeface="Times New Roman"/>
                <a:cs typeface="Times New Roman"/>
              </a:rPr>
              <a:t>along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way,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holding period return 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($78 </a:t>
            </a:r>
            <a:r>
              <a:rPr dirty="0" sz="1100" spc="10">
                <a:latin typeface="Times New Roman"/>
                <a:cs typeface="Times New Roman"/>
              </a:rPr>
              <a:t>– </a:t>
            </a:r>
            <a:r>
              <a:rPr dirty="0" sz="1100" spc="5">
                <a:latin typeface="Times New Roman"/>
                <a:cs typeface="Times New Roman"/>
              </a:rPr>
              <a:t>$40)/ </a:t>
            </a:r>
            <a:r>
              <a:rPr dirty="0" sz="1100" spc="10">
                <a:latin typeface="Times New Roman"/>
                <a:cs typeface="Times New Roman"/>
              </a:rPr>
              <a:t>$40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95%.After 4.5 years have </a:t>
            </a:r>
            <a:r>
              <a:rPr dirty="0" sz="1100" spc="5">
                <a:latin typeface="Times New Roman"/>
                <a:cs typeface="Times New Roman"/>
              </a:rPr>
              <a:t>passed,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95% </a:t>
            </a:r>
            <a:r>
              <a:rPr dirty="0" sz="1100" spc="5">
                <a:latin typeface="Times New Roman"/>
                <a:cs typeface="Times New Roman"/>
              </a:rPr>
              <a:t>figure probably lacks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frame  of reference </a:t>
            </a:r>
            <a:r>
              <a:rPr dirty="0" sz="1100" spc="10">
                <a:latin typeface="Times New Roman"/>
                <a:cs typeface="Times New Roman"/>
              </a:rPr>
              <a:t>for performance comparison </a:t>
            </a:r>
            <a:r>
              <a:rPr dirty="0" sz="1100" spc="5">
                <a:latin typeface="Times New Roman"/>
                <a:cs typeface="Times New Roman"/>
              </a:rPr>
              <a:t>purposes. </a:t>
            </a:r>
            <a:r>
              <a:rPr dirty="0" sz="1100" spc="10">
                <a:latin typeface="Times New Roman"/>
                <a:cs typeface="Times New Roman"/>
              </a:rPr>
              <a:t>Because we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accustomed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thinking 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interest </a:t>
            </a:r>
            <a:r>
              <a:rPr dirty="0" sz="1100" spc="5">
                <a:latin typeface="Times New Roman"/>
                <a:cs typeface="Times New Roman"/>
              </a:rPr>
              <a:t>rates per </a:t>
            </a:r>
            <a:r>
              <a:rPr dirty="0" sz="1100" spc="10">
                <a:latin typeface="Times New Roman"/>
                <a:cs typeface="Times New Roman"/>
              </a:rPr>
              <a:t>year, we </a:t>
            </a:r>
            <a:r>
              <a:rPr dirty="0" sz="1100" spc="5">
                <a:latin typeface="Times New Roman"/>
                <a:cs typeface="Times New Roman"/>
              </a:rPr>
              <a:t>usually </a:t>
            </a:r>
            <a:r>
              <a:rPr dirty="0" sz="1100" spc="10">
                <a:latin typeface="Times New Roman"/>
                <a:cs typeface="Times New Roman"/>
              </a:rPr>
              <a:t>look at annual returns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provide that frame of  </a:t>
            </a:r>
            <a:r>
              <a:rPr dirty="0" sz="1100" spc="5">
                <a:latin typeface="Times New Roman"/>
                <a:cs typeface="Times New Roman"/>
              </a:rPr>
              <a:t>reference.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compound annual </a:t>
            </a:r>
            <a:r>
              <a:rPr dirty="0" sz="1100" spc="5">
                <a:latin typeface="Times New Roman"/>
                <a:cs typeface="Times New Roman"/>
              </a:rPr>
              <a:t>return is </a:t>
            </a:r>
            <a:r>
              <a:rPr dirty="0" sz="1100" spc="10">
                <a:latin typeface="Times New Roman"/>
                <a:cs typeface="Times New Roman"/>
              </a:rPr>
              <a:t>the annual </a:t>
            </a:r>
            <a:r>
              <a:rPr dirty="0" sz="1100" spc="5">
                <a:latin typeface="Times New Roman"/>
                <a:cs typeface="Times New Roman"/>
              </a:rPr>
              <a:t>interest rate that </a:t>
            </a:r>
            <a:r>
              <a:rPr dirty="0" sz="1100" spc="10">
                <a:latin typeface="Times New Roman"/>
                <a:cs typeface="Times New Roman"/>
              </a:rPr>
              <a:t>makes the </a:t>
            </a:r>
            <a:r>
              <a:rPr dirty="0" sz="1100" spc="5">
                <a:latin typeface="Times New Roman"/>
                <a:cs typeface="Times New Roman"/>
              </a:rPr>
              <a:t>time value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hold: </a:t>
            </a:r>
            <a:r>
              <a:rPr dirty="0" sz="1100" spc="5">
                <a:latin typeface="Times New Roman"/>
                <a:cs typeface="Times New Roman"/>
              </a:rPr>
              <a:t>$40(1 </a:t>
            </a:r>
            <a:r>
              <a:rPr dirty="0" sz="1100" spc="15">
                <a:latin typeface="Times New Roman"/>
                <a:cs typeface="Times New Roman"/>
              </a:rPr>
              <a:t>+ </a:t>
            </a:r>
            <a:r>
              <a:rPr dirty="0" sz="1100" spc="10">
                <a:latin typeface="Times New Roman"/>
                <a:cs typeface="Times New Roman"/>
              </a:rPr>
              <a:t>R) </a:t>
            </a:r>
            <a:r>
              <a:rPr dirty="0" baseline="37037" sz="1125" spc="-7">
                <a:latin typeface="Times New Roman"/>
                <a:cs typeface="Times New Roman"/>
              </a:rPr>
              <a:t>4.5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$78. In this equation, </a:t>
            </a:r>
            <a:r>
              <a:rPr dirty="0" sz="1100" spc="15">
                <a:latin typeface="Times New Roman"/>
                <a:cs typeface="Times New Roman"/>
              </a:rPr>
              <a:t>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16%, a </a:t>
            </a:r>
            <a:r>
              <a:rPr dirty="0" sz="1100" spc="5">
                <a:latin typeface="Times New Roman"/>
                <a:cs typeface="Times New Roman"/>
              </a:rPr>
              <a:t>meaningful  </a:t>
            </a:r>
            <a:r>
              <a:rPr dirty="0" sz="1100" spc="10">
                <a:latin typeface="Times New Roman"/>
                <a:cs typeface="Times New Roman"/>
              </a:rPr>
              <a:t>number. </a:t>
            </a:r>
            <a:r>
              <a:rPr dirty="0" sz="1100" spc="5">
                <a:latin typeface="Times New Roman"/>
                <a:cs typeface="Times New Roman"/>
              </a:rPr>
              <a:t>It tells </a:t>
            </a:r>
            <a:r>
              <a:rPr dirty="0" sz="1100" spc="1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that if the </a:t>
            </a:r>
            <a:r>
              <a:rPr dirty="0" sz="1100" spc="10">
                <a:latin typeface="Times New Roman"/>
                <a:cs typeface="Times New Roman"/>
              </a:rPr>
              <a:t>$40 </a:t>
            </a:r>
            <a:r>
              <a:rPr dirty="0" sz="1100" spc="15">
                <a:latin typeface="Times New Roman"/>
                <a:cs typeface="Times New Roman"/>
              </a:rPr>
              <a:t>had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invested at </a:t>
            </a:r>
            <a:r>
              <a:rPr dirty="0" sz="1100" spc="10">
                <a:latin typeface="Times New Roman"/>
                <a:cs typeface="Times New Roman"/>
              </a:rPr>
              <a:t>16%, </a:t>
            </a:r>
            <a:r>
              <a:rPr dirty="0" sz="1100" spc="5">
                <a:latin typeface="Times New Roman"/>
                <a:cs typeface="Times New Roman"/>
              </a:rPr>
              <a:t>after 4.5 </a:t>
            </a:r>
            <a:r>
              <a:rPr dirty="0" sz="1100" spc="10">
                <a:latin typeface="Times New Roman"/>
                <a:cs typeface="Times New Roman"/>
              </a:rPr>
              <a:t>years the investment  would be </a:t>
            </a:r>
            <a:r>
              <a:rPr dirty="0" sz="1100" spc="5">
                <a:latin typeface="Times New Roman"/>
                <a:cs typeface="Times New Roman"/>
              </a:rPr>
              <a:t>worth $78.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compound annual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on competing investments </a:t>
            </a:r>
            <a:r>
              <a:rPr dirty="0" sz="1100" spc="5">
                <a:latin typeface="Times New Roman"/>
                <a:cs typeface="Times New Roman"/>
              </a:rPr>
              <a:t>can be  directly</a:t>
            </a:r>
            <a:r>
              <a:rPr dirty="0" sz="1100" spc="10">
                <a:latin typeface="Times New Roman"/>
                <a:cs typeface="Times New Roman"/>
              </a:rPr>
              <a:t> compared.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5565" marR="685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danger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5">
                <a:latin typeface="Times New Roman"/>
                <a:cs typeface="Times New Roman"/>
              </a:rPr>
              <a:t>compound </a:t>
            </a:r>
            <a:r>
              <a:rPr dirty="0" sz="1100" spc="10">
                <a:latin typeface="Times New Roman"/>
                <a:cs typeface="Times New Roman"/>
              </a:rPr>
              <a:t>annual returns, however, </a:t>
            </a:r>
            <a:r>
              <a:rPr dirty="0" sz="1100" spc="5">
                <a:latin typeface="Times New Roman"/>
                <a:cs typeface="Times New Roman"/>
              </a:rPr>
              <a:t>stems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computing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short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periods of time. </a:t>
            </a:r>
            <a:r>
              <a:rPr dirty="0" sz="1100" spc="10">
                <a:latin typeface="Times New Roman"/>
                <a:cs typeface="Times New Roman"/>
              </a:rPr>
              <a:t>Suppose Wal-Mart </a:t>
            </a:r>
            <a:r>
              <a:rPr dirty="0" sz="1100" spc="5">
                <a:latin typeface="Times New Roman"/>
                <a:cs typeface="Times New Roman"/>
              </a:rPr>
              <a:t>closes </a:t>
            </a:r>
            <a:r>
              <a:rPr dirty="0" sz="1100" spc="10">
                <a:latin typeface="Times New Roman"/>
                <a:cs typeface="Times New Roman"/>
              </a:rPr>
              <a:t>today at </a:t>
            </a:r>
            <a:r>
              <a:rPr dirty="0" sz="1100" spc="5">
                <a:latin typeface="Times New Roman"/>
                <a:cs typeface="Times New Roman"/>
              </a:rPr>
              <a:t>$51, </a:t>
            </a:r>
            <a:r>
              <a:rPr dirty="0" sz="1100" spc="10">
                <a:latin typeface="Times New Roman"/>
                <a:cs typeface="Times New Roman"/>
              </a:rPr>
              <a:t>a $1.00 from yesterday’s </a:t>
            </a:r>
            <a:r>
              <a:rPr dirty="0" sz="1100" spc="5">
                <a:latin typeface="Times New Roman"/>
                <a:cs typeface="Times New Roman"/>
              </a:rPr>
              <a:t>close. 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compound annual </a:t>
            </a:r>
            <a:r>
              <a:rPr dirty="0" sz="1100" spc="5">
                <a:latin typeface="Times New Roman"/>
                <a:cs typeface="Times New Roman"/>
              </a:rPr>
              <a:t>return? Solve for </a:t>
            </a:r>
            <a:r>
              <a:rPr dirty="0" sz="1100" spc="15">
                <a:latin typeface="Times New Roman"/>
                <a:cs typeface="Times New Roman"/>
              </a:rPr>
              <a:t>R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equation </a:t>
            </a:r>
            <a:r>
              <a:rPr dirty="0" sz="1100" spc="10">
                <a:latin typeface="Times New Roman"/>
                <a:cs typeface="Times New Roman"/>
              </a:rPr>
              <a:t>$50(1 </a:t>
            </a:r>
            <a:r>
              <a:rPr dirty="0" sz="1100" spc="15">
                <a:latin typeface="Times New Roman"/>
                <a:cs typeface="Times New Roman"/>
              </a:rPr>
              <a:t>+ </a:t>
            </a:r>
            <a:r>
              <a:rPr dirty="0" sz="1100" spc="10">
                <a:latin typeface="Times New Roman"/>
                <a:cs typeface="Times New Roman"/>
              </a:rPr>
              <a:t>R) </a:t>
            </a:r>
            <a:r>
              <a:rPr dirty="0" baseline="37037" sz="1125">
                <a:latin typeface="Times New Roman"/>
                <a:cs typeface="Times New Roman"/>
              </a:rPr>
              <a:t>1/365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$51.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answer is </a:t>
            </a:r>
            <a:r>
              <a:rPr dirty="0" sz="1100" spc="10">
                <a:latin typeface="Times New Roman"/>
                <a:cs typeface="Times New Roman"/>
              </a:rPr>
              <a:t>137,641%! </a:t>
            </a:r>
            <a:r>
              <a:rPr dirty="0" sz="1100" spc="5">
                <a:latin typeface="Times New Roman"/>
                <a:cs typeface="Times New Roman"/>
              </a:rPr>
              <a:t>Associating </a:t>
            </a:r>
            <a:r>
              <a:rPr dirty="0" sz="1100" spc="10">
                <a:latin typeface="Times New Roman"/>
                <a:cs typeface="Times New Roman"/>
              </a:rPr>
              <a:t>this annual rate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your </a:t>
            </a:r>
            <a:r>
              <a:rPr dirty="0" sz="1100" spc="15">
                <a:latin typeface="Times New Roman"/>
                <a:cs typeface="Times New Roman"/>
              </a:rPr>
              <a:t>$50 </a:t>
            </a:r>
            <a:r>
              <a:rPr dirty="0" sz="1100" spc="10">
                <a:latin typeface="Times New Roman"/>
                <a:cs typeface="Times New Roman"/>
              </a:rPr>
              <a:t>Wal-Mart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means  </a:t>
            </a:r>
            <a:r>
              <a:rPr dirty="0" sz="1100" spc="5">
                <a:latin typeface="Times New Roman"/>
                <a:cs typeface="Times New Roman"/>
              </a:rPr>
              <a:t>that in </a:t>
            </a:r>
            <a:r>
              <a:rPr dirty="0" sz="1100" spc="15">
                <a:latin typeface="Times New Roman"/>
                <a:cs typeface="Times New Roman"/>
              </a:rPr>
              <a:t>12 </a:t>
            </a:r>
            <a:r>
              <a:rPr dirty="0" sz="1100" spc="5">
                <a:latin typeface="Times New Roman"/>
                <a:cs typeface="Times New Roman"/>
              </a:rPr>
              <a:t>months, </a:t>
            </a:r>
            <a:r>
              <a:rPr dirty="0" sz="1100" spc="10">
                <a:latin typeface="Times New Roman"/>
                <a:cs typeface="Times New Roman"/>
              </a:rPr>
              <a:t>a share would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worth $68,870 </a:t>
            </a:r>
            <a:r>
              <a:rPr dirty="0" sz="1100" spc="25">
                <a:latin typeface="Times New Roman"/>
                <a:cs typeface="Times New Roman"/>
              </a:rPr>
              <a:t>—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likely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scenario.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 marR="6667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recent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story provides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useful </a:t>
            </a:r>
            <a:r>
              <a:rPr dirty="0" sz="1100" spc="10">
                <a:latin typeface="Times New Roman"/>
                <a:cs typeface="Times New Roman"/>
              </a:rPr>
              <a:t>example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importance </a:t>
            </a:r>
            <a:r>
              <a:rPr dirty="0" sz="1100" spc="5">
                <a:latin typeface="Times New Roman"/>
                <a:cs typeface="Times New Roman"/>
              </a:rPr>
              <a:t>of associating </a:t>
            </a:r>
            <a:r>
              <a:rPr dirty="0" sz="1100" spc="10">
                <a:latin typeface="Times New Roman"/>
                <a:cs typeface="Times New Roman"/>
              </a:rPr>
              <a:t>time with  </a:t>
            </a:r>
            <a:r>
              <a:rPr dirty="0" sz="1100" spc="5">
                <a:latin typeface="Times New Roman"/>
                <a:cs typeface="Times New Roman"/>
              </a:rPr>
              <a:t>returns. In January 1928, Julia </a:t>
            </a:r>
            <a:r>
              <a:rPr dirty="0" sz="1100" spc="10">
                <a:latin typeface="Times New Roman"/>
                <a:cs typeface="Times New Roman"/>
              </a:rPr>
              <a:t>Ford Bundy </a:t>
            </a:r>
            <a:r>
              <a:rPr dirty="0" sz="1100" spc="5">
                <a:latin typeface="Times New Roman"/>
                <a:cs typeface="Times New Roman"/>
              </a:rPr>
              <a:t>Blue, </a:t>
            </a:r>
            <a:r>
              <a:rPr dirty="0" sz="1100" spc="10">
                <a:latin typeface="Times New Roman"/>
                <a:cs typeface="Times New Roman"/>
              </a:rPr>
              <a:t>a widow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founders of  international business machines, </a:t>
            </a:r>
            <a:r>
              <a:rPr dirty="0" sz="1100" spc="10">
                <a:latin typeface="Times New Roman"/>
                <a:cs typeface="Times New Roman"/>
              </a:rPr>
              <a:t>bequeathed 100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5">
                <a:latin typeface="Times New Roman"/>
                <a:cs typeface="Times New Roman"/>
              </a:rPr>
              <a:t>IBM </a:t>
            </a:r>
            <a:r>
              <a:rPr dirty="0" sz="1100" spc="5">
                <a:latin typeface="Times New Roman"/>
                <a:cs typeface="Times New Roman"/>
              </a:rPr>
              <a:t>trust </a:t>
            </a:r>
            <a:r>
              <a:rPr dirty="0" sz="1100" spc="10">
                <a:latin typeface="Times New Roman"/>
                <a:cs typeface="Times New Roman"/>
              </a:rPr>
              <a:t>on behalf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 retirement </a:t>
            </a:r>
            <a:r>
              <a:rPr dirty="0" sz="1100" spc="15">
                <a:latin typeface="Times New Roman"/>
                <a:cs typeface="Times New Roman"/>
              </a:rPr>
              <a:t>home </a:t>
            </a:r>
            <a:r>
              <a:rPr dirty="0" sz="1100" spc="10">
                <a:latin typeface="Times New Roman"/>
                <a:cs typeface="Times New Roman"/>
              </a:rPr>
              <a:t>Altadena, </a:t>
            </a:r>
            <a:r>
              <a:rPr dirty="0" sz="1100" spc="5">
                <a:latin typeface="Times New Roman"/>
                <a:cs typeface="Times New Roman"/>
              </a:rPr>
              <a:t>California.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time and the </a:t>
            </a:r>
            <a:r>
              <a:rPr dirty="0" sz="1100" spc="5">
                <a:latin typeface="Times New Roman"/>
                <a:cs typeface="Times New Roman"/>
              </a:rPr>
              <a:t>stock sold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15">
                <a:latin typeface="Times New Roman"/>
                <a:cs typeface="Times New Roman"/>
              </a:rPr>
              <a:t>$123 </a:t>
            </a:r>
            <a:r>
              <a:rPr dirty="0" sz="1100" spc="10">
                <a:latin typeface="Times New Roman"/>
                <a:cs typeface="Times New Roman"/>
              </a:rPr>
              <a:t>per </a:t>
            </a:r>
            <a:r>
              <a:rPr dirty="0" sz="1100" spc="5">
                <a:latin typeface="Times New Roman"/>
                <a:cs typeface="Times New Roman"/>
              </a:rPr>
              <a:t>share,  </a:t>
            </a:r>
            <a:r>
              <a:rPr dirty="0" sz="1100" spc="10">
                <a:latin typeface="Times New Roman"/>
                <a:cs typeface="Times New Roman"/>
              </a:rPr>
              <a:t>making the bequest </a:t>
            </a:r>
            <a:r>
              <a:rPr dirty="0" sz="1100" spc="5">
                <a:latin typeface="Times New Roman"/>
                <a:cs typeface="Times New Roman"/>
              </a:rPr>
              <a:t>worth $12,300. </a:t>
            </a:r>
            <a:r>
              <a:rPr dirty="0" sz="1100" spc="10">
                <a:latin typeface="Times New Roman"/>
                <a:cs typeface="Times New Roman"/>
              </a:rPr>
              <a:t>66 years later the trust </a:t>
            </a:r>
            <a:r>
              <a:rPr dirty="0" sz="1100" spc="5">
                <a:latin typeface="Times New Roman"/>
                <a:cs typeface="Times New Roman"/>
              </a:rPr>
              <a:t>dissolved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paid $4.5 </a:t>
            </a:r>
            <a:r>
              <a:rPr dirty="0" sz="1100" spc="10">
                <a:latin typeface="Times New Roman"/>
                <a:cs typeface="Times New Roman"/>
              </a:rPr>
              <a:t>million  </a:t>
            </a:r>
            <a:r>
              <a:rPr dirty="0" sz="1100" spc="5">
                <a:latin typeface="Times New Roman"/>
                <a:cs typeface="Times New Roman"/>
              </a:rPr>
              <a:t>to the retirement </a:t>
            </a:r>
            <a:r>
              <a:rPr dirty="0" sz="1100" spc="10">
                <a:latin typeface="Times New Roman"/>
                <a:cs typeface="Times New Roman"/>
              </a:rPr>
              <a:t>home. The Associated </a:t>
            </a:r>
            <a:r>
              <a:rPr dirty="0" sz="1100" spc="5">
                <a:latin typeface="Times New Roman"/>
                <a:cs typeface="Times New Roman"/>
              </a:rPr>
              <a:t>Press reported this story with </a:t>
            </a:r>
            <a:r>
              <a:rPr dirty="0" sz="1100" spc="10">
                <a:latin typeface="Times New Roman"/>
                <a:cs typeface="Times New Roman"/>
              </a:rPr>
              <a:t>the headline, “66 year  </a:t>
            </a:r>
            <a:r>
              <a:rPr dirty="0" sz="1100" spc="5">
                <a:latin typeface="Times New Roman"/>
                <a:cs typeface="Times New Roman"/>
              </a:rPr>
              <a:t>old </a:t>
            </a:r>
            <a:r>
              <a:rPr dirty="0" sz="1100" spc="15">
                <a:latin typeface="Times New Roman"/>
                <a:cs typeface="Times New Roman"/>
              </a:rPr>
              <a:t>IBM </a:t>
            </a:r>
            <a:r>
              <a:rPr dirty="0" sz="1100" spc="5">
                <a:latin typeface="Times New Roman"/>
                <a:cs typeface="Times New Roman"/>
              </a:rPr>
              <a:t>stock yields 36,600 percent.”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headline creates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problems here. First is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incorrect use of the terms </a:t>
            </a:r>
            <a:r>
              <a:rPr dirty="0" sz="1100" spc="10">
                <a:latin typeface="Times New Roman"/>
                <a:cs typeface="Times New Roman"/>
              </a:rPr>
              <a:t>yield. </a:t>
            </a:r>
            <a:r>
              <a:rPr dirty="0" sz="1100" spc="5">
                <a:latin typeface="Times New Roman"/>
                <a:cs typeface="Times New Roman"/>
              </a:rPr>
              <a:t>Increase in principle value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 part of yield. Second,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appreciation occurred </a:t>
            </a:r>
            <a:r>
              <a:rPr dirty="0" sz="1100" spc="10">
                <a:latin typeface="Times New Roman"/>
                <a:cs typeface="Times New Roman"/>
              </a:rPr>
              <a:t>over 66 </a:t>
            </a:r>
            <a:r>
              <a:rPr dirty="0" sz="1100" spc="5">
                <a:latin typeface="Times New Roman"/>
                <a:cs typeface="Times New Roman"/>
              </a:rPr>
              <a:t>years, </a:t>
            </a:r>
            <a:r>
              <a:rPr dirty="0" sz="1100" spc="10">
                <a:latin typeface="Times New Roman"/>
                <a:cs typeface="Times New Roman"/>
              </a:rPr>
              <a:t>so the 36,600% figure needs to be translated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frame 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reference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terms.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began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with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$12,300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66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later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worth</a:t>
            </a:r>
            <a:endParaRPr sz="1100">
              <a:latin typeface="Times New Roman"/>
              <a:cs typeface="Times New Roman"/>
            </a:endParaRPr>
          </a:p>
          <a:p>
            <a:pPr algn="just" marL="76200" marR="68580">
              <a:lnSpc>
                <a:spcPts val="1300"/>
              </a:lnSpc>
              <a:spcBef>
                <a:spcPts val="35"/>
              </a:spcBef>
            </a:pPr>
            <a:r>
              <a:rPr dirty="0" sz="1100" spc="5">
                <a:latin typeface="Times New Roman"/>
                <a:cs typeface="Times New Roman"/>
              </a:rPr>
              <a:t>$4.5 million </a:t>
            </a:r>
            <a:r>
              <a:rPr dirty="0" sz="1100" spc="10">
                <a:latin typeface="Times New Roman"/>
                <a:cs typeface="Times New Roman"/>
              </a:rPr>
              <a:t>showed a compound annual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of 9.35% </a:t>
            </a:r>
            <a:r>
              <a:rPr dirty="0" sz="1100" spc="5">
                <a:latin typeface="Times New Roman"/>
                <a:cs typeface="Times New Roman"/>
              </a:rPr>
              <a:t>per </a:t>
            </a:r>
            <a:r>
              <a:rPr dirty="0" sz="1100" spc="10">
                <a:latin typeface="Times New Roman"/>
                <a:cs typeface="Times New Roman"/>
              </a:rPr>
              <a:t>year over the same </a:t>
            </a:r>
            <a:r>
              <a:rPr dirty="0" sz="1100" spc="5">
                <a:latin typeface="Times New Roman"/>
                <a:cs typeface="Times New Roman"/>
              </a:rPr>
              <a:t>period.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latter figure, however,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make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headlines.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9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35905" cy="860552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635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9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32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UNDERSTANDING RISK AND RETURN</a:t>
            </a:r>
            <a:r>
              <a:rPr dirty="0" sz="1100" spc="-4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500"/>
              </a:lnSpc>
            </a:pPr>
            <a:r>
              <a:rPr dirty="0" sz="1100" spc="5">
                <a:latin typeface="Times New Roman"/>
                <a:cs typeface="Times New Roman"/>
              </a:rPr>
              <a:t>It is not sensible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talk </a:t>
            </a:r>
            <a:r>
              <a:rPr dirty="0" sz="1100" spc="10">
                <a:latin typeface="Times New Roman"/>
                <a:cs typeface="Times New Roman"/>
              </a:rPr>
              <a:t>about investment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without talking about </a:t>
            </a:r>
            <a:r>
              <a:rPr dirty="0" sz="1100" spc="5">
                <a:latin typeface="Times New Roman"/>
                <a:cs typeface="Times New Roman"/>
              </a:rPr>
              <a:t>risk, because  </a:t>
            </a:r>
            <a:r>
              <a:rPr dirty="0" sz="1100" spc="10">
                <a:latin typeface="Times New Roman"/>
                <a:cs typeface="Times New Roman"/>
              </a:rPr>
              <a:t>investment decisions </a:t>
            </a:r>
            <a:r>
              <a:rPr dirty="0" sz="1100" spc="5">
                <a:latin typeface="Times New Roman"/>
                <a:cs typeface="Times New Roman"/>
              </a:rPr>
              <a:t>involve </a:t>
            </a:r>
            <a:r>
              <a:rPr dirty="0" sz="1100" spc="10">
                <a:latin typeface="Times New Roman"/>
                <a:cs typeface="Times New Roman"/>
              </a:rPr>
              <a:t>a trade-off between the two—return and </a:t>
            </a:r>
            <a:r>
              <a:rPr dirty="0" sz="1100" spc="5">
                <a:latin typeface="Times New Roman"/>
                <a:cs typeface="Times New Roman"/>
              </a:rPr>
              <a:t>risk are opposite  sides of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coin. Investors must constantly </a:t>
            </a:r>
            <a:r>
              <a:rPr dirty="0" sz="1100" spc="10">
                <a:latin typeface="Times New Roman"/>
                <a:cs typeface="Times New Roman"/>
              </a:rPr>
              <a:t>be aware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they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assuming,  </a:t>
            </a:r>
            <a:r>
              <a:rPr dirty="0" sz="1100" spc="10">
                <a:latin typeface="Times New Roman"/>
                <a:cs typeface="Times New Roman"/>
              </a:rPr>
              <a:t>know what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can do </a:t>
            </a:r>
            <a:r>
              <a:rPr dirty="0" sz="1100" spc="5">
                <a:latin typeface="Times New Roman"/>
                <a:cs typeface="Times New Roman"/>
              </a:rPr>
              <a:t>to their investment </a:t>
            </a:r>
            <a:r>
              <a:rPr dirty="0" sz="1100" spc="10">
                <a:latin typeface="Times New Roman"/>
                <a:cs typeface="Times New Roman"/>
              </a:rPr>
              <a:t>decisions, and be </a:t>
            </a:r>
            <a:r>
              <a:rPr dirty="0" sz="1100" spc="5">
                <a:latin typeface="Times New Roman"/>
                <a:cs typeface="Times New Roman"/>
              </a:rPr>
              <a:t>prepared for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consequences.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Investors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"willing to </a:t>
            </a:r>
            <a:r>
              <a:rPr dirty="0" sz="1100" spc="10">
                <a:latin typeface="Times New Roman"/>
                <a:cs typeface="Times New Roman"/>
              </a:rPr>
              <a:t>purchase a </a:t>
            </a:r>
            <a:r>
              <a:rPr dirty="0" sz="1100" spc="5">
                <a:latin typeface="Times New Roman"/>
                <a:cs typeface="Times New Roman"/>
              </a:rPr>
              <a:t>particular asset if the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is, adequate  to </a:t>
            </a:r>
            <a:r>
              <a:rPr dirty="0" sz="1100" spc="10">
                <a:latin typeface="Times New Roman"/>
                <a:cs typeface="Times New Roman"/>
              </a:rPr>
              <a:t>compensate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risk, but </a:t>
            </a:r>
            <a:r>
              <a:rPr dirty="0" sz="1100" spc="10">
                <a:latin typeface="Times New Roman"/>
                <a:cs typeface="Times New Roman"/>
              </a:rPr>
              <a:t>they must </a:t>
            </a:r>
            <a:r>
              <a:rPr dirty="0" sz="1100" spc="5">
                <a:latin typeface="Times New Roman"/>
                <a:cs typeface="Times New Roman"/>
              </a:rPr>
              <a:t>understand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expectation about </a:t>
            </a:r>
            <a:r>
              <a:rPr dirty="0" sz="1100" spc="5">
                <a:latin typeface="Times New Roman"/>
                <a:cs typeface="Times New Roman"/>
              </a:rPr>
              <a:t>the asset's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not materialize. If not,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realized </a:t>
            </a:r>
            <a:r>
              <a:rPr dirty="0" sz="1100" spc="10">
                <a:latin typeface="Times New Roman"/>
                <a:cs typeface="Times New Roman"/>
              </a:rPr>
              <a:t>return will differ from the expected return. In  </a:t>
            </a:r>
            <a:r>
              <a:rPr dirty="0" sz="1100" spc="5">
                <a:latin typeface="Times New Roman"/>
                <a:cs typeface="Times New Roman"/>
              </a:rPr>
              <a:t>fact, realized returns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5">
                <a:latin typeface="Times New Roman"/>
                <a:cs typeface="Times New Roman"/>
              </a:rPr>
              <a:t>show </a:t>
            </a:r>
            <a:r>
              <a:rPr dirty="0" sz="1100" spc="5">
                <a:latin typeface="Times New Roman"/>
                <a:cs typeface="Times New Roman"/>
              </a:rPr>
              <a:t>considerable variability </a:t>
            </a:r>
            <a:r>
              <a:rPr dirty="0" sz="1100" spc="10">
                <a:latin typeface="Times New Roman"/>
                <a:cs typeface="Times New Roman"/>
              </a:rPr>
              <a:t>sometimes they </a:t>
            </a:r>
            <a:r>
              <a:rPr dirty="0" sz="1100" spc="5">
                <a:latin typeface="Times New Roman"/>
                <a:cs typeface="Times New Roman"/>
              </a:rPr>
              <a:t>are larger  than </a:t>
            </a:r>
            <a:r>
              <a:rPr dirty="0" sz="1100" spc="10">
                <a:latin typeface="Times New Roman"/>
                <a:cs typeface="Times New Roman"/>
              </a:rPr>
              <a:t>expected, and other times they </a:t>
            </a:r>
            <a:r>
              <a:rPr dirty="0" sz="1100" spc="5">
                <a:latin typeface="Times New Roman"/>
                <a:cs typeface="Times New Roman"/>
              </a:rPr>
              <a:t>are smaller </a:t>
            </a:r>
            <a:r>
              <a:rPr dirty="0" sz="1100" spc="10">
                <a:latin typeface="Times New Roman"/>
                <a:cs typeface="Times New Roman"/>
              </a:rPr>
              <a:t>than expected, or even negative. </a:t>
            </a:r>
            <a:r>
              <a:rPr dirty="0" sz="1100" spc="15">
                <a:latin typeface="Times New Roman"/>
                <a:cs typeface="Times New Roman"/>
              </a:rPr>
              <a:t>Although  </a:t>
            </a:r>
            <a:r>
              <a:rPr dirty="0" sz="1100" spc="10">
                <a:latin typeface="Times New Roman"/>
                <a:cs typeface="Times New Roman"/>
              </a:rPr>
              <a:t>investors may </a:t>
            </a:r>
            <a:r>
              <a:rPr dirty="0" sz="1100" spc="5">
                <a:latin typeface="Times New Roman"/>
                <a:cs typeface="Times New Roman"/>
              </a:rPr>
              <a:t>receive their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risky securities </a:t>
            </a:r>
            <a:r>
              <a:rPr dirty="0" sz="1100" spc="10">
                <a:latin typeface="Times New Roman"/>
                <a:cs typeface="Times New Roman"/>
              </a:rPr>
              <a:t>on a long-run </a:t>
            </a:r>
            <a:r>
              <a:rPr dirty="0" sz="1100" spc="5">
                <a:latin typeface="Times New Roman"/>
                <a:cs typeface="Times New Roman"/>
              </a:rPr>
              <a:t>average basis,  they often fail to </a:t>
            </a:r>
            <a:r>
              <a:rPr dirty="0" sz="1100" spc="10">
                <a:latin typeface="Times New Roman"/>
                <a:cs typeface="Times New Roman"/>
              </a:rPr>
              <a:t>do so on a </a:t>
            </a:r>
            <a:r>
              <a:rPr dirty="0" sz="1100" spc="5">
                <a:latin typeface="Times New Roman"/>
                <a:cs typeface="Times New Roman"/>
              </a:rPr>
              <a:t>short-run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SOURCES </a:t>
            </a:r>
            <a:r>
              <a:rPr dirty="0" sz="1100" spc="20" b="1">
                <a:latin typeface="Times New Roman"/>
                <a:cs typeface="Times New Roman"/>
              </a:rPr>
              <a:t>OF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What makes a </a:t>
            </a:r>
            <a:r>
              <a:rPr dirty="0" sz="1100" spc="5">
                <a:latin typeface="Times New Roman"/>
                <a:cs typeface="Times New Roman"/>
              </a:rPr>
              <a:t>financial asset </a:t>
            </a:r>
            <a:r>
              <a:rPr dirty="0" sz="1100" spc="10">
                <a:latin typeface="Times New Roman"/>
                <a:cs typeface="Times New Roman"/>
              </a:rPr>
              <a:t>risky? </a:t>
            </a:r>
            <a:r>
              <a:rPr dirty="0" sz="1100" spc="5">
                <a:latin typeface="Times New Roman"/>
                <a:cs typeface="Times New Roman"/>
              </a:rPr>
              <a:t>Traditionally, investors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talked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several  sources of total risk, such as interest rate risk </a:t>
            </a:r>
            <a:r>
              <a:rPr dirty="0" sz="1100" spc="10">
                <a:latin typeface="Times New Roman"/>
                <a:cs typeface="Times New Roman"/>
              </a:rPr>
              <a:t>and market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explained  </a:t>
            </a:r>
            <a:r>
              <a:rPr dirty="0" sz="1100" spc="5">
                <a:latin typeface="Times New Roman"/>
                <a:cs typeface="Times New Roman"/>
              </a:rPr>
              <a:t>below, because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terms are </a:t>
            </a:r>
            <a:r>
              <a:rPr dirty="0" sz="1100" spc="10">
                <a:latin typeface="Times New Roman"/>
                <a:cs typeface="Times New Roman"/>
              </a:rPr>
              <a:t>used so widely, </a:t>
            </a:r>
            <a:r>
              <a:rPr dirty="0" sz="1100" spc="5">
                <a:latin typeface="Times New Roman"/>
                <a:cs typeface="Times New Roman"/>
              </a:rPr>
              <a:t>Following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discussion,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define </a:t>
            </a:r>
            <a:r>
              <a:rPr dirty="0" sz="1100" spc="10">
                <a:latin typeface="Times New Roman"/>
                <a:cs typeface="Times New Roman"/>
              </a:rPr>
              <a:t>the  modern </a:t>
            </a:r>
            <a:r>
              <a:rPr dirty="0" sz="1100" spc="5">
                <a:latin typeface="Times New Roman"/>
                <a:cs typeface="Times New Roman"/>
              </a:rPr>
              <a:t>portfolio sources of risk, which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later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discuss portfolio and  capital </a:t>
            </a:r>
            <a:r>
              <a:rPr dirty="0" sz="1100" spc="10">
                <a:latin typeface="Times New Roman"/>
                <a:cs typeface="Times New Roman"/>
              </a:rPr>
              <a:t>market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theory.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/>
              <a:tabLst>
                <a:tab pos="442595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Interest </a:t>
            </a:r>
            <a:r>
              <a:rPr dirty="0" sz="1100" spc="10" b="1">
                <a:latin typeface="Times New Roman"/>
                <a:cs typeface="Times New Roman"/>
              </a:rPr>
              <a:t>Rate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variability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security's return resulting </a:t>
            </a:r>
            <a:r>
              <a:rPr dirty="0" sz="1100" spc="10">
                <a:latin typeface="Times New Roman"/>
                <a:cs typeface="Times New Roman"/>
              </a:rPr>
              <a:t>from changes in </a:t>
            </a:r>
            <a:r>
              <a:rPr dirty="0" sz="1100" spc="5">
                <a:latin typeface="Times New Roman"/>
                <a:cs typeface="Times New Roman"/>
              </a:rPr>
              <a:t>the level of interest rates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referred </a:t>
            </a:r>
            <a:r>
              <a:rPr dirty="0" sz="1100" spc="10">
                <a:latin typeface="Times New Roman"/>
                <a:cs typeface="Times New Roman"/>
              </a:rPr>
              <a:t>to as interest rate </a:t>
            </a:r>
            <a:r>
              <a:rPr dirty="0" sz="1100" spc="5">
                <a:latin typeface="Times New Roman"/>
                <a:cs typeface="Times New Roman"/>
              </a:rPr>
              <a:t>risk. </a:t>
            </a:r>
            <a:r>
              <a:rPr dirty="0" sz="1100" spc="10">
                <a:latin typeface="Times New Roman"/>
                <a:cs typeface="Times New Roman"/>
              </a:rPr>
              <a:t>Such changes </a:t>
            </a:r>
            <a:r>
              <a:rPr dirty="0" sz="1100" spc="5">
                <a:latin typeface="Times New Roman"/>
                <a:cs typeface="Times New Roman"/>
              </a:rPr>
              <a:t>generally affect securities inversely; that is,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other things being equal, security prices </a:t>
            </a:r>
            <a:r>
              <a:rPr dirty="0" sz="1100" spc="10">
                <a:latin typeface="Times New Roman"/>
                <a:cs typeface="Times New Roman"/>
              </a:rPr>
              <a:t>move </a:t>
            </a:r>
            <a:r>
              <a:rPr dirty="0" sz="1100" spc="5">
                <a:latin typeface="Times New Roman"/>
                <a:cs typeface="Times New Roman"/>
              </a:rPr>
              <a:t>inversely to interest rates. Interest </a:t>
            </a:r>
            <a:r>
              <a:rPr dirty="0" sz="1100" spc="10">
                <a:latin typeface="Times New Roman"/>
                <a:cs typeface="Times New Roman"/>
              </a:rPr>
              <a:t>rate risk  </a:t>
            </a:r>
            <a:r>
              <a:rPr dirty="0" sz="1100" spc="5">
                <a:latin typeface="Times New Roman"/>
                <a:cs typeface="Times New Roman"/>
              </a:rPr>
              <a:t>affects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more directly than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stocks, but it affects both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very important  consideration for most </a:t>
            </a:r>
            <a:r>
              <a:rPr dirty="0" sz="1100" spc="10">
                <a:latin typeface="Times New Roman"/>
                <a:cs typeface="Times New Roman"/>
              </a:rPr>
              <a:t>investors.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2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Market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 startAt="2"/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variability in returns resulting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fluctuations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that is,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aggregate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referred to as market risk. All securities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exposed to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risk, although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affects primarily </a:t>
            </a:r>
            <a:r>
              <a:rPr dirty="0" sz="1100" spc="10">
                <a:latin typeface="Times New Roman"/>
                <a:cs typeface="Times New Roman"/>
              </a:rPr>
              <a:t>common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risk includes </a:t>
            </a:r>
            <a:r>
              <a:rPr dirty="0" sz="1100" spc="10">
                <a:latin typeface="Times New Roman"/>
                <a:cs typeface="Times New Roman"/>
              </a:rPr>
              <a:t>a wide range </a:t>
            </a:r>
            <a:r>
              <a:rPr dirty="0" sz="1100" spc="5">
                <a:latin typeface="Times New Roman"/>
                <a:cs typeface="Times New Roman"/>
              </a:rPr>
              <a:t>of factors </a:t>
            </a:r>
            <a:r>
              <a:rPr dirty="0" sz="1100" spc="10">
                <a:latin typeface="Times New Roman"/>
                <a:cs typeface="Times New Roman"/>
              </a:rPr>
              <a:t>exogenous </a:t>
            </a:r>
            <a:r>
              <a:rPr dirty="0" sz="1100" spc="5">
                <a:latin typeface="Times New Roman"/>
                <a:cs typeface="Times New Roman"/>
              </a:rPr>
              <a:t>to securities themselves, including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recessions, </a:t>
            </a:r>
            <a:r>
              <a:rPr dirty="0" sz="1100" spc="10">
                <a:latin typeface="Times New Roman"/>
                <a:cs typeface="Times New Roman"/>
              </a:rPr>
              <a:t>wars, </a:t>
            </a:r>
            <a:r>
              <a:rPr dirty="0" sz="1100" spc="5">
                <a:latin typeface="Times New Roman"/>
                <a:cs typeface="Times New Roman"/>
              </a:rPr>
              <a:t>structural </a:t>
            </a:r>
            <a:r>
              <a:rPr dirty="0" sz="1100" spc="10">
                <a:latin typeface="Times New Roman"/>
                <a:cs typeface="Times New Roman"/>
              </a:rPr>
              <a:t>changes in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economy, and 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consumer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preferences.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spcBef>
                <a:spcPts val="5"/>
              </a:spcBef>
              <a:buAutoNum type="arabicPeriod" startAt="3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Inflation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factor affecting all securities is purchasing </a:t>
            </a:r>
            <a:r>
              <a:rPr dirty="0" sz="1100" spc="10">
                <a:latin typeface="Times New Roman"/>
                <a:cs typeface="Times New Roman"/>
              </a:rPr>
              <a:t>power </a:t>
            </a:r>
            <a:r>
              <a:rPr dirty="0" sz="1100" spc="5">
                <a:latin typeface="Times New Roman"/>
                <a:cs typeface="Times New Roman"/>
              </a:rPr>
              <a:t>risk, or the </a:t>
            </a:r>
            <a:r>
              <a:rPr dirty="0" sz="1100" spc="10">
                <a:latin typeface="Times New Roman"/>
                <a:cs typeface="Times New Roman"/>
              </a:rPr>
              <a:t>chance </a:t>
            </a:r>
            <a:r>
              <a:rPr dirty="0" sz="1100" spc="5">
                <a:latin typeface="Times New Roman"/>
                <a:cs typeface="Times New Roman"/>
              </a:rPr>
              <a:t>that the </a:t>
            </a:r>
            <a:r>
              <a:rPr dirty="0" sz="1100" spc="10">
                <a:latin typeface="Times New Roman"/>
                <a:cs typeface="Times New Roman"/>
              </a:rPr>
              <a:t>purchasing  power of </a:t>
            </a:r>
            <a:r>
              <a:rPr dirty="0" sz="1100" spc="5">
                <a:latin typeface="Times New Roman"/>
                <a:cs typeface="Times New Roman"/>
              </a:rPr>
              <a:t>invested dollars will </a:t>
            </a:r>
            <a:r>
              <a:rPr dirty="0" sz="1100" spc="10">
                <a:latin typeface="Times New Roman"/>
                <a:cs typeface="Times New Roman"/>
              </a:rPr>
              <a:t>decline/With </a:t>
            </a:r>
            <a:r>
              <a:rPr dirty="0" sz="1100" spc="5">
                <a:latin typeface="Times New Roman"/>
                <a:cs typeface="Times New Roman"/>
              </a:rPr>
              <a:t>uncertain inflation,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real (inflation-adjusted)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 involves risk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nominal </a:t>
            </a:r>
            <a:r>
              <a:rPr dirty="0" sz="1100" spc="5">
                <a:latin typeface="Times New Roman"/>
                <a:cs typeface="Times New Roman"/>
              </a:rPr>
              <a:t>return is </a:t>
            </a:r>
            <a:r>
              <a:rPr dirty="0" sz="1100" spc="10">
                <a:latin typeface="Times New Roman"/>
                <a:cs typeface="Times New Roman"/>
              </a:rPr>
              <a:t>safe </a:t>
            </a:r>
            <a:r>
              <a:rPr dirty="0" sz="1100" spc="5">
                <a:latin typeface="Times New Roman"/>
                <a:cs typeface="Times New Roman"/>
              </a:rPr>
              <a:t>(e.g.,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Treasury </a:t>
            </a:r>
            <a:r>
              <a:rPr dirty="0" sz="1100" spc="10">
                <a:latin typeface="Times New Roman"/>
                <a:cs typeface="Times New Roman"/>
              </a:rPr>
              <a:t>bond). </a:t>
            </a:r>
            <a:r>
              <a:rPr dirty="0" sz="1100" spc="5">
                <a:latin typeface="Times New Roman"/>
                <a:cs typeface="Times New Roman"/>
              </a:rPr>
              <a:t>This risk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related to interest rate risk, since interest rates generally rise as inflation increases, </a:t>
            </a:r>
            <a:r>
              <a:rPr dirty="0" sz="1100" spc="10">
                <a:latin typeface="Times New Roman"/>
                <a:cs typeface="Times New Roman"/>
              </a:rPr>
              <a:t>because  </a:t>
            </a:r>
            <a:r>
              <a:rPr dirty="0" sz="1100" spc="5">
                <a:latin typeface="Times New Roman"/>
                <a:cs typeface="Times New Roman"/>
              </a:rPr>
              <a:t>lenders </a:t>
            </a:r>
            <a:r>
              <a:rPr dirty="0" sz="1100" spc="10">
                <a:latin typeface="Times New Roman"/>
                <a:cs typeface="Times New Roman"/>
              </a:rPr>
              <a:t>demand </a:t>
            </a:r>
            <a:r>
              <a:rPr dirty="0" sz="1100" spc="5">
                <a:latin typeface="Times New Roman"/>
                <a:cs typeface="Times New Roman"/>
              </a:rPr>
              <a:t>additional inflation </a:t>
            </a:r>
            <a:r>
              <a:rPr dirty="0" sz="1100" spc="10">
                <a:latin typeface="Times New Roman"/>
                <a:cs typeface="Times New Roman"/>
              </a:rPr>
              <a:t>premiums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compensate </a:t>
            </a:r>
            <a:r>
              <a:rPr dirty="0" sz="1100" spc="5">
                <a:latin typeface="Times New Roman"/>
                <a:cs typeface="Times New Roman"/>
              </a:rPr>
              <a:t>for the loss of purchasing  power.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572391"/>
            <a:ext cx="5335270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443230" indent="-215900">
              <a:lnSpc>
                <a:spcPct val="100000"/>
              </a:lnSpc>
              <a:spcBef>
                <a:spcPts val="125"/>
              </a:spcBef>
              <a:buAutoNum type="arabicPeriod" startAt="4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Business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4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of </a:t>
            </a:r>
            <a:r>
              <a:rPr dirty="0" sz="1100" spc="10">
                <a:latin typeface="Times New Roman"/>
                <a:cs typeface="Times New Roman"/>
              </a:rPr>
              <a:t>doing </a:t>
            </a:r>
            <a:r>
              <a:rPr dirty="0" sz="1100" spc="5">
                <a:latin typeface="Times New Roman"/>
                <a:cs typeface="Times New Roman"/>
              </a:rPr>
              <a:t>business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industry or </a:t>
            </a:r>
            <a:r>
              <a:rPr dirty="0" sz="1100" spc="10">
                <a:latin typeface="Times New Roman"/>
                <a:cs typeface="Times New Roman"/>
              </a:rPr>
              <a:t>environment </a:t>
            </a:r>
            <a:r>
              <a:rPr dirty="0" sz="1100" spc="5">
                <a:latin typeface="Times New Roman"/>
                <a:cs typeface="Times New Roman"/>
              </a:rPr>
              <a:t>is called business risk. 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example, </a:t>
            </a:r>
            <a:r>
              <a:rPr dirty="0" sz="1100" spc="10">
                <a:latin typeface="Times New Roman"/>
                <a:cs typeface="Times New Roman"/>
              </a:rPr>
              <a:t>AT&amp;T, the </a:t>
            </a:r>
            <a:r>
              <a:rPr dirty="0" sz="1100" spc="5">
                <a:latin typeface="Times New Roman"/>
                <a:cs typeface="Times New Roman"/>
              </a:rPr>
              <a:t>traditional </a:t>
            </a:r>
            <a:r>
              <a:rPr dirty="0" sz="1100" spc="10">
                <a:latin typeface="Times New Roman"/>
                <a:cs typeface="Times New Roman"/>
              </a:rPr>
              <a:t>telephone powerhouse, </a:t>
            </a:r>
            <a:r>
              <a:rPr dirty="0" sz="1100" spc="5">
                <a:latin typeface="Times New Roman"/>
                <a:cs typeface="Times New Roman"/>
              </a:rPr>
              <a:t>faces </a:t>
            </a:r>
            <a:r>
              <a:rPr dirty="0" sz="1100" spc="10">
                <a:latin typeface="Times New Roman"/>
                <a:cs typeface="Times New Roman"/>
              </a:rPr>
              <a:t>major </a:t>
            </a:r>
            <a:r>
              <a:rPr dirty="0" sz="1100" spc="5">
                <a:latin typeface="Times New Roman"/>
                <a:cs typeface="Times New Roman"/>
              </a:rPr>
              <a:t>changes </a:t>
            </a:r>
            <a:r>
              <a:rPr dirty="0" sz="1100" spc="10">
                <a:latin typeface="Times New Roman"/>
                <a:cs typeface="Times New Roman"/>
              </a:rPr>
              <a:t>today in  </a:t>
            </a:r>
            <a:r>
              <a:rPr dirty="0" sz="1100" spc="5">
                <a:latin typeface="Times New Roman"/>
                <a:cs typeface="Times New Roman"/>
              </a:rPr>
              <a:t>the rapidly changing telecommunications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5"/>
              <a:tabLst>
                <a:tab pos="443230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Financial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 startAt="5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Financial risk is associated with </a:t>
            </a:r>
            <a:r>
              <a:rPr dirty="0" sz="1100" spc="10">
                <a:latin typeface="Times New Roman"/>
                <a:cs typeface="Times New Roman"/>
              </a:rPr>
              <a:t>the use </a:t>
            </a:r>
            <a:r>
              <a:rPr dirty="0" sz="1100" spc="5">
                <a:latin typeface="Times New Roman"/>
                <a:cs typeface="Times New Roman"/>
              </a:rPr>
              <a:t>of debt financing by companies.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larger the  proportion </a:t>
            </a:r>
            <a:r>
              <a:rPr dirty="0" sz="1100" spc="10">
                <a:latin typeface="Times New Roman"/>
                <a:cs typeface="Times New Roman"/>
              </a:rPr>
              <a:t>of assets </a:t>
            </a:r>
            <a:r>
              <a:rPr dirty="0" sz="1100" spc="5">
                <a:latin typeface="Times New Roman"/>
                <a:cs typeface="Times New Roman"/>
              </a:rPr>
              <a:t>financed </a:t>
            </a:r>
            <a:r>
              <a:rPr dirty="0" sz="1100" spc="10">
                <a:latin typeface="Times New Roman"/>
                <a:cs typeface="Times New Roman"/>
              </a:rPr>
              <a:t>by debt </a:t>
            </a:r>
            <a:r>
              <a:rPr dirty="0" sz="1100" spc="5">
                <a:latin typeface="Times New Roman"/>
                <a:cs typeface="Times New Roman"/>
              </a:rPr>
              <a:t>(as opposed to </a:t>
            </a:r>
            <a:r>
              <a:rPr dirty="0" sz="1100" spc="10">
                <a:latin typeface="Times New Roman"/>
                <a:cs typeface="Times New Roman"/>
              </a:rPr>
              <a:t>equity), the </a:t>
            </a:r>
            <a:r>
              <a:rPr dirty="0" sz="1100" spc="5">
                <a:latin typeface="Times New Roman"/>
                <a:cs typeface="Times New Roman"/>
              </a:rPr>
              <a:t>larger the variability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returns, other </a:t>
            </a:r>
            <a:r>
              <a:rPr dirty="0" sz="1100" spc="10">
                <a:latin typeface="Times New Roman"/>
                <a:cs typeface="Times New Roman"/>
              </a:rPr>
              <a:t>things </a:t>
            </a:r>
            <a:r>
              <a:rPr dirty="0" sz="1100" spc="5">
                <a:latin typeface="Times New Roman"/>
                <a:cs typeface="Times New Roman"/>
              </a:rPr>
              <a:t>being </a:t>
            </a:r>
            <a:r>
              <a:rPr dirty="0" sz="1100" spc="10">
                <a:latin typeface="Times New Roman"/>
                <a:cs typeface="Times New Roman"/>
              </a:rPr>
              <a:t>equal. </a:t>
            </a:r>
            <a:r>
              <a:rPr dirty="0" sz="1100" spc="5">
                <a:latin typeface="Times New Roman"/>
                <a:cs typeface="Times New Roman"/>
              </a:rPr>
              <a:t>Financial risk involves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concept of financial leverage, 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explained in </a:t>
            </a:r>
            <a:r>
              <a:rPr dirty="0" sz="1100" spc="10">
                <a:latin typeface="Times New Roman"/>
                <a:cs typeface="Times New Roman"/>
              </a:rPr>
              <a:t>managerial finance </a:t>
            </a:r>
            <a:r>
              <a:rPr dirty="0" sz="1100" spc="5">
                <a:latin typeface="Times New Roman"/>
                <a:cs typeface="Times New Roman"/>
              </a:rPr>
              <a:t>courses.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6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Liquidity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6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Liquidity risk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associated with the </a:t>
            </a:r>
            <a:r>
              <a:rPr dirty="0" sz="1100" spc="5">
                <a:latin typeface="Times New Roman"/>
                <a:cs typeface="Times New Roman"/>
              </a:rPr>
              <a:t>particular secondary market in </a:t>
            </a:r>
            <a:r>
              <a:rPr dirty="0" sz="1100" spc="10">
                <a:latin typeface="Times New Roman"/>
                <a:cs typeface="Times New Roman"/>
              </a:rPr>
              <a:t>which a </a:t>
            </a:r>
            <a:r>
              <a:rPr dirty="0" sz="1100" spc="5">
                <a:latin typeface="Times New Roman"/>
                <a:cs typeface="Times New Roman"/>
              </a:rPr>
              <a:t>security  trades.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that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bought or </a:t>
            </a:r>
            <a:r>
              <a:rPr dirty="0" sz="1100" spc="10">
                <a:latin typeface="Times New Roman"/>
                <a:cs typeface="Times New Roman"/>
              </a:rPr>
              <a:t>sold quickly and without </a:t>
            </a:r>
            <a:r>
              <a:rPr dirty="0" sz="1100" spc="5">
                <a:latin typeface="Times New Roman"/>
                <a:cs typeface="Times New Roman"/>
              </a:rPr>
              <a:t>significant price  concession is considered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liquid. </a:t>
            </a:r>
            <a:r>
              <a:rPr dirty="0" sz="1100" spc="10">
                <a:latin typeface="Times New Roman"/>
                <a:cs typeface="Times New Roman"/>
              </a:rPr>
              <a:t>The more </a:t>
            </a:r>
            <a:r>
              <a:rPr dirty="0" sz="1100" spc="5">
                <a:latin typeface="Times New Roman"/>
                <a:cs typeface="Times New Roman"/>
              </a:rPr>
              <a:t>uncertainty 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 element arid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price concession,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liquidity risk.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Treasury </a:t>
            </a:r>
            <a:r>
              <a:rPr dirty="0" sz="1100">
                <a:latin typeface="Times New Roman"/>
                <a:cs typeface="Times New Roman"/>
              </a:rPr>
              <a:t>bill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little </a:t>
            </a:r>
            <a:r>
              <a:rPr dirty="0" sz="1100" spc="10">
                <a:latin typeface="Times New Roman"/>
                <a:cs typeface="Times New Roman"/>
              </a:rPr>
              <a:t>or no </a:t>
            </a:r>
            <a:r>
              <a:rPr dirty="0" sz="1100" spc="5">
                <a:latin typeface="Times New Roman"/>
                <a:cs typeface="Times New Roman"/>
              </a:rPr>
              <a:t>liquidity risk,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whereas a small </a:t>
            </a:r>
            <a:r>
              <a:rPr dirty="0" sz="1100" spc="5">
                <a:latin typeface="Times New Roman"/>
                <a:cs typeface="Times New Roman"/>
              </a:rPr>
              <a:t>over-the-counter </a:t>
            </a:r>
            <a:r>
              <a:rPr dirty="0" sz="1100" spc="10">
                <a:latin typeface="Times New Roman"/>
                <a:cs typeface="Times New Roman"/>
              </a:rPr>
              <a:t>(OTC)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may have </a:t>
            </a:r>
            <a:r>
              <a:rPr dirty="0" sz="1100" spc="5">
                <a:latin typeface="Times New Roman"/>
                <a:cs typeface="Times New Roman"/>
              </a:rPr>
              <a:t>substantial liquidity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7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Exchange Rate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7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invest internationally in today's increasingly global </a:t>
            </a:r>
            <a:r>
              <a:rPr dirty="0" sz="1100" spc="10">
                <a:latin typeface="Times New Roman"/>
                <a:cs typeface="Times New Roman"/>
              </a:rPr>
              <a:t>investment arena </a:t>
            </a:r>
            <a:r>
              <a:rPr dirty="0" sz="1100" spc="5">
                <a:latin typeface="Times New Roman"/>
                <a:cs typeface="Times New Roman"/>
              </a:rPr>
              <a:t>face  the prospect of uncertainty in the returns after they-convert the foreign gains </a:t>
            </a:r>
            <a:r>
              <a:rPr dirty="0" sz="1100" spc="10">
                <a:latin typeface="Times New Roman"/>
                <a:cs typeface="Times New Roman"/>
              </a:rPr>
              <a:t>back </a:t>
            </a:r>
            <a:r>
              <a:rPr dirty="0" sz="1100" spc="5">
                <a:latin typeface="Times New Roman"/>
                <a:cs typeface="Times New Roman"/>
              </a:rPr>
              <a:t>to their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currency Unlike the </a:t>
            </a:r>
            <a:r>
              <a:rPr dirty="0" sz="1100" spc="10">
                <a:latin typeface="Times New Roman"/>
                <a:cs typeface="Times New Roman"/>
              </a:rPr>
              <a:t>past when most U.S.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ignored </a:t>
            </a:r>
            <a:r>
              <a:rPr dirty="0" sz="1100" spc="5">
                <a:latin typeface="Times New Roman"/>
                <a:cs typeface="Times New Roman"/>
              </a:rPr>
              <a:t>international investing  alternatives, investors </a:t>
            </a:r>
            <a:r>
              <a:rPr dirty="0" sz="1100" spc="10">
                <a:latin typeface="Times New Roman"/>
                <a:cs typeface="Times New Roman"/>
              </a:rPr>
              <a:t>today </a:t>
            </a:r>
            <a:r>
              <a:rPr dirty="0" sz="1100" spc="5">
                <a:latin typeface="Times New Roman"/>
                <a:cs typeface="Times New Roman"/>
              </a:rPr>
              <a:t>must recognize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understand </a:t>
            </a:r>
            <a:r>
              <a:rPr dirty="0" sz="1100" spc="10">
                <a:latin typeface="Times New Roman"/>
                <a:cs typeface="Times New Roman"/>
              </a:rPr>
              <a:t>exchange rate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0">
                <a:latin typeface="Times New Roman"/>
                <a:cs typeface="Times New Roman"/>
              </a:rPr>
              <a:t>which can  be defined as the </a:t>
            </a:r>
            <a:r>
              <a:rPr dirty="0" sz="1100" spc="5">
                <a:latin typeface="Times New Roman"/>
                <a:cs typeface="Times New Roman"/>
              </a:rPr>
              <a:t>variability </a:t>
            </a:r>
            <a:r>
              <a:rPr dirty="0" sz="1100" spc="10">
                <a:latin typeface="Times New Roman"/>
                <a:cs typeface="Times New Roman"/>
              </a:rPr>
              <a:t>in returns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caused by </a:t>
            </a:r>
            <a:r>
              <a:rPr dirty="0" sz="1100" spc="5">
                <a:latin typeface="Times New Roman"/>
                <a:cs typeface="Times New Roman"/>
              </a:rPr>
              <a:t>currency fluctuations. 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rate risk is </a:t>
            </a:r>
            <a:r>
              <a:rPr dirty="0" sz="1100" spc="10">
                <a:latin typeface="Times New Roman"/>
                <a:cs typeface="Times New Roman"/>
              </a:rPr>
              <a:t>sometimes called currency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For example, a U.S.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buys a German stock denominated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marks </a:t>
            </a:r>
            <a:r>
              <a:rPr dirty="0" sz="1100" spc="5">
                <a:latin typeface="Times New Roman"/>
                <a:cs typeface="Times New Roman"/>
              </a:rPr>
              <a:t>must  </a:t>
            </a:r>
            <a:r>
              <a:rPr dirty="0" sz="1100" spc="10">
                <a:latin typeface="Times New Roman"/>
                <a:cs typeface="Times New Roman"/>
              </a:rPr>
              <a:t>ultimately convert the returns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this stock back to dollars. If the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has  moved </a:t>
            </a:r>
            <a:r>
              <a:rPr dirty="0" sz="1100" spc="5">
                <a:latin typeface="Times New Roman"/>
                <a:cs typeface="Times New Roman"/>
              </a:rPr>
              <a:t>against the investor, losses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these"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rate' </a:t>
            </a:r>
            <a:r>
              <a:rPr dirty="0" sz="1100" spc="10">
                <a:latin typeface="Times New Roman"/>
                <a:cs typeface="Times New Roman"/>
              </a:rPr>
              <a:t>movements can </a:t>
            </a:r>
            <a:r>
              <a:rPr dirty="0" sz="1100" spc="5">
                <a:latin typeface="Times New Roman"/>
                <a:cs typeface="Times New Roman"/>
              </a:rPr>
              <a:t>partially 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totally negate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original return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8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Country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Country </a:t>
            </a:r>
            <a:r>
              <a:rPr dirty="0" sz="1100" spc="5">
                <a:latin typeface="Times New Roman"/>
                <a:cs typeface="Times New Roman"/>
              </a:rPr>
              <a:t>risk, also referred to as political risk,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important risk for investors today  probably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more important now </a:t>
            </a:r>
            <a:r>
              <a:rPr dirty="0" sz="1100" spc="5">
                <a:latin typeface="Times New Roman"/>
                <a:cs typeface="Times New Roman"/>
              </a:rPr>
              <a:t>than  in  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past.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With mote </a:t>
            </a:r>
            <a:r>
              <a:rPr dirty="0" sz="1100" spc="5">
                <a:latin typeface="Times New Roman"/>
                <a:cs typeface="Times New Roman"/>
              </a:rPr>
              <a:t>investors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investing  internationally, both directly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indirectly, the political, </a:t>
            </a:r>
            <a:r>
              <a:rPr dirty="0" sz="1100" spc="10">
                <a:latin typeface="Times New Roman"/>
                <a:cs typeface="Times New Roman"/>
              </a:rPr>
              <a:t>and therefore </a:t>
            </a:r>
            <a:r>
              <a:rPr dirty="0" sz="1100" spc="5">
                <a:latin typeface="Times New Roman"/>
                <a:cs typeface="Times New Roman"/>
              </a:rPr>
              <a:t>economic, stability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viability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country's </a:t>
            </a:r>
            <a:r>
              <a:rPr dirty="0" sz="1100" spc="10">
                <a:latin typeface="Times New Roman"/>
                <a:cs typeface="Times New Roman"/>
              </a:rPr>
              <a:t>economy 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considered.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United </a:t>
            </a:r>
            <a:r>
              <a:rPr dirty="0" sz="1100" spc="5">
                <a:latin typeface="Times New Roman"/>
                <a:cs typeface="Times New Roman"/>
              </a:rPr>
              <a:t>States </a:t>
            </a:r>
            <a:r>
              <a:rPr dirty="0" sz="1100" spc="10">
                <a:latin typeface="Times New Roman"/>
                <a:cs typeface="Times New Roman"/>
              </a:rPr>
              <a:t>arguably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lowest country, risk, and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countries </a:t>
            </a:r>
            <a:r>
              <a:rPr dirty="0" sz="1100" spc="10">
                <a:latin typeface="Times New Roman"/>
                <a:cs typeface="Times New Roman"/>
              </a:rPr>
              <a:t>can be judged on a-relative </a:t>
            </a:r>
            <a:r>
              <a:rPr dirty="0" sz="1100" spc="5">
                <a:latin typeface="Times New Roman"/>
                <a:cs typeface="Times New Roman"/>
              </a:rPr>
              <a:t>basis using </a:t>
            </a:r>
            <a:r>
              <a:rPr dirty="0" sz="1100" spc="10">
                <a:latin typeface="Times New Roman"/>
                <a:cs typeface="Times New Roman"/>
              </a:rPr>
              <a:t>the  United States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benchmark. Examples-of </a:t>
            </a:r>
            <a:r>
              <a:rPr dirty="0" sz="1100" spc="5">
                <a:latin typeface="Times New Roman"/>
                <a:cs typeface="Times New Roman"/>
              </a:rPr>
              <a:t>countries that </a:t>
            </a:r>
            <a:r>
              <a:rPr dirty="0" sz="1100" spc="10">
                <a:latin typeface="Times New Roman"/>
                <a:cs typeface="Times New Roman"/>
              </a:rPr>
              <a:t>needed </a:t>
            </a:r>
            <a:r>
              <a:rPr dirty="0" sz="1100" spc="5">
                <a:latin typeface="Times New Roman"/>
                <a:cs typeface="Times New Roman"/>
              </a:rPr>
              <a:t>careful monitoring in </a:t>
            </a:r>
            <a:r>
              <a:rPr dirty="0" sz="1100" spc="10">
                <a:latin typeface="Times New Roman"/>
                <a:cs typeface="Times New Roman"/>
              </a:rPr>
              <a:t>the  1990s because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country </a:t>
            </a:r>
            <a:r>
              <a:rPr dirty="0" sz="1100" spc="5">
                <a:latin typeface="Times New Roman"/>
                <a:cs typeface="Times New Roman"/>
              </a:rPr>
              <a:t>risk included the, </a:t>
            </a:r>
            <a:r>
              <a:rPr dirty="0" sz="1100" spc="10">
                <a:latin typeface="Times New Roman"/>
                <a:cs typeface="Times New Roman"/>
              </a:rPr>
              <a:t>former </a:t>
            </a:r>
            <a:r>
              <a:rPr dirty="0" sz="1100" spc="5">
                <a:latin typeface="Times New Roman"/>
                <a:cs typeface="Times New Roman"/>
              </a:rPr>
              <a:t>Soviet </a:t>
            </a:r>
            <a:r>
              <a:rPr dirty="0" sz="1100" spc="10">
                <a:latin typeface="Times New Roman"/>
                <a:cs typeface="Times New Roman"/>
              </a:rPr>
              <a:t>Union ^and </a:t>
            </a:r>
            <a:r>
              <a:rPr dirty="0" sz="1100" spc="5">
                <a:latin typeface="Times New Roman"/>
                <a:cs typeface="Times New Roman"/>
              </a:rPr>
              <a:t>Yugoslavia, China,  </a:t>
            </a:r>
            <a:r>
              <a:rPr dirty="0" sz="1100" spc="15">
                <a:latin typeface="Times New Roman"/>
                <a:cs typeface="Times New Roman"/>
              </a:rPr>
              <a:t>Hong </a:t>
            </a:r>
            <a:r>
              <a:rPr dirty="0" sz="1100" spc="10">
                <a:latin typeface="Times New Roman"/>
                <a:cs typeface="Times New Roman"/>
              </a:rPr>
              <a:t>Kong, and Smith </a:t>
            </a:r>
            <a:r>
              <a:rPr dirty="0" sz="1100" spc="5">
                <a:latin typeface="Times New Roman"/>
                <a:cs typeface="Times New Roman"/>
              </a:rPr>
              <a:t>Africa. In the-early part of the twenty-first </a:t>
            </a:r>
            <a:r>
              <a:rPr dirty="0" sz="1100" spc="10">
                <a:latin typeface="Times New Roman"/>
                <a:cs typeface="Times New Roman"/>
              </a:rPr>
              <a:t>century, </a:t>
            </a:r>
            <a:r>
              <a:rPr dirty="0" sz="1100" spc="5">
                <a:latin typeface="Times New Roman"/>
                <a:cs typeface="Times New Roman"/>
              </a:rPr>
              <a:t>several countries  in </a:t>
            </a:r>
            <a:r>
              <a:rPr dirty="0" sz="1100" spc="10">
                <a:latin typeface="Times New Roman"/>
                <a:cs typeface="Times New Roman"/>
              </a:rPr>
              <a:t>South </a:t>
            </a:r>
            <a:r>
              <a:rPr dirty="0" sz="1100" spc="5">
                <a:latin typeface="Times New Roman"/>
                <a:cs typeface="Times New Roman"/>
              </a:rPr>
              <a:t>America, </a:t>
            </a:r>
            <a:r>
              <a:rPr dirty="0" sz="1100" spc="10">
                <a:latin typeface="Times New Roman"/>
                <a:cs typeface="Times New Roman"/>
              </a:rPr>
              <a:t>Turkey, </a:t>
            </a:r>
            <a:r>
              <a:rPr dirty="0" sz="1100" spc="5">
                <a:latin typeface="Times New Roman"/>
                <a:cs typeface="Times New Roman"/>
              </a:rPr>
              <a:t>Russia,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Hong </a:t>
            </a:r>
            <a:r>
              <a:rPr dirty="0" sz="1100" spc="5">
                <a:latin typeface="Times New Roman"/>
                <a:cs typeface="Times New Roman"/>
              </a:rPr>
              <a:t>Kong, </a:t>
            </a:r>
            <a:r>
              <a:rPr dirty="0" sz="1100" spc="10">
                <a:latin typeface="Times New Roman"/>
                <a:cs typeface="Times New Roman"/>
              </a:rPr>
              <a:t>among </a:t>
            </a:r>
            <a:r>
              <a:rPr dirty="0" sz="1100" spc="5">
                <a:latin typeface="Times New Roman"/>
                <a:cs typeface="Times New Roman"/>
              </a:rPr>
              <a:t>others, require </a:t>
            </a:r>
            <a:r>
              <a:rPr dirty="0" sz="1100" spc="10">
                <a:latin typeface="Times New Roman"/>
                <a:cs typeface="Times New Roman"/>
              </a:rPr>
              <a:t>careful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attention.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TYPES </a:t>
            </a:r>
            <a:r>
              <a:rPr dirty="0" sz="1100" spc="20" b="1">
                <a:latin typeface="Times New Roman"/>
                <a:cs typeface="Times New Roman"/>
              </a:rPr>
              <a:t>OF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Thus far, our discussion has concerned the </a:t>
            </a:r>
            <a:r>
              <a:rPr dirty="0" sz="1100" spc="5">
                <a:latin typeface="Times New Roman"/>
                <a:cs typeface="Times New Roman"/>
              </a:rPr>
              <a:t>total risk 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asset,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consideration in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analysis. </a:t>
            </a:r>
            <a:r>
              <a:rPr dirty="0" sz="1100" spc="10">
                <a:latin typeface="Times New Roman"/>
                <a:cs typeface="Times New Roman"/>
              </a:rPr>
              <a:t>However, modern investment analysis </a:t>
            </a:r>
            <a:r>
              <a:rPr dirty="0" sz="1100" spc="5">
                <a:latin typeface="Times New Roman"/>
                <a:cs typeface="Times New Roman"/>
              </a:rPr>
              <a:t>categorizes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traditional </a:t>
            </a:r>
            <a:r>
              <a:rPr dirty="0" sz="1100" spc="10">
                <a:latin typeface="Times New Roman"/>
                <a:cs typeface="Times New Roman"/>
              </a:rPr>
              <a:t>sources </a:t>
            </a:r>
            <a:r>
              <a:rPr dirty="0" sz="1100" spc="5">
                <a:latin typeface="Times New Roman"/>
                <a:cs typeface="Times New Roman"/>
              </a:rPr>
              <a:t>of risk identified previously as .causing variability in returns into two  general </a:t>
            </a:r>
            <a:r>
              <a:rPr dirty="0" sz="1100" spc="10">
                <a:latin typeface="Times New Roman"/>
                <a:cs typeface="Times New Roman"/>
              </a:rPr>
              <a:t>types: </a:t>
            </a:r>
            <a:r>
              <a:rPr dirty="0" sz="1100" spc="5">
                <a:latin typeface="Times New Roman"/>
                <a:cs typeface="Times New Roman"/>
              </a:rPr>
              <a:t>those that are </a:t>
            </a:r>
            <a:r>
              <a:rPr dirty="0" sz="1100" spc="10">
                <a:latin typeface="Times New Roman"/>
                <a:cs typeface="Times New Roman"/>
              </a:rPr>
              <a:t>pervasive </a:t>
            </a:r>
            <a:r>
              <a:rPr dirty="0" sz="1100" spc="5">
                <a:latin typeface="Times New Roman"/>
                <a:cs typeface="Times New Roman"/>
              </a:rPr>
              <a:t>in nature,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risk or </a:t>
            </a:r>
            <a:r>
              <a:rPr dirty="0" sz="1100" spc="10">
                <a:latin typeface="Times New Roman"/>
                <a:cs typeface="Times New Roman"/>
              </a:rPr>
              <a:t>interest </a:t>
            </a:r>
            <a:r>
              <a:rPr dirty="0" sz="1100" spc="5">
                <a:latin typeface="Times New Roman"/>
                <a:cs typeface="Times New Roman"/>
              </a:rPr>
              <a:t>rate risk,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196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905" cy="86067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985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those that are </a:t>
            </a:r>
            <a:r>
              <a:rPr dirty="0" sz="1100" spc="5">
                <a:latin typeface="Times New Roman"/>
                <a:cs typeface="Times New Roman"/>
              </a:rPr>
              <a:t>specific </a:t>
            </a:r>
            <a:r>
              <a:rPr dirty="0" sz="1100" spc="10">
                <a:latin typeface="Times New Roman"/>
                <a:cs typeface="Times New Roman"/>
              </a:rPr>
              <a:t>to a </a:t>
            </a:r>
            <a:r>
              <a:rPr dirty="0" sz="1100" spc="5">
                <a:latin typeface="Times New Roman"/>
                <a:cs typeface="Times New Roman"/>
              </a:rPr>
              <a:t>particular security issue, such as business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financial risk.  Therefore,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consider these two </a:t>
            </a:r>
            <a:r>
              <a:rPr dirty="0" sz="1100" spc="5">
                <a:latin typeface="Times New Roman"/>
                <a:cs typeface="Times New Roman"/>
              </a:rPr>
              <a:t>categories of total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Dividing total risk </a:t>
            </a:r>
            <a:r>
              <a:rPr dirty="0" sz="1100" spc="10">
                <a:latin typeface="Times New Roman"/>
                <a:cs typeface="Times New Roman"/>
              </a:rPr>
              <a:t>into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two components, a </a:t>
            </a:r>
            <a:r>
              <a:rPr dirty="0" sz="1100" spc="5">
                <a:latin typeface="Times New Roman"/>
                <a:cs typeface="Times New Roman"/>
              </a:rPr>
              <a:t>general (market) </a:t>
            </a:r>
            <a:r>
              <a:rPr dirty="0" sz="1100" spc="10">
                <a:latin typeface="Times New Roman"/>
                <a:cs typeface="Times New Roman"/>
              </a:rPr>
              <a:t>component and a  </a:t>
            </a:r>
            <a:r>
              <a:rPr dirty="0" sz="1100" spc="5">
                <a:latin typeface="Times New Roman"/>
                <a:cs typeface="Times New Roman"/>
              </a:rPr>
              <a:t>specific (issuer) </a:t>
            </a:r>
            <a:r>
              <a:rPr dirty="0" sz="1100" spc="10">
                <a:latin typeface="Times New Roman"/>
                <a:cs typeface="Times New Roman"/>
              </a:rPr>
              <a:t>component,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systematic 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nonsystematic risk, </a:t>
            </a:r>
            <a:r>
              <a:rPr dirty="0" sz="1100" spc="10">
                <a:latin typeface="Times New Roman"/>
                <a:cs typeface="Times New Roman"/>
              </a:rPr>
              <a:t>which are  </a:t>
            </a:r>
            <a:r>
              <a:rPr dirty="0" sz="1100" spc="5">
                <a:latin typeface="Times New Roman"/>
                <a:cs typeface="Times New Roman"/>
              </a:rPr>
              <a:t>additive: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451610">
              <a:lnSpc>
                <a:spcPts val="1310"/>
              </a:lnSpc>
            </a:pPr>
            <a:r>
              <a:rPr dirty="0" sz="1100" spc="5" b="1">
                <a:latin typeface="Times New Roman"/>
                <a:cs typeface="Times New Roman"/>
              </a:rPr>
              <a:t>Total risk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General risk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Specific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risk</a:t>
            </a:r>
            <a:endParaRPr sz="1100">
              <a:latin typeface="Times New Roman"/>
              <a:cs typeface="Times New Roman"/>
            </a:endParaRPr>
          </a:p>
          <a:p>
            <a:pPr marL="2070735">
              <a:lnSpc>
                <a:spcPts val="1295"/>
              </a:lnSpc>
            </a:pPr>
            <a:r>
              <a:rPr dirty="0" sz="1100" spc="15" b="1">
                <a:latin typeface="Times New Roman"/>
                <a:cs typeface="Times New Roman"/>
              </a:rPr>
              <a:t>= Market </a:t>
            </a:r>
            <a:r>
              <a:rPr dirty="0" sz="1100" spc="10" b="1">
                <a:latin typeface="Times New Roman"/>
                <a:cs typeface="Times New Roman"/>
              </a:rPr>
              <a:t>risk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Issuer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risk</a:t>
            </a:r>
            <a:endParaRPr sz="1100">
              <a:latin typeface="Times New Roman"/>
              <a:cs typeface="Times New Roman"/>
            </a:endParaRPr>
          </a:p>
          <a:p>
            <a:pPr marL="2052320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Systematic risk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Nonsystematic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Systematic (Market)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Risk </a:t>
            </a:r>
            <a:r>
              <a:rPr dirty="0" sz="1100" spc="5" b="1">
                <a:latin typeface="Times New Roman"/>
                <a:cs typeface="Times New Roman"/>
              </a:rPr>
              <a:t>attributable </a:t>
            </a:r>
            <a:r>
              <a:rPr dirty="0" sz="1100" spc="10" b="1">
                <a:latin typeface="Times New Roman"/>
                <a:cs typeface="Times New Roman"/>
              </a:rPr>
              <a:t>to broad </a:t>
            </a:r>
            <a:r>
              <a:rPr dirty="0" sz="1100" spc="15" b="1">
                <a:latin typeface="Times New Roman"/>
                <a:cs typeface="Times New Roman"/>
              </a:rPr>
              <a:t>macro </a:t>
            </a:r>
            <a:r>
              <a:rPr dirty="0" sz="1100" spc="5" b="1">
                <a:latin typeface="Times New Roman"/>
                <a:cs typeface="Times New Roman"/>
              </a:rPr>
              <a:t>factors affecting all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securities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Systematic </a:t>
            </a:r>
            <a:r>
              <a:rPr dirty="0" sz="1100" spc="5">
                <a:latin typeface="Times New Roman"/>
                <a:cs typeface="Times New Roman"/>
              </a:rPr>
              <a:t>Risk is </a:t>
            </a:r>
            <a:r>
              <a:rPr dirty="0" sz="1100" spc="10">
                <a:latin typeface="Times New Roman"/>
                <a:cs typeface="Times New Roman"/>
              </a:rPr>
              <a:t>an investor can construct a </a:t>
            </a:r>
            <a:r>
              <a:rPr dirty="0" sz="1100" spc="5">
                <a:latin typeface="Times New Roman"/>
                <a:cs typeface="Times New Roman"/>
              </a:rPr>
              <a:t>diversified portfolio </a:t>
            </a:r>
            <a:r>
              <a:rPr dirty="0" sz="1100" spc="10">
                <a:latin typeface="Times New Roman"/>
                <a:cs typeface="Times New Roman"/>
              </a:rPr>
              <a:t>and eliminate pan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total risk,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diversifiable or </a:t>
            </a:r>
            <a:r>
              <a:rPr dirty="0" sz="1100" spc="10">
                <a:latin typeface="Times New Roman"/>
                <a:cs typeface="Times New Roman"/>
              </a:rPr>
              <a:t>non-market </a:t>
            </a:r>
            <a:r>
              <a:rPr dirty="0" sz="1100" spc="5">
                <a:latin typeface="Times New Roman"/>
                <a:cs typeface="Times New Roman"/>
              </a:rPr>
              <a:t>part. </a:t>
            </a:r>
            <a:r>
              <a:rPr dirty="0" sz="1100" spc="15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is left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non-diversifiable portion  or 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risk. Variability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security's total returns that is directly associated with  overall </a:t>
            </a:r>
            <a:r>
              <a:rPr dirty="0" sz="1100" spc="10">
                <a:latin typeface="Times New Roman"/>
                <a:cs typeface="Times New Roman"/>
              </a:rPr>
              <a:t>movements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general </a:t>
            </a:r>
            <a:r>
              <a:rPr dirty="0" sz="1100" spc="5">
                <a:latin typeface="Times New Roman"/>
                <a:cs typeface="Times New Roman"/>
              </a:rPr>
              <a:t>market or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called systematic </a:t>
            </a:r>
            <a:r>
              <a:rPr dirty="0" sz="1100" spc="5">
                <a:latin typeface="Times New Roman"/>
                <a:cs typeface="Times New Roman"/>
              </a:rPr>
              <a:t>(market)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Virtually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all securities </a:t>
            </a:r>
            <a:r>
              <a:rPr dirty="0" sz="1100" spc="10">
                <a:latin typeface="Times New Roman"/>
                <a:cs typeface="Times New Roman"/>
              </a:rPr>
              <a:t>have some </a:t>
            </a:r>
            <a:r>
              <a:rPr dirty="0" sz="1100" spc="5">
                <a:latin typeface="Times New Roman"/>
                <a:cs typeface="Times New Roman"/>
              </a:rPr>
              <a:t>systematic risk, </a:t>
            </a:r>
            <a:r>
              <a:rPr dirty="0" sz="1100" spc="10">
                <a:latin typeface="Times New Roman"/>
                <a:cs typeface="Times New Roman"/>
              </a:rPr>
              <a:t>whether </a:t>
            </a:r>
            <a:r>
              <a:rPr dirty="0" sz="1100" spc="15">
                <a:latin typeface="Times New Roman"/>
                <a:cs typeface="Times New Roman"/>
              </a:rPr>
              <a:t>bonds </a:t>
            </a:r>
            <a:r>
              <a:rPr dirty="0" sz="1100" spc="10">
                <a:latin typeface="Times New Roman"/>
                <a:cs typeface="Times New Roman"/>
              </a:rPr>
              <a:t>or stocks, because  </a:t>
            </a:r>
            <a:r>
              <a:rPr dirty="0" sz="1100" spc="5">
                <a:latin typeface="Times New Roman"/>
                <a:cs typeface="Times New Roman"/>
              </a:rPr>
              <a:t>systematic risk directly </a:t>
            </a:r>
            <a:r>
              <a:rPr dirty="0" sz="1100" spc="10">
                <a:latin typeface="Times New Roman"/>
                <a:cs typeface="Times New Roman"/>
              </a:rPr>
              <a:t>encompasses the </a:t>
            </a:r>
            <a:r>
              <a:rPr dirty="0" sz="1100" spc="5">
                <a:latin typeface="Times New Roman"/>
                <a:cs typeface="Times New Roman"/>
              </a:rPr>
              <a:t>interest rate, market,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inflation risks. </a:t>
            </a:r>
            <a:r>
              <a:rPr dirty="0" sz="1100" spc="10">
                <a:latin typeface="Times New Roman"/>
                <a:cs typeface="Times New Roman"/>
              </a:rPr>
              <a:t>The  investor cannot escape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part of the risk, because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matter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well </a:t>
            </a:r>
            <a:r>
              <a:rPr dirty="0" sz="1100" spc="10">
                <a:latin typeface="Times New Roman"/>
                <a:cs typeface="Times New Roman"/>
              </a:rPr>
              <a:t>he or </a:t>
            </a:r>
            <a:r>
              <a:rPr dirty="0" sz="1100" spc="5">
                <a:latin typeface="Times New Roman"/>
                <a:cs typeface="Times New Roman"/>
              </a:rPr>
              <a:t>she  </a:t>
            </a:r>
            <a:r>
              <a:rPr dirty="0" sz="1100" spc="10">
                <a:latin typeface="Times New Roman"/>
                <a:cs typeface="Times New Roman"/>
              </a:rPr>
              <a:t>diversifies, the risk of the overall market cannot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avoided.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 declines  </a:t>
            </a:r>
            <a:r>
              <a:rPr dirty="0" sz="1100" spc="5">
                <a:latin typeface="Times New Roman"/>
                <a:cs typeface="Times New Roman"/>
              </a:rPr>
              <a:t>sharply,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stocks will </a:t>
            </a:r>
            <a:r>
              <a:rPr dirty="0" sz="1100" spc="10">
                <a:latin typeface="Times New Roman"/>
                <a:cs typeface="Times New Roman"/>
              </a:rPr>
              <a:t>be adversely </a:t>
            </a:r>
            <a:r>
              <a:rPr dirty="0" sz="1100" spc="5">
                <a:latin typeface="Times New Roman"/>
                <a:cs typeface="Times New Roman"/>
              </a:rPr>
              <a:t>affected; if it rises strongly, as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few months  </a:t>
            </a:r>
            <a:r>
              <a:rPr dirty="0" sz="1100" spc="5">
                <a:latin typeface="Times New Roman"/>
                <a:cs typeface="Times New Roman"/>
              </a:rPr>
              <a:t>of 1982, most stocks will appreciate in value. </a:t>
            </a:r>
            <a:r>
              <a:rPr dirty="0" sz="1100" spc="10">
                <a:latin typeface="Times New Roman"/>
                <a:cs typeface="Times New Roman"/>
              </a:rPr>
              <a:t>These movements </a:t>
            </a:r>
            <a:r>
              <a:rPr dirty="0" sz="1100" spc="5">
                <a:latin typeface="Times New Roman"/>
                <a:cs typeface="Times New Roman"/>
              </a:rPr>
              <a:t>occur regardless of what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single investor </a:t>
            </a:r>
            <a:r>
              <a:rPr dirty="0" sz="1100" spc="10">
                <a:latin typeface="Times New Roman"/>
                <a:cs typeface="Times New Roman"/>
              </a:rPr>
              <a:t>does. </a:t>
            </a:r>
            <a:r>
              <a:rPr dirty="0" sz="1100" spc="5">
                <a:latin typeface="Times New Roman"/>
                <a:cs typeface="Times New Roman"/>
              </a:rPr>
              <a:t>Clearly, market risk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critical to all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Nonsystematic (Non-market)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Risk </a:t>
            </a:r>
            <a:r>
              <a:rPr dirty="0" sz="1100" spc="5" b="1">
                <a:latin typeface="Times New Roman"/>
                <a:cs typeface="Times New Roman"/>
              </a:rPr>
              <a:t>attributable to factors </a:t>
            </a:r>
            <a:r>
              <a:rPr dirty="0" sz="1100" spc="10" b="1">
                <a:latin typeface="Times New Roman"/>
                <a:cs typeface="Times New Roman"/>
              </a:rPr>
              <a:t>unique </a:t>
            </a:r>
            <a:r>
              <a:rPr dirty="0" sz="1100" spc="5" b="1">
                <a:latin typeface="Times New Roman"/>
                <a:cs typeface="Times New Roman"/>
              </a:rPr>
              <a:t>to the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security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Nonsystematic </a:t>
            </a:r>
            <a:r>
              <a:rPr dirty="0" sz="1100" spc="5">
                <a:latin typeface="Times New Roman"/>
                <a:cs typeface="Times New Roman"/>
              </a:rPr>
              <a:t>Risk is the variability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security's total returns not related to overall 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variability is called </a:t>
            </a:r>
            <a:r>
              <a:rPr dirty="0" sz="1100" spc="10">
                <a:latin typeface="Times New Roman"/>
                <a:cs typeface="Times New Roman"/>
              </a:rPr>
              <a:t>the nonsystematic </a:t>
            </a:r>
            <a:r>
              <a:rPr dirty="0" sz="1100" spc="5">
                <a:latin typeface="Times New Roman"/>
                <a:cs typeface="Times New Roman"/>
              </a:rPr>
              <a:t>(non-market) risk.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1s unique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particular security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associated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such factors as business and financial risk as well  as liquidity risk. </a:t>
            </a: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all securities tend to </a:t>
            </a:r>
            <a:r>
              <a:rPr dirty="0" sz="1100" spc="10">
                <a:latin typeface="Times New Roman"/>
                <a:cs typeface="Times New Roman"/>
              </a:rPr>
              <a:t>have some </a:t>
            </a:r>
            <a:r>
              <a:rPr dirty="0" sz="1100" spc="5">
                <a:latin typeface="Times New Roman"/>
                <a:cs typeface="Times New Roman"/>
              </a:rPr>
              <a:t>nonsystematic risk,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generally  connected with </a:t>
            </a:r>
            <a:r>
              <a:rPr dirty="0" sz="1100" spc="10">
                <a:latin typeface="Times New Roman"/>
                <a:cs typeface="Times New Roman"/>
              </a:rPr>
              <a:t>common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MEASURING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RETURNS: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1.</a:t>
            </a:r>
            <a:r>
              <a:rPr dirty="0" sz="1100" spc="2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Total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Return: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67945" marR="63500">
              <a:lnSpc>
                <a:spcPts val="1300"/>
              </a:lnSpc>
            </a:pPr>
            <a:r>
              <a:rPr dirty="0" sz="1100" spc="10" b="1">
                <a:latin typeface="Times New Roman"/>
                <a:cs typeface="Times New Roman"/>
              </a:rPr>
              <a:t>Percentage measure </a:t>
            </a:r>
            <a:r>
              <a:rPr dirty="0" sz="1100" spc="5" b="1">
                <a:latin typeface="Times New Roman"/>
                <a:cs typeface="Times New Roman"/>
              </a:rPr>
              <a:t>relating all </a:t>
            </a:r>
            <a:r>
              <a:rPr dirty="0" sz="1100" spc="10" b="1">
                <a:latin typeface="Times New Roman"/>
                <a:cs typeface="Times New Roman"/>
              </a:rPr>
              <a:t>cash </a:t>
            </a:r>
            <a:r>
              <a:rPr dirty="0" sz="1100" spc="5" b="1">
                <a:latin typeface="Times New Roman"/>
                <a:cs typeface="Times New Roman"/>
              </a:rPr>
              <a:t>flows </a:t>
            </a:r>
            <a:r>
              <a:rPr dirty="0" sz="1100" spc="10" b="1">
                <a:latin typeface="Times New Roman"/>
                <a:cs typeface="Times New Roman"/>
              </a:rPr>
              <a:t>on a </a:t>
            </a:r>
            <a:r>
              <a:rPr dirty="0" sz="1100" spc="5" b="1">
                <a:latin typeface="Times New Roman"/>
                <a:cs typeface="Times New Roman"/>
              </a:rPr>
              <a:t>security for </a:t>
            </a:r>
            <a:r>
              <a:rPr dirty="0" sz="1100" spc="10" b="1">
                <a:latin typeface="Times New Roman"/>
                <a:cs typeface="Times New Roman"/>
              </a:rPr>
              <a:t>a given </a:t>
            </a:r>
            <a:r>
              <a:rPr dirty="0" sz="1100" spc="5" b="1">
                <a:latin typeface="Times New Roman"/>
                <a:cs typeface="Times New Roman"/>
              </a:rPr>
              <a:t>time period </a:t>
            </a:r>
            <a:r>
              <a:rPr dirty="0" sz="1100" spc="10" b="1">
                <a:latin typeface="Times New Roman"/>
                <a:cs typeface="Times New Roman"/>
              </a:rPr>
              <a:t>10 </a:t>
            </a:r>
            <a:r>
              <a:rPr dirty="0" sz="1100" spc="5" b="1">
                <a:latin typeface="Times New Roman"/>
                <a:cs typeface="Times New Roman"/>
              </a:rPr>
              <a:t>its  </a:t>
            </a:r>
            <a:r>
              <a:rPr dirty="0" sz="1100" spc="10" b="1">
                <a:latin typeface="Times New Roman"/>
                <a:cs typeface="Times New Roman"/>
              </a:rPr>
              <a:t>purchase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price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correct returns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must incorporate </a:t>
            </a:r>
            <a:r>
              <a:rPr dirty="0" sz="1100" spc="10">
                <a:latin typeface="Times New Roman"/>
                <a:cs typeface="Times New Roman"/>
              </a:rPr>
              <a:t>the two components </a:t>
            </a:r>
            <a:r>
              <a:rPr dirty="0" sz="1100" spc="5">
                <a:latin typeface="Times New Roman"/>
                <a:cs typeface="Times New Roman"/>
              </a:rPr>
              <a:t>of return, </a:t>
            </a:r>
            <a:r>
              <a:rPr dirty="0" sz="1100" spc="10">
                <a:latin typeface="Times New Roman"/>
                <a:cs typeface="Times New Roman"/>
              </a:rPr>
              <a:t>yield and </a:t>
            </a:r>
            <a:r>
              <a:rPr dirty="0" sz="1100" spc="5">
                <a:latin typeface="Times New Roman"/>
                <a:cs typeface="Times New Roman"/>
              </a:rPr>
              <a:t>price  </a:t>
            </a:r>
            <a:r>
              <a:rPr dirty="0" sz="1100" spc="10">
                <a:latin typeface="Times New Roman"/>
                <a:cs typeface="Times New Roman"/>
              </a:rPr>
              <a:t>change, </a:t>
            </a:r>
            <a:r>
              <a:rPr dirty="0" sz="1100" spc="5">
                <a:latin typeface="Times New Roman"/>
                <a:cs typeface="Times New Roman"/>
              </a:rPr>
              <a:t>as discussed earlier. </a:t>
            </a:r>
            <a:r>
              <a:rPr dirty="0" sz="1100" spc="10">
                <a:latin typeface="Times New Roman"/>
                <a:cs typeface="Times New Roman"/>
              </a:rPr>
              <a:t>Returns </a:t>
            </a:r>
            <a:r>
              <a:rPr dirty="0" sz="1100" spc="5">
                <a:latin typeface="Times New Roman"/>
                <a:cs typeface="Times New Roman"/>
              </a:rPr>
              <a:t>across time </a:t>
            </a:r>
            <a:r>
              <a:rPr dirty="0" sz="1100" spc="10">
                <a:latin typeface="Times New Roman"/>
                <a:cs typeface="Times New Roman"/>
              </a:rPr>
              <a:t>or from different securities can be  measured and compared </a:t>
            </a:r>
            <a:r>
              <a:rPr dirty="0" sz="1100" spc="5">
                <a:latin typeface="Times New Roman"/>
                <a:cs typeface="Times New Roman"/>
              </a:rPr>
              <a:t>using the total return concept. </a:t>
            </a:r>
            <a:r>
              <a:rPr dirty="0" sz="1100" spc="10">
                <a:latin typeface="Times New Roman"/>
                <a:cs typeface="Times New Roman"/>
              </a:rPr>
              <a:t>Formally, </a:t>
            </a:r>
            <a:r>
              <a:rPr dirty="0" sz="1100" spc="5">
                <a:latin typeface="Times New Roman"/>
                <a:cs typeface="Times New Roman"/>
              </a:rPr>
              <a:t>the total return </a:t>
            </a:r>
            <a:r>
              <a:rPr dirty="0" sz="1100" spc="10">
                <a:latin typeface="Times New Roman"/>
                <a:cs typeface="Times New Roman"/>
              </a:rPr>
              <a:t>(TR)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 given holding period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decimal (or percentage) number </a:t>
            </a:r>
            <a:r>
              <a:rPr dirty="0" sz="1100" spc="5">
                <a:latin typeface="Times New Roman"/>
                <a:cs typeface="Times New Roman"/>
              </a:rPr>
              <a:t>relating 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cash flows  received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during any </a:t>
            </a:r>
            <a:r>
              <a:rPr dirty="0" sz="1100" spc="5">
                <a:latin typeface="Times New Roman"/>
                <a:cs typeface="Times New Roman"/>
              </a:rPr>
              <a:t>designated </a:t>
            </a:r>
            <a:r>
              <a:rPr dirty="0" sz="1100" spc="10">
                <a:latin typeface="Times New Roman"/>
                <a:cs typeface="Times New Roman"/>
              </a:rPr>
              <a:t>time period </a:t>
            </a:r>
            <a:r>
              <a:rPr dirty="0" sz="1100" spc="5">
                <a:latin typeface="Times New Roman"/>
                <a:cs typeface="Times New Roman"/>
              </a:rPr>
              <a:t>to the </a:t>
            </a:r>
            <a:r>
              <a:rPr dirty="0" sz="1100" spc="10">
                <a:latin typeface="Times New Roman"/>
                <a:cs typeface="Times New Roman"/>
              </a:rPr>
              <a:t>purchase </a:t>
            </a:r>
            <a:r>
              <a:rPr dirty="0" sz="1100" spc="5">
                <a:latin typeface="Times New Roman"/>
                <a:cs typeface="Times New Roman"/>
              </a:rPr>
              <a:t>price of the  asset. Total return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defined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9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198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838708" y="736983"/>
            <a:ext cx="5665470" cy="844105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ctr" marL="808355" marR="748030">
              <a:lnSpc>
                <a:spcPts val="1300"/>
              </a:lnSpc>
              <a:spcBef>
                <a:spcPts val="185"/>
              </a:spcBef>
            </a:pPr>
            <a:r>
              <a:rPr dirty="0" sz="1100" spc="15" b="1">
                <a:latin typeface="Times New Roman"/>
                <a:cs typeface="Times New Roman"/>
              </a:rPr>
              <a:t>TR </a:t>
            </a:r>
            <a:r>
              <a:rPr dirty="0" u="sng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= </a:t>
            </a:r>
            <a:r>
              <a:rPr dirty="0" u="sng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Any </a:t>
            </a:r>
            <a:r>
              <a:rPr dirty="0" u="sng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cash </a:t>
            </a:r>
            <a:r>
              <a:rPr dirty="0" u="sng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payments received </a:t>
            </a:r>
            <a:r>
              <a:rPr dirty="0" u="sng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+ </a:t>
            </a:r>
            <a:r>
              <a:rPr dirty="0" u="sng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Price </a:t>
            </a:r>
            <a:r>
              <a:rPr dirty="0" u="sng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changes </a:t>
            </a:r>
            <a:r>
              <a:rPr dirty="0" u="sng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over </a:t>
            </a:r>
            <a:r>
              <a:rPr dirty="0" u="sng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 </a:t>
            </a:r>
            <a:r>
              <a:rPr dirty="0" u="sng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period 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Price at which the </a:t>
            </a:r>
            <a:r>
              <a:rPr dirty="0" sz="1100" spc="5" b="1">
                <a:latin typeface="Times New Roman"/>
                <a:cs typeface="Times New Roman"/>
              </a:rPr>
              <a:t>asset is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purchased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77800" marR="1701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dollar price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over the period, defined as the difference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beginning </a:t>
            </a:r>
            <a:r>
              <a:rPr dirty="0" sz="1100" spc="5">
                <a:latin typeface="Times New Roman"/>
                <a:cs typeface="Times New Roman"/>
              </a:rPr>
              <a:t>(or  purchase) price and, </a:t>
            </a:r>
            <a:r>
              <a:rPr dirty="0" sz="1100" spc="10">
                <a:latin typeface="Times New Roman"/>
                <a:cs typeface="Times New Roman"/>
              </a:rPr>
              <a:t>the ending </a:t>
            </a:r>
            <a:r>
              <a:rPr dirty="0" sz="1100" spc="5">
                <a:latin typeface="Times New Roman"/>
                <a:cs typeface="Times New Roman"/>
              </a:rPr>
              <a:t>(or sale) price,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either positive (sales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exceeds  purchase price), </a:t>
            </a:r>
            <a:r>
              <a:rPr dirty="0" sz="1100" spc="10">
                <a:latin typeface="Times New Roman"/>
                <a:cs typeface="Times New Roman"/>
              </a:rPr>
              <a:t>negative </a:t>
            </a:r>
            <a:r>
              <a:rPr dirty="0" sz="1100" spc="5">
                <a:latin typeface="Times New Roman"/>
                <a:cs typeface="Times New Roman"/>
              </a:rPr>
              <a:t>(purchase price </a:t>
            </a:r>
            <a:r>
              <a:rPr dirty="0" sz="1100" spc="10">
                <a:latin typeface="Times New Roman"/>
                <a:cs typeface="Times New Roman"/>
              </a:rPr>
              <a:t>exceeds </a:t>
            </a:r>
            <a:r>
              <a:rPr dirty="0" sz="1100" spc="5">
                <a:latin typeface="Times New Roman"/>
                <a:cs typeface="Times New Roman"/>
              </a:rPr>
              <a:t>sales price), or zero.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payments  can be </a:t>
            </a:r>
            <a:r>
              <a:rPr dirty="0" sz="1100" spc="5">
                <a:latin typeface="Times New Roman"/>
                <a:cs typeface="Times New Roman"/>
              </a:rPr>
              <a:t>either positive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zero. </a:t>
            </a:r>
            <a:r>
              <a:rPr dirty="0" sz="1100" spc="10">
                <a:latin typeface="Times New Roman"/>
                <a:cs typeface="Times New Roman"/>
              </a:rPr>
              <a:t>Netting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items in the </a:t>
            </a:r>
            <a:r>
              <a:rPr dirty="0" sz="1100" spc="10">
                <a:latin typeface="Times New Roman"/>
                <a:cs typeface="Times New Roman"/>
              </a:rPr>
              <a:t>numerator together and </a:t>
            </a:r>
            <a:r>
              <a:rPr dirty="0" sz="1100" spc="5">
                <a:latin typeface="Times New Roman"/>
                <a:cs typeface="Times New Roman"/>
              </a:rPr>
              <a:t>dividing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by the purchase price results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decimal </a:t>
            </a:r>
            <a:r>
              <a:rPr dirty="0" sz="1100" spc="10">
                <a:latin typeface="Times New Roman"/>
                <a:cs typeface="Times New Roman"/>
              </a:rPr>
              <a:t>return </a:t>
            </a:r>
            <a:r>
              <a:rPr dirty="0" sz="1100" spc="5">
                <a:latin typeface="Times New Roman"/>
                <a:cs typeface="Times New Roman"/>
              </a:rPr>
              <a:t>figure that can easily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converted into  percentage </a:t>
            </a:r>
            <a:r>
              <a:rPr dirty="0" sz="1100" spc="10">
                <a:latin typeface="Times New Roman"/>
                <a:cs typeface="Times New Roman"/>
              </a:rPr>
              <a:t>form. Note </a:t>
            </a:r>
            <a:r>
              <a:rPr dirty="0" sz="1100" spc="5">
                <a:latin typeface="Times New Roman"/>
                <a:cs typeface="Times New Roman"/>
              </a:rPr>
              <a:t>that in using </a:t>
            </a:r>
            <a:r>
              <a:rPr dirty="0" sz="1100" spc="10">
                <a:latin typeface="Times New Roman"/>
                <a:cs typeface="Times New Roman"/>
              </a:rPr>
              <a:t>the TR, the two components </a:t>
            </a:r>
            <a:r>
              <a:rPr dirty="0" sz="1100" spc="5">
                <a:latin typeface="Times New Roman"/>
                <a:cs typeface="Times New Roman"/>
              </a:rPr>
              <a:t>of return, </a:t>
            </a:r>
            <a:r>
              <a:rPr dirty="0" sz="1100" spc="10">
                <a:latin typeface="Times New Roman"/>
                <a:cs typeface="Times New Roman"/>
              </a:rPr>
              <a:t>yield and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change,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been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measured.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The general </a:t>
            </a:r>
            <a:r>
              <a:rPr dirty="0" sz="1100" spc="5">
                <a:latin typeface="Times New Roman"/>
                <a:cs typeface="Times New Roman"/>
              </a:rPr>
              <a:t>equation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calculating </a:t>
            </a:r>
            <a:r>
              <a:rPr dirty="0" sz="1100" spc="15">
                <a:latin typeface="Times New Roman"/>
                <a:cs typeface="Times New Roman"/>
              </a:rPr>
              <a:t>TR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2209165" marR="2145665">
              <a:lnSpc>
                <a:spcPts val="1300"/>
              </a:lnSpc>
            </a:pPr>
            <a:r>
              <a:rPr dirty="0" sz="1100" spc="15" b="1">
                <a:latin typeface="Times New Roman"/>
                <a:cs typeface="Times New Roman"/>
              </a:rPr>
              <a:t>TR =</a:t>
            </a:r>
            <a:r>
              <a:rPr dirty="0" u="sng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CF</a:t>
            </a:r>
            <a:r>
              <a:rPr dirty="0" u="sng" baseline="-11111" sz="1125" spc="7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 </a:t>
            </a:r>
            <a:r>
              <a:rPr dirty="0" u="sng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+ </a:t>
            </a:r>
            <a:r>
              <a:rPr dirty="0" u="sng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(P</a:t>
            </a:r>
            <a:r>
              <a:rPr dirty="0" u="sng" baseline="-11111" sz="1125" spc="7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 </a:t>
            </a:r>
            <a:r>
              <a:rPr dirty="0" u="sng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- P</a:t>
            </a:r>
            <a:r>
              <a:rPr dirty="0" u="sng" baseline="-11111" sz="1125" spc="7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dirty="0" u="sng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) </a:t>
            </a:r>
            <a:r>
              <a:rPr dirty="0" sz="1100" spc="5" b="1">
                <a:latin typeface="Times New Roman"/>
                <a:cs typeface="Times New Roman"/>
              </a:rPr>
              <a:t> P</a:t>
            </a:r>
            <a:r>
              <a:rPr dirty="0" baseline="-11111" sz="1125" spc="7" b="1">
                <a:latin typeface="Times New Roman"/>
                <a:cs typeface="Times New Roman"/>
              </a:rPr>
              <a:t>B</a:t>
            </a:r>
            <a:endParaRPr baseline="-11111" sz="11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2488565" marR="2482850">
              <a:lnSpc>
                <a:spcPts val="1300"/>
              </a:lnSpc>
            </a:pP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CF</a:t>
            </a:r>
            <a:r>
              <a:rPr dirty="0" baseline="-11111" sz="1125" spc="15" b="1">
                <a:latin typeface="Times New Roman"/>
                <a:cs typeface="Times New Roman"/>
              </a:rPr>
              <a:t>t </a:t>
            </a:r>
            <a:r>
              <a:rPr dirty="0" sz="1100" spc="15" b="1">
                <a:latin typeface="Times New Roman"/>
                <a:cs typeface="Times New Roman"/>
              </a:rPr>
              <a:t>+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PC  </a:t>
            </a:r>
            <a:r>
              <a:rPr dirty="0" sz="1100" spc="5" b="1">
                <a:latin typeface="Times New Roman"/>
                <a:cs typeface="Times New Roman"/>
              </a:rPr>
              <a:t>P</a:t>
            </a:r>
            <a:r>
              <a:rPr dirty="0" baseline="-11111" sz="1125" spc="7" b="1">
                <a:latin typeface="Times New Roman"/>
                <a:cs typeface="Times New Roman"/>
              </a:rPr>
              <a:t>B</a:t>
            </a:r>
            <a:endParaRPr baseline="-11111" sz="1125">
              <a:latin typeface="Times New Roman"/>
              <a:cs typeface="Times New Roman"/>
            </a:endParaRPr>
          </a:p>
          <a:p>
            <a:pPr marL="177800">
              <a:lnSpc>
                <a:spcPts val="1245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77800" marR="261556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CF</a:t>
            </a:r>
            <a:r>
              <a:rPr dirty="0" baseline="-11111" sz="1125" spc="15">
                <a:latin typeface="Times New Roman"/>
                <a:cs typeface="Times New Roman"/>
              </a:rPr>
              <a:t>t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cash flows during the measurement period </a:t>
            </a:r>
            <a:r>
              <a:rPr dirty="0" sz="1100" spc="5">
                <a:latin typeface="Times New Roman"/>
                <a:cs typeface="Times New Roman"/>
              </a:rPr>
              <a:t>t 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baseline="-11111" sz="1125" spc="15">
                <a:latin typeface="Times New Roman"/>
                <a:cs typeface="Times New Roman"/>
              </a:rPr>
              <a:t>E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price at </a:t>
            </a:r>
            <a:r>
              <a:rPr dirty="0" sz="1100" spc="10">
                <a:latin typeface="Times New Roman"/>
                <a:cs typeface="Times New Roman"/>
              </a:rPr>
              <a:t>the end </a:t>
            </a:r>
            <a:r>
              <a:rPr dirty="0" sz="1100" spc="5">
                <a:latin typeface="Times New Roman"/>
                <a:cs typeface="Times New Roman"/>
              </a:rPr>
              <a:t>of period t or sale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</a:t>
            </a:r>
            <a:endParaRPr sz="1100">
              <a:latin typeface="Times New Roman"/>
              <a:cs typeface="Times New Roman"/>
            </a:endParaRPr>
          </a:p>
          <a:p>
            <a:pPr marL="177800">
              <a:lnSpc>
                <a:spcPts val="1245"/>
              </a:lnSpc>
            </a:pP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baseline="-11111" sz="1125" spc="15">
                <a:latin typeface="Times New Roman"/>
                <a:cs typeface="Times New Roman"/>
              </a:rPr>
              <a:t>B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purchase </a:t>
            </a:r>
            <a:r>
              <a:rPr dirty="0" sz="1100" spc="5">
                <a:latin typeface="Times New Roman"/>
                <a:cs typeface="Times New Roman"/>
              </a:rPr>
              <a:t>price of the asset or price at the beginning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</a:t>
            </a:r>
            <a:endParaRPr sz="1100">
              <a:latin typeface="Times New Roman"/>
              <a:cs typeface="Times New Roman"/>
            </a:endParaRPr>
          </a:p>
          <a:p>
            <a:pPr marL="177800">
              <a:lnSpc>
                <a:spcPts val="1310"/>
              </a:lnSpc>
            </a:pPr>
            <a:r>
              <a:rPr dirty="0" sz="1100" spc="20">
                <a:latin typeface="Times New Roman"/>
                <a:cs typeface="Times New Roman"/>
              </a:rPr>
              <a:t>PC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price </a:t>
            </a:r>
            <a:r>
              <a:rPr dirty="0" sz="1100" spc="10">
                <a:latin typeface="Times New Roman"/>
                <a:cs typeface="Times New Roman"/>
              </a:rPr>
              <a:t>during </a:t>
            </a:r>
            <a:r>
              <a:rPr dirty="0" sz="1100" spc="5">
                <a:latin typeface="Times New Roman"/>
                <a:cs typeface="Times New Roman"/>
              </a:rPr>
              <a:t>the period, or P</a:t>
            </a:r>
            <a:r>
              <a:rPr dirty="0" baseline="-11111" sz="1125" spc="7">
                <a:latin typeface="Times New Roman"/>
                <a:cs typeface="Times New Roman"/>
              </a:rPr>
              <a:t>E </a:t>
            </a:r>
            <a:r>
              <a:rPr dirty="0" sz="1100" spc="5">
                <a:latin typeface="Times New Roman"/>
                <a:cs typeface="Times New Roman"/>
              </a:rPr>
              <a:t>minus</a:t>
            </a:r>
            <a:r>
              <a:rPr dirty="0" sz="1100" spc="-1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baseline="-11111" sz="1125" spc="15">
                <a:latin typeface="Times New Roman"/>
                <a:cs typeface="Times New Roman"/>
              </a:rPr>
              <a:t>B</a:t>
            </a:r>
            <a:endParaRPr baseline="-11111" sz="11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689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cash flow for bond </a:t>
            </a:r>
            <a:r>
              <a:rPr dirty="0" sz="1100" spc="10">
                <a:latin typeface="Times New Roman"/>
                <a:cs typeface="Times New Roman"/>
              </a:rPr>
              <a:t>pomes from the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payments </a:t>
            </a:r>
            <a:r>
              <a:rPr dirty="0" sz="1100" spc="5">
                <a:latin typeface="Times New Roman"/>
                <a:cs typeface="Times New Roman"/>
              </a:rPr>
              <a:t>received,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for a </a:t>
            </a:r>
            <a:r>
              <a:rPr dirty="0" sz="1100" spc="5">
                <a:latin typeface="Times New Roman"/>
                <a:cs typeface="Times New Roman"/>
              </a:rPr>
              <a:t>stock  </a:t>
            </a:r>
            <a:r>
              <a:rPr dirty="0" sz="1100" spc="10">
                <a:latin typeface="Times New Roman"/>
                <a:cs typeface="Times New Roman"/>
              </a:rPr>
              <a:t>comes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dividends received. </a:t>
            </a:r>
            <a:r>
              <a:rPr dirty="0" sz="1100" spc="10">
                <a:latin typeface="Times New Roman"/>
                <a:cs typeface="Times New Roman"/>
              </a:rPr>
              <a:t>For some </a:t>
            </a:r>
            <a:r>
              <a:rPr dirty="0" sz="1100" spc="5">
                <a:latin typeface="Times New Roman"/>
                <a:cs typeface="Times New Roman"/>
              </a:rPr>
              <a:t>assets,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warrant or 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that pays  no dividends, </a:t>
            </a:r>
            <a:r>
              <a:rPr dirty="0" sz="1100" spc="5">
                <a:latin typeface="Times New Roman"/>
                <a:cs typeface="Times New Roman"/>
              </a:rPr>
              <a:t>there is </a:t>
            </a:r>
            <a:r>
              <a:rPr dirty="0" sz="1100" spc="10">
                <a:latin typeface="Times New Roman"/>
                <a:cs typeface="Times New Roman"/>
              </a:rPr>
              <a:t>only a </a:t>
            </a:r>
            <a:r>
              <a:rPr dirty="0" sz="1100" spc="5">
                <a:latin typeface="Times New Roman"/>
                <a:cs typeface="Times New Roman"/>
              </a:rPr>
              <a:t>price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change.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608330" indent="-215900">
              <a:lnSpc>
                <a:spcPct val="100000"/>
              </a:lnSpc>
              <a:spcBef>
                <a:spcPts val="5"/>
              </a:spcBef>
              <a:buAutoNum type="arabicPeriod" startAt="2"/>
              <a:tabLst>
                <a:tab pos="6083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Return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Relative: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77800" marR="1701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It is often necessary to measure returns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slightly different basis than </a:t>
            </a:r>
            <a:r>
              <a:rPr dirty="0" sz="1100" spc="10">
                <a:latin typeface="Times New Roman"/>
                <a:cs typeface="Times New Roman"/>
              </a:rPr>
              <a:t>TRs. </a:t>
            </a:r>
            <a:r>
              <a:rPr dirty="0" sz="1100" spc="5">
                <a:latin typeface="Times New Roman"/>
                <a:cs typeface="Times New Roman"/>
              </a:rPr>
              <a:t>This is  particularly true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calculating either </a:t>
            </a:r>
            <a:r>
              <a:rPr dirty="0" sz="1100" spc="10">
                <a:latin typeface="Times New Roman"/>
                <a:cs typeface="Times New Roman"/>
              </a:rPr>
              <a:t>a cumulative wealth </a:t>
            </a:r>
            <a:r>
              <a:rPr dirty="0" sz="1100" spc="5">
                <a:latin typeface="Times New Roman"/>
                <a:cs typeface="Times New Roman"/>
              </a:rPr>
              <a:t>index or </a:t>
            </a:r>
            <a:r>
              <a:rPr dirty="0" sz="1100" spc="10">
                <a:latin typeface="Times New Roman"/>
                <a:cs typeface="Times New Roman"/>
              </a:rPr>
              <a:t>a geometric mean, 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which are </a:t>
            </a:r>
            <a:r>
              <a:rPr dirty="0" sz="1100" spc="10">
                <a:latin typeface="Times New Roman"/>
                <a:cs typeface="Times New Roman"/>
              </a:rPr>
              <a:t>explained below, because </a:t>
            </a:r>
            <a:r>
              <a:rPr dirty="0" sz="1100" spc="5">
                <a:latin typeface="Times New Roman"/>
                <a:cs typeface="Times New Roman"/>
              </a:rPr>
              <a:t>negative returns </a:t>
            </a:r>
            <a:r>
              <a:rPr dirty="0" sz="1100" spc="10">
                <a:latin typeface="Times New Roman"/>
                <a:cs typeface="Times New Roman"/>
              </a:rPr>
              <a:t>cannot be </a:t>
            </a:r>
            <a:r>
              <a:rPr dirty="0" sz="1100" spc="5">
                <a:latin typeface="Times New Roman"/>
                <a:cs typeface="Times New Roman"/>
              </a:rPr>
              <a:t>used in the  calculation.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relative </a:t>
            </a:r>
            <a:r>
              <a:rPr dirty="0" sz="1100" spc="10">
                <a:latin typeface="Times New Roman"/>
                <a:cs typeface="Times New Roman"/>
              </a:rPr>
              <a:t>(RR) </a:t>
            </a:r>
            <a:r>
              <a:rPr dirty="0" sz="1100" spc="5">
                <a:latin typeface="Times New Roman"/>
                <a:cs typeface="Times New Roman"/>
              </a:rPr>
              <a:t>solves this </a:t>
            </a:r>
            <a:r>
              <a:rPr dirty="0" sz="1100" spc="10">
                <a:latin typeface="Times New Roman"/>
                <a:cs typeface="Times New Roman"/>
              </a:rPr>
              <a:t>problem by </a:t>
            </a:r>
            <a:r>
              <a:rPr dirty="0" sz="1100" spc="5">
                <a:latin typeface="Times New Roman"/>
                <a:cs typeface="Times New Roman"/>
              </a:rPr>
              <a:t>adding 1.0 to the total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77800" marR="3580129">
              <a:lnSpc>
                <a:spcPts val="1300"/>
              </a:lnSpc>
            </a:pPr>
            <a:r>
              <a:rPr dirty="0" sz="1100" spc="20" b="1">
                <a:latin typeface="Times New Roman"/>
                <a:cs typeface="Times New Roman"/>
              </a:rPr>
              <a:t>RR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TR </a:t>
            </a:r>
            <a:r>
              <a:rPr dirty="0" sz="1100" spc="5" b="1">
                <a:latin typeface="Times New Roman"/>
                <a:cs typeface="Times New Roman"/>
              </a:rPr>
              <a:t>in </a:t>
            </a:r>
            <a:r>
              <a:rPr dirty="0" sz="1100" spc="10" b="1">
                <a:latin typeface="Times New Roman"/>
                <a:cs typeface="Times New Roman"/>
              </a:rPr>
              <a:t>decimal </a:t>
            </a:r>
            <a:r>
              <a:rPr dirty="0" sz="1100" spc="15" b="1">
                <a:latin typeface="Times New Roman"/>
                <a:cs typeface="Times New Roman"/>
              </a:rPr>
              <a:t>form +</a:t>
            </a:r>
            <a:r>
              <a:rPr dirty="0" sz="1100" spc="-13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1.0  </a:t>
            </a:r>
            <a:r>
              <a:rPr dirty="0" sz="1100" spc="15" b="1">
                <a:latin typeface="Times New Roman"/>
                <a:cs typeface="Times New Roman"/>
              </a:rPr>
              <a:t>TR </a:t>
            </a:r>
            <a:r>
              <a:rPr dirty="0" sz="1100" spc="5" b="1">
                <a:latin typeface="Times New Roman"/>
                <a:cs typeface="Times New Roman"/>
              </a:rPr>
              <a:t>in </a:t>
            </a:r>
            <a:r>
              <a:rPr dirty="0" sz="1100" spc="10" b="1">
                <a:latin typeface="Times New Roman"/>
                <a:cs typeface="Times New Roman"/>
              </a:rPr>
              <a:t>decimal form </a:t>
            </a:r>
            <a:r>
              <a:rPr dirty="0" sz="1100" spc="15" b="1">
                <a:latin typeface="Times New Roman"/>
                <a:cs typeface="Times New Roman"/>
              </a:rPr>
              <a:t>= RR </a:t>
            </a:r>
            <a:r>
              <a:rPr dirty="0" sz="1100" spc="5" b="1">
                <a:latin typeface="Times New Roman"/>
                <a:cs typeface="Times New Roman"/>
              </a:rPr>
              <a:t>-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1.0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marL="177800" marR="17272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return relatives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1.0,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greater than zero, thereby  eliminating negative </a:t>
            </a:r>
            <a:r>
              <a:rPr dirty="0" sz="1100" spc="10">
                <a:latin typeface="Times New Roman"/>
                <a:cs typeface="Times New Roman"/>
              </a:rPr>
              <a:t>numbers.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608330" indent="-215900">
              <a:lnSpc>
                <a:spcPct val="100000"/>
              </a:lnSpc>
              <a:buAutoNum type="arabicPeriod" startAt="3"/>
              <a:tabLst>
                <a:tab pos="6083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Cumulative Wealth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Index: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Cumulative </a:t>
            </a:r>
            <a:r>
              <a:rPr dirty="0" sz="1100" spc="5">
                <a:latin typeface="Times New Roman"/>
                <a:cs typeface="Times New Roman"/>
              </a:rPr>
              <a:t>wealth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given an </a:t>
            </a:r>
            <a:r>
              <a:rPr dirty="0" sz="1100" spc="5">
                <a:latin typeface="Times New Roman"/>
                <a:cs typeface="Times New Roman"/>
              </a:rPr>
              <a:t>initial wealth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series of returns </a:t>
            </a:r>
            <a:r>
              <a:rPr dirty="0" sz="1100" spc="10">
                <a:latin typeface="Times New Roman"/>
                <a:cs typeface="Times New Roman"/>
              </a:rPr>
              <a:t>on some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8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Return </a:t>
            </a:r>
            <a:r>
              <a:rPr dirty="0" sz="1100" spc="5">
                <a:latin typeface="Times New Roman"/>
                <a:cs typeface="Times New Roman"/>
              </a:rPr>
              <a:t>measures such as </a:t>
            </a:r>
            <a:r>
              <a:rPr dirty="0" sz="1100" spc="10">
                <a:latin typeface="Times New Roman"/>
                <a:cs typeface="Times New Roman"/>
              </a:rPr>
              <a:t>TRs measure changes in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level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wealth. </a:t>
            </a: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times,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5">
                <a:latin typeface="Times New Roman"/>
                <a:cs typeface="Times New Roman"/>
              </a:rPr>
              <a:t>is more </a:t>
            </a:r>
            <a:r>
              <a:rPr dirty="0" sz="1100" spc="10">
                <a:latin typeface="Times New Roman"/>
                <a:cs typeface="Times New Roman"/>
              </a:rPr>
              <a:t>desirable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levels of wealth {or prices) rather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changes.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words,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measure the cumulative </a:t>
            </a:r>
            <a:r>
              <a:rPr dirty="0" sz="1100" spc="5">
                <a:latin typeface="Times New Roman"/>
                <a:cs typeface="Times New Roman"/>
              </a:rPr>
              <a:t>effect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returns over time </a:t>
            </a:r>
            <a:r>
              <a:rPr dirty="0" sz="1100" spc="10">
                <a:latin typeface="Times New Roman"/>
                <a:cs typeface="Times New Roman"/>
              </a:rPr>
              <a:t>given some </a:t>
            </a:r>
            <a:r>
              <a:rPr dirty="0" sz="1100" spc="5">
                <a:latin typeface="Times New Roman"/>
                <a:cs typeface="Times New Roman"/>
              </a:rPr>
              <a:t>stated beginning  dollar </a:t>
            </a:r>
            <a:r>
              <a:rPr dirty="0" sz="1100" spc="10">
                <a:latin typeface="Times New Roman"/>
                <a:cs typeface="Times New Roman"/>
              </a:rPr>
              <a:t>amount </a:t>
            </a:r>
            <a:r>
              <a:rPr dirty="0" sz="1100" spc="5">
                <a:latin typeface="Times New Roman"/>
                <a:cs typeface="Times New Roman"/>
              </a:rPr>
              <a:t>invested,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typically is </a:t>
            </a:r>
            <a:r>
              <a:rPr dirty="0" sz="1100" spc="10">
                <a:latin typeface="Times New Roman"/>
                <a:cs typeface="Times New Roman"/>
              </a:rPr>
              <a:t>shown as $1 for convenience. Having calculated  ending wealth (cumulative wealth) over some period on the base of a beginning $1,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382517" y="3563111"/>
            <a:ext cx="645795" cy="0"/>
          </a:xfrm>
          <a:custGeom>
            <a:avLst/>
            <a:gdLst/>
            <a:ahLst/>
            <a:cxnLst/>
            <a:rect l="l" t="t" r="r" b="b"/>
            <a:pathLst>
              <a:path w="645795" h="0">
                <a:moveTo>
                  <a:pt x="0" y="0"/>
                </a:moveTo>
                <a:lnTo>
                  <a:pt x="645414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243838" y="406989"/>
            <a:ext cx="5687695" cy="87712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203200" marR="170180">
              <a:lnSpc>
                <a:spcPts val="1300"/>
              </a:lnSpc>
              <a:spcBef>
                <a:spcPts val="190"/>
              </a:spcBef>
              <a:tabLst>
                <a:tab pos="53022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simple enough </a:t>
            </a:r>
            <a:r>
              <a:rPr dirty="0" sz="1100" spc="5">
                <a:latin typeface="Times New Roman"/>
                <a:cs typeface="Times New Roman"/>
              </a:rPr>
              <a:t>to multiply by the actual </a:t>
            </a:r>
            <a:r>
              <a:rPr dirty="0" sz="1100" spc="10">
                <a:latin typeface="Times New Roman"/>
                <a:cs typeface="Times New Roman"/>
              </a:rPr>
              <a:t>beginning amount, such </a:t>
            </a:r>
            <a:r>
              <a:rPr dirty="0" sz="1100" spc="5">
                <a:latin typeface="Times New Roman"/>
                <a:cs typeface="Times New Roman"/>
              </a:rPr>
              <a:t>as $10,000 or </a:t>
            </a:r>
            <a:r>
              <a:rPr dirty="0" sz="1100" spc="10">
                <a:latin typeface="Times New Roman"/>
                <a:cs typeface="Times New Roman"/>
              </a:rPr>
              <a:t>$100,000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2032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whatever </a:t>
            </a:r>
            <a:r>
              <a:rPr dirty="0" sz="1100" spc="10">
                <a:latin typeface="Times New Roman"/>
                <a:cs typeface="Times New Roman"/>
              </a:rPr>
              <a:t>the number </a:t>
            </a:r>
            <a:r>
              <a:rPr dirty="0" sz="1100" spc="5">
                <a:latin typeface="Times New Roman"/>
                <a:cs typeface="Times New Roman"/>
              </a:rPr>
              <a:t>is. </a:t>
            </a:r>
            <a:r>
              <a:rPr dirty="0" sz="1100" spc="10">
                <a:latin typeface="Times New Roman"/>
                <a:cs typeface="Times New Roman"/>
              </a:rPr>
              <a:t>The value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cumulative wealth </a:t>
            </a:r>
            <a:r>
              <a:rPr dirty="0" sz="1100" spc="5">
                <a:latin typeface="Times New Roman"/>
                <a:cs typeface="Times New Roman"/>
              </a:rPr>
              <a:t>index, </a:t>
            </a:r>
            <a:r>
              <a:rPr dirty="0" sz="1100" spc="10">
                <a:latin typeface="Times New Roman"/>
                <a:cs typeface="Times New Roman"/>
              </a:rPr>
              <a:t>CWI</a:t>
            </a:r>
            <a:r>
              <a:rPr dirty="0" baseline="-11111" sz="1125" spc="15">
                <a:latin typeface="Times New Roman"/>
                <a:cs typeface="Times New Roman"/>
              </a:rPr>
              <a:t>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computed,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2667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CWI</a:t>
            </a:r>
            <a:r>
              <a:rPr dirty="0" baseline="-11111" sz="1125" spc="15" b="1">
                <a:latin typeface="Times New Roman"/>
                <a:cs typeface="Times New Roman"/>
              </a:rPr>
              <a:t>n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WI</a:t>
            </a:r>
            <a:r>
              <a:rPr dirty="0" baseline="-11111" sz="1125" spc="15" b="1">
                <a:latin typeface="Times New Roman"/>
                <a:cs typeface="Times New Roman"/>
              </a:rPr>
              <a:t>0 </a:t>
            </a:r>
            <a:r>
              <a:rPr dirty="0" sz="1100" spc="10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TR</a:t>
            </a:r>
            <a:r>
              <a:rPr dirty="0" baseline="-11111" sz="1125" spc="15" b="1">
                <a:latin typeface="Times New Roman"/>
                <a:cs typeface="Times New Roman"/>
              </a:rPr>
              <a:t>1</a:t>
            </a:r>
            <a:r>
              <a:rPr dirty="0" sz="1100" spc="10" b="1">
                <a:latin typeface="Times New Roman"/>
                <a:cs typeface="Times New Roman"/>
              </a:rPr>
              <a:t>) </a:t>
            </a:r>
            <a:r>
              <a:rPr dirty="0" sz="1100" spc="5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TR</a:t>
            </a:r>
            <a:r>
              <a:rPr dirty="0" baseline="-11111" sz="1125" spc="15" b="1">
                <a:latin typeface="Times New Roman"/>
                <a:cs typeface="Times New Roman"/>
              </a:rPr>
              <a:t>2</a:t>
            </a:r>
            <a:r>
              <a:rPr dirty="0" sz="1100" spc="10" b="1">
                <a:latin typeface="Times New Roman"/>
                <a:cs typeface="Times New Roman"/>
              </a:rPr>
              <a:t>) </a:t>
            </a:r>
            <a:r>
              <a:rPr dirty="0" sz="1100" spc="25" b="1">
                <a:latin typeface="Times New Roman"/>
                <a:cs typeface="Times New Roman"/>
              </a:rPr>
              <a:t>… </a:t>
            </a:r>
            <a:r>
              <a:rPr dirty="0" sz="1100" spc="10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TR</a:t>
            </a:r>
            <a:r>
              <a:rPr dirty="0" baseline="-11111" sz="1125" spc="15" b="1">
                <a:latin typeface="Times New Roman"/>
                <a:cs typeface="Times New Roman"/>
              </a:rPr>
              <a:t>n</a:t>
            </a:r>
            <a:r>
              <a:rPr dirty="0" sz="1100" spc="10" b="1">
                <a:latin typeface="Times New Roman"/>
                <a:cs typeface="Times New Roman"/>
              </a:rPr>
              <a:t>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2032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203200" marR="1931035">
              <a:lnSpc>
                <a:spcPts val="1300"/>
              </a:lnSpc>
              <a:tabLst>
                <a:tab pos="577850" algn="l"/>
              </a:tabLst>
            </a:pPr>
            <a:r>
              <a:rPr dirty="0" sz="1100" spc="10">
                <a:latin typeface="Times New Roman"/>
                <a:cs typeface="Times New Roman"/>
              </a:rPr>
              <a:t>CWI</a:t>
            </a:r>
            <a:r>
              <a:rPr dirty="0" baseline="-11111" sz="1125" spc="15">
                <a:latin typeface="Times New Roman"/>
                <a:cs typeface="Times New Roman"/>
              </a:rPr>
              <a:t>B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cumulative </a:t>
            </a:r>
            <a:r>
              <a:rPr dirty="0" sz="1100" spc="5">
                <a:latin typeface="Times New Roman"/>
                <a:cs typeface="Times New Roman"/>
              </a:rPr>
              <a:t>wealth index as of </a:t>
            </a:r>
            <a:r>
              <a:rPr dirty="0" sz="1100" spc="10">
                <a:latin typeface="Times New Roman"/>
                <a:cs typeface="Times New Roman"/>
              </a:rPr>
              <a:t>the end </a:t>
            </a:r>
            <a:r>
              <a:rPr dirty="0" sz="1100" spc="5">
                <a:latin typeface="Times New Roman"/>
                <a:cs typeface="Times New Roman"/>
              </a:rPr>
              <a:t>of period </a:t>
            </a:r>
            <a:r>
              <a:rPr dirty="0" sz="1100" spc="10">
                <a:latin typeface="Times New Roman"/>
                <a:cs typeface="Times New Roman"/>
              </a:rPr>
              <a:t>n  WI</a:t>
            </a:r>
            <a:r>
              <a:rPr dirty="0" baseline="-11111" sz="1125" spc="15">
                <a:latin typeface="Times New Roman"/>
                <a:cs typeface="Times New Roman"/>
              </a:rPr>
              <a:t>0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beginning </a:t>
            </a:r>
            <a:r>
              <a:rPr dirty="0" sz="1100" spc="10">
                <a:latin typeface="Times New Roman"/>
                <a:cs typeface="Times New Roman"/>
              </a:rPr>
              <a:t>index value, </a:t>
            </a:r>
            <a:r>
              <a:rPr dirty="0" sz="1100" spc="5">
                <a:latin typeface="Times New Roman"/>
                <a:cs typeface="Times New Roman"/>
              </a:rPr>
              <a:t>typically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$1</a:t>
            </a:r>
            <a:endParaRPr sz="1100">
              <a:latin typeface="Times New Roman"/>
              <a:cs typeface="Times New Roman"/>
            </a:endParaRPr>
          </a:p>
          <a:p>
            <a:pPr marL="203200">
              <a:lnSpc>
                <a:spcPts val="1260"/>
              </a:lnSpc>
            </a:pPr>
            <a:r>
              <a:rPr dirty="0" sz="1100" spc="5">
                <a:latin typeface="Times New Roman"/>
                <a:cs typeface="Times New Roman"/>
              </a:rPr>
              <a:t>TR</a:t>
            </a:r>
            <a:r>
              <a:rPr dirty="0" baseline="-11111" sz="1125" spc="7">
                <a:latin typeface="Times New Roman"/>
                <a:cs typeface="Times New Roman"/>
              </a:rPr>
              <a:t>1, </a:t>
            </a:r>
            <a:r>
              <a:rPr dirty="0" baseline="-11111" sz="1125">
                <a:latin typeface="Times New Roman"/>
                <a:cs typeface="Times New Roman"/>
              </a:rPr>
              <a:t>n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periodic </a:t>
            </a:r>
            <a:r>
              <a:rPr dirty="0" sz="1100" spc="15">
                <a:latin typeface="Times New Roman"/>
                <a:cs typeface="Times New Roman"/>
              </a:rPr>
              <a:t>TRs </a:t>
            </a:r>
            <a:r>
              <a:rPr dirty="0" sz="1100" spc="5">
                <a:latin typeface="Times New Roman"/>
                <a:cs typeface="Times New Roman"/>
              </a:rPr>
              <a:t>in decimal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form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2032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Taking a Global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Perspective: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203200" marR="167640">
              <a:lnSpc>
                <a:spcPct val="98500"/>
              </a:lnSpc>
            </a:pPr>
            <a:r>
              <a:rPr dirty="0" sz="1100" spc="5">
                <a:latin typeface="Times New Roman"/>
                <a:cs typeface="Times New Roman"/>
              </a:rPr>
              <a:t>International investing offers potential return opportunities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potential reduction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risk  through diversification. 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historical </a:t>
            </a:r>
            <a:r>
              <a:rPr dirty="0" sz="1100" spc="10">
                <a:latin typeface="Times New Roman"/>
                <a:cs typeface="Times New Roman"/>
              </a:rPr>
              <a:t>record, investments in certain foreign  </a:t>
            </a:r>
            <a:r>
              <a:rPr dirty="0" sz="1100" spc="5">
                <a:latin typeface="Times New Roman"/>
                <a:cs typeface="Times New Roman"/>
              </a:rPr>
              <a:t>markets </a:t>
            </a:r>
            <a:r>
              <a:rPr dirty="0" sz="1100" spc="10">
                <a:latin typeface="Times New Roman"/>
                <a:cs typeface="Times New Roman"/>
              </a:rPr>
              <a:t>would have </a:t>
            </a:r>
            <a:r>
              <a:rPr dirty="0" sz="1100" spc="5">
                <a:latin typeface="Times New Roman"/>
                <a:cs typeface="Times New Roman"/>
              </a:rPr>
              <a:t>increased investor returns </a:t>
            </a:r>
            <a:r>
              <a:rPr dirty="0" sz="1100" spc="10">
                <a:latin typeface="Times New Roman"/>
                <a:cs typeface="Times New Roman"/>
              </a:rPr>
              <a:t>during certain </a:t>
            </a:r>
            <a:r>
              <a:rPr dirty="0" sz="1100" spc="5">
                <a:latin typeface="Times New Roman"/>
                <a:cs typeface="Times New Roman"/>
              </a:rPr>
              <a:t>periods-of time. </a:t>
            </a:r>
            <a:r>
              <a:rPr dirty="0" sz="1100" spc="10">
                <a:latin typeface="Times New Roman"/>
                <a:cs typeface="Times New Roman"/>
              </a:rPr>
              <a:t>However,  investors need </a:t>
            </a:r>
            <a:r>
              <a:rPr dirty="0" sz="1100" spc="5">
                <a:latin typeface="Times New Roman"/>
                <a:cs typeface="Times New Roman"/>
              </a:rPr>
              <a:t>to understand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these-returns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risk they are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taking.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2032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International </a:t>
            </a:r>
            <a:r>
              <a:rPr dirty="0" sz="1100" spc="10" b="1">
                <a:latin typeface="Times New Roman"/>
                <a:cs typeface="Times New Roman"/>
              </a:rPr>
              <a:t>Returns and Currency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203200" marR="16700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investors buy and sell assets in other countries,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must consider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rate  </a:t>
            </a:r>
            <a:r>
              <a:rPr dirty="0" sz="1100" spc="10">
                <a:latin typeface="Times New Roman"/>
                <a:cs typeface="Times New Roman"/>
              </a:rPr>
              <a:t>risk or currency risk. This risk can convert a gain from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into .a loss 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loss 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gain.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remember </a:t>
            </a:r>
            <a:r>
              <a:rPr dirty="0" sz="1100" spc="5">
                <a:latin typeface="Times New Roman"/>
                <a:cs typeface="Times New Roman"/>
              </a:rPr>
              <a:t>that international stocks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priced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 local currencies, for </a:t>
            </a:r>
            <a:r>
              <a:rPr dirty="0" sz="1100" spc="10">
                <a:latin typeface="Times New Roman"/>
                <a:cs typeface="Times New Roman"/>
              </a:rPr>
              <a:t>example, a Swiss </a:t>
            </a:r>
            <a:r>
              <a:rPr dirty="0" sz="1100" spc="5">
                <a:latin typeface="Times New Roman"/>
                <a:cs typeface="Times New Roman"/>
              </a:rPr>
              <a:t>stock is priced </a:t>
            </a:r>
            <a:r>
              <a:rPr dirty="0" sz="1100" spc="10">
                <a:latin typeface="Times New Roman"/>
                <a:cs typeface="Times New Roman"/>
              </a:rPr>
              <a:t>in Swiss </a:t>
            </a:r>
            <a:r>
              <a:rPr dirty="0" sz="1100" spc="5">
                <a:latin typeface="Times New Roman"/>
                <a:cs typeface="Times New Roman"/>
              </a:rPr>
              <a:t>francs </a:t>
            </a:r>
            <a:r>
              <a:rPr dirty="0" sz="1100" spc="10">
                <a:latin typeface="Times New Roman"/>
                <a:cs typeface="Times New Roman"/>
              </a:rPr>
              <a:t>and a Japanese 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priced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yen. For a U.S. </a:t>
            </a:r>
            <a:r>
              <a:rPr dirty="0" sz="1100" spc="5">
                <a:latin typeface="Times New Roman"/>
                <a:cs typeface="Times New Roman"/>
              </a:rPr>
              <a:t>investor,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ultimate return to </a:t>
            </a:r>
            <a:r>
              <a:rPr dirty="0" sz="1100" spc="15">
                <a:latin typeface="Times New Roman"/>
                <a:cs typeface="Times New Roman"/>
              </a:rPr>
              <a:t>him </a:t>
            </a:r>
            <a:r>
              <a:rPr dirty="0" sz="1100" spc="5">
                <a:latin typeface="Times New Roman"/>
                <a:cs typeface="Times New Roman"/>
              </a:rPr>
              <a:t>or her in spendable  dollars </a:t>
            </a:r>
            <a:r>
              <a:rPr dirty="0" sz="1100" spc="10">
                <a:latin typeface="Times New Roman"/>
                <a:cs typeface="Times New Roman"/>
              </a:rPr>
              <a:t>depends upon </a:t>
            </a:r>
            <a:r>
              <a:rPr dirty="0" sz="1100" spc="5">
                <a:latin typeface="Times New Roman"/>
                <a:cs typeface="Times New Roman"/>
              </a:rPr>
              <a:t>the rate of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between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foreign currency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dollar, 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 rate typically changes </a:t>
            </a:r>
            <a:r>
              <a:rPr dirty="0" sz="1100" spc="10">
                <a:latin typeface="Times New Roman"/>
                <a:cs typeface="Times New Roman"/>
              </a:rPr>
              <a:t>daily. Currency </a:t>
            </a:r>
            <a:r>
              <a:rPr dirty="0" sz="1100" spc="5">
                <a:latin typeface="Times New Roman"/>
                <a:cs typeface="Times New Roman"/>
              </a:rPr>
              <a:t>risk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that the changes in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dollar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foreign currency </a:t>
            </a:r>
            <a:r>
              <a:rPr dirty="0" sz="1100" spc="10">
                <a:latin typeface="Times New Roman"/>
                <a:cs typeface="Times New Roman"/>
              </a:rPr>
              <a:t>involved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unfavorable;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like risk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general,  currency risk </a:t>
            </a:r>
            <a:r>
              <a:rPr dirty="0" sz="1100" spc="10">
                <a:latin typeface="Times New Roman"/>
                <a:cs typeface="Times New Roman"/>
              </a:rPr>
              <a:t>can work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investor's favor, </a:t>
            </a:r>
            <a:r>
              <a:rPr dirty="0" sz="1100" spc="10">
                <a:latin typeface="Times New Roman"/>
                <a:cs typeface="Times New Roman"/>
              </a:rPr>
              <a:t>enhancing the </a:t>
            </a:r>
            <a:r>
              <a:rPr dirty="0" sz="1100" spc="5">
                <a:latin typeface="Times New Roman"/>
                <a:cs typeface="Times New Roman"/>
              </a:rPr>
              <a:t>return that </a:t>
            </a:r>
            <a:r>
              <a:rPr dirty="0" sz="1100" spc="10">
                <a:latin typeface="Times New Roman"/>
                <a:cs typeface="Times New Roman"/>
              </a:rPr>
              <a:t>would otherwise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received.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203200" marR="16700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denominated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appreciating currency relative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investor's </a:t>
            </a:r>
            <a:r>
              <a:rPr dirty="0" sz="1100" spc="10">
                <a:latin typeface="Times New Roman"/>
                <a:cs typeface="Times New Roman"/>
              </a:rPr>
              <a:t>domestic  </a:t>
            </a:r>
            <a:r>
              <a:rPr dirty="0" sz="1100" spc="5">
                <a:latin typeface="Times New Roman"/>
                <a:cs typeface="Times New Roman"/>
              </a:rPr>
              <a:t>currency will </a:t>
            </a:r>
            <a:r>
              <a:rPr dirty="0" sz="1100" spc="10">
                <a:latin typeface="Times New Roman"/>
                <a:cs typeface="Times New Roman"/>
              </a:rPr>
              <a:t>experience a gain from the </a:t>
            </a:r>
            <a:r>
              <a:rPr dirty="0" sz="1100" spc="5">
                <a:latin typeface="Times New Roman"/>
                <a:cs typeface="Times New Roman"/>
              </a:rPr>
              <a:t>currency </a:t>
            </a:r>
            <a:r>
              <a:rPr dirty="0" sz="1100" spc="10">
                <a:latin typeface="Times New Roman"/>
                <a:cs typeface="Times New Roman"/>
              </a:rPr>
              <a:t>movement whereas an investment  denominated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depreciating </a:t>
            </a:r>
            <a:r>
              <a:rPr dirty="0" sz="1100" spc="10">
                <a:latin typeface="Times New Roman"/>
                <a:cs typeface="Times New Roman"/>
              </a:rPr>
              <a:t>currency </a:t>
            </a:r>
            <a:r>
              <a:rPr dirty="0" sz="1100" spc="5">
                <a:latin typeface="Times New Roman"/>
                <a:cs typeface="Times New Roman"/>
              </a:rPr>
              <a:t>relative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investor's </a:t>
            </a:r>
            <a:r>
              <a:rPr dirty="0" sz="1100" spc="10">
                <a:latin typeface="Times New Roman"/>
                <a:cs typeface="Times New Roman"/>
              </a:rPr>
              <a:t>domestic </a:t>
            </a:r>
            <a:r>
              <a:rPr dirty="0" sz="1100" spc="5">
                <a:latin typeface="Times New Roman"/>
                <a:cs typeface="Times New Roman"/>
              </a:rPr>
              <a:t>currency will  </a:t>
            </a:r>
            <a:r>
              <a:rPr dirty="0" sz="1100" spc="10">
                <a:latin typeface="Times New Roman"/>
                <a:cs typeface="Times New Roman"/>
              </a:rPr>
              <a:t>experience a decrease </a:t>
            </a:r>
            <a:r>
              <a:rPr dirty="0" sz="1100" spc="5">
                <a:latin typeface="Times New Roman"/>
                <a:cs typeface="Times New Roman"/>
              </a:rPr>
              <a:t>in the return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currency movement. Said </a:t>
            </a:r>
            <a:r>
              <a:rPr dirty="0" sz="1100" spc="5">
                <a:latin typeface="Times New Roman"/>
                <a:cs typeface="Times New Roman"/>
              </a:rPr>
              <a:t>differently, 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buy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foreign asset,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are selling the dollar, </a:t>
            </a:r>
            <a:r>
              <a:rPr dirty="0" sz="1100" spc="10">
                <a:latin typeface="Times New Roman"/>
                <a:cs typeface="Times New Roman"/>
              </a:rPr>
              <a:t>and when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cash in by selling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asset,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buying back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dollar.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203200" marR="1985645">
              <a:lnSpc>
                <a:spcPts val="1300"/>
              </a:lnSpc>
              <a:tabLst>
                <a:tab pos="1173480" algn="l"/>
                <a:tab pos="1608455" algn="l"/>
              </a:tabLst>
            </a:pPr>
            <a:r>
              <a:rPr dirty="0" sz="1100" spc="5">
                <a:latin typeface="Times New Roman"/>
                <a:cs typeface="Times New Roman"/>
              </a:rPr>
              <a:t>Total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	</a:t>
            </a:r>
            <a:r>
              <a:rPr dirty="0" sz="1100" spc="15">
                <a:latin typeface="Times New Roman"/>
                <a:cs typeface="Times New Roman"/>
              </a:rPr>
              <a:t>= RR </a:t>
            </a:r>
            <a:r>
              <a:rPr dirty="0" sz="1100" spc="10">
                <a:latin typeface="Times New Roman"/>
                <a:cs typeface="Times New Roman"/>
              </a:rPr>
              <a:t>x</a:t>
            </a:r>
            <a:r>
              <a:rPr dirty="0" u="sng" sz="1100" spc="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Ending </a:t>
            </a:r>
            <a:r>
              <a:rPr dirty="0" u="sng" sz="1100" spc="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value of foreign currency 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Domestic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terms		Beginning value </a:t>
            </a:r>
            <a:r>
              <a:rPr dirty="0" sz="1100" spc="5">
                <a:latin typeface="Times New Roman"/>
                <a:cs typeface="Times New Roman"/>
              </a:rPr>
              <a:t>of foreign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currency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Times New Roman"/>
              <a:cs typeface="Times New Roman"/>
            </a:endParaRPr>
          </a:p>
          <a:p>
            <a:pPr algn="just" marL="2032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SUMMARY STATISTICS </a:t>
            </a:r>
            <a:r>
              <a:rPr dirty="0" sz="1100" spc="20" b="1">
                <a:latin typeface="Times New Roman"/>
                <a:cs typeface="Times New Roman"/>
              </a:rPr>
              <a:t>FOR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RETURNS: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203200" marR="16637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</a:t>
            </a:r>
            <a:r>
              <a:rPr dirty="0" sz="1100" spc="10">
                <a:latin typeface="Times New Roman"/>
                <a:cs typeface="Times New Roman"/>
              </a:rPr>
              <a:t>return, </a:t>
            </a:r>
            <a:r>
              <a:rPr dirty="0" sz="1100" spc="5">
                <a:latin typeface="Times New Roman"/>
                <a:cs typeface="Times New Roman"/>
              </a:rPr>
              <a:t>return relative, </a:t>
            </a:r>
            <a:r>
              <a:rPr dirty="0" sz="1100" spc="10">
                <a:latin typeface="Times New Roman"/>
                <a:cs typeface="Times New Roman"/>
              </a:rPr>
              <a:t>and wealth </a:t>
            </a:r>
            <a:r>
              <a:rPr dirty="0" sz="1100" spc="5">
                <a:latin typeface="Times New Roman"/>
                <a:cs typeface="Times New Roman"/>
              </a:rPr>
              <a:t>index are useful </a:t>
            </a:r>
            <a:r>
              <a:rPr dirty="0" sz="1100" spc="10">
                <a:latin typeface="Times New Roman"/>
                <a:cs typeface="Times New Roman"/>
              </a:rPr>
              <a:t>measures of return for a  </a:t>
            </a:r>
            <a:r>
              <a:rPr dirty="0" sz="1100" spc="5">
                <a:latin typeface="Times New Roman"/>
                <a:cs typeface="Times New Roman"/>
              </a:rPr>
              <a:t>specified </a:t>
            </a:r>
            <a:r>
              <a:rPr dirty="0" sz="1100" spc="10">
                <a:latin typeface="Times New Roman"/>
                <a:cs typeface="Times New Roman"/>
              </a:rPr>
              <a:t>period of time. Also needed </a:t>
            </a:r>
            <a:r>
              <a:rPr dirty="0" sz="1100" spc="5">
                <a:latin typeface="Times New Roman"/>
                <a:cs typeface="Times New Roman"/>
              </a:rPr>
              <a:t>in investment analysis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statistics to describe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series of returns. "For </a:t>
            </a:r>
            <a:r>
              <a:rPr dirty="0" sz="1100" spc="10">
                <a:latin typeface="Times New Roman"/>
                <a:cs typeface="Times New Roman"/>
              </a:rPr>
              <a:t>example, </a:t>
            </a:r>
            <a:r>
              <a:rPr dirty="0" sz="1100" spc="5">
                <a:latin typeface="Times New Roman"/>
                <a:cs typeface="Times New Roman"/>
              </a:rPr>
              <a:t>investing in </a:t>
            </a:r>
            <a:r>
              <a:rPr dirty="0" sz="1100" spc="10">
                <a:latin typeface="Times New Roman"/>
                <a:cs typeface="Times New Roman"/>
              </a:rPr>
              <a:t>a particular stock for 10 years or a </a:t>
            </a:r>
            <a:r>
              <a:rPr dirty="0" sz="1100" spc="5">
                <a:latin typeface="Times New Roman"/>
                <a:cs typeface="Times New Roman"/>
              </a:rPr>
              <a:t>different  stock in each of </a:t>
            </a:r>
            <a:r>
              <a:rPr dirty="0" sz="1100" spc="10">
                <a:latin typeface="Times New Roman"/>
                <a:cs typeface="Times New Roman"/>
              </a:rPr>
              <a:t>10 years </a:t>
            </a:r>
            <a:r>
              <a:rPr dirty="0" sz="1100" spc="5">
                <a:latin typeface="Times New Roman"/>
                <a:cs typeface="Times New Roman"/>
              </a:rPr>
              <a:t>could result in </a:t>
            </a:r>
            <a:r>
              <a:rPr dirty="0" sz="1100" spc="10">
                <a:latin typeface="Times New Roman"/>
                <a:cs typeface="Times New Roman"/>
              </a:rPr>
              <a:t>10 TRs, which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described by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or more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statistics.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such measures used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returns data </a:t>
            </a:r>
            <a:r>
              <a:rPr dirty="0" sz="1100" spc="10">
                <a:latin typeface="Times New Roman"/>
                <a:cs typeface="Times New Roman"/>
              </a:rPr>
              <a:t>are described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below.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2032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Arithmetic </a:t>
            </a:r>
            <a:r>
              <a:rPr dirty="0" sz="1100" spc="10" b="1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best known </a:t>
            </a:r>
            <a:r>
              <a:rPr dirty="0" sz="1100" spc="5">
                <a:latin typeface="Times New Roman"/>
                <a:cs typeface="Times New Roman"/>
              </a:rPr>
              <a:t>statistic to </a:t>
            </a:r>
            <a:r>
              <a:rPr dirty="0" sz="1100" spc="10">
                <a:latin typeface="Times New Roman"/>
                <a:cs typeface="Times New Roman"/>
              </a:rPr>
              <a:t>most people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arithmetic </a:t>
            </a:r>
            <a:r>
              <a:rPr dirty="0" sz="1100" spc="10">
                <a:latin typeface="Times New Roman"/>
                <a:cs typeface="Times New Roman"/>
              </a:rPr>
              <a:t>mean.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Therefore,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1</a:t>
            </a:r>
            <a:r>
              <a:rPr dirty="0" sz="1100" spc="15">
                <a:latin typeface="Times New Roman"/>
                <a:cs typeface="Times New Roman"/>
              </a:rPr>
              <a:t>9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522220" y="6925056"/>
            <a:ext cx="107950" cy="538480"/>
          </a:xfrm>
          <a:custGeom>
            <a:avLst/>
            <a:gdLst/>
            <a:ahLst/>
            <a:cxnLst/>
            <a:rect l="l" t="t" r="r" b="b"/>
            <a:pathLst>
              <a:path w="107950" h="538479">
                <a:moveTo>
                  <a:pt x="0" y="0"/>
                </a:moveTo>
                <a:lnTo>
                  <a:pt x="0" y="537972"/>
                </a:lnTo>
              </a:path>
              <a:path w="107950" h="538479">
                <a:moveTo>
                  <a:pt x="107442" y="0"/>
                </a:moveTo>
                <a:lnTo>
                  <a:pt x="0" y="0"/>
                </a:lnTo>
              </a:path>
              <a:path w="107950" h="538479">
                <a:moveTo>
                  <a:pt x="107442" y="537972"/>
                </a:moveTo>
                <a:lnTo>
                  <a:pt x="0" y="537972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887467" y="6925056"/>
            <a:ext cx="108585" cy="538480"/>
          </a:xfrm>
          <a:custGeom>
            <a:avLst/>
            <a:gdLst/>
            <a:ahLst/>
            <a:cxnLst/>
            <a:rect l="l" t="t" r="r" b="b"/>
            <a:pathLst>
              <a:path w="108585" h="538479">
                <a:moveTo>
                  <a:pt x="108204" y="0"/>
                </a:moveTo>
                <a:lnTo>
                  <a:pt x="108204" y="537972"/>
                </a:lnTo>
              </a:path>
              <a:path w="108585" h="538479">
                <a:moveTo>
                  <a:pt x="108204" y="0"/>
                </a:moveTo>
                <a:lnTo>
                  <a:pt x="0" y="0"/>
                </a:lnTo>
              </a:path>
              <a:path w="108585" h="538479">
                <a:moveTo>
                  <a:pt x="108204" y="537972"/>
                </a:moveTo>
                <a:lnTo>
                  <a:pt x="0" y="537972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7037"/>
            <a:ext cx="5336540" cy="877062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6985">
              <a:lnSpc>
                <a:spcPts val="1300"/>
              </a:lnSpc>
              <a:spcBef>
                <a:spcPts val="185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 b="1">
                <a:latin typeface="Times New Roman"/>
                <a:cs typeface="Times New Roman"/>
              </a:rPr>
              <a:t>real asset </a:t>
            </a:r>
            <a:r>
              <a:rPr dirty="0" sz="1100" spc="5">
                <a:latin typeface="Times New Roman"/>
                <a:cs typeface="Times New Roman"/>
              </a:rPr>
              <a:t>does </a:t>
            </a:r>
            <a:r>
              <a:rPr dirty="0" sz="1100" spc="10">
                <a:latin typeface="Times New Roman"/>
                <a:cs typeface="Times New Roman"/>
              </a:rPr>
              <a:t>not have a </a:t>
            </a:r>
            <a:r>
              <a:rPr dirty="0" sz="1100" spc="5">
                <a:latin typeface="Times New Roman"/>
                <a:cs typeface="Times New Roman"/>
              </a:rPr>
              <a:t>corresponding liability associated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>
                <a:latin typeface="Times New Roman"/>
                <a:cs typeface="Times New Roman"/>
              </a:rPr>
              <a:t>it, </a:t>
            </a:r>
            <a:r>
              <a:rPr dirty="0" sz="1100" spc="5">
                <a:latin typeface="Times New Roman"/>
                <a:cs typeface="Times New Roman"/>
              </a:rPr>
              <a:t>although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might 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created to finance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real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Financial </a:t>
            </a:r>
            <a:r>
              <a:rPr dirty="0" sz="1100" spc="5" b="1" i="1">
                <a:latin typeface="Times New Roman"/>
                <a:cs typeface="Times New Roman"/>
              </a:rPr>
              <a:t>assets </a:t>
            </a:r>
            <a:r>
              <a:rPr dirty="0" sz="1100" spc="10" b="1" i="1">
                <a:latin typeface="Times New Roman"/>
                <a:cs typeface="Times New Roman"/>
              </a:rPr>
              <a:t>have a corresponding </a:t>
            </a:r>
            <a:r>
              <a:rPr dirty="0" sz="1100" spc="5" b="1" i="1">
                <a:latin typeface="Times New Roman"/>
                <a:cs typeface="Times New Roman"/>
              </a:rPr>
              <a:t>liability but real assets </a:t>
            </a:r>
            <a:r>
              <a:rPr dirty="0" sz="1100" spc="10" b="1" i="1">
                <a:latin typeface="Times New Roman"/>
                <a:cs typeface="Times New Roman"/>
              </a:rPr>
              <a:t>do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not.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826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Securities: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 b="1">
                <a:latin typeface="Times New Roman"/>
                <a:cs typeface="Times New Roman"/>
              </a:rPr>
              <a:t>security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legal </a:t>
            </a:r>
            <a:r>
              <a:rPr dirty="0" sz="1100" spc="10">
                <a:latin typeface="Times New Roman"/>
                <a:cs typeface="Times New Roman"/>
              </a:rPr>
              <a:t>document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ownership </a:t>
            </a:r>
            <a:r>
              <a:rPr dirty="0" sz="1100" spc="5">
                <a:latin typeface="Times New Roman"/>
                <a:cs typeface="Times New Roman"/>
              </a:rPr>
              <a:t>interest. Securities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historically 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associated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financial assets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stocks and bonds,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recent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have also 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used with </a:t>
            </a:r>
            <a:r>
              <a:rPr dirty="0" sz="1100" spc="10">
                <a:latin typeface="Times New Roman"/>
                <a:cs typeface="Times New Roman"/>
              </a:rPr>
              <a:t>real </a:t>
            </a:r>
            <a:r>
              <a:rPr dirty="0" sz="1100" spc="5">
                <a:latin typeface="Times New Roman"/>
                <a:cs typeface="Times New Roman"/>
              </a:rPr>
              <a:t>assets. </a:t>
            </a:r>
            <a:r>
              <a:rPr dirty="0" sz="1100" spc="5" b="1">
                <a:latin typeface="Times New Roman"/>
                <a:cs typeface="Times New Roman"/>
              </a:rPr>
              <a:t>Securitization </a:t>
            </a:r>
            <a:r>
              <a:rPr dirty="0" sz="1100" spc="5">
                <a:latin typeface="Times New Roman"/>
                <a:cs typeface="Times New Roman"/>
              </a:rPr>
              <a:t>is the process of converting an asset or collection  of assets into </a:t>
            </a:r>
            <a:r>
              <a:rPr dirty="0" sz="1100" spc="10">
                <a:latin typeface="Times New Roman"/>
                <a:cs typeface="Times New Roman"/>
              </a:rPr>
              <a:t>a more </a:t>
            </a:r>
            <a:r>
              <a:rPr dirty="0" sz="1100" spc="5">
                <a:latin typeface="Times New Roman"/>
                <a:cs typeface="Times New Roman"/>
              </a:rPr>
              <a:t>marketable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forum.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Security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Groupings: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placed in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three categories: equity securities, fixed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securities, or  derivative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443230" indent="-215900">
              <a:lnSpc>
                <a:spcPct val="100000"/>
              </a:lnSpc>
              <a:buAutoNum type="arabicParenR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Equity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Securities: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imes New Roman"/>
              <a:buAutoNum type="arabicParenR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important </a:t>
            </a:r>
            <a:r>
              <a:rPr dirty="0" sz="1100" spc="10">
                <a:latin typeface="Times New Roman"/>
                <a:cs typeface="Times New Roman"/>
              </a:rPr>
              <a:t>equity </a:t>
            </a:r>
            <a:r>
              <a:rPr dirty="0" sz="1100" spc="5">
                <a:latin typeface="Times New Roman"/>
                <a:cs typeface="Times New Roman"/>
              </a:rPr>
              <a:t>security is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represents </a:t>
            </a:r>
            <a:r>
              <a:rPr dirty="0" sz="1100" spc="10">
                <a:latin typeface="Times New Roman"/>
                <a:cs typeface="Times New Roman"/>
              </a:rPr>
              <a:t>ownership interest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a corporation. Equity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may pay </a:t>
            </a:r>
            <a:r>
              <a:rPr dirty="0" sz="1100" spc="5">
                <a:latin typeface="Times New Roman"/>
                <a:cs typeface="Times New Roman"/>
              </a:rPr>
              <a:t>dividends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15">
                <a:latin typeface="Times New Roman"/>
                <a:cs typeface="Times New Roman"/>
              </a:rPr>
              <a:t>company’s </a:t>
            </a:r>
            <a:r>
              <a:rPr dirty="0" sz="1100" spc="10">
                <a:latin typeface="Times New Roman"/>
                <a:cs typeface="Times New Roman"/>
              </a:rPr>
              <a:t>earnings, although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legal obligation 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so. </a:t>
            </a:r>
            <a:r>
              <a:rPr dirty="0" sz="1100" spc="10">
                <a:latin typeface="Times New Roman"/>
                <a:cs typeface="Times New Roman"/>
              </a:rPr>
              <a:t>Most companies do pay </a:t>
            </a:r>
            <a:r>
              <a:rPr dirty="0" sz="1100" spc="5">
                <a:latin typeface="Times New Roman"/>
                <a:cs typeface="Times New Roman"/>
              </a:rPr>
              <a:t>dividends,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most 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try to increase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dividends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regular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443230" indent="-215900">
              <a:lnSpc>
                <a:spcPct val="100000"/>
              </a:lnSpc>
              <a:buAutoNum type="arabicParenR" startAt="2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Fixed </a:t>
            </a:r>
            <a:r>
              <a:rPr dirty="0" sz="1100" spc="15" b="1">
                <a:latin typeface="Times New Roman"/>
                <a:cs typeface="Times New Roman"/>
              </a:rPr>
              <a:t>Income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Securities: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imes New Roman"/>
              <a:buAutoNum type="arabicParenR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6985" indent="-63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fixed income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usually provides a </a:t>
            </a:r>
            <a:r>
              <a:rPr dirty="0" sz="1100" spc="15">
                <a:latin typeface="Times New Roman"/>
                <a:cs typeface="Times New Roman"/>
              </a:rPr>
              <a:t>known </a:t>
            </a:r>
            <a:r>
              <a:rPr dirty="0" sz="1100" spc="10">
                <a:latin typeface="Times New Roman"/>
                <a:cs typeface="Times New Roman"/>
              </a:rPr>
              <a:t>cash flow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no growth in the income  </a:t>
            </a:r>
            <a:r>
              <a:rPr dirty="0" sz="1100" spc="5">
                <a:latin typeface="Times New Roman"/>
                <a:cs typeface="Times New Roman"/>
              </a:rPr>
              <a:t>stream. </a:t>
            </a:r>
            <a:r>
              <a:rPr dirty="0" sz="1100" spc="10">
                <a:latin typeface="Times New Roman"/>
                <a:cs typeface="Times New Roman"/>
              </a:rPr>
              <a:t>Bonds are the most important </a:t>
            </a:r>
            <a:r>
              <a:rPr dirty="0" sz="1100" spc="5">
                <a:latin typeface="Times New Roman"/>
                <a:cs typeface="Times New Roman"/>
              </a:rPr>
              <a:t>fixed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legal </a:t>
            </a:r>
            <a:r>
              <a:rPr dirty="0" sz="1100" spc="5">
                <a:latin typeface="Times New Roman"/>
                <a:cs typeface="Times New Roman"/>
              </a:rPr>
              <a:t>obligation  to </a:t>
            </a:r>
            <a:r>
              <a:rPr dirty="0" sz="1100" spc="10">
                <a:latin typeface="Times New Roman"/>
                <a:cs typeface="Times New Roman"/>
              </a:rPr>
              <a:t>repay a </a:t>
            </a:r>
            <a:r>
              <a:rPr dirty="0" sz="1100" spc="5">
                <a:latin typeface="Times New Roman"/>
                <a:cs typeface="Times New Roman"/>
              </a:rPr>
              <a:t>loan’s principal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interest,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carries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obligation to </a:t>
            </a:r>
            <a:r>
              <a:rPr dirty="0" sz="1100" spc="15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>
                <a:latin typeface="Times New Roman"/>
                <a:cs typeface="Times New Roman"/>
              </a:rPr>
              <a:t>this. 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cost of borrowing </a:t>
            </a:r>
            <a:r>
              <a:rPr dirty="0" sz="1100" spc="10">
                <a:latin typeface="Times New Roman"/>
                <a:cs typeface="Times New Roman"/>
              </a:rPr>
              <a:t>money. </a:t>
            </a:r>
            <a:r>
              <a:rPr dirty="0" sz="1100" spc="5">
                <a:latin typeface="Times New Roman"/>
                <a:cs typeface="Times New Roman"/>
              </a:rPr>
              <a:t>Although </a:t>
            </a:r>
            <a:r>
              <a:rPr dirty="0" sz="1100" spc="10">
                <a:latin typeface="Times New Roman"/>
                <a:cs typeface="Times New Roman"/>
              </a:rPr>
              <a:t>accountants </a:t>
            </a:r>
            <a:r>
              <a:rPr dirty="0" sz="1100" spc="5">
                <a:latin typeface="Times New Roman"/>
                <a:cs typeface="Times New Roman"/>
              </a:rPr>
              <a:t>classify </a:t>
            </a:r>
            <a:r>
              <a:rPr dirty="0" sz="1100" spc="10">
                <a:latin typeface="Times New Roman"/>
                <a:cs typeface="Times New Roman"/>
              </a:rPr>
              <a:t>preferred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an  equity security, the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characteristics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preferred stock are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those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fixed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security.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preferred stocks </a:t>
            </a:r>
            <a:r>
              <a:rPr dirty="0" sz="1100" spc="10">
                <a:latin typeface="Times New Roman"/>
                <a:cs typeface="Times New Roman"/>
              </a:rPr>
              <a:t>pay a </a:t>
            </a:r>
            <a:r>
              <a:rPr dirty="0" sz="1100" spc="5">
                <a:latin typeface="Times New Roman"/>
                <a:cs typeface="Times New Roman"/>
              </a:rPr>
              <a:t>fixed </a:t>
            </a:r>
            <a:r>
              <a:rPr dirty="0" sz="1100" spc="10">
                <a:latin typeface="Times New Roman"/>
                <a:cs typeface="Times New Roman"/>
              </a:rPr>
              <a:t>annual </a:t>
            </a:r>
            <a:r>
              <a:rPr dirty="0" sz="1100" spc="5">
                <a:latin typeface="Times New Roman"/>
                <a:cs typeface="Times New Roman"/>
              </a:rPr>
              <a:t>dividend that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 </a:t>
            </a:r>
            <a:r>
              <a:rPr dirty="0" sz="1100" spc="10">
                <a:latin typeface="Times New Roman"/>
                <a:cs typeface="Times New Roman"/>
              </a:rPr>
              <a:t>change overtime consequently.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manager </a:t>
            </a:r>
            <a:r>
              <a:rPr dirty="0" sz="1100" spc="5">
                <a:latin typeface="Times New Roman"/>
                <a:cs typeface="Times New Roman"/>
              </a:rPr>
              <a:t>will usually lump preferred shares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with bonds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with </a:t>
            </a:r>
            <a:r>
              <a:rPr dirty="0" sz="1100" spc="15">
                <a:latin typeface="Times New Roman"/>
                <a:cs typeface="Times New Roman"/>
              </a:rPr>
              <a:t>common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Conversely,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convertible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debt security </a:t>
            </a:r>
            <a:r>
              <a:rPr dirty="0" sz="1100" spc="10">
                <a:latin typeface="Times New Roman"/>
                <a:cs typeface="Times New Roman"/>
              </a:rPr>
              <a:t>paying a </a:t>
            </a:r>
            <a:r>
              <a:rPr dirty="0" sz="1100" spc="5">
                <a:latin typeface="Times New Roman"/>
                <a:cs typeface="Times New Roman"/>
              </a:rPr>
              <a:t>fixed interest rate. </a:t>
            </a:r>
            <a:r>
              <a:rPr dirty="0" sz="1100" spc="1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the  added </a:t>
            </a:r>
            <a:r>
              <a:rPr dirty="0" sz="1100" spc="5">
                <a:latin typeface="Times New Roman"/>
                <a:cs typeface="Times New Roman"/>
              </a:rPr>
              <a:t>feature of being convertible </a:t>
            </a:r>
            <a:r>
              <a:rPr dirty="0" sz="1100" spc="10">
                <a:latin typeface="Times New Roman"/>
                <a:cs typeface="Times New Roman"/>
              </a:rPr>
              <a:t>into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by the bond </a:t>
            </a:r>
            <a:r>
              <a:rPr dirty="0" sz="1100" spc="5">
                <a:latin typeface="Times New Roman"/>
                <a:cs typeface="Times New Roman"/>
              </a:rPr>
              <a:t>holders. If the  terms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conversion feature </a:t>
            </a:r>
            <a:r>
              <a:rPr dirty="0" sz="1100" spc="10">
                <a:latin typeface="Times New Roman"/>
                <a:cs typeface="Times New Roman"/>
              </a:rPr>
              <a:t>are not </a:t>
            </a:r>
            <a:r>
              <a:rPr dirty="0" sz="1100" spc="5">
                <a:latin typeface="Times New Roman"/>
                <a:cs typeface="Times New Roman"/>
              </a:rPr>
              <a:t>particularly attractive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given </a:t>
            </a:r>
            <a:r>
              <a:rPr dirty="0" sz="1100" spc="10">
                <a:latin typeface="Times New Roman"/>
                <a:cs typeface="Times New Roman"/>
              </a:rPr>
              <a:t>moment, the bonds  behave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a bond and </a:t>
            </a:r>
            <a:r>
              <a:rPr dirty="0" sz="1100" spc="5">
                <a:latin typeface="Times New Roman"/>
                <a:cs typeface="Times New Roman"/>
              </a:rPr>
              <a:t>are classified as fixed </a:t>
            </a:r>
            <a:r>
              <a:rPr dirty="0" sz="1100" spc="10" b="1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hand, </a:t>
            </a:r>
            <a:r>
              <a:rPr dirty="0" sz="1100" spc="5">
                <a:latin typeface="Times New Roman"/>
                <a:cs typeface="Times New Roman"/>
              </a:rPr>
              <a:t>rising  stock prices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act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the underlying </a:t>
            </a:r>
            <a:r>
              <a:rPr dirty="0" sz="1100" spc="5">
                <a:latin typeface="Times New Roman"/>
                <a:cs typeface="Times New Roman"/>
              </a:rPr>
              <a:t>stock, in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case the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might 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classified as an equity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point </a:t>
            </a:r>
            <a:r>
              <a:rPr dirty="0" sz="1100" spc="5">
                <a:latin typeface="Times New Roman"/>
                <a:cs typeface="Times New Roman"/>
              </a:rPr>
              <a:t>is that </a:t>
            </a:r>
            <a:r>
              <a:rPr dirty="0" sz="1100" spc="10">
                <a:latin typeface="Times New Roman"/>
                <a:cs typeface="Times New Roman"/>
              </a:rPr>
              <a:t>one cannot </a:t>
            </a:r>
            <a:r>
              <a:rPr dirty="0" sz="1100" spc="5">
                <a:latin typeface="Times New Roman"/>
                <a:cs typeface="Times New Roman"/>
              </a:rPr>
              <a:t>generalize </a:t>
            </a:r>
            <a:r>
              <a:rPr dirty="0" sz="1100" spc="10">
                <a:latin typeface="Times New Roman"/>
                <a:cs typeface="Times New Roman"/>
              </a:rPr>
              <a:t>and group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stock issues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equity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all  </a:t>
            </a:r>
            <a:r>
              <a:rPr dirty="0" sz="1100" spc="10">
                <a:latin typeface="Times New Roman"/>
                <a:cs typeface="Times New Roman"/>
              </a:rPr>
              <a:t>bonds as </a:t>
            </a:r>
            <a:r>
              <a:rPr dirty="0" sz="1100" spc="5">
                <a:latin typeface="Times New Roman"/>
                <a:cs typeface="Times New Roman"/>
              </a:rPr>
              <a:t>fixed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securities. Their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characteristics </a:t>
            </a:r>
            <a:r>
              <a:rPr dirty="0" sz="1100" spc="10">
                <a:latin typeface="Times New Roman"/>
                <a:cs typeface="Times New Roman"/>
              </a:rPr>
              <a:t>determine how they </a:t>
            </a:r>
            <a:r>
              <a:rPr dirty="0" sz="1100" spc="5">
                <a:latin typeface="Times New Roman"/>
                <a:cs typeface="Times New Roman"/>
              </a:rPr>
              <a:t>are  treated.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For </a:t>
            </a:r>
            <a:r>
              <a:rPr dirty="0" sz="1100" spc="5" b="1" i="1">
                <a:latin typeface="Times New Roman"/>
                <a:cs typeface="Times New Roman"/>
              </a:rPr>
              <a:t>investment purposes, preferred stock is </a:t>
            </a:r>
            <a:r>
              <a:rPr dirty="0" sz="1100" spc="10" b="1" i="1">
                <a:latin typeface="Times New Roman"/>
                <a:cs typeface="Times New Roman"/>
              </a:rPr>
              <a:t>considered a </a:t>
            </a:r>
            <a:r>
              <a:rPr dirty="0" sz="1100" spc="5" b="1" i="1">
                <a:latin typeface="Times New Roman"/>
                <a:cs typeface="Times New Roman"/>
              </a:rPr>
              <a:t>fixed </a:t>
            </a:r>
            <a:r>
              <a:rPr dirty="0" sz="1100" spc="10" b="1" i="1">
                <a:latin typeface="Times New Roman"/>
                <a:cs typeface="Times New Roman"/>
              </a:rPr>
              <a:t>income</a:t>
            </a:r>
            <a:r>
              <a:rPr dirty="0" sz="1100" spc="6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security.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443230" indent="-215900">
              <a:lnSpc>
                <a:spcPts val="1305"/>
              </a:lnSpc>
              <a:buAutoNum type="arabicParenR" startAt="3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Derivative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Assets: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Derivative assets </a:t>
            </a:r>
            <a:r>
              <a:rPr dirty="0" sz="1100" spc="10">
                <a:latin typeface="Times New Roman"/>
                <a:cs typeface="Times New Roman"/>
              </a:rPr>
              <a:t>have received a </a:t>
            </a:r>
            <a:r>
              <a:rPr dirty="0" sz="1100" spc="5">
                <a:latin typeface="Times New Roman"/>
                <a:cs typeface="Times New Roman"/>
              </a:rPr>
              <a:t>great </a:t>
            </a:r>
            <a:r>
              <a:rPr dirty="0" sz="1100" spc="10">
                <a:latin typeface="Times New Roman"/>
                <a:cs typeface="Times New Roman"/>
              </a:rPr>
              <a:t>deal </a:t>
            </a:r>
            <a:r>
              <a:rPr dirty="0" sz="1100" spc="5">
                <a:latin typeface="Times New Roman"/>
                <a:cs typeface="Times New Roman"/>
              </a:rPr>
              <a:t>of attention in the 1990s.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derivative asset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probably impossible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define universally. In general,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value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10">
                <a:latin typeface="Times New Roman"/>
                <a:cs typeface="Times New Roman"/>
              </a:rPr>
              <a:t>an asset </a:t>
            </a:r>
            <a:r>
              <a:rPr dirty="0" sz="1100" spc="5">
                <a:latin typeface="Times New Roman"/>
                <a:cs typeface="Times New Roman"/>
              </a:rPr>
              <a:t>derives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value of some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asset or the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other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assets.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40133" y="9438228"/>
            <a:ext cx="9715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7037"/>
            <a:ext cx="325691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4227" y="407037"/>
            <a:ext cx="23367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20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12" y="572391"/>
            <a:ext cx="5336540" cy="84410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442595" indent="-215900">
              <a:lnSpc>
                <a:spcPct val="100000"/>
              </a:lnSpc>
              <a:spcBef>
                <a:spcPts val="125"/>
              </a:spcBef>
              <a:buAutoNum type="arabicPeriod" startAt="2"/>
              <a:tabLst>
                <a:tab pos="443230" algn="l"/>
              </a:tabLst>
            </a:pP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Stock</a:t>
            </a:r>
            <a:r>
              <a:rPr dirty="0" u="heavy" sz="11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Dividends: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dividends are paid in additional shares of stock rather than in cash. Firms </a:t>
            </a:r>
            <a:r>
              <a:rPr dirty="0" sz="1100" spc="10">
                <a:latin typeface="Times New Roman"/>
                <a:cs typeface="Times New Roman"/>
              </a:rPr>
              <a:t>announce  these a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percentage such as a 10 percent stock dividend, which means the holder of 1000 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receive </a:t>
            </a:r>
            <a:r>
              <a:rPr dirty="0" sz="1100" spc="10">
                <a:latin typeface="Times New Roman"/>
                <a:cs typeface="Times New Roman"/>
              </a:rPr>
              <a:t>an additional </a:t>
            </a:r>
            <a:r>
              <a:rPr dirty="0" sz="1100" spc="5">
                <a:latin typeface="Times New Roman"/>
                <a:cs typeface="Times New Roman"/>
              </a:rPr>
              <a:t>stock certificate for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shares.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holds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would get </a:t>
            </a:r>
            <a:r>
              <a:rPr dirty="0" sz="1100" spc="15">
                <a:latin typeface="Times New Roman"/>
                <a:cs typeface="Times New Roman"/>
              </a:rPr>
              <a:t>10</a:t>
            </a:r>
            <a:r>
              <a:rPr dirty="0" sz="1100" spc="5">
                <a:latin typeface="Times New Roman"/>
                <a:cs typeface="Times New Roman"/>
              </a:rPr>
              <a:t> more.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you hold an odd lot you will </a:t>
            </a:r>
            <a:r>
              <a:rPr dirty="0" sz="1100" spc="5">
                <a:latin typeface="Times New Roman"/>
                <a:cs typeface="Times New Roman"/>
              </a:rPr>
              <a:t>receive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check for the value of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fractional shares that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cannot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distributed. </a:t>
            </a:r>
            <a:r>
              <a:rPr dirty="0" sz="1100" spc="10">
                <a:latin typeface="Times New Roman"/>
                <a:cs typeface="Times New Roman"/>
              </a:rPr>
              <a:t>Suppose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hold </a:t>
            </a:r>
            <a:r>
              <a:rPr dirty="0" sz="1100" spc="10">
                <a:latin typeface="Times New Roman"/>
                <a:cs typeface="Times New Roman"/>
              </a:rPr>
              <a:t>221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worth $25 </a:t>
            </a:r>
            <a:r>
              <a:rPr dirty="0" sz="1100" spc="5">
                <a:latin typeface="Times New Roman"/>
                <a:cs typeface="Times New Roman"/>
              </a:rPr>
              <a:t>each.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10 </a:t>
            </a:r>
            <a:r>
              <a:rPr dirty="0" sz="1100" spc="5">
                <a:latin typeface="Times New Roman"/>
                <a:cs typeface="Times New Roman"/>
              </a:rPr>
              <a:t>percent stock  dividend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are entitled to </a:t>
            </a:r>
            <a:r>
              <a:rPr dirty="0" sz="1100" spc="10">
                <a:latin typeface="Times New Roman"/>
                <a:cs typeface="Times New Roman"/>
              </a:rPr>
              <a:t>22.1 </a:t>
            </a:r>
            <a:r>
              <a:rPr dirty="0" sz="1100" spc="5">
                <a:latin typeface="Times New Roman"/>
                <a:cs typeface="Times New Roman"/>
              </a:rPr>
              <a:t>shares.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practice </a:t>
            </a:r>
            <a:r>
              <a:rPr dirty="0" sz="1100" spc="10">
                <a:latin typeface="Times New Roman"/>
                <a:cs typeface="Times New Roman"/>
              </a:rPr>
              <a:t>you would </a:t>
            </a:r>
            <a:r>
              <a:rPr dirty="0" sz="1100" spc="5">
                <a:latin typeface="Times New Roman"/>
                <a:cs typeface="Times New Roman"/>
              </a:rPr>
              <a:t>receive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additional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22 </a:t>
            </a:r>
            <a:r>
              <a:rPr dirty="0" sz="1100" spc="5">
                <a:latin typeface="Times New Roman"/>
                <a:cs typeface="Times New Roman"/>
              </a:rPr>
              <a:t>shares plus </a:t>
            </a:r>
            <a:r>
              <a:rPr dirty="0" sz="1100" spc="10">
                <a:latin typeface="Times New Roman"/>
                <a:cs typeface="Times New Roman"/>
              </a:rPr>
              <a:t>a check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10 </a:t>
            </a:r>
            <a:r>
              <a:rPr dirty="0" sz="1100" spc="5">
                <a:latin typeface="Times New Roman"/>
                <a:cs typeface="Times New Roman"/>
              </a:rPr>
              <a:t>percent of </a:t>
            </a:r>
            <a:r>
              <a:rPr dirty="0" sz="1100" spc="10">
                <a:latin typeface="Times New Roman"/>
                <a:cs typeface="Times New Roman"/>
              </a:rPr>
              <a:t>$25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$2.50.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unclear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issue stock </a:t>
            </a:r>
            <a:r>
              <a:rPr dirty="0" sz="1100" spc="5">
                <a:latin typeface="Times New Roman"/>
                <a:cs typeface="Times New Roman"/>
              </a:rPr>
              <a:t>dividends </a:t>
            </a:r>
            <a:r>
              <a:rPr dirty="0" sz="1100" spc="10">
                <a:latin typeface="Times New Roman"/>
                <a:cs typeface="Times New Roman"/>
              </a:rPr>
              <a:t>but we do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several things </a:t>
            </a:r>
            <a:r>
              <a:rPr dirty="0" sz="1100" spc="10">
                <a:latin typeface="Times New Roman"/>
                <a:cs typeface="Times New Roman"/>
              </a:rPr>
              <a:t>about them.  </a:t>
            </a:r>
            <a:r>
              <a:rPr dirty="0" sz="1100" spc="5">
                <a:latin typeface="Times New Roman"/>
                <a:cs typeface="Times New Roman"/>
              </a:rPr>
              <a:t>First, </a:t>
            </a:r>
            <a:r>
              <a:rPr dirty="0" sz="1100" spc="10">
                <a:latin typeface="Times New Roman"/>
                <a:cs typeface="Times New Roman"/>
              </a:rPr>
              <a:t>they are </a:t>
            </a:r>
            <a:r>
              <a:rPr dirty="0" sz="1100" spc="5">
                <a:latin typeface="Times New Roman"/>
                <a:cs typeface="Times New Roman"/>
              </a:rPr>
              <a:t>often used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firms lack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funds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pay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cash dividend.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especially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in the infancy or adolescent stages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firms life cycle. </a:t>
            </a:r>
            <a:r>
              <a:rPr dirty="0" sz="1100" spc="10">
                <a:latin typeface="Times New Roman"/>
                <a:cs typeface="Times New Roman"/>
              </a:rPr>
              <a:t>Second, </a:t>
            </a:r>
            <a:r>
              <a:rPr dirty="0" sz="1100" spc="5">
                <a:latin typeface="Times New Roman"/>
                <a:cs typeface="Times New Roman"/>
              </a:rPr>
              <a:t>many  shareholders </a:t>
            </a:r>
            <a:r>
              <a:rPr dirty="0" sz="1100" spc="10">
                <a:latin typeface="Times New Roman"/>
                <a:cs typeface="Times New Roman"/>
              </a:rPr>
              <a:t>seem to like them.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young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may </a:t>
            </a:r>
            <a:r>
              <a:rPr dirty="0" sz="1100" spc="10">
                <a:latin typeface="Times New Roman"/>
                <a:cs typeface="Times New Roman"/>
              </a:rPr>
              <a:t>establish a pattern of paying a cash 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and a stock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regular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2595" indent="-215900">
              <a:lnSpc>
                <a:spcPct val="100000"/>
              </a:lnSpc>
              <a:buAutoNum type="arabicPeriod" startAt="3"/>
              <a:tabLst>
                <a:tab pos="443230" algn="l"/>
              </a:tabLst>
            </a:pP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Property</a:t>
            </a:r>
            <a:r>
              <a:rPr dirty="0" u="heavy" sz="11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dividends: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property dividend is the prorate distribution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physical asset.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usually  </a:t>
            </a:r>
            <a:r>
              <a:rPr dirty="0" sz="1100" spc="10">
                <a:latin typeface="Times New Roman"/>
                <a:cs typeface="Times New Roman"/>
              </a:rPr>
              <a:t>something the </a:t>
            </a:r>
            <a:r>
              <a:rPr dirty="0" sz="1100" spc="5">
                <a:latin typeface="Times New Roman"/>
                <a:cs typeface="Times New Roman"/>
              </a:rPr>
              <a:t>firms produce. </a:t>
            </a:r>
            <a:r>
              <a:rPr dirty="0" sz="1100" spc="10">
                <a:latin typeface="Times New Roman"/>
                <a:cs typeface="Times New Roman"/>
              </a:rPr>
              <a:t>Property </a:t>
            </a:r>
            <a:r>
              <a:rPr dirty="0" sz="1100" spc="5">
                <a:latin typeface="Times New Roman"/>
                <a:cs typeface="Times New Roman"/>
              </a:rPr>
              <a:t>dividends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popular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early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of the  capital </a:t>
            </a:r>
            <a:r>
              <a:rPr dirty="0" sz="1100" spc="10">
                <a:latin typeface="Times New Roman"/>
                <a:cs typeface="Times New Roman"/>
              </a:rPr>
              <a:t>markets when the number of shareholders in a particular company was </a:t>
            </a:r>
            <a:r>
              <a:rPr dirty="0" sz="1100" spc="5">
                <a:latin typeface="Times New Roman"/>
                <a:cs typeface="Times New Roman"/>
              </a:rPr>
              <a:t>small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produced </a:t>
            </a:r>
            <a:r>
              <a:rPr dirty="0" sz="1100" spc="10">
                <a:latin typeface="Times New Roman"/>
                <a:cs typeface="Times New Roman"/>
              </a:rPr>
              <a:t>something </a:t>
            </a:r>
            <a:r>
              <a:rPr dirty="0" sz="1100" spc="5">
                <a:latin typeface="Times New Roman"/>
                <a:cs typeface="Times New Roman"/>
              </a:rPr>
              <a:t>that could </a:t>
            </a:r>
            <a:r>
              <a:rPr dirty="0" sz="1100" spc="10">
                <a:latin typeface="Times New Roman"/>
                <a:cs typeface="Times New Roman"/>
              </a:rPr>
              <a:t>conveniently be </a:t>
            </a:r>
            <a:r>
              <a:rPr dirty="0" sz="1100" spc="5">
                <a:latin typeface="Times New Roman"/>
                <a:cs typeface="Times New Roman"/>
              </a:rPr>
              <a:t>distributed.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London </a:t>
            </a:r>
            <a:r>
              <a:rPr dirty="0" sz="1100" spc="5">
                <a:latin typeface="Times New Roman"/>
                <a:cs typeface="Times New Roman"/>
              </a:rPr>
              <a:t>East Indies </a:t>
            </a:r>
            <a:r>
              <a:rPr dirty="0" sz="1100" spc="15">
                <a:latin typeface="Times New Roman"/>
                <a:cs typeface="Times New Roman"/>
              </a:rPr>
              <a:t>Company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an example. </a:t>
            </a:r>
            <a:r>
              <a:rPr dirty="0" sz="1100" spc="10">
                <a:latin typeface="Times New Roman"/>
                <a:cs typeface="Times New Roman"/>
              </a:rPr>
              <a:t>In 1928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distributed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dividend in </a:t>
            </a:r>
            <a:r>
              <a:rPr dirty="0" sz="1100" spc="10">
                <a:latin typeface="Times New Roman"/>
                <a:cs typeface="Times New Roman"/>
              </a:rPr>
              <a:t>pepper and </a:t>
            </a:r>
            <a:r>
              <a:rPr dirty="0" sz="1100" spc="5">
                <a:latin typeface="Times New Roman"/>
                <a:cs typeface="Times New Roman"/>
              </a:rPr>
              <a:t>calico interesting shareholder discussions followed </a:t>
            </a:r>
            <a:r>
              <a:rPr dirty="0" sz="1100" spc="10">
                <a:latin typeface="Times New Roman"/>
                <a:cs typeface="Times New Roman"/>
              </a:rPr>
              <a:t>regarding </a:t>
            </a:r>
            <a:r>
              <a:rPr dirty="0" sz="1100" spc="5">
                <a:latin typeface="Times New Roman"/>
                <a:cs typeface="Times New Roman"/>
              </a:rPr>
              <a:t>the  merits of </a:t>
            </a:r>
            <a:r>
              <a:rPr dirty="0" sz="1100" spc="10">
                <a:latin typeface="Times New Roman"/>
                <a:cs typeface="Times New Roman"/>
              </a:rPr>
              <a:t>commodity </a:t>
            </a:r>
            <a:r>
              <a:rPr dirty="0" sz="1100" spc="5">
                <a:latin typeface="Times New Roman"/>
                <a:cs typeface="Times New Roman"/>
              </a:rPr>
              <a:t>dividends versus traditional cash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Discussions frequently occurred </a:t>
            </a:r>
            <a:r>
              <a:rPr dirty="0" sz="1100" spc="10">
                <a:latin typeface="Times New Roman"/>
                <a:cs typeface="Times New Roman"/>
              </a:rPr>
              <a:t>whether the </a:t>
            </a:r>
            <a:r>
              <a:rPr dirty="0" sz="1100" spc="5">
                <a:latin typeface="Times New Roman"/>
                <a:cs typeface="Times New Roman"/>
              </a:rPr>
              <a:t>distribution should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incommodities </a:t>
            </a:r>
            <a:r>
              <a:rPr dirty="0" sz="1100" spc="5">
                <a:latin typeface="Times New Roman"/>
                <a:cs typeface="Times New Roman"/>
              </a:rPr>
              <a:t>or  </a:t>
            </a:r>
            <a:r>
              <a:rPr dirty="0" sz="1100" spc="10">
                <a:latin typeface="Times New Roman"/>
                <a:cs typeface="Times New Roman"/>
              </a:rPr>
              <a:t>money. The </a:t>
            </a:r>
            <a:r>
              <a:rPr dirty="0" sz="1100" spc="5">
                <a:latin typeface="Times New Roman"/>
                <a:cs typeface="Times New Roman"/>
              </a:rPr>
              <a:t>former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preferred by </a:t>
            </a:r>
            <a:r>
              <a:rPr dirty="0" sz="1100" spc="10">
                <a:latin typeface="Times New Roman"/>
                <a:cs typeface="Times New Roman"/>
              </a:rPr>
              <a:t>the merchant shareholders as they could </a:t>
            </a:r>
            <a:r>
              <a:rPr dirty="0" sz="1100" spc="5">
                <a:latin typeface="Times New Roman"/>
                <a:cs typeface="Times New Roman"/>
              </a:rPr>
              <a:t>realize  additional profits by selling </a:t>
            </a:r>
            <a:r>
              <a:rPr dirty="0" sz="1100" spc="10">
                <a:latin typeface="Times New Roman"/>
                <a:cs typeface="Times New Roman"/>
              </a:rPr>
              <a:t>the commodities the </a:t>
            </a:r>
            <a:r>
              <a:rPr dirty="0" sz="1100" spc="5">
                <a:latin typeface="Times New Roman"/>
                <a:cs typeface="Times New Roman"/>
              </a:rPr>
              <a:t>gentry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other </a:t>
            </a:r>
            <a:r>
              <a:rPr dirty="0" sz="1100" spc="10">
                <a:latin typeface="Times New Roman"/>
                <a:cs typeface="Times New Roman"/>
              </a:rPr>
              <a:t>hand </a:t>
            </a:r>
            <a:r>
              <a:rPr dirty="0" sz="1100" spc="5">
                <a:latin typeface="Times New Roman"/>
                <a:cs typeface="Times New Roman"/>
              </a:rPr>
              <a:t>preferred </a:t>
            </a:r>
            <a:r>
              <a:rPr dirty="0" sz="1100" spc="10">
                <a:latin typeface="Times New Roman"/>
                <a:cs typeface="Times New Roman"/>
              </a:rPr>
              <a:t>money.  </a:t>
            </a:r>
            <a:r>
              <a:rPr dirty="0" sz="1100" spc="5">
                <a:latin typeface="Times New Roman"/>
                <a:cs typeface="Times New Roman"/>
              </a:rPr>
              <a:t>Subsequently there </a:t>
            </a:r>
            <a:r>
              <a:rPr dirty="0" sz="1100" spc="10">
                <a:latin typeface="Times New Roman"/>
                <a:cs typeface="Times New Roman"/>
              </a:rPr>
              <a:t>was a </a:t>
            </a:r>
            <a:r>
              <a:rPr dirty="0" sz="1100" spc="5">
                <a:latin typeface="Times New Roman"/>
                <a:cs typeface="Times New Roman"/>
              </a:rPr>
              <a:t>kind of alternation; in </a:t>
            </a:r>
            <a:r>
              <a:rPr dirty="0" sz="1100" spc="10">
                <a:latin typeface="Times New Roman"/>
                <a:cs typeface="Times New Roman"/>
              </a:rPr>
              <a:t>1647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was a dividend </a:t>
            </a:r>
            <a:r>
              <a:rPr dirty="0" sz="1100" spc="5">
                <a:latin typeface="Times New Roman"/>
                <a:cs typeface="Times New Roman"/>
              </a:rPr>
              <a:t>in indigo in 1649  in </a:t>
            </a:r>
            <a:r>
              <a:rPr dirty="0" sz="1100" spc="10">
                <a:latin typeface="Times New Roman"/>
                <a:cs typeface="Times New Roman"/>
              </a:rPr>
              <a:t>money,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1650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both pepper and money,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1651 and 1652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money,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1653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paper  and money.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late as </a:t>
            </a:r>
            <a:r>
              <a:rPr dirty="0" sz="1100" spc="10">
                <a:latin typeface="Times New Roman"/>
                <a:cs typeface="Times New Roman"/>
              </a:rPr>
              <a:t>1678,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East </a:t>
            </a:r>
            <a:r>
              <a:rPr dirty="0" sz="1100" spc="5">
                <a:latin typeface="Times New Roman"/>
                <a:cs typeface="Times New Roman"/>
              </a:rPr>
              <a:t>India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paid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dividend in </a:t>
            </a:r>
            <a:r>
              <a:rPr dirty="0" sz="1100" spc="10">
                <a:latin typeface="Times New Roman"/>
                <a:cs typeface="Times New Roman"/>
              </a:rPr>
              <a:t>damaged </a:t>
            </a:r>
            <a:r>
              <a:rPr dirty="0" sz="1100" spc="5">
                <a:latin typeface="Times New Roman"/>
                <a:cs typeface="Times New Roman"/>
              </a:rPr>
              <a:t>calico 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5">
                <a:latin typeface="Times New Roman"/>
                <a:cs typeface="Times New Roman"/>
              </a:rPr>
              <a:t>find </a:t>
            </a:r>
            <a:r>
              <a:rPr dirty="0" sz="1100" spc="10">
                <a:latin typeface="Times New Roman"/>
                <a:cs typeface="Times New Roman"/>
              </a:rPr>
              <a:t>no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Early U.S. railroad companies occasionally </a:t>
            </a:r>
            <a:r>
              <a:rPr dirty="0" sz="1100" spc="5">
                <a:latin typeface="Times New Roman"/>
                <a:cs typeface="Times New Roman"/>
              </a:rPr>
              <a:t>distributed </a:t>
            </a:r>
            <a:r>
              <a:rPr dirty="0" sz="1100" spc="10">
                <a:latin typeface="Times New Roman"/>
                <a:cs typeface="Times New Roman"/>
              </a:rPr>
              <a:t>parcels of land form their </a:t>
            </a:r>
            <a:r>
              <a:rPr dirty="0" sz="1100" spc="5">
                <a:latin typeface="Times New Roman"/>
                <a:cs typeface="Times New Roman"/>
              </a:rPr>
              <a:t>land </a:t>
            </a:r>
            <a:r>
              <a:rPr dirty="0" sz="1100" spc="10">
                <a:latin typeface="Times New Roman"/>
                <a:cs typeface="Times New Roman"/>
              </a:rPr>
              <a:t>grants  to </a:t>
            </a:r>
            <a:r>
              <a:rPr dirty="0" sz="1100" spc="5">
                <a:latin typeface="Times New Roman"/>
                <a:cs typeface="Times New Roman"/>
              </a:rPr>
              <a:t>their shareholders. During </a:t>
            </a:r>
            <a:r>
              <a:rPr dirty="0" sz="1100" spc="10">
                <a:latin typeface="Times New Roman"/>
                <a:cs typeface="Times New Roman"/>
              </a:rPr>
              <a:t>World </a:t>
            </a:r>
            <a:r>
              <a:rPr dirty="0" sz="1100" spc="15">
                <a:latin typeface="Times New Roman"/>
                <a:cs typeface="Times New Roman"/>
              </a:rPr>
              <a:t>War </a:t>
            </a:r>
            <a:r>
              <a:rPr dirty="0" sz="1100" spc="5">
                <a:latin typeface="Times New Roman"/>
                <a:cs typeface="Times New Roman"/>
              </a:rPr>
              <a:t>II the </a:t>
            </a:r>
            <a:r>
              <a:rPr dirty="0" sz="1100" spc="10">
                <a:latin typeface="Times New Roman"/>
                <a:cs typeface="Times New Roman"/>
              </a:rPr>
              <a:t>government rationed consumer goods.  </a:t>
            </a:r>
            <a:r>
              <a:rPr dirty="0" sz="1100" spc="5">
                <a:latin typeface="Times New Roman"/>
                <a:cs typeface="Times New Roman"/>
              </a:rPr>
              <a:t>Distillers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manufacturers of </a:t>
            </a:r>
            <a:r>
              <a:rPr dirty="0" sz="1100" spc="10">
                <a:latin typeface="Times New Roman"/>
                <a:cs typeface="Times New Roman"/>
              </a:rPr>
              <a:t>women’s nylon </a:t>
            </a:r>
            <a:r>
              <a:rPr dirty="0" sz="1100" spc="5">
                <a:latin typeface="Times New Roman"/>
                <a:cs typeface="Times New Roman"/>
              </a:rPr>
              <a:t>stockings got around the ration laws by  </a:t>
            </a:r>
            <a:r>
              <a:rPr dirty="0" sz="1100" spc="10">
                <a:latin typeface="Times New Roman"/>
                <a:cs typeface="Times New Roman"/>
              </a:rPr>
              <a:t>issuing these products as property dividends. Each November </a:t>
            </a:r>
            <a:r>
              <a:rPr dirty="0" sz="1100" spc="5">
                <a:latin typeface="Times New Roman"/>
                <a:cs typeface="Times New Roman"/>
              </a:rPr>
              <a:t>Swissair </a:t>
            </a:r>
            <a:r>
              <a:rPr dirty="0" sz="1100" spc="10">
                <a:latin typeface="Times New Roman"/>
                <a:cs typeface="Times New Roman"/>
              </a:rPr>
              <a:t>issues a voucher for  15 </a:t>
            </a:r>
            <a:r>
              <a:rPr dirty="0" sz="1100" spc="5">
                <a:latin typeface="Times New Roman"/>
                <a:cs typeface="Times New Roman"/>
              </a:rPr>
              <a:t>Swiss francs </a:t>
            </a:r>
            <a:r>
              <a:rPr dirty="0" sz="1100" spc="10">
                <a:latin typeface="Times New Roman"/>
                <a:cs typeface="Times New Roman"/>
              </a:rPr>
              <a:t>per </a:t>
            </a:r>
            <a:r>
              <a:rPr dirty="0" sz="1100" spc="5">
                <a:latin typeface="Times New Roman"/>
                <a:cs typeface="Times New Roman"/>
              </a:rPr>
              <a:t>shares. </a:t>
            </a:r>
            <a:r>
              <a:rPr dirty="0" sz="1100" spc="10">
                <a:latin typeface="Times New Roman"/>
                <a:cs typeface="Times New Roman"/>
              </a:rPr>
              <a:t>These can be accumulated and </a:t>
            </a:r>
            <a:r>
              <a:rPr dirty="0" sz="1100" spc="5">
                <a:latin typeface="Times New Roman"/>
                <a:cs typeface="Times New Roman"/>
              </a:rPr>
              <a:t>used as credit </a:t>
            </a:r>
            <a:r>
              <a:rPr dirty="0" sz="1100" spc="10">
                <a:latin typeface="Times New Roman"/>
                <a:cs typeface="Times New Roman"/>
              </a:rPr>
              <a:t>toward </a:t>
            </a:r>
            <a:r>
              <a:rPr dirty="0" sz="1100" spc="5">
                <a:latin typeface="Times New Roman"/>
                <a:cs typeface="Times New Roman"/>
              </a:rPr>
              <a:t>ticket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 (up to </a:t>
            </a:r>
            <a:r>
              <a:rPr dirty="0" sz="1100" spc="10">
                <a:latin typeface="Times New Roman"/>
                <a:cs typeface="Times New Roman"/>
              </a:rPr>
              <a:t>a maximum </a:t>
            </a:r>
            <a:r>
              <a:rPr dirty="0" sz="1100" spc="5">
                <a:latin typeface="Times New Roman"/>
                <a:cs typeface="Times New Roman"/>
              </a:rPr>
              <a:t>reduction of </a:t>
            </a:r>
            <a:r>
              <a:rPr dirty="0" sz="1100" spc="15">
                <a:latin typeface="Times New Roman"/>
                <a:cs typeface="Times New Roman"/>
              </a:rPr>
              <a:t>50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percent).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Why </a:t>
            </a:r>
            <a:r>
              <a:rPr dirty="0" sz="1100" spc="10" b="1">
                <a:latin typeface="Times New Roman"/>
                <a:cs typeface="Times New Roman"/>
              </a:rPr>
              <a:t>Dividends </a:t>
            </a:r>
            <a:r>
              <a:rPr dirty="0" sz="1100" spc="20" b="1">
                <a:latin typeface="Times New Roman"/>
                <a:cs typeface="Times New Roman"/>
              </a:rPr>
              <a:t>Do </a:t>
            </a:r>
            <a:r>
              <a:rPr dirty="0" sz="1100" spc="10" b="1">
                <a:latin typeface="Times New Roman"/>
                <a:cs typeface="Times New Roman"/>
              </a:rPr>
              <a:t>Not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Matter: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company’s </a:t>
            </a:r>
            <a:r>
              <a:rPr dirty="0" sz="1100" spc="5">
                <a:latin typeface="Times New Roman"/>
                <a:cs typeface="Times New Roman"/>
              </a:rPr>
              <a:t>decision 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or not 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dividends is </a:t>
            </a:r>
            <a:r>
              <a:rPr dirty="0" sz="1100" spc="10">
                <a:latin typeface="Times New Roman"/>
                <a:cs typeface="Times New Roman"/>
              </a:rPr>
              <a:t>a complex </a:t>
            </a:r>
            <a:r>
              <a:rPr dirty="0" sz="1100" spc="5">
                <a:latin typeface="Times New Roman"/>
                <a:cs typeface="Times New Roman"/>
              </a:rPr>
              <a:t>issue.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see,  dividends play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role in security valuation, especially with mature Industries. Public  utilities, </a:t>
            </a:r>
            <a:r>
              <a:rPr dirty="0" sz="1100" spc="10">
                <a:latin typeface="Times New Roman"/>
                <a:cs typeface="Times New Roman"/>
              </a:rPr>
              <a:t>Insurance companies,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banking </a:t>
            </a:r>
            <a:r>
              <a:rPr dirty="0" sz="1100">
                <a:latin typeface="Times New Roman"/>
                <a:cs typeface="Times New Roman"/>
              </a:rPr>
              <a:t>still, </a:t>
            </a:r>
            <a:r>
              <a:rPr dirty="0" sz="1100" spc="10">
                <a:latin typeface="Times New Roman"/>
                <a:cs typeface="Times New Roman"/>
              </a:rPr>
              <a:t>widespread </a:t>
            </a:r>
            <a:r>
              <a:rPr dirty="0" sz="1100" spc="5">
                <a:latin typeface="Times New Roman"/>
                <a:cs typeface="Times New Roman"/>
              </a:rPr>
              <a:t>understanding exists about  </a:t>
            </a:r>
            <a:r>
              <a:rPr dirty="0" sz="1100" spc="10">
                <a:latin typeface="Times New Roman"/>
                <a:cs typeface="Times New Roman"/>
              </a:rPr>
              <a:t>economic value of dividends to </a:t>
            </a:r>
            <a:r>
              <a:rPr dirty="0" sz="1100" spc="5">
                <a:latin typeface="Times New Roman"/>
                <a:cs typeface="Times New Roman"/>
              </a:rPr>
              <a:t>shareholders. </a:t>
            </a:r>
            <a:r>
              <a:rPr dirty="0" sz="1100" spc="10">
                <a:latin typeface="Times New Roman"/>
                <a:cs typeface="Times New Roman"/>
              </a:rPr>
              <a:t>In many </a:t>
            </a:r>
            <a:r>
              <a:rPr dirty="0" sz="1100" spc="5">
                <a:latin typeface="Times New Roman"/>
                <a:cs typeface="Times New Roman"/>
              </a:rPr>
              <a:t>distances,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strong case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made 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notion </a:t>
            </a:r>
            <a:r>
              <a:rPr dirty="0" sz="1100" spc="10">
                <a:latin typeface="Times New Roman"/>
                <a:cs typeface="Times New Roman"/>
              </a:rPr>
              <a:t>that dividend do </a:t>
            </a:r>
            <a:r>
              <a:rPr dirty="0" sz="1100" spc="5">
                <a:latin typeface="Times New Roman"/>
                <a:cs typeface="Times New Roman"/>
              </a:rPr>
              <a:t>not matter </a:t>
            </a:r>
            <a:r>
              <a:rPr dirty="0" sz="1100" spc="10">
                <a:latin typeface="Times New Roman"/>
                <a:cs typeface="Times New Roman"/>
              </a:rPr>
              <a:t>at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all.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14908" y="406989"/>
            <a:ext cx="5513705" cy="87712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01600" marR="95250">
              <a:lnSpc>
                <a:spcPts val="1300"/>
              </a:lnSpc>
              <a:spcBef>
                <a:spcPts val="190"/>
              </a:spcBef>
              <a:tabLst>
                <a:tab pos="52012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someone refers to the mean return they </a:t>
            </a:r>
            <a:r>
              <a:rPr dirty="0" sz="1100" spc="5">
                <a:latin typeface="Times New Roman"/>
                <a:cs typeface="Times New Roman"/>
              </a:rPr>
              <a:t>usually are referring to the arithmetic mean  unless </a:t>
            </a:r>
            <a:r>
              <a:rPr dirty="0" sz="1100" spc="10">
                <a:latin typeface="Times New Roman"/>
                <a:cs typeface="Times New Roman"/>
              </a:rPr>
              <a:t>otherwise </a:t>
            </a:r>
            <a:r>
              <a:rPr dirty="0" sz="1100" spc="5">
                <a:latin typeface="Times New Roman"/>
                <a:cs typeface="Times New Roman"/>
              </a:rPr>
              <a:t>specified.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arithmetic </a:t>
            </a:r>
            <a:r>
              <a:rPr dirty="0" sz="1100" spc="10">
                <a:latin typeface="Times New Roman"/>
                <a:cs typeface="Times New Roman"/>
              </a:rPr>
              <a:t>mean, </a:t>
            </a:r>
            <a:r>
              <a:rPr dirty="0" sz="1100" spc="5">
                <a:latin typeface="Times New Roman"/>
                <a:cs typeface="Times New Roman"/>
              </a:rPr>
              <a:t>customarily </a:t>
            </a:r>
            <a:r>
              <a:rPr dirty="0" sz="1100" spc="10">
                <a:latin typeface="Times New Roman"/>
                <a:cs typeface="Times New Roman"/>
              </a:rPr>
              <a:t>designated by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symbol;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X(X-bar),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set of </a:t>
            </a:r>
            <a:r>
              <a:rPr dirty="0" sz="1100" spc="10">
                <a:latin typeface="Times New Roman"/>
                <a:cs typeface="Times New Roman"/>
              </a:rPr>
              <a:t>values </a:t>
            </a:r>
            <a:r>
              <a:rPr dirty="0" sz="1100" spc="5">
                <a:latin typeface="Times New Roman"/>
                <a:cs typeface="Times New Roman"/>
              </a:rPr>
              <a:t>is calculated as: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20" b="1">
                <a:latin typeface="Times New Roman"/>
                <a:cs typeface="Times New Roman"/>
              </a:rPr>
              <a:t>X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∑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20" b="1">
                <a:latin typeface="Times New Roman"/>
                <a:cs typeface="Times New Roman"/>
              </a:rPr>
              <a:t>X</a:t>
            </a:r>
            <a:endParaRPr sz="1100">
              <a:latin typeface="Times New Roman"/>
              <a:cs typeface="Times New Roman"/>
            </a:endParaRPr>
          </a:p>
          <a:p>
            <a:pPr algn="ctr" marL="212725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or the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each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values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considered divided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total,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values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01600" marR="95250">
              <a:lnSpc>
                <a:spcPct val="98400"/>
              </a:lnSpc>
            </a:pPr>
            <a:r>
              <a:rPr dirty="0" sz="1100" spc="10" b="1">
                <a:latin typeface="Times New Roman"/>
                <a:cs typeface="Times New Roman"/>
              </a:rPr>
              <a:t>Geometric Mean </a:t>
            </a:r>
            <a:r>
              <a:rPr dirty="0" sz="1100" spc="10">
                <a:latin typeface="Times New Roman"/>
                <a:cs typeface="Times New Roman"/>
              </a:rPr>
              <a:t>the arithmetic mean </a:t>
            </a:r>
            <a:r>
              <a:rPr dirty="0" sz="1100" spc="5">
                <a:latin typeface="Times New Roman"/>
                <a:cs typeface="Times New Roman"/>
              </a:rPr>
              <a:t>return is an appropriate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central  tendency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distribution </a:t>
            </a:r>
            <a:r>
              <a:rPr dirty="0" sz="1100" spc="10">
                <a:latin typeface="Times New Roman"/>
                <a:cs typeface="Times New Roman"/>
              </a:rPr>
              <a:t>consisting </a:t>
            </a:r>
            <a:r>
              <a:rPr dirty="0" sz="1100" spc="5">
                <a:latin typeface="Times New Roman"/>
                <a:cs typeface="Times New Roman"/>
              </a:rPr>
              <a:t>of returns </a:t>
            </a:r>
            <a:r>
              <a:rPr dirty="0" sz="1100" spc="10">
                <a:latin typeface="Times New Roman"/>
                <a:cs typeface="Times New Roman"/>
              </a:rPr>
              <a:t>calculated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time" </a:t>
            </a:r>
            <a:r>
              <a:rPr dirty="0" sz="1100" spc="5">
                <a:latin typeface="Times New Roman"/>
                <a:cs typeface="Times New Roman"/>
              </a:rPr>
              <a:t>period, </a:t>
            </a:r>
            <a:r>
              <a:rPr dirty="0" sz="1100" spc="10">
                <a:latin typeface="Times New Roman"/>
                <a:cs typeface="Times New Roman"/>
              </a:rPr>
              <a:t>such 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10 years. However, when </a:t>
            </a:r>
            <a:r>
              <a:rPr dirty="0" sz="1100" spc="5">
                <a:latin typeface="Times New Roman"/>
                <a:cs typeface="Times New Roman"/>
              </a:rPr>
              <a:t>percentage </a:t>
            </a:r>
            <a:r>
              <a:rPr dirty="0" sz="1100" spc="10">
                <a:latin typeface="Times New Roman"/>
                <a:cs typeface="Times New Roman"/>
              </a:rPr>
              <a:t>changes in value over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are involved, as a </a:t>
            </a:r>
            <a:r>
              <a:rPr dirty="0" sz="1100" spc="5">
                <a:latin typeface="Times New Roman"/>
                <a:cs typeface="Times New Roman"/>
              </a:rPr>
              <a:t>result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compounding, the </a:t>
            </a:r>
            <a:r>
              <a:rPr dirty="0" sz="1100" spc="5">
                <a:latin typeface="Times New Roman"/>
                <a:cs typeface="Times New Roman"/>
              </a:rPr>
              <a:t>arithmetic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changes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misleading.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different mean,  the </a:t>
            </a:r>
            <a:r>
              <a:rPr dirty="0" sz="1100" spc="10">
                <a:latin typeface="Times New Roman"/>
                <a:cs typeface="Times New Roman"/>
              </a:rPr>
              <a:t>geometric mean,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needed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describe </a:t>
            </a:r>
            <a:r>
              <a:rPr dirty="0" sz="1100" spc="5">
                <a:latin typeface="Times New Roman"/>
                <a:cs typeface="Times New Roman"/>
              </a:rPr>
              <a:t>accurately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"true"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rate of return, over  </a:t>
            </a:r>
            <a:r>
              <a:rPr dirty="0" sz="1100" spc="10">
                <a:latin typeface="Times New Roman"/>
                <a:cs typeface="Times New Roman"/>
              </a:rPr>
              <a:t>multiple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52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geometric </a:t>
            </a:r>
            <a:r>
              <a:rPr dirty="0" sz="1100" spc="5">
                <a:latin typeface="Times New Roman"/>
                <a:cs typeface="Times New Roman"/>
              </a:rPr>
              <a:t>mean return measures the </a:t>
            </a:r>
            <a:r>
              <a:rPr dirty="0" sz="1100" spc="10">
                <a:latin typeface="Times New Roman"/>
                <a:cs typeface="Times New Roman"/>
              </a:rPr>
              <a:t>compound </a:t>
            </a:r>
            <a:r>
              <a:rPr dirty="0" sz="1100" spc="5">
                <a:latin typeface="Times New Roman"/>
                <a:cs typeface="Times New Roman"/>
              </a:rPr>
              <a:t>rate of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over time. It is </a:t>
            </a:r>
            <a:r>
              <a:rPr dirty="0" sz="1100" spc="10">
                <a:latin typeface="Times New Roman"/>
                <a:cs typeface="Times New Roman"/>
              </a:rPr>
              <a:t>often  </a:t>
            </a:r>
            <a:r>
              <a:rPr dirty="0" sz="1100" spc="5">
                <a:latin typeface="Times New Roman"/>
                <a:cs typeface="Times New Roman"/>
              </a:rPr>
              <a:t>used in investments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finance to reflect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steady growth rate of invested </a:t>
            </a:r>
            <a:r>
              <a:rPr dirty="0" sz="1100" spc="10">
                <a:latin typeface="Times New Roman"/>
                <a:cs typeface="Times New Roman"/>
              </a:rPr>
              <a:t>funds </a:t>
            </a:r>
            <a:r>
              <a:rPr dirty="0" sz="1100" spc="5">
                <a:latin typeface="Times New Roman"/>
                <a:cs typeface="Times New Roman"/>
              </a:rPr>
              <a:t>over  </a:t>
            </a:r>
            <a:r>
              <a:rPr dirty="0" sz="1100" spc="10">
                <a:latin typeface="Times New Roman"/>
                <a:cs typeface="Times New Roman"/>
              </a:rPr>
              <a:t>some past period; that </a:t>
            </a:r>
            <a:r>
              <a:rPr dirty="0" sz="1100" spc="5">
                <a:latin typeface="Times New Roman"/>
                <a:cs typeface="Times New Roman"/>
              </a:rPr>
              <a:t>is, the </a:t>
            </a:r>
            <a:r>
              <a:rPr dirty="0" sz="1100" spc="10">
                <a:latin typeface="Times New Roman"/>
                <a:cs typeface="Times New Roman"/>
              </a:rPr>
              <a:t>uniform rate at which money </a:t>
            </a:r>
            <a:r>
              <a:rPr dirty="0" sz="1100" spc="5">
                <a:latin typeface="Times New Roman"/>
                <a:cs typeface="Times New Roman"/>
              </a:rPr>
              <a:t>actually </a:t>
            </a:r>
            <a:r>
              <a:rPr dirty="0" sz="1100" spc="10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over time per  period. Therefore, it allows </a:t>
            </a:r>
            <a:r>
              <a:rPr dirty="0" sz="1100" spc="1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the realized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wealth </a:t>
            </a:r>
            <a:r>
              <a:rPr dirty="0" sz="1100" spc="5">
                <a:latin typeface="Times New Roman"/>
                <a:cs typeface="Times New Roman"/>
              </a:rPr>
              <a:t>over multiple  periods.</a:t>
            </a:r>
            <a:endParaRPr sz="1100">
              <a:latin typeface="Times New Roman"/>
              <a:cs typeface="Times New Roman"/>
            </a:endParaRPr>
          </a:p>
          <a:p>
            <a:pPr marL="3011805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.</a:t>
            </a:r>
            <a:endParaRPr sz="1100">
              <a:latin typeface="Times New Roman"/>
              <a:cs typeface="Times New Roman"/>
            </a:endParaRPr>
          </a:p>
          <a:p>
            <a:pPr marL="101600" marR="93980">
              <a:lnSpc>
                <a:spcPts val="1300"/>
              </a:lnSpc>
              <a:spcBef>
                <a:spcPts val="50"/>
              </a:spcBef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geometric mean </a:t>
            </a:r>
            <a:r>
              <a:rPr dirty="0" sz="1100" spc="5">
                <a:latin typeface="Times New Roman"/>
                <a:cs typeface="Times New Roman"/>
              </a:rPr>
              <a:t>is defined as the </a:t>
            </a:r>
            <a:r>
              <a:rPr dirty="0" sz="1100" spc="10">
                <a:latin typeface="Times New Roman"/>
                <a:cs typeface="Times New Roman"/>
              </a:rPr>
              <a:t>nth root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product </a:t>
            </a:r>
            <a:r>
              <a:rPr dirty="0" sz="1100" spc="5">
                <a:latin typeface="Times New Roman"/>
                <a:cs typeface="Times New Roman"/>
              </a:rPr>
              <a:t>resulting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multiplying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series </a:t>
            </a:r>
            <a:r>
              <a:rPr dirty="0" sz="1100" spc="10">
                <a:latin typeface="Times New Roman"/>
                <a:cs typeface="Times New Roman"/>
              </a:rPr>
              <a:t>of return </a:t>
            </a:r>
            <a:r>
              <a:rPr dirty="0" sz="1100" spc="5">
                <a:latin typeface="Times New Roman"/>
                <a:cs typeface="Times New Roman"/>
              </a:rPr>
              <a:t>relatives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together,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20" b="1">
                <a:latin typeface="Times New Roman"/>
                <a:cs typeface="Times New Roman"/>
              </a:rPr>
              <a:t>G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[(1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TR</a:t>
            </a:r>
            <a:r>
              <a:rPr dirty="0" baseline="-11111" sz="1125" spc="15" b="1">
                <a:latin typeface="Times New Roman"/>
                <a:cs typeface="Times New Roman"/>
              </a:rPr>
              <a:t>1</a:t>
            </a:r>
            <a:r>
              <a:rPr dirty="0" sz="1100" spc="10" b="1">
                <a:latin typeface="Times New Roman"/>
                <a:cs typeface="Times New Roman"/>
              </a:rPr>
              <a:t>) </a:t>
            </a:r>
            <a:r>
              <a:rPr dirty="0" sz="1100" spc="5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TR</a:t>
            </a:r>
            <a:r>
              <a:rPr dirty="0" baseline="-11111" sz="1125" spc="7" b="1">
                <a:latin typeface="Times New Roman"/>
                <a:cs typeface="Times New Roman"/>
              </a:rPr>
              <a:t>2</a:t>
            </a:r>
            <a:r>
              <a:rPr dirty="0" sz="1100" spc="5" b="1">
                <a:latin typeface="Times New Roman"/>
                <a:cs typeface="Times New Roman"/>
              </a:rPr>
              <a:t>)... (1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TR</a:t>
            </a:r>
            <a:r>
              <a:rPr dirty="0" baseline="-11111" sz="1125" spc="7" b="1">
                <a:latin typeface="Times New Roman"/>
                <a:cs typeface="Times New Roman"/>
              </a:rPr>
              <a:t>n</a:t>
            </a:r>
            <a:r>
              <a:rPr dirty="0" sz="1100" spc="5" b="1">
                <a:latin typeface="Times New Roman"/>
                <a:cs typeface="Times New Roman"/>
              </a:rPr>
              <a:t>)]</a:t>
            </a:r>
            <a:r>
              <a:rPr dirty="0" baseline="37037" sz="1125" spc="7" b="1">
                <a:latin typeface="Times New Roman"/>
                <a:cs typeface="Times New Roman"/>
              </a:rPr>
              <a:t>1/n </a:t>
            </a:r>
            <a:r>
              <a:rPr dirty="0" sz="1100" spc="5" b="1">
                <a:latin typeface="Times New Roman"/>
                <a:cs typeface="Times New Roman"/>
              </a:rPr>
              <a:t>-</a:t>
            </a:r>
            <a:r>
              <a:rPr dirty="0" sz="1100" spc="-16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  <a:p>
            <a:pPr algn="just" marL="101600" marR="95885">
              <a:lnSpc>
                <a:spcPct val="98400"/>
              </a:lnSpc>
              <a:spcBef>
                <a:spcPts val="1295"/>
              </a:spcBef>
            </a:pP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20">
                <a:latin typeface="Times New Roman"/>
                <a:cs typeface="Times New Roman"/>
              </a:rPr>
              <a:t>TR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series of total </a:t>
            </a:r>
            <a:r>
              <a:rPr dirty="0" sz="1100" spc="10">
                <a:latin typeface="Times New Roman"/>
                <a:cs typeface="Times New Roman"/>
              </a:rPr>
              <a:t>returns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decimal </a:t>
            </a:r>
            <a:r>
              <a:rPr dirty="0" sz="1100" spc="5">
                <a:latin typeface="Times New Roman"/>
                <a:cs typeface="Times New Roman"/>
              </a:rPr>
              <a:t>form.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adding 1.0 to each total  return produces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return relative. </a:t>
            </a:r>
            <a:r>
              <a:rPr dirty="0" sz="1100" spc="10">
                <a:latin typeface="Times New Roman"/>
                <a:cs typeface="Times New Roman"/>
              </a:rPr>
              <a:t>Return </a:t>
            </a:r>
            <a:r>
              <a:rPr dirty="0" sz="1100" spc="5">
                <a:latin typeface="Times New Roman"/>
                <a:cs typeface="Times New Roman"/>
              </a:rPr>
              <a:t>relatives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calculating </a:t>
            </a:r>
            <a:r>
              <a:rPr dirty="0" sz="1100" spc="10">
                <a:latin typeface="Times New Roman"/>
                <a:cs typeface="Times New Roman"/>
              </a:rPr>
              <a:t>geometric </a:t>
            </a:r>
            <a:r>
              <a:rPr dirty="0" sz="1100" spc="5">
                <a:latin typeface="Times New Roman"/>
                <a:cs typeface="Times New Roman"/>
              </a:rPr>
              <a:t>mean  returns, </a:t>
            </a:r>
            <a:r>
              <a:rPr dirty="0" sz="1100" spc="10">
                <a:latin typeface="Times New Roman"/>
                <a:cs typeface="Times New Roman"/>
              </a:rPr>
              <a:t>because TRs, which can be </a:t>
            </a:r>
            <a:r>
              <a:rPr dirty="0" sz="1100" spc="5">
                <a:latin typeface="Times New Roman"/>
                <a:cs typeface="Times New Roman"/>
              </a:rPr>
              <a:t>negative, </a:t>
            </a:r>
            <a:r>
              <a:rPr dirty="0" sz="1100" spc="10">
                <a:latin typeface="Times New Roman"/>
                <a:cs typeface="Times New Roman"/>
              </a:rPr>
              <a:t>cannot be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used.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Arithmetic Mean versus Geometric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Mean: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marL="101600" marR="9652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When should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arithmetic </a:t>
            </a:r>
            <a:r>
              <a:rPr dirty="0" sz="1100" spc="10">
                <a:latin typeface="Times New Roman"/>
                <a:cs typeface="Times New Roman"/>
              </a:rPr>
              <a:t>mean and when should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the geometric mean to  describe the returns from </a:t>
            </a:r>
            <a:r>
              <a:rPr dirty="0" sz="1100" spc="5">
                <a:latin typeface="Times New Roman"/>
                <a:cs typeface="Times New Roman"/>
              </a:rPr>
              <a:t>financial assets? </a:t>
            </a:r>
            <a:r>
              <a:rPr dirty="0" sz="1100" spc="10">
                <a:latin typeface="Times New Roman"/>
                <a:cs typeface="Times New Roman"/>
              </a:rPr>
              <a:t>The answer depends on </a:t>
            </a:r>
            <a:r>
              <a:rPr dirty="0" sz="1100" spc="5">
                <a:latin typeface="Times New Roman"/>
                <a:cs typeface="Times New Roman"/>
              </a:rPr>
              <a:t>the investor's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objective: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 marR="952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arithmetic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10">
                <a:latin typeface="Times New Roman"/>
                <a:cs typeface="Times New Roman"/>
              </a:rPr>
              <a:t>measure of average </a:t>
            </a:r>
            <a:r>
              <a:rPr dirty="0" sz="1100" spc="5">
                <a:latin typeface="Times New Roman"/>
                <a:cs typeface="Times New Roman"/>
              </a:rPr>
              <a:t>(typical) </a:t>
            </a:r>
            <a:r>
              <a:rPr dirty="0" sz="1100" spc="10">
                <a:latin typeface="Times New Roman"/>
                <a:cs typeface="Times New Roman"/>
              </a:rPr>
              <a:t>performance over </a:t>
            </a:r>
            <a:r>
              <a:rPr dirty="0" sz="1100" spc="5">
                <a:latin typeface="Times New Roman"/>
                <a:cs typeface="Times New Roman"/>
              </a:rPr>
              <a:t>single  periods. It is </a:t>
            </a:r>
            <a:r>
              <a:rPr dirty="0" sz="1100" spc="10">
                <a:latin typeface="Times New Roman"/>
                <a:cs typeface="Times New Roman"/>
              </a:rPr>
              <a:t>the best estimate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expected return for next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period.</a:t>
            </a: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245"/>
              </a:lnSpc>
            </a:pP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geometric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mean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better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measure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change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wealth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over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past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(multiple</a:t>
            </a:r>
            <a:endParaRPr sz="1100">
              <a:latin typeface="Times New Roman"/>
              <a:cs typeface="Times New Roman"/>
            </a:endParaRPr>
          </a:p>
          <a:p>
            <a:pPr marL="101600" marR="96520">
              <a:lnSpc>
                <a:spcPts val="1300"/>
              </a:lnSpc>
              <a:spcBef>
                <a:spcPts val="55"/>
              </a:spcBef>
            </a:pPr>
            <a:r>
              <a:rPr dirty="0" sz="1100" spc="5">
                <a:latin typeface="Times New Roman"/>
                <a:cs typeface="Times New Roman"/>
              </a:rPr>
              <a:t>periods). It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backward-looking </a:t>
            </a:r>
            <a:r>
              <a:rPr dirty="0" sz="1100" spc="10">
                <a:latin typeface="Times New Roman"/>
                <a:cs typeface="Times New Roman"/>
              </a:rPr>
              <a:t>concept, </a:t>
            </a:r>
            <a:r>
              <a:rPr dirty="0" sz="1100" spc="5">
                <a:latin typeface="Times New Roman"/>
                <a:cs typeface="Times New Roman"/>
              </a:rPr>
              <a:t>measuring the realized </a:t>
            </a:r>
            <a:r>
              <a:rPr dirty="0" sz="1100" spc="10">
                <a:latin typeface="Times New Roman"/>
                <a:cs typeface="Times New Roman"/>
              </a:rPr>
              <a:t>compound </a:t>
            </a:r>
            <a:r>
              <a:rPr dirty="0" sz="1100" spc="5">
                <a:latin typeface="Times New Roman"/>
                <a:cs typeface="Times New Roman"/>
              </a:rPr>
              <a:t>rate of return  at </a:t>
            </a:r>
            <a:r>
              <a:rPr dirty="0" sz="1100" spc="10">
                <a:latin typeface="Times New Roman"/>
                <a:cs typeface="Times New Roman"/>
              </a:rPr>
              <a:t>which money </a:t>
            </a:r>
            <a:r>
              <a:rPr dirty="0" sz="1100" spc="5">
                <a:latin typeface="Times New Roman"/>
                <a:cs typeface="Times New Roman"/>
              </a:rPr>
              <a:t>grew- over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specified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Inflation Adjusted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Returns: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46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of the returns discussed </a:t>
            </a:r>
            <a:r>
              <a:rPr dirty="0" sz="1100" spc="10">
                <a:latin typeface="Times New Roman"/>
                <a:cs typeface="Times New Roman"/>
              </a:rPr>
              <a:t>above </a:t>
            </a:r>
            <a:r>
              <a:rPr dirty="0" sz="1100" spc="5">
                <a:latin typeface="Times New Roman"/>
                <a:cs typeface="Times New Roman"/>
              </a:rPr>
              <a:t>art </a:t>
            </a:r>
            <a:r>
              <a:rPr dirty="0" sz="1100" spc="10">
                <a:latin typeface="Times New Roman"/>
                <a:cs typeface="Times New Roman"/>
              </a:rPr>
              <a:t>nominal </a:t>
            </a:r>
            <a:r>
              <a:rPr dirty="0" sz="1100" spc="5">
                <a:latin typeface="Times New Roman"/>
                <a:cs typeface="Times New Roman"/>
              </a:rPr>
              <a:t>returns, or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returns.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measure  dollar </a:t>
            </a:r>
            <a:r>
              <a:rPr dirty="0" sz="1100" spc="10">
                <a:latin typeface="Times New Roman"/>
                <a:cs typeface="Times New Roman"/>
              </a:rPr>
              <a:t>amounts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say </a:t>
            </a:r>
            <a:r>
              <a:rPr dirty="0" sz="1100" spc="5">
                <a:latin typeface="Times New Roman"/>
                <a:cs typeface="Times New Roman"/>
              </a:rPr>
              <a:t>nothing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the purchasing </a:t>
            </a:r>
            <a:r>
              <a:rPr dirty="0" sz="1100" spc="10">
                <a:latin typeface="Times New Roman"/>
                <a:cs typeface="Times New Roman"/>
              </a:rPr>
              <a:t>power of </a:t>
            </a:r>
            <a:r>
              <a:rPr dirty="0" sz="1100" spc="5">
                <a:latin typeface="Times New Roman"/>
                <a:cs typeface="Times New Roman"/>
              </a:rPr>
              <a:t>these dollars.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capture this dimension,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need to consider real returns,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inflation-adjusted returns.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calculate inflation-adjusted returns,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divide </a:t>
            </a:r>
            <a:r>
              <a:rPr dirty="0" sz="1100" spc="10">
                <a:latin typeface="Times New Roman"/>
                <a:cs typeface="Times New Roman"/>
              </a:rPr>
              <a:t>1 </a:t>
            </a:r>
            <a:r>
              <a:rPr dirty="0" sz="1100" spc="15">
                <a:latin typeface="Times New Roman"/>
                <a:cs typeface="Times New Roman"/>
              </a:rPr>
              <a:t>+ </a:t>
            </a:r>
            <a:r>
              <a:rPr dirty="0" sz="1100" spc="10">
                <a:latin typeface="Times New Roman"/>
                <a:cs typeface="Times New Roman"/>
              </a:rPr>
              <a:t>nominal </a:t>
            </a:r>
            <a:r>
              <a:rPr dirty="0" sz="1100" spc="5">
                <a:latin typeface="Times New Roman"/>
                <a:cs typeface="Times New Roman"/>
              </a:rPr>
              <a:t>total return </a:t>
            </a:r>
            <a:r>
              <a:rPr dirty="0" sz="1100" spc="10">
                <a:latin typeface="Times New Roman"/>
                <a:cs typeface="Times New Roman"/>
              </a:rPr>
              <a:t>by 1 </a:t>
            </a:r>
            <a:r>
              <a:rPr dirty="0" sz="1100" spc="15">
                <a:latin typeface="Times New Roman"/>
                <a:cs typeface="Times New Roman"/>
              </a:rPr>
              <a:t>+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inflation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200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016508" y="1204722"/>
            <a:ext cx="107950" cy="0"/>
          </a:xfrm>
          <a:custGeom>
            <a:avLst/>
            <a:gdLst/>
            <a:ahLst/>
            <a:cxnLst/>
            <a:rect l="l" t="t" r="r" b="b"/>
            <a:pathLst>
              <a:path w="107950" h="0">
                <a:moveTo>
                  <a:pt x="107441" y="0"/>
                </a:moveTo>
                <a:lnTo>
                  <a:pt x="0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382517" y="1742694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4" h="0">
                <a:moveTo>
                  <a:pt x="214884" y="0"/>
                </a:moveTo>
                <a:lnTo>
                  <a:pt x="0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597402" y="1957577"/>
            <a:ext cx="322580" cy="0"/>
          </a:xfrm>
          <a:custGeom>
            <a:avLst/>
            <a:gdLst/>
            <a:ahLst/>
            <a:cxnLst/>
            <a:rect l="l" t="t" r="r" b="b"/>
            <a:pathLst>
              <a:path w="322579" h="0">
                <a:moveTo>
                  <a:pt x="0" y="0"/>
                </a:moveTo>
                <a:lnTo>
                  <a:pt x="322325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2730" cy="52705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080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rate, this calculation is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simplified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subtracting rather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dividing, producing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close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approximation.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3477005" y="1396875"/>
            <a:ext cx="1247140" cy="3625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ts val="131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TR</a:t>
            </a:r>
            <a:r>
              <a:rPr dirty="0" baseline="-11111" sz="1125" spc="15" b="1">
                <a:latin typeface="Times New Roman"/>
                <a:cs typeface="Times New Roman"/>
              </a:rPr>
              <a:t>IA </a:t>
            </a:r>
            <a:r>
              <a:rPr dirty="0" sz="1100" spc="10" b="1">
                <a:latin typeface="Times New Roman"/>
                <a:cs typeface="Times New Roman"/>
              </a:rPr>
              <a:t>=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(1 </a:t>
            </a:r>
            <a:r>
              <a:rPr dirty="0" u="heavy" sz="1100" spc="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+ TR) </a:t>
            </a:r>
            <a:r>
              <a:rPr dirty="0" sz="1100" spc="5" b="1">
                <a:latin typeface="Times New Roman"/>
                <a:cs typeface="Times New Roman"/>
              </a:rPr>
              <a:t>-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  <a:p>
            <a:pPr marL="534670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(1 </a:t>
            </a:r>
            <a:r>
              <a:rPr dirty="0" sz="1100" spc="15" b="1">
                <a:latin typeface="Times New Roman"/>
                <a:cs typeface="Times New Roman"/>
              </a:rPr>
              <a:t>+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IF)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81938" y="1890603"/>
            <a:ext cx="5575300" cy="679323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651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65100" marR="3074670">
              <a:lnSpc>
                <a:spcPts val="1300"/>
              </a:lnSpc>
              <a:tabLst>
                <a:tab pos="507365" algn="l"/>
              </a:tabLst>
            </a:pPr>
            <a:r>
              <a:rPr dirty="0" sz="1100" spc="5">
                <a:latin typeface="Times New Roman"/>
                <a:cs typeface="Times New Roman"/>
              </a:rPr>
              <a:t>TR</a:t>
            </a:r>
            <a:r>
              <a:rPr dirty="0" baseline="-11111" sz="1125" spc="7">
                <a:latin typeface="Times New Roman"/>
                <a:cs typeface="Times New Roman"/>
              </a:rPr>
              <a:t>IA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inflation-adjusted total return  </a:t>
            </a:r>
            <a:r>
              <a:rPr dirty="0" sz="1100" spc="10">
                <a:latin typeface="Times New Roman"/>
                <a:cs typeface="Times New Roman"/>
              </a:rPr>
              <a:t>IF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rate of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inflation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651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equation </a:t>
            </a:r>
            <a:r>
              <a:rPr dirty="0" sz="1100" spc="5">
                <a:latin typeface="Times New Roman"/>
                <a:cs typeface="Times New Roman"/>
              </a:rPr>
              <a:t>applies to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years and average </a:t>
            </a:r>
            <a:r>
              <a:rPr dirty="0" sz="1100" spc="5">
                <a:latin typeface="Times New Roman"/>
                <a:cs typeface="Times New Roman"/>
              </a:rPr>
              <a:t>total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651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Risk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Premiums: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65100" marR="93980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additional return investors expect to receive, or did receive,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taking 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increasing </a:t>
            </a:r>
            <a:r>
              <a:rPr dirty="0" sz="1100" spc="10">
                <a:latin typeface="Times New Roman"/>
                <a:cs typeface="Times New Roman"/>
              </a:rPr>
              <a:t>amounts </a:t>
            </a:r>
            <a:r>
              <a:rPr dirty="0" sz="1100" spc="5">
                <a:latin typeface="Times New Roman"/>
                <a:cs typeface="Times New Roman"/>
              </a:rPr>
              <a:t>of risk. It measures </a:t>
            </a:r>
            <a:r>
              <a:rPr dirty="0" sz="1100" spc="10">
                <a:latin typeface="Times New Roman"/>
                <a:cs typeface="Times New Roman"/>
              </a:rPr>
              <a:t>the payoff </a:t>
            </a:r>
            <a:r>
              <a:rPr dirty="0" sz="1100" spc="5">
                <a:latin typeface="Times New Roman"/>
                <a:cs typeface="Times New Roman"/>
              </a:rPr>
              <a:t>for taking various </a:t>
            </a:r>
            <a:r>
              <a:rPr dirty="0" sz="1100" spc="10">
                <a:latin typeface="Times New Roman"/>
                <a:cs typeface="Times New Roman"/>
              </a:rPr>
              <a:t>types </a:t>
            </a:r>
            <a:r>
              <a:rPr dirty="0" sz="1100" spc="5">
                <a:latin typeface="Times New Roman"/>
                <a:cs typeface="Times New Roman"/>
              </a:rPr>
              <a:t>of risk. </a:t>
            </a:r>
            <a:r>
              <a:rPr dirty="0" sz="1100" spc="10">
                <a:latin typeface="Times New Roman"/>
                <a:cs typeface="Times New Roman"/>
              </a:rPr>
              <a:t>Such  </a:t>
            </a:r>
            <a:r>
              <a:rPr dirty="0" sz="1100" spc="5">
                <a:latin typeface="Times New Roman"/>
                <a:cs typeface="Times New Roman"/>
              </a:rPr>
              <a:t>premiums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between any two </a:t>
            </a:r>
            <a:r>
              <a:rPr dirty="0" sz="1100" spc="5">
                <a:latin typeface="Times New Roman"/>
                <a:cs typeface="Times New Roman"/>
              </a:rPr>
              <a:t>classes of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65100" marR="9207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often-discussed risk </a:t>
            </a:r>
            <a:r>
              <a:rPr dirty="0" sz="1100" spc="10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equity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premium, defined as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difference  between the return on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and a risk-free rate (proxied by the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Treasury </a:t>
            </a:r>
            <a:r>
              <a:rPr dirty="0" sz="1100" spc="5">
                <a:latin typeface="Times New Roman"/>
                <a:cs typeface="Times New Roman"/>
              </a:rPr>
              <a:t>bills).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equity risk </a:t>
            </a:r>
            <a:r>
              <a:rPr dirty="0" sz="1100" spc="10">
                <a:latin typeface="Times New Roman"/>
                <a:cs typeface="Times New Roman"/>
              </a:rPr>
              <a:t>premium measures the </a:t>
            </a:r>
            <a:r>
              <a:rPr dirty="0" sz="1100" spc="5">
                <a:latin typeface="Times New Roman"/>
                <a:cs typeface="Times New Roman"/>
              </a:rPr>
              <a:t>additional </a:t>
            </a:r>
            <a:r>
              <a:rPr dirty="0" sz="1100" spc="10">
                <a:latin typeface="Times New Roman"/>
                <a:cs typeface="Times New Roman"/>
              </a:rPr>
              <a:t>compensation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assuming </a:t>
            </a:r>
            <a:r>
              <a:rPr dirty="0" sz="1100" spc="5">
                <a:latin typeface="Times New Roman"/>
                <a:cs typeface="Times New Roman"/>
              </a:rPr>
              <a:t>risk, since  </a:t>
            </a:r>
            <a:r>
              <a:rPr dirty="0" sz="1100" spc="10">
                <a:latin typeface="Times New Roman"/>
                <a:cs typeface="Times New Roman"/>
              </a:rPr>
              <a:t>Treasury </a:t>
            </a:r>
            <a:r>
              <a:rPr dirty="0" sz="1100" spc="5">
                <a:latin typeface="Times New Roman"/>
                <a:cs typeface="Times New Roman"/>
              </a:rPr>
              <a:t>bills </a:t>
            </a:r>
            <a:r>
              <a:rPr dirty="0" sz="1100" spc="10">
                <a:latin typeface="Times New Roman"/>
                <a:cs typeface="Times New Roman"/>
              </a:rPr>
              <a:t>have no </a:t>
            </a:r>
            <a:r>
              <a:rPr dirty="0" sz="1100" spc="5">
                <a:latin typeface="Times New Roman"/>
                <a:cs typeface="Times New Roman"/>
              </a:rPr>
              <a:t>practical risk </a:t>
            </a:r>
            <a:r>
              <a:rPr dirty="0" sz="1100" spc="10">
                <a:latin typeface="Times New Roman"/>
                <a:cs typeface="Times New Roman"/>
              </a:rPr>
              <a:t>(on a nominal </a:t>
            </a:r>
            <a:r>
              <a:rPr dirty="0" sz="1100" spc="5">
                <a:latin typeface="Times New Roman"/>
                <a:cs typeface="Times New Roman"/>
              </a:rPr>
              <a:t>basis). </a:t>
            </a:r>
            <a:r>
              <a:rPr dirty="0" sz="1100" spc="10">
                <a:latin typeface="Times New Roman"/>
                <a:cs typeface="Times New Roman"/>
              </a:rPr>
              <a:t>Obviously, common </a:t>
            </a:r>
            <a:r>
              <a:rPr dirty="0" sz="1100" spc="5">
                <a:latin typeface="Times New Roman"/>
                <a:cs typeface="Times New Roman"/>
              </a:rPr>
              <a:t>stock 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care </a:t>
            </a:r>
            <a:r>
              <a:rPr dirty="0" sz="1100" spc="10">
                <a:latin typeface="Times New Roman"/>
                <a:cs typeface="Times New Roman"/>
              </a:rPr>
              <a:t>whether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5 </a:t>
            </a:r>
            <a:r>
              <a:rPr dirty="0" sz="1100" spc="5">
                <a:latin typeface="Times New Roman"/>
                <a:cs typeface="Times New Roman"/>
              </a:rPr>
              <a:t>percent, or </a:t>
            </a:r>
            <a:r>
              <a:rPr dirty="0" sz="1100" spc="10">
                <a:latin typeface="Times New Roman"/>
                <a:cs typeface="Times New Roman"/>
              </a:rPr>
              <a:t>8 </a:t>
            </a:r>
            <a:r>
              <a:rPr dirty="0" sz="1100" spc="5">
                <a:latin typeface="Times New Roman"/>
                <a:cs typeface="Times New Roman"/>
              </a:rPr>
              <a:t>percent, </a:t>
            </a:r>
            <a:r>
              <a:rPr dirty="0" sz="1100" spc="10">
                <a:latin typeface="Times New Roman"/>
                <a:cs typeface="Times New Roman"/>
              </a:rPr>
              <a:t>because that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affects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they earn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in stocks. </a:t>
            </a:r>
            <a:r>
              <a:rPr dirty="0" sz="1100" spc="10">
                <a:latin typeface="Times New Roman"/>
                <a:cs typeface="Times New Roman"/>
              </a:rPr>
              <a:t>Holding </a:t>
            </a:r>
            <a:r>
              <a:rPr dirty="0" sz="1100" spc="5">
                <a:latin typeface="Times New Roman"/>
                <a:cs typeface="Times New Roman"/>
              </a:rPr>
              <a:t>interest rates constant,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narrowing of the equity risk </a:t>
            </a:r>
            <a:r>
              <a:rPr dirty="0" sz="1100" spc="10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implies </a:t>
            </a:r>
            <a:r>
              <a:rPr dirty="0" sz="1100" spc="10">
                <a:latin typeface="Times New Roman"/>
                <a:cs typeface="Times New Roman"/>
              </a:rPr>
              <a:t>a decline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rate of 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steaks,  </a:t>
            </a:r>
            <a:r>
              <a:rPr dirty="0" sz="1100" spc="10">
                <a:latin typeface="Times New Roman"/>
                <a:cs typeface="Times New Roman"/>
              </a:rPr>
              <a:t>because the amount carried beyond </a:t>
            </a:r>
            <a:r>
              <a:rPr dirty="0" sz="1100" spc="5">
                <a:latin typeface="Times New Roman"/>
                <a:cs typeface="Times New Roman"/>
              </a:rPr>
              <a:t>the risk-free rate is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reduced.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65100">
              <a:lnSpc>
                <a:spcPct val="100000"/>
              </a:lnSpc>
              <a:spcBef>
                <a:spcPts val="5"/>
              </a:spcBef>
            </a:pPr>
            <a:r>
              <a:rPr dirty="0" sz="1100" spc="20" b="1">
                <a:latin typeface="Times New Roman"/>
                <a:cs typeface="Times New Roman"/>
              </a:rPr>
              <a:t>MORE </a:t>
            </a:r>
            <a:r>
              <a:rPr dirty="0" sz="1100" spc="15" b="1">
                <a:latin typeface="Times New Roman"/>
                <a:cs typeface="Times New Roman"/>
              </a:rPr>
              <a:t>ON THE RELATIONSHIP BETWEEN </a:t>
            </a:r>
            <a:r>
              <a:rPr dirty="0" sz="1100" spc="10" b="1">
                <a:latin typeface="Times New Roman"/>
                <a:cs typeface="Times New Roman"/>
              </a:rPr>
              <a:t>RISK </a:t>
            </a:r>
            <a:r>
              <a:rPr dirty="0" sz="1100" spc="20" b="1">
                <a:latin typeface="Times New Roman"/>
                <a:cs typeface="Times New Roman"/>
              </a:rPr>
              <a:t>AND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RETURN: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65100" marR="93345">
              <a:lnSpc>
                <a:spcPts val="1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potential return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analyzed </a:t>
            </a:r>
            <a:r>
              <a:rPr dirty="0" sz="1100" spc="5">
                <a:latin typeface="Times New Roman"/>
                <a:cs typeface="Times New Roman"/>
              </a:rPr>
              <a:t>together throughout the investment decision-  </a:t>
            </a:r>
            <a:r>
              <a:rPr dirty="0" sz="1100" spc="10">
                <a:latin typeface="Times New Roman"/>
                <a:cs typeface="Times New Roman"/>
              </a:rPr>
              <a:t>making process. Considering </a:t>
            </a:r>
            <a:r>
              <a:rPr dirty="0" sz="1100" spc="5">
                <a:latin typeface="Times New Roman"/>
                <a:cs typeface="Times New Roman"/>
              </a:rPr>
              <a:t>their relationship is </a:t>
            </a:r>
            <a:r>
              <a:rPr dirty="0" sz="1100" spc="10">
                <a:latin typeface="Times New Roman"/>
                <a:cs typeface="Times New Roman"/>
              </a:rPr>
              <a:t>a big 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advisers </a:t>
            </a:r>
            <a:r>
              <a:rPr dirty="0" sz="1100" spc="5">
                <a:latin typeface="Times New Roman"/>
                <a:cs typeface="Times New Roman"/>
              </a:rPr>
              <a:t>get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paid to do.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651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Direct </a:t>
            </a:r>
            <a:r>
              <a:rPr dirty="0" sz="1100" spc="10" b="1">
                <a:latin typeface="Times New Roman"/>
                <a:cs typeface="Times New Roman"/>
              </a:rPr>
              <a:t>Relationship: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2061845" marR="247015" indent="-1746250">
              <a:lnSpc>
                <a:spcPts val="13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fundamental relationship between risk and return </a:t>
            </a:r>
            <a:r>
              <a:rPr dirty="0" sz="1100" b="1">
                <a:latin typeface="Times New Roman"/>
                <a:cs typeface="Times New Roman"/>
              </a:rPr>
              <a:t>is </a:t>
            </a:r>
            <a:r>
              <a:rPr dirty="0" sz="1100" spc="10" b="1">
                <a:latin typeface="Times New Roman"/>
                <a:cs typeface="Times New Roman"/>
              </a:rPr>
              <a:t>well known to those </a:t>
            </a:r>
            <a:r>
              <a:rPr dirty="0" sz="1100" spc="15" b="1">
                <a:latin typeface="Times New Roman"/>
                <a:cs typeface="Times New Roman"/>
              </a:rPr>
              <a:t>who  </a:t>
            </a:r>
            <a:r>
              <a:rPr dirty="0" sz="1100" spc="10" b="1">
                <a:latin typeface="Times New Roman"/>
                <a:cs typeface="Times New Roman"/>
              </a:rPr>
              <a:t>have studied </a:t>
            </a:r>
            <a:r>
              <a:rPr dirty="0" sz="1100" spc="5" b="1">
                <a:latin typeface="Times New Roman"/>
                <a:cs typeface="Times New Roman"/>
              </a:rPr>
              <a:t>the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64465" marR="9144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risk someone bears,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higher </a:t>
            </a:r>
            <a:r>
              <a:rPr dirty="0" sz="1100" spc="10">
                <a:latin typeface="Times New Roman"/>
                <a:cs typeface="Times New Roman"/>
              </a:rPr>
              <a:t>are their expected </a:t>
            </a:r>
            <a:r>
              <a:rPr dirty="0" sz="1100" spc="5">
                <a:latin typeface="Times New Roman"/>
                <a:cs typeface="Times New Roman"/>
              </a:rPr>
              <a:t>return. It also points out </a:t>
            </a:r>
            <a:r>
              <a:rPr dirty="0" sz="1100" spc="10">
                <a:latin typeface="Times New Roman"/>
                <a:cs typeface="Times New Roman"/>
              </a:rPr>
              <a:t>that  some </a:t>
            </a:r>
            <a:r>
              <a:rPr dirty="0" sz="1100" spc="5">
                <a:latin typeface="Times New Roman"/>
                <a:cs typeface="Times New Roman"/>
              </a:rPr>
              <a:t>rate of return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earned </a:t>
            </a:r>
            <a:r>
              <a:rPr dirty="0" sz="1100" spc="10">
                <a:latin typeface="Times New Roman"/>
                <a:cs typeface="Times New Roman"/>
              </a:rPr>
              <a:t>without </a:t>
            </a:r>
            <a:r>
              <a:rPr dirty="0" sz="1100" spc="5">
                <a:latin typeface="Times New Roman"/>
                <a:cs typeface="Times New Roman"/>
              </a:rPr>
              <a:t>bearing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called the riskless rate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interest, </a:t>
            </a:r>
            <a:r>
              <a:rPr dirty="0" sz="1100" spc="10">
                <a:latin typeface="Times New Roman"/>
                <a:cs typeface="Times New Roman"/>
              </a:rPr>
              <a:t>or the risk free rate in finance theory.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important points </a:t>
            </a:r>
            <a:r>
              <a:rPr dirty="0" sz="1100" spc="10">
                <a:latin typeface="Times New Roman"/>
                <a:cs typeface="Times New Roman"/>
              </a:rPr>
              <a:t>should be </a:t>
            </a:r>
            <a:r>
              <a:rPr dirty="0" sz="1100" spc="5">
                <a:latin typeface="Times New Roman"/>
                <a:cs typeface="Times New Roman"/>
              </a:rPr>
              <a:t>noted. First,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risk-return relationship is </a:t>
            </a:r>
            <a:r>
              <a:rPr dirty="0" sz="1100" spc="10">
                <a:latin typeface="Times New Roman"/>
                <a:cs typeface="Times New Roman"/>
              </a:rPr>
              <a:t>based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expected </a:t>
            </a:r>
            <a:r>
              <a:rPr dirty="0" sz="1100" spc="10">
                <a:latin typeface="Times New Roman"/>
                <a:cs typeface="Times New Roman"/>
              </a:rPr>
              <a:t>return. Expected return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before the fact,  </a:t>
            </a:r>
            <a:r>
              <a:rPr dirty="0" sz="1100" spc="5">
                <a:latin typeface="Times New Roman"/>
                <a:cs typeface="Times New Roman"/>
              </a:rPr>
              <a:t>not after the fact concept. It is not correct to </a:t>
            </a:r>
            <a:r>
              <a:rPr dirty="0" sz="1100" spc="10">
                <a:latin typeface="Times New Roman"/>
                <a:cs typeface="Times New Roman"/>
              </a:rPr>
              <a:t>say </a:t>
            </a:r>
            <a:r>
              <a:rPr dirty="0" sz="1100" spc="5">
                <a:latin typeface="Times New Roman"/>
                <a:cs typeface="Times New Roman"/>
              </a:rPr>
              <a:t>that riskier securities </a:t>
            </a:r>
            <a:r>
              <a:rPr dirty="0" sz="1100" spc="10">
                <a:latin typeface="Times New Roman"/>
                <a:cs typeface="Times New Roman"/>
              </a:rPr>
              <a:t>have higher </a:t>
            </a:r>
            <a:r>
              <a:rPr dirty="0" sz="1100" spc="5">
                <a:latin typeface="Times New Roman"/>
                <a:cs typeface="Times New Roman"/>
              </a:rPr>
              <a:t>returns,  </a:t>
            </a:r>
            <a:r>
              <a:rPr dirty="0" sz="1100" spc="10">
                <a:latin typeface="Times New Roman"/>
                <a:cs typeface="Times New Roman"/>
              </a:rPr>
              <a:t>although people often make this </a:t>
            </a:r>
            <a:r>
              <a:rPr dirty="0" sz="1100" spc="5">
                <a:latin typeface="Times New Roman"/>
                <a:cs typeface="Times New Roman"/>
              </a:rPr>
              <a:t>statement. If riskier securities </a:t>
            </a:r>
            <a:r>
              <a:rPr dirty="0" sz="1100" spc="10">
                <a:latin typeface="Times New Roman"/>
                <a:cs typeface="Times New Roman"/>
              </a:rPr>
              <a:t>always had a higher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risky. </a:t>
            </a:r>
            <a:r>
              <a:rPr dirty="0" sz="1100" spc="10">
                <a:latin typeface="Times New Roman"/>
                <a:cs typeface="Times New Roman"/>
              </a:rPr>
              <a:t>Sometimes an </a:t>
            </a:r>
            <a:r>
              <a:rPr dirty="0" sz="1100" spc="5">
                <a:latin typeface="Times New Roman"/>
                <a:cs typeface="Times New Roman"/>
              </a:rPr>
              <a:t>investor is hurt by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 taken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resulted in </a:t>
            </a:r>
            <a:r>
              <a:rPr dirty="0" sz="1100" spc="10">
                <a:latin typeface="Times New Roman"/>
                <a:cs typeface="Times New Roman"/>
              </a:rPr>
              <a:t>a  negative return. Such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essence of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217614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second important point is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are talking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unavoidable, </a:t>
            </a:r>
            <a:r>
              <a:rPr dirty="0" sz="1100" spc="5">
                <a:latin typeface="Times New Roman"/>
                <a:cs typeface="Times New Roman"/>
              </a:rPr>
              <a:t>or  undiversifiable, risk.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generally </a:t>
            </a:r>
            <a:r>
              <a:rPr dirty="0" sz="1100" spc="5">
                <a:latin typeface="Times New Roman"/>
                <a:cs typeface="Times New Roman"/>
              </a:rPr>
              <a:t>rewarded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bearing risk that </a:t>
            </a:r>
            <a:r>
              <a:rPr dirty="0" sz="1100" spc="10">
                <a:latin typeface="Times New Roman"/>
                <a:cs typeface="Times New Roman"/>
              </a:rPr>
              <a:t>could have  been </a:t>
            </a:r>
            <a:r>
              <a:rPr dirty="0" sz="1100" spc="5">
                <a:latin typeface="Times New Roman"/>
                <a:cs typeface="Times New Roman"/>
              </a:rPr>
              <a:t>diversified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away.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Empirical </a:t>
            </a:r>
            <a:r>
              <a:rPr dirty="0" sz="1100" spc="5">
                <a:latin typeface="Times New Roman"/>
                <a:cs typeface="Times New Roman"/>
              </a:rPr>
              <a:t>financial research reveals clear </a:t>
            </a:r>
            <a:r>
              <a:rPr dirty="0" sz="1100" spc="10">
                <a:latin typeface="Times New Roman"/>
                <a:cs typeface="Times New Roman"/>
              </a:rPr>
              <a:t>evidence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direct relationship </a:t>
            </a:r>
            <a:r>
              <a:rPr dirty="0" sz="1100" spc="10">
                <a:latin typeface="Times New Roman"/>
                <a:cs typeface="Times New Roman"/>
              </a:rPr>
              <a:t>between  </a:t>
            </a:r>
            <a:r>
              <a:rPr dirty="0" sz="1100" spc="5">
                <a:latin typeface="Times New Roman"/>
                <a:cs typeface="Times New Roman"/>
              </a:rPr>
              <a:t>systematic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expected </a:t>
            </a:r>
            <a:r>
              <a:rPr dirty="0" sz="1100" spc="5">
                <a:latin typeface="Times New Roman"/>
                <a:cs typeface="Times New Roman"/>
              </a:rPr>
              <a:t>return.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Riskier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portfolios,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average, </a:t>
            </a:r>
            <a:r>
              <a:rPr dirty="0" sz="1100" spc="5">
                <a:latin typeface="Times New Roman"/>
                <a:cs typeface="Times New Roman"/>
              </a:rPr>
              <a:t>earn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higher.  Additionally, returns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well diversified portfolios tend to </a:t>
            </a:r>
            <a:r>
              <a:rPr dirty="0" sz="1100" spc="10">
                <a:latin typeface="Times New Roman"/>
                <a:cs typeface="Times New Roman"/>
              </a:rPr>
              <a:t>plot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generally linear fashion.  </a:t>
            </a:r>
            <a:r>
              <a:rPr dirty="0" sz="1100" spc="10">
                <a:latin typeface="Times New Roman"/>
                <a:cs typeface="Times New Roman"/>
              </a:rPr>
              <a:t>The point </a:t>
            </a:r>
            <a:r>
              <a:rPr dirty="0" sz="1100" spc="5">
                <a:latin typeface="Times New Roman"/>
                <a:cs typeface="Times New Roman"/>
              </a:rPr>
              <a:t>of this discussion is that whether </a:t>
            </a:r>
            <a:r>
              <a:rPr dirty="0" sz="1100" spc="10">
                <a:latin typeface="Times New Roman"/>
                <a:cs typeface="Times New Roman"/>
              </a:rPr>
              <a:t>looking ahead to possible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returns or  looking back at </a:t>
            </a:r>
            <a:r>
              <a:rPr dirty="0" sz="1100" spc="5">
                <a:latin typeface="Times New Roman"/>
                <a:cs typeface="Times New Roman"/>
              </a:rPr>
              <a:t>realized </a:t>
            </a:r>
            <a:r>
              <a:rPr dirty="0" sz="1100">
                <a:latin typeface="Times New Roman"/>
                <a:cs typeface="Times New Roman"/>
              </a:rPr>
              <a:t>results,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usually observe this direct relationship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between risk and </a:t>
            </a:r>
            <a:r>
              <a:rPr dirty="0" sz="1100" spc="5">
                <a:latin typeface="Times New Roman"/>
                <a:cs typeface="Times New Roman"/>
              </a:rPr>
              <a:t>return. </a:t>
            </a:r>
            <a:r>
              <a:rPr dirty="0" sz="1100" spc="10">
                <a:latin typeface="Times New Roman"/>
                <a:cs typeface="Times New Roman"/>
              </a:rPr>
              <a:t>Once again, </a:t>
            </a:r>
            <a:r>
              <a:rPr dirty="0" sz="1100" spc="5">
                <a:latin typeface="Times New Roman"/>
                <a:cs typeface="Times New Roman"/>
              </a:rPr>
              <a:t>though, it is not accurate to </a:t>
            </a:r>
            <a:r>
              <a:rPr dirty="0" sz="1100" spc="10">
                <a:latin typeface="Times New Roman"/>
                <a:cs typeface="Times New Roman"/>
              </a:rPr>
              <a:t>conclude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“higher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means higher </a:t>
            </a:r>
            <a:r>
              <a:rPr dirty="0" sz="1100" spc="5">
                <a:latin typeface="Times New Roman"/>
                <a:cs typeface="Times New Roman"/>
              </a:rPr>
              <a:t>return.” </a:t>
            </a:r>
            <a:r>
              <a:rPr dirty="0" sz="1100" spc="10">
                <a:latin typeface="Times New Roman"/>
                <a:cs typeface="Times New Roman"/>
              </a:rPr>
              <a:t>Risky </a:t>
            </a:r>
            <a:r>
              <a:rPr dirty="0" sz="1100" spc="5">
                <a:latin typeface="Times New Roman"/>
                <a:cs typeface="Times New Roman"/>
              </a:rPr>
              <a:t>investments </a:t>
            </a:r>
            <a:r>
              <a:rPr dirty="0" sz="1100" spc="10">
                <a:latin typeface="Times New Roman"/>
                <a:cs typeface="Times New Roman"/>
              </a:rPr>
              <a:t>often </a:t>
            </a:r>
            <a:r>
              <a:rPr dirty="0" sz="1100" spc="5">
                <a:latin typeface="Times New Roman"/>
                <a:cs typeface="Times New Roman"/>
              </a:rPr>
              <a:t>lose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for their </a:t>
            </a:r>
            <a:r>
              <a:rPr dirty="0" sz="1100" spc="10">
                <a:latin typeface="Times New Roman"/>
                <a:cs typeface="Times New Roman"/>
              </a:rPr>
              <a:t>owners </a:t>
            </a:r>
            <a:r>
              <a:rPr dirty="0" sz="1100" spc="5">
                <a:latin typeface="Times New Roman"/>
                <a:cs typeface="Times New Roman"/>
              </a:rPr>
              <a:t>over the short  run. </a:t>
            </a:r>
            <a:r>
              <a:rPr dirty="0" sz="1100" spc="10">
                <a:latin typeface="Times New Roman"/>
                <a:cs typeface="Times New Roman"/>
              </a:rPr>
              <a:t>They may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earn </a:t>
            </a:r>
            <a:r>
              <a:rPr dirty="0" sz="1100" spc="5">
                <a:latin typeface="Times New Roman"/>
                <a:cs typeface="Times New Roman"/>
              </a:rPr>
              <a:t>less than “safer”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investments.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202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345438" y="1231521"/>
            <a:ext cx="5513070" cy="84042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016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Measuring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Risk is often associated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dispersion in the likely </a:t>
            </a:r>
            <a:r>
              <a:rPr dirty="0" sz="1100" spc="10">
                <a:latin typeface="Times New Roman"/>
                <a:cs typeface="Times New Roman"/>
              </a:rPr>
              <a:t>outcomes. </a:t>
            </a:r>
            <a:r>
              <a:rPr dirty="0" sz="1100" spc="5">
                <a:latin typeface="Times New Roman"/>
                <a:cs typeface="Times New Roman"/>
              </a:rPr>
              <a:t>Dispersion refers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variability. Risk is </a:t>
            </a:r>
            <a:r>
              <a:rPr dirty="0" sz="1100" spc="10">
                <a:latin typeface="Times New Roman"/>
                <a:cs typeface="Times New Roman"/>
              </a:rPr>
              <a:t>assumed </a:t>
            </a:r>
            <a:r>
              <a:rPr dirty="0" sz="1100" spc="5">
                <a:latin typeface="Times New Roman"/>
                <a:cs typeface="Times New Roman"/>
              </a:rPr>
              <a:t>to arise out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variability',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consistent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our  </a:t>
            </a:r>
            <a:r>
              <a:rPr dirty="0" sz="1100" spc="10">
                <a:latin typeface="Times New Roman"/>
                <a:cs typeface="Times New Roman"/>
              </a:rPr>
              <a:t>definition of </a:t>
            </a:r>
            <a:r>
              <a:rPr dirty="0" sz="1100" spc="5">
                <a:latin typeface="Times New Roman"/>
                <a:cs typeface="Times New Roman"/>
              </a:rPr>
              <a:t>risk as </a:t>
            </a:r>
            <a:r>
              <a:rPr dirty="0" sz="1100" spc="10">
                <a:latin typeface="Times New Roman"/>
                <a:cs typeface="Times New Roman"/>
              </a:rPr>
              <a:t>the chance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actual outcome of an investment </a:t>
            </a:r>
            <a:r>
              <a:rPr dirty="0" sz="1100" spc="5">
                <a:latin typeface="Times New Roman"/>
                <a:cs typeface="Times New Roman"/>
              </a:rPr>
              <a:t>will differ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 expected outcome.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asset's return </a:t>
            </a:r>
            <a:r>
              <a:rPr dirty="0" sz="1100" spc="10">
                <a:latin typeface="Times New Roman"/>
                <a:cs typeface="Times New Roman"/>
              </a:rPr>
              <a:t>has no </a:t>
            </a:r>
            <a:r>
              <a:rPr dirty="0" sz="1100" spc="5">
                <a:latin typeface="Times New Roman"/>
                <a:cs typeface="Times New Roman"/>
              </a:rPr>
              <a:t>variability, in effect it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risk. </a:t>
            </a:r>
            <a:r>
              <a:rPr dirty="0" sz="1100" spc="10">
                <a:latin typeface="Times New Roman"/>
                <a:cs typeface="Times New Roman"/>
              </a:rPr>
              <a:t>Thus, a </a:t>
            </a:r>
            <a:r>
              <a:rPr dirty="0" sz="1100" spc="5">
                <a:latin typeface="Times New Roman"/>
                <a:cs typeface="Times New Roman"/>
              </a:rPr>
              <a:t>one- 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treasury bill purchased to </a:t>
            </a:r>
            <a:r>
              <a:rPr dirty="0" sz="1100" spc="10">
                <a:latin typeface="Times New Roman"/>
                <a:cs typeface="Times New Roman"/>
              </a:rPr>
              <a:t>yield 10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held to maturity will, in fact, yield </a:t>
            </a:r>
            <a:r>
              <a:rPr dirty="0" sz="1100" spc="10">
                <a:latin typeface="Times New Roman"/>
                <a:cs typeface="Times New Roman"/>
              </a:rPr>
              <a:t>(a  nominal) 10 percent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outcome </a:t>
            </a:r>
            <a:r>
              <a:rPr dirty="0" sz="1100" spc="5">
                <a:latin typeface="Times New Roman"/>
                <a:cs typeface="Times New Roman"/>
              </a:rPr>
              <a:t>is possible, barring </a:t>
            </a:r>
            <a:r>
              <a:rPr dirty="0" sz="1100" spc="10">
                <a:latin typeface="Times New Roman"/>
                <a:cs typeface="Times New Roman"/>
              </a:rPr>
              <a:t>default 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U.S. government,  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considered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reasonable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possibility.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46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Consider 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analyzing a </a:t>
            </a:r>
            <a:r>
              <a:rPr dirty="0" sz="1100" spc="5">
                <a:latin typeface="Times New Roman"/>
                <a:cs typeface="Times New Roman"/>
              </a:rPr>
              <a:t>series of </a:t>
            </a:r>
            <a:r>
              <a:rPr dirty="0" sz="1100" spc="10">
                <a:latin typeface="Times New Roman"/>
                <a:cs typeface="Times New Roman"/>
              </a:rPr>
              <a:t>returns (TRs) </a:t>
            </a:r>
            <a:r>
              <a:rPr dirty="0" sz="1100" spc="5">
                <a:latin typeface="Times New Roman"/>
                <a:cs typeface="Times New Roman"/>
              </a:rPr>
              <a:t>for the </a:t>
            </a:r>
            <a:r>
              <a:rPr dirty="0" sz="1100" spc="10">
                <a:latin typeface="Times New Roman"/>
                <a:cs typeface="Times New Roman"/>
              </a:rPr>
              <a:t>major types of financial  asset over some </a:t>
            </a:r>
            <a:r>
              <a:rPr dirty="0" sz="1100" spc="5">
                <a:latin typeface="Times New Roman"/>
                <a:cs typeface="Times New Roman"/>
              </a:rPr>
              <a:t>period of </a:t>
            </a:r>
            <a:r>
              <a:rPr dirty="0" sz="1100" spc="10">
                <a:latin typeface="Times New Roman"/>
                <a:cs typeface="Times New Roman"/>
              </a:rPr>
              <a:t>years. Knowing the mean </a:t>
            </a:r>
            <a:r>
              <a:rPr dirty="0" sz="1100" spc="5">
                <a:latin typeface="Times New Roman"/>
                <a:cs typeface="Times New Roman"/>
              </a:rPr>
              <a:t>of .this series is not </a:t>
            </a:r>
            <a:r>
              <a:rPr dirty="0" sz="1100" spc="10">
                <a:latin typeface="Times New Roman"/>
                <a:cs typeface="Times New Roman"/>
              </a:rPr>
              <a:t>enough; the  </a:t>
            </a:r>
            <a:r>
              <a:rPr dirty="0" sz="1100" spc="5">
                <a:latin typeface="Times New Roman"/>
                <a:cs typeface="Times New Roman"/>
              </a:rPr>
              <a:t>investor also needs to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10">
                <a:latin typeface="Times New Roman"/>
                <a:cs typeface="Times New Roman"/>
              </a:rPr>
              <a:t>something about the </a:t>
            </a:r>
            <a:r>
              <a:rPr dirty="0" sz="1100" spc="5">
                <a:latin typeface="Times New Roman"/>
                <a:cs typeface="Times New Roman"/>
              </a:rPr>
              <a:t>variability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returns. Relative 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other assets,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show, </a:t>
            </a:r>
            <a:r>
              <a:rPr dirty="0" sz="1100" spc="5">
                <a:latin typeface="Times New Roman"/>
                <a:cs typeface="Times New Roman"/>
              </a:rPr>
              <a:t>the largest variability (dispersion) in returns, with </a:t>
            </a:r>
            <a:r>
              <a:rPr dirty="0" sz="1100" spc="10">
                <a:latin typeface="Times New Roman"/>
                <a:cs typeface="Times New Roman"/>
              </a:rPr>
              <a:t>small  common stocks showing </a:t>
            </a:r>
            <a:r>
              <a:rPr dirty="0" sz="1100" spc="5">
                <a:latin typeface="Times New Roman"/>
                <a:cs typeface="Times New Roman"/>
              </a:rPr>
              <a:t>f ten greater variability. Corporate </a:t>
            </a:r>
            <a:r>
              <a:rPr dirty="0" sz="1100" spc="10">
                <a:latin typeface="Times New Roman"/>
                <a:cs typeface="Times New Roman"/>
              </a:rPr>
              <a:t>bonds have a much </a:t>
            </a:r>
            <a:r>
              <a:rPr dirty="0" sz="1100" spc="5">
                <a:latin typeface="Times New Roman"/>
                <a:cs typeface="Times New Roman"/>
              </a:rPr>
              <a:t>smaller  variability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therefore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compact </a:t>
            </a:r>
            <a:r>
              <a:rPr dirty="0" sz="1100" spc="5">
                <a:latin typeface="Times New Roman"/>
                <a:cs typeface="Times New Roman"/>
              </a:rPr>
              <a:t>distribution of returns. </a:t>
            </a:r>
            <a:r>
              <a:rPr dirty="0" sz="1100" spc="15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course, Treasury bills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 the least risky.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"dispersion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annual returns for bills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compact.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Standard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Deviation: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of distributions'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measured </a:t>
            </a:r>
            <a:r>
              <a:rPr dirty="0" sz="1100" spc="10">
                <a:latin typeface="Times New Roman"/>
                <a:cs typeface="Times New Roman"/>
              </a:rPr>
              <a:t>with an </a:t>
            </a:r>
            <a:r>
              <a:rPr dirty="0" sz="1100" spc="5">
                <a:latin typeface="Times New Roman"/>
                <a:cs typeface="Times New Roman"/>
              </a:rPr>
              <a:t>absolute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of dispersion, or  variability.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commonly </a:t>
            </a:r>
            <a:r>
              <a:rPr dirty="0" sz="1100" spc="5">
                <a:latin typeface="Times New Roman"/>
                <a:cs typeface="Times New Roman"/>
              </a:rPr>
              <a:t>used measure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dispersion over </a:t>
            </a:r>
            <a:r>
              <a:rPr dirty="0" sz="1100" spc="10">
                <a:latin typeface="Times New Roman"/>
                <a:cs typeface="Times New Roman"/>
              </a:rPr>
              <a:t>some period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standard deviation,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measures the </a:t>
            </a:r>
            <a:r>
              <a:rPr dirty="0" sz="1100" spc="10">
                <a:latin typeface="Times New Roman"/>
                <a:cs typeface="Times New Roman"/>
              </a:rPr>
              <a:t>deviation of each observation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arithmetic  mean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observations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reliable measure of variability, because 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information  in </a:t>
            </a:r>
            <a:r>
              <a:rPr dirty="0" sz="1100" spc="10">
                <a:latin typeface="Times New Roman"/>
                <a:cs typeface="Times New Roman"/>
              </a:rPr>
              <a:t>a sample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standard deviation is </a:t>
            </a:r>
            <a:r>
              <a:rPr dirty="0" sz="1100" spc="10">
                <a:latin typeface="Times New Roman"/>
                <a:cs typeface="Times New Roman"/>
              </a:rPr>
              <a:t>a measure </a:t>
            </a:r>
            <a:r>
              <a:rPr dirty="0" sz="1100" spc="5">
                <a:latin typeface="Times New Roman"/>
                <a:cs typeface="Times New Roman"/>
              </a:rPr>
              <a:t>of the total risk 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asset 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portfolio. It captures the  total variability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assets or portfolios return whatever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source of that variability.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standard deviation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variance,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calculated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as:</a:t>
            </a:r>
            <a:endParaRPr sz="1100">
              <a:latin typeface="Times New Roman"/>
              <a:cs typeface="Times New Roman"/>
            </a:endParaRPr>
          </a:p>
          <a:p>
            <a:pPr algn="ctr" marL="328295">
              <a:lnSpc>
                <a:spcPts val="855"/>
              </a:lnSpc>
              <a:spcBef>
                <a:spcPts val="470"/>
              </a:spcBef>
              <a:tabLst>
                <a:tab pos="603885" algn="l"/>
              </a:tabLst>
            </a:pPr>
            <a:r>
              <a:rPr dirty="0" sz="750" b="1">
                <a:latin typeface="Times New Roman"/>
                <a:cs typeface="Times New Roman"/>
              </a:rPr>
              <a:t>n	</a:t>
            </a:r>
            <a:r>
              <a:rPr dirty="0" u="sng" sz="75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50" spc="-9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50">
              <a:latin typeface="Times New Roman"/>
              <a:cs typeface="Times New Roman"/>
            </a:endParaRPr>
          </a:p>
          <a:p>
            <a:pPr algn="ctr">
              <a:lnSpc>
                <a:spcPts val="1275"/>
              </a:lnSpc>
            </a:pPr>
            <a:r>
              <a:rPr dirty="0" sz="1100" spc="5" b="1">
                <a:latin typeface="Times New Roman"/>
                <a:cs typeface="Times New Roman"/>
              </a:rPr>
              <a:t>σ</a:t>
            </a:r>
            <a:r>
              <a:rPr dirty="0" baseline="37037" sz="1125" spc="7" b="1">
                <a:latin typeface="Times New Roman"/>
                <a:cs typeface="Times New Roman"/>
              </a:rPr>
              <a:t>2 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∑ </a:t>
            </a:r>
            <a:r>
              <a:rPr dirty="0" sz="1100" spc="15" b="1">
                <a:latin typeface="Times New Roman"/>
                <a:cs typeface="Times New Roman"/>
              </a:rPr>
              <a:t>(X </a:t>
            </a:r>
            <a:r>
              <a:rPr dirty="0" sz="1100" spc="5" b="1">
                <a:latin typeface="Times New Roman"/>
                <a:cs typeface="Times New Roman"/>
              </a:rPr>
              <a:t>-</a:t>
            </a:r>
            <a:r>
              <a:rPr dirty="0" sz="1100" spc="-14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X)</a:t>
            </a:r>
            <a:endParaRPr sz="1100">
              <a:latin typeface="Times New Roman"/>
              <a:cs typeface="Times New Roman"/>
            </a:endParaRPr>
          </a:p>
          <a:p>
            <a:pPr algn="ctr" marL="280670">
              <a:lnSpc>
                <a:spcPts val="855"/>
              </a:lnSpc>
              <a:spcBef>
                <a:spcPts val="470"/>
              </a:spcBef>
              <a:tabLst>
                <a:tab pos="926465" algn="l"/>
              </a:tabLst>
            </a:pPr>
            <a:r>
              <a:rPr dirty="0" u="sng" sz="75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 </a:t>
            </a:r>
            <a:r>
              <a:rPr dirty="0" u="sng" sz="750" spc="-2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5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 =</a:t>
            </a:r>
            <a:r>
              <a:rPr dirty="0" u="sng" sz="750" spc="-1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5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	</a:t>
            </a:r>
            <a:endParaRPr sz="750">
              <a:latin typeface="Times New Roman"/>
              <a:cs typeface="Times New Roman"/>
            </a:endParaRPr>
          </a:p>
          <a:p>
            <a:pPr algn="ctr">
              <a:lnSpc>
                <a:spcPts val="1260"/>
              </a:lnSpc>
            </a:pPr>
            <a:r>
              <a:rPr dirty="0" sz="1100" spc="15" b="1">
                <a:latin typeface="Times New Roman"/>
                <a:cs typeface="Times New Roman"/>
              </a:rPr>
              <a:t>n </a:t>
            </a:r>
            <a:r>
              <a:rPr dirty="0" sz="1100" spc="5" b="1">
                <a:latin typeface="Times New Roman"/>
                <a:cs typeface="Times New Roman"/>
              </a:rPr>
              <a:t>-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01600" marR="3434079">
              <a:lnSpc>
                <a:spcPts val="1300"/>
              </a:lnSpc>
            </a:pPr>
            <a:r>
              <a:rPr dirty="0" sz="1100">
                <a:latin typeface="Times New Roman"/>
                <a:cs typeface="Times New Roman"/>
              </a:rPr>
              <a:t>σ</a:t>
            </a:r>
            <a:r>
              <a:rPr dirty="0" baseline="37037" sz="1125">
                <a:latin typeface="Times New Roman"/>
                <a:cs typeface="Times New Roman"/>
              </a:rPr>
              <a:t>2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variance of a </a:t>
            </a:r>
            <a:r>
              <a:rPr dirty="0" sz="1100" spc="5">
                <a:latin typeface="Times New Roman"/>
                <a:cs typeface="Times New Roman"/>
              </a:rPr>
              <a:t>set of values  </a:t>
            </a:r>
            <a:r>
              <a:rPr dirty="0" sz="1100" spc="20">
                <a:latin typeface="Times New Roman"/>
                <a:cs typeface="Times New Roman"/>
              </a:rPr>
              <a:t>X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set</a:t>
            </a: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245"/>
              </a:lnSpc>
            </a:pPr>
            <a:r>
              <a:rPr dirty="0" sz="1100" spc="20">
                <a:latin typeface="Times New Roman"/>
                <a:cs typeface="Times New Roman"/>
              </a:rPr>
              <a:t>X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mean of the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observations</a:t>
            </a: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n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returns in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sample</a:t>
            </a: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310"/>
              </a:lnSpc>
            </a:pPr>
            <a:r>
              <a:rPr dirty="0" sz="1100">
                <a:latin typeface="Times New Roman"/>
                <a:cs typeface="Times New Roman"/>
              </a:rPr>
              <a:t>σ</a:t>
            </a:r>
            <a:r>
              <a:rPr dirty="0" baseline="37037" sz="1125">
                <a:latin typeface="Times New Roman"/>
                <a:cs typeface="Times New Roman"/>
              </a:rPr>
              <a:t>2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(σ</a:t>
            </a:r>
            <a:r>
              <a:rPr dirty="0" baseline="37037" sz="1125" spc="7">
                <a:latin typeface="Times New Roman"/>
                <a:cs typeface="Times New Roman"/>
              </a:rPr>
              <a:t>2</a:t>
            </a:r>
            <a:r>
              <a:rPr dirty="0" sz="1100" spc="5">
                <a:latin typeface="Times New Roman"/>
                <a:cs typeface="Times New Roman"/>
              </a:rPr>
              <a:t>) </a:t>
            </a:r>
            <a:r>
              <a:rPr dirty="0" baseline="37037" sz="1125">
                <a:latin typeface="Times New Roman"/>
                <a:cs typeface="Times New Roman"/>
              </a:rPr>
              <a:t>1 / 2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standard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deviation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00965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Knowing the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from the sample, we </a:t>
            </a:r>
            <a:r>
              <a:rPr dirty="0" sz="1100" spc="5">
                <a:latin typeface="Times New Roman"/>
                <a:cs typeface="Times New Roman"/>
              </a:rPr>
              <a:t>can calculate the </a:t>
            </a:r>
            <a:r>
              <a:rPr dirty="0" sz="1100" spc="10">
                <a:latin typeface="Times New Roman"/>
                <a:cs typeface="Times New Roman"/>
              </a:rPr>
              <a:t>standard </a:t>
            </a:r>
            <a:r>
              <a:rPr dirty="0" sz="1100" spc="5">
                <a:latin typeface="Times New Roman"/>
                <a:cs typeface="Times New Roman"/>
              </a:rPr>
              <a:t>deviation quite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easily.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Dealing with</a:t>
            </a:r>
            <a:r>
              <a:rPr dirty="0" sz="1100" spc="2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Uncertainty: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Realized returns are important for several reasons. For example,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need to </a:t>
            </a:r>
            <a:r>
              <a:rPr dirty="0" sz="1100" spc="15">
                <a:latin typeface="Times New Roman"/>
                <a:cs typeface="Times New Roman"/>
              </a:rPr>
              <a:t>know  how </a:t>
            </a:r>
            <a:r>
              <a:rPr dirty="0" sz="1100" spc="5">
                <a:latin typeface="Times New Roman"/>
                <a:cs typeface="Times New Roman"/>
              </a:rPr>
              <a:t>their portfolios </a:t>
            </a:r>
            <a:r>
              <a:rPr dirty="0" sz="1100" spc="10">
                <a:latin typeface="Times New Roman"/>
                <a:cs typeface="Times New Roman"/>
              </a:rPr>
              <a:t>have performed. Realized </a:t>
            </a:r>
            <a:r>
              <a:rPr dirty="0" sz="1100" spc="5">
                <a:latin typeface="Times New Roman"/>
                <a:cs typeface="Times New Roman"/>
              </a:rPr>
              <a:t>returns, </a:t>
            </a:r>
            <a:r>
              <a:rPr dirty="0" sz="1100" spc="10">
                <a:latin typeface="Times New Roman"/>
                <a:cs typeface="Times New Roman"/>
              </a:rPr>
              <a:t>also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particularly important </a:t>
            </a:r>
            <a:r>
              <a:rPr dirty="0" sz="1100" spc="10">
                <a:latin typeface="Times New Roman"/>
                <a:cs typeface="Times New Roman"/>
              </a:rPr>
              <a:t>in  </a:t>
            </a:r>
            <a:r>
              <a:rPr dirty="0" sz="1100" spc="5">
                <a:latin typeface="Times New Roman"/>
                <a:cs typeface="Times New Roman"/>
              </a:rPr>
              <a:t>helping investors to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expectations about future returns,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investors must </a:t>
            </a:r>
            <a:r>
              <a:rPr dirty="0" sz="1100" spc="10">
                <a:latin typeface="Times New Roman"/>
                <a:cs typeface="Times New Roman"/>
              </a:rPr>
              <a:t>concern  themselves with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best estimate of </a:t>
            </a:r>
            <a:r>
              <a:rPr dirty="0" sz="1100" spc="5">
                <a:latin typeface="Times New Roman"/>
                <a:cs typeface="Times New Roman"/>
              </a:rPr>
              <a:t>return over the </a:t>
            </a:r>
            <a:r>
              <a:rPr dirty="0" sz="1100" spc="10">
                <a:latin typeface="Times New Roman"/>
                <a:cs typeface="Times New Roman"/>
              </a:rPr>
              <a:t>next year, </a:t>
            </a:r>
            <a:r>
              <a:rPr dirty="0" sz="1100" spc="5">
                <a:latin typeface="Times New Roman"/>
                <a:cs typeface="Times New Roman"/>
              </a:rPr>
              <a:t>or six months, or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whatever.</a:t>
            </a:r>
            <a:endParaRPr sz="1100">
              <a:latin typeface="Times New Roman"/>
              <a:cs typeface="Times New Roman"/>
            </a:endParaRPr>
          </a:p>
          <a:p>
            <a:pPr marL="1287145">
              <a:lnSpc>
                <a:spcPct val="100000"/>
              </a:lnSpc>
              <a:spcBef>
                <a:spcPts val="990"/>
              </a:spcBef>
              <a:tabLst>
                <a:tab pos="51930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203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33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28670" y="902337"/>
            <a:ext cx="154432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PORTFOLIO</a:t>
            </a:r>
            <a:r>
              <a:rPr dirty="0" sz="1100" spc="-50" b="1">
                <a:latin typeface="Times New Roman"/>
                <a:cs typeface="Times New Roman"/>
              </a:rPr>
              <a:t> </a:t>
            </a:r>
            <a:r>
              <a:rPr dirty="0" sz="1100" spc="20" b="1">
                <a:latin typeface="Times New Roman"/>
                <a:cs typeface="Times New Roman"/>
              </a:rPr>
              <a:t>THEORY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14908" y="406989"/>
            <a:ext cx="5513070" cy="82765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01600" marR="95250">
              <a:lnSpc>
                <a:spcPts val="1300"/>
              </a:lnSpc>
              <a:spcBef>
                <a:spcPts val="190"/>
              </a:spcBef>
              <a:tabLst>
                <a:tab pos="52012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do we go about estimating returns, 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what investors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actually do in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managing </a:t>
            </a:r>
            <a:r>
              <a:rPr dirty="0" sz="1100" spc="5">
                <a:latin typeface="Times New Roman"/>
                <a:cs typeface="Times New Roman"/>
              </a:rPr>
              <a:t>their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portfolios?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01600" marR="946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return measure, </a:t>
            </a:r>
            <a:r>
              <a:rPr dirty="0" sz="1100" spc="10">
                <a:latin typeface="Times New Roman"/>
                <a:cs typeface="Times New Roman"/>
              </a:rPr>
              <a:t>TR,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applicable </a:t>
            </a:r>
            <a:r>
              <a:rPr dirty="0" sz="1100" spc="5">
                <a:latin typeface="Times New Roman"/>
                <a:cs typeface="Times New Roman"/>
              </a:rPr>
              <a:t>whether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measuring realized returns; 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estimating, future (expected) </a:t>
            </a:r>
            <a:r>
              <a:rPr dirty="0" sz="1100" spc="5">
                <a:latin typeface="Times New Roman"/>
                <a:cs typeface="Times New Roman"/>
              </a:rPr>
              <a:t>returns. Because it includes </a:t>
            </a:r>
            <a:r>
              <a:rPr dirty="0" sz="1100" spc="10">
                <a:latin typeface="Times New Roman"/>
                <a:cs typeface="Times New Roman"/>
              </a:rPr>
              <a:t>everything </a:t>
            </a:r>
            <a:r>
              <a:rPr dirty="0" sz="1100" spc="5">
                <a:latin typeface="Times New Roman"/>
                <a:cs typeface="Times New Roman"/>
              </a:rPr>
              <a:t>the investor can expect  to </a:t>
            </a:r>
            <a:r>
              <a:rPr dirty="0" sz="1100" spc="10">
                <a:latin typeface="Times New Roman"/>
                <a:cs typeface="Times New Roman"/>
              </a:rPr>
              <a:t>receive over any </a:t>
            </a:r>
            <a:r>
              <a:rPr dirty="0" sz="1100" spc="5">
                <a:latin typeface="Times New Roman"/>
                <a:cs typeface="Times New Roman"/>
              </a:rPr>
              <a:t>specified future period,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TR </a:t>
            </a:r>
            <a:r>
              <a:rPr dirty="0" sz="1100" spc="5">
                <a:latin typeface="Times New Roman"/>
                <a:cs typeface="Times New Roman"/>
              </a:rPr>
              <a:t>is useful in conceptualizing the </a:t>
            </a:r>
            <a:r>
              <a:rPr dirty="0" sz="1100" spc="10">
                <a:latin typeface="Times New Roman"/>
                <a:cs typeface="Times New Roman"/>
              </a:rPr>
              <a:t>estimated  returns </a:t>
            </a:r>
            <a:r>
              <a:rPr dirty="0" sz="1100" spc="15">
                <a:latin typeface="Times New Roman"/>
                <a:cs typeface="Times New Roman"/>
              </a:rPr>
              <a:t>from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46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Similarly, the variance, or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square root, </a:t>
            </a:r>
            <a:r>
              <a:rPr dirty="0" sz="1100" spc="5">
                <a:latin typeface="Times New Roman"/>
                <a:cs typeface="Times New Roman"/>
              </a:rPr>
              <a:t>the standard deviation,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accepted </a:t>
            </a:r>
            <a:r>
              <a:rPr dirty="0" sz="1100" spc="10">
                <a:latin typeface="Times New Roman"/>
                <a:cs typeface="Times New Roman"/>
              </a:rPr>
              <a:t>measure of  variability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both realized returns and </a:t>
            </a:r>
            <a:r>
              <a:rPr dirty="0" sz="1100" spc="5">
                <a:latin typeface="Times New Roman"/>
                <a:cs typeface="Times New Roman"/>
              </a:rPr>
              <a:t>expected returns.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variance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standard deviation </a:t>
            </a:r>
            <a:r>
              <a:rPr dirty="0" sz="1100" spc="10">
                <a:latin typeface="Times New Roman"/>
                <a:cs typeface="Times New Roman"/>
              </a:rPr>
              <a:t>below and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10">
                <a:latin typeface="Times New Roman"/>
                <a:cs typeface="Times New Roman"/>
              </a:rPr>
              <a:t>interchangeably </a:t>
            </a:r>
            <a:r>
              <a:rPr dirty="0" sz="1100" spc="5">
                <a:latin typeface="Times New Roman"/>
                <a:cs typeface="Times New Roman"/>
              </a:rPr>
              <a:t>as the situation  dictates.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it is preferable </a:t>
            </a:r>
            <a:r>
              <a:rPr dirty="0" sz="1100" spc="10">
                <a:latin typeface="Times New Roman"/>
                <a:cs typeface="Times New Roman"/>
              </a:rPr>
              <a:t>to use one and sometimes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other.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Using Probability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Distributions: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return an investor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earn from </a:t>
            </a:r>
            <a:r>
              <a:rPr dirty="0" sz="1100" spc="5">
                <a:latin typeface="Times New Roman"/>
                <a:cs typeface="Times New Roman"/>
              </a:rPr>
              <a:t>investing 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known; </a:t>
            </a:r>
            <a:r>
              <a:rPr dirty="0" sz="1100" spc="5">
                <a:latin typeface="Times New Roman"/>
                <a:cs typeface="Times New Roman"/>
              </a:rPr>
              <a:t>it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estimated.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expected return </a:t>
            </a:r>
            <a:r>
              <a:rPr dirty="0" sz="1100" spc="10">
                <a:latin typeface="Times New Roman"/>
                <a:cs typeface="Times New Roman"/>
              </a:rPr>
              <a:t>and may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not actually be-realized.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may  expect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TR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particular security to </a:t>
            </a:r>
            <a:r>
              <a:rPr dirty="0" sz="1100" spc="10">
                <a:latin typeface="Times New Roman"/>
                <a:cs typeface="Times New Roman"/>
              </a:rPr>
              <a:t>be 0.10 </a:t>
            </a:r>
            <a:r>
              <a:rPr dirty="0" sz="1100" spc="5">
                <a:latin typeface="Times New Roman"/>
                <a:cs typeface="Times New Roman"/>
              </a:rPr>
              <a:t>for the </a:t>
            </a:r>
            <a:r>
              <a:rPr dirty="0" sz="1100" spc="10">
                <a:latin typeface="Times New Roman"/>
                <a:cs typeface="Times New Roman"/>
              </a:rPr>
              <a:t>coming year, </a:t>
            </a:r>
            <a:r>
              <a:rPr dirty="0" sz="1100" spc="5">
                <a:latin typeface="Times New Roman"/>
                <a:cs typeface="Times New Roman"/>
              </a:rPr>
              <a:t>but in truth this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only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"point estimate." Risk, or the </a:t>
            </a:r>
            <a:r>
              <a:rPr dirty="0" sz="1100" spc="10">
                <a:latin typeface="Times New Roman"/>
                <a:cs typeface="Times New Roman"/>
              </a:rPr>
              <a:t>chance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unfavorable </a:t>
            </a:r>
            <a:r>
              <a:rPr dirty="0" sz="1100" spc="10">
                <a:latin typeface="Times New Roman"/>
                <a:cs typeface="Times New Roman"/>
              </a:rPr>
              <a:t>event will </a:t>
            </a:r>
            <a:r>
              <a:rPr dirty="0" sz="1100" spc="5">
                <a:latin typeface="Times New Roman"/>
                <a:cs typeface="Times New Roman"/>
              </a:rPr>
              <a:t>occur, is  involved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investment decisions are </a:t>
            </a:r>
            <a:r>
              <a:rPr dirty="0" sz="1100" spc="10">
                <a:latin typeface="Times New Roman"/>
                <a:cs typeface="Times New Roman"/>
              </a:rPr>
              <a:t>made. Investors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often overly </a:t>
            </a:r>
            <a:r>
              <a:rPr dirty="0" sz="1100" spc="5">
                <a:latin typeface="Times New Roman"/>
                <a:cs typeface="Times New Roman"/>
              </a:rPr>
              <a:t>optimistic </a:t>
            </a:r>
            <a:r>
              <a:rPr dirty="0" sz="1100" spc="10">
                <a:latin typeface="Times New Roman"/>
                <a:cs typeface="Times New Roman"/>
              </a:rPr>
              <a:t>about  expected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Probability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Distributions: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deal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uncertainty of returns, investors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think </a:t>
            </a:r>
            <a:r>
              <a:rPr dirty="0" sz="1100" spc="5">
                <a:latin typeface="Times New Roman"/>
                <a:cs typeface="Times New Roman"/>
              </a:rPr>
              <a:t>explicitly about 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baseline="-11111" sz="1125">
                <a:latin typeface="Times New Roman"/>
                <a:cs typeface="Times New Roman"/>
              </a:rPr>
              <a:t>: </a:t>
            </a:r>
            <a:r>
              <a:rPr dirty="0" sz="1100" spc="5">
                <a:latin typeface="Times New Roman"/>
                <a:cs typeface="Times New Roman"/>
              </a:rPr>
              <a:t>security's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distribution of probable </a:t>
            </a:r>
            <a:r>
              <a:rPr dirty="0" sz="1100" spc="10">
                <a:latin typeface="Times New Roman"/>
                <a:cs typeface="Times New Roman"/>
              </a:rPr>
              <a:t>TRs. </a:t>
            </a:r>
            <a:r>
              <a:rPr dirty="0" sz="1100" spc="5">
                <a:latin typeface="Times New Roman"/>
                <a:cs typeface="Times New Roman"/>
              </a:rPr>
              <a:t>ln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words, investors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keep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mind </a:t>
            </a:r>
            <a:r>
              <a:rPr dirty="0" sz="1100" spc="5">
                <a:latin typeface="Times New Roman"/>
                <a:cs typeface="Times New Roman"/>
              </a:rPr>
              <a:t>that, although  they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expect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 to return </a:t>
            </a:r>
            <a:r>
              <a:rPr dirty="0" sz="1100" spc="10">
                <a:latin typeface="Times New Roman"/>
                <a:cs typeface="Times New Roman"/>
              </a:rPr>
              <a:t>10 </a:t>
            </a:r>
            <a:r>
              <a:rPr dirty="0" sz="1100" spc="5">
                <a:latin typeface="Times New Roman"/>
                <a:cs typeface="Times New Roman"/>
              </a:rPr>
              <a:t>percent, for </a:t>
            </a:r>
            <a:r>
              <a:rPr dirty="0" sz="1100" spc="10">
                <a:latin typeface="Times New Roman"/>
                <a:cs typeface="Times New Roman"/>
              </a:rPr>
              <a:t>example, </a:t>
            </a:r>
            <a:r>
              <a:rPr dirty="0" sz="1100" spc="5">
                <a:latin typeface="Times New Roman"/>
                <a:cs typeface="Times New Roman"/>
              </a:rPr>
              <a:t>this is only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one-point  </a:t>
            </a:r>
            <a:r>
              <a:rPr dirty="0" sz="1100" spc="10">
                <a:latin typeface="Times New Roman"/>
                <a:cs typeface="Times New Roman"/>
              </a:rPr>
              <a:t>estimate of the </a:t>
            </a:r>
            <a:r>
              <a:rPr dirty="0" sz="1100" spc="5">
                <a:latin typeface="Times New Roman"/>
                <a:cs typeface="Times New Roman"/>
              </a:rPr>
              <a:t>entire </a:t>
            </a:r>
            <a:r>
              <a:rPr dirty="0" sz="1100" spc="10">
                <a:latin typeface="Times New Roman"/>
                <a:cs typeface="Times New Roman"/>
              </a:rPr>
              <a:t>range of </a:t>
            </a:r>
            <a:r>
              <a:rPr dirty="0" sz="1100" spc="5">
                <a:latin typeface="Times New Roman"/>
                <a:cs typeface="Times New Roman"/>
              </a:rPr>
              <a:t>possibilities. </a:t>
            </a: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that investors </a:t>
            </a:r>
            <a:r>
              <a:rPr dirty="0" sz="1100" spc="10">
                <a:latin typeface="Times New Roman"/>
                <a:cs typeface="Times New Roman"/>
              </a:rPr>
              <a:t>must deal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uncertain future, </a:t>
            </a:r>
            <a:r>
              <a:rPr dirty="0" sz="1100" spc="10">
                <a:latin typeface="Times New Roman"/>
                <a:cs typeface="Times New Roman"/>
              </a:rPr>
              <a:t>a number </a:t>
            </a:r>
            <a:r>
              <a:rPr dirty="0" sz="1100" spc="5">
                <a:latin typeface="Times New Roman"/>
                <a:cs typeface="Times New Roman"/>
              </a:rPr>
              <a:t>of possible returns </a:t>
            </a:r>
            <a:r>
              <a:rPr dirty="0" sz="1100" spc="10">
                <a:latin typeface="Times New Roman"/>
                <a:cs typeface="Times New Roman"/>
              </a:rPr>
              <a:t>can, and </a:t>
            </a:r>
            <a:r>
              <a:rPr dirty="0" sz="1100" spc="5">
                <a:latin typeface="Times New Roman"/>
                <a:cs typeface="Times New Roman"/>
              </a:rPr>
              <a:t>will,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occur.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 the case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Treasury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paying fixed rate of interest, the interest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made with </a:t>
            </a:r>
            <a:r>
              <a:rPr dirty="0" sz="1100" spc="5">
                <a:latin typeface="Times New Roman"/>
                <a:cs typeface="Times New Roman"/>
              </a:rPr>
              <a:t>l00-percent certainty barring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financial collapse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probability  of occurrence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1.0;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no other outcome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possible.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34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possibility of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or more </a:t>
            </a:r>
            <a:r>
              <a:rPr dirty="0" sz="1100" spc="10">
                <a:latin typeface="Times New Roman"/>
                <a:cs typeface="Times New Roman"/>
              </a:rPr>
              <a:t>outcomes, 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norm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stocks, each  possible likely </a:t>
            </a:r>
            <a:r>
              <a:rPr dirty="0" sz="1100" spc="10">
                <a:latin typeface="Times New Roman"/>
                <a:cs typeface="Times New Roman"/>
              </a:rPr>
              <a:t>outcome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considered and a </a:t>
            </a:r>
            <a:r>
              <a:rPr dirty="0" sz="1100" spc="5">
                <a:latin typeface="Times New Roman"/>
                <a:cs typeface="Times New Roman"/>
              </a:rPr>
              <a:t>probability of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occurrence assessed.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probability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outcome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chance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specified </a:t>
            </a:r>
            <a:r>
              <a:rPr dirty="0" sz="1100" spc="10">
                <a:latin typeface="Times New Roman"/>
                <a:cs typeface="Times New Roman"/>
              </a:rPr>
              <a:t>outcome  </a:t>
            </a:r>
            <a:r>
              <a:rPr dirty="0" sz="1100" spc="5">
                <a:latin typeface="Times New Roman"/>
                <a:cs typeface="Times New Roman"/>
              </a:rPr>
              <a:t>will occur.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result of considering these </a:t>
            </a:r>
            <a:r>
              <a:rPr dirty="0" sz="1100" spc="10">
                <a:latin typeface="Times New Roman"/>
                <a:cs typeface="Times New Roman"/>
              </a:rPr>
              <a:t>outcomes and </a:t>
            </a:r>
            <a:r>
              <a:rPr dirty="0" sz="1100" spc="5">
                <a:latin typeface="Times New Roman"/>
                <a:cs typeface="Times New Roman"/>
              </a:rPr>
              <a:t>their probabilities together is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probability distribution consisting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specification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likely outcomes that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occur 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probabilities associated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these likely</a:t>
            </a:r>
            <a:r>
              <a:rPr dirty="0" sz="1100" spc="10">
                <a:latin typeface="Times New Roman"/>
                <a:cs typeface="Times New Roman"/>
              </a:rPr>
              <a:t> outcomes.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Probabilities represent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likelihood of various </a:t>
            </a:r>
            <a:r>
              <a:rPr dirty="0" sz="1100" spc="10">
                <a:latin typeface="Times New Roman"/>
                <a:cs typeface="Times New Roman"/>
              </a:rPr>
              <a:t>outcomes and are </a:t>
            </a:r>
            <a:r>
              <a:rPr dirty="0" sz="1100" spc="5">
                <a:latin typeface="Times New Roman"/>
                <a:cs typeface="Times New Roman"/>
              </a:rPr>
              <a:t>typically expressed as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decimal. </a:t>
            </a:r>
            <a:r>
              <a:rPr dirty="0" sz="1100" spc="15">
                <a:latin typeface="Times New Roman"/>
                <a:cs typeface="Times New Roman"/>
              </a:rPr>
              <a:t>The sum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probabilities of all possible </a:t>
            </a:r>
            <a:r>
              <a:rPr dirty="0" sz="1100" spc="10">
                <a:latin typeface="Times New Roman"/>
                <a:cs typeface="Times New Roman"/>
              </a:rPr>
              <a:t>outcomes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1.0,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must completely </a:t>
            </a:r>
            <a:r>
              <a:rPr dirty="0" sz="1100" spc="5">
                <a:latin typeface="Times New Roman"/>
                <a:cs typeface="Times New Roman"/>
              </a:rPr>
              <a:t>describe 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(perceived) likely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occurrences.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are these probabilities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associated </a:t>
            </a:r>
            <a:r>
              <a:rPr dirty="0" sz="1100" spc="10">
                <a:latin typeface="Times New Roman"/>
                <a:cs typeface="Times New Roman"/>
              </a:rPr>
              <a:t>outcomes obtained?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final analysis,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investing for </a:t>
            </a:r>
            <a:r>
              <a:rPr dirty="0" sz="1100" spc="10">
                <a:latin typeface="Times New Roman"/>
                <a:cs typeface="Times New Roman"/>
              </a:rPr>
              <a:t>some future period </a:t>
            </a:r>
            <a:r>
              <a:rPr dirty="0" sz="1100" spc="5">
                <a:latin typeface="Times New Roman"/>
                <a:cs typeface="Times New Roman"/>
              </a:rPr>
              <a:t>involves uncertainty, </a:t>
            </a:r>
            <a:r>
              <a:rPr dirty="0" sz="1100" spc="10">
                <a:latin typeface="Times New Roman"/>
                <a:cs typeface="Times New Roman"/>
              </a:rPr>
              <a:t>and therefore </a:t>
            </a:r>
            <a:r>
              <a:rPr dirty="0" sz="1100" spc="5">
                <a:latin typeface="Times New Roman"/>
                <a:cs typeface="Times New Roman"/>
              </a:rPr>
              <a:t>subjective estimates.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past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occurrences (frequencies) may be </a:t>
            </a:r>
            <a:r>
              <a:rPr dirty="0" sz="1100" spc="5">
                <a:latin typeface="Times New Roman"/>
                <a:cs typeface="Times New Roman"/>
              </a:rPr>
              <a:t>relied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heavily to estimate </a:t>
            </a:r>
            <a:r>
              <a:rPr dirty="0" sz="1100" spc="5">
                <a:latin typeface="Times New Roman"/>
                <a:cs typeface="Times New Roman"/>
              </a:rPr>
              <a:t>the  probabilities the </a:t>
            </a:r>
            <a:r>
              <a:rPr dirty="0" sz="1100" spc="10">
                <a:latin typeface="Times New Roman"/>
                <a:cs typeface="Times New Roman"/>
              </a:rPr>
              <a:t>past must be </a:t>
            </a:r>
            <a:r>
              <a:rPr dirty="0" sz="1100" spc="5">
                <a:latin typeface="Times New Roman"/>
                <a:cs typeface="Times New Roman"/>
              </a:rPr>
              <a:t>modified for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changes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204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269238" y="572391"/>
            <a:ext cx="5665470" cy="811974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77800">
              <a:lnSpc>
                <a:spcPct val="100000"/>
              </a:lnSpc>
              <a:spcBef>
                <a:spcPts val="125"/>
              </a:spcBef>
            </a:pPr>
            <a:r>
              <a:rPr dirty="0" sz="1100" spc="5" b="1">
                <a:latin typeface="Times New Roman"/>
                <a:cs typeface="Times New Roman"/>
              </a:rPr>
              <a:t>Calculating </a:t>
            </a:r>
            <a:r>
              <a:rPr dirty="0" sz="1100" spc="10" b="1">
                <a:latin typeface="Times New Roman"/>
                <a:cs typeface="Times New Roman"/>
              </a:rPr>
              <a:t>Expected Return for a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Security: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1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describe the single most likely </a:t>
            </a:r>
            <a:r>
              <a:rPr dirty="0" sz="1100" spc="10">
                <a:latin typeface="Times New Roman"/>
                <a:cs typeface="Times New Roman"/>
              </a:rPr>
              <a:t>outcome from a </a:t>
            </a:r>
            <a:r>
              <a:rPr dirty="0" sz="1100" spc="5">
                <a:latin typeface="Times New Roman"/>
                <a:cs typeface="Times New Roman"/>
              </a:rPr>
              <a:t>particular probability distribution, it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necessary to calculate its expected </a:t>
            </a:r>
            <a:r>
              <a:rPr dirty="0" sz="1100" spc="10">
                <a:latin typeface="Times New Roman"/>
                <a:cs typeface="Times New Roman"/>
              </a:rPr>
              <a:t>value.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expected value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weighted average </a:t>
            </a:r>
            <a:r>
              <a:rPr dirty="0" sz="1100" spc="5">
                <a:latin typeface="Times New Roman"/>
                <a:cs typeface="Times New Roman"/>
              </a:rPr>
              <a:t>of'all  possible return </a:t>
            </a:r>
            <a:r>
              <a:rPr dirty="0" sz="1100" spc="10">
                <a:latin typeface="Times New Roman"/>
                <a:cs typeface="Times New Roman"/>
              </a:rPr>
              <a:t>outcomes, where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outcome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weighted </a:t>
            </a:r>
            <a:r>
              <a:rPr dirty="0" sz="1100" spc="5">
                <a:latin typeface="Times New Roman"/>
                <a:cs typeface="Times New Roman"/>
              </a:rPr>
              <a:t>by its respective probability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occurrence. </a:t>
            </a:r>
            <a:r>
              <a:rPr dirty="0" sz="1100" spc="10">
                <a:latin typeface="Times New Roman"/>
                <a:cs typeface="Times New Roman"/>
              </a:rPr>
              <a:t>Since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interested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returns,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will-call this expected </a:t>
            </a:r>
            <a:r>
              <a:rPr dirty="0" sz="1100" spc="10">
                <a:latin typeface="Times New Roman"/>
                <a:cs typeface="Times New Roman"/>
              </a:rPr>
              <a:t>value the  expected </a:t>
            </a:r>
            <a:r>
              <a:rPr dirty="0" sz="1100" spc="5">
                <a:latin typeface="Times New Roman"/>
                <a:cs typeface="Times New Roman"/>
              </a:rPr>
              <a:t>rate of return, or simply expected-return,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security, it is calculated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50">
              <a:latin typeface="Times New Roman"/>
              <a:cs typeface="Times New Roman"/>
            </a:endParaRPr>
          </a:p>
          <a:p>
            <a:pPr algn="ctr" marL="94615">
              <a:lnSpc>
                <a:spcPct val="100000"/>
              </a:lnSpc>
            </a:pPr>
            <a:r>
              <a:rPr dirty="0" sz="750" b="1">
                <a:latin typeface="Times New Roman"/>
                <a:cs typeface="Times New Roman"/>
              </a:rPr>
              <a:t>m</a:t>
            </a:r>
            <a:endParaRPr sz="7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70"/>
              </a:spcBef>
            </a:pPr>
            <a:r>
              <a:rPr dirty="0" sz="1100" spc="15" b="1">
                <a:latin typeface="Times New Roman"/>
                <a:cs typeface="Times New Roman"/>
              </a:rPr>
              <a:t>E </a:t>
            </a:r>
            <a:r>
              <a:rPr dirty="0" sz="1100" spc="10" b="1">
                <a:latin typeface="Times New Roman"/>
                <a:cs typeface="Times New Roman"/>
              </a:rPr>
              <a:t>(R)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∑ </a:t>
            </a:r>
            <a:r>
              <a:rPr dirty="0" sz="1100" spc="5" b="1">
                <a:latin typeface="Times New Roman"/>
                <a:cs typeface="Times New Roman"/>
              </a:rPr>
              <a:t>R</a:t>
            </a:r>
            <a:r>
              <a:rPr dirty="0" baseline="-11111" sz="1125" spc="7" b="1">
                <a:latin typeface="Times New Roman"/>
                <a:cs typeface="Times New Roman"/>
              </a:rPr>
              <a:t>i</a:t>
            </a:r>
            <a:r>
              <a:rPr dirty="0" baseline="-11111" sz="1125" spc="7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</a:t>
            </a:r>
            <a:r>
              <a:rPr dirty="0" baseline="-11111" sz="1125" spc="7" b="1">
                <a:latin typeface="Times New Roman"/>
                <a:cs typeface="Times New Roman"/>
              </a:rPr>
              <a:t>i</a:t>
            </a:r>
            <a:endParaRPr baseline="-11111" sz="1125">
              <a:latin typeface="Times New Roman"/>
              <a:cs typeface="Times New Roman"/>
            </a:endParaRPr>
          </a:p>
          <a:p>
            <a:pPr algn="ctr" marL="67945">
              <a:lnSpc>
                <a:spcPct val="100000"/>
              </a:lnSpc>
              <a:spcBef>
                <a:spcPts val="470"/>
              </a:spcBef>
            </a:pPr>
            <a:r>
              <a:rPr dirty="0" sz="750" b="1">
                <a:latin typeface="Times New Roman"/>
                <a:cs typeface="Times New Roman"/>
              </a:rPr>
              <a:t>i =</a:t>
            </a:r>
            <a:r>
              <a:rPr dirty="0" sz="750" spc="-10" b="1">
                <a:latin typeface="Times New Roman"/>
                <a:cs typeface="Times New Roman"/>
              </a:rPr>
              <a:t> </a:t>
            </a:r>
            <a:r>
              <a:rPr dirty="0" sz="750" b="1"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77800">
              <a:lnSpc>
                <a:spcPts val="1310"/>
              </a:lnSpc>
            </a:pPr>
            <a:r>
              <a:rPr dirty="0" sz="1100" spc="15">
                <a:latin typeface="Times New Roman"/>
                <a:cs typeface="Times New Roman"/>
              </a:rPr>
              <a:t>E </a:t>
            </a:r>
            <a:r>
              <a:rPr dirty="0" sz="1100" spc="10">
                <a:latin typeface="Times New Roman"/>
                <a:cs typeface="Times New Roman"/>
              </a:rPr>
              <a:t>(R)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expected return on a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security'</a:t>
            </a:r>
            <a:endParaRPr sz="1100">
              <a:latin typeface="Times New Roman"/>
              <a:cs typeface="Times New Roman"/>
            </a:endParaRPr>
          </a:p>
          <a:p>
            <a:pPr marL="177800">
              <a:lnSpc>
                <a:spcPts val="1300"/>
              </a:lnSpc>
              <a:tabLst>
                <a:tab pos="514350" algn="l"/>
              </a:tabLst>
            </a:pP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baseline="-11111" sz="1125" spc="7">
                <a:latin typeface="Times New Roman"/>
                <a:cs typeface="Times New Roman"/>
              </a:rPr>
              <a:t>i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ith possible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return</a:t>
            </a:r>
            <a:endParaRPr sz="1100">
              <a:latin typeface="Times New Roman"/>
              <a:cs typeface="Times New Roman"/>
            </a:endParaRPr>
          </a:p>
          <a:p>
            <a:pPr marL="177800" marR="3108325">
              <a:lnSpc>
                <a:spcPts val="1300"/>
              </a:lnSpc>
              <a:spcBef>
                <a:spcPts val="50"/>
              </a:spcBef>
              <a:tabLst>
                <a:tab pos="502920" algn="l"/>
              </a:tabLst>
            </a:pPr>
            <a:r>
              <a:rPr dirty="0" sz="1100" spc="5">
                <a:latin typeface="Times New Roman"/>
                <a:cs typeface="Times New Roman"/>
              </a:rPr>
              <a:t>pr</a:t>
            </a:r>
            <a:r>
              <a:rPr dirty="0" baseline="-11111" sz="1125" spc="7">
                <a:latin typeface="Times New Roman"/>
                <a:cs typeface="Times New Roman"/>
              </a:rPr>
              <a:t>i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probability of the ith </a:t>
            </a:r>
            <a:r>
              <a:rPr dirty="0" sz="1100" spc="10">
                <a:latin typeface="Times New Roman"/>
                <a:cs typeface="Times New Roman"/>
              </a:rPr>
              <a:t>return 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baseline="-11111" sz="1125">
                <a:latin typeface="Times New Roman"/>
                <a:cs typeface="Times New Roman"/>
              </a:rPr>
              <a:t>i  </a:t>
            </a:r>
            <a:r>
              <a:rPr dirty="0" sz="1100" spc="20">
                <a:latin typeface="Times New Roman"/>
                <a:cs typeface="Times New Roman"/>
              </a:rPr>
              <a:t>m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possible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Calculating </a:t>
            </a:r>
            <a:r>
              <a:rPr dirty="0" sz="1100" spc="10" b="1">
                <a:latin typeface="Times New Roman"/>
                <a:cs typeface="Times New Roman"/>
              </a:rPr>
              <a:t>Risk </a:t>
            </a:r>
            <a:r>
              <a:rPr dirty="0" sz="1100" spc="5" b="1">
                <a:latin typeface="Times New Roman"/>
                <a:cs typeface="Times New Roman"/>
              </a:rPr>
              <a:t>for </a:t>
            </a:r>
            <a:r>
              <a:rPr dirty="0" sz="1100" spc="10" b="1">
                <a:latin typeface="Times New Roman"/>
                <a:cs typeface="Times New Roman"/>
              </a:rPr>
              <a:t>a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Security: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1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Investors 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able to quantify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measure risk.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risk associated  with the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return, </a:t>
            </a:r>
            <a:r>
              <a:rPr dirty="0" sz="1100" spc="10">
                <a:latin typeface="Times New Roman"/>
                <a:cs typeface="Times New Roman"/>
              </a:rPr>
              <a:t>the variance </a:t>
            </a:r>
            <a:r>
              <a:rPr dirty="0" sz="1100" spc="5">
                <a:latin typeface="Times New Roman"/>
                <a:cs typeface="Times New Roman"/>
              </a:rPr>
              <a:t>or standard </a:t>
            </a:r>
            <a:r>
              <a:rPr dirty="0" sz="1100" spc="10">
                <a:latin typeface="Times New Roman"/>
                <a:cs typeface="Times New Roman"/>
              </a:rPr>
              <a:t>deviation </a:t>
            </a:r>
            <a:r>
              <a:rPr dirty="0" sz="1100" spc="5">
                <a:latin typeface="Times New Roman"/>
                <a:cs typeface="Times New Roman"/>
              </a:rPr>
              <a:t>is used, </a:t>
            </a:r>
            <a:r>
              <a:rPr dirty="0" sz="1100" spc="10">
                <a:latin typeface="Times New Roman"/>
                <a:cs typeface="Times New Roman"/>
              </a:rPr>
              <a:t>the variance </a:t>
            </a:r>
            <a:r>
              <a:rPr dirty="0" sz="1100" spc="5">
                <a:latin typeface="Times New Roman"/>
                <a:cs typeface="Times New Roman"/>
              </a:rPr>
              <a:t>and,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5">
                <a:latin typeface="Times New Roman"/>
                <a:cs typeface="Times New Roman"/>
              </a:rPr>
              <a:t>square root, standard deviation, are measures of </a:t>
            </a:r>
            <a:r>
              <a:rPr dirty="0" sz="1100" spc="10">
                <a:latin typeface="Times New Roman"/>
                <a:cs typeface="Times New Roman"/>
              </a:rPr>
              <a:t>the spread </a:t>
            </a:r>
            <a:r>
              <a:rPr dirty="0" sz="1100" spc="5">
                <a:latin typeface="Times New Roman"/>
                <a:cs typeface="Times New Roman"/>
              </a:rPr>
              <a:t>or dispersion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probability  distribution;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0">
                <a:latin typeface="Times New Roman"/>
                <a:cs typeface="Times New Roman"/>
              </a:rPr>
              <a:t>they measure the dispersion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random </a:t>
            </a:r>
            <a:r>
              <a:rPr dirty="0" sz="1100" spc="5">
                <a:latin typeface="Times New Roman"/>
                <a:cs typeface="Times New Roman"/>
              </a:rPr>
              <a:t>variable </a:t>
            </a:r>
            <a:r>
              <a:rPr dirty="0" sz="1100" spc="10">
                <a:latin typeface="Times New Roman"/>
                <a:cs typeface="Times New Roman"/>
              </a:rPr>
              <a:t>around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mean.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larger this dispersion,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larger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variance or standard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deviation.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77800" marR="170815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the variance or standard deviation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probability distribution, </a:t>
            </a:r>
            <a:r>
              <a:rPr dirty="0" sz="1100" spc="5">
                <a:latin typeface="Times New Roman"/>
                <a:cs typeface="Times New Roman"/>
              </a:rPr>
              <a:t>first  calculate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expected return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distribution. Essentially, </a:t>
            </a:r>
            <a:r>
              <a:rPr dirty="0" sz="1100" spc="10">
                <a:latin typeface="Times New Roman"/>
                <a:cs typeface="Times New Roman"/>
              </a:rPr>
              <a:t>the same procedure </a:t>
            </a:r>
            <a:r>
              <a:rPr dirty="0" sz="1100" spc="5">
                <a:latin typeface="Times New Roman"/>
                <a:cs typeface="Times New Roman"/>
              </a:rPr>
              <a:t>used to 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risk, but </a:t>
            </a:r>
            <a:r>
              <a:rPr dirty="0" sz="1100" spc="10">
                <a:latin typeface="Times New Roman"/>
                <a:cs typeface="Times New Roman"/>
              </a:rPr>
              <a:t>now the </a:t>
            </a:r>
            <a:r>
              <a:rPr dirty="0" sz="1100" spc="5">
                <a:latin typeface="Times New Roman"/>
                <a:cs typeface="Times New Roman"/>
              </a:rPr>
              <a:t>probabilities associated </a:t>
            </a:r>
            <a:r>
              <a:rPr dirty="0" sz="1100" spc="10">
                <a:latin typeface="Times New Roman"/>
                <a:cs typeface="Times New Roman"/>
              </a:rPr>
              <a:t>with the outcomes must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included,</a:t>
            </a:r>
            <a:endParaRPr sz="1100">
              <a:latin typeface="Times New Roman"/>
              <a:cs typeface="Times New Roman"/>
            </a:endParaRPr>
          </a:p>
          <a:p>
            <a:pPr marL="3197860">
              <a:lnSpc>
                <a:spcPct val="100000"/>
              </a:lnSpc>
              <a:spcBef>
                <a:spcPts val="1070"/>
              </a:spcBef>
            </a:pPr>
            <a:r>
              <a:rPr dirty="0" sz="750" b="1">
                <a:latin typeface="Times New Roman"/>
                <a:cs typeface="Times New Roman"/>
              </a:rPr>
              <a:t>m</a:t>
            </a:r>
            <a:endParaRPr sz="7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70"/>
              </a:spcBef>
            </a:pPr>
            <a:r>
              <a:rPr dirty="0" sz="1100" spc="10" b="1">
                <a:latin typeface="Times New Roman"/>
                <a:cs typeface="Times New Roman"/>
              </a:rPr>
              <a:t>The variance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returns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b="1">
                <a:latin typeface="Times New Roman"/>
                <a:cs typeface="Times New Roman"/>
              </a:rPr>
              <a:t>σ</a:t>
            </a:r>
            <a:r>
              <a:rPr dirty="0" baseline="37037" sz="1125" b="1">
                <a:latin typeface="Times New Roman"/>
                <a:cs typeface="Times New Roman"/>
              </a:rPr>
              <a:t>2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∑ </a:t>
            </a:r>
            <a:r>
              <a:rPr dirty="0" sz="1100" spc="5" b="1">
                <a:latin typeface="Times New Roman"/>
                <a:cs typeface="Times New Roman"/>
              </a:rPr>
              <a:t>- </a:t>
            </a:r>
            <a:r>
              <a:rPr dirty="0" sz="1100" spc="10" b="1">
                <a:latin typeface="Times New Roman"/>
                <a:cs typeface="Times New Roman"/>
              </a:rPr>
              <a:t>[Ri – </a:t>
            </a:r>
            <a:r>
              <a:rPr dirty="0" sz="1100" spc="15" b="1">
                <a:latin typeface="Times New Roman"/>
                <a:cs typeface="Times New Roman"/>
              </a:rPr>
              <a:t>E</a:t>
            </a:r>
            <a:r>
              <a:rPr dirty="0" sz="1100" spc="-15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(R)]</a:t>
            </a:r>
            <a:r>
              <a:rPr dirty="0" baseline="37037" sz="1125" spc="7" b="1">
                <a:latin typeface="Times New Roman"/>
                <a:cs typeface="Times New Roman"/>
              </a:rPr>
              <a:t>2</a:t>
            </a:r>
            <a:r>
              <a:rPr dirty="0" sz="1100" spc="5" b="1">
                <a:latin typeface="Times New Roman"/>
                <a:cs typeface="Times New Roman"/>
              </a:rPr>
              <a:t>pr</a:t>
            </a:r>
            <a:r>
              <a:rPr dirty="0" baseline="-11111" sz="1125" spc="7" b="1">
                <a:latin typeface="Times New Roman"/>
                <a:cs typeface="Times New Roman"/>
              </a:rPr>
              <a:t>i</a:t>
            </a:r>
            <a:endParaRPr baseline="-11111" sz="1125">
              <a:latin typeface="Times New Roman"/>
              <a:cs typeface="Times New Roman"/>
            </a:endParaRPr>
          </a:p>
          <a:p>
            <a:pPr marL="3148330">
              <a:lnSpc>
                <a:spcPts val="850"/>
              </a:lnSpc>
              <a:spcBef>
                <a:spcPts val="465"/>
              </a:spcBef>
            </a:pPr>
            <a:r>
              <a:rPr dirty="0" sz="750" b="1">
                <a:latin typeface="Times New Roman"/>
                <a:cs typeface="Times New Roman"/>
              </a:rPr>
              <a:t>i =</a:t>
            </a:r>
            <a:r>
              <a:rPr dirty="0" sz="750" spc="-10" b="1">
                <a:latin typeface="Times New Roman"/>
                <a:cs typeface="Times New Roman"/>
              </a:rPr>
              <a:t> </a:t>
            </a:r>
            <a:r>
              <a:rPr dirty="0" sz="750" b="1"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  <a:p>
            <a:pPr marL="177800">
              <a:lnSpc>
                <a:spcPts val="1270"/>
              </a:lnSpc>
            </a:pPr>
            <a:r>
              <a:rPr dirty="0" sz="1100" spc="10">
                <a:latin typeface="Times New Roman"/>
                <a:cs typeface="Times New Roman"/>
              </a:rPr>
              <a:t>And</a:t>
            </a:r>
            <a:endParaRPr sz="1100">
              <a:latin typeface="Times New Roman"/>
              <a:cs typeface="Times New Roman"/>
            </a:endParaRPr>
          </a:p>
          <a:p>
            <a:pPr marL="177800" marR="1426210" indent="1253490">
              <a:lnSpc>
                <a:spcPct val="1968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standard deviation of returns </a:t>
            </a:r>
            <a:r>
              <a:rPr dirty="0" sz="1100" spc="15" b="1">
                <a:latin typeface="Times New Roman"/>
                <a:cs typeface="Times New Roman"/>
              </a:rPr>
              <a:t>= σ =</a:t>
            </a:r>
            <a:r>
              <a:rPr dirty="0" sz="1100" spc="-65" b="1">
                <a:latin typeface="Times New Roman"/>
                <a:cs typeface="Times New Roman"/>
              </a:rPr>
              <a:t> </a:t>
            </a:r>
            <a:r>
              <a:rPr dirty="0" sz="1100" b="1">
                <a:latin typeface="Times New Roman"/>
                <a:cs typeface="Times New Roman"/>
              </a:rPr>
              <a:t>(σ</a:t>
            </a:r>
            <a:r>
              <a:rPr dirty="0" baseline="37037" sz="1125" b="1">
                <a:latin typeface="Times New Roman"/>
                <a:cs typeface="Times New Roman"/>
              </a:rPr>
              <a:t>2</a:t>
            </a:r>
            <a:r>
              <a:rPr dirty="0" sz="1100" b="1">
                <a:latin typeface="Times New Roman"/>
                <a:cs typeface="Times New Roman"/>
              </a:rPr>
              <a:t>)</a:t>
            </a:r>
            <a:r>
              <a:rPr dirty="0" baseline="37037" sz="1125" b="1">
                <a:latin typeface="Times New Roman"/>
                <a:cs typeface="Times New Roman"/>
              </a:rPr>
              <a:t>1/2  </a:t>
            </a:r>
            <a:r>
              <a:rPr dirty="0" sz="1100" spc="5" b="1">
                <a:latin typeface="Times New Roman"/>
                <a:cs typeface="Times New Roman"/>
              </a:rPr>
              <a:t>Portfolio </a:t>
            </a:r>
            <a:r>
              <a:rPr dirty="0" sz="1100" spc="10" b="1">
                <a:latin typeface="Times New Roman"/>
                <a:cs typeface="Times New Roman"/>
              </a:rPr>
              <a:t>Expected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Return: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14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any </a:t>
            </a:r>
            <a:r>
              <a:rPr dirty="0" sz="1100" spc="5">
                <a:latin typeface="Times New Roman"/>
                <a:cs typeface="Times New Roman"/>
              </a:rPr>
              <a:t>portfolio is easily calculated as </a:t>
            </a:r>
            <a:r>
              <a:rPr dirty="0" sz="1100" spc="10">
                <a:latin typeface="Times New Roman"/>
                <a:cs typeface="Times New Roman"/>
              </a:rPr>
              <a:t>a weighted average </a:t>
            </a:r>
            <a:r>
              <a:rPr dirty="0" sz="1100" spc="5">
                <a:latin typeface="Times New Roman"/>
                <a:cs typeface="Times New Roman"/>
              </a:rPr>
              <a:t>of the  individual securities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percentages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portfolio’s total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invested in each portfolio asset are referred to as portfolio </a:t>
            </a:r>
            <a:r>
              <a:rPr dirty="0" sz="1100" spc="10">
                <a:latin typeface="Times New Roman"/>
                <a:cs typeface="Times New Roman"/>
              </a:rPr>
              <a:t>weights, which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denote by </a:t>
            </a:r>
            <a:r>
              <a:rPr dirty="0" sz="1100" spc="5">
                <a:latin typeface="Times New Roman"/>
                <a:cs typeface="Times New Roman"/>
              </a:rPr>
              <a:t>w.  </a:t>
            </a:r>
            <a:r>
              <a:rPr dirty="0" sz="1100" spc="10">
                <a:latin typeface="Times New Roman"/>
                <a:cs typeface="Times New Roman"/>
              </a:rPr>
              <a:t>The combined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weights are assumed to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percent of, total investable  funds,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1.0, indicating that all portfolio funds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invested. That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is,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50">
              <a:latin typeface="Times New Roman"/>
              <a:cs typeface="Times New Roman"/>
            </a:endParaRPr>
          </a:p>
          <a:p>
            <a:pPr marL="3137535">
              <a:lnSpc>
                <a:spcPct val="100000"/>
              </a:lnSpc>
            </a:pPr>
            <a:r>
              <a:rPr dirty="0" sz="750" b="1">
                <a:latin typeface="Times New Roman"/>
                <a:cs typeface="Times New Roman"/>
              </a:rPr>
              <a:t>n</a:t>
            </a:r>
            <a:endParaRPr sz="7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dirty="0" sz="1100" b="1">
                <a:latin typeface="Times New Roman"/>
                <a:cs typeface="Times New Roman"/>
              </a:rPr>
              <a:t>w</a:t>
            </a:r>
            <a:r>
              <a:rPr dirty="0" baseline="-11111" sz="1125" b="1">
                <a:latin typeface="Times New Roman"/>
                <a:cs typeface="Times New Roman"/>
              </a:rPr>
              <a:t>1 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w</a:t>
            </a:r>
            <a:r>
              <a:rPr dirty="0" baseline="-11111" sz="1125" spc="7" b="1">
                <a:latin typeface="Times New Roman"/>
                <a:cs typeface="Times New Roman"/>
              </a:rPr>
              <a:t>2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25" b="1">
                <a:latin typeface="Times New Roman"/>
                <a:cs typeface="Times New Roman"/>
              </a:rPr>
              <a:t>…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w</a:t>
            </a:r>
            <a:r>
              <a:rPr dirty="0" baseline="-11111" sz="1125" spc="7" b="1">
                <a:latin typeface="Times New Roman"/>
                <a:cs typeface="Times New Roman"/>
              </a:rPr>
              <a:t>n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∑ </a:t>
            </a:r>
            <a:r>
              <a:rPr dirty="0" sz="1100" b="1">
                <a:latin typeface="Times New Roman"/>
                <a:cs typeface="Times New Roman"/>
              </a:rPr>
              <a:t>w</a:t>
            </a:r>
            <a:r>
              <a:rPr dirty="0" baseline="-11111" sz="1125" b="1">
                <a:latin typeface="Times New Roman"/>
                <a:cs typeface="Times New Roman"/>
              </a:rPr>
              <a:t>i 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1.0</a:t>
            </a:r>
            <a:endParaRPr sz="1100">
              <a:latin typeface="Times New Roman"/>
              <a:cs typeface="Times New Roman"/>
            </a:endParaRPr>
          </a:p>
          <a:p>
            <a:pPr algn="ctr" marL="688975">
              <a:lnSpc>
                <a:spcPct val="100000"/>
              </a:lnSpc>
              <a:spcBef>
                <a:spcPts val="470"/>
              </a:spcBef>
            </a:pPr>
            <a:r>
              <a:rPr dirty="0" sz="750" b="1">
                <a:latin typeface="Times New Roman"/>
                <a:cs typeface="Times New Roman"/>
              </a:rPr>
              <a:t>i = 1</a:t>
            </a:r>
            <a:endParaRPr sz="7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206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91108" y="572391"/>
            <a:ext cx="5360035" cy="251460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254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Portfolio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25400" marR="177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remaining computation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analysis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that of the risk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portfolio. Risk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measured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variance (or </a:t>
            </a:r>
            <a:r>
              <a:rPr dirty="0" sz="1100" spc="5">
                <a:latin typeface="Times New Roman"/>
                <a:cs typeface="Times New Roman"/>
              </a:rPr>
              <a:t>standard deviation) of the portfolio's return, exactly as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case of each individual security. </a:t>
            </a:r>
            <a:r>
              <a:rPr dirty="0" sz="1100" spc="10">
                <a:latin typeface="Times New Roman"/>
                <a:cs typeface="Times New Roman"/>
              </a:rPr>
              <a:t>Typically,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risk </a:t>
            </a:r>
            <a:r>
              <a:rPr dirty="0" sz="1100" spc="5">
                <a:latin typeface="Times New Roman"/>
                <a:cs typeface="Times New Roman"/>
              </a:rPr>
              <a:t>is stated in </a:t>
            </a:r>
            <a:r>
              <a:rPr dirty="0" sz="1100" spc="10">
                <a:latin typeface="Times New Roman"/>
                <a:cs typeface="Times New Roman"/>
              </a:rPr>
              <a:t>terms of standard  </a:t>
            </a:r>
            <a:r>
              <a:rPr dirty="0" sz="1100" spc="5">
                <a:latin typeface="Times New Roman"/>
                <a:cs typeface="Times New Roman"/>
              </a:rPr>
              <a:t>deviation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the square root of 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variance.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25400" marR="1841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It is at this point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basis of modern portfolio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emerges, </a:t>
            </a:r>
            <a:r>
              <a:rPr dirty="0" sz="1100" spc="10">
                <a:latin typeface="Times New Roman"/>
                <a:cs typeface="Times New Roman"/>
              </a:rPr>
              <a:t>which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stated as  follows: </a:t>
            </a: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the expected return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weighted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of its expected  returns, portfolio risk (as measured by the variance or standard deviation) is not </a:t>
            </a:r>
            <a:r>
              <a:rPr dirty="0" sz="1100" spc="10">
                <a:latin typeface="Times New Roman"/>
                <a:cs typeface="Times New Roman"/>
              </a:rPr>
              <a:t>a weighted  average </a:t>
            </a:r>
            <a:r>
              <a:rPr dirty="0" sz="1100" spc="5">
                <a:latin typeface="Times New Roman"/>
                <a:cs typeface="Times New Roman"/>
              </a:rPr>
              <a:t>of the risk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individual securities in the portfolio.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Symbolically,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750" b="1">
                <a:latin typeface="Times New Roman"/>
                <a:cs typeface="Times New Roman"/>
              </a:rPr>
              <a:t>n</a:t>
            </a:r>
            <a:endParaRPr sz="7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70"/>
              </a:spcBef>
            </a:pPr>
            <a:r>
              <a:rPr dirty="0" sz="1100" spc="15" b="1">
                <a:latin typeface="Times New Roman"/>
                <a:cs typeface="Times New Roman"/>
              </a:rPr>
              <a:t>E </a:t>
            </a:r>
            <a:r>
              <a:rPr dirty="0" sz="1100" spc="5" b="1">
                <a:latin typeface="Times New Roman"/>
                <a:cs typeface="Times New Roman"/>
              </a:rPr>
              <a:t>(R</a:t>
            </a:r>
            <a:r>
              <a:rPr dirty="0" baseline="-11111" sz="1125" spc="7" b="1">
                <a:latin typeface="Times New Roman"/>
                <a:cs typeface="Times New Roman"/>
              </a:rPr>
              <a:t>p</a:t>
            </a:r>
            <a:r>
              <a:rPr dirty="0" sz="1100" spc="5" b="1">
                <a:latin typeface="Times New Roman"/>
                <a:cs typeface="Times New Roman"/>
              </a:rPr>
              <a:t>)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∑ </a:t>
            </a:r>
            <a:r>
              <a:rPr dirty="0" sz="1100" b="1">
                <a:latin typeface="Times New Roman"/>
                <a:cs typeface="Times New Roman"/>
              </a:rPr>
              <a:t>w</a:t>
            </a:r>
            <a:r>
              <a:rPr dirty="0" baseline="-11111" sz="1125" b="1">
                <a:latin typeface="Times New Roman"/>
                <a:cs typeface="Times New Roman"/>
              </a:rPr>
              <a:t>i  </a:t>
            </a:r>
            <a:r>
              <a:rPr dirty="0" sz="1100" spc="15" b="1">
                <a:latin typeface="Times New Roman"/>
                <a:cs typeface="Times New Roman"/>
              </a:rPr>
              <a:t>E</a:t>
            </a:r>
            <a:r>
              <a:rPr dirty="0" sz="1100" spc="-13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(R</a:t>
            </a:r>
            <a:r>
              <a:rPr dirty="0" baseline="-11111" sz="1125" spc="15" b="1">
                <a:latin typeface="Times New Roman"/>
                <a:cs typeface="Times New Roman"/>
              </a:rPr>
              <a:t>i</a:t>
            </a:r>
            <a:r>
              <a:rPr dirty="0" sz="1100" spc="10" b="1">
                <a:latin typeface="Times New Roman"/>
                <a:cs typeface="Times New Roman"/>
              </a:rPr>
              <a:t>)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470"/>
              </a:spcBef>
            </a:pPr>
            <a:r>
              <a:rPr dirty="0" sz="750" b="1">
                <a:latin typeface="Times New Roman"/>
                <a:cs typeface="Times New Roman"/>
              </a:rPr>
              <a:t>i =</a:t>
            </a:r>
            <a:r>
              <a:rPr dirty="0" sz="750" spc="-5" b="1">
                <a:latin typeface="Times New Roman"/>
                <a:cs typeface="Times New Roman"/>
              </a:rPr>
              <a:t> </a:t>
            </a:r>
            <a:r>
              <a:rPr dirty="0" sz="750" b="1"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3808" y="3209625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But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40023" y="3312018"/>
            <a:ext cx="861694" cy="59944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459"/>
              </a:spcBef>
            </a:pPr>
            <a:r>
              <a:rPr dirty="0" sz="750" b="1">
                <a:latin typeface="Times New Roman"/>
                <a:cs typeface="Times New Roman"/>
              </a:rPr>
              <a:t>n</a:t>
            </a:r>
            <a:endParaRPr sz="7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dirty="0" sz="1100" b="1">
                <a:latin typeface="Times New Roman"/>
                <a:cs typeface="Times New Roman"/>
              </a:rPr>
              <a:t>σ</a:t>
            </a:r>
            <a:r>
              <a:rPr dirty="0" baseline="37037" sz="1125" b="1">
                <a:latin typeface="Times New Roman"/>
                <a:cs typeface="Times New Roman"/>
              </a:rPr>
              <a:t>2</a:t>
            </a:r>
            <a:r>
              <a:rPr dirty="0" baseline="-11111" sz="1125" b="1">
                <a:latin typeface="Times New Roman"/>
                <a:cs typeface="Times New Roman"/>
              </a:rPr>
              <a:t>p </a:t>
            </a:r>
            <a:r>
              <a:rPr dirty="0" sz="1100" spc="15" b="1">
                <a:latin typeface="Times New Roman"/>
                <a:cs typeface="Times New Roman"/>
              </a:rPr>
              <a:t>≠ </a:t>
            </a:r>
            <a:r>
              <a:rPr dirty="0" sz="1100" spc="20" b="1">
                <a:latin typeface="Times New Roman"/>
                <a:cs typeface="Times New Roman"/>
              </a:rPr>
              <a:t>∑ </a:t>
            </a:r>
            <a:r>
              <a:rPr dirty="0" sz="1100" spc="5" b="1">
                <a:latin typeface="Times New Roman"/>
                <a:cs typeface="Times New Roman"/>
              </a:rPr>
              <a:t>w</a:t>
            </a:r>
            <a:r>
              <a:rPr dirty="0" baseline="-11111" sz="1125" spc="7" b="1">
                <a:latin typeface="Times New Roman"/>
                <a:cs typeface="Times New Roman"/>
              </a:rPr>
              <a:t>i</a:t>
            </a:r>
            <a:r>
              <a:rPr dirty="0" baseline="-11111" sz="1125" spc="-142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σ</a:t>
            </a:r>
            <a:r>
              <a:rPr dirty="0" baseline="37037" sz="1125" spc="7" b="1">
                <a:latin typeface="Times New Roman"/>
                <a:cs typeface="Times New Roman"/>
              </a:rPr>
              <a:t>2</a:t>
            </a:r>
            <a:r>
              <a:rPr dirty="0" baseline="-11111" sz="1125" spc="7" b="1">
                <a:latin typeface="Times New Roman"/>
                <a:cs typeface="Times New Roman"/>
              </a:rPr>
              <a:t>i</a:t>
            </a:r>
            <a:endParaRPr baseline="-11111" sz="1125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470"/>
              </a:spcBef>
            </a:pPr>
            <a:r>
              <a:rPr dirty="0" sz="750" b="1">
                <a:latin typeface="Times New Roman"/>
                <a:cs typeface="Times New Roman"/>
              </a:rPr>
              <a:t>i =</a:t>
            </a:r>
            <a:r>
              <a:rPr dirty="0" sz="750" spc="-15" b="1">
                <a:latin typeface="Times New Roman"/>
                <a:cs typeface="Times New Roman"/>
              </a:rPr>
              <a:t> </a:t>
            </a:r>
            <a:r>
              <a:rPr dirty="0" sz="750" b="1"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03808" y="4034101"/>
            <a:ext cx="5334000" cy="52768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</a:pPr>
            <a:r>
              <a:rPr dirty="0" sz="1100" spc="5">
                <a:latin typeface="Times New Roman"/>
                <a:cs typeface="Times New Roman"/>
              </a:rPr>
              <a:t>Precisely, investors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reduce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beyond what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would be </a:t>
            </a:r>
            <a:r>
              <a:rPr dirty="0" sz="1100" spc="5">
                <a:latin typeface="Times New Roman"/>
                <a:cs typeface="Times New Roman"/>
              </a:rPr>
              <a:t>if risk were,  in fact, </a:t>
            </a:r>
            <a:r>
              <a:rPr dirty="0" sz="1100" spc="10">
                <a:latin typeface="Times New Roman"/>
                <a:cs typeface="Times New Roman"/>
              </a:rPr>
              <a:t>simply a weighted average of </a:t>
            </a:r>
            <a:r>
              <a:rPr dirty="0" sz="1100" spc="5">
                <a:latin typeface="Times New Roman"/>
                <a:cs typeface="Times New Roman"/>
              </a:rPr>
              <a:t>the individual securities' risk. In </a:t>
            </a:r>
            <a:r>
              <a:rPr dirty="0" sz="1100" spc="10">
                <a:latin typeface="Times New Roman"/>
                <a:cs typeface="Times New Roman"/>
              </a:rPr>
              <a:t>order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see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risk reduction can be accomplished,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analyze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risk in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detail.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294638" y="902337"/>
            <a:ext cx="5613400" cy="8733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PORTFOLIO THEORY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ANALYZING PORTFOLIO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Risk Reduction: The Insurance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Principle: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35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To begin our </a:t>
            </a:r>
            <a:r>
              <a:rPr dirty="0" sz="1100" spc="5">
                <a:latin typeface="Times New Roman"/>
                <a:cs typeface="Times New Roman"/>
              </a:rPr>
              <a:t>analysis </a:t>
            </a:r>
            <a:r>
              <a:rPr dirty="0" sz="1100" spc="10">
                <a:latin typeface="Times New Roman"/>
                <a:cs typeface="Times New Roman"/>
              </a:rPr>
              <a:t>of how a </a:t>
            </a:r>
            <a:r>
              <a:rPr dirty="0" sz="1100" spc="5">
                <a:latin typeface="Times New Roman"/>
                <a:cs typeface="Times New Roman"/>
              </a:rPr>
              <a:t>portfolio of assets </a:t>
            </a:r>
            <a:r>
              <a:rPr dirty="0" sz="1100" spc="10">
                <a:latin typeface="Times New Roman"/>
                <a:cs typeface="Times New Roman"/>
              </a:rPr>
              <a:t>can reduce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that all risk  sources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of securities </a:t>
            </a:r>
            <a:r>
              <a:rPr dirty="0" sz="1100" spc="10">
                <a:latin typeface="Times New Roman"/>
                <a:cs typeface="Times New Roman"/>
              </a:rPr>
              <a:t>are independent. As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add securities to this portfolio,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exposure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particular source of risk </a:t>
            </a:r>
            <a:r>
              <a:rPr dirty="0" sz="1100" spc="10">
                <a:latin typeface="Times New Roman"/>
                <a:cs typeface="Times New Roman"/>
              </a:rPr>
              <a:t>becomes </a:t>
            </a:r>
            <a:r>
              <a:rPr dirty="0" sz="1100" spc="5">
                <a:latin typeface="Times New Roman"/>
                <a:cs typeface="Times New Roman"/>
              </a:rPr>
              <a:t>small. According to the </a:t>
            </a:r>
            <a:r>
              <a:rPr dirty="0" sz="1100" spc="10">
                <a:latin typeface="Times New Roman"/>
                <a:cs typeface="Times New Roman"/>
              </a:rPr>
              <a:t>Law </a:t>
            </a:r>
            <a:r>
              <a:rPr dirty="0" sz="1100" spc="5">
                <a:latin typeface="Times New Roman"/>
                <a:cs typeface="Times New Roman"/>
              </a:rPr>
              <a:t>of Large  </a:t>
            </a:r>
            <a:r>
              <a:rPr dirty="0" sz="1100" spc="10">
                <a:latin typeface="Times New Roman"/>
                <a:cs typeface="Times New Roman"/>
              </a:rPr>
              <a:t>Numbers, </a:t>
            </a:r>
            <a:r>
              <a:rPr dirty="0" sz="1100" spc="5">
                <a:latin typeface="Times New Roman"/>
                <a:cs typeface="Times New Roman"/>
              </a:rPr>
              <a:t>the larger </a:t>
            </a:r>
            <a:r>
              <a:rPr dirty="0" sz="1100" spc="10">
                <a:latin typeface="Times New Roman"/>
                <a:cs typeface="Times New Roman"/>
              </a:rPr>
              <a:t>the sample </a:t>
            </a:r>
            <a:r>
              <a:rPr dirty="0" sz="1100" spc="5">
                <a:latin typeface="Times New Roman"/>
                <a:cs typeface="Times New Roman"/>
              </a:rPr>
              <a:t>size, the more likely it is that </a:t>
            </a:r>
            <a:r>
              <a:rPr dirty="0" sz="1100" spc="10">
                <a:latin typeface="Times New Roman"/>
                <a:cs typeface="Times New Roman"/>
              </a:rPr>
              <a:t>the sample mean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close  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population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expected value. Risk </a:t>
            </a:r>
            <a:r>
              <a:rPr dirty="0" sz="1100" spc="5">
                <a:latin typeface="Times New Roman"/>
                <a:cs typeface="Times New Roman"/>
              </a:rPr>
              <a:t>reduction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case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independent </a:t>
            </a:r>
            <a:r>
              <a:rPr dirty="0" sz="1100" spc="5">
                <a:latin typeface="Times New Roman"/>
                <a:cs typeface="Times New Roman"/>
              </a:rPr>
              <a:t>risk  sources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thought of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insurance principle, </a:t>
            </a:r>
            <a:r>
              <a:rPr dirty="0" sz="1100" spc="10">
                <a:latin typeface="Times New Roman"/>
                <a:cs typeface="Times New Roman"/>
              </a:rPr>
              <a:t>named </a:t>
            </a:r>
            <a:r>
              <a:rPr dirty="0" sz="1100" spc="5">
                <a:latin typeface="Times New Roman"/>
                <a:cs typeface="Times New Roman"/>
              </a:rPr>
              <a:t>for the idea that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insurance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reduces its risk by writing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policies against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independent </a:t>
            </a:r>
            <a:r>
              <a:rPr dirty="0" sz="1100" spc="10">
                <a:latin typeface="Times New Roman"/>
                <a:cs typeface="Times New Roman"/>
              </a:rPr>
              <a:t>sources </a:t>
            </a:r>
            <a:r>
              <a:rPr dirty="0" sz="1100" spc="5">
                <a:latin typeface="Times New Roman"/>
                <a:cs typeface="Times New Roman"/>
              </a:rPr>
              <a:t>of  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52400" marR="144780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are assuming here that </a:t>
            </a:r>
            <a:r>
              <a:rPr dirty="0" sz="1100" spc="5">
                <a:latin typeface="Times New Roman"/>
                <a:cs typeface="Times New Roman"/>
              </a:rPr>
              <a:t>rates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return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individual securities </a:t>
            </a:r>
            <a:r>
              <a:rPr dirty="0" sz="1100" spc="5">
                <a:latin typeface="Times New Roman"/>
                <a:cs typeface="Times New Roman"/>
              </a:rPr>
              <a:t>are  statistically  </a:t>
            </a:r>
            <a:r>
              <a:rPr dirty="0" sz="1100" spc="10">
                <a:latin typeface="Times New Roman"/>
                <a:cs typeface="Times New Roman"/>
              </a:rPr>
              <a:t>independent such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any one </a:t>
            </a:r>
            <a:r>
              <a:rPr dirty="0" sz="1100" spc="5">
                <a:latin typeface="Times New Roman"/>
                <a:cs typeface="Times New Roman"/>
              </a:rPr>
              <a:t>security's rate of return is unaffected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another's </a:t>
            </a:r>
            <a:r>
              <a:rPr dirty="0" sz="1100" spc="10">
                <a:latin typeface="Times New Roman"/>
                <a:cs typeface="Times New Roman"/>
              </a:rPr>
              <a:t>rate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baseline="37037" sz="1125" spc="7">
                <a:latin typeface="Times New Roman"/>
                <a:cs typeface="Times New Roman"/>
              </a:rPr>
              <a:t>:  </a:t>
            </a:r>
            <a:r>
              <a:rPr dirty="0" sz="1100" spc="5">
                <a:latin typeface="Times New Roman"/>
                <a:cs typeface="Times New Roman"/>
              </a:rPr>
              <a:t>return. In this situation, the standard deviation of the portfolio is </a:t>
            </a:r>
            <a:r>
              <a:rPr dirty="0" sz="1100" spc="10">
                <a:latin typeface="Times New Roman"/>
                <a:cs typeface="Times New Roman"/>
              </a:rPr>
              <a:t>given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by,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σ</a:t>
            </a:r>
            <a:r>
              <a:rPr dirty="0" baseline="-11111" sz="1125" spc="7" b="1">
                <a:latin typeface="Times New Roman"/>
                <a:cs typeface="Times New Roman"/>
              </a:rPr>
              <a:t>p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b="1">
                <a:latin typeface="Times New Roman"/>
                <a:cs typeface="Times New Roman"/>
              </a:rPr>
              <a:t>σ</a:t>
            </a:r>
            <a:r>
              <a:rPr dirty="0" baseline="-11111" sz="1125" b="1">
                <a:latin typeface="Times New Roman"/>
                <a:cs typeface="Times New Roman"/>
              </a:rPr>
              <a:t>i  </a:t>
            </a:r>
            <a:r>
              <a:rPr dirty="0" sz="1100" spc="5" b="1">
                <a:latin typeface="Times New Roman"/>
                <a:cs typeface="Times New Roman"/>
              </a:rPr>
              <a:t>/ </a:t>
            </a:r>
            <a:r>
              <a:rPr dirty="0" sz="1100" spc="15" b="1">
                <a:latin typeface="Times New Roman"/>
                <a:cs typeface="Times New Roman"/>
              </a:rPr>
              <a:t>n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baseline="37037" sz="1125" b="1">
                <a:latin typeface="Times New Roman"/>
                <a:cs typeface="Times New Roman"/>
              </a:rPr>
              <a:t>1/2</a:t>
            </a:r>
            <a:endParaRPr baseline="37037" sz="1125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  <a:spcBef>
                <a:spcPts val="1280"/>
              </a:spcBef>
            </a:pPr>
            <a:r>
              <a:rPr dirty="0" sz="1100" spc="10" b="1">
                <a:latin typeface="Times New Roman"/>
                <a:cs typeface="Times New Roman"/>
              </a:rPr>
              <a:t>Diversification: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1765" marR="14414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insurance </a:t>
            </a:r>
            <a:r>
              <a:rPr dirty="0" sz="1100" spc="5">
                <a:latin typeface="Times New Roman"/>
                <a:cs typeface="Times New Roman"/>
              </a:rPr>
              <a:t>principle illustrates </a:t>
            </a:r>
            <a:r>
              <a:rPr dirty="0" sz="1100" spc="10">
                <a:latin typeface="Times New Roman"/>
                <a:cs typeface="Times New Roman"/>
              </a:rPr>
              <a:t>the concept </a:t>
            </a:r>
            <a:r>
              <a:rPr dirty="0" sz="1100" spc="5">
                <a:latin typeface="Times New Roman"/>
                <a:cs typeface="Times New Roman"/>
              </a:rPr>
              <a:t>of attempting to diversify the risk involved in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(or </a:t>
            </a:r>
            <a:r>
              <a:rPr dirty="0" sz="1100" spc="5">
                <a:latin typeface="Times New Roman"/>
                <a:cs typeface="Times New Roman"/>
              </a:rPr>
              <a:t>liabilities). In fact, diversification is the </a:t>
            </a:r>
            <a:r>
              <a:rPr dirty="0" sz="1100" spc="10">
                <a:latin typeface="Times New Roman"/>
                <a:cs typeface="Times New Roman"/>
              </a:rPr>
              <a:t>key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management </a:t>
            </a:r>
            <a:r>
              <a:rPr dirty="0" sz="1100" spc="5">
                <a:latin typeface="Times New Roman"/>
                <a:cs typeface="Times New Roman"/>
              </a:rPr>
              <a:t>of  portfolio risk, because it allows investors</a:t>
            </a:r>
            <a:r>
              <a:rPr dirty="0" baseline="37037" sz="1125" spc="7">
                <a:latin typeface="Times New Roman"/>
                <a:cs typeface="Times New Roman"/>
              </a:rPr>
              <a:t>; </a:t>
            </a:r>
            <a:r>
              <a:rPr dirty="0" sz="1100" spc="5">
                <a:latin typeface="Times New Roman"/>
                <a:cs typeface="Times New Roman"/>
              </a:rPr>
              <a:t>significantly to </a:t>
            </a:r>
            <a:r>
              <a:rPr dirty="0" sz="1100" spc="10">
                <a:latin typeface="Times New Roman"/>
                <a:cs typeface="Times New Roman"/>
              </a:rPr>
              <a:t>lower </a:t>
            </a:r>
            <a:r>
              <a:rPr dirty="0" sz="1100" spc="5">
                <a:latin typeface="Times New Roman"/>
                <a:cs typeface="Times New Roman"/>
              </a:rPr>
              <a:t>portfolio risk </a:t>
            </a:r>
            <a:r>
              <a:rPr dirty="0" sz="1100" spc="10">
                <a:latin typeface="Times New Roman"/>
                <a:cs typeface="Times New Roman"/>
              </a:rPr>
              <a:t>without  </a:t>
            </a:r>
            <a:r>
              <a:rPr dirty="0" sz="1100" spc="5">
                <a:latin typeface="Times New Roman"/>
                <a:cs typeface="Times New Roman"/>
              </a:rPr>
              <a:t>adversely affecting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Random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Diversification: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287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Random or naive </a:t>
            </a:r>
            <a:r>
              <a:rPr dirty="0" sz="1100" spc="5">
                <a:latin typeface="Times New Roman"/>
                <a:cs typeface="Times New Roman"/>
              </a:rPr>
              <a:t>diversification refers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act of </a:t>
            </a:r>
            <a:r>
              <a:rPr dirty="0" sz="1100" spc="10">
                <a:latin typeface="Times New Roman"/>
                <a:cs typeface="Times New Roman"/>
              </a:rPr>
              <a:t>randomly </a:t>
            </a:r>
            <a:r>
              <a:rPr dirty="0" sz="1100" spc="5">
                <a:latin typeface="Times New Roman"/>
                <a:cs typeface="Times New Roman"/>
              </a:rPr>
              <a:t>diversifying without regard to  relevant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characteristics such as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industry classification. </a:t>
            </a:r>
            <a:r>
              <a:rPr dirty="0" sz="1100" spc="20">
                <a:latin typeface="Times New Roman"/>
                <a:cs typeface="Times New Roman"/>
              </a:rPr>
              <a:t>An 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selects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relatively large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securities </a:t>
            </a:r>
            <a:r>
              <a:rPr dirty="0" sz="1100" spc="10">
                <a:latin typeface="Times New Roman"/>
                <a:cs typeface="Times New Roman"/>
              </a:rPr>
              <a:t>randomly—the </a:t>
            </a:r>
            <a:r>
              <a:rPr dirty="0" sz="1100" spc="5">
                <a:latin typeface="Times New Roman"/>
                <a:cs typeface="Times New Roman"/>
              </a:rPr>
              <a:t>proverbial  "throwing </a:t>
            </a:r>
            <a:r>
              <a:rPr dirty="0" sz="1100" spc="10">
                <a:latin typeface="Times New Roman"/>
                <a:cs typeface="Times New Roman"/>
              </a:rPr>
              <a:t>a dart at the Wall Street </a:t>
            </a:r>
            <a:r>
              <a:rPr dirty="0" sz="1100" spc="5">
                <a:latin typeface="Times New Roman"/>
                <a:cs typeface="Times New Roman"/>
              </a:rPr>
              <a:t>Journal </a:t>
            </a:r>
            <a:r>
              <a:rPr dirty="0" sz="1100" spc="15">
                <a:latin typeface="Times New Roman"/>
                <a:cs typeface="Times New Roman"/>
              </a:rPr>
              <a:t>page </a:t>
            </a:r>
            <a:r>
              <a:rPr dirty="0" sz="1100" spc="5">
                <a:latin typeface="Times New Roman"/>
                <a:cs typeface="Times New Roman"/>
              </a:rPr>
              <a:t>showing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quotes.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simplicity, </a:t>
            </a:r>
            <a:r>
              <a:rPr dirty="0" sz="1100" spc="15">
                <a:latin typeface="Times New Roman"/>
                <a:cs typeface="Times New Roman"/>
              </a:rPr>
              <a:t>we 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equal dollar </a:t>
            </a:r>
            <a:r>
              <a:rPr dirty="0" sz="1100" spc="10">
                <a:latin typeface="Times New Roman"/>
                <a:cs typeface="Times New Roman"/>
              </a:rPr>
              <a:t>amounts are </a:t>
            </a:r>
            <a:r>
              <a:rPr dirty="0" sz="1100" spc="5">
                <a:latin typeface="Times New Roman"/>
                <a:cs typeface="Times New Roman"/>
              </a:rPr>
              <a:t>invested in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Markowitz </a:t>
            </a:r>
            <a:r>
              <a:rPr dirty="0" sz="1100" spc="5" b="1">
                <a:latin typeface="Times New Roman"/>
                <a:cs typeface="Times New Roman"/>
              </a:rPr>
              <a:t>Portfolio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Theory: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160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Before </a:t>
            </a:r>
            <a:r>
              <a:rPr dirty="0" sz="1100" spc="10">
                <a:latin typeface="Times New Roman"/>
                <a:cs typeface="Times New Roman"/>
              </a:rPr>
              <a:t>Markowitz, </a:t>
            </a:r>
            <a:r>
              <a:rPr dirty="0" sz="1100" spc="5">
                <a:latin typeface="Times New Roman"/>
                <a:cs typeface="Times New Roman"/>
              </a:rPr>
              <a:t>investors dealt loosely with </a:t>
            </a:r>
            <a:r>
              <a:rPr dirty="0" sz="1100" spc="10">
                <a:latin typeface="Times New Roman"/>
                <a:cs typeface="Times New Roman"/>
              </a:rPr>
              <a:t>the concepts </a:t>
            </a:r>
            <a:r>
              <a:rPr dirty="0" sz="1100" spc="5">
                <a:latin typeface="Times New Roman"/>
                <a:cs typeface="Times New Roman"/>
              </a:rPr>
              <a:t>of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risk. Investors  </a:t>
            </a:r>
            <a:r>
              <a:rPr dirty="0" sz="1100" spc="10">
                <a:latin typeface="Times New Roman"/>
                <a:cs typeface="Times New Roman"/>
              </a:rPr>
              <a:t>have known </a:t>
            </a:r>
            <a:r>
              <a:rPr dirty="0" sz="1100" spc="5">
                <a:latin typeface="Times New Roman"/>
                <a:cs typeface="Times New Roman"/>
              </a:rPr>
              <a:t>intuitively for </a:t>
            </a:r>
            <a:r>
              <a:rPr dirty="0" sz="1100" spc="10">
                <a:latin typeface="Times New Roman"/>
                <a:cs typeface="Times New Roman"/>
              </a:rPr>
              <a:t>many years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>
                <a:latin typeface="Times New Roman"/>
                <a:cs typeface="Times New Roman"/>
              </a:rPr>
              <a:t>it is </a:t>
            </a:r>
            <a:r>
              <a:rPr dirty="0" sz="1100" spc="5">
                <a:latin typeface="Times New Roman"/>
                <a:cs typeface="Times New Roman"/>
              </a:rPr>
              <a:t>smart to diversify;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not </a:t>
            </a:r>
            <a:r>
              <a:rPr dirty="0" sz="1100" spc="10">
                <a:latin typeface="Times New Roman"/>
                <a:cs typeface="Times New Roman"/>
              </a:rPr>
              <a:t>to "put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of  your eggs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one basket? Markowitz however, was the </a:t>
            </a:r>
            <a:r>
              <a:rPr dirty="0" sz="1100" spc="5">
                <a:latin typeface="Times New Roman"/>
                <a:cs typeface="Times New Roman"/>
              </a:rPr>
              <a:t>first .to </a:t>
            </a:r>
            <a:r>
              <a:rPr dirty="0" sz="1100" spc="10">
                <a:latin typeface="Times New Roman"/>
                <a:cs typeface="Times New Roman"/>
              </a:rPr>
              <a:t>develop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concept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portfolio diversification in a formal </a:t>
            </a:r>
            <a:r>
              <a:rPr dirty="0" sz="1100" spc="15">
                <a:latin typeface="Times New Roman"/>
                <a:cs typeface="Times New Roman"/>
              </a:rPr>
              <a:t>way— </a:t>
            </a:r>
            <a:r>
              <a:rPr dirty="0" sz="1100" spc="10">
                <a:latin typeface="Times New Roman"/>
                <a:cs typeface="Times New Roman"/>
              </a:rPr>
              <a:t>he quantified the concept of </a:t>
            </a:r>
            <a:r>
              <a:rPr dirty="0" sz="1100" spc="5">
                <a:latin typeface="Times New Roman"/>
                <a:cs typeface="Times New Roman"/>
              </a:rPr>
              <a:t>diversification. </a:t>
            </a:r>
            <a:r>
              <a:rPr dirty="0" sz="1100" spc="15">
                <a:latin typeface="Times New Roman"/>
                <a:cs typeface="Times New Roman"/>
              </a:rPr>
              <a:t>He  </a:t>
            </a:r>
            <a:r>
              <a:rPr dirty="0" sz="1100" spc="10">
                <a:latin typeface="Times New Roman"/>
                <a:cs typeface="Times New Roman"/>
              </a:rPr>
              <a:t>showed </a:t>
            </a:r>
            <a:r>
              <a:rPr dirty="0" sz="1100" spc="5">
                <a:latin typeface="Times New Roman"/>
                <a:cs typeface="Times New Roman"/>
              </a:rPr>
              <a:t>quantitatively </a:t>
            </a:r>
            <a:r>
              <a:rPr dirty="0" sz="1100" spc="10">
                <a:latin typeface="Times New Roman"/>
                <a:cs typeface="Times New Roman"/>
              </a:rPr>
              <a:t>why and how </a:t>
            </a:r>
            <a:r>
              <a:rPr dirty="0" sz="1100" spc="5">
                <a:latin typeface="Times New Roman"/>
                <a:cs typeface="Times New Roman"/>
              </a:rPr>
              <a:t>portfolio diversification </a:t>
            </a:r>
            <a:r>
              <a:rPr dirty="0" sz="1100" spc="10">
                <a:latin typeface="Times New Roman"/>
                <a:cs typeface="Times New Roman"/>
              </a:rPr>
              <a:t>works </a:t>
            </a:r>
            <a:r>
              <a:rPr dirty="0" sz="1100" spc="5">
                <a:latin typeface="Times New Roman"/>
                <a:cs typeface="Times New Roman"/>
              </a:rPr>
              <a:t>to reduce </a:t>
            </a:r>
            <a:r>
              <a:rPr dirty="0" sz="1100" spc="10">
                <a:latin typeface="Times New Roman"/>
                <a:cs typeface="Times New Roman"/>
              </a:rPr>
              <a:t>the risk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portfolio to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5">
                <a:latin typeface="Times New Roman"/>
                <a:cs typeface="Times New Roman"/>
              </a:rPr>
              <a:t> investor.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35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Markowitz sought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organize the </a:t>
            </a:r>
            <a:r>
              <a:rPr dirty="0" sz="1100" spc="5">
                <a:latin typeface="Times New Roman"/>
                <a:cs typeface="Times New Roman"/>
              </a:rPr>
              <a:t>existing thoughts and practices into, </a:t>
            </a:r>
            <a:r>
              <a:rPr dirty="0" sz="1100" spc="10">
                <a:latin typeface="Times New Roman"/>
                <a:cs typeface="Times New Roman"/>
              </a:rPr>
              <a:t>a more </a:t>
            </a:r>
            <a:r>
              <a:rPr dirty="0" sz="1100" spc="5">
                <a:latin typeface="Times New Roman"/>
                <a:cs typeface="Times New Roman"/>
              </a:rPr>
              <a:t>formal  framework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answer a basic </a:t>
            </a:r>
            <a:r>
              <a:rPr dirty="0" sz="1100" spc="5">
                <a:latin typeface="Times New Roman"/>
                <a:cs typeface="Times New Roman"/>
              </a:rPr>
              <a:t>question. </a:t>
            </a:r>
            <a:r>
              <a:rPr dirty="0" sz="1100" spc="10">
                <a:latin typeface="Times New Roman"/>
                <a:cs typeface="Times New Roman"/>
              </a:rPr>
              <a:t>Does the </a:t>
            </a:r>
            <a:r>
              <a:rPr dirty="0" sz="1100" spc="5">
                <a:latin typeface="Times New Roman"/>
                <a:cs typeface="Times New Roman"/>
              </a:rPr>
              <a:t>risk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equal to the </a:t>
            </a:r>
            <a:r>
              <a:rPr dirty="0" sz="1100" spc="15">
                <a:latin typeface="Times New Roman"/>
                <a:cs typeface="Times New Roman"/>
              </a:rPr>
              <a:t>sum  </a:t>
            </a:r>
            <a:r>
              <a:rPr dirty="0" sz="1100" spc="5">
                <a:latin typeface="Times New Roman"/>
                <a:cs typeface="Times New Roman"/>
              </a:rPr>
              <a:t>of the risks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individual securities </a:t>
            </a:r>
            <a:r>
              <a:rPr dirty="0" sz="1100" spc="10">
                <a:latin typeface="Times New Roman"/>
                <a:cs typeface="Times New Roman"/>
              </a:rPr>
              <a:t>comprising </a:t>
            </a:r>
            <a:r>
              <a:rPr dirty="0" sz="1100" spc="5">
                <a:latin typeface="Times New Roman"/>
                <a:cs typeface="Times New Roman"/>
              </a:rPr>
              <a:t>it? </a:t>
            </a:r>
            <a:r>
              <a:rPr dirty="0" sz="1100" spc="10">
                <a:latin typeface="Times New Roman"/>
                <a:cs typeface="Times New Roman"/>
              </a:rPr>
              <a:t>Markowitz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to </a:t>
            </a:r>
            <a:r>
              <a:rPr dirty="0" sz="1100" spc="10">
                <a:latin typeface="Times New Roman"/>
                <a:cs typeface="Times New Roman"/>
              </a:rPr>
              <a:t>develop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specific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of portfolio 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derive </a:t>
            </a: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 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covariance relationships.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consider covariances in </a:t>
            </a:r>
            <a:r>
              <a:rPr dirty="0" sz="1100" spc="10">
                <a:latin typeface="Times New Roman"/>
                <a:cs typeface="Times New Roman"/>
              </a:rPr>
              <a:t>detail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discussion  below.</a:t>
            </a:r>
            <a:endParaRPr sz="1100">
              <a:latin typeface="Times New Roman"/>
              <a:cs typeface="Times New Roman"/>
            </a:endParaRPr>
          </a:p>
          <a:p>
            <a:pPr marL="1337945">
              <a:lnSpc>
                <a:spcPct val="100000"/>
              </a:lnSpc>
              <a:spcBef>
                <a:spcPts val="990"/>
              </a:spcBef>
              <a:tabLst>
                <a:tab pos="52438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207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34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02208" y="406989"/>
            <a:ext cx="5538470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14300" marR="106680">
              <a:lnSpc>
                <a:spcPct val="98400"/>
              </a:lnSpc>
              <a:spcBef>
                <a:spcPts val="150"/>
              </a:spcBef>
              <a:tabLst>
                <a:tab pos="52139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Portfolio risk is not </a:t>
            </a:r>
            <a:r>
              <a:rPr dirty="0" sz="1100" spc="10">
                <a:latin typeface="Times New Roman"/>
                <a:cs typeface="Times New Roman"/>
              </a:rPr>
              <a:t>simply a weighted average </a:t>
            </a:r>
            <a:r>
              <a:rPr dirty="0" sz="1100" spc="5">
                <a:latin typeface="Times New Roman"/>
                <a:cs typeface="Times New Roman"/>
              </a:rPr>
              <a:t>of the individual security risks. Rather, as  </a:t>
            </a:r>
            <a:r>
              <a:rPr dirty="0" sz="1100" spc="10">
                <a:latin typeface="Times New Roman"/>
                <a:cs typeface="Times New Roman"/>
              </a:rPr>
              <a:t>Markowitz </a:t>
            </a:r>
            <a:r>
              <a:rPr dirty="0" sz="1100" spc="5">
                <a:latin typeface="Times New Roman"/>
                <a:cs typeface="Times New Roman"/>
              </a:rPr>
              <a:t>first showed,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account for the interrelationships among, </a:t>
            </a:r>
            <a:r>
              <a:rPr dirty="0" sz="1100" spc="5">
                <a:latin typeface="Times New Roman"/>
                <a:cs typeface="Times New Roman"/>
              </a:rPr>
              <a:t>security returns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 order to calculate portfolio risk,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 order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reduce portfolio risk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minimum </a:t>
            </a:r>
            <a:r>
              <a:rPr dirty="0" sz="1100" spc="5">
                <a:latin typeface="Times New Roman"/>
                <a:cs typeface="Times New Roman"/>
              </a:rPr>
              <a:t>level  for any given level of return.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reason we need </a:t>
            </a:r>
            <a:r>
              <a:rPr dirty="0" sz="1100" spc="5">
                <a:latin typeface="Times New Roman"/>
                <a:cs typeface="Times New Roman"/>
              </a:rPr>
              <a:t>to consider these, interrelationships, 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comovements, among </a:t>
            </a:r>
            <a:r>
              <a:rPr dirty="0" sz="1100" spc="5">
                <a:latin typeface="Times New Roman"/>
                <a:cs typeface="Times New Roman"/>
              </a:rPr>
              <a:t>security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66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In order to remove the </a:t>
            </a:r>
            <a:r>
              <a:rPr dirty="0" sz="1100" spc="5">
                <a:latin typeface="Times New Roman"/>
                <a:cs typeface="Times New Roman"/>
              </a:rPr>
              <a:t>inequality sign </a:t>
            </a:r>
            <a:r>
              <a:rPr dirty="0" sz="1100" spc="10">
                <a:latin typeface="Times New Roman"/>
                <a:cs typeface="Times New Roman"/>
              </a:rPr>
              <a:t>from Equation and develop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will calculate the </a:t>
            </a:r>
            <a:r>
              <a:rPr dirty="0" sz="1100" spc="5">
                <a:latin typeface="Times New Roman"/>
                <a:cs typeface="Times New Roman"/>
              </a:rPr>
              <a:t>risk 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as measured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variance </a:t>
            </a:r>
            <a:r>
              <a:rPr dirty="0" sz="1100" spc="5">
                <a:latin typeface="Times New Roman"/>
                <a:cs typeface="Times New Roman"/>
              </a:rPr>
              <a:t>or standard deviation, </a:t>
            </a:r>
            <a:r>
              <a:rPr dirty="0" sz="1100" spc="10">
                <a:latin typeface="Times New Roman"/>
                <a:cs typeface="Times New Roman"/>
              </a:rPr>
              <a:t>we must account for </a:t>
            </a:r>
            <a:r>
              <a:rPr dirty="0" sz="1100" spc="5">
                <a:latin typeface="Times New Roman"/>
                <a:cs typeface="Times New Roman"/>
              </a:rPr>
              <a:t>two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factors;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544195" marR="107950" indent="-215900">
              <a:lnSpc>
                <a:spcPts val="1300"/>
              </a:lnSpc>
              <a:spcBef>
                <a:spcPts val="5"/>
              </a:spcBef>
              <a:buAutoNum type="arabicPeriod"/>
              <a:tabLst>
                <a:tab pos="544830" algn="l"/>
              </a:tabLst>
            </a:pPr>
            <a:r>
              <a:rPr dirty="0" sz="1100" spc="10">
                <a:latin typeface="Times New Roman"/>
                <a:cs typeface="Times New Roman"/>
              </a:rPr>
              <a:t>Weighted </a:t>
            </a:r>
            <a:r>
              <a:rPr dirty="0" sz="1100" spc="5">
                <a:latin typeface="Times New Roman"/>
                <a:cs typeface="Times New Roman"/>
              </a:rPr>
              <a:t>individual security risks (i.e.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variance of each individual </a:t>
            </a:r>
            <a:r>
              <a:rPr dirty="0" sz="1100" spc="10">
                <a:latin typeface="Times New Roman"/>
                <a:cs typeface="Times New Roman"/>
              </a:rPr>
              <a:t>security,  </a:t>
            </a:r>
            <a:r>
              <a:rPr dirty="0" sz="1100" spc="5">
                <a:latin typeface="Times New Roman"/>
                <a:cs typeface="Times New Roman"/>
              </a:rPr>
              <a:t>weighted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percentage </a:t>
            </a:r>
            <a:r>
              <a:rPr dirty="0" sz="1100" spc="5">
                <a:latin typeface="Times New Roman"/>
                <a:cs typeface="Times New Roman"/>
              </a:rPr>
              <a:t>of investable </a:t>
            </a:r>
            <a:r>
              <a:rPr dirty="0" sz="1100" spc="10">
                <a:latin typeface="Times New Roman"/>
                <a:cs typeface="Times New Roman"/>
              </a:rPr>
              <a:t>funds </a:t>
            </a:r>
            <a:r>
              <a:rPr dirty="0" sz="1100" spc="5">
                <a:latin typeface="Times New Roman"/>
                <a:cs typeface="Times New Roman"/>
              </a:rPr>
              <a:t>placed in each individual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security.)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Times New Roman"/>
              <a:buAutoNum type="arabicPeriod"/>
            </a:pPr>
            <a:endParaRPr sz="1050">
              <a:latin typeface="Times New Roman"/>
              <a:cs typeface="Times New Roman"/>
            </a:endParaRPr>
          </a:p>
          <a:p>
            <a:pPr algn="just" marL="544195" marR="107950" indent="-215900">
              <a:lnSpc>
                <a:spcPct val="98400"/>
              </a:lnSpc>
              <a:buAutoNum type="arabicPeriod"/>
              <a:tabLst>
                <a:tab pos="544830" algn="l"/>
              </a:tabLst>
            </a:pPr>
            <a:r>
              <a:rPr dirty="0" sz="1100" spc="10">
                <a:latin typeface="Times New Roman"/>
                <a:cs typeface="Times New Roman"/>
              </a:rPr>
              <a:t>Weighted comovements between </a:t>
            </a:r>
            <a:r>
              <a:rPr dirty="0" sz="1100" spc="5">
                <a:latin typeface="Times New Roman"/>
                <a:cs typeface="Times New Roman"/>
              </a:rPr>
              <a:t>securities returns </a:t>
            </a:r>
            <a:r>
              <a:rPr dirty="0" sz="1100">
                <a:latin typeface="Times New Roman"/>
                <a:cs typeface="Times New Roman"/>
              </a:rPr>
              <a:t>(i.e., </a:t>
            </a:r>
            <a:r>
              <a:rPr dirty="0" sz="1100" spc="10">
                <a:latin typeface="Times New Roman"/>
                <a:cs typeface="Times New Roman"/>
              </a:rPr>
              <a:t>the coyariance between, the  </a:t>
            </a:r>
            <a:r>
              <a:rPr dirty="0" sz="1100" spc="5">
                <a:latin typeface="Times New Roman"/>
                <a:cs typeface="Times New Roman"/>
              </a:rPr>
              <a:t>securities returns, again weighted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percentage of investable </a:t>
            </a:r>
            <a:r>
              <a:rPr dirty="0" sz="1100" spc="10">
                <a:latin typeface="Times New Roman"/>
                <a:cs typeface="Times New Roman"/>
              </a:rPr>
              <a:t>funds </a:t>
            </a:r>
            <a:r>
              <a:rPr dirty="0" sz="1100" spc="5">
                <a:latin typeface="Times New Roman"/>
                <a:cs typeface="Times New Roman"/>
              </a:rPr>
              <a:t>placed in  each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Measuring Comovements </a:t>
            </a:r>
            <a:r>
              <a:rPr dirty="0" sz="1100" spc="5" b="1">
                <a:latin typeface="Times New Roman"/>
                <a:cs typeface="Times New Roman"/>
              </a:rPr>
              <a:t>in Security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Returns: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7314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Covariance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absolute </a:t>
            </a:r>
            <a:r>
              <a:rPr dirty="0" sz="1100" spc="10">
                <a:latin typeface="Times New Roman"/>
                <a:cs typeface="Times New Roman"/>
              </a:rPr>
              <a:t>measure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comovements between </a:t>
            </a:r>
            <a:r>
              <a:rPr dirty="0" sz="1100" spc="5">
                <a:latin typeface="Times New Roman"/>
                <a:cs typeface="Times New Roman"/>
              </a:rPr>
              <a:t>security returns used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calculation of portfolio risk.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the actual </a:t>
            </a:r>
            <a:r>
              <a:rPr dirty="0" sz="1100" spc="10">
                <a:latin typeface="Times New Roman"/>
                <a:cs typeface="Times New Roman"/>
              </a:rPr>
              <a:t>covariance between </a:t>
            </a:r>
            <a:r>
              <a:rPr dirty="0" sz="1100" spc="5">
                <a:latin typeface="Times New Roman"/>
                <a:cs typeface="Times New Roman"/>
              </a:rPr>
              <a:t>securities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 in order to calculate portfolio variance or standard deviation. Before considering </a:t>
            </a:r>
            <a:r>
              <a:rPr dirty="0" sz="1100" spc="10">
                <a:latin typeface="Times New Roman"/>
                <a:cs typeface="Times New Roman"/>
              </a:rPr>
              <a:t>covariance,  however, we can </a:t>
            </a:r>
            <a:r>
              <a:rPr dirty="0" sz="1100" spc="5">
                <a:latin typeface="Times New Roman"/>
                <a:cs typeface="Times New Roman"/>
              </a:rPr>
              <a:t>easily illustrate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security returns </a:t>
            </a:r>
            <a:r>
              <a:rPr dirty="0" sz="1100" spc="10">
                <a:latin typeface="Times New Roman"/>
                <a:cs typeface="Times New Roman"/>
              </a:rPr>
              <a:t>move </a:t>
            </a:r>
            <a:r>
              <a:rPr dirty="0" sz="1100" spc="5">
                <a:latin typeface="Times New Roman"/>
                <a:cs typeface="Times New Roman"/>
              </a:rPr>
              <a:t>together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considering the  correlation coefficient,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 measure' of association learned in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statistics.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Correlation</a:t>
            </a:r>
            <a:r>
              <a:rPr dirty="0" sz="1100" spc="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Coefficient: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66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in portfolio </a:t>
            </a:r>
            <a:r>
              <a:rPr dirty="0" sz="1100" spc="10">
                <a:latin typeface="Times New Roman"/>
                <a:cs typeface="Times New Roman"/>
              </a:rPr>
              <a:t>theory, </a:t>
            </a:r>
            <a:r>
              <a:rPr dirty="0" sz="1100" spc="5">
                <a:latin typeface="Times New Roman"/>
                <a:cs typeface="Times New Roman"/>
              </a:rPr>
              <a:t>the correlation coefficient </a:t>
            </a:r>
            <a:r>
              <a:rPr dirty="0" sz="1100">
                <a:latin typeface="Times New Roman"/>
                <a:cs typeface="Times New Roman"/>
              </a:rPr>
              <a:t>ρ</a:t>
            </a:r>
            <a:r>
              <a:rPr dirty="0" baseline="-11111" sz="1125">
                <a:latin typeface="Times New Roman"/>
                <a:cs typeface="Times New Roman"/>
              </a:rPr>
              <a:t>ij </a:t>
            </a:r>
            <a:r>
              <a:rPr dirty="0" sz="1100" spc="10">
                <a:latin typeface="Times New Roman"/>
                <a:cs typeface="Times New Roman"/>
              </a:rPr>
              <a:t>(pronounced "rho")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statistical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of the relative </a:t>
            </a:r>
            <a:r>
              <a:rPr dirty="0" sz="1100" spc="10">
                <a:latin typeface="Times New Roman"/>
                <a:cs typeface="Times New Roman"/>
              </a:rPr>
              <a:t>comovernents between </a:t>
            </a:r>
            <a:r>
              <a:rPr dirty="0" sz="1100" spc="5">
                <a:latin typeface="Times New Roman"/>
                <a:cs typeface="Times New Roman"/>
              </a:rPr>
              <a:t>security returns. It measures the extent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on any two </a:t>
            </a:r>
            <a:r>
              <a:rPr dirty="0" sz="1100" spc="5">
                <a:latin typeface="Times New Roman"/>
                <a:cs typeface="Times New Roman"/>
              </a:rPr>
              <a:t>securities are related, however, it </a:t>
            </a:r>
            <a:r>
              <a:rPr dirty="0" sz="1100" spc="10">
                <a:latin typeface="Times New Roman"/>
                <a:cs typeface="Times New Roman"/>
              </a:rPr>
              <a:t>denotes </a:t>
            </a:r>
            <a:r>
              <a:rPr dirty="0" sz="1100" spc="5">
                <a:latin typeface="Times New Roman"/>
                <a:cs typeface="Times New Roman"/>
              </a:rPr>
              <a:t>only association, not  causation. It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 measure of association that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bounded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+1.0 'and—1.0,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with;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14300">
              <a:lnSpc>
                <a:spcPts val="1305"/>
              </a:lnSpc>
            </a:pPr>
            <a:r>
              <a:rPr dirty="0" sz="1100" spc="5" b="1">
                <a:latin typeface="Times New Roman"/>
                <a:cs typeface="Times New Roman"/>
              </a:rPr>
              <a:t>ρ</a:t>
            </a:r>
            <a:r>
              <a:rPr dirty="0" baseline="-11111" sz="1125" spc="7" b="1">
                <a:latin typeface="Times New Roman"/>
                <a:cs typeface="Times New Roman"/>
              </a:rPr>
              <a:t>i</a:t>
            </a:r>
            <a:r>
              <a:rPr dirty="0" sz="1100" spc="5" b="1">
                <a:latin typeface="Times New Roman"/>
                <a:cs typeface="Times New Roman"/>
              </a:rPr>
              <a:t>j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+1.0</a:t>
            </a:r>
            <a:endParaRPr sz="1100">
              <a:latin typeface="Times New Roman"/>
              <a:cs typeface="Times New Roman"/>
            </a:endParaRPr>
          </a:p>
          <a:p>
            <a:pPr marL="293370">
              <a:lnSpc>
                <a:spcPts val="1305"/>
              </a:lnSpc>
            </a:pP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perfect positive correlation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14300">
              <a:lnSpc>
                <a:spcPts val="1305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ρ</a:t>
            </a:r>
            <a:r>
              <a:rPr dirty="0" baseline="-11111" sz="1125" spc="7" b="1">
                <a:latin typeface="Times New Roman"/>
                <a:cs typeface="Times New Roman"/>
              </a:rPr>
              <a:t>ij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10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-1.0</a:t>
            </a:r>
            <a:endParaRPr sz="1100">
              <a:latin typeface="Times New Roman"/>
              <a:cs typeface="Times New Roman"/>
            </a:endParaRPr>
          </a:p>
          <a:p>
            <a:pPr marL="328930">
              <a:lnSpc>
                <a:spcPts val="1305"/>
              </a:lnSpc>
            </a:pP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perfect negative (inverse) correlation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14300">
              <a:lnSpc>
                <a:spcPts val="1305"/>
              </a:lnSpc>
            </a:pPr>
            <a:r>
              <a:rPr dirty="0" sz="1100" spc="5" b="1">
                <a:latin typeface="Times New Roman"/>
                <a:cs typeface="Times New Roman"/>
              </a:rPr>
              <a:t>ρ</a:t>
            </a:r>
            <a:r>
              <a:rPr dirty="0" baseline="-11111" sz="1125" spc="7" b="1">
                <a:latin typeface="Times New Roman"/>
                <a:cs typeface="Times New Roman"/>
              </a:rPr>
              <a:t>ij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10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0.0</a:t>
            </a:r>
            <a:endParaRPr sz="1100">
              <a:latin typeface="Times New Roman"/>
              <a:cs typeface="Times New Roman"/>
            </a:endParaRPr>
          </a:p>
          <a:p>
            <a:pPr marL="328930">
              <a:lnSpc>
                <a:spcPts val="1305"/>
              </a:lnSpc>
            </a:pP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zero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correlation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Covariance: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14300" marR="107314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the significant </a:t>
            </a:r>
            <a:r>
              <a:rPr dirty="0" sz="1100" spc="10">
                <a:latin typeface="Times New Roman"/>
                <a:cs typeface="Times New Roman"/>
              </a:rPr>
              <a:t>amount </a:t>
            </a:r>
            <a:r>
              <a:rPr dirty="0" sz="1100" spc="5">
                <a:latin typeface="Times New Roman"/>
                <a:cs typeface="Times New Roman"/>
              </a:rPr>
              <a:t>of correlation </a:t>
            </a:r>
            <a:r>
              <a:rPr dirty="0" sz="1100" spc="10">
                <a:latin typeface="Times New Roman"/>
                <a:cs typeface="Times New Roman"/>
              </a:rPr>
              <a:t>among </a:t>
            </a:r>
            <a:r>
              <a:rPr dirty="0" sz="1100" spc="5">
                <a:latin typeface="Times New Roman"/>
                <a:cs typeface="Times New Roman"/>
              </a:rPr>
              <a:t>security returns,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must measure </a:t>
            </a:r>
            <a:r>
              <a:rPr dirty="0" sz="1100" spc="10">
                <a:latin typeface="Times New Roman"/>
                <a:cs typeface="Times New Roman"/>
              </a:rPr>
              <a:t>the  actual amount of comovement and incorporate </a:t>
            </a:r>
            <a:r>
              <a:rPr dirty="0" sz="1100" spc="5">
                <a:latin typeface="Times New Roman"/>
                <a:cs typeface="Times New Roman"/>
              </a:rPr>
              <a:t>it into </a:t>
            </a:r>
            <a:r>
              <a:rPr dirty="0" sz="1100" spc="10">
                <a:latin typeface="Times New Roman"/>
                <a:cs typeface="Times New Roman"/>
              </a:rPr>
              <a:t>any measure of portfolio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0">
                <a:latin typeface="Times New Roman"/>
                <a:cs typeface="Times New Roman"/>
              </a:rPr>
              <a:t>because 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10">
                <a:latin typeface="Times New Roman"/>
                <a:cs typeface="Times New Roman"/>
              </a:rPr>
              <a:t>comovements </a:t>
            </a:r>
            <a:r>
              <a:rPr dirty="0" sz="1100" spc="5">
                <a:latin typeface="Times New Roman"/>
                <a:cs typeface="Times New Roman"/>
              </a:rPr>
              <a:t>affect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portfolio's </a:t>
            </a:r>
            <a:r>
              <a:rPr dirty="0" sz="1100" spc="10">
                <a:latin typeface="Times New Roman"/>
                <a:cs typeface="Times New Roman"/>
              </a:rPr>
              <a:t>variance </a:t>
            </a:r>
            <a:r>
              <a:rPr dirty="0" sz="1100" spc="5">
                <a:latin typeface="Times New Roman"/>
                <a:cs typeface="Times New Roman"/>
              </a:rPr>
              <a:t>(or standard deviation).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Covariance  </a:t>
            </a:r>
            <a:r>
              <a:rPr dirty="0" sz="1100" spc="10">
                <a:latin typeface="Times New Roman"/>
                <a:cs typeface="Times New Roman"/>
              </a:rPr>
              <a:t>measure does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this.</a:t>
            </a:r>
            <a:endParaRPr sz="1100">
              <a:latin typeface="Times New Roman"/>
              <a:cs typeface="Times New Roman"/>
            </a:endParaRPr>
          </a:p>
          <a:p>
            <a:pPr algn="just" marL="114300">
              <a:lnSpc>
                <a:spcPts val="1285"/>
              </a:lnSpc>
            </a:pPr>
            <a:r>
              <a:rPr dirty="0" sz="1100" spc="10">
                <a:latin typeface="Times New Roman"/>
                <a:cs typeface="Times New Roman"/>
              </a:rPr>
              <a:t>The covariance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absolute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degree </a:t>
            </a:r>
            <a:r>
              <a:rPr dirty="0" sz="1100" spc="5">
                <a:latin typeface="Times New Roman"/>
                <a:cs typeface="Times New Roman"/>
              </a:rPr>
              <a:t>of association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returns for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algn="just" marL="114300" marR="107314">
              <a:lnSpc>
                <a:spcPct val="98300"/>
              </a:lnSpc>
              <a:spcBef>
                <a:spcPts val="15"/>
              </a:spcBef>
            </a:pPr>
            <a:r>
              <a:rPr dirty="0" sz="1100" spc="5">
                <a:latin typeface="Times New Roman"/>
                <a:cs typeface="Times New Roman"/>
              </a:rPr>
              <a:t>pair of securities. </a:t>
            </a:r>
            <a:r>
              <a:rPr dirty="0" sz="1100" spc="10">
                <a:latin typeface="Times New Roman"/>
                <a:cs typeface="Times New Roman"/>
              </a:rPr>
              <a:t>Covariance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defined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extent to </a:t>
            </a:r>
            <a:r>
              <a:rPr dirty="0" sz="1100" spc="10">
                <a:latin typeface="Times New Roman"/>
                <a:cs typeface="Times New Roman"/>
              </a:rPr>
              <a:t>which two random </a:t>
            </a:r>
            <a:r>
              <a:rPr dirty="0" sz="1100" spc="5">
                <a:latin typeface="Times New Roman"/>
                <a:cs typeface="Times New Roman"/>
              </a:rPr>
              <a:t>variables covary  </a:t>
            </a:r>
            <a:r>
              <a:rPr dirty="0" sz="1100" spc="10">
                <a:latin typeface="Times New Roman"/>
                <a:cs typeface="Times New Roman"/>
              </a:rPr>
              <a:t>(move </a:t>
            </a:r>
            <a:r>
              <a:rPr dirty="0" sz="1100" spc="5">
                <a:latin typeface="Times New Roman"/>
                <a:cs typeface="Times New Roman"/>
              </a:rPr>
              <a:t>together) over time.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is true throughout our discussion, the variables in question  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(TRs) on two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case </a:t>
            </a:r>
            <a:r>
              <a:rPr dirty="0" sz="1100" spc="5">
                <a:latin typeface="Times New Roman"/>
                <a:cs typeface="Times New Roman"/>
              </a:rPr>
              <a:t>of the correlation coefficient, </a:t>
            </a:r>
            <a:r>
              <a:rPr dirty="0" sz="1100" spc="10">
                <a:latin typeface="Times New Roman"/>
                <a:cs typeface="Times New Roman"/>
              </a:rPr>
              <a:t>the  covariance can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208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08938" y="406989"/>
            <a:ext cx="5386070" cy="3000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just" marL="38100">
              <a:lnSpc>
                <a:spcPts val="1310"/>
              </a:lnSpc>
              <a:spcBef>
                <a:spcPts val="130"/>
              </a:spcBef>
              <a:tabLst>
                <a:tab pos="5137150" algn="l"/>
              </a:tabLst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Management (FIN630)	</a:t>
            </a: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  <a:p>
            <a:pPr algn="just" marL="467359" marR="30480" indent="-215265">
              <a:lnSpc>
                <a:spcPct val="98300"/>
              </a:lnSpc>
              <a:spcBef>
                <a:spcPts val="10"/>
              </a:spcBef>
              <a:buAutoNum type="arabicPeriod"/>
              <a:tabLst>
                <a:tab pos="467995" algn="l"/>
              </a:tabLst>
            </a:pPr>
            <a:r>
              <a:rPr dirty="0" sz="1100" spc="5">
                <a:latin typeface="Times New Roman"/>
                <a:cs typeface="Times New Roman"/>
              </a:rPr>
              <a:t>Positive, indicating that the returns </a:t>
            </a:r>
            <a:r>
              <a:rPr dirty="0" sz="1100" spc="10">
                <a:latin typeface="Times New Roman"/>
                <a:cs typeface="Times New Roman"/>
              </a:rPr>
              <a:t>on the two </a:t>
            </a:r>
            <a:r>
              <a:rPr dirty="0" sz="1100" spc="5">
                <a:latin typeface="Times New Roman"/>
                <a:cs typeface="Times New Roman"/>
              </a:rPr>
              <a:t>securities tend to </a:t>
            </a:r>
            <a:r>
              <a:rPr dirty="0" sz="1100" spc="10">
                <a:latin typeface="Times New Roman"/>
                <a:cs typeface="Times New Roman"/>
              </a:rPr>
              <a:t>move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same  </a:t>
            </a:r>
            <a:r>
              <a:rPr dirty="0" sz="1100" spc="5">
                <a:latin typeface="Times New Roman"/>
                <a:cs typeface="Times New Roman"/>
              </a:rPr>
              <a:t>direction at 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time; </a:t>
            </a:r>
            <a:r>
              <a:rPr dirty="0" sz="1100" spc="10">
                <a:latin typeface="Times New Roman"/>
                <a:cs typeface="Times New Roman"/>
              </a:rPr>
              <a:t>when one </a:t>
            </a:r>
            <a:r>
              <a:rPr dirty="0" sz="1100" spc="5">
                <a:latin typeface="Times New Roman"/>
                <a:cs typeface="Times New Roman"/>
              </a:rPr>
              <a:t>increases (decreases), </a:t>
            </a:r>
            <a:r>
              <a:rPr dirty="0" sz="1100" spc="10">
                <a:latin typeface="Times New Roman"/>
                <a:cs typeface="Times New Roman"/>
              </a:rPr>
              <a:t>the other tends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do the  same. 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covariance </a:t>
            </a:r>
            <a:r>
              <a:rPr dirty="0" sz="1100" spc="5">
                <a:latin typeface="Times New Roman"/>
                <a:cs typeface="Times New Roman"/>
              </a:rPr>
              <a:t>is positive,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correlation coefficient will also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positive.</a:t>
            </a:r>
            <a:endParaRPr sz="1100">
              <a:latin typeface="Times New Roman"/>
              <a:cs typeface="Times New Roman"/>
            </a:endParaRPr>
          </a:p>
          <a:p>
            <a:pPr algn="just" marL="467359" marR="30480" indent="-215265">
              <a:lnSpc>
                <a:spcPts val="1300"/>
              </a:lnSpc>
              <a:spcBef>
                <a:spcPts val="40"/>
              </a:spcBef>
              <a:buAutoNum type="arabicPeriod"/>
              <a:tabLst>
                <a:tab pos="467995" algn="l"/>
              </a:tabLst>
            </a:pPr>
            <a:r>
              <a:rPr dirty="0" sz="1100" spc="10">
                <a:latin typeface="Times New Roman"/>
                <a:cs typeface="Times New Roman"/>
              </a:rPr>
              <a:t>Negative, </a:t>
            </a:r>
            <a:r>
              <a:rPr dirty="0" sz="1100" spc="5">
                <a:latin typeface="Times New Roman"/>
                <a:cs typeface="Times New Roman"/>
              </a:rPr>
              <a:t>indicating that the returns </a:t>
            </a:r>
            <a:r>
              <a:rPr dirty="0" sz="1100" spc="10">
                <a:latin typeface="Times New Roman"/>
                <a:cs typeface="Times New Roman"/>
              </a:rPr>
              <a:t>on the two </a:t>
            </a:r>
            <a:r>
              <a:rPr dirty="0" sz="1100" spc="5">
                <a:latin typeface="Times New Roman"/>
                <a:cs typeface="Times New Roman"/>
              </a:rPr>
              <a:t>securities tend to </a:t>
            </a:r>
            <a:r>
              <a:rPr dirty="0" sz="1100" spc="15">
                <a:latin typeface="Times New Roman"/>
                <a:cs typeface="Times New Roman"/>
              </a:rPr>
              <a:t>move </a:t>
            </a:r>
            <a:r>
              <a:rPr dirty="0" sz="1100" spc="5">
                <a:latin typeface="Times New Roman"/>
                <a:cs typeface="Times New Roman"/>
              </a:rPr>
              <a:t>inversely;  </a:t>
            </a:r>
            <a:r>
              <a:rPr dirty="0" sz="1100" spc="10">
                <a:latin typeface="Times New Roman"/>
                <a:cs typeface="Times New Roman"/>
              </a:rPr>
              <a:t>when one </a:t>
            </a:r>
            <a:r>
              <a:rPr dirty="0" sz="1100" spc="5">
                <a:latin typeface="Times New Roman"/>
                <a:cs typeface="Times New Roman"/>
              </a:rPr>
              <a:t>increases (decreases),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tends to decrease (increase),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covariance </a:t>
            </a:r>
            <a:r>
              <a:rPr dirty="0" sz="1100" spc="5">
                <a:latin typeface="Times New Roman"/>
                <a:cs typeface="Times New Roman"/>
              </a:rPr>
              <a:t>is negative,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correlation coefficient will also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negative.</a:t>
            </a:r>
            <a:endParaRPr sz="1100">
              <a:latin typeface="Times New Roman"/>
              <a:cs typeface="Times New Roman"/>
            </a:endParaRPr>
          </a:p>
          <a:p>
            <a:pPr algn="just" marL="467359" indent="-215265">
              <a:lnSpc>
                <a:spcPts val="1240"/>
              </a:lnSpc>
              <a:buAutoNum type="arabicPeriod"/>
              <a:tabLst>
                <a:tab pos="467995" algn="l"/>
              </a:tabLst>
            </a:pPr>
            <a:r>
              <a:rPr dirty="0" sz="1100" spc="5">
                <a:latin typeface="Times New Roman"/>
                <a:cs typeface="Times New Roman"/>
              </a:rPr>
              <a:t>Zero, indicating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securities are </a:t>
            </a:r>
            <a:r>
              <a:rPr dirty="0" sz="1100" spc="10">
                <a:latin typeface="Times New Roman"/>
                <a:cs typeface="Times New Roman"/>
              </a:rPr>
              <a:t>independent and have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no</a:t>
            </a:r>
            <a:endParaRPr sz="1100">
              <a:latin typeface="Times New Roman"/>
              <a:cs typeface="Times New Roman"/>
            </a:endParaRPr>
          </a:p>
          <a:p>
            <a:pPr algn="just" marL="467359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tendency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move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or opposite directions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together.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formula </a:t>
            </a:r>
            <a:r>
              <a:rPr dirty="0" sz="1100" spc="5">
                <a:latin typeface="Times New Roman"/>
                <a:cs typeface="Times New Roman"/>
              </a:rPr>
              <a:t>for calculating </a:t>
            </a:r>
            <a:r>
              <a:rPr dirty="0" sz="1100" spc="10">
                <a:latin typeface="Times New Roman"/>
                <a:cs typeface="Times New Roman"/>
              </a:rPr>
              <a:t>covariance on an expected </a:t>
            </a:r>
            <a:r>
              <a:rPr dirty="0" sz="1100" spc="5">
                <a:latin typeface="Times New Roman"/>
                <a:cs typeface="Times New Roman"/>
              </a:rPr>
              <a:t>basis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50">
              <a:latin typeface="Times New Roman"/>
              <a:cs typeface="Times New Roman"/>
            </a:endParaRPr>
          </a:p>
          <a:p>
            <a:pPr algn="ctr" marR="1589405">
              <a:lnSpc>
                <a:spcPct val="100000"/>
              </a:lnSpc>
              <a:spcBef>
                <a:spcPts val="5"/>
              </a:spcBef>
            </a:pPr>
            <a:r>
              <a:rPr dirty="0" sz="750" b="1">
                <a:latin typeface="Times New Roman"/>
                <a:cs typeface="Times New Roman"/>
              </a:rPr>
              <a:t>m</a:t>
            </a:r>
            <a:endParaRPr sz="7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dirty="0" sz="1100" b="1">
                <a:latin typeface="Times New Roman"/>
                <a:cs typeface="Times New Roman"/>
              </a:rPr>
              <a:t>σ</a:t>
            </a:r>
            <a:r>
              <a:rPr dirty="0" baseline="-11111" sz="1125" b="1">
                <a:latin typeface="Times New Roman"/>
                <a:cs typeface="Times New Roman"/>
              </a:rPr>
              <a:t>AB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∑ </a:t>
            </a:r>
            <a:r>
              <a:rPr dirty="0" sz="1100" spc="5" b="1">
                <a:latin typeface="Times New Roman"/>
                <a:cs typeface="Times New Roman"/>
              </a:rPr>
              <a:t>[R</a:t>
            </a:r>
            <a:r>
              <a:rPr dirty="0" baseline="-11111" sz="1125" spc="7" b="1">
                <a:latin typeface="Times New Roman"/>
                <a:cs typeface="Times New Roman"/>
              </a:rPr>
              <a:t>A,i </a:t>
            </a:r>
            <a:r>
              <a:rPr dirty="0" sz="1100" spc="10" b="1">
                <a:latin typeface="Times New Roman"/>
                <a:cs typeface="Times New Roman"/>
              </a:rPr>
              <a:t>– </a:t>
            </a:r>
            <a:r>
              <a:rPr dirty="0" sz="1100" spc="15" b="1">
                <a:latin typeface="Times New Roman"/>
                <a:cs typeface="Times New Roman"/>
              </a:rPr>
              <a:t>E </a:t>
            </a:r>
            <a:r>
              <a:rPr dirty="0" sz="1100" spc="5" b="1">
                <a:latin typeface="Times New Roman"/>
                <a:cs typeface="Times New Roman"/>
              </a:rPr>
              <a:t>( </a:t>
            </a:r>
            <a:r>
              <a:rPr dirty="0" sz="1100" spc="10" b="1">
                <a:latin typeface="Times New Roman"/>
                <a:cs typeface="Times New Roman"/>
              </a:rPr>
              <a:t>R</a:t>
            </a:r>
            <a:r>
              <a:rPr dirty="0" baseline="-11111" sz="1125" spc="15" b="1">
                <a:latin typeface="Times New Roman"/>
                <a:cs typeface="Times New Roman"/>
              </a:rPr>
              <a:t>A</a:t>
            </a:r>
            <a:r>
              <a:rPr dirty="0" sz="1100" spc="10" b="1">
                <a:latin typeface="Times New Roman"/>
                <a:cs typeface="Times New Roman"/>
              </a:rPr>
              <a:t>)] </a:t>
            </a:r>
            <a:r>
              <a:rPr dirty="0" sz="1100" b="1">
                <a:latin typeface="Times New Roman"/>
                <a:cs typeface="Times New Roman"/>
              </a:rPr>
              <a:t>[R</a:t>
            </a:r>
            <a:r>
              <a:rPr dirty="0" baseline="-11111" sz="1125" b="1">
                <a:latin typeface="Times New Roman"/>
                <a:cs typeface="Times New Roman"/>
              </a:rPr>
              <a:t>B,i </a:t>
            </a:r>
            <a:r>
              <a:rPr dirty="0" sz="1100" spc="10" b="1">
                <a:latin typeface="Times New Roman"/>
                <a:cs typeface="Times New Roman"/>
              </a:rPr>
              <a:t>– </a:t>
            </a:r>
            <a:r>
              <a:rPr dirty="0" sz="1100" spc="5" b="1">
                <a:latin typeface="Times New Roman"/>
                <a:cs typeface="Times New Roman"/>
              </a:rPr>
              <a:t>E(R</a:t>
            </a:r>
            <a:r>
              <a:rPr dirty="0" baseline="-11111" sz="1125" spc="7" b="1">
                <a:latin typeface="Times New Roman"/>
                <a:cs typeface="Times New Roman"/>
              </a:rPr>
              <a:t>B</a:t>
            </a:r>
            <a:r>
              <a:rPr dirty="0" sz="1100" spc="5" b="1">
                <a:latin typeface="Times New Roman"/>
                <a:cs typeface="Times New Roman"/>
              </a:rPr>
              <a:t>)]</a:t>
            </a:r>
            <a:r>
              <a:rPr dirty="0" sz="1100" spc="-15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</a:t>
            </a:r>
            <a:r>
              <a:rPr dirty="0" baseline="-11111" sz="1125" spc="7" b="1">
                <a:latin typeface="Times New Roman"/>
                <a:cs typeface="Times New Roman"/>
              </a:rPr>
              <a:t>i</a:t>
            </a:r>
            <a:endParaRPr baseline="-11111" sz="1125">
              <a:latin typeface="Times New Roman"/>
              <a:cs typeface="Times New Roman"/>
            </a:endParaRPr>
          </a:p>
          <a:p>
            <a:pPr algn="ctr" marR="1591310">
              <a:lnSpc>
                <a:spcPct val="100000"/>
              </a:lnSpc>
              <a:spcBef>
                <a:spcPts val="470"/>
              </a:spcBef>
            </a:pPr>
            <a:r>
              <a:rPr dirty="0" sz="750" b="1">
                <a:latin typeface="Times New Roman"/>
                <a:cs typeface="Times New Roman"/>
              </a:rPr>
              <a:t>i =</a:t>
            </a:r>
            <a:r>
              <a:rPr dirty="0" sz="750" spc="-15" b="1">
                <a:latin typeface="Times New Roman"/>
                <a:cs typeface="Times New Roman"/>
              </a:rPr>
              <a:t> </a:t>
            </a:r>
            <a:r>
              <a:rPr dirty="0" sz="750" b="1"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408938" y="3557859"/>
            <a:ext cx="28765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baseline="7575" sz="1650" spc="7">
                <a:latin typeface="Times New Roman"/>
                <a:cs typeface="Times New Roman"/>
              </a:rPr>
              <a:t>σ</a:t>
            </a:r>
            <a:r>
              <a:rPr dirty="0" sz="750" spc="5">
                <a:latin typeface="Times New Roman"/>
                <a:cs typeface="Times New Roman"/>
              </a:rPr>
              <a:t>AB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96238" y="3539571"/>
            <a:ext cx="3103880" cy="36258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50800" marR="30480" indent="459740">
              <a:lnSpc>
                <a:spcPts val="1300"/>
              </a:lnSpc>
              <a:spcBef>
                <a:spcPts val="190"/>
              </a:spcBef>
              <a:tabLst>
                <a:tab pos="501015" algn="l"/>
              </a:tabLst>
            </a:pP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covariance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B  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baseline="-11111" sz="1125" spc="7">
                <a:latin typeface="Times New Roman"/>
                <a:cs typeface="Times New Roman"/>
              </a:rPr>
              <a:t>A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one possible return on </a:t>
            </a:r>
            <a:r>
              <a:rPr dirty="0" sz="1100" spc="5">
                <a:latin typeface="Times New Roman"/>
                <a:cs typeface="Times New Roman"/>
              </a:rPr>
              <a:t>'security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69238" y="3869517"/>
            <a:ext cx="5626735" cy="53086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77800">
              <a:lnSpc>
                <a:spcPts val="131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E </a:t>
            </a:r>
            <a:r>
              <a:rPr dirty="0" sz="1100" spc="5">
                <a:latin typeface="Times New Roman"/>
                <a:cs typeface="Times New Roman"/>
              </a:rPr>
              <a:t>( R</a:t>
            </a:r>
            <a:r>
              <a:rPr dirty="0" baseline="-11111" sz="1125" spc="7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)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expected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20">
                <a:latin typeface="Times New Roman"/>
                <a:cs typeface="Times New Roman"/>
              </a:rPr>
              <a:t>A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,</a:t>
            </a:r>
            <a:endParaRPr sz="1100">
              <a:latin typeface="Times New Roman"/>
              <a:cs typeface="Times New Roman"/>
            </a:endParaRPr>
          </a:p>
          <a:p>
            <a:pPr marL="177800">
              <a:lnSpc>
                <a:spcPts val="1310"/>
              </a:lnSpc>
              <a:tabLst>
                <a:tab pos="610870" algn="l"/>
              </a:tabLst>
            </a:pPr>
            <a:r>
              <a:rPr dirty="0" sz="1100" spc="20">
                <a:latin typeface="Times New Roman"/>
                <a:cs typeface="Times New Roman"/>
              </a:rPr>
              <a:t>m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number of </a:t>
            </a:r>
            <a:r>
              <a:rPr dirty="0" sz="1100" spc="5">
                <a:latin typeface="Times New Roman"/>
                <a:cs typeface="Times New Roman"/>
              </a:rPr>
              <a:t>likely </a:t>
            </a:r>
            <a:r>
              <a:rPr dirty="0" sz="1100" spc="10">
                <a:latin typeface="Times New Roman"/>
                <a:cs typeface="Times New Roman"/>
              </a:rPr>
              <a:t>outcomes for a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period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32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Covariance is the expected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product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deviations </a:t>
            </a:r>
            <a:r>
              <a:rPr dirty="0" sz="1100" spc="10">
                <a:latin typeface="Times New Roman"/>
                <a:cs typeface="Times New Roman"/>
              </a:rPr>
              <a:t>from the mean. The size </a:t>
            </a:r>
            <a:r>
              <a:rPr dirty="0" sz="1100" spc="5">
                <a:latin typeface="Times New Roman"/>
                <a:cs typeface="Times New Roman"/>
              </a:rPr>
              <a:t>of the  covariance measure </a:t>
            </a:r>
            <a:r>
              <a:rPr dirty="0" sz="1100" spc="10">
                <a:latin typeface="Times New Roman"/>
                <a:cs typeface="Times New Roman"/>
              </a:rPr>
              <a:t>depends upon </a:t>
            </a:r>
            <a:r>
              <a:rPr dirty="0" sz="1100" spc="5">
                <a:latin typeface="Times New Roman"/>
                <a:cs typeface="Times New Roman"/>
              </a:rPr>
              <a:t>the units of the variables involved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usually changes  </a:t>
            </a:r>
            <a:r>
              <a:rPr dirty="0" sz="1100" spc="10">
                <a:latin typeface="Times New Roman"/>
                <a:cs typeface="Times New Roman"/>
              </a:rPr>
              <a:t>when these </a:t>
            </a:r>
            <a:r>
              <a:rPr dirty="0" sz="1100" spc="5">
                <a:latin typeface="Times New Roman"/>
                <a:cs typeface="Times New Roman"/>
              </a:rPr>
              <a:t>units </a:t>
            </a:r>
            <a:r>
              <a:rPr dirty="0" sz="1100" spc="10">
                <a:latin typeface="Times New Roman"/>
                <a:cs typeface="Times New Roman"/>
              </a:rPr>
              <a:t>are changed. </a:t>
            </a:r>
            <a:r>
              <a:rPr dirty="0" sz="1100" spc="5">
                <a:latin typeface="Times New Roman"/>
                <a:cs typeface="Times New Roman"/>
              </a:rPr>
              <a:t>Therefore, the, covariance </a:t>
            </a:r>
            <a:r>
              <a:rPr dirty="0" sz="1100" spc="10">
                <a:latin typeface="Times New Roman"/>
                <a:cs typeface="Times New Roman"/>
              </a:rPr>
              <a:t>primarily </a:t>
            </a:r>
            <a:r>
              <a:rPr dirty="0" sz="1100" spc="5">
                <a:latin typeface="Times New Roman"/>
                <a:cs typeface="Times New Roman"/>
              </a:rPr>
              <a:t>provides information  about whether the association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variables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positive, negative, or zero because 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observing 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itself is not very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useful.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Relating </a:t>
            </a:r>
            <a:r>
              <a:rPr dirty="0" sz="1100" spc="10" b="1">
                <a:latin typeface="Times New Roman"/>
                <a:cs typeface="Times New Roman"/>
              </a:rPr>
              <a:t>the Correlation Coefficient and the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Covariance: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21336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covariance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correlation coefficient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related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following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manner: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37465">
              <a:lnSpc>
                <a:spcPct val="100000"/>
              </a:lnSpc>
              <a:spcBef>
                <a:spcPts val="5"/>
              </a:spcBef>
            </a:pPr>
            <a:r>
              <a:rPr dirty="0" sz="1100" b="1">
                <a:latin typeface="Times New Roman"/>
                <a:cs typeface="Times New Roman"/>
              </a:rPr>
              <a:t>ρ</a:t>
            </a:r>
            <a:r>
              <a:rPr dirty="0" baseline="-11111" sz="1125" b="1">
                <a:latin typeface="Times New Roman"/>
                <a:cs typeface="Times New Roman"/>
              </a:rPr>
              <a:t>AB </a:t>
            </a:r>
            <a:r>
              <a:rPr dirty="0" sz="1100" spc="15" b="1">
                <a:latin typeface="Times New Roman"/>
                <a:cs typeface="Times New Roman"/>
              </a:rPr>
              <a:t>= σ </a:t>
            </a:r>
            <a:r>
              <a:rPr dirty="0" baseline="-11111" sz="1125" b="1">
                <a:latin typeface="Times New Roman"/>
                <a:cs typeface="Times New Roman"/>
              </a:rPr>
              <a:t>AB  </a:t>
            </a:r>
            <a:r>
              <a:rPr dirty="0" sz="1100" spc="5" b="1">
                <a:latin typeface="Times New Roman"/>
                <a:cs typeface="Times New Roman"/>
              </a:rPr>
              <a:t>/ σ</a:t>
            </a:r>
            <a:r>
              <a:rPr dirty="0" baseline="-11111" sz="1125" spc="7" b="1">
                <a:latin typeface="Times New Roman"/>
                <a:cs typeface="Times New Roman"/>
              </a:rPr>
              <a:t>A</a:t>
            </a:r>
            <a:r>
              <a:rPr dirty="0" baseline="-11111" sz="1125" spc="104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σ</a:t>
            </a:r>
            <a:r>
              <a:rPr dirty="0" baseline="-11111" sz="1125" spc="7" b="1">
                <a:latin typeface="Times New Roman"/>
                <a:cs typeface="Times New Roman"/>
              </a:rPr>
              <a:t>B</a:t>
            </a:r>
            <a:endParaRPr baseline="-11111" sz="11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marL="177800" marR="13271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equation shows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correlation coefficient is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covariance </a:t>
            </a:r>
            <a:r>
              <a:rPr dirty="0" sz="1100" spc="5">
                <a:latin typeface="Times New Roman"/>
                <a:cs typeface="Times New Roman"/>
              </a:rPr>
              <a:t>standardized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by dividing by </a:t>
            </a:r>
            <a:r>
              <a:rPr dirty="0" sz="1100" spc="10">
                <a:latin typeface="Times New Roman"/>
                <a:cs typeface="Times New Roman"/>
              </a:rPr>
              <a:t>the product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standard deviations of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this definition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correlation coefficient, the </a:t>
            </a:r>
            <a:r>
              <a:rPr dirty="0" sz="1100" spc="10">
                <a:latin typeface="Times New Roman"/>
                <a:cs typeface="Times New Roman"/>
              </a:rPr>
              <a:t>covariance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written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Times New Roman"/>
              <a:cs typeface="Times New Roman"/>
            </a:endParaRPr>
          </a:p>
          <a:p>
            <a:pPr algn="ctr" marL="37465">
              <a:lnSpc>
                <a:spcPct val="100000"/>
              </a:lnSpc>
            </a:pPr>
            <a:r>
              <a:rPr dirty="0" baseline="7575" sz="1650" spc="22" b="1">
                <a:latin typeface="Times New Roman"/>
                <a:cs typeface="Times New Roman"/>
              </a:rPr>
              <a:t>σ </a:t>
            </a:r>
            <a:r>
              <a:rPr dirty="0" sz="750" b="1">
                <a:latin typeface="Times New Roman"/>
                <a:cs typeface="Times New Roman"/>
              </a:rPr>
              <a:t>AB </a:t>
            </a:r>
            <a:r>
              <a:rPr dirty="0" baseline="7575" sz="1650" spc="22" b="1">
                <a:latin typeface="Times New Roman"/>
                <a:cs typeface="Times New Roman"/>
              </a:rPr>
              <a:t>= </a:t>
            </a:r>
            <a:r>
              <a:rPr dirty="0" baseline="7575" sz="1650" spc="7" b="1">
                <a:latin typeface="Times New Roman"/>
                <a:cs typeface="Times New Roman"/>
              </a:rPr>
              <a:t>ρ</a:t>
            </a:r>
            <a:r>
              <a:rPr dirty="0" sz="750" spc="5" b="1">
                <a:latin typeface="Times New Roman"/>
                <a:cs typeface="Times New Roman"/>
              </a:rPr>
              <a:t>AB </a:t>
            </a:r>
            <a:r>
              <a:rPr dirty="0" baseline="7575" sz="1650" spc="7" b="1">
                <a:latin typeface="Times New Roman"/>
                <a:cs typeface="Times New Roman"/>
              </a:rPr>
              <a:t>σ</a:t>
            </a:r>
            <a:r>
              <a:rPr dirty="0" sz="750" spc="5" b="1">
                <a:latin typeface="Times New Roman"/>
                <a:cs typeface="Times New Roman"/>
              </a:rPr>
              <a:t>A </a:t>
            </a:r>
            <a:r>
              <a:rPr dirty="0" sz="750" spc="35" b="1">
                <a:latin typeface="Times New Roman"/>
                <a:cs typeface="Times New Roman"/>
              </a:rPr>
              <a:t> </a:t>
            </a:r>
            <a:r>
              <a:rPr dirty="0" baseline="7575" sz="1650" spc="7" b="1">
                <a:latin typeface="Times New Roman"/>
                <a:cs typeface="Times New Roman"/>
              </a:rPr>
              <a:t>σ</a:t>
            </a:r>
            <a:r>
              <a:rPr dirty="0" sz="750" spc="5" b="1">
                <a:latin typeface="Times New Roman"/>
                <a:cs typeface="Times New Roman"/>
              </a:rPr>
              <a:t>B</a:t>
            </a:r>
            <a:endParaRPr sz="750">
              <a:latin typeface="Times New Roman"/>
              <a:cs typeface="Times New Roman"/>
            </a:endParaRPr>
          </a:p>
          <a:p>
            <a:pPr algn="just" marL="177800" marR="132080">
              <a:lnSpc>
                <a:spcPct val="98400"/>
              </a:lnSpc>
              <a:spcBef>
                <a:spcPts val="1150"/>
              </a:spcBef>
            </a:pPr>
            <a:r>
              <a:rPr dirty="0" sz="1100" spc="5">
                <a:latin typeface="Times New Roman"/>
                <a:cs typeface="Times New Roman"/>
              </a:rPr>
              <a:t>Therefore, </a:t>
            </a:r>
            <a:r>
              <a:rPr dirty="0" sz="1100" spc="10">
                <a:latin typeface="Times New Roman"/>
                <a:cs typeface="Times New Roman"/>
              </a:rPr>
              <a:t>knowing the </a:t>
            </a:r>
            <a:r>
              <a:rPr dirty="0" sz="1100" spc="5">
                <a:latin typeface="Times New Roman"/>
                <a:cs typeface="Times New Roman"/>
              </a:rPr>
              <a:t>correlation coefficient,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the covariance because the  </a:t>
            </a:r>
            <a:r>
              <a:rPr dirty="0" sz="1100" spc="5">
                <a:latin typeface="Times New Roman"/>
                <a:cs typeface="Times New Roman"/>
              </a:rPr>
              <a:t>standard deviations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assets rates of return will already </a:t>
            </a:r>
            <a:r>
              <a:rPr dirty="0" sz="1100" spc="10">
                <a:latin typeface="Times New Roman"/>
                <a:cs typeface="Times New Roman"/>
              </a:rPr>
              <a:t>be available. Knowing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covariance, </a:t>
            </a:r>
            <a:r>
              <a:rPr dirty="0" sz="1100" spc="10">
                <a:latin typeface="Times New Roman"/>
                <a:cs typeface="Times New Roman"/>
              </a:rPr>
              <a:t>we can </a:t>
            </a:r>
            <a:r>
              <a:rPr dirty="0" sz="1100" spc="5">
                <a:latin typeface="Times New Roman"/>
                <a:cs typeface="Times New Roman"/>
              </a:rPr>
              <a:t>easily calculate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correlation coefficient.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Calculating </a:t>
            </a:r>
            <a:r>
              <a:rPr dirty="0" sz="1100" spc="10" b="1">
                <a:latin typeface="Times New Roman"/>
                <a:cs typeface="Times New Roman"/>
              </a:rPr>
              <a:t>Portfolio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32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Co variances account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comovements </a:t>
            </a:r>
            <a:r>
              <a:rPr dirty="0" sz="1100" spc="5">
                <a:latin typeface="Times New Roman"/>
                <a:cs typeface="Times New Roman"/>
              </a:rPr>
              <a:t>in security returns;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ready </a:t>
            </a:r>
            <a:r>
              <a:rPr dirty="0" sz="1100" spc="5">
                <a:latin typeface="Times New Roman"/>
                <a:cs typeface="Times New Roman"/>
              </a:rPr>
              <a:t>to calculate  portfolio risk. First,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consider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simplest </a:t>
            </a:r>
            <a:r>
              <a:rPr dirty="0" sz="1100" spc="5">
                <a:latin typeface="Times New Roman"/>
                <a:cs typeface="Times New Roman"/>
              </a:rPr>
              <a:t>possible case,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securities, in </a:t>
            </a:r>
            <a:r>
              <a:rPr dirty="0" sz="1100" spc="10">
                <a:latin typeface="Times New Roman"/>
                <a:cs typeface="Times New Roman"/>
              </a:rPr>
              <a:t>order to  </a:t>
            </a:r>
            <a:r>
              <a:rPr dirty="0" sz="1100" spc="5">
                <a:latin typeface="Times New Roman"/>
                <a:cs typeface="Times New Roman"/>
              </a:rPr>
              <a:t>see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happening in </a:t>
            </a:r>
            <a:r>
              <a:rPr dirty="0" sz="1100" spc="5">
                <a:latin typeface="Times New Roman"/>
                <a:cs typeface="Times New Roman"/>
              </a:rPr>
              <a:t>the portfolio risk </a:t>
            </a:r>
            <a:r>
              <a:rPr dirty="0" sz="1100" spc="10">
                <a:latin typeface="Times New Roman"/>
                <a:cs typeface="Times New Roman"/>
              </a:rPr>
              <a:t>equation.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then consider </a:t>
            </a:r>
            <a:r>
              <a:rPr dirty="0" sz="1100" spc="10">
                <a:latin typeface="Times New Roman"/>
                <a:cs typeface="Times New Roman"/>
              </a:rPr>
              <a:t>the case of many  </a:t>
            </a:r>
            <a:r>
              <a:rPr dirty="0" sz="1100" spc="5">
                <a:latin typeface="Times New Roman"/>
                <a:cs typeface="Times New Roman"/>
              </a:rPr>
              <a:t>securities, </a:t>
            </a: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5">
                <a:latin typeface="Times New Roman"/>
                <a:cs typeface="Times New Roman"/>
              </a:rPr>
              <a:t>the calculations </a:t>
            </a:r>
            <a:r>
              <a:rPr dirty="0" sz="1100" spc="10">
                <a:latin typeface="Times New Roman"/>
                <a:cs typeface="Times New Roman"/>
              </a:rPr>
              <a:t>soon become too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and complex </a:t>
            </a:r>
            <a:r>
              <a:rPr dirty="0" sz="1100" spc="5">
                <a:latin typeface="Times New Roman"/>
                <a:cs typeface="Times New Roman"/>
              </a:rPr>
              <a:t>lo </a:t>
            </a:r>
            <a:r>
              <a:rPr dirty="0" sz="1100" spc="10">
                <a:latin typeface="Times New Roman"/>
                <a:cs typeface="Times New Roman"/>
              </a:rPr>
              <a:t>analyze </a:t>
            </a:r>
            <a:r>
              <a:rPr dirty="0" sz="1100" spc="5">
                <a:latin typeface="Times New Roman"/>
                <a:cs typeface="Times New Roman"/>
              </a:rPr>
              <a:t>with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any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7037"/>
            <a:ext cx="5335905" cy="877062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When people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>
                <a:latin typeface="Times New Roman"/>
                <a:cs typeface="Times New Roman"/>
              </a:rPr>
              <a:t>first </a:t>
            </a:r>
            <a:r>
              <a:rPr dirty="0" sz="1100" spc="5">
                <a:latin typeface="Times New Roman"/>
                <a:cs typeface="Times New Roman"/>
              </a:rPr>
              <a:t>told that </a:t>
            </a:r>
            <a:r>
              <a:rPr dirty="0" sz="1100" spc="10">
                <a:latin typeface="Times New Roman"/>
                <a:cs typeface="Times New Roman"/>
              </a:rPr>
              <a:t>dividends do not </a:t>
            </a:r>
            <a:r>
              <a:rPr dirty="0" sz="1100" spc="5">
                <a:latin typeface="Times New Roman"/>
                <a:cs typeface="Times New Roman"/>
              </a:rPr>
              <a:t>matter they are often skeptical; </a:t>
            </a:r>
            <a:r>
              <a:rPr dirty="0" sz="1100" spc="10">
                <a:latin typeface="Times New Roman"/>
                <a:cs typeface="Times New Roman"/>
              </a:rPr>
              <a:t>how can a  check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cashed and spent not </a:t>
            </a:r>
            <a:r>
              <a:rPr dirty="0" sz="1100" spc="5">
                <a:latin typeface="Times New Roman"/>
                <a:cs typeface="Times New Roman"/>
              </a:rPr>
              <a:t>matter? </a:t>
            </a:r>
            <a:r>
              <a:rPr dirty="0" sz="1100" spc="10">
                <a:latin typeface="Times New Roman"/>
                <a:cs typeface="Times New Roman"/>
              </a:rPr>
              <a:t>Suppose a professor </a:t>
            </a:r>
            <a:r>
              <a:rPr dirty="0" sz="1100" spc="5">
                <a:latin typeface="Times New Roman"/>
                <a:cs typeface="Times New Roman"/>
              </a:rPr>
              <a:t>appears before </a:t>
            </a:r>
            <a:r>
              <a:rPr dirty="0" sz="1100" spc="10">
                <a:latin typeface="Times New Roman"/>
                <a:cs typeface="Times New Roman"/>
              </a:rPr>
              <a:t>a group  </a:t>
            </a:r>
            <a:r>
              <a:rPr dirty="0" sz="1100" spc="5">
                <a:latin typeface="Times New Roman"/>
                <a:cs typeface="Times New Roman"/>
              </a:rPr>
              <a:t>of finance students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claims to </a:t>
            </a:r>
            <a:r>
              <a:rPr dirty="0" sz="1100" spc="10">
                <a:latin typeface="Times New Roman"/>
                <a:cs typeface="Times New Roman"/>
              </a:rPr>
              <a:t>be able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prove that dividends so not </a:t>
            </a:r>
            <a:r>
              <a:rPr dirty="0" sz="1100" spc="5">
                <a:latin typeface="Times New Roman"/>
                <a:cs typeface="Times New Roman"/>
              </a:rPr>
              <a:t>matter.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professor produces </a:t>
            </a:r>
            <a:r>
              <a:rPr dirty="0" sz="1100" spc="10">
                <a:latin typeface="Times New Roman"/>
                <a:cs typeface="Times New Roman"/>
              </a:rPr>
              <a:t>a shoe box and </a:t>
            </a:r>
            <a:r>
              <a:rPr dirty="0" sz="1100" spc="5">
                <a:latin typeface="Times New Roman"/>
                <a:cs typeface="Times New Roman"/>
              </a:rPr>
              <a:t>sets it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to the </a:t>
            </a:r>
            <a:r>
              <a:rPr dirty="0" sz="1100" spc="10">
                <a:latin typeface="Times New Roman"/>
                <a:cs typeface="Times New Roman"/>
              </a:rPr>
              <a:t>table </a:t>
            </a:r>
            <a:r>
              <a:rPr dirty="0" sz="1100" spc="5">
                <a:latin typeface="Times New Roman"/>
                <a:cs typeface="Times New Roman"/>
              </a:rPr>
              <a:t>in the front of the </a:t>
            </a:r>
            <a:r>
              <a:rPr dirty="0" sz="1100" spc="15">
                <a:latin typeface="Times New Roman"/>
                <a:cs typeface="Times New Roman"/>
              </a:rPr>
              <a:t>room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does  not </a:t>
            </a:r>
            <a:r>
              <a:rPr dirty="0" sz="1100" spc="10">
                <a:latin typeface="Times New Roman"/>
                <a:cs typeface="Times New Roman"/>
              </a:rPr>
              <a:t>show the </a:t>
            </a:r>
            <a:r>
              <a:rPr dirty="0" sz="1100" spc="5">
                <a:latin typeface="Times New Roman"/>
                <a:cs typeface="Times New Roman"/>
              </a:rPr>
              <a:t>contents (if </a:t>
            </a:r>
            <a:r>
              <a:rPr dirty="0" sz="1100" spc="10">
                <a:latin typeface="Times New Roman"/>
                <a:cs typeface="Times New Roman"/>
              </a:rPr>
              <a:t>any); however a </a:t>
            </a:r>
            <a:r>
              <a:rPr dirty="0" sz="1100" spc="5">
                <a:latin typeface="Times New Roman"/>
                <a:cs typeface="Times New Roman"/>
              </a:rPr>
              <a:t>neutral party is </a:t>
            </a:r>
            <a:r>
              <a:rPr dirty="0" sz="1100" spc="10">
                <a:latin typeface="Times New Roman"/>
                <a:cs typeface="Times New Roman"/>
              </a:rPr>
              <a:t>chosen </a:t>
            </a:r>
            <a:r>
              <a:rPr dirty="0" sz="1100" spc="5">
                <a:latin typeface="Times New Roman"/>
                <a:cs typeface="Times New Roman"/>
              </a:rPr>
              <a:t>to verify that </a:t>
            </a:r>
            <a:r>
              <a:rPr dirty="0" sz="1100" spc="10">
                <a:latin typeface="Times New Roman"/>
                <a:cs typeface="Times New Roman"/>
              </a:rPr>
              <a:t>box </a:t>
            </a:r>
            <a:r>
              <a:rPr dirty="0" sz="1100" spc="5">
                <a:latin typeface="Times New Roman"/>
                <a:cs typeface="Times New Roman"/>
              </a:rPr>
              <a:t>contains  nothing bad.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neutral party essentially fulfils </a:t>
            </a:r>
            <a:r>
              <a:rPr dirty="0" sz="1100" spc="10">
                <a:latin typeface="Times New Roman"/>
                <a:cs typeface="Times New Roman"/>
              </a:rPr>
              <a:t>the role </a:t>
            </a:r>
            <a:r>
              <a:rPr dirty="0" sz="1100" spc="5">
                <a:latin typeface="Times New Roman"/>
                <a:cs typeface="Times New Roman"/>
              </a:rPr>
              <a:t>of an outside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audition.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students watch,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professor counts out </a:t>
            </a:r>
            <a:r>
              <a:rPr dirty="0" sz="1100" spc="10">
                <a:latin typeface="Times New Roman"/>
                <a:cs typeface="Times New Roman"/>
              </a:rPr>
              <a:t>100$ and </a:t>
            </a:r>
            <a:r>
              <a:rPr dirty="0" sz="1100" spc="5">
                <a:latin typeface="Times New Roman"/>
                <a:cs typeface="Times New Roman"/>
              </a:rPr>
              <a:t>place </a:t>
            </a:r>
            <a:r>
              <a:rPr dirty="0" sz="1100" spc="10">
                <a:latin typeface="Times New Roman"/>
                <a:cs typeface="Times New Roman"/>
              </a:rPr>
              <a:t>them into the </a:t>
            </a:r>
            <a:r>
              <a:rPr dirty="0" sz="1100" spc="5">
                <a:latin typeface="Times New Roman"/>
                <a:cs typeface="Times New Roman"/>
              </a:rPr>
              <a:t>shoe </a:t>
            </a:r>
            <a:r>
              <a:rPr dirty="0" sz="1100" spc="10">
                <a:latin typeface="Times New Roman"/>
                <a:cs typeface="Times New Roman"/>
              </a:rPr>
              <a:t>box. </a:t>
            </a:r>
            <a:r>
              <a:rPr dirty="0" sz="1100" spc="5">
                <a:latin typeface="Times New Roman"/>
                <a:cs typeface="Times New Roman"/>
              </a:rPr>
              <a:t>After  replacing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lid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box, </a:t>
            </a:r>
            <a:r>
              <a:rPr dirty="0" sz="1100" spc="10">
                <a:latin typeface="Times New Roman"/>
                <a:cs typeface="Times New Roman"/>
              </a:rPr>
              <a:t>the professor announces an </a:t>
            </a:r>
            <a:r>
              <a:rPr dirty="0" sz="1100" spc="5">
                <a:latin typeface="Times New Roman"/>
                <a:cs typeface="Times New Roman"/>
              </a:rPr>
              <a:t>intention to </a:t>
            </a:r>
            <a:r>
              <a:rPr dirty="0" sz="1100" spc="10">
                <a:latin typeface="Times New Roman"/>
                <a:cs typeface="Times New Roman"/>
              </a:rPr>
              <a:t>ownership </a:t>
            </a:r>
            <a:r>
              <a:rPr dirty="0" sz="1100" spc="5">
                <a:latin typeface="Times New Roman"/>
                <a:cs typeface="Times New Roman"/>
              </a:rPr>
              <a:t>interest in  </a:t>
            </a:r>
            <a:r>
              <a:rPr dirty="0" sz="1100" spc="10">
                <a:latin typeface="Times New Roman"/>
                <a:cs typeface="Times New Roman"/>
              </a:rPr>
              <a:t>the show box </a:t>
            </a:r>
            <a:r>
              <a:rPr dirty="0" sz="1100" spc="5">
                <a:latin typeface="Times New Roman"/>
                <a:cs typeface="Times New Roman"/>
              </a:rPr>
              <a:t>by going public </a:t>
            </a:r>
            <a:r>
              <a:rPr dirty="0" sz="1100" spc="10">
                <a:latin typeface="Times New Roman"/>
                <a:cs typeface="Times New Roman"/>
              </a:rPr>
              <a:t>and issuing 100 </a:t>
            </a:r>
            <a:r>
              <a:rPr dirty="0" sz="1100" spc="5">
                <a:latin typeface="Times New Roman"/>
                <a:cs typeface="Times New Roman"/>
              </a:rPr>
              <a:t>shares. </a:t>
            </a:r>
            <a:r>
              <a:rPr dirty="0" sz="1100" spc="10">
                <a:latin typeface="Times New Roman"/>
                <a:cs typeface="Times New Roman"/>
              </a:rPr>
              <a:t>Anyone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buys </a:t>
            </a:r>
            <a:r>
              <a:rPr dirty="0" sz="1100" spc="5">
                <a:latin typeface="Times New Roman"/>
                <a:cs typeface="Times New Roman"/>
              </a:rPr>
              <a:t>all 100share </a:t>
            </a:r>
            <a:r>
              <a:rPr dirty="0" sz="1100" spc="10">
                <a:latin typeface="Times New Roman"/>
                <a:cs typeface="Times New Roman"/>
              </a:rPr>
              <a:t>will  own </a:t>
            </a:r>
            <a:r>
              <a:rPr dirty="0" sz="1100" spc="5">
                <a:latin typeface="Times New Roman"/>
                <a:cs typeface="Times New Roman"/>
              </a:rPr>
              <a:t>the entire </a:t>
            </a:r>
            <a:r>
              <a:rPr dirty="0" sz="1100" spc="10">
                <a:latin typeface="Times New Roman"/>
                <a:cs typeface="Times New Roman"/>
              </a:rPr>
              <a:t>company. </a:t>
            </a:r>
            <a:r>
              <a:rPr dirty="0" sz="1100" spc="5">
                <a:latin typeface="Times New Roman"/>
                <a:cs typeface="Times New Roman"/>
              </a:rPr>
              <a:t>Naturally the professor </a:t>
            </a:r>
            <a:r>
              <a:rPr dirty="0" sz="1100" spc="10">
                <a:latin typeface="Times New Roman"/>
                <a:cs typeface="Times New Roman"/>
              </a:rPr>
              <a:t>wants </a:t>
            </a:r>
            <a:r>
              <a:rPr dirty="0" sz="1100" spc="5">
                <a:latin typeface="Times New Roman"/>
                <a:cs typeface="Times New Roman"/>
              </a:rPr>
              <a:t>to sell 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for as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as  possible, but </a:t>
            </a:r>
            <a:r>
              <a:rPr dirty="0" sz="1100" spc="10">
                <a:latin typeface="Times New Roman"/>
                <a:cs typeface="Times New Roman"/>
              </a:rPr>
              <a:t>the marketplace will determine how much the box </a:t>
            </a:r>
            <a:r>
              <a:rPr dirty="0" sz="1100" spc="5">
                <a:latin typeface="Times New Roman"/>
                <a:cs typeface="Times New Roman"/>
              </a:rPr>
              <a:t>is worth. Each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must  </a:t>
            </a:r>
            <a:r>
              <a:rPr dirty="0" sz="1100" spc="10">
                <a:latin typeface="Times New Roman"/>
                <a:cs typeface="Times New Roman"/>
              </a:rPr>
              <a:t>be worth at </a:t>
            </a:r>
            <a:r>
              <a:rPr dirty="0" sz="1100" spc="5">
                <a:latin typeface="Times New Roman"/>
                <a:cs typeface="Times New Roman"/>
              </a:rPr>
              <a:t>least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10">
                <a:latin typeface="Times New Roman"/>
                <a:cs typeface="Times New Roman"/>
              </a:rPr>
              <a:t>dollar. </a:t>
            </a:r>
            <a:r>
              <a:rPr dirty="0" sz="1100" spc="5">
                <a:latin typeface="Times New Roman"/>
                <a:cs typeface="Times New Roman"/>
              </a:rPr>
              <a:t>If it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worth </a:t>
            </a:r>
            <a:r>
              <a:rPr dirty="0" sz="1100" spc="10">
                <a:latin typeface="Times New Roman"/>
                <a:cs typeface="Times New Roman"/>
              </a:rPr>
              <a:t>less, a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less profit would exist because </a:t>
            </a:r>
            <a:r>
              <a:rPr dirty="0" sz="1100" spc="5">
                <a:latin typeface="Times New Roman"/>
                <a:cs typeface="Times New Roman"/>
              </a:rPr>
              <a:t>any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purchaser could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certain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receiving </a:t>
            </a:r>
            <a:r>
              <a:rPr dirty="0" sz="1100" spc="10">
                <a:latin typeface="Times New Roman"/>
                <a:cs typeface="Times New Roman"/>
              </a:rPr>
              <a:t>the $100(at </a:t>
            </a:r>
            <a:r>
              <a:rPr dirty="0" sz="1100" spc="5">
                <a:latin typeface="Times New Roman"/>
                <a:cs typeface="Times New Roman"/>
              </a:rPr>
              <a:t>least) contents of the </a:t>
            </a:r>
            <a:r>
              <a:rPr dirty="0" sz="1100" spc="10">
                <a:latin typeface="Times New Roman"/>
                <a:cs typeface="Times New Roman"/>
              </a:rPr>
              <a:t>box for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than 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amount.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practical, the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will probably sell at </a:t>
            </a:r>
            <a:r>
              <a:rPr dirty="0" sz="1100" spc="10">
                <a:latin typeface="Times New Roman"/>
                <a:cs typeface="Times New Roman"/>
              </a:rPr>
              <a:t>a sight premium over $1 </a:t>
            </a:r>
            <a:r>
              <a:rPr dirty="0" sz="1100" spc="5">
                <a:latin typeface="Times New Roman"/>
                <a:cs typeface="Times New Roman"/>
              </a:rPr>
              <a:t>exactly. </a:t>
            </a:r>
            <a:r>
              <a:rPr dirty="0" sz="1100" spc="10">
                <a:latin typeface="Times New Roman"/>
                <a:cs typeface="Times New Roman"/>
              </a:rPr>
              <a:t>Some students  </a:t>
            </a:r>
            <a:r>
              <a:rPr dirty="0" sz="1100" spc="5">
                <a:latin typeface="Times New Roman"/>
                <a:cs typeface="Times New Roman"/>
              </a:rPr>
              <a:t>buy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share, other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more, </a:t>
            </a:r>
            <a:r>
              <a:rPr dirty="0" sz="1100" spc="10">
                <a:latin typeface="Times New Roman"/>
                <a:cs typeface="Times New Roman"/>
              </a:rPr>
              <a:t>some won’t buy any. </a:t>
            </a:r>
            <a:r>
              <a:rPr dirty="0" sz="1100" spc="5">
                <a:latin typeface="Times New Roman"/>
                <a:cs typeface="Times New Roman"/>
              </a:rPr>
              <a:t>Collectively though,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acquire </a:t>
            </a:r>
            <a:r>
              <a:rPr dirty="0" sz="1100">
                <a:latin typeface="Times New Roman"/>
                <a:cs typeface="Times New Roman"/>
              </a:rPr>
              <a:t>all 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shares.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professor takes </a:t>
            </a:r>
            <a:r>
              <a:rPr dirty="0" sz="1100" spc="10">
                <a:latin typeface="Times New Roman"/>
                <a:cs typeface="Times New Roman"/>
              </a:rPr>
              <a:t>the $100 they </a:t>
            </a:r>
            <a:r>
              <a:rPr dirty="0" sz="1100" spc="5">
                <a:latin typeface="Times New Roman"/>
                <a:cs typeface="Times New Roman"/>
              </a:rPr>
              <a:t>paid, issued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shares.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then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longer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owns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shoe </a:t>
            </a:r>
            <a:r>
              <a:rPr dirty="0" sz="1100" spc="10">
                <a:latin typeface="Times New Roman"/>
                <a:cs typeface="Times New Roman"/>
              </a:rPr>
              <a:t>box or </a:t>
            </a:r>
            <a:r>
              <a:rPr dirty="0" sz="1100" spc="5">
                <a:latin typeface="Times New Roman"/>
                <a:cs typeface="Times New Roman"/>
              </a:rPr>
              <a:t>its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contents.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board </a:t>
            </a:r>
            <a:r>
              <a:rPr dirty="0" sz="1100" spc="5">
                <a:latin typeface="Times New Roman"/>
                <a:cs typeface="Times New Roman"/>
              </a:rPr>
              <a:t>of directors of </a:t>
            </a:r>
            <a:r>
              <a:rPr dirty="0" sz="1100" spc="10">
                <a:latin typeface="Times New Roman"/>
                <a:cs typeface="Times New Roman"/>
              </a:rPr>
              <a:t>the shoe box </a:t>
            </a:r>
            <a:r>
              <a:rPr dirty="0" sz="1100" spc="5">
                <a:latin typeface="Times New Roman"/>
                <a:cs typeface="Times New Roman"/>
              </a:rPr>
              <a:t>decides to </a:t>
            </a:r>
            <a:r>
              <a:rPr dirty="0" sz="1100" spc="10">
                <a:latin typeface="Times New Roman"/>
                <a:cs typeface="Times New Roman"/>
              </a:rPr>
              <a:t>pay a </a:t>
            </a:r>
            <a:r>
              <a:rPr dirty="0" sz="1100" spc="5">
                <a:latin typeface="Times New Roman"/>
                <a:cs typeface="Times New Roman"/>
              </a:rPr>
              <a:t>10-cent per-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outside audition reaches into </a:t>
            </a:r>
            <a:r>
              <a:rPr dirty="0" sz="1100" spc="10">
                <a:latin typeface="Times New Roman"/>
                <a:cs typeface="Times New Roman"/>
              </a:rPr>
              <a:t>the box, </a:t>
            </a:r>
            <a:r>
              <a:rPr dirty="0" sz="1100" spc="5">
                <a:latin typeface="Times New Roman"/>
                <a:cs typeface="Times New Roman"/>
              </a:rPr>
              <a:t>take </a:t>
            </a:r>
            <a:r>
              <a:rPr dirty="0" sz="1100" spc="10">
                <a:latin typeface="Times New Roman"/>
                <a:cs typeface="Times New Roman"/>
              </a:rPr>
              <a:t>out </a:t>
            </a:r>
            <a:r>
              <a:rPr dirty="0" sz="1100" spc="5">
                <a:latin typeface="Times New Roman"/>
                <a:cs typeface="Times New Roman"/>
              </a:rPr>
              <a:t>ten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dollar bills </a:t>
            </a:r>
            <a:r>
              <a:rPr dirty="0" sz="1100" spc="10">
                <a:latin typeface="Times New Roman"/>
                <a:cs typeface="Times New Roman"/>
              </a:rPr>
              <a:t>exchange  them for two rolls of </a:t>
            </a:r>
            <a:r>
              <a:rPr dirty="0" sz="1100" spc="5">
                <a:latin typeface="Times New Roman"/>
                <a:cs typeface="Times New Roman"/>
              </a:rPr>
              <a:t>dimes, </a:t>
            </a:r>
            <a:r>
              <a:rPr dirty="0" sz="1100" spc="10">
                <a:latin typeface="Times New Roman"/>
                <a:cs typeface="Times New Roman"/>
              </a:rPr>
              <a:t>and proceeds to </a:t>
            </a:r>
            <a:r>
              <a:rPr dirty="0" sz="1100" spc="5">
                <a:latin typeface="Times New Roman"/>
                <a:cs typeface="Times New Roman"/>
              </a:rPr>
              <a:t>distribute </a:t>
            </a:r>
            <a:r>
              <a:rPr dirty="0" sz="1100" spc="10">
                <a:latin typeface="Times New Roman"/>
                <a:cs typeface="Times New Roman"/>
              </a:rPr>
              <a:t>the dimes to the </a:t>
            </a:r>
            <a:r>
              <a:rPr dirty="0" sz="1100" spc="5">
                <a:latin typeface="Times New Roman"/>
                <a:cs typeface="Times New Roman"/>
              </a:rPr>
              <a:t>students </a:t>
            </a:r>
            <a:r>
              <a:rPr dirty="0" sz="1100" spc="10">
                <a:latin typeface="Times New Roman"/>
                <a:cs typeface="Times New Roman"/>
              </a:rPr>
              <a:t>according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number </a:t>
            </a:r>
            <a:r>
              <a:rPr dirty="0" sz="1100" spc="5">
                <a:latin typeface="Times New Roman"/>
                <a:cs typeface="Times New Roman"/>
              </a:rPr>
              <a:t>of shares they </a:t>
            </a:r>
            <a:r>
              <a:rPr dirty="0" sz="1100" spc="10">
                <a:latin typeface="Times New Roman"/>
                <a:cs typeface="Times New Roman"/>
              </a:rPr>
              <a:t>own. </a:t>
            </a:r>
            <a:r>
              <a:rPr dirty="0" sz="1100" spc="5">
                <a:latin typeface="Times New Roman"/>
                <a:cs typeface="Times New Roman"/>
              </a:rPr>
              <a:t>Folks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bought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get one dime, those </a:t>
            </a:r>
            <a:r>
              <a:rPr dirty="0" sz="1100" spc="15">
                <a:latin typeface="Times New Roman"/>
                <a:cs typeface="Times New Roman"/>
              </a:rPr>
              <a:t>who  </a:t>
            </a:r>
            <a:r>
              <a:rPr dirty="0" sz="1100" spc="5">
                <a:latin typeface="Times New Roman"/>
                <a:cs typeface="Times New Roman"/>
              </a:rPr>
              <a:t>bought five get </a:t>
            </a:r>
            <a:r>
              <a:rPr dirty="0" sz="1100" spc="10">
                <a:latin typeface="Times New Roman"/>
                <a:cs typeface="Times New Roman"/>
              </a:rPr>
              <a:t>dimes, the 100 dimes </a:t>
            </a:r>
            <a:r>
              <a:rPr dirty="0" sz="1100" spc="5">
                <a:latin typeface="Times New Roman"/>
                <a:cs typeface="Times New Roman"/>
              </a:rPr>
              <a:t>are distributed this </a:t>
            </a:r>
            <a:r>
              <a:rPr dirty="0" sz="1100" spc="10">
                <a:latin typeface="Times New Roman"/>
                <a:cs typeface="Times New Roman"/>
              </a:rPr>
              <a:t>way.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marketplace </a:t>
            </a:r>
            <a:r>
              <a:rPr dirty="0" sz="1100" spc="10">
                <a:latin typeface="Times New Roman"/>
                <a:cs typeface="Times New Roman"/>
              </a:rPr>
              <a:t>view </a:t>
            </a:r>
            <a:r>
              <a:rPr dirty="0" sz="1100" spc="5">
                <a:latin typeface="Times New Roman"/>
                <a:cs typeface="Times New Roman"/>
              </a:rPr>
              <a:t>this activity? </a:t>
            </a:r>
            <a:r>
              <a:rPr dirty="0" sz="1100" spc="10">
                <a:latin typeface="Times New Roman"/>
                <a:cs typeface="Times New Roman"/>
              </a:rPr>
              <a:t>Will the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in the shoe box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15">
                <a:latin typeface="Times New Roman"/>
                <a:cs typeface="Times New Roman"/>
              </a:rPr>
              <a:t>command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 of </a:t>
            </a:r>
            <a:r>
              <a:rPr dirty="0" sz="1100" spc="10">
                <a:latin typeface="Times New Roman"/>
                <a:cs typeface="Times New Roman"/>
              </a:rPr>
              <a:t>$1? </a:t>
            </a:r>
            <a:r>
              <a:rPr dirty="0" sz="1100" spc="5">
                <a:latin typeface="Times New Roman"/>
                <a:cs typeface="Times New Roman"/>
              </a:rPr>
              <a:t>They will </a:t>
            </a:r>
            <a:r>
              <a:rPr dirty="0" sz="1100" spc="10">
                <a:latin typeface="Times New Roman"/>
                <a:cs typeface="Times New Roman"/>
              </a:rPr>
              <a:t>not of </a:t>
            </a:r>
            <a:r>
              <a:rPr dirty="0" sz="1100" spc="5">
                <a:latin typeface="Times New Roman"/>
                <a:cs typeface="Times New Roman"/>
              </a:rPr>
              <a:t>course,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there may </a:t>
            </a:r>
            <a:r>
              <a:rPr dirty="0" sz="1100" spc="10">
                <a:latin typeface="Times New Roman"/>
                <a:cs typeface="Times New Roman"/>
              </a:rPr>
              <a:t>only be $90 </a:t>
            </a:r>
            <a:r>
              <a:rPr dirty="0" sz="1100" spc="5">
                <a:latin typeface="Times New Roman"/>
                <a:cs typeface="Times New Roman"/>
              </a:rPr>
              <a:t>left in </a:t>
            </a:r>
            <a:r>
              <a:rPr dirty="0" sz="1100" spc="10">
                <a:latin typeface="Times New Roman"/>
                <a:cs typeface="Times New Roman"/>
              </a:rPr>
              <a:t>the box,  </a:t>
            </a:r>
            <a:r>
              <a:rPr dirty="0" sz="1100" spc="5">
                <a:latin typeface="Times New Roman"/>
                <a:cs typeface="Times New Roman"/>
              </a:rPr>
              <a:t>without </a:t>
            </a:r>
            <a:r>
              <a:rPr dirty="0" sz="1100" spc="10">
                <a:latin typeface="Times New Roman"/>
                <a:cs typeface="Times New Roman"/>
              </a:rPr>
              <a:t>knowing </a:t>
            </a:r>
            <a:r>
              <a:rPr dirty="0" sz="1100" spc="5">
                <a:latin typeface="Times New Roman"/>
                <a:cs typeface="Times New Roman"/>
              </a:rPr>
              <a:t>precisely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is in the box, investors/students </a:t>
            </a:r>
            <a:r>
              <a:rPr dirty="0" sz="1100" spc="10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that its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before the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of dividend.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happen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price  of </a:t>
            </a:r>
            <a:r>
              <a:rPr dirty="0" sz="1100" spc="10">
                <a:latin typeface="Times New Roman"/>
                <a:cs typeface="Times New Roman"/>
              </a:rPr>
              <a:t>the shoebox shares </a:t>
            </a:r>
            <a:r>
              <a:rPr dirty="0" sz="1100" spc="5">
                <a:latin typeface="Times New Roman"/>
                <a:cs typeface="Times New Roman"/>
              </a:rPr>
              <a:t>will fall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amount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dividend. </a:t>
            </a:r>
            <a:r>
              <a:rPr dirty="0" sz="1100" spc="10">
                <a:latin typeface="Times New Roman"/>
                <a:cs typeface="Times New Roman"/>
              </a:rPr>
              <a:t>Shares </a:t>
            </a:r>
            <a:r>
              <a:rPr dirty="0" sz="1100" spc="5">
                <a:latin typeface="Times New Roman"/>
                <a:cs typeface="Times New Roman"/>
              </a:rPr>
              <a:t>that previously sold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$1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sell for </a:t>
            </a:r>
            <a:r>
              <a:rPr dirty="0" sz="1100" spc="10">
                <a:latin typeface="Times New Roman"/>
                <a:cs typeface="Times New Roman"/>
              </a:rPr>
              <a:t>90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This scenario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generally what happens in the </a:t>
            </a:r>
            <a:r>
              <a:rPr dirty="0" sz="1100" spc="5">
                <a:latin typeface="Times New Roman"/>
                <a:cs typeface="Times New Roman"/>
              </a:rPr>
              <a:t>real </a:t>
            </a:r>
            <a:r>
              <a:rPr dirty="0" sz="1100" spc="10">
                <a:latin typeface="Times New Roman"/>
                <a:cs typeface="Times New Roman"/>
              </a:rPr>
              <a:t>world. </a:t>
            </a:r>
            <a:r>
              <a:rPr dirty="0" sz="1100" spc="5">
                <a:latin typeface="Times New Roman"/>
                <a:cs typeface="Times New Roman"/>
              </a:rPr>
              <a:t>Dividends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fall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sky; they are </a:t>
            </a:r>
            <a:r>
              <a:rPr dirty="0" sz="1100" spc="5">
                <a:latin typeface="Times New Roman"/>
                <a:cs typeface="Times New Roman"/>
              </a:rPr>
              <a:t>real </a:t>
            </a:r>
            <a:r>
              <a:rPr dirty="0" sz="1100" spc="10">
                <a:latin typeface="Times New Roman"/>
                <a:cs typeface="Times New Roman"/>
              </a:rPr>
              <a:t>money paid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firm’s checking account. </a:t>
            </a: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5">
                <a:latin typeface="Times New Roman"/>
                <a:cs typeface="Times New Roman"/>
              </a:rPr>
              <a:t>firm </a:t>
            </a:r>
            <a:r>
              <a:rPr dirty="0" sz="1100" spc="10">
                <a:latin typeface="Times New Roman"/>
                <a:cs typeface="Times New Roman"/>
              </a:rPr>
              <a:t>gives the money  away </a:t>
            </a:r>
            <a:r>
              <a:rPr dirty="0" sz="1100" spc="5">
                <a:latin typeface="Times New Roman"/>
                <a:cs typeface="Times New Roman"/>
              </a:rPr>
              <a:t>in this fashion,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worth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after writing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checks.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 once said, “I </a:t>
            </a:r>
            <a:r>
              <a:rPr dirty="0" sz="1100" spc="10">
                <a:latin typeface="Times New Roman"/>
                <a:cs typeface="Times New Roman"/>
              </a:rPr>
              <a:t>don’t </a:t>
            </a:r>
            <a:r>
              <a:rPr dirty="0" sz="1100" spc="5">
                <a:latin typeface="Times New Roman"/>
                <a:cs typeface="Times New Roman"/>
              </a:rPr>
              <a:t>understand </a:t>
            </a:r>
            <a:r>
              <a:rPr dirty="0" sz="1100">
                <a:latin typeface="Times New Roman"/>
                <a:cs typeface="Times New Roman"/>
              </a:rPr>
              <a:t>it; </a:t>
            </a:r>
            <a:r>
              <a:rPr dirty="0" sz="1100" spc="10">
                <a:latin typeface="Times New Roman"/>
                <a:cs typeface="Times New Roman"/>
              </a:rPr>
              <a:t>every time </a:t>
            </a:r>
            <a:r>
              <a:rPr dirty="0" sz="1100" spc="5">
                <a:latin typeface="Times New Roman"/>
                <a:cs typeface="Times New Roman"/>
              </a:rPr>
              <a:t>this stupid stock </a:t>
            </a:r>
            <a:r>
              <a:rPr dirty="0" sz="1100" spc="10">
                <a:latin typeface="Times New Roman"/>
                <a:cs typeface="Times New Roman"/>
              </a:rPr>
              <a:t>pays a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5">
                <a:latin typeface="Times New Roman"/>
                <a:cs typeface="Times New Roman"/>
              </a:rPr>
              <a:t>price goes </a:t>
            </a:r>
            <a:r>
              <a:rPr dirty="0" sz="1100" spc="15">
                <a:latin typeface="Times New Roman"/>
                <a:cs typeface="Times New Roman"/>
              </a:rPr>
              <a:t>down. You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think it </a:t>
            </a:r>
            <a:r>
              <a:rPr dirty="0" sz="1100" spc="10">
                <a:latin typeface="Times New Roman"/>
                <a:cs typeface="Times New Roman"/>
              </a:rPr>
              <a:t>would go </a:t>
            </a:r>
            <a:r>
              <a:rPr dirty="0" sz="1100" spc="5">
                <a:latin typeface="Times New Roman"/>
                <a:cs typeface="Times New Roman"/>
              </a:rPr>
              <a:t>up.” </a:t>
            </a:r>
            <a:r>
              <a:rPr dirty="0" sz="1100" spc="10">
                <a:latin typeface="Times New Roman"/>
                <a:cs typeface="Times New Roman"/>
              </a:rPr>
              <a:t>That person </a:t>
            </a:r>
            <a:r>
              <a:rPr dirty="0" sz="1100" spc="5">
                <a:latin typeface="Times New Roman"/>
                <a:cs typeface="Times New Roman"/>
              </a:rPr>
              <a:t>obviously had not </a:t>
            </a:r>
            <a:r>
              <a:rPr dirty="0" sz="1100" spc="10">
                <a:latin typeface="Times New Roman"/>
                <a:cs typeface="Times New Roman"/>
              </a:rPr>
              <a:t>heard the  </a:t>
            </a:r>
            <a:r>
              <a:rPr dirty="0" sz="1100" spc="5">
                <a:latin typeface="Times New Roman"/>
                <a:cs typeface="Times New Roman"/>
              </a:rPr>
              <a:t>shoe </a:t>
            </a:r>
            <a:r>
              <a:rPr dirty="0" sz="1100" spc="10">
                <a:latin typeface="Times New Roman"/>
                <a:cs typeface="Times New Roman"/>
              </a:rPr>
              <a:t>box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story.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35"/>
              </a:spcBef>
            </a:pP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stated previously, the </a:t>
            </a:r>
            <a:r>
              <a:rPr dirty="0" sz="1100" spc="10">
                <a:latin typeface="Times New Roman"/>
                <a:cs typeface="Times New Roman"/>
              </a:rPr>
              <a:t>ex-dividend </a:t>
            </a:r>
            <a:r>
              <a:rPr dirty="0" sz="1100" spc="5">
                <a:latin typeface="Times New Roman"/>
                <a:cs typeface="Times New Roman"/>
              </a:rPr>
              <a:t>date </a:t>
            </a:r>
            <a:r>
              <a:rPr dirty="0" sz="1100" spc="10">
                <a:latin typeface="Times New Roman"/>
                <a:cs typeface="Times New Roman"/>
              </a:rPr>
              <a:t>determines whether a </a:t>
            </a:r>
            <a:r>
              <a:rPr dirty="0" sz="1100" spc="5">
                <a:latin typeface="Times New Roman"/>
                <a:cs typeface="Times New Roman"/>
              </a:rPr>
              <a:t>stockholder receive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dividends;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consequently,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ex-dividend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date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share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stock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lends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fall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5"/>
              </a:lnSpc>
            </a:pPr>
            <a:r>
              <a:rPr dirty="0" sz="1100" spc="5">
                <a:latin typeface="Times New Roman"/>
                <a:cs typeface="Times New Roman"/>
              </a:rPr>
              <a:t>by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about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amount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paid.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normally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priced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sixteenths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dollar, </a:t>
            </a:r>
            <a:r>
              <a:rPr dirty="0" sz="1100" spc="10">
                <a:latin typeface="Times New Roman"/>
                <a:cs typeface="Times New Roman"/>
              </a:rPr>
              <a:t>so the share price may 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fall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exactly the right </a:t>
            </a:r>
            <a:r>
              <a:rPr dirty="0" sz="1100" spc="10">
                <a:latin typeface="Times New Roman"/>
                <a:cs typeface="Times New Roman"/>
              </a:rPr>
              <a:t>amount. Research </a:t>
            </a:r>
            <a:r>
              <a:rPr dirty="0" sz="1100" spc="5">
                <a:latin typeface="Times New Roman"/>
                <a:cs typeface="Times New Roman"/>
              </a:rPr>
              <a:t>into this  question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confounded by a </a:t>
            </a:r>
            <a:r>
              <a:rPr dirty="0" sz="1100" spc="5">
                <a:latin typeface="Times New Roman"/>
                <a:cs typeface="Times New Roman"/>
              </a:rPr>
              <a:t>variety of other factors that </a:t>
            </a:r>
            <a:r>
              <a:rPr dirty="0" sz="1100" spc="10">
                <a:latin typeface="Times New Roman"/>
                <a:cs typeface="Times New Roman"/>
              </a:rPr>
              <a:t>affect the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of the stock,  making </a:t>
            </a:r>
            <a:r>
              <a:rPr dirty="0" sz="1100" spc="5">
                <a:latin typeface="Times New Roman"/>
                <a:cs typeface="Times New Roman"/>
              </a:rPr>
              <a:t>it difficult to isolate </a:t>
            </a:r>
            <a:r>
              <a:rPr dirty="0" sz="1100" spc="10">
                <a:latin typeface="Times New Roman"/>
                <a:cs typeface="Times New Roman"/>
              </a:rPr>
              <a:t>a pure </a:t>
            </a:r>
            <a:r>
              <a:rPr dirty="0" sz="1100" spc="5">
                <a:latin typeface="Times New Roman"/>
                <a:cs typeface="Times New Roman"/>
              </a:rPr>
              <a:t>dividend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effect.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There is </a:t>
            </a:r>
            <a:r>
              <a:rPr dirty="0" sz="1100" spc="10">
                <a:latin typeface="Times New Roman"/>
                <a:cs typeface="Times New Roman"/>
              </a:rPr>
              <a:t>some evidence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price </a:t>
            </a:r>
            <a:r>
              <a:rPr dirty="0" sz="1100" spc="10">
                <a:latin typeface="Times New Roman"/>
                <a:cs typeface="Times New Roman"/>
              </a:rPr>
              <a:t>drop </a:t>
            </a:r>
            <a:r>
              <a:rPr dirty="0" sz="1100" spc="5">
                <a:latin typeface="Times New Roman"/>
                <a:cs typeface="Times New Roman"/>
              </a:rPr>
              <a:t>lends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full </a:t>
            </a:r>
            <a:r>
              <a:rPr dirty="0" sz="1100" spc="10">
                <a:latin typeface="Times New Roman"/>
                <a:cs typeface="Times New Roman"/>
              </a:rPr>
              <a:t>amount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dividends </a:t>
            </a:r>
            <a:r>
              <a:rPr dirty="0" sz="1100" spc="10">
                <a:latin typeface="Times New Roman"/>
                <a:cs typeface="Times New Roman"/>
              </a:rPr>
              <a:t>especially with </a:t>
            </a:r>
            <a:r>
              <a:rPr dirty="0" sz="1100" spc="5">
                <a:latin typeface="Times New Roman"/>
                <a:cs typeface="Times New Roman"/>
              </a:rPr>
              <a:t>“low dividend” stock.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study find that while high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 fall </a:t>
            </a:r>
            <a:r>
              <a:rPr dirty="0" sz="1100" spc="10">
                <a:latin typeface="Times New Roman"/>
                <a:cs typeface="Times New Roman"/>
              </a:rPr>
              <a:t>by 98% </a:t>
            </a:r>
            <a:r>
              <a:rPr dirty="0" sz="1100" spc="5">
                <a:latin typeface="Times New Roman"/>
                <a:cs typeface="Times New Roman"/>
              </a:rPr>
              <a:t>of the dividend amount, </a:t>
            </a:r>
            <a:r>
              <a:rPr dirty="0" sz="1100" spc="10">
                <a:latin typeface="Times New Roman"/>
                <a:cs typeface="Times New Roman"/>
              </a:rPr>
              <a:t>low </a:t>
            </a:r>
            <a:r>
              <a:rPr dirty="0" sz="1100" spc="5">
                <a:latin typeface="Times New Roman"/>
                <a:cs typeface="Times New Roman"/>
              </a:rPr>
              <a:t>dividend stocks fall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only </a:t>
            </a:r>
            <a:r>
              <a:rPr dirty="0" sz="1100" spc="10">
                <a:latin typeface="Times New Roman"/>
                <a:cs typeface="Times New Roman"/>
              </a:rPr>
              <a:t>16%. See Frank  Murray,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Ravi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Jagannathan,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“Why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Do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Drop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by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Less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than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26" y="9438228"/>
            <a:ext cx="261874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9008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21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40308" y="4857831"/>
            <a:ext cx="5461635" cy="477837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76200" marR="69850">
              <a:lnSpc>
                <a:spcPts val="1300"/>
              </a:lnSpc>
              <a:spcBef>
                <a:spcPts val="190"/>
              </a:spcBef>
            </a:pPr>
            <a:r>
              <a:rPr dirty="0" sz="1100" spc="5">
                <a:latin typeface="Times New Roman"/>
                <a:cs typeface="Times New Roman"/>
              </a:rPr>
              <a:t>It states </a:t>
            </a:r>
            <a:r>
              <a:rPr dirty="0" sz="1100" spc="10">
                <a:latin typeface="Times New Roman"/>
                <a:cs typeface="Times New Roman"/>
              </a:rPr>
              <a:t>exactly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messages </a:t>
            </a:r>
            <a:r>
              <a:rPr dirty="0" sz="1100" spc="5">
                <a:latin typeface="Times New Roman"/>
                <a:cs typeface="Times New Roman"/>
              </a:rPr>
              <a:t>for the two-stock portfolio. This </a:t>
            </a:r>
            <a:r>
              <a:rPr dirty="0" sz="1100" spc="10">
                <a:latin typeface="Times New Roman"/>
                <a:cs typeface="Times New Roman"/>
              </a:rPr>
              <a:t>message </a:t>
            </a:r>
            <a:r>
              <a:rPr dirty="0" sz="1100" spc="5">
                <a:latin typeface="Times New Roman"/>
                <a:cs typeface="Times New Roman"/>
              </a:rPr>
              <a:t>is portfolio  risk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function</a:t>
            </a:r>
            <a:r>
              <a:rPr dirty="0" sz="1100" spc="5">
                <a:latin typeface="Times New Roman"/>
                <a:cs typeface="Times New Roman"/>
              </a:rPr>
              <a:t> of;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50">
              <a:latin typeface="Times New Roman"/>
              <a:cs typeface="Times New Roman"/>
            </a:endParaRPr>
          </a:p>
          <a:p>
            <a:pPr marL="506730" indent="-215900">
              <a:lnSpc>
                <a:spcPct val="100000"/>
              </a:lnSpc>
              <a:buFont typeface="Symbol"/>
              <a:buChar char=""/>
              <a:tabLst>
                <a:tab pos="506095" algn="l"/>
                <a:tab pos="506730" algn="l"/>
              </a:tabLst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weighted risk of each individual security (as measured by </a:t>
            </a:r>
            <a:r>
              <a:rPr dirty="0" sz="1100">
                <a:latin typeface="Times New Roman"/>
                <a:cs typeface="Times New Roman"/>
              </a:rPr>
              <a:t>its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variance)</a:t>
            </a:r>
            <a:endParaRPr sz="1100">
              <a:latin typeface="Times New Roman"/>
              <a:cs typeface="Times New Roman"/>
            </a:endParaRPr>
          </a:p>
          <a:p>
            <a:pPr marL="506730" indent="-215900">
              <a:lnSpc>
                <a:spcPct val="100000"/>
              </a:lnSpc>
              <a:spcBef>
                <a:spcPts val="60"/>
              </a:spcBef>
              <a:buFont typeface="Symbol"/>
              <a:buChar char=""/>
              <a:tabLst>
                <a:tab pos="506095" algn="l"/>
                <a:tab pos="506730" algn="l"/>
              </a:tabLst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weighted covariance among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pairs of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76200" marR="698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three variables actually </a:t>
            </a:r>
            <a:r>
              <a:rPr dirty="0" sz="1100" spc="10">
                <a:latin typeface="Times New Roman"/>
                <a:cs typeface="Times New Roman"/>
              </a:rPr>
              <a:t>determine </a:t>
            </a:r>
            <a:r>
              <a:rPr dirty="0" sz="1100" spc="5">
                <a:latin typeface="Times New Roman"/>
                <a:cs typeface="Times New Roman"/>
              </a:rPr>
              <a:t>portfolio risk: variances, covariances, and  weights.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Simplifying </a:t>
            </a:r>
            <a:r>
              <a:rPr dirty="0" sz="1100" spc="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Markowitz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Calculations: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 marR="698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case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securities, there are,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covariances,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multiply the </a:t>
            </a:r>
            <a:r>
              <a:rPr dirty="0" sz="1100" spc="10">
                <a:latin typeface="Times New Roman"/>
                <a:cs typeface="Times New Roman"/>
              </a:rPr>
              <a:t>weighted  covariance term by </a:t>
            </a:r>
            <a:r>
              <a:rPr dirty="0" sz="1100" spc="5">
                <a:latin typeface="Times New Roman"/>
                <a:cs typeface="Times New Roman"/>
              </a:rPr>
              <a:t>two,' since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covariance of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5">
                <a:latin typeface="Times New Roman"/>
                <a:cs typeface="Times New Roman"/>
              </a:rPr>
              <a:t>B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as the covariance of  </a:t>
            </a:r>
            <a:r>
              <a:rPr dirty="0" sz="1100" spc="15">
                <a:latin typeface="Times New Roman"/>
                <a:cs typeface="Times New Roman"/>
              </a:rPr>
              <a:t>B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A. </a:t>
            </a:r>
            <a:r>
              <a:rPr dirty="0" sz="1100" spc="5">
                <a:latin typeface="Times New Roman"/>
                <a:cs typeface="Times New Roman"/>
              </a:rPr>
              <a:t>In the case </a:t>
            </a:r>
            <a:r>
              <a:rPr dirty="0" sz="1100" spc="15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three securities, there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six </a:t>
            </a:r>
            <a:r>
              <a:rPr dirty="0" sz="1100" spc="10">
                <a:latin typeface="Times New Roman"/>
                <a:cs typeface="Times New Roman"/>
              </a:rPr>
              <a:t>covariances; </a:t>
            </a:r>
            <a:r>
              <a:rPr dirty="0" sz="1100" spc="5">
                <a:latin typeface="Times New Roman"/>
                <a:cs typeface="Times New Roman"/>
              </a:rPr>
              <a:t>with four securities, 12  covariances;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forth, </a:t>
            </a:r>
            <a:r>
              <a:rPr dirty="0" sz="1100" spc="10">
                <a:latin typeface="Times New Roman"/>
                <a:cs typeface="Times New Roman"/>
              </a:rPr>
              <a:t>based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fact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covariances in </a:t>
            </a:r>
            <a:r>
              <a:rPr dirty="0" sz="1100" spc="10">
                <a:latin typeface="Times New Roman"/>
                <a:cs typeface="Times New Roman"/>
              </a:rPr>
              <a:t>the  Markowitz model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calculated as n </a:t>
            </a:r>
            <a:r>
              <a:rPr dirty="0" sz="1100" spc="5">
                <a:latin typeface="Times New Roman"/>
                <a:cs typeface="Times New Roman"/>
              </a:rPr>
              <a:t>(n - 1), </a:t>
            </a:r>
            <a:r>
              <a:rPr dirty="0" sz="1100" spc="10">
                <a:latin typeface="Times New Roman"/>
                <a:cs typeface="Times New Roman"/>
              </a:rPr>
              <a:t>where 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number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 marR="685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case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securities, there are n</a:t>
            </a:r>
            <a:r>
              <a:rPr dirty="0" baseline="37037" sz="1125" spc="7">
                <a:latin typeface="Times New Roman"/>
                <a:cs typeface="Times New Roman"/>
              </a:rPr>
              <a:t>2</a:t>
            </a:r>
            <a:r>
              <a:rPr dirty="0" sz="1100" spc="5">
                <a:latin typeface="Times New Roman"/>
                <a:cs typeface="Times New Roman"/>
              </a:rPr>
              <a:t>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four,</a:t>
            </a:r>
            <a:r>
              <a:rPr dirty="0" baseline="37037" sz="1125" spc="7">
                <a:latin typeface="Times New Roman"/>
                <a:cs typeface="Times New Roman"/>
              </a:rPr>
              <a:t>: </a:t>
            </a:r>
            <a:r>
              <a:rPr dirty="0" sz="1100" spc="5">
                <a:latin typeface="Times New Roman"/>
                <a:cs typeface="Times New Roman"/>
              </a:rPr>
              <a:t>total terms in the </a:t>
            </a:r>
            <a:r>
              <a:rPr dirty="0" sz="1100" spc="10">
                <a:latin typeface="Times New Roman"/>
                <a:cs typeface="Times New Roman"/>
              </a:rPr>
              <a:t>matrix—two </a:t>
            </a:r>
            <a:r>
              <a:rPr dirty="0" sz="1100" spc="5">
                <a:latin typeface="Times New Roman"/>
                <a:cs typeface="Times New Roman"/>
              </a:rPr>
              <a:t>variances  </a:t>
            </a:r>
            <a:r>
              <a:rPr dirty="0" sz="1100" spc="10">
                <a:latin typeface="Times New Roman"/>
                <a:cs typeface="Times New Roman"/>
              </a:rPr>
              <a:t>and two </a:t>
            </a:r>
            <a:r>
              <a:rPr dirty="0" sz="1100" spc="5">
                <a:latin typeface="Times New Roman"/>
                <a:cs typeface="Times New Roman"/>
              </a:rPr>
              <a:t>covariances.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case of </a:t>
            </a:r>
            <a:r>
              <a:rPr dirty="0" sz="1100" spc="5">
                <a:latin typeface="Times New Roman"/>
                <a:cs typeface="Times New Roman"/>
              </a:rPr>
              <a:t>four securities, </a:t>
            </a:r>
            <a:r>
              <a:rPr dirty="0" sz="1100" spc="10">
                <a:latin typeface="Times New Roman"/>
                <a:cs typeface="Times New Roman"/>
              </a:rPr>
              <a:t>there are 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baseline="37037" sz="1125" spc="7">
                <a:latin typeface="Times New Roman"/>
                <a:cs typeface="Times New Roman"/>
              </a:rPr>
              <a:t>2</a:t>
            </a:r>
            <a:r>
              <a:rPr dirty="0" sz="1100" spc="5">
                <a:latin typeface="Times New Roman"/>
                <a:cs typeface="Times New Roman"/>
              </a:rPr>
              <a:t>, or </a:t>
            </a:r>
            <a:r>
              <a:rPr dirty="0" sz="1100" spc="10">
                <a:latin typeface="Times New Roman"/>
                <a:cs typeface="Times New Roman"/>
              </a:rPr>
              <a:t>16 </a:t>
            </a:r>
            <a:r>
              <a:rPr dirty="0" sz="1100" spc="5">
                <a:latin typeface="Times New Roman"/>
                <a:cs typeface="Times New Roman"/>
              </a:rPr>
              <a:t>total </a:t>
            </a:r>
            <a:r>
              <a:rPr dirty="0" sz="1100" spc="10">
                <a:latin typeface="Times New Roman"/>
                <a:cs typeface="Times New Roman"/>
              </a:rPr>
              <a:t>terms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 matrix—four </a:t>
            </a:r>
            <a:r>
              <a:rPr dirty="0" sz="1100" spc="5">
                <a:latin typeface="Times New Roman"/>
                <a:cs typeface="Times New Roman"/>
              </a:rPr>
              <a:t>variances </a:t>
            </a:r>
            <a:r>
              <a:rPr dirty="0" sz="1100" spc="10">
                <a:latin typeface="Times New Roman"/>
                <a:cs typeface="Times New Roman"/>
              </a:rPr>
              <a:t>and 12 </a:t>
            </a:r>
            <a:r>
              <a:rPr dirty="0" sz="1100" spc="5">
                <a:latin typeface="Times New Roman"/>
                <a:cs typeface="Times New Roman"/>
              </a:rPr>
              <a:t>covariances.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variance terms </a:t>
            </a:r>
            <a:r>
              <a:rPr dirty="0" sz="1100" spc="10">
                <a:latin typeface="Times New Roman"/>
                <a:cs typeface="Times New Roman"/>
              </a:rPr>
              <a:t>are on </a:t>
            </a:r>
            <a:r>
              <a:rPr dirty="0" sz="1100" spc="5">
                <a:latin typeface="Times New Roman"/>
                <a:cs typeface="Times New Roman"/>
              </a:rPr>
              <a:t>the diagonal of the  </a:t>
            </a:r>
            <a:r>
              <a:rPr dirty="0" sz="1100" spc="10">
                <a:latin typeface="Times New Roman"/>
                <a:cs typeface="Times New Roman"/>
              </a:rPr>
              <a:t>matrix; </a:t>
            </a:r>
            <a:r>
              <a:rPr dirty="0" sz="1100" spc="5">
                <a:latin typeface="Times New Roman"/>
                <a:cs typeface="Times New Roman"/>
              </a:rPr>
              <a:t>in effect represent </a:t>
            </a:r>
            <a:r>
              <a:rPr dirty="0" sz="1100" spc="10">
                <a:latin typeface="Times New Roman"/>
                <a:cs typeface="Times New Roman"/>
              </a:rPr>
              <a:t>the covariance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 with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itself.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Efficient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Portfolios: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76200" marR="692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Markowitz's approach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portfolio </a:t>
            </a:r>
            <a:r>
              <a:rPr dirty="0" sz="1100" spc="5">
                <a:latin typeface="Times New Roman"/>
                <a:cs typeface="Times New Roman"/>
              </a:rPr>
              <a:t>selection is that </a:t>
            </a:r>
            <a:r>
              <a:rPr dirty="0" sz="1100" spc="10">
                <a:latin typeface="Times New Roman"/>
                <a:cs typeface="Times New Roman"/>
              </a:rPr>
              <a:t>an investor </a:t>
            </a:r>
            <a:r>
              <a:rPr dirty="0" sz="1100" spc="5">
                <a:latin typeface="Times New Roman"/>
                <a:cs typeface="Times New Roman"/>
              </a:rPr>
              <a:t>should evaluate portfolios on  the basis of their expected returns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as measured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standard deviation. </a:t>
            </a:r>
            <a:r>
              <a:rPr dirty="0" sz="1100" spc="10">
                <a:latin typeface="Times New Roman"/>
                <a:cs typeface="Times New Roman"/>
              </a:rPr>
              <a:t>He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marL="1261745">
              <a:lnSpc>
                <a:spcPct val="100000"/>
              </a:lnSpc>
              <a:spcBef>
                <a:spcPts val="700"/>
              </a:spcBef>
              <a:tabLst>
                <a:tab pos="51689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210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65708" y="571581"/>
            <a:ext cx="5410835" cy="218567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just" marL="508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means other than a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computer.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n-SECURITY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CASE: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50800" marR="431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two-security </a:t>
            </a:r>
            <a:r>
              <a:rPr dirty="0" sz="1100" spc="10">
                <a:latin typeface="Times New Roman"/>
                <a:cs typeface="Times New Roman"/>
              </a:rPr>
              <a:t>case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generalized </a:t>
            </a:r>
            <a:r>
              <a:rPr dirty="0" sz="1100" spc="5">
                <a:latin typeface="Times New Roman"/>
                <a:cs typeface="Times New Roman"/>
              </a:rPr>
              <a:t>to the n-security case. Portfolio risk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reduced </a:t>
            </a:r>
            <a:r>
              <a:rPr dirty="0" sz="1100" spc="10">
                <a:latin typeface="Times New Roman"/>
                <a:cs typeface="Times New Roman"/>
              </a:rPr>
              <a:t>by combining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than perfect </a:t>
            </a:r>
            <a:r>
              <a:rPr dirty="0" sz="1100" spc="5">
                <a:latin typeface="Times New Roman"/>
                <a:cs typeface="Times New Roman"/>
              </a:rPr>
              <a:t>positive correlation. Furthermore, the  smaller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positive correlation,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better.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1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Portfolio risk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function </a:t>
            </a:r>
            <a:r>
              <a:rPr dirty="0" sz="1100" spc="10">
                <a:latin typeface="Times New Roman"/>
                <a:cs typeface="Times New Roman"/>
              </a:rPr>
              <a:t>of each </a:t>
            </a:r>
            <a:r>
              <a:rPr dirty="0" sz="1100" spc="5">
                <a:latin typeface="Times New Roman"/>
                <a:cs typeface="Times New Roman"/>
              </a:rPr>
              <a:t>individual security's risk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covariances </a:t>
            </a:r>
            <a:r>
              <a:rPr dirty="0" sz="1100" spc="10">
                <a:latin typeface="Times New Roman"/>
                <a:cs typeface="Times New Roman"/>
              </a:rPr>
              <a:t>between the 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individual securities. Stated in </a:t>
            </a:r>
            <a:r>
              <a:rPr dirty="0" sz="1100" spc="10">
                <a:latin typeface="Times New Roman"/>
                <a:cs typeface="Times New Roman"/>
              </a:rPr>
              <a:t>terms </a:t>
            </a:r>
            <a:r>
              <a:rPr dirty="0" sz="1100" spc="5">
                <a:latin typeface="Times New Roman"/>
                <a:cs typeface="Times New Roman"/>
              </a:rPr>
              <a:t>of variances portfolio risk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is;</a:t>
            </a:r>
            <a:endParaRPr sz="1100">
              <a:latin typeface="Times New Roman"/>
              <a:cs typeface="Times New Roman"/>
            </a:endParaRPr>
          </a:p>
          <a:p>
            <a:pPr algn="ctr" marR="146685">
              <a:lnSpc>
                <a:spcPct val="100000"/>
              </a:lnSpc>
              <a:spcBef>
                <a:spcPts val="1075"/>
              </a:spcBef>
              <a:tabLst>
                <a:tab pos="650240" algn="l"/>
                <a:tab pos="846455" algn="l"/>
              </a:tabLst>
            </a:pPr>
            <a:r>
              <a:rPr dirty="0" sz="750" b="1">
                <a:latin typeface="Times New Roman"/>
                <a:cs typeface="Times New Roman"/>
              </a:rPr>
              <a:t>n	n	n</a:t>
            </a:r>
            <a:endParaRPr sz="750">
              <a:latin typeface="Times New Roman"/>
              <a:cs typeface="Times New Roman"/>
            </a:endParaRPr>
          </a:p>
          <a:p>
            <a:pPr algn="ctr" marR="51435">
              <a:lnSpc>
                <a:spcPts val="905"/>
              </a:lnSpc>
              <a:spcBef>
                <a:spcPts val="570"/>
              </a:spcBef>
            </a:pPr>
            <a:r>
              <a:rPr dirty="0" sz="1100" b="1">
                <a:latin typeface="Times New Roman"/>
                <a:cs typeface="Times New Roman"/>
              </a:rPr>
              <a:t>σ</a:t>
            </a:r>
            <a:r>
              <a:rPr dirty="0" baseline="37037" sz="1125" b="1">
                <a:latin typeface="Times New Roman"/>
                <a:cs typeface="Times New Roman"/>
              </a:rPr>
              <a:t>2</a:t>
            </a:r>
            <a:r>
              <a:rPr dirty="0" baseline="-11111" sz="1125" b="1">
                <a:latin typeface="Times New Roman"/>
                <a:cs typeface="Times New Roman"/>
              </a:rPr>
              <a:t>p  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∑ </a:t>
            </a:r>
            <a:r>
              <a:rPr dirty="0" sz="1100" b="1">
                <a:latin typeface="Times New Roman"/>
                <a:cs typeface="Times New Roman"/>
              </a:rPr>
              <a:t>w</a:t>
            </a:r>
            <a:r>
              <a:rPr dirty="0" baseline="-11111" sz="1125" b="1">
                <a:latin typeface="Times New Roman"/>
                <a:cs typeface="Times New Roman"/>
              </a:rPr>
              <a:t>i</a:t>
            </a:r>
            <a:r>
              <a:rPr dirty="0" baseline="37037" sz="1125" b="1">
                <a:latin typeface="Times New Roman"/>
                <a:cs typeface="Times New Roman"/>
              </a:rPr>
              <a:t>2 </a:t>
            </a:r>
            <a:r>
              <a:rPr dirty="0" sz="1100" spc="15" b="1">
                <a:latin typeface="Times New Roman"/>
                <a:cs typeface="Times New Roman"/>
              </a:rPr>
              <a:t>σ </a:t>
            </a:r>
            <a:r>
              <a:rPr dirty="0" baseline="37037" sz="1125" b="1">
                <a:latin typeface="Times New Roman"/>
                <a:cs typeface="Times New Roman"/>
              </a:rPr>
              <a:t>2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20" b="1">
                <a:latin typeface="Times New Roman"/>
                <a:cs typeface="Times New Roman"/>
              </a:rPr>
              <a:t>∑   ∑ w</a:t>
            </a:r>
            <a:r>
              <a:rPr dirty="0" sz="1100" spc="315" b="1">
                <a:latin typeface="Times New Roman"/>
                <a:cs typeface="Times New Roman"/>
              </a:rPr>
              <a:t> </a:t>
            </a:r>
            <a:r>
              <a:rPr dirty="0" sz="1100" spc="20" b="1">
                <a:latin typeface="Times New Roman"/>
                <a:cs typeface="Times New Roman"/>
              </a:rPr>
              <a:t>w</a:t>
            </a:r>
            <a:r>
              <a:rPr dirty="0" sz="1100" spc="15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σ</a:t>
            </a:r>
            <a:endParaRPr sz="1100">
              <a:latin typeface="Times New Roman"/>
              <a:cs typeface="Times New Roman"/>
            </a:endParaRPr>
          </a:p>
          <a:p>
            <a:pPr marL="2578735">
              <a:lnSpc>
                <a:spcPts val="484"/>
              </a:lnSpc>
              <a:tabLst>
                <a:tab pos="3257550" algn="l"/>
                <a:tab pos="3423285" algn="l"/>
              </a:tabLst>
            </a:pPr>
            <a:r>
              <a:rPr dirty="0" sz="750" b="1">
                <a:latin typeface="Times New Roman"/>
                <a:cs typeface="Times New Roman"/>
              </a:rPr>
              <a:t>i	i	j</a:t>
            </a:r>
            <a:r>
              <a:rPr dirty="0" sz="750" spc="140" b="1">
                <a:latin typeface="Times New Roman"/>
                <a:cs typeface="Times New Roman"/>
              </a:rPr>
              <a:t> </a:t>
            </a:r>
            <a:r>
              <a:rPr dirty="0" sz="750" b="1">
                <a:latin typeface="Times New Roman"/>
                <a:cs typeface="Times New Roman"/>
              </a:rPr>
              <a:t>ij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58572" y="2782218"/>
            <a:ext cx="202565" cy="14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50" b="1">
                <a:latin typeface="Times New Roman"/>
                <a:cs typeface="Times New Roman"/>
              </a:rPr>
              <a:t>i =</a:t>
            </a:r>
            <a:r>
              <a:rPr dirty="0" sz="750" spc="-80" b="1">
                <a:latin typeface="Times New Roman"/>
                <a:cs typeface="Times New Roman"/>
              </a:rPr>
              <a:t> </a:t>
            </a:r>
            <a:r>
              <a:rPr dirty="0" sz="750" b="1"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13446" y="2732044"/>
            <a:ext cx="431165" cy="354965"/>
          </a:xfrm>
          <a:prstGeom prst="rect">
            <a:avLst/>
          </a:prstGeom>
        </p:spPr>
        <p:txBody>
          <a:bodyPr wrap="square" lIns="0" tIns="62865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495"/>
              </a:spcBef>
            </a:pPr>
            <a:r>
              <a:rPr dirty="0" sz="750" b="1">
                <a:latin typeface="Times New Roman"/>
                <a:cs typeface="Times New Roman"/>
              </a:rPr>
              <a:t>i = 1  j =</a:t>
            </a:r>
            <a:r>
              <a:rPr dirty="0" sz="750" spc="-105" b="1">
                <a:latin typeface="Times New Roman"/>
                <a:cs typeface="Times New Roman"/>
              </a:rPr>
              <a:t> </a:t>
            </a:r>
            <a:r>
              <a:rPr dirty="0" sz="750" b="1"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  <a:p>
            <a:pPr algn="r" marR="16510">
              <a:lnSpc>
                <a:spcPct val="100000"/>
              </a:lnSpc>
              <a:spcBef>
                <a:spcPts val="395"/>
              </a:spcBef>
            </a:pPr>
            <a:r>
              <a:rPr dirty="0" sz="750" b="1">
                <a:latin typeface="Times New Roman"/>
                <a:cs typeface="Times New Roman"/>
              </a:rPr>
              <a:t>i ≠</a:t>
            </a:r>
            <a:r>
              <a:rPr dirty="0" sz="750" spc="-100" b="1">
                <a:latin typeface="Times New Roman"/>
                <a:cs typeface="Times New Roman"/>
              </a:rPr>
              <a:t> </a:t>
            </a:r>
            <a:r>
              <a:rPr dirty="0" sz="750" b="1">
                <a:latin typeface="Times New Roman"/>
                <a:cs typeface="Times New Roman"/>
              </a:rPr>
              <a:t>j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03808" y="3209625"/>
            <a:ext cx="4076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Where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78408" y="3473277"/>
            <a:ext cx="403860" cy="126174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38100" marR="184785">
              <a:lnSpc>
                <a:spcPts val="1300"/>
              </a:lnSpc>
              <a:spcBef>
                <a:spcPts val="190"/>
              </a:spcBef>
            </a:pPr>
            <a:r>
              <a:rPr dirty="0" baseline="-25252" sz="1650" spc="15">
                <a:latin typeface="Times New Roman"/>
                <a:cs typeface="Times New Roman"/>
              </a:rPr>
              <a:t>σ</a:t>
            </a:r>
            <a:r>
              <a:rPr dirty="0" sz="750">
                <a:latin typeface="Times New Roman"/>
                <a:cs typeface="Times New Roman"/>
              </a:rPr>
              <a:t>2</a:t>
            </a:r>
            <a:r>
              <a:rPr dirty="0" baseline="-48148" sz="1125">
                <a:latin typeface="Times New Roman"/>
                <a:cs typeface="Times New Roman"/>
              </a:rPr>
              <a:t>p  </a:t>
            </a:r>
            <a:r>
              <a:rPr dirty="0" baseline="-25252" sz="1650">
                <a:latin typeface="Times New Roman"/>
                <a:cs typeface="Times New Roman"/>
              </a:rPr>
              <a:t>σ</a:t>
            </a:r>
            <a:r>
              <a:rPr dirty="0" baseline="-48148" sz="1125">
                <a:latin typeface="Times New Roman"/>
                <a:cs typeface="Times New Roman"/>
              </a:rPr>
              <a:t>i</a:t>
            </a:r>
            <a:r>
              <a:rPr dirty="0" sz="750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  <a:p>
            <a:pPr marL="38100">
              <a:lnSpc>
                <a:spcPts val="1240"/>
              </a:lnSpc>
              <a:spcBef>
                <a:spcPts val="595"/>
              </a:spcBef>
            </a:pPr>
            <a:r>
              <a:rPr dirty="0" baseline="7575" sz="1650">
                <a:latin typeface="Times New Roman"/>
                <a:cs typeface="Times New Roman"/>
              </a:rPr>
              <a:t>σ</a:t>
            </a:r>
            <a:r>
              <a:rPr dirty="0" sz="750">
                <a:latin typeface="Times New Roman"/>
                <a:cs typeface="Times New Roman"/>
              </a:rPr>
              <a:t>ij</a:t>
            </a:r>
            <a:endParaRPr sz="750">
              <a:latin typeface="Times New Roman"/>
              <a:cs typeface="Times New Roman"/>
            </a:endParaRPr>
          </a:p>
          <a:p>
            <a:pPr marL="38100">
              <a:lnSpc>
                <a:spcPts val="1145"/>
              </a:lnSpc>
            </a:pPr>
            <a:r>
              <a:rPr dirty="0" sz="1100" spc="10">
                <a:latin typeface="Times New Roman"/>
                <a:cs typeface="Times New Roman"/>
              </a:rPr>
              <a:t>w</a:t>
            </a:r>
            <a:r>
              <a:rPr dirty="0" baseline="-11111" sz="1125" spc="15">
                <a:latin typeface="Times New Roman"/>
                <a:cs typeface="Times New Roman"/>
              </a:rPr>
              <a:t>i</a:t>
            </a:r>
            <a:endParaRPr baseline="-11111" sz="1125">
              <a:latin typeface="Times New Roman"/>
              <a:cs typeface="Times New Roman"/>
            </a:endParaRPr>
          </a:p>
          <a:p>
            <a:pPr marL="38100">
              <a:lnSpc>
                <a:spcPts val="805"/>
              </a:lnSpc>
              <a:tabLst>
                <a:tab pos="227965" algn="l"/>
              </a:tabLst>
            </a:pPr>
            <a:r>
              <a:rPr dirty="0" sz="750">
                <a:latin typeface="Times New Roman"/>
                <a:cs typeface="Times New Roman"/>
              </a:rPr>
              <a:t>n	n</a:t>
            </a:r>
            <a:endParaRPr sz="7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70"/>
              </a:spcBef>
            </a:pPr>
            <a:r>
              <a:rPr dirty="0" sz="1100" spc="20">
                <a:latin typeface="Times New Roman"/>
                <a:cs typeface="Times New Roman"/>
              </a:rPr>
              <a:t>∑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∑</a:t>
            </a:r>
            <a:endParaRPr sz="11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470"/>
              </a:spcBef>
            </a:pPr>
            <a:r>
              <a:rPr dirty="0" sz="750">
                <a:latin typeface="Times New Roman"/>
                <a:cs typeface="Times New Roman"/>
              </a:rPr>
              <a:t>i </a:t>
            </a:r>
            <a:r>
              <a:rPr dirty="0" sz="750" spc="-5">
                <a:latin typeface="Times New Roman"/>
                <a:cs typeface="Times New Roman"/>
              </a:rPr>
              <a:t>=1 </a:t>
            </a:r>
            <a:r>
              <a:rPr dirty="0" sz="750">
                <a:latin typeface="Times New Roman"/>
                <a:cs typeface="Times New Roman"/>
              </a:rPr>
              <a:t>j</a:t>
            </a:r>
            <a:r>
              <a:rPr dirty="0" sz="750" spc="-50">
                <a:latin typeface="Times New Roman"/>
                <a:cs typeface="Times New Roman"/>
              </a:rPr>
              <a:t> </a:t>
            </a:r>
            <a:r>
              <a:rPr dirty="0" sz="750" spc="-5">
                <a:latin typeface="Times New Roman"/>
                <a:cs typeface="Times New Roman"/>
              </a:rPr>
              <a:t>=1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534923" y="3539571"/>
            <a:ext cx="3335654" cy="52768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ts val="131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variance of the return </a:t>
            </a:r>
            <a:r>
              <a:rPr dirty="0" sz="1100" spc="10">
                <a:latin typeface="Times New Roman"/>
                <a:cs typeface="Times New Roman"/>
              </a:rPr>
              <a:t>on the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endParaRPr sz="1100">
              <a:latin typeface="Times New Roman"/>
              <a:cs typeface="Times New Roman"/>
            </a:endParaRPr>
          </a:p>
          <a:p>
            <a:pPr marL="2667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variance of return for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</a:t>
            </a:r>
            <a:endParaRPr sz="1100">
              <a:latin typeface="Times New Roman"/>
              <a:cs typeface="Times New Roman"/>
            </a:endParaRPr>
          </a:p>
          <a:p>
            <a:pPr marL="41275">
              <a:lnSpc>
                <a:spcPts val="1310"/>
              </a:lnSpc>
            </a:pP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covariance </a:t>
            </a:r>
            <a:r>
              <a:rPr dirty="0" sz="1100" spc="5">
                <a:latin typeface="Times New Roman"/>
                <a:cs typeface="Times New Roman"/>
              </a:rPr>
              <a:t>between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returns for securities i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03755" y="3869517"/>
            <a:ext cx="61594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00454" y="4034109"/>
            <a:ext cx="450278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portfolio weights or percentage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investable funds invested in security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576577" y="4364055"/>
            <a:ext cx="4084954" cy="36258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62560" marR="30480" indent="-125095">
              <a:lnSpc>
                <a:spcPts val="1300"/>
              </a:lnSpc>
              <a:spcBef>
                <a:spcPts val="190"/>
              </a:spcBef>
            </a:pP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double </a:t>
            </a:r>
            <a:r>
              <a:rPr dirty="0" sz="1100" spc="10">
                <a:latin typeface="Times New Roman"/>
                <a:cs typeface="Times New Roman"/>
              </a:rPr>
              <a:t>summation </a:t>
            </a:r>
            <a:r>
              <a:rPr dirty="0" sz="1100" spc="5">
                <a:latin typeface="Times New Roman"/>
                <a:cs typeface="Times New Roman"/>
              </a:rPr>
              <a:t>sign indicating that </a:t>
            </a:r>
            <a:r>
              <a:rPr dirty="0" sz="1100">
                <a:latin typeface="Times New Roman"/>
                <a:cs typeface="Times New Roman"/>
              </a:rPr>
              <a:t>n</a:t>
            </a:r>
            <a:r>
              <a:rPr dirty="0" baseline="37037" sz="1125">
                <a:latin typeface="Times New Roman"/>
                <a:cs typeface="Times New Roman"/>
              </a:rPr>
              <a:t>2 </a:t>
            </a:r>
            <a:r>
              <a:rPr dirty="0" sz="1100" spc="10">
                <a:latin typeface="Times New Roman"/>
                <a:cs typeface="Times New Roman"/>
              </a:rPr>
              <a:t>numbers </a:t>
            </a:r>
            <a:r>
              <a:rPr dirty="0" sz="1100" spc="5">
                <a:latin typeface="Times New Roman"/>
                <a:cs typeface="Times New Roman"/>
              </a:rPr>
              <a:t>are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added  together </a:t>
            </a:r>
            <a:r>
              <a:rPr dirty="0" sz="1100" spc="5">
                <a:latin typeface="Times New Roman"/>
                <a:cs typeface="Times New Roman"/>
              </a:rPr>
              <a:t>(i.e., all </a:t>
            </a:r>
            <a:r>
              <a:rPr dirty="0" sz="1100" spc="10">
                <a:latin typeface="Times New Roman"/>
                <a:cs typeface="Times New Roman"/>
              </a:rPr>
              <a:t>possible pairs of values for </a:t>
            </a:r>
            <a:r>
              <a:rPr dirty="0" sz="1100" spc="5">
                <a:latin typeface="Times New Roman"/>
                <a:cs typeface="Times New Roman"/>
              </a:rPr>
              <a:t>i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j)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383538" y="406989"/>
            <a:ext cx="5438140" cy="84410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63500" marR="57150">
              <a:lnSpc>
                <a:spcPct val="98400"/>
              </a:lnSpc>
              <a:spcBef>
                <a:spcPts val="150"/>
              </a:spcBef>
              <a:tabLst>
                <a:tab pos="51625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to derive </a:t>
            </a:r>
            <a:r>
              <a:rPr dirty="0" sz="1100" spc="5">
                <a:latin typeface="Times New Roman"/>
                <a:cs typeface="Times New Roman"/>
              </a:rPr>
              <a:t>die </a:t>
            </a:r>
            <a:r>
              <a:rPr dirty="0" sz="1100" spc="10">
                <a:latin typeface="Times New Roman"/>
                <a:cs typeface="Times New Roman"/>
              </a:rPr>
              <a:t>concept </a:t>
            </a:r>
            <a:r>
              <a:rPr dirty="0" sz="1100" spc="5">
                <a:latin typeface="Times New Roman"/>
                <a:cs typeface="Times New Roman"/>
              </a:rPr>
              <a:t>of an efficient portfolio,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defined </a:t>
            </a:r>
            <a:r>
              <a:rPr dirty="0" sz="1100" spc="10">
                <a:latin typeface="Times New Roman"/>
                <a:cs typeface="Times New Roman"/>
              </a:rPr>
              <a:t>as one that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the  smallest </a:t>
            </a:r>
            <a:r>
              <a:rPr dirty="0" sz="1100" spc="5">
                <a:latin typeface="Times New Roman"/>
                <a:cs typeface="Times New Roman"/>
              </a:rPr>
              <a:t>portfolio risk </a:t>
            </a:r>
            <a:r>
              <a:rPr dirty="0" sz="1100" spc="10">
                <a:latin typeface="Times New Roman"/>
                <a:cs typeface="Times New Roman"/>
              </a:rPr>
              <a:t>for a given </a:t>
            </a:r>
            <a:r>
              <a:rPr dirty="0" sz="1100" spc="5">
                <a:latin typeface="Times New Roman"/>
                <a:cs typeface="Times New Roman"/>
              </a:rPr>
              <a:t>level </a:t>
            </a:r>
            <a:r>
              <a:rPr dirty="0" sz="1100" spc="10">
                <a:latin typeface="Times New Roman"/>
                <a:cs typeface="Times New Roman"/>
              </a:rPr>
              <a:t>of expected </a:t>
            </a:r>
            <a:r>
              <a:rPr dirty="0" sz="1100" spc="5">
                <a:latin typeface="Times New Roman"/>
                <a:cs typeface="Times New Roman"/>
              </a:rPr>
              <a:t>return or the largest </a:t>
            </a:r>
            <a:r>
              <a:rPr dirty="0" sz="1100" spc="10">
                <a:latin typeface="Times New Roman"/>
                <a:cs typeface="Times New Roman"/>
              </a:rPr>
              <a:t>expected return for  a given </a:t>
            </a:r>
            <a:r>
              <a:rPr dirty="0" sz="1100" spc="5">
                <a:latin typeface="Times New Roman"/>
                <a:cs typeface="Times New Roman"/>
              </a:rPr>
              <a:t>level of risk. Investors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identify efficient portfolios </a:t>
            </a:r>
            <a:r>
              <a:rPr dirty="0" sz="1100" spc="10">
                <a:latin typeface="Times New Roman"/>
                <a:cs typeface="Times New Roman"/>
              </a:rPr>
              <a:t>by specifying an </a:t>
            </a:r>
            <a:r>
              <a:rPr dirty="0" sz="1100" spc="5">
                <a:latin typeface="Times New Roman"/>
                <a:cs typeface="Times New Roman"/>
              </a:rPr>
              <a:t>expected  portfolio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minimizing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portfolio-risk at this level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return. Alternatively, they 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specify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risk level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willing to </a:t>
            </a:r>
            <a:r>
              <a:rPr dirty="0" sz="1100" spc="10">
                <a:latin typeface="Times New Roman"/>
                <a:cs typeface="Times New Roman"/>
              </a:rPr>
              <a:t>assume and maximize </a:t>
            </a:r>
            <a:r>
              <a:rPr dirty="0" sz="1100" spc="5">
                <a:latin typeface="Times New Roman"/>
                <a:cs typeface="Times New Roman"/>
              </a:rPr>
              <a:t>the expected  return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this level of risk. Rational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will seek efficient portfolios,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because these </a:t>
            </a:r>
            <a:r>
              <a:rPr dirty="0" sz="1100" spc="5">
                <a:latin typeface="Times New Roman"/>
                <a:cs typeface="Times New Roman"/>
              </a:rPr>
              <a:t>portfolios are </a:t>
            </a:r>
            <a:r>
              <a:rPr dirty="0" sz="1100" spc="10">
                <a:latin typeface="Times New Roman"/>
                <a:cs typeface="Times New Roman"/>
              </a:rPr>
              <a:t>optimized on the two dimensions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most importance </a:t>
            </a:r>
            <a:r>
              <a:rPr dirty="0" sz="1100" spc="5">
                <a:latin typeface="Times New Roman"/>
                <a:cs typeface="Times New Roman"/>
              </a:rPr>
              <a:t>to  investors,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71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To begin our </a:t>
            </a:r>
            <a:r>
              <a:rPr dirty="0" sz="1100" spc="5">
                <a:latin typeface="Times New Roman"/>
                <a:cs typeface="Times New Roman"/>
              </a:rPr>
              <a:t>analysis,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must first </a:t>
            </a:r>
            <a:r>
              <a:rPr dirty="0" sz="1100" spc="10">
                <a:latin typeface="Times New Roman"/>
                <a:cs typeface="Times New Roman"/>
              </a:rPr>
              <a:t>determine </a:t>
            </a:r>
            <a:r>
              <a:rPr dirty="0" sz="1100" spc="5">
                <a:latin typeface="Times New Roman"/>
                <a:cs typeface="Times New Roman"/>
              </a:rPr>
              <a:t>the risk-return opportunities available to an  investor </a:t>
            </a:r>
            <a:r>
              <a:rPr dirty="0" sz="1100" spc="10">
                <a:latin typeface="Times New Roman"/>
                <a:cs typeface="Times New Roman"/>
              </a:rPr>
              <a:t>from a given </a:t>
            </a:r>
            <a:r>
              <a:rPr dirty="0" sz="1100" spc="5">
                <a:latin typeface="Times New Roman"/>
                <a:cs typeface="Times New Roman"/>
              </a:rPr>
              <a:t>set of securities.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possible portfolios exist </a:t>
            </a:r>
            <a:r>
              <a:rPr dirty="0" sz="1100" spc="10">
                <a:latin typeface="Times New Roman"/>
                <a:cs typeface="Times New Roman"/>
              </a:rPr>
              <a:t>when we  </a:t>
            </a:r>
            <a:r>
              <a:rPr dirty="0" sz="1100" spc="5">
                <a:latin typeface="Times New Roman"/>
                <a:cs typeface="Times New Roman"/>
              </a:rPr>
              <a:t>realize that varying-percentages of </a:t>
            </a:r>
            <a:r>
              <a:rPr dirty="0" sz="1100" spc="10">
                <a:latin typeface="Times New Roman"/>
                <a:cs typeface="Times New Roman"/>
              </a:rPr>
              <a:t>an investor's wealth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invested in each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assets  under consideration investors should </a:t>
            </a:r>
            <a:r>
              <a:rPr dirty="0" sz="1100" spc="10">
                <a:latin typeface="Times New Roman"/>
                <a:cs typeface="Times New Roman"/>
              </a:rPr>
              <a:t>be interested </a:t>
            </a:r>
            <a:r>
              <a:rPr dirty="0" sz="1100" spc="5">
                <a:latin typeface="Times New Roman"/>
                <a:cs typeface="Times New Roman"/>
              </a:rPr>
              <a:t>in only that subset of </a:t>
            </a:r>
            <a:r>
              <a:rPr dirty="0" sz="1100" spc="10">
                <a:latin typeface="Times New Roman"/>
                <a:cs typeface="Times New Roman"/>
              </a:rPr>
              <a:t>the available  </a:t>
            </a:r>
            <a:r>
              <a:rPr dirty="0" sz="1100" spc="5">
                <a:latin typeface="Times New Roman"/>
                <a:cs typeface="Times New Roman"/>
              </a:rPr>
              <a:t>portfolios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efficient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generate the </a:t>
            </a:r>
            <a:r>
              <a:rPr dirty="0" sz="1100" spc="5">
                <a:latin typeface="Times New Roman"/>
                <a:cs typeface="Times New Roman"/>
              </a:rPr>
              <a:t>attainable set of portfolios, or the opportunity set.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attainable </a:t>
            </a:r>
            <a:r>
              <a:rPr dirty="0" sz="1100" spc="10">
                <a:latin typeface="Times New Roman"/>
                <a:cs typeface="Times New Roman"/>
              </a:rPr>
              <a:t>set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entire set of all portfolios that could </a:t>
            </a:r>
            <a:r>
              <a:rPr dirty="0" sz="1100" spc="10">
                <a:latin typeface="Times New Roman"/>
                <a:cs typeface="Times New Roman"/>
              </a:rPr>
              <a:t>be found from a group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n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0">
                <a:latin typeface="Times New Roman"/>
                <a:cs typeface="Times New Roman"/>
              </a:rPr>
              <a:t>However,  </a:t>
            </a:r>
            <a:r>
              <a:rPr dirty="0" sz="1100" spc="5">
                <a:latin typeface="Times New Roman"/>
                <a:cs typeface="Times New Roman"/>
              </a:rPr>
              <a:t>risk-averse investors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interested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in those portfolios with the </a:t>
            </a:r>
            <a:r>
              <a:rPr dirty="0" sz="1100" spc="10">
                <a:latin typeface="Times New Roman"/>
                <a:cs typeface="Times New Roman"/>
              </a:rPr>
              <a:t>lowest </a:t>
            </a:r>
            <a:r>
              <a:rPr dirty="0" sz="1100" spc="5">
                <a:latin typeface="Times New Roman"/>
                <a:cs typeface="Times New Roman"/>
              </a:rPr>
              <a:t>possible  risk for any given level of return. </a:t>
            </a:r>
            <a:r>
              <a:rPr dirty="0" sz="1100" spc="1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other portfolios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attainable set </a:t>
            </a:r>
            <a:r>
              <a:rPr dirty="0" sz="1100" spc="10">
                <a:latin typeface="Times New Roman"/>
                <a:cs typeface="Times New Roman"/>
              </a:rPr>
              <a:t>are dominated.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Using the inputs described earlier—expected returns, variances, </a:t>
            </a:r>
            <a:r>
              <a:rPr dirty="0" sz="1100" spc="10">
                <a:latin typeface="Times New Roman"/>
                <a:cs typeface="Times New Roman"/>
              </a:rPr>
              <a:t>and covariances—-we can 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smallest </a:t>
            </a:r>
            <a:r>
              <a:rPr dirty="0" sz="1100" spc="10">
                <a:latin typeface="Times New Roman"/>
                <a:cs typeface="Times New Roman"/>
              </a:rPr>
              <a:t>variance, or </a:t>
            </a:r>
            <a:r>
              <a:rPr dirty="0" sz="1100" spc="5">
                <a:latin typeface="Times New Roman"/>
                <a:cs typeface="Times New Roman"/>
              </a:rPr>
              <a:t>risk,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given level of expected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based on </a:t>
            </a:r>
            <a:r>
              <a:rPr dirty="0" sz="1100" spc="5">
                <a:latin typeface="Times New Roman"/>
                <a:cs typeface="Times New Roman"/>
              </a:rPr>
              <a:t>these inputs. </a:t>
            </a: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the minimum-portfolios,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plot the minimum-  </a:t>
            </a:r>
            <a:r>
              <a:rPr dirty="0" sz="1100" spc="5">
                <a:latin typeface="Times New Roman"/>
                <a:cs typeface="Times New Roman"/>
              </a:rPr>
              <a:t>variance frontier. Point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represents, the </a:t>
            </a:r>
            <a:r>
              <a:rPr dirty="0" sz="1100" spc="10">
                <a:latin typeface="Times New Roman"/>
                <a:cs typeface="Times New Roman"/>
              </a:rPr>
              <a:t>global minimum-variance </a:t>
            </a:r>
            <a:r>
              <a:rPr dirty="0" sz="1100" spc="5">
                <a:latin typeface="Times New Roman"/>
                <a:cs typeface="Times New Roman"/>
              </a:rPr>
              <a:t>portfolio,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no  other </a:t>
            </a:r>
            <a:r>
              <a:rPr dirty="0" sz="1100" spc="10">
                <a:latin typeface="Times New Roman"/>
                <a:cs typeface="Times New Roman"/>
              </a:rPr>
              <a:t>minimum-variance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has a </a:t>
            </a:r>
            <a:r>
              <a:rPr dirty="0" sz="1100" spc="5">
                <a:latin typeface="Times New Roman"/>
                <a:cs typeface="Times New Roman"/>
              </a:rPr>
              <a:t>smaller risk. </a:t>
            </a:r>
            <a:r>
              <a:rPr dirty="0" sz="1100" spc="10">
                <a:latin typeface="Times New Roman"/>
                <a:cs typeface="Times New Roman"/>
              </a:rPr>
              <a:t>The bottom segment </a:t>
            </a:r>
            <a:r>
              <a:rPr dirty="0" sz="1100" spc="5">
                <a:latin typeface="Times New Roman"/>
                <a:cs typeface="Times New Roman"/>
              </a:rPr>
              <a:t>of tile </a:t>
            </a:r>
            <a:r>
              <a:rPr dirty="0" sz="1100" spc="15">
                <a:latin typeface="Times New Roman"/>
                <a:cs typeface="Times New Roman"/>
              </a:rPr>
              <a:t>minimum  </a:t>
            </a:r>
            <a:r>
              <a:rPr dirty="0" sz="1100" spc="5">
                <a:latin typeface="Times New Roman"/>
                <a:cs typeface="Times New Roman"/>
              </a:rPr>
              <a:t>variance frontier, </a:t>
            </a:r>
            <a:r>
              <a:rPr dirty="0" sz="1100" spc="10">
                <a:latin typeface="Times New Roman"/>
                <a:cs typeface="Times New Roman"/>
              </a:rPr>
              <a:t>AC,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dominated </a:t>
            </a:r>
            <a:r>
              <a:rPr dirty="0" sz="1100" spc="5">
                <a:latin typeface="Times New Roman"/>
                <a:cs typeface="Times New Roman"/>
              </a:rPr>
              <a:t>by portfolios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upper segment, </a:t>
            </a:r>
            <a:r>
              <a:rPr dirty="0" sz="1100" spc="15">
                <a:latin typeface="Times New Roman"/>
                <a:cs typeface="Times New Roman"/>
              </a:rPr>
              <a:t>AB.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example,  since portfolio </a:t>
            </a:r>
            <a:r>
              <a:rPr dirty="0" sz="1100" spc="20">
                <a:latin typeface="Times New Roman"/>
                <a:cs typeface="Times New Roman"/>
              </a:rPr>
              <a:t>X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larger return than portfolio </a:t>
            </a:r>
            <a:r>
              <a:rPr dirty="0" sz="1100" spc="20">
                <a:latin typeface="Times New Roman"/>
                <a:cs typeface="Times New Roman"/>
              </a:rPr>
              <a:t>Y </a:t>
            </a:r>
            <a:r>
              <a:rPr dirty="0" sz="1100" spc="5">
                <a:latin typeface="Times New Roman"/>
                <a:cs typeface="Times New Roman"/>
              </a:rPr>
              <a:t>for the </a:t>
            </a:r>
            <a:r>
              <a:rPr dirty="0" sz="1100" spc="10">
                <a:latin typeface="Times New Roman"/>
                <a:cs typeface="Times New Roman"/>
              </a:rPr>
              <a:t>same level of </a:t>
            </a:r>
            <a:r>
              <a:rPr dirty="0" sz="1100" spc="5">
                <a:latin typeface="Times New Roman"/>
                <a:cs typeface="Times New Roman"/>
              </a:rPr>
              <a:t>risk, investors 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want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65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segment of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minimum-variance </a:t>
            </a:r>
            <a:r>
              <a:rPr dirty="0" sz="1100" spc="5">
                <a:latin typeface="Times New Roman"/>
                <a:cs typeface="Times New Roman"/>
              </a:rPr>
              <a:t>frontier </a:t>
            </a:r>
            <a:r>
              <a:rPr dirty="0" sz="1100" spc="10">
                <a:latin typeface="Times New Roman"/>
                <a:cs typeface="Times New Roman"/>
              </a:rPr>
              <a:t>above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global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minimum </a:t>
            </a:r>
            <a:r>
              <a:rPr dirty="0" sz="1100" spc="5">
                <a:latin typeface="Times New Roman"/>
                <a:cs typeface="Times New Roman"/>
              </a:rPr>
              <a:t>variance  portfolio, </a:t>
            </a:r>
            <a:r>
              <a:rPr dirty="0" sz="1100" spc="15">
                <a:latin typeface="Times New Roman"/>
                <a:cs typeface="Times New Roman"/>
              </a:rPr>
              <a:t>AB, </a:t>
            </a:r>
            <a:r>
              <a:rPr dirty="0" sz="1100" spc="10">
                <a:latin typeface="Times New Roman"/>
                <a:cs typeface="Times New Roman"/>
              </a:rPr>
              <a:t>offers the best </a:t>
            </a:r>
            <a:r>
              <a:rPr dirty="0" sz="1100" spc="5">
                <a:latin typeface="Times New Roman"/>
                <a:cs typeface="Times New Roman"/>
              </a:rPr>
              <a:t>risk-return </a:t>
            </a:r>
            <a:r>
              <a:rPr dirty="0" sz="1100" spc="10">
                <a:latin typeface="Times New Roman"/>
                <a:cs typeface="Times New Roman"/>
              </a:rPr>
              <a:t>combinations available to investors from this  </a:t>
            </a:r>
            <a:r>
              <a:rPr dirty="0" sz="1100" spc="5">
                <a:latin typeface="Times New Roman"/>
                <a:cs typeface="Times New Roman"/>
              </a:rPr>
              <a:t>particular set of inputs, this </a:t>
            </a:r>
            <a:r>
              <a:rPr dirty="0" sz="1100" spc="10">
                <a:latin typeface="Times New Roman"/>
                <a:cs typeface="Times New Roman"/>
              </a:rPr>
              <a:t>segment </a:t>
            </a:r>
            <a:r>
              <a:rPr dirty="0" sz="1100" spc="5">
                <a:latin typeface="Times New Roman"/>
                <a:cs typeface="Times New Roman"/>
              </a:rPr>
              <a:t>is referred to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set of portfolios. This  efficient </a:t>
            </a:r>
            <a:r>
              <a:rPr dirty="0" sz="1100" spc="10">
                <a:latin typeface="Times New Roman"/>
                <a:cs typeface="Times New Roman"/>
              </a:rPr>
              <a:t>set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determined by </a:t>
            </a:r>
            <a:r>
              <a:rPr dirty="0" sz="1100" spc="5">
                <a:latin typeface="Times New Roman"/>
                <a:cs typeface="Times New Roman"/>
              </a:rPr>
              <a:t>the principle of </a:t>
            </a:r>
            <a:r>
              <a:rPr dirty="0" sz="1100" spc="10">
                <a:latin typeface="Times New Roman"/>
                <a:cs typeface="Times New Roman"/>
              </a:rPr>
              <a:t>dominance—portfolio </a:t>
            </a:r>
            <a:r>
              <a:rPr dirty="0" sz="1100" spc="20">
                <a:latin typeface="Times New Roman"/>
                <a:cs typeface="Times New Roman"/>
              </a:rPr>
              <a:t>X </a:t>
            </a:r>
            <a:r>
              <a:rPr dirty="0" sz="1100" spc="10">
                <a:latin typeface="Times New Roman"/>
                <a:cs typeface="Times New Roman"/>
              </a:rPr>
              <a:t>dominates </a:t>
            </a:r>
            <a:r>
              <a:rPr dirty="0" sz="1100" spc="5">
                <a:latin typeface="Times New Roman"/>
                <a:cs typeface="Times New Roman"/>
              </a:rPr>
              <a:t>portfolio  </a:t>
            </a:r>
            <a:r>
              <a:rPr dirty="0" sz="1100" spc="20">
                <a:latin typeface="Times New Roman"/>
                <a:cs typeface="Times New Roman"/>
              </a:rPr>
              <a:t>Y </a:t>
            </a:r>
            <a:r>
              <a:rPr dirty="0" sz="1100" spc="5">
                <a:latin typeface="Times New Roman"/>
                <a:cs typeface="Times New Roman"/>
              </a:rPr>
              <a:t>if it has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level of risk but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larger expected return or the </a:t>
            </a:r>
            <a:r>
              <a:rPr dirty="0" sz="1100" spc="10">
                <a:latin typeface="Times New Roman"/>
                <a:cs typeface="Times New Roman"/>
              </a:rPr>
              <a:t>same expected return but  a lower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solution to the </a:t>
            </a:r>
            <a:r>
              <a:rPr dirty="0" sz="1100" spc="10">
                <a:latin typeface="Times New Roman"/>
                <a:cs typeface="Times New Roman"/>
              </a:rPr>
              <a:t>Markowitz model </a:t>
            </a:r>
            <a:r>
              <a:rPr dirty="0" sz="1100" spc="5">
                <a:latin typeface="Times New Roman"/>
                <a:cs typeface="Times New Roman"/>
              </a:rPr>
              <a:t>revolves around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weights, </a:t>
            </a:r>
            <a:r>
              <a:rPr dirty="0" sz="1100" spc="5">
                <a:latin typeface="Times New Roman"/>
                <a:cs typeface="Times New Roman"/>
              </a:rPr>
              <a:t>or percentages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investable funds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invested in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security. </a:t>
            </a:r>
            <a:r>
              <a:rPr dirty="0" sz="1100" spc="10">
                <a:latin typeface="Times New Roman"/>
                <a:cs typeface="Times New Roman"/>
              </a:rPr>
              <a:t>Because the expected </a:t>
            </a:r>
            <a:r>
              <a:rPr dirty="0" sz="1100" spc="5">
                <a:latin typeface="Times New Roman"/>
                <a:cs typeface="Times New Roman"/>
              </a:rPr>
              <a:t>returns</a:t>
            </a:r>
            <a:r>
              <a:rPr dirty="0" baseline="-11111" sz="1125" spc="7">
                <a:latin typeface="Times New Roman"/>
                <a:cs typeface="Times New Roman"/>
              </a:rPr>
              <a:t>, </a:t>
            </a:r>
            <a:r>
              <a:rPr dirty="0" sz="1100" spc="5">
                <a:latin typeface="Times New Roman"/>
                <a:cs typeface="Times New Roman"/>
              </a:rPr>
              <a:t>standard  deviations,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correlation coefficients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securities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considered </a:t>
            </a:r>
            <a:r>
              <a:rPr dirty="0" sz="1100" spc="10">
                <a:latin typeface="Times New Roman"/>
                <a:cs typeface="Times New Roman"/>
              </a:rPr>
              <a:t>are inputs </a:t>
            </a:r>
            <a:r>
              <a:rPr dirty="0" sz="1100" spc="5">
                <a:latin typeface="Times New Roman"/>
                <a:cs typeface="Times New Roman"/>
              </a:rPr>
              <a:t>in,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Markowitz </a:t>
            </a:r>
            <a:r>
              <a:rPr dirty="0" sz="1100" spc="5">
                <a:latin typeface="Times New Roman"/>
                <a:cs typeface="Times New Roman"/>
              </a:rPr>
              <a:t>analysis, the portfolio </a:t>
            </a:r>
            <a:r>
              <a:rPr dirty="0" sz="1100" spc="10">
                <a:latin typeface="Times New Roman"/>
                <a:cs typeface="Times New Roman"/>
              </a:rPr>
              <a:t>weights are the </a:t>
            </a:r>
            <a:r>
              <a:rPr dirty="0" sz="1100" spc="5">
                <a:latin typeface="Times New Roman"/>
                <a:cs typeface="Times New Roman"/>
              </a:rPr>
              <a:t>only variable that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manipulated to  solve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problem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determining </a:t>
            </a:r>
            <a:r>
              <a:rPr dirty="0" sz="1100" spc="5">
                <a:latin typeface="Times New Roman"/>
                <a:cs typeface="Times New Roman"/>
              </a:rPr>
              <a:t>efficient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71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Think of efficient portfolios as being derived in </a:t>
            </a:r>
            <a:r>
              <a:rPr dirty="0" sz="1100" spc="10">
                <a:latin typeface="Times New Roman"/>
                <a:cs typeface="Times New Roman"/>
              </a:rPr>
              <a:t>the following manner. The </a:t>
            </a:r>
            <a:r>
              <a:rPr dirty="0" sz="1100" spc="5">
                <a:latin typeface="Times New Roman"/>
                <a:cs typeface="Times New Roman"/>
              </a:rPr>
              <a:t>inputs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obtained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level of desired expected return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is specified; for example, </a:t>
            </a:r>
            <a:r>
              <a:rPr dirty="0" sz="1100" spc="15">
                <a:latin typeface="Times New Roman"/>
                <a:cs typeface="Times New Roman"/>
              </a:rPr>
              <a:t>10  </a:t>
            </a:r>
            <a:r>
              <a:rPr dirty="0" sz="1100" spc="5">
                <a:latin typeface="Times New Roman"/>
                <a:cs typeface="Times New Roman"/>
              </a:rPr>
              <a:t>percent. </a:t>
            </a:r>
            <a:r>
              <a:rPr dirty="0" sz="1100" spc="10">
                <a:latin typeface="Times New Roman"/>
                <a:cs typeface="Times New Roman"/>
              </a:rPr>
              <a:t>Then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combinations </a:t>
            </a:r>
            <a:r>
              <a:rPr dirty="0" sz="1100" spc="5">
                <a:latin typeface="Times New Roman"/>
                <a:cs typeface="Times New Roman"/>
              </a:rPr>
              <a:t>of securities that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combined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form a </a:t>
            </a:r>
            <a:r>
              <a:rPr dirty="0" sz="1100" spc="5">
                <a:latin typeface="Times New Roman"/>
                <a:cs typeface="Times New Roman"/>
              </a:rPr>
              <a:t>portfolio with 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expected </a:t>
            </a:r>
            <a:r>
              <a:rPr dirty="0" sz="1100" spc="10">
                <a:latin typeface="Times New Roman"/>
                <a:cs typeface="Times New Roman"/>
              </a:rPr>
              <a:t>return of I0 percent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determined, and the one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smallest variance </a:t>
            </a:r>
            <a:r>
              <a:rPr dirty="0" sz="1100" spc="5">
                <a:latin typeface="Times New Roman"/>
                <a:cs typeface="Times New Roman"/>
              </a:rPr>
              <a:t>of  return is selected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portfolio. </a:t>
            </a:r>
            <a:r>
              <a:rPr dirty="0" sz="1100" spc="10">
                <a:latin typeface="Times New Roman"/>
                <a:cs typeface="Times New Roman"/>
              </a:rPr>
              <a:t>Next, a new level </a:t>
            </a:r>
            <a:r>
              <a:rPr dirty="0" sz="1100" spc="5">
                <a:latin typeface="Times New Roman"/>
                <a:cs typeface="Times New Roman"/>
              </a:rPr>
              <a:t>of portfolio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specified—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example; 11 percent </a:t>
            </a:r>
            <a:r>
              <a:rPr dirty="0" sz="1100" spc="25">
                <a:latin typeface="Times New Roman"/>
                <a:cs typeface="Times New Roman"/>
              </a:rPr>
              <a:t>—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process </a:t>
            </a:r>
            <a:r>
              <a:rPr dirty="0" sz="1100" spc="5">
                <a:latin typeface="Times New Roman"/>
                <a:cs typeface="Times New Roman"/>
              </a:rPr>
              <a:t>is repeated.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continues until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feasible </a:t>
            </a:r>
            <a:r>
              <a:rPr dirty="0" sz="1100" spc="10">
                <a:latin typeface="Times New Roman"/>
                <a:cs typeface="Times New Roman"/>
              </a:rPr>
              <a:t>range </a:t>
            </a:r>
            <a:r>
              <a:rPr dirty="0" sz="1100" spc="5">
                <a:latin typeface="Times New Roman"/>
                <a:cs typeface="Times New Roman"/>
              </a:rPr>
              <a:t>of expected returns is processed.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.course, the </a:t>
            </a:r>
            <a:r>
              <a:rPr dirty="0" sz="1100" spc="10">
                <a:latin typeface="Times New Roman"/>
                <a:cs typeface="Times New Roman"/>
              </a:rPr>
              <a:t>problem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solved by  specifying levels of portfolio risk </a:t>
            </a:r>
            <a:r>
              <a:rPr dirty="0" sz="1100" spc="10">
                <a:latin typeface="Times New Roman"/>
                <a:cs typeface="Times New Roman"/>
              </a:rPr>
              <a:t>and choosing </a:t>
            </a:r>
            <a:r>
              <a:rPr dirty="0" sz="1100" spc="5">
                <a:latin typeface="Times New Roman"/>
                <a:cs typeface="Times New Roman"/>
              </a:rPr>
              <a:t>that portfolio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largest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for the specified </a:t>
            </a:r>
            <a:r>
              <a:rPr dirty="0" sz="1100" spc="5">
                <a:latin typeface="Times New Roman"/>
                <a:cs typeface="Times New Roman"/>
              </a:rPr>
              <a:t>level of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1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902338"/>
            <a:ext cx="5335905" cy="8733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PORTFOLIO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SELECTION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Building a </a:t>
            </a:r>
            <a:r>
              <a:rPr dirty="0" sz="1100" spc="5" b="1">
                <a:latin typeface="Times New Roman"/>
                <a:cs typeface="Times New Roman"/>
              </a:rPr>
              <a:t>Portfolio </a:t>
            </a:r>
            <a:r>
              <a:rPr dirty="0" sz="1100" spc="10" b="1">
                <a:latin typeface="Times New Roman"/>
                <a:cs typeface="Times New Roman"/>
              </a:rPr>
              <a:t>Using Markowitz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Principles: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889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select </a:t>
            </a:r>
            <a:r>
              <a:rPr dirty="0" sz="1100" spc="10">
                <a:latin typeface="Times New Roman"/>
                <a:cs typeface="Times New Roman"/>
              </a:rPr>
              <a:t>an optimal </a:t>
            </a:r>
            <a:r>
              <a:rPr dirty="0" sz="1100" spc="5">
                <a:latin typeface="Times New Roman"/>
                <a:cs typeface="Times New Roman"/>
              </a:rPr>
              <a:t>portfolio of financial assets </a:t>
            </a:r>
            <a:r>
              <a:rPr dirty="0" sz="1100" spc="10">
                <a:latin typeface="Times New Roman"/>
                <a:cs typeface="Times New Roman"/>
              </a:rPr>
              <a:t>using the Markowitz </a:t>
            </a:r>
            <a:r>
              <a:rPr dirty="0" sz="1100" spc="5">
                <a:latin typeface="Times New Roman"/>
                <a:cs typeface="Times New Roman"/>
              </a:rPr>
              <a:t>analysis; investors  should;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442595" marR="6985" indent="-215900">
              <a:lnSpc>
                <a:spcPts val="1300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Identify optimal risk-return combinations available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set of risky assets </a:t>
            </a:r>
            <a:r>
              <a:rPr dirty="0" sz="1100" spc="10">
                <a:latin typeface="Times New Roman"/>
                <a:cs typeface="Times New Roman"/>
              </a:rPr>
              <a:t>being  </a:t>
            </a:r>
            <a:r>
              <a:rPr dirty="0" sz="1100" spc="5">
                <a:latin typeface="Times New Roman"/>
                <a:cs typeface="Times New Roman"/>
              </a:rPr>
              <a:t>considered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using the </a:t>
            </a:r>
            <a:r>
              <a:rPr dirty="0" sz="1100" spc="10">
                <a:latin typeface="Times New Roman"/>
                <a:cs typeface="Times New Roman"/>
              </a:rPr>
              <a:t>Markowitz </a:t>
            </a:r>
            <a:r>
              <a:rPr dirty="0" sz="1100" spc="5">
                <a:latin typeface="Times New Roman"/>
                <a:cs typeface="Times New Roman"/>
              </a:rPr>
              <a:t>efficient frontier analysis. This step; </a:t>
            </a:r>
            <a:r>
              <a:rPr dirty="0" sz="1100" spc="10">
                <a:latin typeface="Times New Roman"/>
                <a:cs typeface="Times New Roman"/>
              </a:rPr>
              <a:t>uses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inputs from, the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returns, variances,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covariances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set of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442595" marR="7620" indent="-215900">
              <a:lnSpc>
                <a:spcPts val="130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Choose </a:t>
            </a:r>
            <a:r>
              <a:rPr dirty="0" sz="1100" spc="5">
                <a:latin typeface="Times New Roman"/>
                <a:cs typeface="Times New Roman"/>
              </a:rPr>
              <a:t>the final portfolio </a:t>
            </a:r>
            <a:r>
              <a:rPr dirty="0" sz="1100" spc="10">
                <a:latin typeface="Times New Roman"/>
                <a:cs typeface="Times New Roman"/>
              </a:rPr>
              <a:t>from among </a:t>
            </a:r>
            <a:r>
              <a:rPr dirty="0" sz="1100" spc="5">
                <a:latin typeface="Times New Roman"/>
                <a:cs typeface="Times New Roman"/>
              </a:rPr>
              <a:t>those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set </a:t>
            </a:r>
            <a:r>
              <a:rPr dirty="0" sz="1100" spc="10">
                <a:latin typeface="Times New Roman"/>
                <a:cs typeface="Times New Roman"/>
              </a:rPr>
              <a:t>based on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investor's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preferences.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Using the Markowitz </a:t>
            </a:r>
            <a:r>
              <a:rPr dirty="0" sz="1100" spc="5" b="1">
                <a:latin typeface="Times New Roman"/>
                <a:cs typeface="Times New Roman"/>
              </a:rPr>
              <a:t>Portfolio Selection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Model: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portfolios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selected arbitrarily,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diversification benefits </a:t>
            </a:r>
            <a:r>
              <a:rPr dirty="0" sz="1100" spc="10">
                <a:latin typeface="Times New Roman"/>
                <a:cs typeface="Times New Roman"/>
              </a:rPr>
              <a:t>are gained. </a:t>
            </a:r>
            <a:r>
              <a:rPr dirty="0" sz="1100" spc="5">
                <a:latin typeface="Times New Roman"/>
                <a:cs typeface="Times New Roman"/>
              </a:rPr>
              <a:t>This  results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reduction of portfolio risk.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to take;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full information set into  account,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use portfolio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developed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Markowitz, Portfolio theory is nonnative,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meaning </a:t>
            </a:r>
            <a:r>
              <a:rPr dirty="0" sz="1100" spc="5">
                <a:latin typeface="Times New Roman"/>
                <a:cs typeface="Times New Roman"/>
              </a:rPr>
              <a:t>that it tells </a:t>
            </a:r>
            <a:r>
              <a:rPr dirty="0" sz="1100" spc="10">
                <a:latin typeface="Times New Roman"/>
                <a:cs typeface="Times New Roman"/>
              </a:rPr>
              <a:t>investors;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should </a:t>
            </a:r>
            <a:r>
              <a:rPr dirty="0" sz="1100" spc="5">
                <a:latin typeface="Times New Roman"/>
                <a:cs typeface="Times New Roman"/>
              </a:rPr>
              <a:t>act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diversify optimally. It is based </a:t>
            </a:r>
            <a:r>
              <a:rPr dirty="0" sz="1100" spc="10">
                <a:latin typeface="Times New Roman"/>
                <a:cs typeface="Times New Roman"/>
              </a:rPr>
              <a:t>on a  </a:t>
            </a:r>
            <a:r>
              <a:rPr dirty="0" sz="1100" spc="5">
                <a:latin typeface="Times New Roman"/>
                <a:cs typeface="Times New Roman"/>
              </a:rPr>
              <a:t>small set of assumptions,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including;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period; for example, </a:t>
            </a:r>
            <a:r>
              <a:rPr dirty="0" sz="1100" spc="10">
                <a:latin typeface="Times New Roman"/>
                <a:cs typeface="Times New Roman"/>
              </a:rPr>
              <a:t>one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year.</a:t>
            </a: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295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Liquidity of positions; for </a:t>
            </a:r>
            <a:r>
              <a:rPr dirty="0" sz="1100" spc="10">
                <a:latin typeface="Times New Roman"/>
                <a:cs typeface="Times New Roman"/>
              </a:rPr>
              <a:t>example, there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transaction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costs.</a:t>
            </a:r>
            <a:endParaRPr sz="1100">
              <a:latin typeface="Times New Roman"/>
              <a:cs typeface="Times New Roman"/>
            </a:endParaRPr>
          </a:p>
          <a:p>
            <a:pPr marL="442595" marR="7620" indent="-215900">
              <a:lnSpc>
                <a:spcPts val="1300"/>
              </a:lnSpc>
              <a:spcBef>
                <a:spcPts val="50"/>
              </a:spcBef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Investor preferences based </a:t>
            </a:r>
            <a:r>
              <a:rPr dirty="0" sz="1100" spc="10">
                <a:latin typeface="Times New Roman"/>
                <a:cs typeface="Times New Roman"/>
              </a:rPr>
              <a:t>only on a </a:t>
            </a:r>
            <a:r>
              <a:rPr dirty="0" sz="1100" spc="5">
                <a:latin typeface="Times New Roman"/>
                <a:cs typeface="Times New Roman"/>
              </a:rPr>
              <a:t>portfolio's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risk; as  </a:t>
            </a:r>
            <a:r>
              <a:rPr dirty="0" sz="1100" spc="10">
                <a:latin typeface="Times New Roman"/>
                <a:cs typeface="Times New Roman"/>
              </a:rPr>
              <a:t>measured by </a:t>
            </a:r>
            <a:r>
              <a:rPr dirty="0" sz="1100" spc="5">
                <a:latin typeface="Times New Roman"/>
                <a:cs typeface="Times New Roman"/>
              </a:rPr>
              <a:t>variance or standard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deviation.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Efficient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Portfolios: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Markowitz's </a:t>
            </a:r>
            <a:r>
              <a:rPr dirty="0" sz="1100" spc="10">
                <a:latin typeface="Times New Roman"/>
                <a:cs typeface="Times New Roman"/>
              </a:rPr>
              <a:t>Approach to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selection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an investor should evaluate portfolios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measured </a:t>
            </a:r>
            <a:r>
              <a:rPr dirty="0" sz="1100" spc="10">
                <a:latin typeface="Times New Roman"/>
                <a:cs typeface="Times New Roman"/>
              </a:rPr>
              <a:t>by the </a:t>
            </a:r>
            <a:r>
              <a:rPr dirty="0" sz="1100" spc="5">
                <a:latin typeface="Times New Roman"/>
                <a:cs typeface="Times New Roman"/>
              </a:rPr>
              <a:t>standard deviation. </a:t>
            </a:r>
            <a:r>
              <a:rPr dirty="0" sz="1100" spc="20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was  </a:t>
            </a:r>
            <a:r>
              <a:rPr dirty="0" sz="1100" spc="5">
                <a:latin typeface="Times New Roman"/>
                <a:cs typeface="Times New Roman"/>
              </a:rPr>
              <a:t>the first to </a:t>
            </a:r>
            <a:r>
              <a:rPr dirty="0" sz="1100" spc="10">
                <a:latin typeface="Times New Roman"/>
                <a:cs typeface="Times New Roman"/>
              </a:rPr>
              <a:t>derive the concept </a:t>
            </a:r>
            <a:r>
              <a:rPr dirty="0" sz="1100" spc="5">
                <a:latin typeface="Times New Roman"/>
                <a:cs typeface="Times New Roman"/>
              </a:rPr>
              <a:t>of an efficient portfolio, defined as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that, </a:t>
            </a:r>
            <a:r>
              <a:rPr dirty="0" sz="1100" spc="10">
                <a:latin typeface="Times New Roman"/>
                <a:cs typeface="Times New Roman"/>
              </a:rPr>
              <a:t>has the </a:t>
            </a:r>
            <a:r>
              <a:rPr dirty="0" sz="1100" spc="5">
                <a:latin typeface="Times New Roman"/>
                <a:cs typeface="Times New Roman"/>
              </a:rPr>
              <a:t>smallest  portfolio risk for </a:t>
            </a:r>
            <a:r>
              <a:rPr dirty="0" sz="1100" spc="10">
                <a:latin typeface="Times New Roman"/>
                <a:cs typeface="Times New Roman"/>
              </a:rPr>
              <a:t>a given level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or the largest expected return for a given  level </a:t>
            </a:r>
            <a:r>
              <a:rPr dirty="0" sz="1100" spc="5">
                <a:latin typeface="Times New Roman"/>
                <a:cs typeface="Times New Roman"/>
              </a:rPr>
              <a:t>of risk. Rational investors will seek ethcient portfolios, because these portfolios are  optimized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dimensions of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importance to investors, expected return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basic </a:t>
            </a:r>
            <a:r>
              <a:rPr dirty="0" sz="1100" spc="5">
                <a:latin typeface="Times New Roman"/>
                <a:cs typeface="Times New Roman"/>
              </a:rPr>
              <a:t>details of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to derive efficient portfolios? In brief, </a:t>
            </a:r>
            <a:r>
              <a:rPr dirty="0" sz="1100" spc="10">
                <a:latin typeface="Times New Roman"/>
                <a:cs typeface="Times New Roman"/>
              </a:rPr>
              <a:t>based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inputs consisting  of estimates of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for each </a:t>
            </a:r>
            <a:r>
              <a:rPr dirty="0" sz="1100" spc="5">
                <a:latin typeface="Times New Roman"/>
                <a:cs typeface="Times New Roman"/>
              </a:rPr>
              <a:t>security being considered of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correlation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pairs of securities, </a:t>
            </a:r>
            <a:r>
              <a:rPr dirty="0" sz="1100" spc="10">
                <a:latin typeface="Times New Roman"/>
                <a:cs typeface="Times New Roman"/>
              </a:rPr>
              <a:t>an optimization program </a:t>
            </a:r>
            <a:r>
              <a:rPr dirty="0" sz="1100" spc="5">
                <a:latin typeface="Times New Roman"/>
                <a:cs typeface="Times New Roman"/>
              </a:rPr>
              <a:t>varies </a:t>
            </a:r>
            <a:r>
              <a:rPr dirty="0" sz="1100" spc="10">
                <a:latin typeface="Times New Roman"/>
                <a:cs typeface="Times New Roman"/>
              </a:rPr>
              <a:t>the weights </a:t>
            </a:r>
            <a:r>
              <a:rPr dirty="0" sz="1100" spc="5">
                <a:latin typeface="Times New Roman"/>
                <a:cs typeface="Times New Roman"/>
              </a:rPr>
              <a:t>for each  security until an efficient portfolio is determined. This portfolio will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maximum  expected return for a </a:t>
            </a:r>
            <a:r>
              <a:rPr dirty="0" sz="1100" spc="5">
                <a:latin typeface="Times New Roman"/>
                <a:cs typeface="Times New Roman"/>
              </a:rPr>
              <a:t>given </a:t>
            </a:r>
            <a:r>
              <a:rPr dirty="0" sz="1100" spc="10">
                <a:latin typeface="Times New Roman"/>
                <a:cs typeface="Times New Roman"/>
              </a:rPr>
              <a:t>level </a:t>
            </a:r>
            <a:r>
              <a:rPr dirty="0" sz="1100" spc="5">
                <a:latin typeface="Times New Roman"/>
                <a:cs typeface="Times New Roman"/>
              </a:rPr>
              <a:t>of risk or </a:t>
            </a:r>
            <a:r>
              <a:rPr dirty="0" sz="1100" spc="10">
                <a:latin typeface="Times New Roman"/>
                <a:cs typeface="Times New Roman"/>
              </a:rPr>
              <a:t>the minimum </a:t>
            </a:r>
            <a:r>
              <a:rPr dirty="0" sz="1100" spc="5">
                <a:latin typeface="Times New Roman"/>
                <a:cs typeface="Times New Roman"/>
              </a:rPr>
              <a:t>risk for </a:t>
            </a:r>
            <a:r>
              <a:rPr dirty="0" sz="1100" spc="10">
                <a:latin typeface="Times New Roman"/>
                <a:cs typeface="Times New Roman"/>
              </a:rPr>
              <a:t>a given level </a:t>
            </a:r>
            <a:r>
              <a:rPr dirty="0" sz="1100" spc="5">
                <a:latin typeface="Times New Roman"/>
                <a:cs typeface="Times New Roman"/>
              </a:rPr>
              <a:t>of expected  return.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Selecting an Optimal Portfolio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Risky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Assets: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Once the </a:t>
            </a:r>
            <a:r>
              <a:rPr dirty="0" sz="1100" spc="5">
                <a:latin typeface="Times New Roman"/>
                <a:cs typeface="Times New Roman"/>
              </a:rPr>
              <a:t>efficient </a:t>
            </a:r>
            <a:r>
              <a:rPr dirty="0" sz="1100" spc="10">
                <a:latin typeface="Times New Roman"/>
                <a:cs typeface="Times New Roman"/>
              </a:rPr>
              <a:t>set </a:t>
            </a:r>
            <a:r>
              <a:rPr dirty="0" sz="1100" spc="5">
                <a:latin typeface="Times New Roman"/>
                <a:cs typeface="Times New Roman"/>
              </a:rPr>
              <a:t>of portfolios is determined using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Markowitz </a:t>
            </a:r>
            <a:r>
              <a:rPr dirty="0" sz="1100" spc="10">
                <a:latin typeface="Times New Roman"/>
                <a:cs typeface="Times New Roman"/>
              </a:rPr>
              <a:t>model, </a:t>
            </a:r>
            <a:r>
              <a:rPr dirty="0" sz="1100" spc="5">
                <a:latin typeface="Times New Roman"/>
                <a:cs typeface="Times New Roman"/>
              </a:rPr>
              <a:t>investors must  select </a:t>
            </a:r>
            <a:r>
              <a:rPr dirty="0" sz="1100" spc="10">
                <a:latin typeface="Times New Roman"/>
                <a:cs typeface="Times New Roman"/>
              </a:rPr>
              <a:t>from this </a:t>
            </a:r>
            <a:r>
              <a:rPr dirty="0" sz="1100" spc="5">
                <a:latin typeface="Times New Roman"/>
                <a:cs typeface="Times New Roman"/>
              </a:rPr>
              <a:t>set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appropriate for them.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Markowitz model does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specify </a:t>
            </a:r>
            <a:r>
              <a:rPr dirty="0" sz="1100" spc="10">
                <a:latin typeface="Times New Roman"/>
                <a:cs typeface="Times New Roman"/>
              </a:rPr>
              <a:t>one optimum </a:t>
            </a:r>
            <a:r>
              <a:rPr dirty="0" sz="1100" spc="5">
                <a:latin typeface="Times New Roman"/>
                <a:cs typeface="Times New Roman"/>
              </a:rPr>
              <a:t>portfolio. Rather it generates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set of portfolios, all of  </a:t>
            </a:r>
            <a:r>
              <a:rPr dirty="0" sz="1100" spc="10">
                <a:latin typeface="Times New Roman"/>
                <a:cs typeface="Times New Roman"/>
              </a:rPr>
              <a:t>which,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definition; </a:t>
            </a:r>
            <a:r>
              <a:rPr dirty="0" sz="1100" spc="10">
                <a:latin typeface="Times New Roman"/>
                <a:cs typeface="Times New Roman"/>
              </a:rPr>
              <a:t>are optimal portfolios (for a given </a:t>
            </a:r>
            <a:r>
              <a:rPr dirty="0" sz="1100" spc="5">
                <a:latin typeface="Times New Roman"/>
                <a:cs typeface="Times New Roman"/>
              </a:rPr>
              <a:t>level </a:t>
            </a:r>
            <a:r>
              <a:rPr dirty="0" sz="1100" spc="10">
                <a:latin typeface="Times New Roman"/>
                <a:cs typeface="Times New Roman"/>
              </a:rPr>
              <a:t>pf expected return or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risk).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economics </a:t>
            </a:r>
            <a:r>
              <a:rPr dirty="0" sz="1100" spc="5">
                <a:latin typeface="Times New Roman"/>
                <a:cs typeface="Times New Roman"/>
              </a:rPr>
              <a:t>in general </a:t>
            </a:r>
            <a:r>
              <a:rPr dirty="0" sz="1100" spc="10">
                <a:latin typeface="Times New Roman"/>
                <a:cs typeface="Times New Roman"/>
              </a:rPr>
              <a:t>and finance </a:t>
            </a:r>
            <a:r>
              <a:rPr dirty="0" sz="1100" spc="5">
                <a:latin typeface="Times New Roman"/>
                <a:cs typeface="Times New Roman"/>
              </a:rPr>
              <a:t>in particular, </a:t>
            </a:r>
            <a:r>
              <a:rPr dirty="0" sz="1100" spc="10">
                <a:latin typeface="Times New Roman"/>
                <a:cs typeface="Times New Roman"/>
              </a:rPr>
              <a:t>we assume </a:t>
            </a:r>
            <a:r>
              <a:rPr dirty="0" sz="1100" spc="5">
                <a:latin typeface="Times New Roman"/>
                <a:cs typeface="Times New Roman"/>
              </a:rPr>
              <a:t>investors are risk averse.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85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212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03240" y="572391"/>
            <a:ext cx="73469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35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320038" y="406989"/>
            <a:ext cx="5562600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0" marR="119380">
              <a:lnSpc>
                <a:spcPct val="98300"/>
              </a:lnSpc>
              <a:spcBef>
                <a:spcPts val="150"/>
              </a:spcBef>
              <a:tabLst>
                <a:tab pos="52260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means that investors, </a:t>
            </a:r>
            <a:r>
              <a:rPr dirty="0" sz="1100" spc="5">
                <a:latin typeface="Times New Roman"/>
                <a:cs typeface="Times New Roman"/>
              </a:rPr>
              <a:t>if given </a:t>
            </a:r>
            <a:r>
              <a:rPr dirty="0" sz="1100" spc="10">
                <a:latin typeface="Times New Roman"/>
                <a:cs typeface="Times New Roman"/>
              </a:rPr>
              <a:t>a choice, </a:t>
            </a:r>
            <a:r>
              <a:rPr dirty="0" sz="1100" spc="5">
                <a:latin typeface="Times New Roman"/>
                <a:cs typeface="Times New Roman"/>
              </a:rPr>
              <a:t>will not take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"fair </a:t>
            </a:r>
            <a:r>
              <a:rPr dirty="0" sz="1100" spc="10">
                <a:latin typeface="Times New Roman"/>
                <a:cs typeface="Times New Roman"/>
              </a:rPr>
              <a:t>gamble," defined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an  expected payoff of </a:t>
            </a:r>
            <a:r>
              <a:rPr dirty="0" sz="1100" spc="5">
                <a:latin typeface="Times New Roman"/>
                <a:cs typeface="Times New Roman"/>
              </a:rPr>
              <a:t>zero </a:t>
            </a:r>
            <a:r>
              <a:rPr dirty="0" sz="1100" spc="10">
                <a:latin typeface="Times New Roman"/>
                <a:cs typeface="Times New Roman"/>
              </a:rPr>
              <a:t>and equal </a:t>
            </a:r>
            <a:r>
              <a:rPr dirty="0" sz="1100" spc="5">
                <a:latin typeface="Times New Roman"/>
                <a:cs typeface="Times New Roman"/>
              </a:rPr>
              <a:t>probabilities of </a:t>
            </a:r>
            <a:r>
              <a:rPr dirty="0" sz="1100" spc="10">
                <a:latin typeface="Times New Roman"/>
                <a:cs typeface="Times New Roman"/>
              </a:rPr>
              <a:t>a gain or a </a:t>
            </a:r>
            <a:r>
              <a:rPr dirty="0" sz="1100" spc="5">
                <a:latin typeface="Times New Roman"/>
                <a:cs typeface="Times New Roman"/>
              </a:rPr>
              <a:t>loss. In effect,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fair  gamble,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disutility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potential loss is greater than the utility </a:t>
            </a:r>
            <a:r>
              <a:rPr dirty="0" sz="1100" spc="10">
                <a:latin typeface="Times New Roman"/>
                <a:cs typeface="Times New Roman"/>
              </a:rPr>
              <a:t>from the potential  </a:t>
            </a:r>
            <a:r>
              <a:rPr dirty="0" sz="1100" spc="5">
                <a:latin typeface="Times New Roman"/>
                <a:cs typeface="Times New Roman"/>
              </a:rPr>
              <a:t>gain.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aversion;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disutility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potential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ALTERNATIVE METHODS OF OBTAINING THE EFFICIENT</a:t>
            </a:r>
            <a:r>
              <a:rPr dirty="0" sz="1100" spc="-5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FRONTIER: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93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single-index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provides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alternative expression- for portfolio variance,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easier to calculate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case of the Markowitz </a:t>
            </a:r>
            <a:r>
              <a:rPr dirty="0" sz="1100" spc="5">
                <a:latin typeface="Times New Roman"/>
                <a:cs typeface="Times New Roman"/>
              </a:rPr>
              <a:t>analysis. This alternative </a:t>
            </a:r>
            <a:r>
              <a:rPr dirty="0" sz="1100" spc="10">
                <a:latin typeface="Times New Roman"/>
                <a:cs typeface="Times New Roman"/>
              </a:rPr>
              <a:t>approach  can be </a:t>
            </a:r>
            <a:r>
              <a:rPr dirty="0" sz="1100" spc="5">
                <a:latin typeface="Times New Roman"/>
                <a:cs typeface="Times New Roman"/>
              </a:rPr>
              <a:t>used to solve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problem </a:t>
            </a:r>
            <a:r>
              <a:rPr dirty="0" sz="1100" spc="5">
                <a:latin typeface="Times New Roman"/>
                <a:cs typeface="Times New Roman"/>
              </a:rPr>
              <a:t>as formulated by </a:t>
            </a:r>
            <a:r>
              <a:rPr dirty="0" sz="1100" spc="10">
                <a:latin typeface="Times New Roman"/>
                <a:cs typeface="Times New Roman"/>
              </a:rPr>
              <a:t>Markowitz—determining the  </a:t>
            </a:r>
            <a:r>
              <a:rPr dirty="0" sz="1100" spc="5">
                <a:latin typeface="Times New Roman"/>
                <a:cs typeface="Times New Roman"/>
              </a:rPr>
              <a:t>efficient </a:t>
            </a:r>
            <a:r>
              <a:rPr dirty="0" sz="1100" spc="10">
                <a:latin typeface="Times New Roman"/>
                <a:cs typeface="Times New Roman"/>
              </a:rPr>
              <a:t>set of portfolios. </a:t>
            </a:r>
            <a:r>
              <a:rPr dirty="0" sz="1100" spc="5">
                <a:latin typeface="Times New Roman"/>
                <a:cs typeface="Times New Roman"/>
              </a:rPr>
              <a:t>It requires considerably fewer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calculations.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Single </a:t>
            </a:r>
            <a:r>
              <a:rPr dirty="0" sz="1100" spc="5" b="1">
                <a:latin typeface="Times New Roman"/>
                <a:cs typeface="Times New Roman"/>
              </a:rPr>
              <a:t>- </a:t>
            </a:r>
            <a:r>
              <a:rPr dirty="0" sz="1100" spc="10" b="1">
                <a:latin typeface="Times New Roman"/>
                <a:cs typeface="Times New Roman"/>
              </a:rPr>
              <a:t>Index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Model: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20014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William </a:t>
            </a:r>
            <a:r>
              <a:rPr dirty="0" sz="1100" spc="5">
                <a:latin typeface="Times New Roman"/>
                <a:cs typeface="Times New Roman"/>
              </a:rPr>
              <a:t>Sharpe, following Markowitz, </a:t>
            </a:r>
            <a:r>
              <a:rPr dirty="0" sz="1100" spc="10">
                <a:latin typeface="Times New Roman"/>
                <a:cs typeface="Times New Roman"/>
              </a:rPr>
              <a:t>developed </a:t>
            </a:r>
            <a:r>
              <a:rPr dirty="0" sz="1100" spc="5">
                <a:latin typeface="Times New Roman"/>
                <a:cs typeface="Times New Roman"/>
              </a:rPr>
              <a:t>the single-index model,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relates  returns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each security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broad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returns </a:t>
            </a:r>
            <a:r>
              <a:rPr dirty="0" sz="1100" spc="5">
                <a:latin typeface="Times New Roman"/>
                <a:cs typeface="Times New Roman"/>
              </a:rPr>
              <a:t>is generally </a:t>
            </a:r>
            <a:r>
              <a:rPr dirty="0" sz="1100" spc="10">
                <a:latin typeface="Times New Roman"/>
                <a:cs typeface="Times New Roman"/>
              </a:rPr>
              <a:t>used for this purpose. Think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as this  index.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single-index </a:t>
            </a:r>
            <a:r>
              <a:rPr dirty="0" sz="1100" spc="10">
                <a:latin typeface="Times New Roman"/>
                <a:cs typeface="Times New Roman"/>
              </a:rPr>
              <a:t>model can be </a:t>
            </a:r>
            <a:r>
              <a:rPr dirty="0" sz="1100" spc="5">
                <a:latin typeface="Times New Roman"/>
                <a:cs typeface="Times New Roman"/>
              </a:rPr>
              <a:t>expressed by the following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</a:t>
            </a:r>
            <a:r>
              <a:rPr dirty="0" baseline="-11111" sz="1125" spc="15" b="1">
                <a:latin typeface="Times New Roman"/>
                <a:cs typeface="Times New Roman"/>
              </a:rPr>
              <a:t>i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α</a:t>
            </a:r>
            <a:r>
              <a:rPr dirty="0" baseline="-11111" sz="1125" spc="7" b="1">
                <a:latin typeface="Times New Roman"/>
                <a:cs typeface="Times New Roman"/>
              </a:rPr>
              <a:t>i 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β</a:t>
            </a:r>
            <a:r>
              <a:rPr dirty="0" baseline="-11111" sz="1125" spc="7" b="1">
                <a:latin typeface="Times New Roman"/>
                <a:cs typeface="Times New Roman"/>
              </a:rPr>
              <a:t>i</a:t>
            </a:r>
            <a:r>
              <a:rPr dirty="0" sz="1100" spc="5" b="1">
                <a:latin typeface="Times New Roman"/>
                <a:cs typeface="Times New Roman"/>
              </a:rPr>
              <a:t>R</a:t>
            </a:r>
            <a:r>
              <a:rPr dirty="0" baseline="-11111" sz="1125" spc="7" b="1">
                <a:latin typeface="Times New Roman"/>
                <a:cs typeface="Times New Roman"/>
              </a:rPr>
              <a:t>M </a:t>
            </a:r>
            <a:r>
              <a:rPr dirty="0" sz="1100" spc="15" b="1">
                <a:latin typeface="Times New Roman"/>
                <a:cs typeface="Times New Roman"/>
              </a:rPr>
              <a:t>+</a:t>
            </a:r>
            <a:r>
              <a:rPr dirty="0" sz="1100" spc="35" b="1">
                <a:latin typeface="Times New Roman"/>
                <a:cs typeface="Times New Roman"/>
              </a:rPr>
              <a:t> </a:t>
            </a:r>
            <a:r>
              <a:rPr dirty="0" sz="1100" b="1">
                <a:latin typeface="Times New Roman"/>
                <a:cs typeface="Times New Roman"/>
              </a:rPr>
              <a:t>е</a:t>
            </a:r>
            <a:r>
              <a:rPr dirty="0" baseline="-11111" sz="1125" b="1">
                <a:latin typeface="Times New Roman"/>
                <a:cs typeface="Times New Roman"/>
              </a:rPr>
              <a:t>i</a:t>
            </a:r>
            <a:endParaRPr baseline="-11111" sz="11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baseline="-11111" sz="1125" spc="7">
                <a:latin typeface="Times New Roman"/>
                <a:cs typeface="Times New Roman"/>
              </a:rPr>
              <a:t>i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(TR) on </a:t>
            </a:r>
            <a:r>
              <a:rPr dirty="0" sz="1100" spc="5">
                <a:latin typeface="Times New Roman"/>
                <a:cs typeface="Times New Roman"/>
              </a:rPr>
              <a:t>security</a:t>
            </a:r>
            <a:r>
              <a:rPr dirty="0" sz="1100" spc="-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</a:t>
            </a: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baseline="-11111" sz="1125" spc="7">
                <a:latin typeface="Times New Roman"/>
                <a:cs typeface="Times New Roman"/>
              </a:rPr>
              <a:t>M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return (TR) on the market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</a:t>
            </a:r>
            <a:r>
              <a:rPr dirty="0" baseline="37037" sz="1125" spc="7">
                <a:latin typeface="Times New Roman"/>
                <a:cs typeface="Times New Roman"/>
              </a:rPr>
              <a:t>:</a:t>
            </a:r>
            <a:endParaRPr baseline="37037" sz="1125">
              <a:latin typeface="Times New Roman"/>
              <a:cs typeface="Times New Roman"/>
            </a:endParaRPr>
          </a:p>
          <a:p>
            <a:pPr marL="127000">
              <a:lnSpc>
                <a:spcPts val="1300"/>
              </a:lnSpc>
              <a:tabLst>
                <a:tab pos="371475" algn="l"/>
              </a:tabLst>
            </a:pPr>
            <a:r>
              <a:rPr dirty="0" sz="1100" spc="5">
                <a:latin typeface="Times New Roman"/>
                <a:cs typeface="Times New Roman"/>
              </a:rPr>
              <a:t>α</a:t>
            </a:r>
            <a:r>
              <a:rPr dirty="0" baseline="-11111" sz="1125" spc="7">
                <a:latin typeface="Times New Roman"/>
                <a:cs typeface="Times New Roman"/>
              </a:rPr>
              <a:t>i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security i’s .return </a:t>
            </a:r>
            <a:r>
              <a:rPr dirty="0" sz="1100" spc="10">
                <a:latin typeface="Times New Roman"/>
                <a:cs typeface="Times New Roman"/>
              </a:rPr>
              <a:t>independent </a:t>
            </a:r>
            <a:r>
              <a:rPr dirty="0" sz="1100" spc="5">
                <a:latin typeface="Times New Roman"/>
                <a:cs typeface="Times New Roman"/>
              </a:rPr>
              <a:t>of market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performance</a:t>
            </a:r>
            <a:endParaRPr sz="1100">
              <a:latin typeface="Times New Roman"/>
              <a:cs typeface="Times New Roman"/>
            </a:endParaRPr>
          </a:p>
          <a:p>
            <a:pPr marL="127000" marR="119380">
              <a:lnSpc>
                <a:spcPts val="1300"/>
              </a:lnSpc>
              <a:spcBef>
                <a:spcPts val="45"/>
              </a:spcBef>
              <a:tabLst>
                <a:tab pos="387350" algn="l"/>
              </a:tabLst>
            </a:pPr>
            <a:r>
              <a:rPr dirty="0" sz="1100" spc="5">
                <a:latin typeface="Times New Roman"/>
                <a:cs typeface="Times New Roman"/>
              </a:rPr>
              <a:t>β</a:t>
            </a:r>
            <a:r>
              <a:rPr dirty="0" baseline="-11111" sz="1125" spc="7">
                <a:latin typeface="Times New Roman"/>
                <a:cs typeface="Times New Roman"/>
              </a:rPr>
              <a:t>i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a constant </a:t>
            </a:r>
            <a:r>
              <a:rPr dirty="0" sz="1100" spc="5">
                <a:latin typeface="Times New Roman"/>
                <a:cs typeface="Times New Roman"/>
              </a:rPr>
              <a:t>measuring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expected change in </a:t>
            </a:r>
            <a:r>
              <a:rPr dirty="0" sz="1100" spc="10">
                <a:latin typeface="Times New Roman"/>
                <a:cs typeface="Times New Roman"/>
              </a:rPr>
              <a:t>the dependent </a:t>
            </a:r>
            <a:r>
              <a:rPr dirty="0" sz="1100" spc="5">
                <a:latin typeface="Times New Roman"/>
                <a:cs typeface="Times New Roman"/>
              </a:rPr>
              <a:t>variable, 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baseline="-11111" sz="1125">
                <a:latin typeface="Times New Roman"/>
                <a:cs typeface="Times New Roman"/>
              </a:rPr>
              <a:t>i </a:t>
            </a:r>
            <a:r>
              <a:rPr dirty="0" sz="1100" spc="10">
                <a:latin typeface="Times New Roman"/>
                <a:cs typeface="Times New Roman"/>
              </a:rPr>
              <a:t>given a  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independent </a:t>
            </a:r>
            <a:r>
              <a:rPr dirty="0" sz="1100" spc="5">
                <a:latin typeface="Times New Roman"/>
                <a:cs typeface="Times New Roman"/>
              </a:rPr>
              <a:t>variable,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baseline="-11111" sz="1125" spc="7">
                <a:latin typeface="Times New Roman"/>
                <a:cs typeface="Times New Roman"/>
              </a:rPr>
              <a:t>M</a:t>
            </a:r>
            <a:endParaRPr baseline="-11111" sz="1125">
              <a:latin typeface="Times New Roman"/>
              <a:cs typeface="Times New Roman"/>
            </a:endParaRPr>
          </a:p>
          <a:p>
            <a:pPr marL="127000">
              <a:lnSpc>
                <a:spcPts val="1260"/>
              </a:lnSpc>
              <a:tabLst>
                <a:tab pos="360045" algn="l"/>
              </a:tabLst>
            </a:pPr>
            <a:r>
              <a:rPr dirty="0" sz="1100">
                <a:latin typeface="Times New Roman"/>
                <a:cs typeface="Times New Roman"/>
              </a:rPr>
              <a:t>е</a:t>
            </a:r>
            <a:r>
              <a:rPr dirty="0" baseline="-11111" sz="1125">
                <a:latin typeface="Times New Roman"/>
                <a:cs typeface="Times New Roman"/>
              </a:rPr>
              <a:t>i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random </a:t>
            </a:r>
            <a:r>
              <a:rPr dirty="0" sz="1100" spc="10">
                <a:latin typeface="Times New Roman"/>
                <a:cs typeface="Times New Roman"/>
              </a:rPr>
              <a:t>residual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error;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811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single-index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divides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security's return into </a:t>
            </a:r>
            <a:r>
              <a:rPr dirty="0" sz="1100" spc="10">
                <a:latin typeface="Times New Roman"/>
                <a:cs typeface="Times New Roman"/>
              </a:rPr>
              <a:t>two components: a unique </a:t>
            </a:r>
            <a:r>
              <a:rPr dirty="0" sz="1100" spc="5">
                <a:latin typeface="Times New Roman"/>
                <a:cs typeface="Times New Roman"/>
              </a:rPr>
              <a:t>part,  represented by 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baseline="-11111" sz="1125">
                <a:latin typeface="Times New Roman"/>
                <a:cs typeface="Times New Roman"/>
              </a:rPr>
              <a:t>i </a:t>
            </a:r>
            <a:r>
              <a:rPr dirty="0" sz="1100" spc="10">
                <a:latin typeface="Times New Roman"/>
                <a:cs typeface="Times New Roman"/>
              </a:rPr>
              <a:t>and a market </a:t>
            </a:r>
            <a:r>
              <a:rPr dirty="0" sz="1100" spc="5">
                <a:latin typeface="Times New Roman"/>
                <a:cs typeface="Times New Roman"/>
              </a:rPr>
              <a:t>related </a:t>
            </a:r>
            <a:r>
              <a:rPr dirty="0" sz="1100" spc="10">
                <a:latin typeface="Times New Roman"/>
                <a:cs typeface="Times New Roman"/>
              </a:rPr>
              <a:t>part represented by </a:t>
            </a:r>
            <a:r>
              <a:rPr dirty="0" sz="1100" spc="5">
                <a:latin typeface="Times New Roman"/>
                <a:cs typeface="Times New Roman"/>
              </a:rPr>
              <a:t>β</a:t>
            </a:r>
            <a:r>
              <a:rPr dirty="0" baseline="-11111" sz="1125" spc="7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baseline="-11111" sz="1125" spc="7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unique part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micro  </a:t>
            </a:r>
            <a:r>
              <a:rPr dirty="0" sz="1100" spc="5">
                <a:latin typeface="Times New Roman"/>
                <a:cs typeface="Times New Roman"/>
              </a:rPr>
              <a:t>event, affecting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in general. </a:t>
            </a:r>
            <a:r>
              <a:rPr dirty="0" sz="1100" spc="10">
                <a:latin typeface="Times New Roman"/>
                <a:cs typeface="Times New Roman"/>
              </a:rPr>
              <a:t>Examples include  the discovery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ore reserve,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strike, or the resignation of </a:t>
            </a:r>
            <a:r>
              <a:rPr dirty="0" sz="1100" spc="10">
                <a:latin typeface="Times New Roman"/>
                <a:cs typeface="Times New Roman"/>
              </a:rPr>
              <a:t>a key company </a:t>
            </a:r>
            <a:r>
              <a:rPr dirty="0" sz="1100" spc="5">
                <a:latin typeface="Times New Roman"/>
                <a:cs typeface="Times New Roman"/>
              </a:rPr>
              <a:t>figure.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related part,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other hand,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macro event </a:t>
            </a:r>
            <a:r>
              <a:rPr dirty="0" sz="1100" spc="5">
                <a:latin typeface="Times New Roman"/>
                <a:cs typeface="Times New Roman"/>
              </a:rPr>
              <a:t>that is </a:t>
            </a:r>
            <a:r>
              <a:rPr dirty="0" sz="1100" spc="10">
                <a:latin typeface="Times New Roman"/>
                <a:cs typeface="Times New Roman"/>
              </a:rPr>
              <a:t>broad based and </a:t>
            </a:r>
            <a:r>
              <a:rPr dirty="0" sz="1100" spc="5">
                <a:latin typeface="Times New Roman"/>
                <a:cs typeface="Times New Roman"/>
              </a:rPr>
              <a:t>affects  all (or; </a:t>
            </a:r>
            <a:r>
              <a:rPr dirty="0" sz="1100" spc="10">
                <a:latin typeface="Times New Roman"/>
                <a:cs typeface="Times New Roman"/>
              </a:rPr>
              <a:t>most) </a:t>
            </a:r>
            <a:r>
              <a:rPr dirty="0" sz="1100" spc="5">
                <a:latin typeface="Times New Roman"/>
                <a:cs typeface="Times New Roman"/>
              </a:rPr>
              <a:t>firms. </a:t>
            </a:r>
            <a:r>
              <a:rPr dirty="0" sz="1100" spc="10">
                <a:latin typeface="Times New Roman"/>
                <a:cs typeface="Times New Roman"/>
              </a:rPr>
              <a:t>Examples include a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0">
                <a:latin typeface="Times New Roman"/>
                <a:cs typeface="Times New Roman"/>
              </a:rPr>
              <a:t>Reserve announcement about the discount  </a:t>
            </a:r>
            <a:r>
              <a:rPr dirty="0" sz="1100" spc="5">
                <a:latin typeface="Times New Roman"/>
                <a:cs typeface="Times New Roman"/>
              </a:rPr>
              <a:t>rate, </a:t>
            </a:r>
            <a:r>
              <a:rPr dirty="0" sz="1100" spc="10">
                <a:latin typeface="Times New Roman"/>
                <a:cs typeface="Times New Roman"/>
              </a:rPr>
              <a:t>a 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prime </a:t>
            </a:r>
            <a:r>
              <a:rPr dirty="0" sz="1100" spc="5">
                <a:latin typeface="Times New Roman"/>
                <a:cs typeface="Times New Roman"/>
              </a:rPr>
              <a:t>rate, or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unexpected </a:t>
            </a:r>
            <a:r>
              <a:rPr dirty="0" sz="1100" spc="10">
                <a:latin typeface="Times New Roman"/>
                <a:cs typeface="Times New Roman"/>
              </a:rPr>
              <a:t>announcement about the money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supply.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874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these values, </a:t>
            </a:r>
            <a:r>
              <a:rPr dirty="0" sz="1100" spc="10">
                <a:latin typeface="Times New Roman"/>
                <a:cs typeface="Times New Roman"/>
              </a:rPr>
              <a:t>the error term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the left-hand side of the  equation, the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security i, arid </a:t>
            </a:r>
            <a:r>
              <a:rPr dirty="0" sz="1100" spc="10">
                <a:latin typeface="Times New Roman"/>
                <a:cs typeface="Times New Roman"/>
              </a:rPr>
              <a:t>the right-hand </a:t>
            </a:r>
            <a:r>
              <a:rPr dirty="0" sz="1100" spc="5">
                <a:latin typeface="Times New Roman"/>
                <a:cs typeface="Times New Roman"/>
              </a:rPr>
              <a:t>side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equation,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two  components </a:t>
            </a:r>
            <a:r>
              <a:rPr dirty="0" sz="1100" spc="5">
                <a:latin typeface="Times New Roman"/>
                <a:cs typeface="Times New Roman"/>
              </a:rPr>
              <a:t>of return. Since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single-index model is,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definition, equality, </a:t>
            </a: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sides  </a:t>
            </a:r>
            <a:r>
              <a:rPr dirty="0" sz="1100" spc="10">
                <a:latin typeface="Times New Roman"/>
                <a:cs typeface="Times New Roman"/>
              </a:rPr>
              <a:t>must be 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same.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Selecting </a:t>
            </a:r>
            <a:r>
              <a:rPr dirty="0" sz="1100" spc="10" b="1">
                <a:latin typeface="Times New Roman"/>
                <a:cs typeface="Times New Roman"/>
              </a:rPr>
              <a:t>Optimal Asset Classes—the Asset </a:t>
            </a:r>
            <a:r>
              <a:rPr dirty="0" sz="1100" spc="5" b="1">
                <a:latin typeface="Times New Roman"/>
                <a:cs typeface="Times New Roman"/>
              </a:rPr>
              <a:t>Allocation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Decision: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8110">
              <a:lnSpc>
                <a:spcPct val="985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Markowitz model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typically </a:t>
            </a:r>
            <a:r>
              <a:rPr dirty="0" sz="1100" spc="5">
                <a:latin typeface="Times New Roman"/>
                <a:cs typeface="Times New Roman"/>
              </a:rPr>
              <a:t>thought of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terms of selecting portfolios of individual  securities; indeed, that is </a:t>
            </a:r>
            <a:r>
              <a:rPr dirty="0" sz="1100" spc="10">
                <a:latin typeface="Times New Roman"/>
                <a:cs typeface="Times New Roman"/>
              </a:rPr>
              <a:t>how Markowitz expected </a:t>
            </a:r>
            <a:r>
              <a:rPr dirty="0" sz="1100" spc="5">
                <a:latin typeface="Times New Roman"/>
                <a:cs typeface="Times New Roman"/>
              </a:rPr>
              <a:t>his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used. As we know,  </a:t>
            </a:r>
            <a:r>
              <a:rPr dirty="0" sz="1100" spc="5">
                <a:latin typeface="Times New Roman"/>
                <a:cs typeface="Times New Roman"/>
              </a:rPr>
              <a:t>however, it is </a:t>
            </a:r>
            <a:r>
              <a:rPr dirty="0" sz="1100" spc="10">
                <a:latin typeface="Times New Roman"/>
                <a:cs typeface="Times New Roman"/>
              </a:rPr>
              <a:t>a cumbersome </a:t>
            </a:r>
            <a:r>
              <a:rPr dirty="0" sz="1100" spc="5">
                <a:latin typeface="Times New Roman"/>
                <a:cs typeface="Times New Roman"/>
              </a:rPr>
              <a:t>model to </a:t>
            </a:r>
            <a:r>
              <a:rPr dirty="0" sz="1100" spc="10">
                <a:latin typeface="Times New Roman"/>
                <a:cs typeface="Times New Roman"/>
              </a:rPr>
              <a:t>employ because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covariance  estimates </a:t>
            </a:r>
            <a:r>
              <a:rPr dirty="0" sz="1100" spc="10">
                <a:latin typeface="Times New Roman"/>
                <a:cs typeface="Times New Roman"/>
              </a:rPr>
              <a:t>needed when dealing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individual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 algn="just" marL="127000" marR="118745">
              <a:lnSpc>
                <a:spcPts val="1300"/>
              </a:lnSpc>
              <a:spcBef>
                <a:spcPts val="35"/>
              </a:spcBef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alternative </a:t>
            </a:r>
            <a:r>
              <a:rPr dirty="0" sz="1100" spc="15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to use </a:t>
            </a:r>
            <a:r>
              <a:rPr dirty="0" sz="1100" spc="10">
                <a:latin typeface="Times New Roman"/>
                <a:cs typeface="Times New Roman"/>
              </a:rPr>
              <a:t>the Markowitz model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selection technique is to think in terms  of asset classes,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domestic stocks, foreign stocks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industrialized countries, the</a:t>
            </a:r>
            <a:endParaRPr sz="1100">
              <a:latin typeface="Times New Roman"/>
              <a:cs typeface="Times New Roman"/>
            </a:endParaRPr>
          </a:p>
          <a:p>
            <a:pPr marL="1312545">
              <a:lnSpc>
                <a:spcPct val="100000"/>
              </a:lnSpc>
              <a:spcBef>
                <a:spcPts val="944"/>
              </a:spcBef>
              <a:tabLst>
                <a:tab pos="52184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213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6989"/>
            <a:ext cx="5335905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stocks of emerging markets, bonds,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forth. Using, </a:t>
            </a:r>
            <a:r>
              <a:rPr dirty="0" sz="1100" spc="10">
                <a:latin typeface="Times New Roman"/>
                <a:cs typeface="Times New Roman"/>
              </a:rPr>
              <a:t>the model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this manner, investors  decide what </a:t>
            </a:r>
            <a:r>
              <a:rPr dirty="0" sz="1100" spc="5">
                <a:latin typeface="Times New Roman"/>
                <a:cs typeface="Times New Roman"/>
              </a:rPr>
              <a:t>asset classes to </a:t>
            </a:r>
            <a:r>
              <a:rPr dirty="0" sz="1100" spc="10">
                <a:latin typeface="Times New Roman"/>
                <a:cs typeface="Times New Roman"/>
              </a:rPr>
              <a:t>own and what </a:t>
            </a:r>
            <a:r>
              <a:rPr dirty="0" sz="1100" spc="5">
                <a:latin typeface="Times New Roman"/>
                <a:cs typeface="Times New Roman"/>
              </a:rPr>
              <a:t>proportions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 classes to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hold.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2078989" marR="208915" indent="-1864360">
              <a:lnSpc>
                <a:spcPts val="13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allocation of a </a:t>
            </a:r>
            <a:r>
              <a:rPr dirty="0" sz="1100" spc="5" b="1">
                <a:latin typeface="Times New Roman"/>
                <a:cs typeface="Times New Roman"/>
              </a:rPr>
              <a:t>portfolio's </a:t>
            </a:r>
            <a:r>
              <a:rPr dirty="0" sz="1100" spc="10" b="1">
                <a:latin typeface="Times New Roman"/>
                <a:cs typeface="Times New Roman"/>
              </a:rPr>
              <a:t>funds to </a:t>
            </a:r>
            <a:r>
              <a:rPr dirty="0" sz="1100" spc="5" b="1">
                <a:latin typeface="Times New Roman"/>
                <a:cs typeface="Times New Roman"/>
              </a:rPr>
              <a:t>classes </a:t>
            </a:r>
            <a:r>
              <a:rPr dirty="0" sz="1100" spc="10" b="1">
                <a:latin typeface="Times New Roman"/>
                <a:cs typeface="Times New Roman"/>
              </a:rPr>
              <a:t>of </a:t>
            </a:r>
            <a:r>
              <a:rPr dirty="0" sz="1100" spc="5" b="1">
                <a:latin typeface="Times New Roman"/>
                <a:cs typeface="Times New Roman"/>
              </a:rPr>
              <a:t>assets, such </a:t>
            </a:r>
            <a:r>
              <a:rPr dirty="0" sz="1100" spc="10" b="1">
                <a:latin typeface="Times New Roman"/>
                <a:cs typeface="Times New Roman"/>
              </a:rPr>
              <a:t>as cash </a:t>
            </a:r>
            <a:r>
              <a:rPr dirty="0" sz="1100" spc="5" b="1">
                <a:latin typeface="Times New Roman"/>
                <a:cs typeface="Times New Roman"/>
              </a:rPr>
              <a:t>equivalents,  </a:t>
            </a:r>
            <a:r>
              <a:rPr dirty="0" sz="1100" spc="10" b="1">
                <a:latin typeface="Times New Roman"/>
                <a:cs typeface="Times New Roman"/>
              </a:rPr>
              <a:t>bonds, and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equities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 </a:t>
            </a:r>
            <a:r>
              <a:rPr dirty="0" sz="1100" spc="10">
                <a:latin typeface="Times New Roman"/>
                <a:cs typeface="Times New Roman"/>
              </a:rPr>
              <a:t>allocation </a:t>
            </a:r>
            <a:r>
              <a:rPr dirty="0" sz="1100" spc="5">
                <a:latin typeface="Times New Roman"/>
                <a:cs typeface="Times New Roman"/>
              </a:rPr>
              <a:t>decision refers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allocation </a:t>
            </a:r>
            <a:r>
              <a:rPr dirty="0" sz="1100" spc="10">
                <a:latin typeface="Times New Roman"/>
                <a:cs typeface="Times New Roman"/>
              </a:rPr>
              <a:t>of portfolio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to broad asset  markets; </a:t>
            </a:r>
            <a:r>
              <a:rPr dirty="0" sz="1100" spc="5">
                <a:latin typeface="Times New Roman"/>
                <a:cs typeface="Times New Roman"/>
              </a:rPr>
              <a:t>in other </a:t>
            </a:r>
            <a:r>
              <a:rPr dirty="0" sz="1100" spc="10">
                <a:latin typeface="Times New Roman"/>
                <a:cs typeface="Times New Roman"/>
              </a:rPr>
              <a:t>words, how much </a:t>
            </a:r>
            <a:r>
              <a:rPr dirty="0" sz="1100" spc="5">
                <a:latin typeface="Times New Roman"/>
                <a:cs typeface="Times New Roman"/>
              </a:rPr>
              <a:t>of the portfolio's funds are to be, invested in stocks, in  </a:t>
            </a:r>
            <a:r>
              <a:rPr dirty="0" sz="1100" spc="10">
                <a:latin typeface="Times New Roman"/>
                <a:cs typeface="Times New Roman"/>
              </a:rPr>
              <a:t>bonds, money market </a:t>
            </a:r>
            <a:r>
              <a:rPr dirty="0" sz="1100" spc="5">
                <a:latin typeface="Times New Roman"/>
                <a:cs typeface="Times New Roman"/>
              </a:rPr>
              <a:t>assets, </a:t>
            </a:r>
            <a:r>
              <a:rPr dirty="0" sz="1100" spc="10">
                <a:latin typeface="Times New Roman"/>
                <a:cs typeface="Times New Roman"/>
              </a:rPr>
              <a:t>and so forth.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weight can range from </a:t>
            </a:r>
            <a:r>
              <a:rPr dirty="0" sz="1100" spc="5">
                <a:latin typeface="Times New Roman"/>
                <a:cs typeface="Times New Roman"/>
              </a:rPr>
              <a:t>zero percent to 100  </a:t>
            </a:r>
            <a:r>
              <a:rPr dirty="0" sz="1100" spc="10">
                <a:latin typeface="Times New Roman"/>
                <a:cs typeface="Times New Roman"/>
              </a:rPr>
              <a:t>percent. Asset allocation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most; </a:t>
            </a:r>
            <a:r>
              <a:rPr dirty="0" sz="1100" spc="10">
                <a:latin typeface="Times New Roman"/>
                <a:cs typeface="Times New Roman"/>
              </a:rPr>
              <a:t>widely used applications of modern portfolio  </a:t>
            </a:r>
            <a:r>
              <a:rPr dirty="0" sz="1100" spc="5">
                <a:latin typeface="Times New Roman"/>
                <a:cs typeface="Times New Roman"/>
              </a:rPr>
              <a:t>theory</a:t>
            </a:r>
            <a:r>
              <a:rPr dirty="0" sz="1100" spc="10">
                <a:latin typeface="Times New Roman"/>
                <a:cs typeface="Times New Roman"/>
              </a:rPr>
              <a:t> (MPT).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Examining </a:t>
            </a:r>
            <a:r>
              <a:rPr dirty="0" sz="1100" spc="5">
                <a:latin typeface="Times New Roman"/>
                <a:cs typeface="Times New Roman"/>
              </a:rPr>
              <a:t>the asset allocation decision globally leads </a:t>
            </a:r>
            <a:r>
              <a:rPr dirty="0" sz="1100" spc="1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to ask the following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questions: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marL="442595" marR="6350" indent="-215900">
              <a:lnSpc>
                <a:spcPts val="1300"/>
              </a:lnSpc>
              <a:spcBef>
                <a:spcPts val="5"/>
              </a:spcBef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What percentage of portfolio funds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invested in each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countries </a:t>
            </a:r>
            <a:r>
              <a:rPr dirty="0" sz="1100" spc="10">
                <a:latin typeface="Times New Roman"/>
                <a:cs typeface="Times New Roman"/>
              </a:rPr>
              <a:t>for  which financial markets are available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to-investors?</a:t>
            </a: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25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Within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each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country,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what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percentage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invested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stocks,</a:t>
            </a:r>
            <a:endParaRPr sz="1100">
              <a:latin typeface="Times New Roman"/>
              <a:cs typeface="Times New Roman"/>
            </a:endParaRPr>
          </a:p>
          <a:p>
            <a:pPr marL="44259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bonds, </a:t>
            </a:r>
            <a:r>
              <a:rPr dirty="0" sz="1100">
                <a:latin typeface="Times New Roman"/>
                <a:cs typeface="Times New Roman"/>
              </a:rPr>
              <a:t>bills, </a:t>
            </a:r>
            <a:r>
              <a:rPr dirty="0" sz="1100" spc="10">
                <a:latin typeface="Times New Roman"/>
                <a:cs typeface="Times New Roman"/>
              </a:rPr>
              <a:t>and other </a:t>
            </a:r>
            <a:r>
              <a:rPr dirty="0" sz="1100" spc="5">
                <a:latin typeface="Times New Roman"/>
                <a:cs typeface="Times New Roman"/>
              </a:rPr>
              <a:t>assets?</a:t>
            </a:r>
            <a:endParaRPr sz="1100">
              <a:latin typeface="Times New Roman"/>
              <a:cs typeface="Times New Roman"/>
            </a:endParaRPr>
          </a:p>
          <a:p>
            <a:pPr marL="442595" marR="5715" indent="-215900">
              <a:lnSpc>
                <a:spcPts val="1300"/>
              </a:lnSpc>
              <a:spcBef>
                <a:spcPts val="45"/>
              </a:spcBef>
              <a:buAutoNum type="arabicPeriod" startAt="3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Within each of the </a:t>
            </a:r>
            <a:r>
              <a:rPr dirty="0" sz="1100" spc="10">
                <a:latin typeface="Times New Roman"/>
                <a:cs typeface="Times New Roman"/>
              </a:rPr>
              <a:t>major </a:t>
            </a:r>
            <a:r>
              <a:rPr dirty="0" sz="1100" spc="5">
                <a:latin typeface="Times New Roman"/>
                <a:cs typeface="Times New Roman"/>
              </a:rPr>
              <a:t>asset .classes, </a:t>
            </a:r>
            <a:r>
              <a:rPr dirty="0" sz="1100" spc="10">
                <a:latin typeface="Times New Roman"/>
                <a:cs typeface="Times New Roman"/>
              </a:rPr>
              <a:t>what percentage of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funds </a:t>
            </a:r>
            <a:r>
              <a:rPr dirty="0" sz="1100" spc="5">
                <a:latin typeface="Times New Roman"/>
                <a:cs typeface="Times New Roman"/>
              </a:rPr>
              <a:t>is to be  </a:t>
            </a:r>
            <a:r>
              <a:rPr dirty="0" sz="1100" spc="10">
                <a:latin typeface="Times New Roman"/>
                <a:cs typeface="Times New Roman"/>
              </a:rPr>
              <a:t>invested in various individual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Many </a:t>
            </a:r>
            <a:r>
              <a:rPr dirty="0" sz="1100" spc="10">
                <a:latin typeface="Times New Roman"/>
                <a:cs typeface="Times New Roman"/>
              </a:rPr>
              <a:t>knowledgeable </a:t>
            </a:r>
            <a:r>
              <a:rPr dirty="0" sz="1100" spc="5">
                <a:latin typeface="Times New Roman"/>
                <a:cs typeface="Times New Roman"/>
              </a:rPr>
              <a:t>market observers agree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 allocation </a:t>
            </a:r>
            <a:r>
              <a:rPr dirty="0" sz="1100" spc="10">
                <a:latin typeface="Times New Roman"/>
                <a:cs typeface="Times New Roman"/>
              </a:rPr>
              <a:t>decision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 </a:t>
            </a:r>
            <a:r>
              <a:rPr dirty="0" sz="1100" spc="10">
                <a:latin typeface="Times New Roman"/>
                <a:cs typeface="Times New Roman"/>
              </a:rPr>
              <a:t>important </a:t>
            </a:r>
            <a:r>
              <a:rPr dirty="0" sz="1100" spc="5">
                <a:latin typeface="Times New Roman"/>
                <a:cs typeface="Times New Roman"/>
              </a:rPr>
              <a:t>decision </a:t>
            </a:r>
            <a:r>
              <a:rPr dirty="0" sz="1100" spc="10">
                <a:latin typeface="Times New Roman"/>
                <a:cs typeface="Times New Roman"/>
              </a:rPr>
              <a:t>made by an </a:t>
            </a:r>
            <a:r>
              <a:rPr dirty="0" sz="1100" spc="5">
                <a:latin typeface="Times New Roman"/>
                <a:cs typeface="Times New Roman"/>
              </a:rPr>
              <a:t>investor. </a:t>
            </a:r>
            <a:r>
              <a:rPr dirty="0" sz="1100" spc="10">
                <a:latin typeface="Times New Roman"/>
                <a:cs typeface="Times New Roman"/>
              </a:rPr>
              <a:t>According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studies, for </a:t>
            </a:r>
            <a:r>
              <a:rPr dirty="0" sz="1100" spc="10">
                <a:latin typeface="Times New Roman"/>
                <a:cs typeface="Times New Roman"/>
              </a:rPr>
              <a:t>example, the </a:t>
            </a:r>
            <a:r>
              <a:rPr dirty="0" sz="1100" spc="5">
                <a:latin typeface="Times New Roman"/>
                <a:cs typeface="Times New Roman"/>
              </a:rPr>
              <a:t>asset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allocation </a:t>
            </a:r>
            <a:r>
              <a:rPr dirty="0" sz="1100" spc="5">
                <a:latin typeface="Times New Roman"/>
                <a:cs typeface="Times New Roman"/>
              </a:rPr>
              <a:t>decision </a:t>
            </a:r>
            <a:r>
              <a:rPr dirty="0" sz="1100" spc="10">
                <a:latin typeface="Times New Roman"/>
                <a:cs typeface="Times New Roman"/>
              </a:rPr>
              <a:t>accounts </a:t>
            </a:r>
            <a:r>
              <a:rPr dirty="0" sz="1100" spc="5">
                <a:latin typeface="Times New Roman"/>
                <a:cs typeface="Times New Roman"/>
              </a:rPr>
              <a:t>for more than </a:t>
            </a:r>
            <a:r>
              <a:rPr dirty="0" sz="1100" spc="10">
                <a:latin typeface="Times New Roman"/>
                <a:cs typeface="Times New Roman"/>
              </a:rPr>
              <a:t>90 percent of the variance in quarterly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for  a </a:t>
            </a:r>
            <a:r>
              <a:rPr dirty="0" sz="1100" spc="5">
                <a:latin typeface="Times New Roman"/>
                <a:cs typeface="Times New Roman"/>
              </a:rPr>
              <a:t>typical large pension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rationale </a:t>
            </a:r>
            <a:r>
              <a:rPr dirty="0" sz="1100" spc="10">
                <a:latin typeface="Times New Roman"/>
                <a:cs typeface="Times New Roman"/>
              </a:rPr>
              <a:t>behind </a:t>
            </a:r>
            <a:r>
              <a:rPr dirty="0" sz="1100" spc="5">
                <a:latin typeface="Times New Roman"/>
                <a:cs typeface="Times New Roman"/>
              </a:rPr>
              <a:t>this approach is that different asset classes </a:t>
            </a:r>
            <a:r>
              <a:rPr dirty="0" sz="1100" spc="10">
                <a:latin typeface="Times New Roman"/>
                <a:cs typeface="Times New Roman"/>
              </a:rPr>
              <a:t>offer </a:t>
            </a:r>
            <a:r>
              <a:rPr dirty="0" sz="1100" spc="5">
                <a:latin typeface="Times New Roman"/>
                <a:cs typeface="Times New Roman"/>
              </a:rPr>
              <a:t>various potential  returns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various levels of risk,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correlation coefficients </a:t>
            </a:r>
            <a:r>
              <a:rPr dirty="0" sz="1100" spc="10">
                <a:latin typeface="Times New Roman"/>
                <a:cs typeface="Times New Roman"/>
              </a:rPr>
              <a:t>between some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 </a:t>
            </a:r>
            <a:r>
              <a:rPr dirty="0" sz="1100" spc="5">
                <a:latin typeface="Times New Roman"/>
                <a:cs typeface="Times New Roman"/>
              </a:rPr>
              <a:t>asset </a:t>
            </a:r>
            <a:r>
              <a:rPr dirty="0" sz="1100" spc="10">
                <a:latin typeface="Times New Roman"/>
                <a:cs typeface="Times New Roman"/>
              </a:rPr>
              <a:t>classes may be </a:t>
            </a:r>
            <a:r>
              <a:rPr dirty="0" sz="1100" spc="5">
                <a:latin typeface="Times New Roman"/>
                <a:cs typeface="Times New Roman"/>
              </a:rPr>
              <a:t>quite </a:t>
            </a:r>
            <a:r>
              <a:rPr dirty="0" sz="1100" spc="10">
                <a:latin typeface="Times New Roman"/>
                <a:cs typeface="Times New Roman"/>
              </a:rPr>
              <a:t>tow, thereby </a:t>
            </a:r>
            <a:r>
              <a:rPr dirty="0" sz="1100" spc="5">
                <a:latin typeface="Times New Roman"/>
                <a:cs typeface="Times New Roman"/>
              </a:rPr>
              <a:t>providing </a:t>
            </a:r>
            <a:r>
              <a:rPr dirty="0" sz="1100" spc="10">
                <a:latin typeface="Times New Roman"/>
                <a:cs typeface="Times New Roman"/>
              </a:rPr>
              <a:t>beneficial </a:t>
            </a:r>
            <a:r>
              <a:rPr dirty="0" sz="1100" spc="5">
                <a:latin typeface="Times New Roman"/>
                <a:cs typeface="Times New Roman"/>
              </a:rPr>
              <a:t>diversification effects.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with  </a:t>
            </a:r>
            <a:r>
              <a:rPr dirty="0" sz="1100" spc="5">
                <a:latin typeface="Times New Roman"/>
                <a:cs typeface="Times New Roman"/>
              </a:rPr>
              <a:t>the Markowitz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5">
                <a:latin typeface="Times New Roman"/>
                <a:cs typeface="Times New Roman"/>
              </a:rPr>
              <a:t>applied to individual securities, </a:t>
            </a:r>
            <a:r>
              <a:rPr dirty="0" sz="1100" spc="10">
                <a:latin typeface="Times New Roman"/>
                <a:cs typeface="Times New Roman"/>
              </a:rPr>
              <a:t>inputs remain a problem, because  </a:t>
            </a:r>
            <a:r>
              <a:rPr dirty="0" sz="1100" spc="5">
                <a:latin typeface="Times New Roman"/>
                <a:cs typeface="Times New Roman"/>
              </a:rPr>
              <a:t>they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estimated.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this" will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15">
                <a:latin typeface="Times New Roman"/>
                <a:cs typeface="Times New Roman"/>
              </a:rPr>
              <a:t>¥e </a:t>
            </a:r>
            <a:r>
              <a:rPr dirty="0" sz="1100" spc="10">
                <a:latin typeface="Times New Roman"/>
                <a:cs typeface="Times New Roman"/>
              </a:rPr>
              <a:t>a problem </a:t>
            </a:r>
            <a:r>
              <a:rPr dirty="0" sz="1100" spc="5">
                <a:latin typeface="Times New Roman"/>
                <a:cs typeface="Times New Roman"/>
              </a:rPr>
              <a:t>in investing,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15">
                <a:latin typeface="Times New Roman"/>
                <a:cs typeface="Times New Roman"/>
              </a:rPr>
              <a:t>we  </a:t>
            </a:r>
            <a:r>
              <a:rPr dirty="0" sz="1100" spc="5">
                <a:latin typeface="Times New Roman"/>
                <a:cs typeface="Times New Roman"/>
              </a:rPr>
              <a:t>are selecting assets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held </a:t>
            </a:r>
            <a:r>
              <a:rPr dirty="0" sz="1100" spc="10">
                <a:latin typeface="Times New Roman"/>
                <a:cs typeface="Times New Roman"/>
              </a:rPr>
              <a:t>over the </a:t>
            </a:r>
            <a:r>
              <a:rPr dirty="0" sz="1100" spc="5">
                <a:latin typeface="Times New Roman"/>
                <a:cs typeface="Times New Roman"/>
              </a:rPr>
              <a:t>uncertain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Impact of </a:t>
            </a:r>
            <a:r>
              <a:rPr dirty="0" sz="1100" spc="5" b="1">
                <a:latin typeface="Times New Roman"/>
                <a:cs typeface="Times New Roman"/>
              </a:rPr>
              <a:t>Diversification </a:t>
            </a:r>
            <a:r>
              <a:rPr dirty="0" sz="1100" spc="15" b="1">
                <a:latin typeface="Times New Roman"/>
                <a:cs typeface="Times New Roman"/>
              </a:rPr>
              <a:t>on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Markowitz </a:t>
            </a:r>
            <a:r>
              <a:rPr dirty="0" sz="1100" spc="5">
                <a:latin typeface="Times New Roman"/>
                <a:cs typeface="Times New Roman"/>
              </a:rPr>
              <a:t>analysis demonstrates that the standard deviation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is typically  less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weighted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of the standard deviations of the securities in the portfolio.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Thus, </a:t>
            </a:r>
            <a:r>
              <a:rPr dirty="0" sz="1100" spc="5">
                <a:latin typeface="Times New Roman"/>
                <a:cs typeface="Times New Roman"/>
              </a:rPr>
              <a:t>diversification typically reduces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of a </a:t>
            </a:r>
            <a:r>
              <a:rPr dirty="0" sz="1100" spc="5">
                <a:latin typeface="Times New Roman"/>
                <a:cs typeface="Times New Roman"/>
              </a:rPr>
              <a:t>portfolio—as </a:t>
            </a:r>
            <a:r>
              <a:rPr dirty="0" sz="1100" spc="10">
                <a:latin typeface="Times New Roman"/>
                <a:cs typeface="Times New Roman"/>
              </a:rPr>
              <a:t>"the number </a:t>
            </a:r>
            <a:r>
              <a:rPr dirty="0" sz="1100" spc="5">
                <a:latin typeface="Times New Roman"/>
                <a:cs typeface="Times New Roman"/>
              </a:rPr>
              <a:t>of portfolio  holdings increases, portfolio risk declines.</a:t>
            </a:r>
            <a:endParaRPr sz="1100">
              <a:latin typeface="Times New Roman"/>
              <a:cs typeface="Times New Roman"/>
            </a:endParaRPr>
          </a:p>
          <a:p>
            <a:pPr marL="4864735">
              <a:lnSpc>
                <a:spcPts val="1290"/>
              </a:lnSpc>
            </a:pPr>
            <a:r>
              <a:rPr dirty="0" sz="1100" spc="5">
                <a:latin typeface="Times New Roman"/>
                <a:cs typeface="Times New Roman"/>
              </a:rPr>
              <a:t>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5"/>
              </a:lnSpc>
            </a:pPr>
            <a:r>
              <a:rPr dirty="0" sz="1100" spc="10" b="1">
                <a:latin typeface="Times New Roman"/>
                <a:cs typeface="Times New Roman"/>
              </a:rPr>
              <a:t>Systematic and Nonsystematic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riskiness of the portfolio </a:t>
            </a:r>
            <a:r>
              <a:rPr dirty="0" sz="1100" spc="10">
                <a:latin typeface="Times New Roman"/>
                <a:cs typeface="Times New Roman"/>
              </a:rPr>
              <a:t>generally </a:t>
            </a:r>
            <a:r>
              <a:rPr dirty="0" sz="1100" spc="5">
                <a:latin typeface="Times New Roman"/>
                <a:cs typeface="Times New Roman"/>
              </a:rPr>
              <a:t>declines as more </a:t>
            </a:r>
            <a:r>
              <a:rPr dirty="0" sz="1100" spc="10">
                <a:latin typeface="Times New Roman"/>
                <a:cs typeface="Times New Roman"/>
              </a:rPr>
              <a:t>stocks are added,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are  </a:t>
            </a:r>
            <a:r>
              <a:rPr dirty="0" sz="1100" spc="10">
                <a:latin typeface="Times New Roman"/>
                <a:cs typeface="Times New Roman"/>
              </a:rPr>
              <a:t>eliminating the nonsystematic risk, or company-specific </a:t>
            </a:r>
            <a:r>
              <a:rPr dirty="0" sz="1100" spc="5">
                <a:latin typeface="Times New Roman"/>
                <a:cs typeface="Times New Roman"/>
              </a:rPr>
              <a:t>risk.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unique risk related to a 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company. However, the </a:t>
            </a:r>
            <a:r>
              <a:rPr dirty="0" sz="1100" spc="5">
                <a:latin typeface="Times New Roman"/>
                <a:cs typeface="Times New Roman"/>
              </a:rPr>
              <a:t>extent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reduction </a:t>
            </a:r>
            <a:r>
              <a:rPr dirty="0" sz="1100" spc="10">
                <a:latin typeface="Times New Roman"/>
                <a:cs typeface="Times New Roman"/>
              </a:rPr>
              <a:t>depends upon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degree of  </a:t>
            </a:r>
            <a:r>
              <a:rPr dirty="0" sz="1100" spc="5">
                <a:latin typeface="Times New Roman"/>
                <a:cs typeface="Times New Roman"/>
              </a:rPr>
              <a:t>correlation </a:t>
            </a:r>
            <a:r>
              <a:rPr dirty="0" sz="1100" spc="10">
                <a:latin typeface="Times New Roman"/>
                <a:cs typeface="Times New Roman"/>
              </a:rPr>
              <a:t>among the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10">
                <a:latin typeface="Times New Roman"/>
                <a:cs typeface="Times New Roman"/>
              </a:rPr>
              <a:t>As a general </a:t>
            </a:r>
            <a:r>
              <a:rPr dirty="0" sz="1100" spc="5">
                <a:latin typeface="Times New Roman"/>
                <a:cs typeface="Times New Roman"/>
              </a:rPr>
              <a:t>rule, correlations </a:t>
            </a:r>
            <a:r>
              <a:rPr dirty="0" sz="1100" spc="10">
                <a:latin typeface="Times New Roman"/>
                <a:cs typeface="Times New Roman"/>
              </a:rPr>
              <a:t>among stocks, </a:t>
            </a:r>
            <a:r>
              <a:rPr dirty="0" sz="1100" spc="5">
                <a:latin typeface="Times New Roman"/>
                <a:cs typeface="Times New Roman"/>
              </a:rPr>
              <a:t>at least </a:t>
            </a:r>
            <a:r>
              <a:rPr dirty="0" sz="1100" spc="10">
                <a:latin typeface="Times New Roman"/>
                <a:cs typeface="Times New Roman"/>
              </a:rPr>
              <a:t>domestic 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particularly large </a:t>
            </a:r>
            <a:r>
              <a:rPr dirty="0" sz="1100" spc="10">
                <a:latin typeface="Times New Roman"/>
                <a:cs typeface="Times New Roman"/>
              </a:rPr>
              <a:t>domestic </a:t>
            </a:r>
            <a:r>
              <a:rPr dirty="0" sz="1100" spc="5">
                <a:latin typeface="Times New Roman"/>
                <a:cs typeface="Times New Roman"/>
              </a:rPr>
              <a:t>stocks, are positive, although less than 1.0. Adding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more stocks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reduce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first, </a:t>
            </a:r>
            <a:r>
              <a:rPr dirty="0" sz="1100" spc="10">
                <a:latin typeface="Times New Roman"/>
                <a:cs typeface="Times New Roman"/>
              </a:rPr>
              <a:t>but no matter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partially correlated stocks </a:t>
            </a:r>
            <a:r>
              <a:rPr dirty="0" sz="1100" spc="10">
                <a:latin typeface="Times New Roman"/>
                <a:cs typeface="Times New Roman"/>
              </a:rPr>
              <a:t>we  add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riot eliminate all of the risk. Variability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security's total  returns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 directly associated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overall </a:t>
            </a:r>
            <a:r>
              <a:rPr dirty="0" sz="1100" spc="10">
                <a:latin typeface="Times New Roman"/>
                <a:cs typeface="Times New Roman"/>
              </a:rPr>
              <a:t>movements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general market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economy 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called systematic risk, or market risk, or </a:t>
            </a:r>
            <a:r>
              <a:rPr dirty="0" sz="1100" spc="15">
                <a:latin typeface="Times New Roman"/>
                <a:cs typeface="Times New Roman"/>
              </a:rPr>
              <a:t>non </a:t>
            </a:r>
            <a:r>
              <a:rPr dirty="0" sz="1100" spc="10">
                <a:latin typeface="Times New Roman"/>
                <a:cs typeface="Times New Roman"/>
              </a:rPr>
              <a:t>diversifiable risk. </a:t>
            </a:r>
            <a:r>
              <a:rPr dirty="0" sz="1100" spc="5">
                <a:latin typeface="Times New Roman"/>
                <a:cs typeface="Times New Roman"/>
              </a:rPr>
              <a:t>Virtually all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systematic 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whether 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stocks, 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systematic 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risk 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directly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214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1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1581"/>
            <a:ext cx="5335270" cy="448373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encompasses </a:t>
            </a:r>
            <a:r>
              <a:rPr dirty="0" sz="1100" spc="5">
                <a:latin typeface="Times New Roman"/>
                <a:cs typeface="Times New Roman"/>
              </a:rPr>
              <a:t>interest rate risk,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inflation 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After the </a:t>
            </a:r>
            <a:r>
              <a:rPr dirty="0" sz="1100" spc="15">
                <a:latin typeface="Times New Roman"/>
                <a:cs typeface="Times New Roman"/>
              </a:rPr>
              <a:t>non </a:t>
            </a:r>
            <a:r>
              <a:rPr dirty="0" sz="1100" spc="5">
                <a:latin typeface="Times New Roman"/>
                <a:cs typeface="Times New Roman"/>
              </a:rPr>
              <a:t>systematic risk is eliminated,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is left is </a:t>
            </a:r>
            <a:r>
              <a:rPr dirty="0" sz="1100" spc="10">
                <a:latin typeface="Times New Roman"/>
                <a:cs typeface="Times New Roman"/>
              </a:rPr>
              <a:t>the non </a:t>
            </a:r>
            <a:r>
              <a:rPr dirty="0" sz="1100" spc="5">
                <a:latin typeface="Times New Roman"/>
                <a:cs typeface="Times New Roman"/>
              </a:rPr>
              <a:t>diversifiable portion, 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risk </a:t>
            </a:r>
            <a:r>
              <a:rPr dirty="0" sz="1100" spc="10">
                <a:latin typeface="Times New Roman"/>
                <a:cs typeface="Times New Roman"/>
              </a:rPr>
              <a:t>(systematic </a:t>
            </a:r>
            <a:r>
              <a:rPr dirty="0" sz="1100" spc="5">
                <a:latin typeface="Times New Roman"/>
                <a:cs typeface="Times New Roman"/>
              </a:rPr>
              <a:t>part).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part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is inescapable, </a:t>
            </a:r>
            <a:r>
              <a:rPr dirty="0" sz="1100" spc="10">
                <a:latin typeface="Times New Roman"/>
                <a:cs typeface="Times New Roman"/>
              </a:rPr>
              <a:t>because no matter how  </a:t>
            </a:r>
            <a:r>
              <a:rPr dirty="0" sz="1100" spc="5">
                <a:latin typeface="Times New Roman"/>
                <a:cs typeface="Times New Roman"/>
              </a:rPr>
              <a:t>well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diversifies,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overall </a:t>
            </a:r>
            <a:r>
              <a:rPr dirty="0" sz="1100" spc="10">
                <a:latin typeface="Times New Roman"/>
                <a:cs typeface="Times New Roman"/>
              </a:rPr>
              <a:t>market cannot he</a:t>
            </a:r>
            <a:r>
              <a:rPr dirty="0" sz="1100" spc="5">
                <a:latin typeface="Times New Roman"/>
                <a:cs typeface="Times New Roman"/>
              </a:rPr>
              <a:t> avoided.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Investors can construct a diversified portfolio and </a:t>
            </a:r>
            <a:r>
              <a:rPr dirty="0" sz="1100" spc="5">
                <a:latin typeface="Times New Roman"/>
                <a:cs typeface="Times New Roman"/>
              </a:rPr>
              <a:t>eliminate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the total risk, the  </a:t>
            </a:r>
            <a:r>
              <a:rPr dirty="0" sz="1100" spc="10">
                <a:latin typeface="Times New Roman"/>
                <a:cs typeface="Times New Roman"/>
              </a:rPr>
              <a:t>diversifiable or </a:t>
            </a:r>
            <a:r>
              <a:rPr dirty="0" sz="1100" spc="15">
                <a:latin typeface="Times New Roman"/>
                <a:cs typeface="Times New Roman"/>
              </a:rPr>
              <a:t>non </a:t>
            </a:r>
            <a:r>
              <a:rPr dirty="0" sz="1100" spc="5">
                <a:latin typeface="Times New Roman"/>
                <a:cs typeface="Times New Roman"/>
              </a:rPr>
              <a:t>market, part.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are added, the non systematic risk  becomes smaller and </a:t>
            </a:r>
            <a:r>
              <a:rPr dirty="0" sz="1100" spc="5">
                <a:latin typeface="Times New Roman"/>
                <a:cs typeface="Times New Roman"/>
              </a:rPr>
              <a:t>smaller,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risk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portfolio approaches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systematic  </a:t>
            </a:r>
            <a:r>
              <a:rPr dirty="0" sz="1100" spc="5">
                <a:latin typeface="Times New Roman"/>
                <a:cs typeface="Times New Roman"/>
              </a:rPr>
              <a:t>risk. </a:t>
            </a:r>
            <a:r>
              <a:rPr dirty="0" sz="1100" spc="10">
                <a:latin typeface="Times New Roman"/>
                <a:cs typeface="Times New Roman"/>
              </a:rPr>
              <a:t>Since </a:t>
            </a:r>
            <a:r>
              <a:rPr dirty="0" sz="1100" spc="5">
                <a:latin typeface="Times New Roman"/>
                <a:cs typeface="Times New Roman"/>
              </a:rPr>
              <a:t>diversification </a:t>
            </a:r>
            <a:r>
              <a:rPr dirty="0" sz="1100" spc="10">
                <a:latin typeface="Times New Roman"/>
                <a:cs typeface="Times New Roman"/>
              </a:rPr>
              <a:t>cannot reduce </a:t>
            </a:r>
            <a:r>
              <a:rPr dirty="0" sz="1100" spc="5">
                <a:latin typeface="Times New Roman"/>
                <a:cs typeface="Times New Roman"/>
              </a:rPr>
              <a:t>systematic risk, </a:t>
            </a:r>
            <a:r>
              <a:rPr dirty="0" sz="1100" spc="10">
                <a:latin typeface="Times New Roman"/>
                <a:cs typeface="Times New Roman"/>
              </a:rPr>
              <a:t>total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risk can be reduced  no lower than </a:t>
            </a:r>
            <a:r>
              <a:rPr dirty="0" sz="1100" spc="5">
                <a:latin typeface="Times New Roman"/>
                <a:cs typeface="Times New Roman"/>
              </a:rPr>
              <a:t>the total risk of the market portfolio. Diversification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substantially reduce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unique </a:t>
            </a:r>
            <a:r>
              <a:rPr dirty="0" sz="1100" spc="5">
                <a:latin typeface="Times New Roman"/>
                <a:cs typeface="Times New Roman"/>
              </a:rPr>
              <a:t>risk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portfolio. </a:t>
            </a:r>
            <a:r>
              <a:rPr dirty="0" sz="1100" spc="10">
                <a:latin typeface="Times New Roman"/>
                <a:cs typeface="Times New Roman"/>
              </a:rPr>
              <a:t>However, we </a:t>
            </a:r>
            <a:r>
              <a:rPr dirty="0" sz="1100" spc="5">
                <a:latin typeface="Times New Roman"/>
                <a:cs typeface="Times New Roman"/>
              </a:rPr>
              <a:t>cannot eliminate systematic risk. </a:t>
            </a:r>
            <a:r>
              <a:rPr dirty="0" sz="1100" spc="10">
                <a:latin typeface="Times New Roman"/>
                <a:cs typeface="Times New Roman"/>
              </a:rPr>
              <a:t>Clearly,  market </a:t>
            </a:r>
            <a:r>
              <a:rPr dirty="0" sz="1100" spc="5">
                <a:latin typeface="Times New Roman"/>
                <a:cs typeface="Times New Roman"/>
              </a:rPr>
              <a:t>risk is critical to all investors. It </a:t>
            </a:r>
            <a:r>
              <a:rPr dirty="0" sz="1100" spc="10">
                <a:latin typeface="Times New Roman"/>
                <a:cs typeface="Times New Roman"/>
              </a:rPr>
              <a:t>plays a </a:t>
            </a:r>
            <a:r>
              <a:rPr dirty="0" sz="1100" spc="5">
                <a:latin typeface="Times New Roman"/>
                <a:cs typeface="Times New Roman"/>
              </a:rPr>
              <a:t>central role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asset-pricing, because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risk that investors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expect to </a:t>
            </a:r>
            <a:r>
              <a:rPr dirty="0" sz="1100" spc="10">
                <a:latin typeface="Times New Roman"/>
                <a:cs typeface="Times New Roman"/>
              </a:rPr>
              <a:t>be rewarded </a:t>
            </a:r>
            <a:r>
              <a:rPr dirty="0" sz="1100" spc="5">
                <a:latin typeface="Times New Roman"/>
                <a:cs typeface="Times New Roman"/>
              </a:rPr>
              <a:t>for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taking.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Implications of the </a:t>
            </a:r>
            <a:r>
              <a:rPr dirty="0" sz="1100" spc="10" b="1">
                <a:latin typeface="Times New Roman"/>
                <a:cs typeface="Times New Roman"/>
              </a:rPr>
              <a:t>Markowitz </a:t>
            </a:r>
            <a:r>
              <a:rPr dirty="0" sz="1100" spc="5" b="1">
                <a:latin typeface="Times New Roman"/>
                <a:cs typeface="Times New Roman"/>
              </a:rPr>
              <a:t>Portfolio</a:t>
            </a:r>
            <a:r>
              <a:rPr dirty="0" sz="1100" spc="5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Model: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construction </a:t>
            </a:r>
            <a:r>
              <a:rPr dirty="0" sz="1100" spc="10">
                <a:latin typeface="Times New Roman"/>
                <a:cs typeface="Times New Roman"/>
              </a:rPr>
              <a:t>of optimal </a:t>
            </a:r>
            <a:r>
              <a:rPr dirty="0" sz="1100" spc="5">
                <a:latin typeface="Times New Roman"/>
                <a:cs typeface="Times New Roman"/>
              </a:rPr>
              <a:t>portfolios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selection of the </a:t>
            </a:r>
            <a:r>
              <a:rPr dirty="0" sz="1100" spc="10">
                <a:latin typeface="Times New Roman"/>
                <a:cs typeface="Times New Roman"/>
              </a:rPr>
              <a:t>best </a:t>
            </a:r>
            <a:r>
              <a:rPr dirty="0" sz="1100" spc="5">
                <a:latin typeface="Times New Roman"/>
                <a:cs typeface="Times New Roman"/>
              </a:rPr>
              <a:t>portfolio for,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implications for the pricing of financial </a:t>
            </a:r>
            <a:r>
              <a:rPr dirty="0" sz="1100" spc="5">
                <a:latin typeface="Times New Roman"/>
                <a:cs typeface="Times New Roman"/>
              </a:rPr>
              <a:t>assets.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riskiness of the, </a:t>
            </a:r>
            <a:r>
              <a:rPr dirty="0" sz="1100" spc="10">
                <a:latin typeface="Times New Roman"/>
                <a:cs typeface="Times New Roman"/>
              </a:rPr>
              <a:t>average 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eliminated by holding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well-diversified portfolio. </a:t>
            </a:r>
            <a:r>
              <a:rPr dirty="0" sz="1100" spc="10">
                <a:latin typeface="Times New Roman"/>
                <a:cs typeface="Times New Roman"/>
              </a:rPr>
              <a:t>This means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average stock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eliminated and </a:t>
            </a:r>
            <a:r>
              <a:rPr dirty="0" sz="1100" spc="5">
                <a:latin typeface="Times New Roman"/>
                <a:cs typeface="Times New Roman"/>
              </a:rPr>
              <a:t>part cannot. Investors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focus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that  part of 'the risk that </a:t>
            </a:r>
            <a:r>
              <a:rPr dirty="0" sz="1100" spc="10">
                <a:latin typeface="Times New Roman"/>
                <a:cs typeface="Times New Roman"/>
              </a:rPr>
              <a:t>cannot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eliminated </a:t>
            </a:r>
            <a:r>
              <a:rPr dirty="0" sz="1100" spc="10">
                <a:latin typeface="Times New Roman"/>
                <a:cs typeface="Times New Roman"/>
              </a:rPr>
              <a:t>by diversification, because this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that 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priced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relevant risk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individual </a:t>
            </a:r>
            <a:r>
              <a:rPr dirty="0" sz="1100" spc="5">
                <a:latin typeface="Times New Roman"/>
                <a:cs typeface="Times New Roman"/>
              </a:rPr>
              <a:t>stock is its contribution to the-riskiness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well-  diversified portfolio.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that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expected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basis of this contribution can 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estimated by the capital asset pricing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model.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902337"/>
            <a:ext cx="5335905" cy="8733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ASSET </a:t>
            </a:r>
            <a:r>
              <a:rPr dirty="0" sz="1100" spc="15" b="1">
                <a:latin typeface="Times New Roman"/>
                <a:cs typeface="Times New Roman"/>
              </a:rPr>
              <a:t>PRICING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MODEL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Capital Market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Theory: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Capital market theory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positive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hypothesis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do behave  </a:t>
            </a:r>
            <a:r>
              <a:rPr dirty="0" sz="1100" spc="5">
                <a:latin typeface="Times New Roman"/>
                <a:cs typeface="Times New Roman"/>
              </a:rPr>
              <a:t>rather than,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investors should </a:t>
            </a:r>
            <a:r>
              <a:rPr dirty="0" sz="1100" spc="10">
                <a:latin typeface="Times New Roman"/>
                <a:cs typeface="Times New Roman"/>
              </a:rPr>
              <a:t>behave, </a:t>
            </a:r>
            <a:r>
              <a:rPr dirty="0" sz="1100" spc="5">
                <a:latin typeface="Times New Roman"/>
                <a:cs typeface="Times New Roman"/>
              </a:rPr>
              <a:t>as, in </a:t>
            </a:r>
            <a:r>
              <a:rPr dirty="0" sz="1100" spc="10">
                <a:latin typeface="Times New Roman"/>
                <a:cs typeface="Times New Roman"/>
              </a:rPr>
              <a:t>the case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Modem </a:t>
            </a:r>
            <a:r>
              <a:rPr dirty="0" sz="1100" spc="5">
                <a:latin typeface="Times New Roman"/>
                <a:cs typeface="Times New Roman"/>
              </a:rPr>
              <a:t>Portfolio Theory  </a:t>
            </a:r>
            <a:r>
              <a:rPr dirty="0" sz="1100" spc="10">
                <a:latin typeface="Times New Roman"/>
                <a:cs typeface="Times New Roman"/>
              </a:rPr>
              <a:t>(MPT). </a:t>
            </a:r>
            <a:r>
              <a:rPr dirty="0" sz="1100" spc="5">
                <a:latin typeface="Times New Roman"/>
                <a:cs typeface="Times New Roman"/>
              </a:rPr>
              <a:t>It is reasonable "to </a:t>
            </a:r>
            <a:r>
              <a:rPr dirty="0" sz="1100" spc="10">
                <a:latin typeface="Times New Roman"/>
                <a:cs typeface="Times New Roman"/>
              </a:rPr>
              <a:t>view </a:t>
            </a:r>
            <a:r>
              <a:rPr dirty="0" sz="1100" spc="5">
                <a:latin typeface="Times New Roman"/>
                <a:cs typeface="Times New Roman"/>
              </a:rPr>
              <a:t>capital market” </a:t>
            </a:r>
            <a:r>
              <a:rPr dirty="0" sz="1100" spc="10">
                <a:latin typeface="Times New Roman"/>
                <a:cs typeface="Times New Roman"/>
              </a:rPr>
              <a:t>theory;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extension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portfolio theory,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but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important to understand that </a:t>
            </a:r>
            <a:r>
              <a:rPr dirty="0" sz="1100" spc="20">
                <a:latin typeface="Times New Roman"/>
                <a:cs typeface="Times New Roman"/>
              </a:rPr>
              <a:t>MPT </a:t>
            </a:r>
            <a:r>
              <a:rPr dirty="0" sz="1100" spc="5">
                <a:latin typeface="Times New Roman"/>
                <a:cs typeface="Times New Roman"/>
              </a:rPr>
              <a:t>is not </a:t>
            </a:r>
            <a:r>
              <a:rPr dirty="0" sz="1100" spc="10">
                <a:latin typeface="Times New Roman"/>
                <a:cs typeface="Times New Roman"/>
              </a:rPr>
              <a:t>based on </a:t>
            </a:r>
            <a:r>
              <a:rPr dirty="0" sz="1100" spc="5">
                <a:latin typeface="Times New Roman"/>
                <a:cs typeface="Times New Roman"/>
              </a:rPr>
              <a:t>the validity, or lack thereof,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capital market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theory.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equilibrium model </a:t>
            </a:r>
            <a:r>
              <a:rPr dirty="0" sz="1100" spc="5">
                <a:latin typeface="Times New Roman"/>
                <a:cs typeface="Times New Roman"/>
              </a:rPr>
              <a:t>of interest </a:t>
            </a:r>
            <a:r>
              <a:rPr dirty="0" sz="1100" spc="10">
                <a:latin typeface="Times New Roman"/>
                <a:cs typeface="Times New Roman"/>
              </a:rPr>
              <a:t>to many </a:t>
            </a:r>
            <a:r>
              <a:rPr dirty="0" sz="1100" spc="5">
                <a:latin typeface="Times New Roman"/>
                <a:cs typeface="Times New Roman"/>
              </a:rPr>
              <a:t>investors is </a:t>
            </a:r>
            <a:r>
              <a:rPr dirty="0" sz="1100" spc="15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the capital asset pricing  </a:t>
            </a:r>
            <a:r>
              <a:rPr dirty="0" sz="1100" spc="10">
                <a:latin typeface="Times New Roman"/>
                <a:cs typeface="Times New Roman"/>
              </a:rPr>
              <a:t>model, </a:t>
            </a:r>
            <a:r>
              <a:rPr dirty="0" sz="1100" spc="5">
                <a:latin typeface="Times New Roman"/>
                <a:cs typeface="Times New Roman"/>
              </a:rPr>
              <a:t>typically referred to as </a:t>
            </a:r>
            <a:r>
              <a:rPr dirty="0" sz="1100" spc="10">
                <a:latin typeface="Times New Roman"/>
                <a:cs typeface="Times New Roman"/>
              </a:rPr>
              <a:t>the CAPM.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allows us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measure the relevant risk of an  </a:t>
            </a:r>
            <a:r>
              <a:rPr dirty="0" sz="1100" spc="5">
                <a:latin typeface="Times New Roman"/>
                <a:cs typeface="Times New Roman"/>
              </a:rPr>
              <a:t>individual security 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to assess the relationship </a:t>
            </a:r>
            <a:r>
              <a:rPr dirty="0" sz="1100" spc="10">
                <a:latin typeface="Times New Roman"/>
                <a:cs typeface="Times New Roman"/>
              </a:rPr>
              <a:t>between relevant risk of and the 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expected from </a:t>
            </a:r>
            <a:r>
              <a:rPr dirty="0" sz="1100" spc="5">
                <a:latin typeface="Times New Roman"/>
                <a:cs typeface="Times New Roman"/>
              </a:rPr>
              <a:t>investing.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CAPM </a:t>
            </a:r>
            <a:r>
              <a:rPr dirty="0" sz="1100" spc="5">
                <a:latin typeface="Times New Roman"/>
                <a:cs typeface="Times New Roman"/>
              </a:rPr>
              <a:t>is attractive as </a:t>
            </a:r>
            <a:r>
              <a:rPr dirty="0" sz="1100" spc="10">
                <a:latin typeface="Times New Roman"/>
                <a:cs typeface="Times New Roman"/>
              </a:rPr>
              <a:t>an equilibrium model because  of </a:t>
            </a:r>
            <a:r>
              <a:rPr dirty="0" sz="1100" spc="5">
                <a:latin typeface="Times New Roman"/>
                <a:cs typeface="Times New Roman"/>
              </a:rPr>
              <a:t>its simplicity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implications. Because of </a:t>
            </a:r>
            <a:r>
              <a:rPr dirty="0" sz="1100" spc="5">
                <a:latin typeface="Times New Roman"/>
                <a:cs typeface="Times New Roman"/>
              </a:rPr>
              <a:t>serious </a:t>
            </a:r>
            <a:r>
              <a:rPr dirty="0" sz="1100" spc="10">
                <a:latin typeface="Times New Roman"/>
                <a:cs typeface="Times New Roman"/>
              </a:rPr>
              <a:t>challenges, to the </a:t>
            </a:r>
            <a:r>
              <a:rPr dirty="0" sz="1100" spc="5">
                <a:latin typeface="Times New Roman"/>
                <a:cs typeface="Times New Roman"/>
              </a:rPr>
              <a:t>model, </a:t>
            </a:r>
            <a:r>
              <a:rPr dirty="0" sz="1100" spc="10">
                <a:latin typeface="Times New Roman"/>
                <a:cs typeface="Times New Roman"/>
              </a:rPr>
              <a:t>however,  </a:t>
            </a:r>
            <a:r>
              <a:rPr dirty="0" sz="1100" spc="5">
                <a:latin typeface="Times New Roman"/>
                <a:cs typeface="Times New Roman"/>
              </a:rPr>
              <a:t>alternatives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developed.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primary alternative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CAPM </a:t>
            </a:r>
            <a:r>
              <a:rPr dirty="0" sz="1100" spc="5">
                <a:latin typeface="Times New Roman"/>
                <a:cs typeface="Times New Roman"/>
              </a:rPr>
              <a:t>is arbitrage pricing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theory, or </a:t>
            </a:r>
            <a:r>
              <a:rPr dirty="0" sz="1100" spc="10">
                <a:latin typeface="Times New Roman"/>
                <a:cs typeface="Times New Roman"/>
              </a:rPr>
              <a:t>APT, which </a:t>
            </a:r>
            <a:r>
              <a:rPr dirty="0" sz="1100" spc="5">
                <a:latin typeface="Times New Roman"/>
                <a:cs typeface="Times New Roman"/>
              </a:rPr>
              <a:t>allows for multiple sources of 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Capital Theory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Assumptions: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Capital market theory </a:t>
            </a:r>
            <a:r>
              <a:rPr dirty="0" sz="1100" spc="5">
                <a:latin typeface="Times New Roman"/>
                <a:cs typeface="Times New Roman"/>
              </a:rPr>
              <a:t>involves </a:t>
            </a:r>
            <a:r>
              <a:rPr dirty="0" sz="1100" spc="10">
                <a:latin typeface="Times New Roman"/>
                <a:cs typeface="Times New Roman"/>
              </a:rPr>
              <a:t>a set </a:t>
            </a:r>
            <a:r>
              <a:rPr dirty="0" sz="1100" spc="5">
                <a:latin typeface="Times New Roman"/>
                <a:cs typeface="Times New Roman"/>
              </a:rPr>
              <a:t>of predictions </a:t>
            </a:r>
            <a:r>
              <a:rPr dirty="0" sz="1100" spc="10">
                <a:latin typeface="Times New Roman"/>
                <a:cs typeface="Times New Roman"/>
              </a:rPr>
              <a:t>concerning </a:t>
            </a:r>
            <a:r>
              <a:rPr dirty="0" sz="1100" spc="5">
                <a:latin typeface="Times New Roman"/>
                <a:cs typeface="Times New Roman"/>
              </a:rPr>
              <a:t>equilibrium expected </a:t>
            </a:r>
            <a:r>
              <a:rPr dirty="0" sz="1100" spc="10">
                <a:latin typeface="Times New Roman"/>
                <a:cs typeface="Times New Roman"/>
              </a:rPr>
              <a:t>return  on </a:t>
            </a:r>
            <a:r>
              <a:rPr dirty="0" sz="1100" spc="5">
                <a:latin typeface="Times New Roman"/>
                <a:cs typeface="Times New Roman"/>
              </a:rPr>
              <a:t>risky assets. It typically is derived </a:t>
            </a:r>
            <a:r>
              <a:rPr dirty="0" sz="1100" spc="10">
                <a:latin typeface="Times New Roman"/>
                <a:cs typeface="Times New Roman"/>
              </a:rPr>
              <a:t>by making some </a:t>
            </a:r>
            <a:r>
              <a:rPr dirty="0" sz="1100" spc="5">
                <a:latin typeface="Times New Roman"/>
                <a:cs typeface="Times New Roman"/>
              </a:rPr>
              <a:t>simplifying assumptions in order to  facilitate </a:t>
            </a:r>
            <a:r>
              <a:rPr dirty="0" sz="1100" spc="10">
                <a:latin typeface="Times New Roman"/>
                <a:cs typeface="Times New Roman"/>
              </a:rPr>
              <a:t>the analysis and </a:t>
            </a:r>
            <a:r>
              <a:rPr dirty="0" sz="1100" spc="5">
                <a:latin typeface="Times New Roman"/>
                <a:cs typeface="Times New Roman"/>
              </a:rPr>
              <a:t>help </a:t>
            </a:r>
            <a:r>
              <a:rPr dirty="0" sz="1100" spc="15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to understand </a:t>
            </a:r>
            <a:r>
              <a:rPr dirty="0" sz="1100" spc="10">
                <a:latin typeface="Times New Roman"/>
                <a:cs typeface="Times New Roman"/>
              </a:rPr>
              <a:t>the arguments </a:t>
            </a:r>
            <a:r>
              <a:rPr dirty="0" sz="1100" spc="5">
                <a:latin typeface="Times New Roman"/>
                <a:cs typeface="Times New Roman"/>
              </a:rPr>
              <a:t>without fundamentally  </a:t>
            </a:r>
            <a:r>
              <a:rPr dirty="0" sz="1100" spc="10">
                <a:latin typeface="Times New Roman"/>
                <a:cs typeface="Times New Roman"/>
              </a:rPr>
              <a:t>changing the </a:t>
            </a:r>
            <a:r>
              <a:rPr dirty="0" sz="1100" spc="5">
                <a:latin typeface="Times New Roman"/>
                <a:cs typeface="Times New Roman"/>
              </a:rPr>
              <a:t>predictions of asset pricing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theory.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Capital market theory </a:t>
            </a:r>
            <a:r>
              <a:rPr dirty="0" sz="1100" spc="5">
                <a:latin typeface="Times New Roman"/>
                <a:cs typeface="Times New Roman"/>
              </a:rPr>
              <a:t>builds </a:t>
            </a:r>
            <a:r>
              <a:rPr dirty="0" sz="1100" spc="10">
                <a:latin typeface="Times New Roman"/>
                <a:cs typeface="Times New Roman"/>
              </a:rPr>
              <a:t>on Markowitz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to diversify his or; </a:t>
            </a:r>
            <a:r>
              <a:rPr dirty="0" sz="1100" spc="10">
                <a:latin typeface="Times New Roman"/>
                <a:cs typeface="Times New Roman"/>
              </a:rPr>
              <a:t>her </a:t>
            </a:r>
            <a:r>
              <a:rPr dirty="0" sz="1100" spc="5">
                <a:latin typeface="Times New Roman"/>
                <a:cs typeface="Times New Roman"/>
              </a:rPr>
              <a:t>portfolio,  according to </a:t>
            </a:r>
            <a:r>
              <a:rPr dirty="0" sz="1100" spc="10">
                <a:latin typeface="Times New Roman"/>
                <a:cs typeface="Times New Roman"/>
              </a:rPr>
              <a:t>the Markowitz </a:t>
            </a:r>
            <a:r>
              <a:rPr dirty="0" sz="1100" spc="5">
                <a:latin typeface="Times New Roman"/>
                <a:cs typeface="Times New Roman"/>
              </a:rPr>
              <a:t>model, choosing </a:t>
            </a:r>
            <a:r>
              <a:rPr dirty="0" sz="1100" spc="10">
                <a:latin typeface="Times New Roman"/>
                <a:cs typeface="Times New Roman"/>
              </a:rPr>
              <a:t>a location on the </a:t>
            </a:r>
            <a:r>
              <a:rPr dirty="0" sz="1100" spc="5">
                <a:latin typeface="Times New Roman"/>
                <a:cs typeface="Times New Roman"/>
              </a:rPr>
              <a:t>efficient frontier that </a:t>
            </a:r>
            <a:r>
              <a:rPr dirty="0" sz="1100" spc="10">
                <a:latin typeface="Times New Roman"/>
                <a:cs typeface="Times New Roman"/>
              </a:rPr>
              <a:t>matches  </a:t>
            </a:r>
            <a:r>
              <a:rPr dirty="0" sz="1100" spc="5">
                <a:latin typeface="Times New Roman"/>
                <a:cs typeface="Times New Roman"/>
              </a:rPr>
              <a:t>his or her return-risk references. Because of the </a:t>
            </a:r>
            <a:r>
              <a:rPr dirty="0" sz="1100" spc="10">
                <a:latin typeface="Times New Roman"/>
                <a:cs typeface="Times New Roman"/>
              </a:rPr>
              <a:t>complexity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real </a:t>
            </a:r>
            <a:r>
              <a:rPr dirty="0" sz="1100" spc="5">
                <a:latin typeface="Times New Roman"/>
                <a:cs typeface="Times New Roman"/>
              </a:rPr>
              <a:t>world, additional  </a:t>
            </a:r>
            <a:r>
              <a:rPr dirty="0" sz="1100" spc="10">
                <a:latin typeface="Times New Roman"/>
                <a:cs typeface="Times New Roman"/>
              </a:rPr>
              <a:t>assumptions; are made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more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alike.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investors can borrow </a:t>
            </a:r>
            <a:r>
              <a:rPr dirty="0" sz="1100" spc="5">
                <a:latin typeface="Times New Roman"/>
                <a:cs typeface="Times New Roman"/>
              </a:rPr>
              <a:t>or lend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at the risk-free rate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return.</a:t>
            </a:r>
            <a:endParaRPr sz="1100">
              <a:latin typeface="Times New Roman"/>
              <a:cs typeface="Times New Roman"/>
            </a:endParaRPr>
          </a:p>
          <a:p>
            <a:pPr algn="just" marL="442595" marR="5080" indent="-215900">
              <a:lnSpc>
                <a:spcPct val="98400"/>
              </a:lnSpc>
              <a:spcBef>
                <a:spcPts val="10"/>
              </a:spcBef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All investors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identical probability distributions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future rates of return; they  </a:t>
            </a:r>
            <a:r>
              <a:rPr dirty="0" sz="1100" spc="10">
                <a:latin typeface="Times New Roman"/>
                <a:cs typeface="Times New Roman"/>
              </a:rPr>
              <a:t>have homogeneous </a:t>
            </a:r>
            <a:r>
              <a:rPr dirty="0" sz="1100" spc="5">
                <a:latin typeface="Times New Roman"/>
                <a:cs typeface="Times New Roman"/>
              </a:rPr>
              <a:t>expectations </a:t>
            </a:r>
            <a:r>
              <a:rPr dirty="0" sz="1100" spc="10">
                <a:latin typeface="Times New Roman"/>
                <a:cs typeface="Times New Roman"/>
              </a:rPr>
              <a:t>with respect to the three inputs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i.e.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returns, the </a:t>
            </a:r>
            <a:r>
              <a:rPr dirty="0" sz="1100" spc="10">
                <a:latin typeface="Times New Roman"/>
                <a:cs typeface="Times New Roman"/>
              </a:rPr>
              <a:t>variance </a:t>
            </a:r>
            <a:r>
              <a:rPr dirty="0" sz="1100" spc="5">
                <a:latin typeface="Times New Roman"/>
                <a:cs typeface="Times New Roman"/>
              </a:rPr>
              <a:t>of returns,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correlation matrix.  Therefore, </a:t>
            </a:r>
            <a:r>
              <a:rPr dirty="0" sz="1100" spc="10">
                <a:latin typeface="Times New Roman"/>
                <a:cs typeface="Times New Roman"/>
              </a:rPr>
              <a:t>given a </a:t>
            </a:r>
            <a:r>
              <a:rPr dirty="0" sz="1100" spc="5">
                <a:latin typeface="Times New Roman"/>
                <a:cs typeface="Times New Roman"/>
              </a:rPr>
              <a:t>set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security prices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risk-free rate, all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the  same information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generate an efficient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frontier.</a:t>
            </a:r>
            <a:endParaRPr sz="1100">
              <a:latin typeface="Times New Roman"/>
              <a:cs typeface="Times New Roman"/>
            </a:endParaRPr>
          </a:p>
          <a:p>
            <a:pPr algn="just" marL="443230" indent="-215900">
              <a:lnSpc>
                <a:spcPts val="1285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investors have the same one-period </a:t>
            </a:r>
            <a:r>
              <a:rPr dirty="0" sz="1100" spc="5">
                <a:latin typeface="Times New Roman"/>
                <a:cs typeface="Times New Roman"/>
              </a:rPr>
              <a:t>time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horizon.</a:t>
            </a:r>
            <a:endParaRPr sz="1100">
              <a:latin typeface="Times New Roman"/>
              <a:cs typeface="Times New Roman"/>
            </a:endParaRPr>
          </a:p>
          <a:p>
            <a:pPr algn="just" marL="443230" indent="-215900">
              <a:lnSpc>
                <a:spcPts val="1300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There are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transaction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costs.</a:t>
            </a:r>
            <a:endParaRPr sz="1100">
              <a:latin typeface="Times New Roman"/>
              <a:cs typeface="Times New Roman"/>
            </a:endParaRPr>
          </a:p>
          <a:p>
            <a:pPr algn="just" marL="442595" marR="7620" indent="-215900">
              <a:lnSpc>
                <a:spcPts val="1300"/>
              </a:lnSpc>
              <a:spcBef>
                <a:spcPts val="50"/>
              </a:spcBef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no personal income taxes---investors are </a:t>
            </a:r>
            <a:r>
              <a:rPr dirty="0" sz="1100" spc="5">
                <a:latin typeface="Times New Roman"/>
                <a:cs typeface="Times New Roman"/>
              </a:rPr>
              <a:t>indifferent </a:t>
            </a:r>
            <a:r>
              <a:rPr dirty="0" sz="1100" spc="10">
                <a:latin typeface="Times New Roman"/>
                <a:cs typeface="Times New Roman"/>
              </a:rPr>
              <a:t>between capital gains  and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dividends.</a:t>
            </a:r>
            <a:endParaRPr sz="1100">
              <a:latin typeface="Times New Roman"/>
              <a:cs typeface="Times New Roman"/>
            </a:endParaRPr>
          </a:p>
          <a:p>
            <a:pPr algn="just" marL="443230" indent="-215900">
              <a:lnSpc>
                <a:spcPts val="1245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There 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inflation.</a:t>
            </a:r>
            <a:endParaRPr sz="1100">
              <a:latin typeface="Times New Roman"/>
              <a:cs typeface="Times New Roman"/>
            </a:endParaRPr>
          </a:p>
          <a:p>
            <a:pPr algn="just" marL="442595" marR="6985" indent="-215900">
              <a:lnSpc>
                <a:spcPct val="98400"/>
              </a:lnSpc>
              <a:spcBef>
                <a:spcPts val="15"/>
              </a:spcBef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There are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investors, </a:t>
            </a:r>
            <a:r>
              <a:rPr dirty="0" sz="1100" spc="10">
                <a:latin typeface="Times New Roman"/>
                <a:cs typeface="Times New Roman"/>
              </a:rPr>
              <a:t>and no </a:t>
            </a:r>
            <a:r>
              <a:rPr dirty="0" sz="1100" spc="5">
                <a:latin typeface="Times New Roman"/>
                <a:cs typeface="Times New Roman"/>
              </a:rPr>
              <a:t>single investor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affect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of a </a:t>
            </a:r>
            <a:r>
              <a:rPr dirty="0" sz="1100" spc="5">
                <a:latin typeface="Times New Roman"/>
                <a:cs typeface="Times New Roman"/>
              </a:rPr>
              <a:t>stock  through his or her </a:t>
            </a:r>
            <a:r>
              <a:rPr dirty="0" sz="1100" spc="10">
                <a:latin typeface="Times New Roman"/>
                <a:cs typeface="Times New Roman"/>
              </a:rPr>
              <a:t>buying and </a:t>
            </a:r>
            <a:r>
              <a:rPr dirty="0" sz="1100" spc="5">
                <a:latin typeface="Times New Roman"/>
                <a:cs typeface="Times New Roman"/>
              </a:rPr>
              <a:t>selling decisions. Investors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price takers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act 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if prices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unaffected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own</a:t>
            </a:r>
            <a:r>
              <a:rPr dirty="0" sz="1100" spc="5">
                <a:latin typeface="Times New Roman"/>
                <a:cs typeface="Times New Roman"/>
              </a:rPr>
              <a:t> trades.</a:t>
            </a:r>
            <a:endParaRPr sz="1100">
              <a:latin typeface="Times New Roman"/>
              <a:cs typeface="Times New Roman"/>
            </a:endParaRPr>
          </a:p>
          <a:p>
            <a:pPr algn="just" marL="443230" indent="-215900">
              <a:lnSpc>
                <a:spcPts val="1295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Capital </a:t>
            </a:r>
            <a:r>
              <a:rPr dirty="0" sz="1100" spc="5">
                <a:latin typeface="Times New Roman"/>
                <a:cs typeface="Times New Roman"/>
              </a:rPr>
              <a:t>markets are in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equilibrium.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These assumptions appear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unrealistic and often </a:t>
            </a:r>
            <a:r>
              <a:rPr dirty="0" sz="1100" spc="10">
                <a:latin typeface="Times New Roman"/>
                <a:cs typeface="Times New Roman"/>
              </a:rPr>
              <a:t>disturb investors encountering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 theory </a:t>
            </a:r>
            <a:r>
              <a:rPr dirty="0" sz="1100" spc="5">
                <a:latin typeface="Times New Roman"/>
                <a:cs typeface="Times New Roman"/>
              </a:rPr>
              <a:t>for the first time.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important </a:t>
            </a:r>
            <a:r>
              <a:rPr dirty="0" sz="1100" spc="5">
                <a:latin typeface="Times New Roman"/>
                <a:cs typeface="Times New Roman"/>
              </a:rPr>
              <a:t>issue is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well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theory  predicts or describes reality,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not the realism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its assumptions. If </a:t>
            </a:r>
            <a:r>
              <a:rPr dirty="0" sz="1100" spc="15">
                <a:latin typeface="Times New Roman"/>
                <a:cs typeface="Times New Roman"/>
              </a:rPr>
              <a:t>CMT </a:t>
            </a:r>
            <a:r>
              <a:rPr dirty="0" sz="1100" spc="10">
                <a:latin typeface="Times New Roman"/>
                <a:cs typeface="Times New Roman"/>
              </a:rPr>
              <a:t>does a good </a:t>
            </a:r>
            <a:r>
              <a:rPr dirty="0" sz="1100" spc="5">
                <a:latin typeface="Times New Roman"/>
                <a:cs typeface="Times New Roman"/>
              </a:rPr>
              <a:t>job  of explaining the returns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risky .assets,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very useful, and the assumptions </a:t>
            </a:r>
            <a:r>
              <a:rPr dirty="0" sz="1100" spc="10">
                <a:latin typeface="Times New Roman"/>
                <a:cs typeface="Times New Roman"/>
              </a:rPr>
              <a:t>made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deriving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theory are of less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importance.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216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03240" y="572391"/>
            <a:ext cx="73469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36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6540" cy="81114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985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of these </a:t>
            </a:r>
            <a:r>
              <a:rPr dirty="0" sz="1100" spc="10">
                <a:latin typeface="Times New Roman"/>
                <a:cs typeface="Times New Roman"/>
              </a:rPr>
              <a:t>assumptions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relaxed </a:t>
            </a:r>
            <a:r>
              <a:rPr dirty="0" sz="1100" spc="10">
                <a:latin typeface="Times New Roman"/>
                <a:cs typeface="Times New Roman"/>
              </a:rPr>
              <a:t>without </a:t>
            </a:r>
            <a:r>
              <a:rPr dirty="0" sz="1100" spc="5">
                <a:latin typeface="Times New Roman"/>
                <a:cs typeface="Times New Roman"/>
              </a:rPr>
              <a:t>significant effects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CAPM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10">
                <a:latin typeface="Times New Roman"/>
                <a:cs typeface="Times New Roman"/>
              </a:rPr>
              <a:t>implications </a:t>
            </a:r>
            <a:r>
              <a:rPr dirty="0" sz="1100" spc="5">
                <a:latin typeface="Times New Roman"/>
                <a:cs typeface="Times New Roman"/>
              </a:rPr>
              <a:t>in other </a:t>
            </a:r>
            <a:r>
              <a:rPr dirty="0" sz="1100" spc="10">
                <a:latin typeface="Times New Roman"/>
                <a:cs typeface="Times New Roman"/>
              </a:rPr>
              <a:t>words, the </a:t>
            </a:r>
            <a:r>
              <a:rPr dirty="0" sz="1100" spc="15">
                <a:latin typeface="Times New Roman"/>
                <a:cs typeface="Times New Roman"/>
              </a:rPr>
              <a:t>CAPM </a:t>
            </a:r>
            <a:r>
              <a:rPr dirty="0" sz="1100" spc="5">
                <a:latin typeface="Times New Roman"/>
                <a:cs typeface="Times New Roman"/>
              </a:rPr>
              <a:t>is robust. </a:t>
            </a:r>
            <a:r>
              <a:rPr dirty="0" sz="1100" spc="10">
                <a:latin typeface="Times New Roman"/>
                <a:cs typeface="Times New Roman"/>
              </a:rPr>
              <a:t>Although the </a:t>
            </a:r>
            <a:r>
              <a:rPr dirty="0" sz="1100" spc="5">
                <a:latin typeface="Times New Roman"/>
                <a:cs typeface="Times New Roman"/>
              </a:rPr>
              <a:t>results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10">
                <a:latin typeface="Times New Roman"/>
                <a:cs typeface="Times New Roman"/>
              </a:rPr>
              <a:t>a  relaxation of the assumptions may be less </a:t>
            </a:r>
            <a:r>
              <a:rPr dirty="0" sz="1100" spc="5">
                <a:latin typeface="Times New Roman"/>
                <a:cs typeface="Times New Roman"/>
              </a:rPr>
              <a:t>clear-cut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precise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significant </a:t>
            </a:r>
            <a:r>
              <a:rPr dirty="0" sz="1100" spc="10">
                <a:latin typeface="Times New Roman"/>
                <a:cs typeface="Times New Roman"/>
              </a:rPr>
              <a:t>damage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done.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conclusions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basic model </a:t>
            </a:r>
            <a:r>
              <a:rPr dirty="0" sz="1100">
                <a:latin typeface="Times New Roman"/>
                <a:cs typeface="Times New Roman"/>
              </a:rPr>
              <a:t>still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hold.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Finally, most investors recognize that all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assumptions of </a:t>
            </a:r>
            <a:r>
              <a:rPr dirty="0" sz="1100" spc="15">
                <a:latin typeface="Times New Roman"/>
                <a:cs typeface="Times New Roman"/>
              </a:rPr>
              <a:t>CMT </a:t>
            </a:r>
            <a:r>
              <a:rPr dirty="0" sz="1100" spc="5">
                <a:latin typeface="Times New Roman"/>
                <a:cs typeface="Times New Roman"/>
              </a:rPr>
              <a:t>are not unrealistic. </a:t>
            </a:r>
            <a:r>
              <a:rPr dirty="0" sz="1100" spc="10">
                <a:latin typeface="Times New Roman"/>
                <a:cs typeface="Times New Roman"/>
              </a:rPr>
              <a:t>For  example, some </a:t>
            </a:r>
            <a:r>
              <a:rPr dirty="0" sz="1100" spc="5">
                <a:latin typeface="Times New Roman"/>
                <a:cs typeface="Times New Roman"/>
              </a:rPr>
              <a:t>institutional investors are tax </a:t>
            </a:r>
            <a:r>
              <a:rPr dirty="0" sz="1100" spc="10">
                <a:latin typeface="Times New Roman"/>
                <a:cs typeface="Times New Roman"/>
              </a:rPr>
              <a:t>exempt, and </a:t>
            </a:r>
            <a:r>
              <a:rPr dirty="0" sz="1100" spc="5">
                <a:latin typeface="Times New Roman"/>
                <a:cs typeface="Times New Roman"/>
              </a:rPr>
              <a:t>brokerage costs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today, </a:t>
            </a:r>
            <a:r>
              <a:rPr dirty="0" sz="1100" spc="5">
                <a:latin typeface="Times New Roman"/>
                <a:cs typeface="Times New Roman"/>
              </a:rPr>
              <a:t>as  percentage of the transaction, are </a:t>
            </a:r>
            <a:r>
              <a:rPr dirty="0" sz="1100" spc="10">
                <a:latin typeface="Times New Roman"/>
                <a:cs typeface="Times New Roman"/>
              </a:rPr>
              <a:t>quite </a:t>
            </a:r>
            <a:r>
              <a:rPr dirty="0" sz="1100" spc="5">
                <a:latin typeface="Times New Roman"/>
                <a:cs typeface="Times New Roman"/>
              </a:rPr>
              <a:t>small. </a:t>
            </a:r>
            <a:r>
              <a:rPr dirty="0" sz="1100" spc="15">
                <a:latin typeface="Times New Roman"/>
                <a:cs typeface="Times New Roman"/>
              </a:rPr>
              <a:t>Nor </a:t>
            </a:r>
            <a:r>
              <a:rPr dirty="0" sz="1100" spc="5">
                <a:latin typeface="Times New Roman"/>
                <a:cs typeface="Times New Roman"/>
              </a:rPr>
              <a:t>is it </a:t>
            </a:r>
            <a:r>
              <a:rPr dirty="0" sz="1100" spc="10">
                <a:latin typeface="Times New Roman"/>
                <a:cs typeface="Times New Roman"/>
              </a:rPr>
              <a:t>too </a:t>
            </a:r>
            <a:r>
              <a:rPr dirty="0" sz="1100" spc="5">
                <a:latin typeface="Times New Roman"/>
                <a:cs typeface="Times New Roman"/>
              </a:rPr>
              <a:t>unreasonable to as that for the,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one-period horizon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model, </a:t>
            </a:r>
            <a:r>
              <a:rPr dirty="0" sz="1100" spc="10">
                <a:latin typeface="Times New Roman"/>
                <a:cs typeface="Times New Roman"/>
              </a:rPr>
              <a:t>inflation may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fully (or mostly) </a:t>
            </a:r>
            <a:r>
              <a:rPr dirty="0" sz="1100" spc="10">
                <a:latin typeface="Times New Roman"/>
                <a:cs typeface="Times New Roman"/>
              </a:rPr>
              <a:t>anticipated </a:t>
            </a:r>
            <a:r>
              <a:rPr dirty="0" sz="1100" spc="5">
                <a:latin typeface="Times New Roman"/>
                <a:cs typeface="Times New Roman"/>
              </a:rPr>
              <a:t>and,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therefore, </a:t>
            </a:r>
            <a:r>
              <a:rPr dirty="0" sz="1100" spc="10">
                <a:latin typeface="Times New Roman"/>
                <a:cs typeface="Times New Roman"/>
              </a:rPr>
              <a:t>not a </a:t>
            </a:r>
            <a:r>
              <a:rPr dirty="0" sz="1100" spc="5">
                <a:latin typeface="Times New Roman"/>
                <a:cs typeface="Times New Roman"/>
              </a:rPr>
              <a:t>major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Equilibrium </a:t>
            </a:r>
            <a:r>
              <a:rPr dirty="0" sz="1100" spc="5" b="1">
                <a:latin typeface="Times New Roman"/>
                <a:cs typeface="Times New Roman"/>
              </a:rPr>
              <a:t>Return-Risk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Tradeoff: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Given the previous </a:t>
            </a:r>
            <a:r>
              <a:rPr dirty="0" sz="1100" spc="5">
                <a:latin typeface="Times New Roman"/>
                <a:cs typeface="Times New Roman"/>
              </a:rPr>
              <a:t>analysis,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derive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predictions concerning equilibrium 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CAPM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equilibrium model that encompasses two  </a:t>
            </a:r>
            <a:r>
              <a:rPr dirty="0" sz="1100" spc="5">
                <a:latin typeface="Times New Roman"/>
                <a:cs typeface="Times New Roman"/>
              </a:rPr>
              <a:t>important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relationships.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first,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line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specifies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equilibrium  </a:t>
            </a:r>
            <a:r>
              <a:rPr dirty="0" sz="1100" spc="5">
                <a:latin typeface="Times New Roman"/>
                <a:cs typeface="Times New Roman"/>
              </a:rPr>
              <a:t>relationship between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for efficient portfolios.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second,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security market line specifies </a:t>
            </a:r>
            <a:r>
              <a:rPr dirty="0" sz="1100" spc="10">
                <a:latin typeface="Times New Roman"/>
                <a:cs typeface="Times New Roman"/>
              </a:rPr>
              <a:t>the equilibrium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expected return and  systematic risk. It applies to individual securities as well as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Capital Market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Line: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now know </a:t>
            </a:r>
            <a:r>
              <a:rPr dirty="0" sz="1100" spc="5">
                <a:latin typeface="Times New Roman"/>
                <a:cs typeface="Times New Roman"/>
              </a:rPr>
              <a:t>that portfolio </a:t>
            </a:r>
            <a:r>
              <a:rPr dirty="0" sz="1100" spc="25">
                <a:latin typeface="Times New Roman"/>
                <a:cs typeface="Times New Roman"/>
              </a:rPr>
              <a:t>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die tangency </a:t>
            </a:r>
            <a:r>
              <a:rPr dirty="0" sz="1100" spc="5">
                <a:latin typeface="Times New Roman"/>
                <a:cs typeface="Times New Roman"/>
              </a:rPr>
              <a:t>point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straight line </a:t>
            </a:r>
            <a:r>
              <a:rPr dirty="0" sz="1100" spc="10">
                <a:latin typeface="Times New Roman"/>
                <a:cs typeface="Times New Roman"/>
              </a:rPr>
              <a:t>drawn </a:t>
            </a:r>
            <a:r>
              <a:rPr dirty="0" sz="1100" spc="5">
                <a:latin typeface="Times New Roman"/>
                <a:cs typeface="Times New Roman"/>
              </a:rPr>
              <a:t>front </a:t>
            </a:r>
            <a:r>
              <a:rPr dirty="0" sz="1100" spc="15">
                <a:latin typeface="Times New Roman"/>
                <a:cs typeface="Times New Roman"/>
              </a:rPr>
              <a:t>RF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efficient frontier and that this straight line is the </a:t>
            </a:r>
            <a:r>
              <a:rPr dirty="0" sz="1100" spc="10">
                <a:latin typeface="Times New Roman"/>
                <a:cs typeface="Times New Roman"/>
              </a:rPr>
              <a:t>best obtainable </a:t>
            </a:r>
            <a:r>
              <a:rPr dirty="0" sz="1100" spc="5">
                <a:latin typeface="Times New Roman"/>
                <a:cs typeface="Times New Roman"/>
              </a:rPr>
              <a:t>efficient set line. </a:t>
            </a:r>
            <a:r>
              <a:rPr dirty="0" sz="1100" spc="10">
                <a:latin typeface="Times New Roman"/>
                <a:cs typeface="Times New Roman"/>
              </a:rPr>
              <a:t>All  </a:t>
            </a:r>
            <a:r>
              <a:rPr dirty="0" sz="1100" spc="5">
                <a:latin typeface="Times New Roman"/>
                <a:cs typeface="Times New Roman"/>
              </a:rPr>
              <a:t>investors will </a:t>
            </a:r>
            <a:r>
              <a:rPr dirty="0" sz="1100" spc="10">
                <a:latin typeface="Times New Roman"/>
                <a:cs typeface="Times New Roman"/>
              </a:rPr>
              <a:t>hold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25">
                <a:latin typeface="Times New Roman"/>
                <a:cs typeface="Times New Roman"/>
              </a:rPr>
              <a:t>M </a:t>
            </a:r>
            <a:r>
              <a:rPr dirty="0" sz="1100" spc="5">
                <a:latin typeface="Times New Roman"/>
                <a:cs typeface="Times New Roman"/>
              </a:rPr>
              <a:t>as their optimal risky portfolio,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all investors will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somewhere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this steepest; trade-off line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expected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risk, because it  represents, </a:t>
            </a:r>
            <a:r>
              <a:rPr dirty="0" sz="1100" spc="10">
                <a:latin typeface="Times New Roman"/>
                <a:cs typeface="Times New Roman"/>
              </a:rPr>
              <a:t>those combinations </a:t>
            </a:r>
            <a:r>
              <a:rPr dirty="0" sz="1100" spc="5">
                <a:latin typeface="Times New Roman"/>
                <a:cs typeface="Times New Roman"/>
              </a:rPr>
              <a:t>of risk-free investing / borrowing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25">
                <a:latin typeface="Times New Roman"/>
                <a:cs typeface="Times New Roman"/>
              </a:rPr>
              <a:t>M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yield  the highest return </a:t>
            </a:r>
            <a:r>
              <a:rPr dirty="0" sz="1100" spc="5">
                <a:latin typeface="Times New Roman"/>
                <a:cs typeface="Times New Roman"/>
              </a:rPr>
              <a:t>obtainable for </a:t>
            </a:r>
            <a:r>
              <a:rPr dirty="0" sz="1100" spc="10">
                <a:latin typeface="Times New Roman"/>
                <a:cs typeface="Times New Roman"/>
              </a:rPr>
              <a:t>a given level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straight line </a:t>
            </a:r>
            <a:r>
              <a:rPr dirty="0" sz="1100" spc="10">
                <a:latin typeface="Times New Roman"/>
                <a:cs typeface="Times New Roman"/>
              </a:rPr>
              <a:t>usually </a:t>
            </a:r>
            <a:r>
              <a:rPr dirty="0" sz="1100" spc="5">
                <a:latin typeface="Times New Roman"/>
                <a:cs typeface="Times New Roman"/>
              </a:rPr>
              <a:t>referred to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(CML, </a:t>
            </a:r>
            <a:r>
              <a:rPr dirty="0" sz="1100" spc="5">
                <a:latin typeface="Times New Roman"/>
                <a:cs typeface="Times New Roman"/>
              </a:rPr>
              <a:t>depicts </a:t>
            </a:r>
            <a:r>
              <a:rPr dirty="0" sz="1100" spc="10">
                <a:latin typeface="Times New Roman"/>
                <a:cs typeface="Times New Roman"/>
              </a:rPr>
              <a:t>the equilibrium  </a:t>
            </a:r>
            <a:r>
              <a:rPr dirty="0" sz="1100" spc="5">
                <a:latin typeface="Times New Roman"/>
                <a:cs typeface="Times New Roman"/>
              </a:rPr>
              <a:t>conditions that prevail in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for efficient portfolios consisting of the </a:t>
            </a:r>
            <a:r>
              <a:rPr dirty="0" sz="1100" spc="10">
                <a:latin typeface="Times New Roman"/>
                <a:cs typeface="Times New Roman"/>
              </a:rPr>
              <a:t>optimal  portfolio of risky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and die </a:t>
            </a:r>
            <a:r>
              <a:rPr dirty="0" sz="1100" spc="5">
                <a:latin typeface="Times New Roman"/>
                <a:cs typeface="Times New Roman"/>
              </a:rPr>
              <a:t>risk-free assets. All </a:t>
            </a:r>
            <a:r>
              <a:rPr dirty="0" sz="1100" spc="10">
                <a:latin typeface="Times New Roman"/>
                <a:cs typeface="Times New Roman"/>
              </a:rPr>
              <a:t>combinations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risk-free </a:t>
            </a:r>
            <a:r>
              <a:rPr dirty="0" sz="1100" spc="10">
                <a:latin typeface="Times New Roman"/>
                <a:cs typeface="Times New Roman"/>
              </a:rPr>
              <a:t>asset and  the </a:t>
            </a:r>
            <a:r>
              <a:rPr dirty="0" sz="1100" spc="5">
                <a:latin typeface="Times New Roman"/>
                <a:cs typeface="Times New Roman"/>
              </a:rPr>
              <a:t>risk portfolio </a:t>
            </a:r>
            <a:r>
              <a:rPr dirty="0" sz="1100" spc="25">
                <a:latin typeface="Times New Roman"/>
                <a:cs typeface="Times New Roman"/>
              </a:rPr>
              <a:t>M </a:t>
            </a:r>
            <a:r>
              <a:rPr dirty="0" sz="1100" spc="10">
                <a:latin typeface="Times New Roman"/>
                <a:cs typeface="Times New Roman"/>
              </a:rPr>
              <a:t>are on the CML, </a:t>
            </a:r>
            <a:r>
              <a:rPr dirty="0" sz="1100" spc="5">
                <a:latin typeface="Times New Roman"/>
                <a:cs typeface="Times New Roman"/>
              </a:rPr>
              <a:t>and, in equilibrium, all investors will </a:t>
            </a:r>
            <a:r>
              <a:rPr dirty="0" sz="1100" spc="10">
                <a:latin typeface="Times New Roman"/>
                <a:cs typeface="Times New Roman"/>
              </a:rPr>
              <a:t>end </a:t>
            </a:r>
            <a:r>
              <a:rPr dirty="0" sz="1100" spc="15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;with  portfolios </a:t>
            </a:r>
            <a:r>
              <a:rPr dirty="0" sz="1100" spc="10">
                <a:latin typeface="Times New Roman"/>
                <a:cs typeface="Times New Roman"/>
              </a:rPr>
              <a:t>somewhere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CML.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Market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Portfolio: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25">
                <a:latin typeface="Times New Roman"/>
                <a:cs typeface="Times New Roman"/>
              </a:rPr>
              <a:t>M </a:t>
            </a:r>
            <a:r>
              <a:rPr dirty="0" sz="1100" spc="5">
                <a:latin typeface="Times New Roman"/>
                <a:cs typeface="Times New Roman"/>
              </a:rPr>
              <a:t>is called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portfolio of risky securities. It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highest point of  </a:t>
            </a:r>
            <a:r>
              <a:rPr dirty="0" sz="1100" spc="10">
                <a:latin typeface="Times New Roman"/>
                <a:cs typeface="Times New Roman"/>
              </a:rPr>
              <a:t>tangency </a:t>
            </a:r>
            <a:r>
              <a:rPr dirty="0" sz="1100" spc="5">
                <a:latin typeface="Times New Roman"/>
                <a:cs typeface="Times New Roman"/>
              </a:rPr>
              <a:t>between </a:t>
            </a:r>
            <a:r>
              <a:rPr dirty="0" sz="1100" spc="15">
                <a:latin typeface="Times New Roman"/>
                <a:cs typeface="Times New Roman"/>
              </a:rPr>
              <a:t>RF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efficient </a:t>
            </a:r>
            <a:r>
              <a:rPr dirty="0" sz="1100" spc="5">
                <a:latin typeface="Times New Roman"/>
                <a:cs typeface="Times New Roman"/>
              </a:rPr>
              <a:t>frontier and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optimal </a:t>
            </a:r>
            <a:r>
              <a:rPr dirty="0" sz="1100" spc="5">
                <a:latin typeface="Times New Roman"/>
                <a:cs typeface="Times New Roman"/>
              </a:rPr>
              <a:t>risky portfolio. All  </a:t>
            </a:r>
            <a:r>
              <a:rPr dirty="0" sz="1100" spc="10">
                <a:latin typeface="Times New Roman"/>
                <a:cs typeface="Times New Roman"/>
              </a:rPr>
              <a:t>investors would want to be on the </a:t>
            </a:r>
            <a:r>
              <a:rPr dirty="0" sz="1100" spc="5">
                <a:latin typeface="Times New Roman"/>
                <a:cs typeface="Times New Roman"/>
              </a:rPr>
              <a:t>optimal line </a:t>
            </a:r>
            <a:r>
              <a:rPr dirty="0" sz="1100" spc="10">
                <a:latin typeface="Times New Roman"/>
                <a:cs typeface="Times New Roman"/>
              </a:rPr>
              <a:t>RF-M-L, </a:t>
            </a:r>
            <a:r>
              <a:rPr dirty="0" sz="1100" spc="5">
                <a:latin typeface="Times New Roman"/>
                <a:cs typeface="Times New Roman"/>
              </a:rPr>
              <a:t>and, unless they invested </a:t>
            </a:r>
            <a:r>
              <a:rPr dirty="0" sz="1100" spc="10">
                <a:latin typeface="Times New Roman"/>
                <a:cs typeface="Times New Roman"/>
              </a:rPr>
              <a:t>100  </a:t>
            </a:r>
            <a:r>
              <a:rPr dirty="0" sz="1100" spc="5">
                <a:latin typeface="Times New Roman"/>
                <a:cs typeface="Times New Roman"/>
              </a:rPr>
              <a:t>percent of their wealth in the risk-free asset, </a:t>
            </a:r>
            <a:r>
              <a:rPr dirty="0" sz="1100" spc="10">
                <a:latin typeface="Times New Roman"/>
                <a:cs typeface="Times New Roman"/>
              </a:rPr>
              <a:t>they would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25">
                <a:latin typeface="Times New Roman"/>
                <a:cs typeface="Times New Roman"/>
              </a:rPr>
              <a:t>M </a:t>
            </a:r>
            <a:r>
              <a:rPr dirty="0" sz="1100" spc="10">
                <a:latin typeface="Times New Roman"/>
                <a:cs typeface="Times New Roman"/>
              </a:rPr>
              <a:t>with some </a:t>
            </a:r>
            <a:r>
              <a:rPr dirty="0" sz="1100" spc="5">
                <a:latin typeface="Times New Roman"/>
                <a:cs typeface="Times New Roman"/>
              </a:rPr>
              <a:t>portion  of their investable </a:t>
            </a:r>
            <a:r>
              <a:rPr dirty="0" sz="1100" spc="10">
                <a:latin typeface="Times New Roman"/>
                <a:cs typeface="Times New Roman"/>
              </a:rPr>
              <a:t>wealth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they would invest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10">
                <a:latin typeface="Times New Roman"/>
                <a:cs typeface="Times New Roman"/>
              </a:rPr>
              <a:t>wealth plus borrowed </a:t>
            </a:r>
            <a:r>
              <a:rPr dirty="0" sz="1100" spc="5">
                <a:latin typeface="Times New Roman"/>
                <a:cs typeface="Times New Roman"/>
              </a:rPr>
              <a:t>funds in  </a:t>
            </a:r>
            <a:r>
              <a:rPr dirty="0" sz="1100" spc="10">
                <a:latin typeface="Times New Roman"/>
                <a:cs typeface="Times New Roman"/>
              </a:rPr>
              <a:t>portfolio </a:t>
            </a:r>
            <a:r>
              <a:rPr dirty="0" sz="1100" spc="15">
                <a:latin typeface="Times New Roman"/>
                <a:cs typeface="Times New Roman"/>
              </a:rPr>
              <a:t>M. </a:t>
            </a:r>
            <a:r>
              <a:rPr dirty="0" sz="1100" spc="10">
                <a:latin typeface="Times New Roman"/>
                <a:cs typeface="Times New Roman"/>
              </a:rPr>
              <a:t>This portfolio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optimal portfolio of </a:t>
            </a:r>
            <a:r>
              <a:rPr dirty="0" sz="1100" spc="5">
                <a:latin typeface="Times New Roman"/>
                <a:cs typeface="Times New Roman"/>
              </a:rPr>
              <a:t>risky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Why do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investors hold identical risky portfolios? Based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our </a:t>
            </a:r>
            <a:r>
              <a:rPr dirty="0" sz="1100" spc="5">
                <a:latin typeface="Times New Roman"/>
                <a:cs typeface="Times New Roman"/>
              </a:rPr>
              <a:t>assumptions </a:t>
            </a:r>
            <a:r>
              <a:rPr dirty="0" sz="1100" spc="10">
                <a:latin typeface="Times New Roman"/>
                <a:cs typeface="Times New Roman"/>
              </a:rPr>
              <a:t>above, </a:t>
            </a:r>
            <a:r>
              <a:rPr dirty="0" sz="1100" spc="5">
                <a:latin typeface="Times New Roman"/>
                <a:cs typeface="Times New Roman"/>
              </a:rPr>
              <a:t>all  </a:t>
            </a:r>
            <a:r>
              <a:rPr dirty="0" sz="1100" spc="10">
                <a:latin typeface="Times New Roman"/>
                <a:cs typeface="Times New Roman"/>
              </a:rPr>
              <a:t>investors use the same Markowitz analysis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set </a:t>
            </a:r>
            <a:r>
              <a:rPr dirty="0" sz="1100" spc="5">
                <a:latin typeface="Times New Roman"/>
                <a:cs typeface="Times New Roman"/>
              </a:rPr>
              <a:t>of securities, </a:t>
            </a:r>
            <a:r>
              <a:rPr dirty="0" sz="1100" spc="10">
                <a:latin typeface="Times New Roman"/>
                <a:cs typeface="Times New Roman"/>
              </a:rPr>
              <a:t>have the same  </a:t>
            </a:r>
            <a:r>
              <a:rPr dirty="0" sz="1100" spc="5">
                <a:latin typeface="Times New Roman"/>
                <a:cs typeface="Times New Roman"/>
              </a:rPr>
              <a:t>expected returns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covariance’s </a:t>
            </a:r>
            <a:r>
              <a:rPr dirty="0" sz="1100" spc="10">
                <a:latin typeface="Times New Roman"/>
                <a:cs typeface="Times New Roman"/>
              </a:rPr>
              <a:t>and have an </a:t>
            </a:r>
            <a:r>
              <a:rPr dirty="0" sz="1100" spc="5">
                <a:latin typeface="Times New Roman"/>
                <a:cs typeface="Times New Roman"/>
              </a:rPr>
              <a:t>identical </a:t>
            </a:r>
            <a:r>
              <a:rPr dirty="0" sz="1100" spc="10">
                <a:latin typeface="Times New Roman"/>
                <a:cs typeface="Times New Roman"/>
              </a:rPr>
              <a:t>time horizon </a:t>
            </a:r>
            <a:r>
              <a:rPr dirty="0" sz="1100" spc="5">
                <a:latin typeface="Times New Roman"/>
                <a:cs typeface="Times New Roman"/>
              </a:rPr>
              <a:t>Therefore,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will,  arrive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same optimal risky portfolio, arid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portfolio, designated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1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218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14908" y="572391"/>
            <a:ext cx="5537200" cy="860552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016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Separation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Theorem: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11874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established that each investor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hold combinations </a:t>
            </a:r>
            <a:r>
              <a:rPr dirty="0" sz="1100" spc="5">
                <a:latin typeface="Times New Roman"/>
                <a:cs typeface="Times New Roman"/>
              </a:rPr>
              <a:t>of the risk-free asset (either  lending or </a:t>
            </a:r>
            <a:r>
              <a:rPr dirty="0" sz="1100" spc="10">
                <a:latin typeface="Times New Roman"/>
                <a:cs typeface="Times New Roman"/>
              </a:rPr>
              <a:t>borrowing) and the tangency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efficient frontier,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 market </a:t>
            </a:r>
            <a:r>
              <a:rPr dirty="0" sz="1100" spc="5">
                <a:latin typeface="Times New Roman"/>
                <a:cs typeface="Times New Roman"/>
              </a:rPr>
              <a:t>portfolio.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assuming homogeneous </a:t>
            </a:r>
            <a:r>
              <a:rPr dirty="0" sz="1100" spc="5">
                <a:latin typeface="Times New Roman"/>
                <a:cs typeface="Times New Roman"/>
              </a:rPr>
              <a:t>expectations, </a:t>
            </a:r>
            <a:r>
              <a:rPr dirty="0" sz="1100" spc="10">
                <a:latin typeface="Times New Roman"/>
                <a:cs typeface="Times New Roman"/>
              </a:rPr>
              <a:t>in equilibrium </a:t>
            </a:r>
            <a:r>
              <a:rPr dirty="0" sz="1100">
                <a:latin typeface="Times New Roman"/>
                <a:cs typeface="Times New Roman"/>
              </a:rPr>
              <a:t>all 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will determine the same tangency </a:t>
            </a:r>
            <a:r>
              <a:rPr dirty="0" sz="1100" spc="5">
                <a:latin typeface="Times New Roman"/>
                <a:cs typeface="Times New Roman"/>
              </a:rPr>
              <a:t>portfolio. Further, </a:t>
            </a:r>
            <a:r>
              <a:rPr dirty="0" sz="1100" spc="10">
                <a:latin typeface="Times New Roman"/>
                <a:cs typeface="Times New Roman"/>
              </a:rPr>
              <a:t>under the assumptions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5">
                <a:latin typeface="Times New Roman"/>
                <a:cs typeface="Times New Roman"/>
              </a:rPr>
              <a:t>CMT </a:t>
            </a:r>
            <a:r>
              <a:rPr dirty="0" sz="1100" spc="5">
                <a:latin typeface="Times New Roman"/>
                <a:cs typeface="Times New Roman"/>
              </a:rPr>
              <a:t>all investors </a:t>
            </a:r>
            <a:r>
              <a:rPr dirty="0" sz="1100" spc="10">
                <a:latin typeface="Times New Roman"/>
                <a:cs typeface="Times New Roman"/>
              </a:rPr>
              <a:t>agree on </a:t>
            </a:r>
            <a:r>
              <a:rPr dirty="0" sz="1100" spc="5">
                <a:latin typeface="Times New Roman"/>
                <a:cs typeface="Times New Roman"/>
              </a:rPr>
              <a:t>the risk-free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1193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Borrowing and </a:t>
            </a:r>
            <a:r>
              <a:rPr dirty="0" sz="1100" spc="5">
                <a:latin typeface="Times New Roman"/>
                <a:cs typeface="Times New Roman"/>
              </a:rPr>
              <a:t>lending possibilities, </a:t>
            </a:r>
            <a:r>
              <a:rPr dirty="0" sz="1100" spc="10">
                <a:latin typeface="Times New Roman"/>
                <a:cs typeface="Times New Roman"/>
              </a:rPr>
              <a:t>combined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portfolio of risky assets </a:t>
            </a:r>
            <a:r>
              <a:rPr dirty="0" sz="1100" spc="10">
                <a:latin typeface="Times New Roman"/>
                <a:cs typeface="Times New Roman"/>
              </a:rPr>
              <a:t>M, </a:t>
            </a:r>
            <a:r>
              <a:rPr dirty="0" sz="1100" spc="5">
                <a:latin typeface="Times New Roman"/>
                <a:cs typeface="Times New Roman"/>
              </a:rPr>
              <a:t>offer an  investor </a:t>
            </a:r>
            <a:r>
              <a:rPr dirty="0" sz="1100" spc="10">
                <a:latin typeface="Times New Roman"/>
                <a:cs typeface="Times New Roman"/>
              </a:rPr>
              <a:t>whatever </a:t>
            </a:r>
            <a:r>
              <a:rPr dirty="0" sz="1100" spc="5">
                <a:latin typeface="Times New Roman"/>
                <a:cs typeface="Times New Roman"/>
              </a:rPr>
              <a:t>risk-expected return </a:t>
            </a:r>
            <a:r>
              <a:rPr dirty="0" sz="1100" spc="10">
                <a:latin typeface="Times New Roman"/>
                <a:cs typeface="Times New Roman"/>
              </a:rPr>
              <a:t>combination he </a:t>
            </a:r>
            <a:r>
              <a:rPr dirty="0" sz="1100" spc="5">
                <a:latin typeface="Times New Roman"/>
                <a:cs typeface="Times New Roman"/>
              </a:rPr>
              <a:t>or she seeks; that is, </a:t>
            </a:r>
            <a:r>
              <a:rPr dirty="0" sz="1100" spc="10">
                <a:latin typeface="Times New Roman"/>
                <a:cs typeface="Times New Roman"/>
              </a:rPr>
              <a:t>investors can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anywhere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choose on </a:t>
            </a:r>
            <a:r>
              <a:rPr dirty="0" sz="1100" spc="5">
                <a:latin typeface="Times New Roman"/>
                <a:cs typeface="Times New Roman"/>
              </a:rPr>
              <a:t>this line </a:t>
            </a:r>
            <a:r>
              <a:rPr dirty="0" sz="1100" spc="10">
                <a:latin typeface="Times New Roman"/>
                <a:cs typeface="Times New Roman"/>
              </a:rPr>
              <a:t>depending on </a:t>
            </a:r>
            <a:r>
              <a:rPr dirty="0" sz="1100" spc="5">
                <a:latin typeface="Times New Roman"/>
                <a:cs typeface="Times New Roman"/>
              </a:rPr>
              <a:t>their risk-return </a:t>
            </a:r>
            <a:r>
              <a:rPr dirty="0" sz="1100" spc="10">
                <a:latin typeface="Times New Roman"/>
                <a:cs typeface="Times New Roman"/>
              </a:rPr>
              <a:t>preferences.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could: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531495" marR="119380" indent="-215900">
              <a:lnSpc>
                <a:spcPts val="1300"/>
              </a:lnSpc>
              <a:spcBef>
                <a:spcPts val="5"/>
              </a:spcBef>
              <a:buAutoNum type="arabicPeriod"/>
              <a:tabLst>
                <a:tab pos="532130" algn="l"/>
              </a:tabLst>
            </a:pPr>
            <a:r>
              <a:rPr dirty="0" sz="1100" spc="10">
                <a:latin typeface="Times New Roman"/>
                <a:cs typeface="Times New Roman"/>
              </a:rPr>
              <a:t>Invest 100 percent of investable funds in the </a:t>
            </a:r>
            <a:r>
              <a:rPr dirty="0" sz="1100" spc="5">
                <a:latin typeface="Times New Roman"/>
                <a:cs typeface="Times New Roman"/>
              </a:rPr>
              <a:t>risk-free </a:t>
            </a:r>
            <a:r>
              <a:rPr dirty="0" sz="1100" spc="10">
                <a:latin typeface="Times New Roman"/>
                <a:cs typeface="Times New Roman"/>
              </a:rPr>
              <a:t>asset, </a:t>
            </a:r>
            <a:r>
              <a:rPr dirty="0" sz="1100" spc="5">
                <a:latin typeface="Times New Roman"/>
                <a:cs typeface="Times New Roman"/>
              </a:rPr>
              <a:t>providing </a:t>
            </a:r>
            <a:r>
              <a:rPr dirty="0" sz="1100" spc="10">
                <a:latin typeface="Times New Roman"/>
                <a:cs typeface="Times New Roman"/>
              </a:rPr>
              <a:t>an expected  </a:t>
            </a:r>
            <a:r>
              <a:rPr dirty="0" sz="1100" spc="5">
                <a:latin typeface="Times New Roman"/>
                <a:cs typeface="Times New Roman"/>
              </a:rPr>
              <a:t>return of </a:t>
            </a:r>
            <a:r>
              <a:rPr dirty="0" sz="1100" spc="15">
                <a:latin typeface="Times New Roman"/>
                <a:cs typeface="Times New Roman"/>
              </a:rPr>
              <a:t>RF </a:t>
            </a:r>
            <a:r>
              <a:rPr dirty="0" sz="1100" spc="10">
                <a:latin typeface="Times New Roman"/>
                <a:cs typeface="Times New Roman"/>
              </a:rPr>
              <a:t>and zero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 marL="532130" indent="-215900">
              <a:lnSpc>
                <a:spcPts val="1245"/>
              </a:lnSpc>
              <a:buAutoNum type="arabicPeriod"/>
              <a:tabLst>
                <a:tab pos="53213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percent of investable </a:t>
            </a:r>
            <a:r>
              <a:rPr dirty="0" sz="1100" spc="10">
                <a:latin typeface="Times New Roman"/>
                <a:cs typeface="Times New Roman"/>
              </a:rPr>
              <a:t>funds in</a:t>
            </a:r>
            <a:r>
              <a:rPr dirty="0" sz="1100" spc="-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risky-asset </a:t>
            </a:r>
            <a:r>
              <a:rPr dirty="0" sz="1100" spc="10">
                <a:latin typeface="Times New Roman"/>
                <a:cs typeface="Times New Roman"/>
              </a:rPr>
              <a:t>portfolio-M, offering </a:t>
            </a:r>
            <a:r>
              <a:rPr dirty="0" sz="900" spc="-5">
                <a:latin typeface="Times New Roman"/>
                <a:cs typeface="Times New Roman"/>
              </a:rPr>
              <a:t>E </a:t>
            </a:r>
            <a:r>
              <a:rPr dirty="0" sz="1100" spc="10">
                <a:latin typeface="Times New Roman"/>
                <a:cs typeface="Times New Roman"/>
              </a:rPr>
              <a:t>(R</a:t>
            </a:r>
            <a:r>
              <a:rPr dirty="0" baseline="-13888" sz="900" spc="1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),</a:t>
            </a:r>
            <a:endParaRPr sz="1100">
              <a:latin typeface="Times New Roman"/>
              <a:cs typeface="Times New Roman"/>
            </a:endParaRPr>
          </a:p>
          <a:p>
            <a:pPr marL="53149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with its risk σ</a:t>
            </a:r>
            <a:r>
              <a:rPr dirty="0" baseline="-13888" sz="900" spc="7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.</a:t>
            </a:r>
            <a:endParaRPr sz="1100">
              <a:latin typeface="Times New Roman"/>
              <a:cs typeface="Times New Roman"/>
            </a:endParaRPr>
          </a:p>
          <a:p>
            <a:pPr marL="531495" marR="119380" indent="-215900">
              <a:lnSpc>
                <a:spcPts val="1300"/>
              </a:lnSpc>
              <a:spcBef>
                <a:spcPts val="50"/>
              </a:spcBef>
              <a:buAutoNum type="arabicPeriod" startAt="3"/>
              <a:tabLst>
                <a:tab pos="53213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 </a:t>
            </a:r>
            <a:r>
              <a:rPr dirty="0" sz="1100" spc="10">
                <a:latin typeface="Times New Roman"/>
                <a:cs typeface="Times New Roman"/>
              </a:rPr>
              <a:t>in any combination </a:t>
            </a:r>
            <a:r>
              <a:rPr dirty="0" sz="1100" spc="5">
                <a:latin typeface="Times New Roman"/>
                <a:cs typeface="Times New Roman"/>
              </a:rPr>
              <a:t>of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between </a:t>
            </a:r>
            <a:r>
              <a:rPr dirty="0" sz="1100" spc="10">
                <a:latin typeface="Times New Roman"/>
                <a:cs typeface="Times New Roman"/>
              </a:rPr>
              <a:t>these two </a:t>
            </a:r>
            <a:r>
              <a:rPr dirty="0" sz="1100" spc="5">
                <a:latin typeface="Times New Roman"/>
                <a:cs typeface="Times New Roman"/>
              </a:rPr>
              <a:t>points; obtained by  </a:t>
            </a:r>
            <a:r>
              <a:rPr dirty="0" sz="1100" spc="10">
                <a:latin typeface="Times New Roman"/>
                <a:cs typeface="Times New Roman"/>
              </a:rPr>
              <a:t>varying </a:t>
            </a:r>
            <a:r>
              <a:rPr dirty="0" sz="1100" spc="5">
                <a:latin typeface="Times New Roman"/>
                <a:cs typeface="Times New Roman"/>
              </a:rPr>
              <a:t>the proportion w</a:t>
            </a:r>
            <a:r>
              <a:rPr dirty="0" baseline="-11111" sz="1125" spc="7">
                <a:latin typeface="Times New Roman"/>
                <a:cs typeface="Times New Roman"/>
              </a:rPr>
              <a:t>RF </a:t>
            </a:r>
            <a:r>
              <a:rPr dirty="0" sz="1100" spc="10">
                <a:latin typeface="Times New Roman"/>
                <a:cs typeface="Times New Roman"/>
              </a:rPr>
              <a:t>invested in the </a:t>
            </a:r>
            <a:r>
              <a:rPr dirty="0" sz="1100" spc="5">
                <a:latin typeface="Times New Roman"/>
                <a:cs typeface="Times New Roman"/>
              </a:rPr>
              <a:t>risk-free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asset.</a:t>
            </a:r>
            <a:endParaRPr sz="1100">
              <a:latin typeface="Times New Roman"/>
              <a:cs typeface="Times New Roman"/>
            </a:endParaRPr>
          </a:p>
          <a:p>
            <a:pPr marL="532130" indent="-215900">
              <a:lnSpc>
                <a:spcPts val="1245"/>
              </a:lnSpc>
              <a:buAutoNum type="arabicPeriod" startAt="3"/>
              <a:tabLst>
                <a:tab pos="53213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more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than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100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percent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investable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funds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risky-asset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M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by</a:t>
            </a:r>
            <a:endParaRPr sz="1100">
              <a:latin typeface="Times New Roman"/>
              <a:cs typeface="Times New Roman"/>
            </a:endParaRPr>
          </a:p>
          <a:p>
            <a:pPr marL="531495" marR="120014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borrowing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RF, </a:t>
            </a:r>
            <a:r>
              <a:rPr dirty="0" sz="1100" spc="5">
                <a:latin typeface="Times New Roman"/>
                <a:cs typeface="Times New Roman"/>
              </a:rPr>
              <a:t>thereby increasing both </a:t>
            </a: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the 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beyond that </a:t>
            </a:r>
            <a:r>
              <a:rPr dirty="0" sz="1100" spc="5">
                <a:latin typeface="Times New Roman"/>
                <a:cs typeface="Times New Roman"/>
              </a:rPr>
              <a:t>offered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11811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Different investors </a:t>
            </a:r>
            <a:r>
              <a:rPr dirty="0" sz="1100" spc="10">
                <a:latin typeface="Times New Roman"/>
                <a:cs typeface="Times New Roman"/>
              </a:rPr>
              <a:t>will choose </a:t>
            </a:r>
            <a:r>
              <a:rPr dirty="0" sz="1100" spc="5">
                <a:latin typeface="Times New Roman"/>
                <a:cs typeface="Times New Roman"/>
              </a:rPr>
              <a:t>different portfolios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their risk </a:t>
            </a:r>
            <a:r>
              <a:rPr dirty="0" sz="1100" spc="10">
                <a:latin typeface="Times New Roman"/>
                <a:cs typeface="Times New Roman"/>
              </a:rPr>
              <a:t>preferences </a:t>
            </a:r>
            <a:r>
              <a:rPr dirty="0" sz="1100" spc="5">
                <a:latin typeface="Times New Roman"/>
                <a:cs typeface="Times New Roman"/>
              </a:rPr>
              <a:t>(they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different indifference curves), but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will choose the </a:t>
            </a:r>
            <a:r>
              <a:rPr dirty="0" sz="1100" spc="10">
                <a:latin typeface="Times New Roman"/>
                <a:cs typeface="Times New Roman"/>
              </a:rPr>
              <a:t>same combination of </a:t>
            </a:r>
            <a:r>
              <a:rPr dirty="0" sz="1100" spc="5">
                <a:latin typeface="Times New Roman"/>
                <a:cs typeface="Times New Roman"/>
              </a:rPr>
              <a:t>risky  securities as </a:t>
            </a:r>
            <a:r>
              <a:rPr dirty="0" sz="1100" spc="10">
                <a:latin typeface="Times New Roman"/>
                <a:cs typeface="Times New Roman"/>
              </a:rPr>
              <a:t>denoted by the tangency </a:t>
            </a:r>
            <a:r>
              <a:rPr dirty="0" sz="1100" spc="5">
                <a:latin typeface="Times New Roman"/>
                <a:cs typeface="Times New Roman"/>
              </a:rPr>
              <a:t>point </a:t>
            </a:r>
            <a:r>
              <a:rPr dirty="0" sz="1100" spc="10">
                <a:latin typeface="Times New Roman"/>
                <a:cs typeface="Times New Roman"/>
              </a:rPr>
              <a:t>M. </a:t>
            </a:r>
            <a:r>
              <a:rPr dirty="0" sz="1100" spc="5">
                <a:latin typeface="Times New Roman"/>
                <a:cs typeface="Times New Roman"/>
              </a:rPr>
              <a:t>Investors will </a:t>
            </a:r>
            <a:r>
              <a:rPr dirty="0" sz="1100" spc="10">
                <a:latin typeface="Times New Roman"/>
                <a:cs typeface="Times New Roman"/>
              </a:rPr>
              <a:t>then borrow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lend </a:t>
            </a:r>
            <a:r>
              <a:rPr dirty="0" sz="1100" spc="5">
                <a:latin typeface="Times New Roman"/>
                <a:cs typeface="Times New Roman"/>
              </a:rPr>
              <a:t>to achieve  various positions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linear trade-off, between </a:t>
            </a:r>
            <a:r>
              <a:rPr dirty="0" sz="1100" spc="10">
                <a:latin typeface="Times New Roman"/>
                <a:cs typeface="Times New Roman"/>
              </a:rPr>
              <a:t>expected return and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01600" marR="1181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Unlike the Markowitz </a:t>
            </a:r>
            <a:r>
              <a:rPr dirty="0" sz="1100" spc="5">
                <a:latin typeface="Times New Roman"/>
                <a:cs typeface="Times New Roman"/>
              </a:rPr>
              <a:t>analysis;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 necessary to </a:t>
            </a:r>
            <a:r>
              <a:rPr dirty="0" sz="1100" spc="10">
                <a:latin typeface="Times New Roman"/>
                <a:cs typeface="Times New Roman"/>
              </a:rPr>
              <a:t>match </a:t>
            </a:r>
            <a:r>
              <a:rPr dirty="0" sz="1100" spc="5">
                <a:latin typeface="Times New Roman"/>
                <a:cs typeface="Times New Roman"/>
              </a:rPr>
              <a:t>each client's indifference curves 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particular efficient portfolio, because only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efficient portfolio is </a:t>
            </a:r>
            <a:r>
              <a:rPr dirty="0" sz="1100" spc="10">
                <a:latin typeface="Times New Roman"/>
                <a:cs typeface="Times New Roman"/>
              </a:rPr>
              <a:t>held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>
                <a:latin typeface="Times New Roman"/>
                <a:cs typeface="Times New Roman"/>
              </a:rPr>
              <a:t>all  </a:t>
            </a:r>
            <a:r>
              <a:rPr dirty="0" sz="1100" spc="5">
                <a:latin typeface="Times New Roman"/>
                <a:cs typeface="Times New Roman"/>
              </a:rPr>
              <a:t>investors. </a:t>
            </a:r>
            <a:r>
              <a:rPr dirty="0" sz="1100" spc="10">
                <a:latin typeface="Times New Roman"/>
                <a:cs typeface="Times New Roman"/>
              </a:rPr>
              <a:t>Rather </a:t>
            </a:r>
            <a:r>
              <a:rPr dirty="0" sz="1100" spc="5">
                <a:latin typeface="Times New Roman"/>
                <a:cs typeface="Times New Roman"/>
              </a:rPr>
              <a:t>each client will </a:t>
            </a:r>
            <a:r>
              <a:rPr dirty="0" sz="1100" spc="10">
                <a:latin typeface="Times New Roman"/>
                <a:cs typeface="Times New Roman"/>
              </a:rPr>
              <a:t>use his </a:t>
            </a:r>
            <a:r>
              <a:rPr dirty="0" sz="1100" spc="5">
                <a:latin typeface="Times New Roman"/>
                <a:cs typeface="Times New Roman"/>
              </a:rPr>
              <a:t>or her indifference </a:t>
            </a:r>
            <a:r>
              <a:rPr dirty="0" sz="1100" spc="10">
                <a:latin typeface="Times New Roman"/>
                <a:cs typeface="Times New Roman"/>
              </a:rPr>
              <a:t>curves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determine where  along the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efficient </a:t>
            </a:r>
            <a:r>
              <a:rPr dirty="0" sz="1100" spc="5">
                <a:latin typeface="Times New Roman"/>
                <a:cs typeface="Times New Roman"/>
              </a:rPr>
              <a:t>frontier </a:t>
            </a:r>
            <a:r>
              <a:rPr dirty="0" sz="1100" spc="10">
                <a:latin typeface="Times New Roman"/>
                <a:cs typeface="Times New Roman"/>
              </a:rPr>
              <a:t>RF-M-L he </a:t>
            </a:r>
            <a:r>
              <a:rPr dirty="0" sz="1100" spc="5">
                <a:latin typeface="Times New Roman"/>
                <a:cs typeface="Times New Roman"/>
              </a:rPr>
              <a:t>or she should be; In effect, </a:t>
            </a:r>
            <a:r>
              <a:rPr dirty="0" sz="1100" spc="10">
                <a:latin typeface="Times New Roman"/>
                <a:cs typeface="Times New Roman"/>
              </a:rPr>
              <a:t>each client </a:t>
            </a:r>
            <a:r>
              <a:rPr dirty="0" sz="1100" spc="5">
                <a:latin typeface="Times New Roman"/>
                <a:cs typeface="Times New Roman"/>
              </a:rPr>
              <a:t>must  </a:t>
            </a:r>
            <a:r>
              <a:rPr dirty="0" sz="1100" spc="10">
                <a:latin typeface="Times New Roman"/>
                <a:cs typeface="Times New Roman"/>
              </a:rPr>
              <a:t>determine how much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investable </a:t>
            </a:r>
            <a:r>
              <a:rPr dirty="0" sz="1100" spc="5">
                <a:latin typeface="Times New Roman"/>
                <a:cs typeface="Times New Roman"/>
              </a:rPr>
              <a:t>funds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lend or borrowed at </a:t>
            </a:r>
            <a:r>
              <a:rPr dirty="0" sz="1100" spc="15">
                <a:latin typeface="Times New Roman"/>
                <a:cs typeface="Times New Roman"/>
              </a:rPr>
              <a:t>RF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much 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invested in portfolio </a:t>
            </a:r>
            <a:r>
              <a:rPr dirty="0" sz="1100" spc="10">
                <a:latin typeface="Times New Roman"/>
                <a:cs typeface="Times New Roman"/>
              </a:rPr>
              <a:t>M. This </a:t>
            </a:r>
            <a:r>
              <a:rPr dirty="0" sz="1100" spc="5">
                <a:latin typeface="Times New Roman"/>
                <a:cs typeface="Times New Roman"/>
              </a:rPr>
              <a:t>result is referred to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separation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property.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Security </a:t>
            </a:r>
            <a:r>
              <a:rPr dirty="0" sz="1100" spc="10" b="1">
                <a:latin typeface="Times New Roman"/>
                <a:cs typeface="Times New Roman"/>
              </a:rPr>
              <a:t>Market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Line: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11874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line depicts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risk-return trade-off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  equilibrium.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applies </a:t>
            </a:r>
            <a:r>
              <a:rPr dirty="0" sz="1100" spc="10">
                <a:latin typeface="Times New Roman"/>
                <a:cs typeface="Times New Roman"/>
              </a:rPr>
              <a:t>only to </a:t>
            </a:r>
            <a:r>
              <a:rPr dirty="0" sz="1100" spc="5">
                <a:latin typeface="Times New Roman"/>
                <a:cs typeface="Times New Roman"/>
              </a:rPr>
              <a:t>efficient portfolios </a:t>
            </a:r>
            <a:r>
              <a:rPr dirty="0" sz="1100" spc="10">
                <a:latin typeface="Times New Roman"/>
                <a:cs typeface="Times New Roman"/>
              </a:rPr>
              <a:t>and cannot be used </a:t>
            </a:r>
            <a:r>
              <a:rPr dirty="0" sz="1100" spc="5">
                <a:latin typeface="Times New Roman"/>
                <a:cs typeface="Times New Roman"/>
              </a:rPr>
              <a:t>to-assess the  </a:t>
            </a:r>
            <a:r>
              <a:rPr dirty="0" sz="1100" spc="10">
                <a:latin typeface="Times New Roman"/>
                <a:cs typeface="Times New Roman"/>
              </a:rPr>
              <a:t>equilibrium expected return for a </a:t>
            </a:r>
            <a:r>
              <a:rPr dirty="0" sz="1100" spc="5">
                <a:latin typeface="Times New Roman"/>
                <a:cs typeface="Times New Roman"/>
              </a:rPr>
              <a:t>single security.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about individual securities or  </a:t>
            </a:r>
            <a:r>
              <a:rPr dirty="0" sz="1100" spc="10">
                <a:latin typeface="Times New Roman"/>
                <a:cs typeface="Times New Roman"/>
              </a:rPr>
              <a:t>inefficient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portfolios?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11874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Under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CAPM </a:t>
            </a:r>
            <a:r>
              <a:rPr dirty="0" sz="1100" spc="5">
                <a:latin typeface="Times New Roman"/>
                <a:cs typeface="Times New Roman"/>
              </a:rPr>
              <a:t>all investors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hold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portfolio,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bench-mark  </a:t>
            </a:r>
            <a:r>
              <a:rPr dirty="0" sz="1100" spc="5">
                <a:latin typeface="Times New Roman"/>
                <a:cs typeface="Times New Roman"/>
              </a:rPr>
              <a:t>portfolio against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other portfolios are measured.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does an individual security  </a:t>
            </a:r>
            <a:r>
              <a:rPr dirty="0" sz="1100" spc="10">
                <a:latin typeface="Times New Roman"/>
                <a:cs typeface="Times New Roman"/>
              </a:rPr>
              <a:t>contribute to the risk of the market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portfolio?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11811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Investors should </a:t>
            </a:r>
            <a:r>
              <a:rPr dirty="0" sz="1100" spc="10">
                <a:latin typeface="Times New Roman"/>
                <a:cs typeface="Times New Roman"/>
              </a:rPr>
              <a:t>expect a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buying a </a:t>
            </a:r>
            <a:r>
              <a:rPr dirty="0" sz="1100" spc="5">
                <a:latin typeface="Times New Roman"/>
                <a:cs typeface="Times New Roman"/>
              </a:rPr>
              <a:t>risky asset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a,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greater  the riskiness of that stock, the </a:t>
            </a:r>
            <a:r>
              <a:rPr dirty="0" sz="1100" spc="10">
                <a:latin typeface="Times New Roman"/>
                <a:cs typeface="Times New Roman"/>
              </a:rPr>
              <a:t>higher </a:t>
            </a:r>
            <a:r>
              <a:rPr dirty="0" sz="1100" spc="5">
                <a:latin typeface="Times New Roman"/>
                <a:cs typeface="Times New Roman"/>
              </a:rPr>
              <a:t>the risk </a:t>
            </a:r>
            <a:r>
              <a:rPr dirty="0" sz="1100" spc="10">
                <a:latin typeface="Times New Roman"/>
                <a:cs typeface="Times New Roman"/>
              </a:rPr>
              <a:t>premium should </a:t>
            </a:r>
            <a:r>
              <a:rPr dirty="0" sz="1100" spc="5">
                <a:latin typeface="Times New Roman"/>
                <a:cs typeface="Times New Roman"/>
              </a:rPr>
              <a:t>be. If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hold well-  </a:t>
            </a:r>
            <a:r>
              <a:rPr dirty="0" sz="1100" spc="10">
                <a:latin typeface="Times New Roman"/>
                <a:cs typeface="Times New Roman"/>
              </a:rPr>
              <a:t>diversified </a:t>
            </a:r>
            <a:r>
              <a:rPr dirty="0" sz="1100" spc="5">
                <a:latin typeface="Times New Roman"/>
                <a:cs typeface="Times New Roman"/>
              </a:rPr>
              <a:t>portfolios, </a:t>
            </a:r>
            <a:r>
              <a:rPr dirty="0" sz="1100" spc="10">
                <a:latin typeface="Times New Roman"/>
                <a:cs typeface="Times New Roman"/>
              </a:rPr>
              <a:t>they should be interested in portfolio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rather than individual  </a:t>
            </a:r>
            <a:r>
              <a:rPr dirty="0" sz="1100" spc="5">
                <a:latin typeface="Times New Roman"/>
                <a:cs typeface="Times New Roman"/>
              </a:rPr>
              <a:t>security risk. Different </a:t>
            </a:r>
            <a:r>
              <a:rPr dirty="0" sz="1100" spc="10">
                <a:latin typeface="Times New Roman"/>
                <a:cs typeface="Times New Roman"/>
              </a:rPr>
              <a:t>stocks will </a:t>
            </a:r>
            <a:r>
              <a:rPr dirty="0" sz="1100" spc="5">
                <a:latin typeface="Times New Roman"/>
                <a:cs typeface="Times New Roman"/>
              </a:rPr>
              <a:t>affect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well-diversified portfolio differently.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relevant risk for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is its contribution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riskiness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well-diversified  portfolio.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risk </a:t>
            </a:r>
            <a:r>
              <a:rPr dirty="0" sz="1100" spc="10">
                <a:latin typeface="Times New Roman"/>
                <a:cs typeface="Times New Roman"/>
              </a:rPr>
              <a:t>of a </a:t>
            </a:r>
            <a:r>
              <a:rPr dirty="0" sz="1100" spc="5">
                <a:latin typeface="Times New Roman"/>
                <a:cs typeface="Times New Roman"/>
              </a:rPr>
              <a:t>well-diversified portfolio is market risk, or systematic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risk,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1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320038" y="571581"/>
            <a:ext cx="5538470" cy="84429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non-diversifiable.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Beta: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939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5">
                <a:latin typeface="Times New Roman"/>
                <a:cs typeface="Times New Roman"/>
              </a:rPr>
              <a:t>now know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hold </a:t>
            </a:r>
            <a:r>
              <a:rPr dirty="0" sz="1100" spc="5">
                <a:latin typeface="Times New Roman"/>
                <a:cs typeface="Times New Roman"/>
              </a:rPr>
              <a:t>diversified </a:t>
            </a:r>
            <a:r>
              <a:rPr dirty="0" sz="1100" spc="10">
                <a:latin typeface="Times New Roman"/>
                <a:cs typeface="Times New Roman"/>
              </a:rPr>
              <a:t>portfolios to reduce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portfolio risk.  When an </a:t>
            </a:r>
            <a:r>
              <a:rPr dirty="0" sz="1100" spc="5">
                <a:latin typeface="Times New Roman"/>
                <a:cs typeface="Times New Roman"/>
              </a:rPr>
              <a:t>investor adds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matters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security's </a:t>
            </a:r>
            <a:r>
              <a:rPr dirty="0" sz="1100" spc="10">
                <a:latin typeface="Times New Roman"/>
                <a:cs typeface="Times New Roman"/>
              </a:rPr>
              <a:t>average  </a:t>
            </a:r>
            <a:r>
              <a:rPr dirty="0" sz="1100" spc="5">
                <a:latin typeface="Times New Roman"/>
                <a:cs typeface="Times New Roman"/>
              </a:rPr>
              <a:t>covariance </a:t>
            </a:r>
            <a:r>
              <a:rPr dirty="0" sz="1100" spc="10">
                <a:latin typeface="Times New Roman"/>
                <a:cs typeface="Times New Roman"/>
              </a:rPr>
              <a:t>with the other </a:t>
            </a:r>
            <a:r>
              <a:rPr dirty="0" sz="1100" spc="5">
                <a:latin typeface="Times New Roman"/>
                <a:cs typeface="Times New Roman"/>
              </a:rPr>
              <a:t>securities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now know </a:t>
            </a:r>
            <a:r>
              <a:rPr dirty="0" sz="1100" spc="5">
                <a:latin typeface="Times New Roman"/>
                <a:cs typeface="Times New Roman"/>
              </a:rPr>
              <a:t>that under </a:t>
            </a:r>
            <a:r>
              <a:rPr dirty="0" sz="1100" spc="15">
                <a:latin typeface="Times New Roman"/>
                <a:cs typeface="Times New Roman"/>
              </a:rPr>
              <a:t>CMT </a:t>
            </a:r>
            <a:r>
              <a:rPr dirty="0" sz="1100">
                <a:latin typeface="Times New Roman"/>
                <a:cs typeface="Times New Roman"/>
              </a:rPr>
              <a:t>all 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will hold 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portfolio of risky assets,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portfolio. Therefore,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 that matters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consider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security is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covariance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market portfolio. 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0">
                <a:latin typeface="Times New Roman"/>
                <a:cs typeface="Times New Roman"/>
              </a:rPr>
              <a:t>relate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a stock </a:t>
            </a:r>
            <a:r>
              <a:rPr dirty="0" sz="1100" spc="5">
                <a:latin typeface="Times New Roman"/>
                <a:cs typeface="Times New Roman"/>
              </a:rPr>
              <a:t>to its </a:t>
            </a:r>
            <a:r>
              <a:rPr dirty="0" sz="1100" spc="10">
                <a:latin typeface="Times New Roman"/>
                <a:cs typeface="Times New Roman"/>
              </a:rPr>
              <a:t>covariance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portfolio. 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more convenient </a:t>
            </a:r>
            <a:r>
              <a:rPr dirty="0" sz="1100" spc="5">
                <a:latin typeface="Times New Roman"/>
                <a:cs typeface="Times New Roman"/>
              </a:rPr>
              <a:t>to use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standardized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systematic risk that  cannot </a:t>
            </a:r>
            <a:r>
              <a:rPr dirty="0" sz="1100" spc="10">
                <a:latin typeface="Times New Roman"/>
                <a:cs typeface="Times New Roman"/>
              </a:rPr>
              <a:t>be avoided through </a:t>
            </a:r>
            <a:r>
              <a:rPr dirty="0" sz="1100" spc="5">
                <a:latin typeface="Times New Roman"/>
                <a:cs typeface="Times New Roman"/>
              </a:rPr>
              <a:t>diversification. Beta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 measure of risk-—the risk of an  individual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relative to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stocks. If the security’s returns </a:t>
            </a:r>
            <a:r>
              <a:rPr dirty="0" sz="1100" spc="10">
                <a:latin typeface="Times New Roman"/>
                <a:cs typeface="Times New Roman"/>
              </a:rPr>
              <a:t>move,  more </a:t>
            </a:r>
            <a:r>
              <a:rPr dirty="0" sz="1100" spc="5">
                <a:latin typeface="Times New Roman"/>
                <a:cs typeface="Times New Roman"/>
              </a:rPr>
              <a:t>(less) than, the market's returns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latter </a:t>
            </a:r>
            <a:r>
              <a:rPr dirty="0" sz="1100" spc="10">
                <a:latin typeface="Times New Roman"/>
                <a:cs typeface="Times New Roman"/>
              </a:rPr>
              <a:t>changes, the </a:t>
            </a:r>
            <a:r>
              <a:rPr dirty="0" sz="1100" spc="5">
                <a:latin typeface="Times New Roman"/>
                <a:cs typeface="Times New Roman"/>
              </a:rPr>
              <a:t>security's returns </a:t>
            </a:r>
            <a:r>
              <a:rPr dirty="0" sz="1100" spc="15">
                <a:latin typeface="Times New Roman"/>
                <a:cs typeface="Times New Roman"/>
              </a:rPr>
              <a:t>have more  </a:t>
            </a:r>
            <a:r>
              <a:rPr dirty="0" sz="1100" spc="5">
                <a:latin typeface="Times New Roman"/>
                <a:cs typeface="Times New Roman"/>
              </a:rPr>
              <a:t>(less) volatility (fluctuations in price) </a:t>
            </a:r>
            <a:r>
              <a:rPr dirty="0" sz="1100" spc="10">
                <a:latin typeface="Times New Roman"/>
                <a:cs typeface="Times New Roman"/>
              </a:rPr>
              <a:t>than those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market. </a:t>
            </a:r>
            <a:r>
              <a:rPr dirty="0" sz="1100" spc="10">
                <a:latin typeface="Times New Roman"/>
                <a:cs typeface="Times New Roman"/>
              </a:rPr>
              <a:t>For example, a </a:t>
            </a:r>
            <a:r>
              <a:rPr dirty="0" sz="1100" spc="5">
                <a:latin typeface="Times New Roman"/>
                <a:cs typeface="Times New Roman"/>
              </a:rPr>
              <a:t>security  </a:t>
            </a:r>
            <a:r>
              <a:rPr dirty="0" sz="1100" spc="10">
                <a:latin typeface="Times New Roman"/>
                <a:cs typeface="Times New Roman"/>
              </a:rPr>
              <a:t>whose </a:t>
            </a:r>
            <a:r>
              <a:rPr dirty="0" sz="1100" spc="5">
                <a:latin typeface="Times New Roman"/>
                <a:cs typeface="Times New Roman"/>
              </a:rPr>
              <a:t>returns rise or fall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average 15 percent 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return </a:t>
            </a:r>
            <a:r>
              <a:rPr dirty="0" sz="1100" spc="5">
                <a:latin typeface="Times New Roman"/>
                <a:cs typeface="Times New Roman"/>
              </a:rPr>
              <a:t>rises or falls 10  percent is said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aggressive or volatile security.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CAPM's </a:t>
            </a:r>
            <a:r>
              <a:rPr dirty="0" sz="1100" spc="10" b="1">
                <a:latin typeface="Times New Roman"/>
                <a:cs typeface="Times New Roman"/>
              </a:rPr>
              <a:t>Expected Return-Beta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Relationship: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939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security market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(SML)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CAPM </a:t>
            </a:r>
            <a:r>
              <a:rPr dirty="0" sz="1100" spc="5">
                <a:latin typeface="Times New Roman"/>
                <a:cs typeface="Times New Roman"/>
              </a:rPr>
              <a:t>specification </a:t>
            </a:r>
            <a:r>
              <a:rPr dirty="0" sz="1100" spc="10">
                <a:latin typeface="Times New Roman"/>
                <a:cs typeface="Times New Roman"/>
              </a:rPr>
              <a:t>of how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required rate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for any asset </a:t>
            </a:r>
            <a:r>
              <a:rPr dirty="0" sz="1100" spc="5">
                <a:latin typeface="Times New Roman"/>
                <a:cs typeface="Times New Roman"/>
              </a:rPr>
              <a:t>security,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related.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theory posits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linear relationship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between an </a:t>
            </a:r>
            <a:r>
              <a:rPr dirty="0" sz="1100" spc="5">
                <a:latin typeface="Times New Roman"/>
                <a:cs typeface="Times New Roman"/>
              </a:rPr>
              <a:t>asset's 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required rate of return.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linear relationship, called the  security market line </a:t>
            </a:r>
            <a:r>
              <a:rPr dirty="0" sz="1100" spc="10">
                <a:latin typeface="Times New Roman"/>
                <a:cs typeface="Times New Roman"/>
              </a:rPr>
              <a:t>(SML). </a:t>
            </a:r>
            <a:r>
              <a:rPr dirty="0" sz="1100" spc="5">
                <a:latin typeface="Times New Roman"/>
                <a:cs typeface="Times New Roman"/>
              </a:rPr>
              <a:t>Required rate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vertical axis and beta, </a:t>
            </a:r>
            <a:r>
              <a:rPr dirty="0" sz="1100" spc="10">
                <a:latin typeface="Times New Roman"/>
                <a:cs typeface="Times New Roman"/>
              </a:rPr>
              <a:t>the  measure </a:t>
            </a:r>
            <a:r>
              <a:rPr dirty="0" sz="1100" spc="5">
                <a:latin typeface="Times New Roman"/>
                <a:cs typeface="Times New Roman"/>
              </a:rPr>
              <a:t>of risk, is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horizontal axis. </a:t>
            </a:r>
            <a:r>
              <a:rPr dirty="0" sz="1100" spc="10">
                <a:latin typeface="Times New Roman"/>
                <a:cs typeface="Times New Roman"/>
              </a:rPr>
              <a:t>The slope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difference </a:t>
            </a:r>
            <a:r>
              <a:rPr dirty="0" sz="1100" spc="10">
                <a:latin typeface="Times New Roman"/>
                <a:cs typeface="Times New Roman"/>
              </a:rPr>
              <a:t>between the  required rate of return on the market </a:t>
            </a: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10">
                <a:latin typeface="Times New Roman"/>
                <a:cs typeface="Times New Roman"/>
              </a:rPr>
              <a:t>and RF, </a:t>
            </a:r>
            <a:r>
              <a:rPr dirty="0" sz="1100" spc="5">
                <a:latin typeface="Times New Roman"/>
                <a:cs typeface="Times New Roman"/>
              </a:rPr>
              <a:t>the risk-free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946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asset pricing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15">
                <a:latin typeface="Times New Roman"/>
                <a:cs typeface="Times New Roman"/>
              </a:rPr>
              <a:t>(CAPM) </a:t>
            </a:r>
            <a:r>
              <a:rPr dirty="0" sz="1100" spc="5">
                <a:latin typeface="Times New Roman"/>
                <a:cs typeface="Times New Roman"/>
              </a:rPr>
              <a:t>formally relates </a:t>
            </a: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rate of return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any  security or portfolio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.the </a:t>
            </a:r>
            <a:r>
              <a:rPr dirty="0" sz="1100" spc="10">
                <a:latin typeface="Times New Roman"/>
                <a:cs typeface="Times New Roman"/>
              </a:rPr>
              <a:t>relevant </a:t>
            </a:r>
            <a:r>
              <a:rPr dirty="0" sz="1100" spc="5">
                <a:latin typeface="Times New Roman"/>
                <a:cs typeface="Times New Roman"/>
              </a:rPr>
              <a:t>risk measure.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CAPM's </a:t>
            </a:r>
            <a:r>
              <a:rPr dirty="0" sz="1100" spc="5">
                <a:latin typeface="Times New Roman"/>
                <a:cs typeface="Times New Roman"/>
              </a:rPr>
              <a:t>expected return-beta  relationship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most-often cited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relationship. Beta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relevant </a:t>
            </a:r>
            <a:r>
              <a:rPr dirty="0" sz="1100" spc="10">
                <a:latin typeface="Times New Roman"/>
                <a:cs typeface="Times New Roman"/>
              </a:rPr>
              <a:t>measure of  </a:t>
            </a:r>
            <a:r>
              <a:rPr dirty="0" sz="1100" spc="5">
                <a:latin typeface="Times New Roman"/>
                <a:cs typeface="Times New Roman"/>
              </a:rPr>
              <a:t>risk that </a:t>
            </a:r>
            <a:r>
              <a:rPr dirty="0" sz="1100" spc="10">
                <a:latin typeface="Times New Roman"/>
                <a:cs typeface="Times New Roman"/>
              </a:rPr>
              <a:t>cannot be </a:t>
            </a:r>
            <a:r>
              <a:rPr dirty="0" sz="1100" spc="5">
                <a:latin typeface="Times New Roman"/>
                <a:cs typeface="Times New Roman"/>
              </a:rPr>
              <a:t>diversified </a:t>
            </a:r>
            <a:r>
              <a:rPr dirty="0" sz="1100" spc="10">
                <a:latin typeface="Times New Roman"/>
                <a:cs typeface="Times New Roman"/>
              </a:rPr>
              <a:t>away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of securities and, as such, is </a:t>
            </a:r>
            <a:r>
              <a:rPr dirty="0" sz="1100" spc="10">
                <a:latin typeface="Times New Roman"/>
                <a:cs typeface="Times New Roman"/>
              </a:rPr>
              <a:t>the measure  </a:t>
            </a:r>
            <a:r>
              <a:rPr dirty="0" sz="1100" spc="5">
                <a:latin typeface="Times New Roman"/>
                <a:cs typeface="Times New Roman"/>
              </a:rPr>
              <a:t>that investors should consider in their portfolio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decision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process.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939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CAPM </a:t>
            </a:r>
            <a:r>
              <a:rPr dirty="0" sz="1100" spc="5">
                <a:latin typeface="Times New Roman"/>
                <a:cs typeface="Times New Roman"/>
              </a:rPr>
              <a:t>in its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return-beta relationship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simple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elegant statement. It  says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rate of return </a:t>
            </a:r>
            <a:r>
              <a:rPr dirty="0" sz="1100" spc="10">
                <a:latin typeface="Times New Roman"/>
                <a:cs typeface="Times New Roman"/>
              </a:rPr>
              <a:t>on an </a:t>
            </a:r>
            <a:r>
              <a:rPr dirty="0" sz="1100" spc="5">
                <a:latin typeface="Times New Roman"/>
                <a:cs typeface="Times New Roman"/>
              </a:rPr>
              <a:t>asset is </a:t>
            </a:r>
            <a:r>
              <a:rPr dirty="0" sz="1100" spc="10">
                <a:latin typeface="Times New Roman"/>
                <a:cs typeface="Times New Roman"/>
              </a:rPr>
              <a:t>a function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two components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 required rate of return—the risk-free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risk premium.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Thus;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ts val="131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k</a:t>
            </a:r>
            <a:r>
              <a:rPr dirty="0" baseline="-11111" sz="1125" spc="7" b="1">
                <a:latin typeface="Times New Roman"/>
                <a:cs typeface="Times New Roman"/>
              </a:rPr>
              <a:t>i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Risk-free </a:t>
            </a:r>
            <a:r>
              <a:rPr dirty="0" sz="1100" spc="10" b="1">
                <a:latin typeface="Times New Roman"/>
                <a:cs typeface="Times New Roman"/>
              </a:rPr>
              <a:t>rate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Risk</a:t>
            </a:r>
            <a:r>
              <a:rPr dirty="0" sz="1100" spc="-14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premium</a:t>
            </a:r>
            <a:endParaRPr sz="1100">
              <a:latin typeface="Times New Roman"/>
              <a:cs typeface="Times New Roman"/>
            </a:endParaRPr>
          </a:p>
          <a:p>
            <a:pPr marL="306070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20" b="1">
                <a:latin typeface="Times New Roman"/>
                <a:cs typeface="Times New Roman"/>
              </a:rPr>
              <a:t>RF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β</a:t>
            </a:r>
            <a:r>
              <a:rPr dirty="0" baseline="-11111" sz="1125" spc="7" b="1">
                <a:latin typeface="Times New Roman"/>
                <a:cs typeface="Times New Roman"/>
              </a:rPr>
              <a:t>i </a:t>
            </a:r>
            <a:r>
              <a:rPr dirty="0" sz="1100" spc="10" b="1">
                <a:latin typeface="Times New Roman"/>
                <a:cs typeface="Times New Roman"/>
              </a:rPr>
              <a:t>[E </a:t>
            </a:r>
            <a:r>
              <a:rPr dirty="0" sz="1100" spc="5" b="1">
                <a:latin typeface="Times New Roman"/>
                <a:cs typeface="Times New Roman"/>
              </a:rPr>
              <a:t>(R</a:t>
            </a:r>
            <a:r>
              <a:rPr dirty="0" baseline="-11111" sz="1125" spc="7" b="1">
                <a:latin typeface="Times New Roman"/>
                <a:cs typeface="Times New Roman"/>
              </a:rPr>
              <a:t>M</a:t>
            </a:r>
            <a:r>
              <a:rPr dirty="0" sz="1100" spc="5" b="1">
                <a:latin typeface="Times New Roman"/>
                <a:cs typeface="Times New Roman"/>
              </a:rPr>
              <a:t>) -</a:t>
            </a:r>
            <a:r>
              <a:rPr dirty="0" sz="1100" spc="-16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RF]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ts val="1310"/>
              </a:lnSpc>
              <a:tabLst>
                <a:tab pos="582930" algn="l"/>
              </a:tabLst>
            </a:pPr>
            <a:r>
              <a:rPr dirty="0" sz="1100">
                <a:latin typeface="Times New Roman"/>
                <a:cs typeface="Times New Roman"/>
              </a:rPr>
              <a:t>k</a:t>
            </a:r>
            <a:r>
              <a:rPr dirty="0" baseline="-11111" sz="1125">
                <a:latin typeface="Times New Roman"/>
                <a:cs typeface="Times New Roman"/>
              </a:rPr>
              <a:t>i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required rate of 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asset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</a:t>
            </a: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E </a:t>
            </a:r>
            <a:r>
              <a:rPr dirty="0" sz="1100" spc="5">
                <a:latin typeface="Times New Roman"/>
                <a:cs typeface="Times New Roman"/>
              </a:rPr>
              <a:t>(R</a:t>
            </a:r>
            <a:r>
              <a:rPr dirty="0" baseline="-11111" sz="1125" spc="7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)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rate of return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market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ts val="1310"/>
              </a:lnSpc>
              <a:tabLst>
                <a:tab pos="572135" algn="l"/>
              </a:tabLst>
            </a:pPr>
            <a:r>
              <a:rPr dirty="0" sz="1100" spc="5">
                <a:latin typeface="Times New Roman"/>
                <a:cs typeface="Times New Roman"/>
              </a:rPr>
              <a:t>β</a:t>
            </a:r>
            <a:r>
              <a:rPr dirty="0" baseline="-11111" sz="1125" spc="7">
                <a:latin typeface="Times New Roman"/>
                <a:cs typeface="Times New Roman"/>
              </a:rPr>
              <a:t>i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beta </a:t>
            </a:r>
            <a:r>
              <a:rPr dirty="0" sz="1100" spc="5">
                <a:latin typeface="Times New Roman"/>
                <a:cs typeface="Times New Roman"/>
              </a:rPr>
              <a:t>coefficient for asset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0" marR="93980">
              <a:lnSpc>
                <a:spcPts val="1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This relationship provides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explicit measure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premium.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product of the  beta for a </a:t>
            </a:r>
            <a:r>
              <a:rPr dirty="0" sz="1100" spc="5">
                <a:latin typeface="Times New Roman"/>
                <a:cs typeface="Times New Roman"/>
              </a:rPr>
              <a:t>particular security i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risk premium, </a:t>
            </a:r>
            <a:r>
              <a:rPr dirty="0" sz="1100" spc="15">
                <a:latin typeface="Times New Roman"/>
                <a:cs typeface="Times New Roman"/>
              </a:rPr>
              <a:t>E </a:t>
            </a:r>
            <a:r>
              <a:rPr dirty="0" sz="1100" spc="5">
                <a:latin typeface="Times New Roman"/>
                <a:cs typeface="Times New Roman"/>
              </a:rPr>
              <a:t>(R</a:t>
            </a:r>
            <a:r>
              <a:rPr dirty="0" baseline="-11111" sz="1125" spc="7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) - </a:t>
            </a:r>
            <a:r>
              <a:rPr dirty="0" sz="1100" spc="10">
                <a:latin typeface="Times New Roman"/>
                <a:cs typeface="Times New Roman"/>
              </a:rPr>
              <a:t>RF.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Thus,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0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Risk premium </a:t>
            </a:r>
            <a:r>
              <a:rPr dirty="0" sz="1100" spc="5" b="1">
                <a:latin typeface="Times New Roman"/>
                <a:cs typeface="Times New Roman"/>
              </a:rPr>
              <a:t>for security i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β</a:t>
            </a:r>
            <a:r>
              <a:rPr dirty="0" baseline="-11111" sz="1125" spc="7" b="1">
                <a:latin typeface="Times New Roman"/>
                <a:cs typeface="Times New Roman"/>
              </a:rPr>
              <a:t>i (</a:t>
            </a:r>
            <a:r>
              <a:rPr dirty="0" sz="1100" spc="5" b="1">
                <a:latin typeface="Times New Roman"/>
                <a:cs typeface="Times New Roman"/>
              </a:rPr>
              <a:t>market risk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premium)</a:t>
            </a:r>
            <a:endParaRPr sz="1100">
              <a:latin typeface="Times New Roman"/>
              <a:cs typeface="Times New Roman"/>
            </a:endParaRPr>
          </a:p>
          <a:p>
            <a:pPr marL="1739900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β</a:t>
            </a:r>
            <a:r>
              <a:rPr dirty="0" baseline="-11111" sz="1125" spc="7" b="1">
                <a:latin typeface="Times New Roman"/>
                <a:cs typeface="Times New Roman"/>
              </a:rPr>
              <a:t>i </a:t>
            </a:r>
            <a:r>
              <a:rPr dirty="0" sz="1100" spc="10" b="1">
                <a:latin typeface="Times New Roman"/>
                <a:cs typeface="Times New Roman"/>
              </a:rPr>
              <a:t>[E </a:t>
            </a:r>
            <a:r>
              <a:rPr dirty="0" sz="1100" spc="5" b="1">
                <a:latin typeface="Times New Roman"/>
                <a:cs typeface="Times New Roman"/>
              </a:rPr>
              <a:t>(R</a:t>
            </a:r>
            <a:r>
              <a:rPr dirty="0" baseline="-11111" sz="1125" spc="7" b="1">
                <a:latin typeface="Times New Roman"/>
                <a:cs typeface="Times New Roman"/>
              </a:rPr>
              <a:t>M</a:t>
            </a:r>
            <a:r>
              <a:rPr dirty="0" sz="1100" spc="5" b="1">
                <a:latin typeface="Times New Roman"/>
                <a:cs typeface="Times New Roman"/>
              </a:rPr>
              <a:t>) -</a:t>
            </a:r>
            <a:r>
              <a:rPr dirty="0" sz="1100" spc="-12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RF]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7037"/>
            <a:ext cx="5336540" cy="922909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6985">
              <a:lnSpc>
                <a:spcPts val="1300"/>
              </a:lnSpc>
              <a:spcBef>
                <a:spcPts val="185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Dividend? </a:t>
            </a:r>
            <a:r>
              <a:rPr dirty="0" sz="1100" spc="10">
                <a:latin typeface="Times New Roman"/>
                <a:cs typeface="Times New Roman"/>
              </a:rPr>
              <a:t>Evidence from a Country </a:t>
            </a:r>
            <a:r>
              <a:rPr dirty="0" sz="1100" spc="5">
                <a:latin typeface="Times New Roman"/>
                <a:cs typeface="Times New Roman"/>
              </a:rPr>
              <a:t>without Taxes,” Journal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Economics  (February 1998),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161-188.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extreme </a:t>
            </a:r>
            <a:r>
              <a:rPr dirty="0" sz="1100" spc="10">
                <a:latin typeface="Times New Roman"/>
                <a:cs typeface="Times New Roman"/>
              </a:rPr>
              <a:t>example </a:t>
            </a:r>
            <a:r>
              <a:rPr dirty="0" sz="1100" spc="5">
                <a:latin typeface="Times New Roman"/>
                <a:cs typeface="Times New Roman"/>
              </a:rPr>
              <a:t>provides further intuition </a:t>
            </a:r>
            <a:r>
              <a:rPr dirty="0" sz="1100" spc="10">
                <a:latin typeface="Times New Roman"/>
                <a:cs typeface="Times New Roman"/>
              </a:rPr>
              <a:t>into why </a:t>
            </a:r>
            <a:r>
              <a:rPr dirty="0" sz="1100" spc="5">
                <a:latin typeface="Times New Roman"/>
                <a:cs typeface="Times New Roman"/>
              </a:rPr>
              <a:t>the share falls after </a:t>
            </a:r>
            <a:r>
              <a:rPr dirty="0" sz="1100" spc="10">
                <a:latin typeface="Times New Roman"/>
                <a:cs typeface="Times New Roman"/>
              </a:rPr>
              <a:t>the payment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dividend.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late </a:t>
            </a:r>
            <a:r>
              <a:rPr dirty="0" sz="1100" spc="10">
                <a:latin typeface="Times New Roman"/>
                <a:cs typeface="Times New Roman"/>
              </a:rPr>
              <a:t>1987 </a:t>
            </a:r>
            <a:r>
              <a:rPr dirty="0" sz="1100" spc="20">
                <a:latin typeface="Times New Roman"/>
                <a:cs typeface="Times New Roman"/>
              </a:rPr>
              <a:t>UAL </a:t>
            </a:r>
            <a:r>
              <a:rPr dirty="0" sz="1100" spc="5">
                <a:latin typeface="Times New Roman"/>
                <a:cs typeface="Times New Roman"/>
              </a:rPr>
              <a:t>Corp. </a:t>
            </a:r>
            <a:r>
              <a:rPr dirty="0" sz="1100" spc="10">
                <a:latin typeface="Times New Roman"/>
                <a:cs typeface="Times New Roman"/>
              </a:rPr>
              <a:t>(UAL, NYSE)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parent </a:t>
            </a:r>
            <a:r>
              <a:rPr dirty="0" sz="1100" spc="5">
                <a:latin typeface="Times New Roman"/>
                <a:cs typeface="Times New Roman"/>
              </a:rPr>
              <a:t>of United Airlines, </a:t>
            </a:r>
            <a:r>
              <a:rPr dirty="0" sz="1100" spc="10">
                <a:latin typeface="Times New Roman"/>
                <a:cs typeface="Times New Roman"/>
              </a:rPr>
              <a:t>decided </a:t>
            </a:r>
            <a:r>
              <a:rPr dirty="0" sz="1100" spc="5">
                <a:latin typeface="Times New Roman"/>
                <a:cs typeface="Times New Roman"/>
              </a:rPr>
              <a:t>to  sell its three </a:t>
            </a:r>
            <a:r>
              <a:rPr dirty="0" sz="1100" spc="10">
                <a:latin typeface="Times New Roman"/>
                <a:cs typeface="Times New Roman"/>
              </a:rPr>
              <a:t>non </a:t>
            </a:r>
            <a:r>
              <a:rPr dirty="0" sz="1100" spc="5">
                <a:latin typeface="Times New Roman"/>
                <a:cs typeface="Times New Roman"/>
              </a:rPr>
              <a:t>airline subsidiaries. </a:t>
            </a:r>
            <a:r>
              <a:rPr dirty="0" sz="1100" spc="10">
                <a:latin typeface="Times New Roman"/>
                <a:cs typeface="Times New Roman"/>
              </a:rPr>
              <a:t>Hertz </a:t>
            </a:r>
            <a:r>
              <a:rPr dirty="0" sz="1100" spc="5">
                <a:latin typeface="Times New Roman"/>
                <a:cs typeface="Times New Roman"/>
              </a:rPr>
              <a:t>Car Rental, Hilton International Hotel,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Westin Hotels.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“extraordinary” transaction board of directors subsequently </a:t>
            </a:r>
            <a:r>
              <a:rPr dirty="0" sz="1100" spc="10">
                <a:latin typeface="Times New Roman"/>
                <a:cs typeface="Times New Roman"/>
              </a:rPr>
              <a:t>announced  </a:t>
            </a:r>
            <a:r>
              <a:rPr dirty="0" sz="1100" spc="5">
                <a:latin typeface="Times New Roman"/>
                <a:cs typeface="Times New Roman"/>
              </a:rPr>
              <a:t>its intent to pay </a:t>
            </a:r>
            <a:r>
              <a:rPr dirty="0" sz="1100" spc="10">
                <a:latin typeface="Times New Roman"/>
                <a:cs typeface="Times New Roman"/>
              </a:rPr>
              <a:t>a $50 </a:t>
            </a:r>
            <a:r>
              <a:rPr dirty="0" sz="1100" spc="5">
                <a:latin typeface="Times New Roman"/>
                <a:cs typeface="Times New Roman"/>
              </a:rPr>
              <a:t>special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shareholders.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nearly </a:t>
            </a:r>
            <a:r>
              <a:rPr dirty="0" sz="1100" spc="10">
                <a:latin typeface="Times New Roman"/>
                <a:cs typeface="Times New Roman"/>
              </a:rPr>
              <a:t>22 </a:t>
            </a:r>
            <a:r>
              <a:rPr dirty="0" sz="1100" spc="5">
                <a:latin typeface="Times New Roman"/>
                <a:cs typeface="Times New Roman"/>
              </a:rPr>
              <a:t>million shares  outstanding,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of such </a:t>
            </a:r>
            <a:r>
              <a:rPr dirty="0" sz="1100" spc="10">
                <a:latin typeface="Times New Roman"/>
                <a:cs typeface="Times New Roman"/>
              </a:rPr>
              <a:t>a dividend would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sizable </a:t>
            </a:r>
            <a:r>
              <a:rPr dirty="0" sz="1100" spc="10">
                <a:latin typeface="Times New Roman"/>
                <a:cs typeface="Times New Roman"/>
              </a:rPr>
              <a:t>reduction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firm’s assets, and  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firm would be expected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fall.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reduce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tax ability shareholders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face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receipt of such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dividend,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ultimately decided to buy back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share at </a:t>
            </a:r>
            <a:r>
              <a:rPr dirty="0" sz="1100" spc="10">
                <a:latin typeface="Times New Roman"/>
                <a:cs typeface="Times New Roman"/>
              </a:rPr>
              <a:t>a premium </a:t>
            </a:r>
            <a:r>
              <a:rPr dirty="0" sz="1100" spc="5">
                <a:latin typeface="Times New Roman"/>
                <a:cs typeface="Times New Roman"/>
              </a:rPr>
              <a:t>price rather than  </a:t>
            </a:r>
            <a:r>
              <a:rPr dirty="0" sz="1100" spc="10">
                <a:latin typeface="Times New Roman"/>
                <a:cs typeface="Times New Roman"/>
              </a:rPr>
              <a:t>pay the </a:t>
            </a:r>
            <a:r>
              <a:rPr dirty="0" sz="1100" spc="5">
                <a:latin typeface="Times New Roman"/>
                <a:cs typeface="Times New Roman"/>
              </a:rPr>
              <a:t>dividend.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action </a:t>
            </a:r>
            <a:r>
              <a:rPr dirty="0" sz="1100" spc="10">
                <a:latin typeface="Times New Roman"/>
                <a:cs typeface="Times New Roman"/>
              </a:rPr>
              <a:t>enabled many </a:t>
            </a:r>
            <a:r>
              <a:rPr dirty="0" sz="1100" spc="5">
                <a:latin typeface="Times New Roman"/>
                <a:cs typeface="Times New Roman"/>
              </a:rPr>
              <a:t>shareholders </a:t>
            </a:r>
            <a:r>
              <a:rPr dirty="0" sz="1100" spc="10">
                <a:latin typeface="Times New Roman"/>
                <a:cs typeface="Times New Roman"/>
              </a:rPr>
              <a:t>to take advantage </a:t>
            </a:r>
            <a:r>
              <a:rPr dirty="0" sz="1100" spc="5">
                <a:latin typeface="Times New Roman"/>
                <a:cs typeface="Times New Roman"/>
              </a:rPr>
              <a:t>of the capital  gains tax </a:t>
            </a:r>
            <a:r>
              <a:rPr dirty="0" sz="1100" spc="10">
                <a:latin typeface="Times New Roman"/>
                <a:cs typeface="Times New Roman"/>
              </a:rPr>
              <a:t>break </a:t>
            </a:r>
            <a:r>
              <a:rPr dirty="0" sz="1100" spc="5">
                <a:latin typeface="Times New Roman"/>
                <a:cs typeface="Times New Roman"/>
              </a:rPr>
              <a:t>in effect at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Stock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splits: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Even though stock </a:t>
            </a:r>
            <a:r>
              <a:rPr dirty="0" sz="1100" spc="5">
                <a:latin typeface="Times New Roman"/>
                <a:cs typeface="Times New Roman"/>
              </a:rPr>
              <a:t>splits are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marketplace,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typical investor </a:t>
            </a:r>
            <a:r>
              <a:rPr dirty="0" sz="1100" spc="10">
                <a:latin typeface="Times New Roman"/>
                <a:cs typeface="Times New Roman"/>
              </a:rPr>
              <a:t>may  </a:t>
            </a:r>
            <a:r>
              <a:rPr dirty="0" sz="1100" spc="5">
                <a:latin typeface="Times New Roman"/>
                <a:cs typeface="Times New Roman"/>
              </a:rPr>
              <a:t>misunderstand </a:t>
            </a:r>
            <a:r>
              <a:rPr dirty="0" sz="1100" spc="10">
                <a:latin typeface="Times New Roman"/>
                <a:cs typeface="Times New Roman"/>
              </a:rPr>
              <a:t>them.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because stock splits are generally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natural occurrence, they  clearly are not </a:t>
            </a:r>
            <a:r>
              <a:rPr dirty="0" sz="1100" spc="10">
                <a:latin typeface="Times New Roman"/>
                <a:cs typeface="Times New Roman"/>
              </a:rPr>
              <a:t>a windfall </a:t>
            </a:r>
            <a:r>
              <a:rPr dirty="0" sz="1100" spc="5">
                <a:latin typeface="Times New Roman"/>
                <a:cs typeface="Times New Roman"/>
              </a:rPr>
              <a:t>for 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recipient.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20" b="1">
                <a:latin typeface="Times New Roman"/>
                <a:cs typeface="Times New Roman"/>
              </a:rPr>
              <a:t>Why </a:t>
            </a:r>
            <a:r>
              <a:rPr dirty="0" sz="1100" spc="10" b="1">
                <a:latin typeface="Times New Roman"/>
                <a:cs typeface="Times New Roman"/>
              </a:rPr>
              <a:t>Stock </a:t>
            </a:r>
            <a:r>
              <a:rPr dirty="0" sz="1100" spc="5" b="1">
                <a:latin typeface="Times New Roman"/>
                <a:cs typeface="Times New Roman"/>
              </a:rPr>
              <a:t>Splits </a:t>
            </a:r>
            <a:r>
              <a:rPr dirty="0" sz="1100" spc="15" b="1">
                <a:latin typeface="Times New Roman"/>
                <a:cs typeface="Times New Roman"/>
              </a:rPr>
              <a:t>Do </a:t>
            </a:r>
            <a:r>
              <a:rPr dirty="0" sz="1100" spc="10" b="1">
                <a:latin typeface="Times New Roman"/>
                <a:cs typeface="Times New Roman"/>
              </a:rPr>
              <a:t>Not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Matter: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Like cash dividends,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split </a:t>
            </a:r>
            <a:r>
              <a:rPr dirty="0" sz="1100" spc="10">
                <a:latin typeface="Times New Roman"/>
                <a:cs typeface="Times New Roman"/>
              </a:rPr>
              <a:t>neither </a:t>
            </a:r>
            <a:r>
              <a:rPr dirty="0" sz="1100" spc="5">
                <a:latin typeface="Times New Roman"/>
                <a:cs typeface="Times New Roman"/>
              </a:rPr>
              <a:t>increases nor decreases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investor’s wealth as  </a:t>
            </a:r>
            <a:r>
              <a:rPr dirty="0" sz="1100" spc="10">
                <a:latin typeface="Times New Roman"/>
                <a:cs typeface="Times New Roman"/>
              </a:rPr>
              <a:t>shown in the following analogy. Imagine a perfect pie make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Maine blueberries. </a:t>
            </a:r>
            <a:r>
              <a:rPr dirty="0" sz="1100" spc="20">
                <a:latin typeface="Times New Roman"/>
                <a:cs typeface="Times New Roman"/>
              </a:rPr>
              <a:t>Mom  </a:t>
            </a:r>
            <a:r>
              <a:rPr dirty="0" sz="1100" spc="5">
                <a:latin typeface="Times New Roman"/>
                <a:cs typeface="Times New Roman"/>
              </a:rPr>
              <a:t>cuts </a:t>
            </a:r>
            <a:r>
              <a:rPr dirty="0" sz="1100" spc="10">
                <a:latin typeface="Times New Roman"/>
                <a:cs typeface="Times New Roman"/>
              </a:rPr>
              <a:t>the pie </a:t>
            </a:r>
            <a:r>
              <a:rPr dirty="0" sz="1100" spc="5">
                <a:latin typeface="Times New Roman"/>
                <a:cs typeface="Times New Roman"/>
              </a:rPr>
              <a:t>into fourths,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intends to dish out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piece to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her four children. </a:t>
            </a:r>
            <a:r>
              <a:rPr dirty="0" sz="1100" spc="10">
                <a:latin typeface="Times New Roman"/>
                <a:cs typeface="Times New Roman"/>
              </a:rPr>
              <a:t>Would 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make any </a:t>
            </a:r>
            <a:r>
              <a:rPr dirty="0" sz="1100" spc="5">
                <a:latin typeface="Times New Roman"/>
                <a:cs typeface="Times New Roman"/>
              </a:rPr>
              <a:t>difference if the </a:t>
            </a:r>
            <a:r>
              <a:rPr dirty="0" sz="1100" spc="10">
                <a:latin typeface="Times New Roman"/>
                <a:cs typeface="Times New Roman"/>
              </a:rPr>
              <a:t>pie was </a:t>
            </a:r>
            <a:r>
              <a:rPr dirty="0" sz="1100" spc="5">
                <a:latin typeface="Times New Roman"/>
                <a:cs typeface="Times New Roman"/>
              </a:rPr>
              <a:t>cut </a:t>
            </a:r>
            <a:r>
              <a:rPr dirty="0" sz="1100" spc="10">
                <a:latin typeface="Times New Roman"/>
                <a:cs typeface="Times New Roman"/>
              </a:rPr>
              <a:t>into </a:t>
            </a:r>
            <a:r>
              <a:rPr dirty="0" sz="1100" spc="5">
                <a:latin typeface="Times New Roman"/>
                <a:cs typeface="Times New Roman"/>
              </a:rPr>
              <a:t>eight pieces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each child receives </a:t>
            </a:r>
            <a:r>
              <a:rPr dirty="0" sz="1100" spc="10">
                <a:latin typeface="Times New Roman"/>
                <a:cs typeface="Times New Roman"/>
              </a:rPr>
              <a:t>two? </a:t>
            </a:r>
            <a:r>
              <a:rPr dirty="0" sz="1100" spc="5">
                <a:latin typeface="Times New Roman"/>
                <a:cs typeface="Times New Roman"/>
              </a:rPr>
              <a:t>In  either </a:t>
            </a:r>
            <a:r>
              <a:rPr dirty="0" sz="1100" spc="10">
                <a:latin typeface="Times New Roman"/>
                <a:cs typeface="Times New Roman"/>
              </a:rPr>
              <a:t>case the amount of pie </a:t>
            </a:r>
            <a:r>
              <a:rPr dirty="0" sz="1100" spc="5">
                <a:latin typeface="Times New Roman"/>
                <a:cs typeface="Times New Roman"/>
              </a:rPr>
              <a:t>is the precisely the </a:t>
            </a:r>
            <a:r>
              <a:rPr dirty="0" sz="1100" spc="10">
                <a:latin typeface="Times New Roman"/>
                <a:cs typeface="Times New Roman"/>
              </a:rPr>
              <a:t>same. </a:t>
            </a:r>
            <a:r>
              <a:rPr dirty="0" sz="1100" spc="2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matter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pieces are </a:t>
            </a:r>
            <a:r>
              <a:rPr dirty="0" sz="1100" spc="10">
                <a:latin typeface="Times New Roman"/>
                <a:cs typeface="Times New Roman"/>
              </a:rPr>
              <a:t>cut  the total </a:t>
            </a:r>
            <a:r>
              <a:rPr dirty="0" sz="1100" spc="5">
                <a:latin typeface="Times New Roman"/>
                <a:cs typeface="Times New Roman"/>
              </a:rPr>
              <a:t>amount available for </a:t>
            </a:r>
            <a:r>
              <a:rPr dirty="0" sz="1100" spc="10">
                <a:latin typeface="Times New Roman"/>
                <a:cs typeface="Times New Roman"/>
              </a:rPr>
              <a:t>consumption cannot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increase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increasing </a:t>
            </a:r>
            <a:r>
              <a:rPr dirty="0" sz="1100" spc="10">
                <a:latin typeface="Times New Roman"/>
                <a:cs typeface="Times New Roman"/>
              </a:rPr>
              <a:t>the number of  </a:t>
            </a:r>
            <a:r>
              <a:rPr dirty="0" sz="1100" spc="5">
                <a:latin typeface="Times New Roman"/>
                <a:cs typeface="Times New Roman"/>
              </a:rPr>
              <a:t>slices.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is true </a:t>
            </a:r>
            <a:r>
              <a:rPr dirty="0" sz="1100" spc="10">
                <a:latin typeface="Times New Roman"/>
                <a:cs typeface="Times New Roman"/>
              </a:rPr>
              <a:t>with the value </a:t>
            </a:r>
            <a:r>
              <a:rPr dirty="0" sz="1100" spc="5">
                <a:latin typeface="Times New Roman"/>
                <a:cs typeface="Times New Roman"/>
              </a:rPr>
              <a:t>of the firm.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ownership </a:t>
            </a:r>
            <a:r>
              <a:rPr dirty="0" sz="1100" spc="5">
                <a:latin typeface="Times New Roman"/>
                <a:cs typeface="Times New Roman"/>
              </a:rPr>
              <a:t>is represented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the shares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0">
                <a:latin typeface="Times New Roman"/>
                <a:cs typeface="Times New Roman"/>
              </a:rPr>
              <a:t>Simple </a:t>
            </a:r>
            <a:r>
              <a:rPr dirty="0" sz="1100" spc="5">
                <a:latin typeface="Times New Roman"/>
                <a:cs typeface="Times New Roman"/>
              </a:rPr>
              <a:t>doubling </a:t>
            </a:r>
            <a:r>
              <a:rPr dirty="0" sz="1100" spc="10">
                <a:latin typeface="Times New Roman"/>
                <a:cs typeface="Times New Roman"/>
              </a:rPr>
              <a:t>the number of shares </a:t>
            </a:r>
            <a:r>
              <a:rPr dirty="0" sz="1100" spc="5">
                <a:latin typeface="Times New Roman"/>
                <a:cs typeface="Times New Roman"/>
              </a:rPr>
              <a:t>will not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company. As a  consequence, </a:t>
            </a:r>
            <a:r>
              <a:rPr dirty="0" sz="1100" spc="5">
                <a:latin typeface="Times New Roman"/>
                <a:cs typeface="Times New Roman"/>
              </a:rPr>
              <a:t>after the split the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price adjusts to reflect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split ratio.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two-  </a:t>
            </a:r>
            <a:r>
              <a:rPr dirty="0" sz="1100" spc="10">
                <a:latin typeface="Times New Roman"/>
                <a:cs typeface="Times New Roman"/>
              </a:rPr>
              <a:t>for-one </a:t>
            </a:r>
            <a:r>
              <a:rPr dirty="0" sz="1100" spc="5">
                <a:latin typeface="Times New Roman"/>
                <a:cs typeface="Times New Roman"/>
              </a:rPr>
              <a:t>split, </a:t>
            </a:r>
            <a:r>
              <a:rPr dirty="0" sz="1100" spc="10">
                <a:latin typeface="Times New Roman"/>
                <a:cs typeface="Times New Roman"/>
              </a:rPr>
              <a:t>the share price </a:t>
            </a:r>
            <a:r>
              <a:rPr dirty="0" sz="1100" spc="5">
                <a:latin typeface="Times New Roman"/>
                <a:cs typeface="Times New Roman"/>
              </a:rPr>
              <a:t>will fall </a:t>
            </a:r>
            <a:r>
              <a:rPr dirty="0" sz="1100" spc="10">
                <a:latin typeface="Times New Roman"/>
                <a:cs typeface="Times New Roman"/>
              </a:rPr>
              <a:t>approximately in </a:t>
            </a:r>
            <a:r>
              <a:rPr dirty="0" sz="1100" spc="5">
                <a:latin typeface="Times New Roman"/>
                <a:cs typeface="Times New Roman"/>
              </a:rPr>
              <a:t>half.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person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previously </a:t>
            </a:r>
            <a:r>
              <a:rPr dirty="0" sz="1100" spc="10">
                <a:latin typeface="Times New Roman"/>
                <a:cs typeface="Times New Roman"/>
              </a:rPr>
              <a:t>held  500 </a:t>
            </a:r>
            <a:r>
              <a:rPr dirty="0" sz="1100" spc="5">
                <a:latin typeface="Times New Roman"/>
                <a:cs typeface="Times New Roman"/>
              </a:rPr>
              <a:t>shares valued at </a:t>
            </a:r>
            <a:r>
              <a:rPr dirty="0" sz="1100" spc="10">
                <a:latin typeface="Times New Roman"/>
                <a:cs typeface="Times New Roman"/>
              </a:rPr>
              <a:t>$ 40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will now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1,000 </a:t>
            </a:r>
            <a:r>
              <a:rPr dirty="0" sz="1100" spc="10">
                <a:latin typeface="Times New Roman"/>
                <a:cs typeface="Times New Roman"/>
              </a:rPr>
              <a:t>worth $ </a:t>
            </a:r>
            <a:r>
              <a:rPr dirty="0" sz="1100" spc="15">
                <a:latin typeface="Times New Roman"/>
                <a:cs typeface="Times New Roman"/>
              </a:rPr>
              <a:t>20 </a:t>
            </a:r>
            <a:r>
              <a:rPr dirty="0" sz="1100" spc="5">
                <a:latin typeface="Times New Roman"/>
                <a:cs typeface="Times New Roman"/>
              </a:rPr>
              <a:t>each. In each </a:t>
            </a:r>
            <a:r>
              <a:rPr dirty="0" sz="1100" spc="10">
                <a:latin typeface="Times New Roman"/>
                <a:cs typeface="Times New Roman"/>
              </a:rPr>
              <a:t>case </a:t>
            </a:r>
            <a:r>
              <a:rPr dirty="0" sz="1100" spc="5">
                <a:latin typeface="Times New Roman"/>
                <a:cs typeface="Times New Roman"/>
              </a:rPr>
              <a:t>the total 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$ </a:t>
            </a:r>
            <a:r>
              <a:rPr dirty="0" sz="1100" spc="5">
                <a:latin typeface="Times New Roman"/>
                <a:cs typeface="Times New Roman"/>
              </a:rPr>
              <a:t>20, 000.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Why </a:t>
            </a:r>
            <a:r>
              <a:rPr dirty="0" sz="1100" spc="10" b="1">
                <a:latin typeface="Times New Roman"/>
                <a:cs typeface="Times New Roman"/>
              </a:rPr>
              <a:t>Firms </a:t>
            </a:r>
            <a:r>
              <a:rPr dirty="0" sz="1100" spc="5" b="1">
                <a:latin typeface="Times New Roman"/>
                <a:cs typeface="Times New Roman"/>
              </a:rPr>
              <a:t>Split </a:t>
            </a:r>
            <a:r>
              <a:rPr dirty="0" sz="1100" spc="10" b="1">
                <a:latin typeface="Times New Roman"/>
                <a:cs typeface="Times New Roman"/>
              </a:rPr>
              <a:t>Their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Stock: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primary motivation for </a:t>
            </a:r>
            <a:r>
              <a:rPr dirty="0" sz="1100" spc="5">
                <a:latin typeface="Times New Roman"/>
                <a:cs typeface="Times New Roman"/>
              </a:rPr>
              <a:t>stock split is </a:t>
            </a:r>
            <a:r>
              <a:rPr dirty="0" sz="1100" spc="10">
                <a:latin typeface="Times New Roman"/>
                <a:cs typeface="Times New Roman"/>
              </a:rPr>
              <a:t>usually </a:t>
            </a:r>
            <a:r>
              <a:rPr dirty="0" sz="1100" spc="5">
                <a:latin typeface="Times New Roman"/>
                <a:cs typeface="Times New Roman"/>
              </a:rPr>
              <a:t>to reduce the price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increase share </a:t>
            </a:r>
            <a:r>
              <a:rPr dirty="0" sz="1100" spc="5">
                <a:latin typeface="Times New Roman"/>
                <a:cs typeface="Times New Roman"/>
              </a:rPr>
              <a:t>liquidity. </a:t>
            </a:r>
            <a:r>
              <a:rPr dirty="0" sz="1100" spc="10">
                <a:latin typeface="Times New Roman"/>
                <a:cs typeface="Times New Roman"/>
              </a:rPr>
              <a:t>This notion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largely </a:t>
            </a:r>
            <a:r>
              <a:rPr dirty="0" sz="1100" spc="5">
                <a:latin typeface="Times New Roman"/>
                <a:cs typeface="Times New Roman"/>
              </a:rPr>
              <a:t>based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survey research </a:t>
            </a:r>
            <a:r>
              <a:rPr dirty="0" sz="1100" spc="10">
                <a:latin typeface="Times New Roman"/>
                <a:cs typeface="Times New Roman"/>
              </a:rPr>
              <a:t>of corporate  managers.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study bay </a:t>
            </a:r>
            <a:r>
              <a:rPr dirty="0" sz="1100" spc="10">
                <a:latin typeface="Times New Roman"/>
                <a:cs typeface="Times New Roman"/>
              </a:rPr>
              <a:t>Baker and Gallagher found </a:t>
            </a:r>
            <a:r>
              <a:rPr dirty="0" sz="1100" spc="5">
                <a:latin typeface="Times New Roman"/>
                <a:cs typeface="Times New Roman"/>
              </a:rPr>
              <a:t>that , according to the chief financial  officers of </a:t>
            </a:r>
            <a:r>
              <a:rPr dirty="0" sz="1100" spc="10">
                <a:latin typeface="Times New Roman"/>
                <a:cs typeface="Times New Roman"/>
              </a:rPr>
              <a:t>a 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U.S. </a:t>
            </a:r>
            <a:r>
              <a:rPr dirty="0" sz="1100" spc="5">
                <a:latin typeface="Times New Roman"/>
                <a:cs typeface="Times New Roman"/>
              </a:rPr>
              <a:t>firms,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principal </a:t>
            </a:r>
            <a:r>
              <a:rPr dirty="0" sz="1100" spc="10">
                <a:latin typeface="Times New Roman"/>
                <a:cs typeface="Times New Roman"/>
              </a:rPr>
              <a:t>reason </a:t>
            </a:r>
            <a:r>
              <a:rPr dirty="0" sz="1100" spc="5">
                <a:latin typeface="Times New Roman"/>
                <a:cs typeface="Times New Roman"/>
              </a:rPr>
              <a:t>for splitting </a:t>
            </a:r>
            <a:r>
              <a:rPr dirty="0" sz="1100" spc="10">
                <a:latin typeface="Times New Roman"/>
                <a:cs typeface="Times New Roman"/>
              </a:rPr>
              <a:t>shares </a:t>
            </a:r>
            <a:r>
              <a:rPr dirty="0" sz="1100" spc="5">
                <a:latin typeface="Times New Roman"/>
                <a:cs typeface="Times New Roman"/>
              </a:rPr>
              <a:t>is to </a:t>
            </a:r>
            <a:r>
              <a:rPr dirty="0" sz="1100" spc="10">
                <a:latin typeface="Times New Roman"/>
                <a:cs typeface="Times New Roman"/>
              </a:rPr>
              <a:t>“ broaden the  ownership </a:t>
            </a:r>
            <a:r>
              <a:rPr dirty="0" sz="1100" spc="5">
                <a:latin typeface="Times New Roman"/>
                <a:cs typeface="Times New Roman"/>
              </a:rPr>
              <a:t>base”. </a:t>
            </a:r>
            <a:r>
              <a:rPr dirty="0" sz="1100" spc="10">
                <a:latin typeface="Times New Roman"/>
                <a:cs typeface="Times New Roman"/>
              </a:rPr>
              <a:t>Trading </a:t>
            </a:r>
            <a:r>
              <a:rPr dirty="0" sz="1100" spc="5">
                <a:latin typeface="Times New Roman"/>
                <a:cs typeface="Times New Roman"/>
              </a:rPr>
              <a:t>range </a:t>
            </a:r>
            <a:r>
              <a:rPr dirty="0" sz="1100" spc="10">
                <a:latin typeface="Times New Roman"/>
                <a:cs typeface="Times New Roman"/>
              </a:rPr>
              <a:t>for the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the jury </a:t>
            </a:r>
            <a:r>
              <a:rPr dirty="0" sz="1100">
                <a:latin typeface="Times New Roman"/>
                <a:cs typeface="Times New Roman"/>
              </a:rPr>
              <a:t>is still </a:t>
            </a:r>
            <a:r>
              <a:rPr dirty="0" sz="1100" spc="5">
                <a:latin typeface="Times New Roman"/>
                <a:cs typeface="Times New Roman"/>
              </a:rPr>
              <a:t>out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 subject. Theoretically, the price of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is unimportant;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wealth represented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 stock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issued.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10">
                <a:latin typeface="Times New Roman"/>
                <a:cs typeface="Times New Roman"/>
              </a:rPr>
              <a:t>hundred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0">
                <a:latin typeface="Times New Roman"/>
                <a:cs typeface="Times New Roman"/>
              </a:rPr>
              <a:t>a $ </a:t>
            </a:r>
            <a:r>
              <a:rPr dirty="0" sz="1100" spc="5">
                <a:latin typeface="Times New Roman"/>
                <a:cs typeface="Times New Roman"/>
              </a:rPr>
              <a:t>100 </a:t>
            </a:r>
            <a:r>
              <a:rPr dirty="0" sz="1100" spc="10">
                <a:latin typeface="Times New Roman"/>
                <a:cs typeface="Times New Roman"/>
              </a:rPr>
              <a:t>stock should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worth </a:t>
            </a:r>
            <a:r>
              <a:rPr dirty="0" sz="1100" spc="5">
                <a:latin typeface="Times New Roman"/>
                <a:cs typeface="Times New Roman"/>
              </a:rPr>
              <a:t>just as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 thousand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of a $ 10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fact </a:t>
            </a:r>
            <a:r>
              <a:rPr dirty="0" sz="1100" spc="10">
                <a:latin typeface="Times New Roman"/>
                <a:cs typeface="Times New Roman"/>
              </a:rPr>
              <a:t>remains, </a:t>
            </a:r>
            <a:r>
              <a:rPr dirty="0" sz="1100" spc="5">
                <a:latin typeface="Times New Roman"/>
                <a:cs typeface="Times New Roman"/>
              </a:rPr>
              <a:t>however;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shy away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high-period stocks. People seem  to </a:t>
            </a:r>
            <a:r>
              <a:rPr dirty="0" sz="1100" spc="5">
                <a:latin typeface="Times New Roman"/>
                <a:cs typeface="Times New Roman"/>
              </a:rPr>
              <a:t>prefer to </a:t>
            </a:r>
            <a:r>
              <a:rPr dirty="0" sz="1100" spc="10">
                <a:latin typeface="Times New Roman"/>
                <a:cs typeface="Times New Roman"/>
              </a:rPr>
              <a:t>buy in </a:t>
            </a:r>
            <a:r>
              <a:rPr dirty="0" sz="1100" spc="5">
                <a:latin typeface="Times New Roman"/>
                <a:cs typeface="Times New Roman"/>
              </a:rPr>
              <a:t>found </a:t>
            </a:r>
            <a:r>
              <a:rPr dirty="0" sz="1100" spc="10">
                <a:latin typeface="Times New Roman"/>
                <a:cs typeface="Times New Roman"/>
              </a:rPr>
              <a:t>lots and </a:t>
            </a:r>
            <a:r>
              <a:rPr dirty="0" sz="1100" spc="5">
                <a:latin typeface="Times New Roman"/>
                <a:cs typeface="Times New Roman"/>
              </a:rPr>
              <a:t>higher </a:t>
            </a:r>
            <a:r>
              <a:rPr dirty="0" sz="1100" spc="10">
                <a:latin typeface="Times New Roman"/>
                <a:cs typeface="Times New Roman"/>
              </a:rPr>
              <a:t>pre-share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make the </a:t>
            </a:r>
            <a:r>
              <a:rPr dirty="0" sz="1100" spc="5">
                <a:latin typeface="Times New Roman"/>
                <a:cs typeface="Times New Roman"/>
              </a:rPr>
              <a:t>purchase of 100-share  </a:t>
            </a:r>
            <a:r>
              <a:rPr dirty="0" sz="1100" spc="10">
                <a:latin typeface="Times New Roman"/>
                <a:cs typeface="Times New Roman"/>
              </a:rPr>
              <a:t>lots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more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difficult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individual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investors.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If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firm’s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stock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sell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$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100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22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4000" cy="118681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The CAPM’s </a:t>
            </a:r>
            <a:r>
              <a:rPr dirty="0" sz="1100" spc="5">
                <a:latin typeface="Times New Roman"/>
                <a:cs typeface="Times New Roman"/>
              </a:rPr>
              <a:t>expected return-beta relationship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simple but </a:t>
            </a:r>
            <a:r>
              <a:rPr dirty="0" sz="1100" spc="10">
                <a:latin typeface="Times New Roman"/>
                <a:cs typeface="Times New Roman"/>
              </a:rPr>
              <a:t>elegant </a:t>
            </a:r>
            <a:r>
              <a:rPr dirty="0" sz="1100" spc="5">
                <a:latin typeface="Times New Roman"/>
                <a:cs typeface="Times New Roman"/>
              </a:rPr>
              <a:t>statement </a:t>
            </a:r>
            <a:r>
              <a:rPr dirty="0" sz="1100" spc="10">
                <a:latin typeface="Times New Roman"/>
                <a:cs typeface="Times New Roman"/>
              </a:rPr>
              <a:t>about  expected </a:t>
            </a:r>
            <a:r>
              <a:rPr dirty="0" sz="1100" spc="5">
                <a:latin typeface="Times New Roman"/>
                <a:cs typeface="Times New Roman"/>
              </a:rPr>
              <a:t>(required)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for any security or portfolio. It formalizes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basis of  </a:t>
            </a:r>
            <a:r>
              <a:rPr dirty="0" sz="1100" spc="10">
                <a:latin typeface="Times New Roman"/>
                <a:cs typeface="Times New Roman"/>
              </a:rPr>
              <a:t>investments which </a:t>
            </a:r>
            <a:r>
              <a:rPr dirty="0" sz="1100" spc="5">
                <a:latin typeface="Times New Roman"/>
                <a:cs typeface="Times New Roman"/>
              </a:rPr>
              <a:t>is that </a:t>
            </a:r>
            <a:r>
              <a:rPr dirty="0" sz="1100" spc="10">
                <a:latin typeface="Times New Roman"/>
                <a:cs typeface="Times New Roman"/>
              </a:rPr>
              <a:t>the greater </a:t>
            </a:r>
            <a:r>
              <a:rPr dirty="0" sz="1100" spc="5">
                <a:latin typeface="Times New Roman"/>
                <a:cs typeface="Times New Roman"/>
              </a:rPr>
              <a:t>the risk </a:t>
            </a:r>
            <a:r>
              <a:rPr dirty="0" sz="1100" spc="10">
                <a:latin typeface="Times New Roman"/>
                <a:cs typeface="Times New Roman"/>
              </a:rPr>
              <a:t>assumed, the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the expected </a:t>
            </a:r>
            <a:r>
              <a:rPr dirty="0" sz="1100" spc="5">
                <a:latin typeface="Times New Roman"/>
                <a:cs typeface="Times New Roman"/>
              </a:rPr>
              <a:t>(required)  return </a:t>
            </a:r>
            <a:r>
              <a:rPr dirty="0" sz="1100" spc="10">
                <a:latin typeface="Times New Roman"/>
                <a:cs typeface="Times New Roman"/>
              </a:rPr>
              <a:t>should </a:t>
            </a:r>
            <a:r>
              <a:rPr dirty="0" sz="1100" spc="5">
                <a:latin typeface="Times New Roman"/>
                <a:cs typeface="Times New Roman"/>
              </a:rPr>
              <a:t>be. This relationship states that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require (expects)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arisky  asset </a:t>
            </a:r>
            <a:r>
              <a:rPr dirty="0" sz="1100" spc="10">
                <a:latin typeface="Times New Roman"/>
                <a:cs typeface="Times New Roman"/>
              </a:rPr>
              <a:t>equal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risk-free asset </a:t>
            </a:r>
            <a:r>
              <a:rPr dirty="0" sz="1100" spc="10">
                <a:latin typeface="Times New Roman"/>
                <a:cs typeface="Times New Roman"/>
              </a:rPr>
              <a:t>plus a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premium and </a:t>
            </a:r>
            <a:r>
              <a:rPr dirty="0" sz="1100" spc="5">
                <a:latin typeface="Times New Roman"/>
                <a:cs typeface="Times New Roman"/>
              </a:rPr>
              <a:t>the greater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 </a:t>
            </a:r>
            <a:r>
              <a:rPr dirty="0" sz="1100" spc="10">
                <a:latin typeface="Times New Roman"/>
                <a:cs typeface="Times New Roman"/>
              </a:rPr>
              <a:t>assumed, the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premium.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220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572391"/>
            <a:ext cx="5335905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762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9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37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ASSET PRICING MODEL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Introduction of </a:t>
            </a: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Risk-Free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Asset: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5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assumption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CMT </a:t>
            </a:r>
            <a:r>
              <a:rPr dirty="0" sz="1100" spc="10">
                <a:latin typeface="Times New Roman"/>
                <a:cs typeface="Times New Roman"/>
              </a:rPr>
              <a:t>listed above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can borrow and lend at the </a:t>
            </a:r>
            <a:r>
              <a:rPr dirty="0" sz="1100" spc="5">
                <a:latin typeface="Times New Roman"/>
                <a:cs typeface="Times New Roman"/>
              </a:rPr>
              <a:t>risk-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free rate. </a:t>
            </a: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the introduction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risk-free asset </a:t>
            </a:r>
            <a:r>
              <a:rPr dirty="0" sz="1100" spc="10">
                <a:latin typeface="Times New Roman"/>
                <a:cs typeface="Times New Roman"/>
              </a:rPr>
              <a:t>appears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a simple step </a:t>
            </a:r>
            <a:r>
              <a:rPr dirty="0" sz="1100" spc="5">
                <a:latin typeface="Times New Roman"/>
                <a:cs typeface="Times New Roman"/>
              </a:rPr>
              <a:t>to take in  </a:t>
            </a:r>
            <a:r>
              <a:rPr dirty="0" sz="1100" spc="10">
                <a:latin typeface="Times New Roman"/>
                <a:cs typeface="Times New Roman"/>
              </a:rPr>
              <a:t>the evolution </a:t>
            </a:r>
            <a:r>
              <a:rPr dirty="0" sz="1100" spc="5">
                <a:latin typeface="Times New Roman"/>
                <a:cs typeface="Times New Roman"/>
              </a:rPr>
              <a:t>of portfolio </a:t>
            </a:r>
            <a:r>
              <a:rPr dirty="0" sz="1100" spc="10">
                <a:latin typeface="Times New Roman"/>
                <a:cs typeface="Times New Roman"/>
              </a:rPr>
              <a:t>and CMT,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very </a:t>
            </a:r>
            <a:r>
              <a:rPr dirty="0" sz="1100" spc="5">
                <a:latin typeface="Times New Roman"/>
                <a:cs typeface="Times New Roman"/>
              </a:rPr>
              <a:t>significant step. In-fact, it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introduction 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risk-free asset that allows </a:t>
            </a:r>
            <a:r>
              <a:rPr dirty="0" sz="1100" spc="1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develop </a:t>
            </a:r>
            <a:r>
              <a:rPr dirty="0" sz="1100" spc="15">
                <a:latin typeface="Times New Roman"/>
                <a:cs typeface="Times New Roman"/>
              </a:rPr>
              <a:t>CMT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theory.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With the introduction of </a:t>
            </a:r>
            <a:r>
              <a:rPr dirty="0" sz="1100" spc="5">
                <a:latin typeface="Times New Roman"/>
                <a:cs typeface="Times New Roman"/>
              </a:rPr>
              <a:t>risk-free asset, </a:t>
            </a:r>
            <a:r>
              <a:rPr dirty="0" sz="1100" spc="10">
                <a:latin typeface="Times New Roman"/>
                <a:cs typeface="Times New Roman"/>
              </a:rPr>
              <a:t>investors can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10">
                <a:latin typeface="Times New Roman"/>
                <a:cs typeface="Times New Roman"/>
              </a:rPr>
              <a:t>invest </a:t>
            </a:r>
            <a:r>
              <a:rPr dirty="0" sz="1100" spc="5">
                <a:latin typeface="Times New Roman"/>
                <a:cs typeface="Times New Roman"/>
              </a:rPr>
              <a:t>part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wealth; in this  </a:t>
            </a:r>
            <a:r>
              <a:rPr dirty="0" sz="1100" spc="5">
                <a:latin typeface="Times New Roman"/>
                <a:cs typeface="Times New Roman"/>
              </a:rPr>
              <a:t>asset </a:t>
            </a:r>
            <a:r>
              <a:rPr dirty="0" sz="1100" spc="10">
                <a:latin typeface="Times New Roman"/>
                <a:cs typeface="Times New Roman"/>
              </a:rPr>
              <a:t>and the remainder </a:t>
            </a:r>
            <a:r>
              <a:rPr dirty="0" sz="1100" spc="5">
                <a:latin typeface="Times New Roman"/>
                <a:cs typeface="Times New Roman"/>
              </a:rPr>
              <a:t>in any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risky portfolios in </a:t>
            </a:r>
            <a:r>
              <a:rPr dirty="0" sz="1100" spc="10">
                <a:latin typeface="Times New Roman"/>
                <a:cs typeface="Times New Roman"/>
              </a:rPr>
              <a:t>the Markowitz </a:t>
            </a:r>
            <a:r>
              <a:rPr dirty="0" sz="1100" spc="5">
                <a:latin typeface="Times New Roman"/>
                <a:cs typeface="Times New Roman"/>
              </a:rPr>
              <a:t>efficient set. </a:t>
            </a:r>
            <a:r>
              <a:rPr dirty="0" sz="1100" spc="15">
                <a:latin typeface="Times New Roman"/>
                <a:cs typeface="Times New Roman"/>
              </a:rPr>
              <a:t>Lt  </a:t>
            </a:r>
            <a:r>
              <a:rPr dirty="0" sz="1100" spc="5">
                <a:latin typeface="Times New Roman"/>
                <a:cs typeface="Times New Roman"/>
              </a:rPr>
              <a:t>allows Markowitz portfolio theory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extended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such a way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frontier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completely </a:t>
            </a:r>
            <a:r>
              <a:rPr dirty="0" sz="1100" spc="10">
                <a:latin typeface="Times New Roman"/>
                <a:cs typeface="Times New Roman"/>
              </a:rPr>
              <a:t>changed, which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turn </a:t>
            </a:r>
            <a:r>
              <a:rPr dirty="0" sz="1100" spc="5">
                <a:latin typeface="Times New Roman"/>
                <a:cs typeface="Times New Roman"/>
              </a:rPr>
              <a:t>leads to </a:t>
            </a:r>
            <a:r>
              <a:rPr dirty="0" sz="1100" spc="10">
                <a:latin typeface="Times New Roman"/>
                <a:cs typeface="Times New Roman"/>
              </a:rPr>
              <a:t>a general </a:t>
            </a:r>
            <a:r>
              <a:rPr dirty="0" sz="1100" spc="5">
                <a:latin typeface="Times New Roman"/>
                <a:cs typeface="Times New Roman"/>
              </a:rPr>
              <a:t>theory for pricing assets under  uncertainty.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risk-free asset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defined as one,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certain-to-be-earned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variance of return </a:t>
            </a:r>
            <a:r>
              <a:rPr dirty="0" sz="1100" spc="10">
                <a:latin typeface="Times New Roman"/>
                <a:cs typeface="Times New Roman"/>
              </a:rPr>
              <a:t>of zero. Since variance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0, </a:t>
            </a:r>
            <a:r>
              <a:rPr dirty="0" sz="1100" spc="10">
                <a:latin typeface="Times New Roman"/>
                <a:cs typeface="Times New Roman"/>
              </a:rPr>
              <a:t>the nominal </a:t>
            </a:r>
            <a:r>
              <a:rPr dirty="0" sz="1100" spc="5">
                <a:latin typeface="Times New Roman"/>
                <a:cs typeface="Times New Roman"/>
              </a:rPr>
              <a:t>risk-free rate in each </a:t>
            </a:r>
            <a:r>
              <a:rPr dirty="0" sz="1100" spc="10">
                <a:latin typeface="Times New Roman"/>
                <a:cs typeface="Times New Roman"/>
              </a:rPr>
              <a:t>period will  be equal </a:t>
            </a:r>
            <a:r>
              <a:rPr dirty="0" sz="1100" spc="5">
                <a:latin typeface="Times New Roman"/>
                <a:cs typeface="Times New Roman"/>
              </a:rPr>
              <a:t>to its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value. Furthermore, </a:t>
            </a:r>
            <a:r>
              <a:rPr dirty="0" sz="1100" spc="10">
                <a:latin typeface="Times New Roman"/>
                <a:cs typeface="Times New Roman"/>
              </a:rPr>
              <a:t>the covariance between the </a:t>
            </a:r>
            <a:r>
              <a:rPr dirty="0" sz="1100" spc="5">
                <a:latin typeface="Times New Roman"/>
                <a:cs typeface="Times New Roman"/>
              </a:rPr>
              <a:t>risk-free </a:t>
            </a:r>
            <a:r>
              <a:rPr dirty="0" sz="1100" spc="10">
                <a:latin typeface="Times New Roman"/>
                <a:cs typeface="Times New Roman"/>
              </a:rPr>
              <a:t>asset </a:t>
            </a:r>
            <a:r>
              <a:rPr dirty="0" sz="1100" spc="5">
                <a:latin typeface="Times New Roman"/>
                <a:cs typeface="Times New Roman"/>
              </a:rPr>
              <a:t>and 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risky asset i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5">
                <a:latin typeface="Times New Roman"/>
                <a:cs typeface="Times New Roman"/>
              </a:rPr>
              <a:t> zero.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true </a:t>
            </a:r>
            <a:r>
              <a:rPr dirty="0" sz="1100" spc="5">
                <a:latin typeface="Times New Roman"/>
                <a:cs typeface="Times New Roman"/>
              </a:rPr>
              <a:t>risk-free asset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best thought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as a Treasury </a:t>
            </a:r>
            <a:r>
              <a:rPr dirty="0" sz="1100" spc="5">
                <a:latin typeface="Times New Roman"/>
                <a:cs typeface="Times New Roman"/>
              </a:rPr>
              <a:t>Security, which </a:t>
            </a:r>
            <a:r>
              <a:rPr dirty="0" sz="1100" spc="10">
                <a:latin typeface="Times New Roman"/>
                <a:cs typeface="Times New Roman"/>
              </a:rPr>
              <a:t>has no </a:t>
            </a:r>
            <a:r>
              <a:rPr dirty="0" sz="1100" spc="5">
                <a:latin typeface="Times New Roman"/>
                <a:cs typeface="Times New Roman"/>
              </a:rPr>
              <a:t>risk of  default,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maturity matching /the holding period of the investor.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this case, </a:t>
            </a:r>
            <a:r>
              <a:rPr dirty="0" sz="1100" spc="10">
                <a:latin typeface="Times New Roman"/>
                <a:cs typeface="Times New Roman"/>
              </a:rPr>
              <a:t>the  amount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received at the </a:t>
            </a:r>
            <a:r>
              <a:rPr dirty="0" sz="1100" spc="10">
                <a:latin typeface="Times New Roman"/>
                <a:cs typeface="Times New Roman"/>
              </a:rPr>
              <a:t>end of, </a:t>
            </a:r>
            <a:r>
              <a:rPr dirty="0" sz="1100" spc="5">
                <a:latin typeface="Times New Roman"/>
                <a:cs typeface="Times New Roman"/>
              </a:rPr>
              <a:t>the holding </a:t>
            </a:r>
            <a:r>
              <a:rPr dirty="0" sz="1100" spc="10">
                <a:latin typeface="Times New Roman"/>
                <a:cs typeface="Times New Roman"/>
              </a:rPr>
              <a:t>period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known with </a:t>
            </a:r>
            <a:r>
              <a:rPr dirty="0" sz="1100" spc="5">
                <a:latin typeface="Times New Roman"/>
                <a:cs typeface="Times New Roman"/>
              </a:rPr>
              <a:t>certainty 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beginning of the period.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Treasury </a:t>
            </a:r>
            <a:r>
              <a:rPr dirty="0" sz="1100" spc="5">
                <a:latin typeface="Times New Roman"/>
                <a:cs typeface="Times New Roman"/>
              </a:rPr>
              <a:t>bill </a:t>
            </a:r>
            <a:r>
              <a:rPr dirty="0" sz="1100" spc="10">
                <a:latin typeface="Times New Roman"/>
                <a:cs typeface="Times New Roman"/>
              </a:rPr>
              <a:t>typically </a:t>
            </a:r>
            <a:r>
              <a:rPr dirty="0" sz="1100" spc="5">
                <a:latin typeface="Times New Roman"/>
                <a:cs typeface="Times New Roman"/>
              </a:rPr>
              <a:t>is taken </a:t>
            </a:r>
            <a:r>
              <a:rPr dirty="0" sz="1100" spc="10">
                <a:latin typeface="Times New Roman"/>
                <a:cs typeface="Times New Roman"/>
              </a:rPr>
              <a:t>to be the risk-free asset, and 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rate of return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referred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here as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RF.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Risk-Free </a:t>
            </a:r>
            <a:r>
              <a:rPr dirty="0" sz="1100" spc="10" b="1">
                <a:latin typeface="Times New Roman"/>
                <a:cs typeface="Times New Roman"/>
              </a:rPr>
              <a:t>Borrowing and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Lending: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Assume;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frontier, has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derived </a:t>
            </a:r>
            <a:r>
              <a:rPr dirty="0" sz="1100" spc="10">
                <a:latin typeface="Times New Roman"/>
                <a:cs typeface="Times New Roman"/>
              </a:rPr>
              <a:t>by an </a:t>
            </a:r>
            <a:r>
              <a:rPr dirty="0" sz="1100" spc="5">
                <a:latin typeface="Times New Roman"/>
                <a:cs typeface="Times New Roman"/>
              </a:rPr>
              <a:t>investor.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arc </a:t>
            </a:r>
            <a:r>
              <a:rPr dirty="0" sz="1100" spc="20">
                <a:latin typeface="Times New Roman"/>
                <a:cs typeface="Times New Roman"/>
              </a:rPr>
              <a:t>AB </a:t>
            </a:r>
            <a:r>
              <a:rPr dirty="0" sz="1100" spc="10">
                <a:latin typeface="Times New Roman"/>
                <a:cs typeface="Times New Roman"/>
              </a:rPr>
              <a:t>delineates  the </a:t>
            </a:r>
            <a:r>
              <a:rPr dirty="0" sz="1100" spc="5">
                <a:latin typeface="Times New Roman"/>
                <a:cs typeface="Times New Roman"/>
              </a:rPr>
              <a:t>efficient set of portfolios of risky assets.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introduce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risk-free asset with return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RF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σ =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0.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extend this analysis to allow </a:t>
            </a:r>
            <a:r>
              <a:rPr dirty="0" sz="1100" spc="10">
                <a:latin typeface="Times New Roman"/>
                <a:cs typeface="Times New Roman"/>
              </a:rPr>
              <a:t>investors to borrow money?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no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longer </a:t>
            </a:r>
            <a:r>
              <a:rPr dirty="0" sz="1100" spc="5">
                <a:latin typeface="Times New Roman"/>
                <a:cs typeface="Times New Roman"/>
              </a:rPr>
              <a:t>restricted to </a:t>
            </a:r>
            <a:r>
              <a:rPr dirty="0" sz="1100" spc="10">
                <a:latin typeface="Times New Roman"/>
                <a:cs typeface="Times New Roman"/>
              </a:rPr>
              <a:t>his </a:t>
            </a:r>
            <a:r>
              <a:rPr dirty="0" sz="1100" spc="5">
                <a:latin typeface="Times New Roman"/>
                <a:cs typeface="Times New Roman"/>
              </a:rPr>
              <a:t>or, her wealth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investing in risky assets. </a:t>
            </a:r>
            <a:r>
              <a:rPr dirty="0" sz="1100" spc="10">
                <a:latin typeface="Times New Roman"/>
                <a:cs typeface="Times New Roman"/>
              </a:rPr>
              <a:t>Technically,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are  </a:t>
            </a:r>
            <a:r>
              <a:rPr dirty="0" sz="1100" spc="10">
                <a:latin typeface="Times New Roman"/>
                <a:cs typeface="Times New Roman"/>
              </a:rPr>
              <a:t>show </a:t>
            </a:r>
            <a:r>
              <a:rPr dirty="0" sz="1100" spc="5">
                <a:latin typeface="Times New Roman"/>
                <a:cs typeface="Times New Roman"/>
              </a:rPr>
              <a:t>selling the riskless asset.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to accomplish this </a:t>
            </a:r>
            <a:r>
              <a:rPr dirty="0" sz="1100" spc="10">
                <a:latin typeface="Times New Roman"/>
                <a:cs typeface="Times New Roman"/>
              </a:rPr>
              <a:t>borrowing </a:t>
            </a:r>
            <a:r>
              <a:rPr dirty="0" sz="1100" spc="5">
                <a:latin typeface="Times New Roman"/>
                <a:cs typeface="Times New Roman"/>
              </a:rPr>
              <a:t>is to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5">
                <a:latin typeface="Times New Roman"/>
                <a:cs typeface="Times New Roman"/>
              </a:rPr>
              <a:t>margin,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current initial margin </a:t>
            </a:r>
            <a:r>
              <a:rPr dirty="0" sz="1100" spc="10">
                <a:latin typeface="Times New Roman"/>
                <a:cs typeface="Times New Roman"/>
              </a:rPr>
              <a:t>requirement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50 </a:t>
            </a:r>
            <a:r>
              <a:rPr dirty="0" sz="1100" spc="5">
                <a:latin typeface="Times New Roman"/>
                <a:cs typeface="Times New Roman"/>
              </a:rPr>
              <a:t>percent.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will assume </a:t>
            </a:r>
            <a:r>
              <a:rPr dirty="0" sz="1100" spc="5">
                <a:latin typeface="Times New Roman"/>
                <a:cs typeface="Times New Roman"/>
              </a:rPr>
              <a:t>that  </a:t>
            </a:r>
            <a:r>
              <a:rPr dirty="0" sz="1100" spc="10">
                <a:latin typeface="Times New Roman"/>
                <a:cs typeface="Times New Roman"/>
              </a:rPr>
              <a:t>investors can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borrow </a:t>
            </a:r>
            <a:r>
              <a:rPr dirty="0" sz="1100" spc="5">
                <a:latin typeface="Times New Roman"/>
                <a:cs typeface="Times New Roman"/>
              </a:rPr>
              <a:t>at the risk-free rate </a:t>
            </a:r>
            <a:r>
              <a:rPr dirty="0" sz="1100" spc="10">
                <a:latin typeface="Times New Roman"/>
                <a:cs typeface="Times New Roman"/>
              </a:rPr>
              <a:t>RF. </a:t>
            </a:r>
            <a:r>
              <a:rPr dirty="0" sz="1100" spc="5">
                <a:latin typeface="Times New Roman"/>
                <a:cs typeface="Times New Roman"/>
              </a:rPr>
              <a:t>This assumption </a:t>
            </a:r>
            <a:r>
              <a:rPr dirty="0" sz="1100" spc="10">
                <a:latin typeface="Times New Roman"/>
                <a:cs typeface="Times New Roman"/>
              </a:rPr>
              <a:t>can be removed  </a:t>
            </a:r>
            <a:r>
              <a:rPr dirty="0" sz="1100" spc="5">
                <a:latin typeface="Times New Roman"/>
                <a:cs typeface="Times New Roman"/>
              </a:rPr>
              <a:t>without changing </a:t>
            </a:r>
            <a:r>
              <a:rPr dirty="0" sz="1100" spc="10">
                <a:latin typeface="Times New Roman"/>
                <a:cs typeface="Times New Roman"/>
              </a:rPr>
              <a:t>the basic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arguments.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Borrowing </a:t>
            </a:r>
            <a:r>
              <a:rPr dirty="0" sz="1100" spc="5">
                <a:latin typeface="Times New Roman"/>
                <a:cs typeface="Times New Roman"/>
              </a:rPr>
              <a:t>additional investable </a:t>
            </a:r>
            <a:r>
              <a:rPr dirty="0" sz="1100" spc="10">
                <a:latin typeface="Times New Roman"/>
                <a:cs typeface="Times New Roman"/>
              </a:rPr>
              <a:t>funds and </a:t>
            </a:r>
            <a:r>
              <a:rPr dirty="0" sz="1100" spc="5">
                <a:latin typeface="Times New Roman"/>
                <a:cs typeface="Times New Roman"/>
              </a:rPr>
              <a:t>investing </a:t>
            </a:r>
            <a:r>
              <a:rPr dirty="0" sz="1100" spc="10">
                <a:latin typeface="Times New Roman"/>
                <a:cs typeface="Times New Roman"/>
              </a:rPr>
              <a:t>them together </a:t>
            </a:r>
            <a:r>
              <a:rPr dirty="0" sz="1100" spc="5">
                <a:latin typeface="Times New Roman"/>
                <a:cs typeface="Times New Roman"/>
              </a:rPr>
              <a:t>with the investor's </a:t>
            </a:r>
            <a:r>
              <a:rPr dirty="0" sz="1100" spc="15">
                <a:latin typeface="Times New Roman"/>
                <a:cs typeface="Times New Roman"/>
              </a:rPr>
              <a:t>own  </a:t>
            </a:r>
            <a:r>
              <a:rPr dirty="0" sz="1100" spc="5">
                <a:latin typeface="Times New Roman"/>
                <a:cs typeface="Times New Roman"/>
              </a:rPr>
              <a:t>wealth </a:t>
            </a:r>
            <a:r>
              <a:rPr dirty="0" sz="1100" spc="10">
                <a:latin typeface="Times New Roman"/>
                <a:cs typeface="Times New Roman"/>
              </a:rPr>
              <a:t>allows </a:t>
            </a:r>
            <a:r>
              <a:rPr dirty="0" sz="1100" spc="5">
                <a:latin typeface="Times New Roman"/>
                <a:cs typeface="Times New Roman"/>
              </a:rPr>
              <a:t>investors to </a:t>
            </a:r>
            <a:r>
              <a:rPr dirty="0" sz="1100" spc="10">
                <a:latin typeface="Times New Roman"/>
                <a:cs typeface="Times New Roman"/>
              </a:rPr>
              <a:t>seek </a:t>
            </a:r>
            <a:r>
              <a:rPr dirty="0" sz="1100" spc="5">
                <a:latin typeface="Times New Roman"/>
                <a:cs typeface="Times New Roman"/>
              </a:rPr>
              <a:t>higher,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while assuming </a:t>
            </a:r>
            <a:r>
              <a:rPr dirty="0" sz="1100" spc="5">
                <a:latin typeface="Times New Roman"/>
                <a:cs typeface="Times New Roman"/>
              </a:rPr>
              <a:t>greater risk. </a:t>
            </a:r>
            <a:r>
              <a:rPr dirty="0" sz="1100" spc="10">
                <a:latin typeface="Times New Roman"/>
                <a:cs typeface="Times New Roman"/>
              </a:rPr>
              <a:t>These  </a:t>
            </a:r>
            <a:r>
              <a:rPr dirty="0" sz="1100" spc="5">
                <a:latin typeface="Times New Roman"/>
                <a:cs typeface="Times New Roman"/>
              </a:rPr>
              <a:t>borrowed funds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to lever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position </a:t>
            </a:r>
            <a:r>
              <a:rPr dirty="0" sz="1100" spc="10">
                <a:latin typeface="Times New Roman"/>
                <a:cs typeface="Times New Roman"/>
              </a:rPr>
              <a:t>beyond </a:t>
            </a:r>
            <a:r>
              <a:rPr dirty="0" sz="1100" spc="5">
                <a:latin typeface="Times New Roman"/>
                <a:cs typeface="Times New Roman"/>
              </a:rPr>
              <a:t>point </a:t>
            </a:r>
            <a:r>
              <a:rPr dirty="0" sz="1100" spc="10">
                <a:latin typeface="Times New Roman"/>
                <a:cs typeface="Times New Roman"/>
              </a:rPr>
              <a:t>M,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point of  tangency </a:t>
            </a:r>
            <a:r>
              <a:rPr dirty="0" sz="1100" spc="5">
                <a:latin typeface="Times New Roman"/>
                <a:cs typeface="Times New Roman"/>
              </a:rPr>
              <a:t>between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straight line </a:t>
            </a:r>
            <a:r>
              <a:rPr dirty="0" sz="1100" spc="10">
                <a:latin typeface="Times New Roman"/>
                <a:cs typeface="Times New Roman"/>
              </a:rPr>
              <a:t>emanating from </a:t>
            </a:r>
            <a:r>
              <a:rPr dirty="0" sz="1100" spc="15">
                <a:latin typeface="Times New Roman"/>
                <a:cs typeface="Times New Roman"/>
              </a:rPr>
              <a:t>RF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efficient frontier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AB.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Estimating the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SML: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implement the </a:t>
            </a:r>
            <a:r>
              <a:rPr dirty="0" sz="1100" spc="15">
                <a:latin typeface="Times New Roman"/>
                <a:cs typeface="Times New Roman"/>
              </a:rPr>
              <a:t>SML </a:t>
            </a:r>
            <a:r>
              <a:rPr dirty="0" sz="1100" spc="10">
                <a:latin typeface="Times New Roman"/>
                <a:cs typeface="Times New Roman"/>
              </a:rPr>
              <a:t>approach described here an </a:t>
            </a:r>
            <a:r>
              <a:rPr dirty="0" sz="1100" spc="5">
                <a:latin typeface="Times New Roman"/>
                <a:cs typeface="Times New Roman"/>
              </a:rPr>
              <a:t>investor needs estimates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risk-free </a:t>
            </a:r>
            <a:r>
              <a:rPr dirty="0" sz="1100" spc="10">
                <a:latin typeface="Times New Roman"/>
                <a:cs typeface="Times New Roman"/>
              </a:rPr>
              <a:t>asset (RF), the 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market index,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beta for an  individual security.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difficult </a:t>
            </a:r>
            <a:r>
              <a:rPr dirty="0" sz="1100" spc="10">
                <a:latin typeface="Times New Roman"/>
                <a:cs typeface="Times New Roman"/>
              </a:rPr>
              <a:t>are these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obtain?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RF </a:t>
            </a:r>
            <a:r>
              <a:rPr dirty="0" sz="1100" spc="5">
                <a:latin typeface="Times New Roman"/>
                <a:cs typeface="Times New Roman"/>
              </a:rPr>
              <a:t>should, </a:t>
            </a:r>
            <a:r>
              <a:rPr dirty="0" sz="1100" spc="10">
                <a:latin typeface="Times New Roman"/>
                <a:cs typeface="Times New Roman"/>
              </a:rPr>
              <a:t>be the </a:t>
            </a:r>
            <a:r>
              <a:rPr dirty="0" sz="1100" spc="5">
                <a:latin typeface="Times New Roman"/>
                <a:cs typeface="Times New Roman"/>
              </a:rPr>
              <a:t>easiest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three variables, to obtain. In estimating </a:t>
            </a:r>
            <a:r>
              <a:rPr dirty="0" sz="1100" spc="10">
                <a:latin typeface="Times New Roman"/>
                <a:cs typeface="Times New Roman"/>
              </a:rPr>
              <a:t>RF,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221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222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14908" y="571581"/>
            <a:ext cx="5513070" cy="860679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016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use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proxy the 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Treasury bills for the coining period (e.g.,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Estimating the market return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difficult, </a:t>
            </a:r>
            <a:r>
              <a:rPr dirty="0" sz="1100" spc="10">
                <a:latin typeface="Times New Roman"/>
                <a:cs typeface="Times New Roman"/>
              </a:rPr>
              <a:t>because the expected return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 index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observable. Furthermore, several different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indexes </a:t>
            </a:r>
            <a:r>
              <a:rPr dirty="0" sz="1100" spc="10">
                <a:latin typeface="Times New Roman"/>
                <a:cs typeface="Times New Roman"/>
              </a:rPr>
              <a:t>could be </a:t>
            </a:r>
            <a:r>
              <a:rPr dirty="0" sz="1100" spc="5">
                <a:latin typeface="Times New Roman"/>
                <a:cs typeface="Times New Roman"/>
              </a:rPr>
              <a:t>used.  </a:t>
            </a:r>
            <a:r>
              <a:rPr dirty="0" sz="1100" spc="10">
                <a:latin typeface="Times New Roman"/>
                <a:cs typeface="Times New Roman"/>
              </a:rPr>
              <a:t>Estimates of the market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could be derived from a study </a:t>
            </a:r>
            <a:r>
              <a:rPr dirty="0" sz="1100" spc="5">
                <a:latin typeface="Times New Roman"/>
                <a:cs typeface="Times New Roman"/>
              </a:rPr>
              <a:t>of previous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returns.  Alternatively, probability estimates of market returns could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made,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expected value  </a:t>
            </a:r>
            <a:r>
              <a:rPr dirty="0" sz="1100" spc="5">
                <a:latin typeface="Times New Roman"/>
                <a:cs typeface="Times New Roman"/>
              </a:rPr>
              <a:t>calculated. This </a:t>
            </a:r>
            <a:r>
              <a:rPr dirty="0" sz="1100" spc="10">
                <a:latin typeface="Times New Roman"/>
                <a:cs typeface="Times New Roman"/>
              </a:rPr>
              <a:t>would provide an </a:t>
            </a:r>
            <a:r>
              <a:rPr dirty="0" sz="1100" spc="5">
                <a:latin typeface="Times New Roman"/>
                <a:cs typeface="Times New Roman"/>
              </a:rPr>
              <a:t>estimate of </a:t>
            </a:r>
            <a:r>
              <a:rPr dirty="0" sz="1100" spc="10">
                <a:latin typeface="Times New Roman"/>
                <a:cs typeface="Times New Roman"/>
              </a:rPr>
              <a:t>both the 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standard  deviation </a:t>
            </a:r>
            <a:r>
              <a:rPr dirty="0" sz="1100" spc="10">
                <a:latin typeface="Times New Roman"/>
                <a:cs typeface="Times New Roman"/>
              </a:rPr>
              <a:t>for the</a:t>
            </a:r>
            <a:r>
              <a:rPr dirty="0" sz="1100" spc="5">
                <a:latin typeface="Times New Roman"/>
                <a:cs typeface="Times New Roman"/>
              </a:rPr>
              <a:t> 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46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Finally,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necessary to </a:t>
            </a:r>
            <a:r>
              <a:rPr dirty="0" sz="1100" spc="10">
                <a:latin typeface="Times New Roman"/>
                <a:cs typeface="Times New Roman"/>
              </a:rPr>
              <a:t>estimate the betas </a:t>
            </a:r>
            <a:r>
              <a:rPr dirty="0" sz="1100" spc="5">
                <a:latin typeface="Times New Roman"/>
                <a:cs typeface="Times New Roman"/>
              </a:rPr>
              <a:t>for individual securities. This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crucial part of  the </a:t>
            </a:r>
            <a:r>
              <a:rPr dirty="0" sz="1100" spc="15">
                <a:latin typeface="Times New Roman"/>
                <a:cs typeface="Times New Roman"/>
              </a:rPr>
              <a:t>CAPM </a:t>
            </a:r>
            <a:r>
              <a:rPr dirty="0" sz="1100" spc="5">
                <a:latin typeface="Times New Roman"/>
                <a:cs typeface="Times New Roman"/>
              </a:rPr>
              <a:t>estimation </a:t>
            </a:r>
            <a:r>
              <a:rPr dirty="0" sz="1100" spc="10">
                <a:latin typeface="Times New Roman"/>
                <a:cs typeface="Times New Roman"/>
              </a:rPr>
              <a:t>process.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estimates of </a:t>
            </a:r>
            <a:r>
              <a:rPr dirty="0" sz="1100" spc="15">
                <a:latin typeface="Times New Roman"/>
                <a:cs typeface="Times New Roman"/>
              </a:rPr>
              <a:t>RF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expected 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for each security being evaluated. Only beta is unique, bringing together the  investor's expectations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returns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with those for the market. Beta is the only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company-specific </a:t>
            </a:r>
            <a:r>
              <a:rPr dirty="0" sz="1100" spc="5">
                <a:latin typeface="Times New Roman"/>
                <a:cs typeface="Times New Roman"/>
              </a:rPr>
              <a:t>factor in the </a:t>
            </a:r>
            <a:r>
              <a:rPr dirty="0" sz="1100" spc="15">
                <a:latin typeface="Times New Roman"/>
                <a:cs typeface="Times New Roman"/>
              </a:rPr>
              <a:t>CAPM; </a:t>
            </a:r>
            <a:r>
              <a:rPr dirty="0" sz="1100" spc="5">
                <a:latin typeface="Times New Roman"/>
                <a:cs typeface="Times New Roman"/>
              </a:rPr>
              <a:t>therefore, risk is the only asset-specific forecast that  </a:t>
            </a:r>
            <a:r>
              <a:rPr dirty="0" sz="1100" spc="10">
                <a:latin typeface="Times New Roman"/>
                <a:cs typeface="Times New Roman"/>
              </a:rPr>
              <a:t>must be made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CAPM.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Estimating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Beta: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39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less </a:t>
            </a:r>
            <a:r>
              <a:rPr dirty="0" sz="1100" spc="5">
                <a:latin typeface="Times New Roman"/>
                <a:cs typeface="Times New Roman"/>
              </a:rPr>
              <a:t>restrictive </a:t>
            </a:r>
            <a:r>
              <a:rPr dirty="0" sz="1100" spc="10">
                <a:latin typeface="Times New Roman"/>
                <a:cs typeface="Times New Roman"/>
              </a:rPr>
              <a:t>form of </a:t>
            </a:r>
            <a:r>
              <a:rPr dirty="0" sz="1100" spc="5">
                <a:latin typeface="Times New Roman"/>
                <a:cs typeface="Times New Roman"/>
              </a:rPr>
              <a:t>the single-index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known as </a:t>
            </a:r>
            <a:r>
              <a:rPr dirty="0" sz="1100" spc="5">
                <a:latin typeface="Times New Roman"/>
                <a:cs typeface="Times New Roman"/>
              </a:rPr>
              <a:t>the market model. </a:t>
            </a:r>
            <a:r>
              <a:rPr dirty="0" sz="1100" spc="10">
                <a:latin typeface="Times New Roman"/>
                <a:cs typeface="Times New Roman"/>
              </a:rPr>
              <a:t>This model  </a:t>
            </a:r>
            <a:r>
              <a:rPr dirty="0" sz="1100" spc="5">
                <a:latin typeface="Times New Roman"/>
                <a:cs typeface="Times New Roman"/>
              </a:rPr>
              <a:t>is identical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Single-index </a:t>
            </a:r>
            <a:r>
              <a:rPr dirty="0" sz="1100" spc="10">
                <a:latin typeface="Times New Roman"/>
                <a:cs typeface="Times New Roman"/>
              </a:rPr>
              <a:t>model except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assumption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error terms for  different securities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uncorrelated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made.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market model </a:t>
            </a:r>
            <a:r>
              <a:rPr dirty="0" sz="1100" spc="5">
                <a:latin typeface="Times New Roman"/>
                <a:cs typeface="Times New Roman"/>
              </a:rPr>
              <a:t>equation is 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as for </a:t>
            </a:r>
            <a:r>
              <a:rPr dirty="0" sz="1100" spc="10">
                <a:latin typeface="Times New Roman"/>
                <a:cs typeface="Times New Roman"/>
              </a:rPr>
              <a:t>the single-index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model: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</a:t>
            </a:r>
            <a:r>
              <a:rPr dirty="0" baseline="-11111" sz="1125" spc="15" b="1">
                <a:latin typeface="Times New Roman"/>
                <a:cs typeface="Times New Roman"/>
              </a:rPr>
              <a:t>i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α</a:t>
            </a:r>
            <a:r>
              <a:rPr dirty="0" baseline="-11111" sz="1125" spc="15" b="1">
                <a:latin typeface="Times New Roman"/>
                <a:cs typeface="Times New Roman"/>
              </a:rPr>
              <a:t>i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β</a:t>
            </a:r>
            <a:r>
              <a:rPr dirty="0" baseline="-11111" sz="1125" spc="7" b="1">
                <a:latin typeface="Times New Roman"/>
                <a:cs typeface="Times New Roman"/>
              </a:rPr>
              <a:t>i</a:t>
            </a:r>
            <a:r>
              <a:rPr dirty="0" sz="1100" spc="5" b="1">
                <a:latin typeface="Times New Roman"/>
                <a:cs typeface="Times New Roman"/>
              </a:rPr>
              <a:t>R</a:t>
            </a:r>
            <a:r>
              <a:rPr dirty="0" baseline="-11111" sz="1125" spc="7" b="1">
                <a:latin typeface="Times New Roman"/>
                <a:cs typeface="Times New Roman"/>
              </a:rPr>
              <a:t>M  </a:t>
            </a:r>
            <a:r>
              <a:rPr dirty="0" sz="1100" spc="15" b="1">
                <a:latin typeface="Times New Roman"/>
                <a:cs typeface="Times New Roman"/>
              </a:rPr>
              <a:t>+</a:t>
            </a:r>
            <a:r>
              <a:rPr dirty="0" sz="1100" spc="35" b="1">
                <a:latin typeface="Times New Roman"/>
                <a:cs typeface="Times New Roman"/>
              </a:rPr>
              <a:t> </a:t>
            </a:r>
            <a:r>
              <a:rPr dirty="0" sz="1100" b="1">
                <a:latin typeface="Times New Roman"/>
                <a:cs typeface="Times New Roman"/>
              </a:rPr>
              <a:t>е</a:t>
            </a:r>
            <a:r>
              <a:rPr dirty="0" baseline="-11111" sz="1125" b="1">
                <a:latin typeface="Times New Roman"/>
                <a:cs typeface="Times New Roman"/>
              </a:rPr>
              <a:t>i</a:t>
            </a:r>
            <a:endParaRPr baseline="-11111" sz="11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baseline="-11111" sz="1125" spc="7">
                <a:latin typeface="Times New Roman"/>
                <a:cs typeface="Times New Roman"/>
              </a:rPr>
              <a:t>i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return (TR) on security</a:t>
            </a:r>
            <a:r>
              <a:rPr dirty="0" sz="1100" spc="-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</a:t>
            </a: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baseline="-11111" sz="1125" spc="7">
                <a:latin typeface="Times New Roman"/>
                <a:cs typeface="Times New Roman"/>
              </a:rPr>
              <a:t>M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return (TR) on the market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index</a:t>
            </a:r>
            <a:r>
              <a:rPr dirty="0" baseline="37037" sz="1125" spc="15">
                <a:latin typeface="Times New Roman"/>
                <a:cs typeface="Times New Roman"/>
              </a:rPr>
              <a:t>:</a:t>
            </a:r>
            <a:endParaRPr baseline="37037" sz="1125">
              <a:latin typeface="Times New Roman"/>
              <a:cs typeface="Times New Roman"/>
            </a:endParaRPr>
          </a:p>
          <a:p>
            <a:pPr marL="101600">
              <a:lnSpc>
                <a:spcPts val="1300"/>
              </a:lnSpc>
              <a:tabLst>
                <a:tab pos="346075" algn="l"/>
              </a:tabLst>
            </a:pPr>
            <a:r>
              <a:rPr dirty="0" sz="1100" spc="5">
                <a:latin typeface="Times New Roman"/>
                <a:cs typeface="Times New Roman"/>
              </a:rPr>
              <a:t>α</a:t>
            </a:r>
            <a:r>
              <a:rPr dirty="0" baseline="-11111" sz="1125" spc="7">
                <a:latin typeface="Times New Roman"/>
                <a:cs typeface="Times New Roman"/>
              </a:rPr>
              <a:t>i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intercept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term</a:t>
            </a: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300"/>
              </a:lnSpc>
              <a:tabLst>
                <a:tab pos="343535" algn="l"/>
              </a:tabLst>
            </a:pPr>
            <a:r>
              <a:rPr dirty="0" sz="1100" spc="5">
                <a:latin typeface="Times New Roman"/>
                <a:cs typeface="Times New Roman"/>
              </a:rPr>
              <a:t>β</a:t>
            </a:r>
            <a:r>
              <a:rPr dirty="0" baseline="-11111" sz="1125" spc="7">
                <a:latin typeface="Times New Roman"/>
                <a:cs typeface="Times New Roman"/>
              </a:rPr>
              <a:t>i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slope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term</a:t>
            </a: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ts val="1310"/>
              </a:lnSpc>
              <a:tabLst>
                <a:tab pos="334645" algn="l"/>
              </a:tabLst>
            </a:pPr>
            <a:r>
              <a:rPr dirty="0" sz="1100">
                <a:latin typeface="Times New Roman"/>
                <a:cs typeface="Times New Roman"/>
              </a:rPr>
              <a:t>е</a:t>
            </a:r>
            <a:r>
              <a:rPr dirty="0" baseline="-11111" sz="1125">
                <a:latin typeface="Times New Roman"/>
                <a:cs typeface="Times New Roman"/>
              </a:rPr>
              <a:t>i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random </a:t>
            </a:r>
            <a:r>
              <a:rPr dirty="0" sz="1100" spc="5">
                <a:latin typeface="Times New Roman"/>
                <a:cs typeface="Times New Roman"/>
              </a:rPr>
              <a:t>residual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error;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model </a:t>
            </a:r>
            <a:r>
              <a:rPr dirty="0" sz="1100" spc="5">
                <a:latin typeface="Times New Roman"/>
                <a:cs typeface="Times New Roman"/>
              </a:rPr>
              <a:t>produces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estimate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return for any 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946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estimate the market model, the </a:t>
            </a:r>
            <a:r>
              <a:rPr dirty="0" sz="1100" spc="15">
                <a:latin typeface="Times New Roman"/>
                <a:cs typeface="Times New Roman"/>
              </a:rPr>
              <a:t>TRs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stock i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regressed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corresponding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TRs, for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market index. Estimates </a:t>
            </a:r>
            <a:r>
              <a:rPr dirty="0" sz="1100" spc="5">
                <a:latin typeface="Times New Roman"/>
                <a:cs typeface="Times New Roman"/>
              </a:rPr>
              <a:t>will  </a:t>
            </a:r>
            <a:r>
              <a:rPr dirty="0" sz="1100" spc="10">
                <a:latin typeface="Times New Roman"/>
                <a:cs typeface="Times New Roman"/>
              </a:rPr>
              <a:t>be obtained of </a:t>
            </a:r>
            <a:r>
              <a:rPr dirty="0" sz="1100" spc="5">
                <a:latin typeface="Times New Roman"/>
                <a:cs typeface="Times New Roman"/>
              </a:rPr>
              <a:t>α</a:t>
            </a:r>
            <a:r>
              <a:rPr dirty="0" baseline="-11111" sz="1125" spc="7">
                <a:latin typeface="Times New Roman"/>
                <a:cs typeface="Times New Roman"/>
              </a:rPr>
              <a:t>i </a:t>
            </a:r>
            <a:r>
              <a:rPr dirty="0" sz="1100" spc="5">
                <a:latin typeface="Times New Roman"/>
                <a:cs typeface="Times New Roman"/>
              </a:rPr>
              <a:t>(the  </a:t>
            </a:r>
            <a:r>
              <a:rPr dirty="0" sz="1100" spc="10">
                <a:latin typeface="Times New Roman"/>
                <a:cs typeface="Times New Roman"/>
              </a:rPr>
              <a:t>constant </a:t>
            </a:r>
            <a:r>
              <a:rPr dirty="0" sz="1100" spc="5">
                <a:latin typeface="Times New Roman"/>
                <a:cs typeface="Times New Roman"/>
              </a:rPr>
              <a:t>return 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security i that is </a:t>
            </a:r>
            <a:r>
              <a:rPr dirty="0" sz="1100" spc="10">
                <a:latin typeface="Times New Roman"/>
                <a:cs typeface="Times New Roman"/>
              </a:rPr>
              <a:t>earned </a:t>
            </a:r>
            <a:r>
              <a:rPr dirty="0" sz="1100" spc="5">
                <a:latin typeface="Times New Roman"/>
                <a:cs typeface="Times New Roman"/>
              </a:rPr>
              <a:t>regardless of the level of market returns)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β</a:t>
            </a:r>
            <a:r>
              <a:rPr dirty="0" baseline="-11111" sz="1125" spc="7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, (the slope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coefficient that indicates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expected </a:t>
            </a:r>
            <a:r>
              <a:rPr dirty="0" sz="1100" spc="10">
                <a:latin typeface="Times New Roman"/>
                <a:cs typeface="Times New Roman"/>
              </a:rPr>
              <a:t>increase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security's return for </a:t>
            </a:r>
            <a:r>
              <a:rPr dirty="0" sz="1100" spc="10">
                <a:latin typeface="Times New Roman"/>
                <a:cs typeface="Times New Roman"/>
              </a:rPr>
              <a:t>a 1 </a:t>
            </a:r>
            <a:r>
              <a:rPr dirty="0" sz="1100" spc="5">
                <a:latin typeface="Times New Roman"/>
                <a:cs typeface="Times New Roman"/>
              </a:rPr>
              <a:t>-percent,  </a:t>
            </a:r>
            <a:r>
              <a:rPr dirty="0" sz="1100" spc="10">
                <a:latin typeface="Times New Roman"/>
                <a:cs typeface="Times New Roman"/>
              </a:rPr>
              <a:t>increase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return). This is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the estimate </a:t>
            </a:r>
            <a:r>
              <a:rPr dirty="0" sz="1100" spc="10">
                <a:latin typeface="Times New Roman"/>
                <a:cs typeface="Times New Roman"/>
              </a:rPr>
              <a:t>of a stock's beta </a:t>
            </a:r>
            <a:r>
              <a:rPr dirty="0" sz="1100" spc="5">
                <a:latin typeface="Times New Roman"/>
                <a:cs typeface="Times New Roman"/>
              </a:rPr>
              <a:t>is often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derived.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Arbitrage Pricing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Theory: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221615" marR="215265">
              <a:lnSpc>
                <a:spcPts val="1300"/>
              </a:lnSpc>
            </a:pPr>
            <a:r>
              <a:rPr dirty="0" sz="1100" spc="20" b="1">
                <a:latin typeface="Times New Roman"/>
                <a:cs typeface="Times New Roman"/>
              </a:rPr>
              <a:t>An </a:t>
            </a:r>
            <a:r>
              <a:rPr dirty="0" sz="1100" spc="5" b="1">
                <a:latin typeface="Times New Roman"/>
                <a:cs typeface="Times New Roman"/>
              </a:rPr>
              <a:t>equilibrium </a:t>
            </a:r>
            <a:r>
              <a:rPr dirty="0" sz="1100" spc="10" b="1">
                <a:latin typeface="Times New Roman"/>
                <a:cs typeface="Times New Roman"/>
              </a:rPr>
              <a:t>theory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expected returns </a:t>
            </a:r>
            <a:r>
              <a:rPr dirty="0" sz="1100" spc="5" b="1">
                <a:latin typeface="Times New Roman"/>
                <a:cs typeface="Times New Roman"/>
              </a:rPr>
              <a:t>for securities involving </a:t>
            </a:r>
            <a:r>
              <a:rPr dirty="0" sz="1100" spc="10" b="1">
                <a:latin typeface="Times New Roman"/>
                <a:cs typeface="Times New Roman"/>
              </a:rPr>
              <a:t>few </a:t>
            </a:r>
            <a:r>
              <a:rPr dirty="0" sz="1100" spc="5" b="1">
                <a:latin typeface="Times New Roman"/>
                <a:cs typeface="Times New Roman"/>
              </a:rPr>
              <a:t>assumptions  </a:t>
            </a:r>
            <a:r>
              <a:rPr dirty="0" sz="1100" spc="10" b="1">
                <a:latin typeface="Times New Roman"/>
                <a:cs typeface="Times New Roman"/>
              </a:rPr>
              <a:t>about </a:t>
            </a:r>
            <a:r>
              <a:rPr dirty="0" sz="1100" spc="5" b="1">
                <a:latin typeface="Times New Roman"/>
                <a:cs typeface="Times New Roman"/>
              </a:rPr>
              <a:t>investor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preferences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240"/>
              </a:lnSpc>
            </a:pP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CAPM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not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only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model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pricing.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Another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model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has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received</a:t>
            </a:r>
            <a:endParaRPr sz="1100">
              <a:latin typeface="Times New Roman"/>
              <a:cs typeface="Times New Roman"/>
            </a:endParaRPr>
          </a:p>
          <a:p>
            <a:pPr algn="just" marL="101600" marR="94615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attention is 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arbitrage pricing theory </a:t>
            </a:r>
            <a:r>
              <a:rPr dirty="0" sz="1100" spc="10">
                <a:latin typeface="Times New Roman"/>
                <a:cs typeface="Times New Roman"/>
              </a:rPr>
              <a:t>(APT)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developed by </a:t>
            </a:r>
            <a:r>
              <a:rPr dirty="0" sz="1100" spc="5">
                <a:latin typeface="Times New Roman"/>
                <a:cs typeface="Times New Roman"/>
              </a:rPr>
              <a:t>Ross </a:t>
            </a:r>
            <a:r>
              <a:rPr dirty="0" sz="1100" spc="10">
                <a:latin typeface="Times New Roman"/>
                <a:cs typeface="Times New Roman"/>
              </a:rPr>
              <a:t>and enhanced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others. In </a:t>
            </a:r>
            <a:r>
              <a:rPr dirty="0" sz="1100" spc="10">
                <a:latin typeface="Times New Roman"/>
                <a:cs typeface="Times New Roman"/>
              </a:rPr>
              <a:t>recent </a:t>
            </a:r>
            <a:r>
              <a:rPr dirty="0" sz="1100" spc="5">
                <a:latin typeface="Times New Roman"/>
                <a:cs typeface="Times New Roman"/>
              </a:rPr>
              <a:t>years, </a:t>
            </a:r>
            <a:r>
              <a:rPr dirty="0" sz="1100" spc="15">
                <a:latin typeface="Times New Roman"/>
                <a:cs typeface="Times New Roman"/>
              </a:rPr>
              <a:t>APT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emerged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alternative theory-of asset pricing 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15">
                <a:latin typeface="Times New Roman"/>
                <a:cs typeface="Times New Roman"/>
              </a:rPr>
              <a:t>CAPM.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appeal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 that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more general </a:t>
            </a:r>
            <a:r>
              <a:rPr dirty="0" sz="1100" spc="5">
                <a:latin typeface="Times New Roman"/>
                <a:cs typeface="Times New Roman"/>
              </a:rPr>
              <a:t>than the</a:t>
            </a:r>
            <a:r>
              <a:rPr dirty="0" baseline="37037" sz="1125" spc="7">
                <a:latin typeface="Times New Roman"/>
                <a:cs typeface="Times New Roman"/>
              </a:rPr>
              <a:t>1 </a:t>
            </a:r>
            <a:r>
              <a:rPr dirty="0" sz="1100" spc="15">
                <a:latin typeface="Times New Roman"/>
                <a:cs typeface="Times New Roman"/>
              </a:rPr>
              <a:t>CAPM,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less restrictive  </a:t>
            </a:r>
            <a:r>
              <a:rPr dirty="0" sz="1100" spc="10">
                <a:latin typeface="Times New Roman"/>
                <a:cs typeface="Times New Roman"/>
              </a:rPr>
              <a:t>assumptions. However,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the CAPM, </a:t>
            </a:r>
            <a:r>
              <a:rPr dirty="0" sz="1100" spc="5">
                <a:latin typeface="Times New Roman"/>
                <a:cs typeface="Times New Roman"/>
              </a:rPr>
              <a:t>it has limitations,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CAPM, </a:t>
            </a:r>
            <a:r>
              <a:rPr dirty="0" sz="1100" spc="5">
                <a:latin typeface="Times New Roman"/>
                <a:cs typeface="Times New Roman"/>
              </a:rPr>
              <a:t>it is not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final </a:t>
            </a:r>
            <a:r>
              <a:rPr dirty="0" sz="1100" spc="10">
                <a:latin typeface="Times New Roman"/>
                <a:cs typeface="Times New Roman"/>
              </a:rPr>
              <a:t>word in asset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pricing.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6989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Similar to the </a:t>
            </a:r>
            <a:r>
              <a:rPr dirty="0" sz="1100" spc="15">
                <a:latin typeface="Times New Roman"/>
                <a:cs typeface="Times New Roman"/>
              </a:rPr>
              <a:t>CAPM, </a:t>
            </a:r>
            <a:r>
              <a:rPr dirty="0" sz="1100" spc="5">
                <a:latin typeface="Times New Roman"/>
                <a:cs typeface="Times New Roman"/>
              </a:rPr>
              <a:t>or any other asset-pricing </a:t>
            </a:r>
            <a:r>
              <a:rPr dirty="0" sz="1100" spc="10">
                <a:latin typeface="Times New Roman"/>
                <a:cs typeface="Times New Roman"/>
              </a:rPr>
              <a:t>model, </a:t>
            </a:r>
            <a:r>
              <a:rPr dirty="0" sz="1100" spc="15">
                <a:latin typeface="Times New Roman"/>
                <a:cs typeface="Times New Roman"/>
              </a:rPr>
              <a:t>APT </a:t>
            </a:r>
            <a:r>
              <a:rPr dirty="0" sz="1100" spc="5">
                <a:latin typeface="Times New Roman"/>
                <a:cs typeface="Times New Roman"/>
              </a:rPr>
              <a:t>posits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between  expected return </a:t>
            </a:r>
            <a:r>
              <a:rPr dirty="0" sz="1100" spc="5">
                <a:latin typeface="Times New Roman"/>
                <a:cs typeface="Times New Roman"/>
              </a:rPr>
              <a:t>and risk. It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so, </a:t>
            </a:r>
            <a:r>
              <a:rPr dirty="0" sz="1100" spc="10">
                <a:latin typeface="Times New Roman"/>
                <a:cs typeface="Times New Roman"/>
              </a:rPr>
              <a:t>however, using different assumptions and procedures.  Very </a:t>
            </a:r>
            <a:r>
              <a:rPr dirty="0" sz="1100" spc="5">
                <a:latin typeface="Times New Roman"/>
                <a:cs typeface="Times New Roman"/>
              </a:rPr>
              <a:t>importantly, </a:t>
            </a:r>
            <a:r>
              <a:rPr dirty="0" sz="1100" spc="15">
                <a:latin typeface="Times New Roman"/>
                <a:cs typeface="Times New Roman"/>
              </a:rPr>
              <a:t>APT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 critically </a:t>
            </a:r>
            <a:r>
              <a:rPr dirty="0" sz="1100" spc="10">
                <a:latin typeface="Times New Roman"/>
                <a:cs typeface="Times New Roman"/>
              </a:rPr>
              <a:t>dependent on an underlying </a:t>
            </a:r>
            <a:r>
              <a:rPr dirty="0" sz="1100" spc="5">
                <a:latin typeface="Times New Roman"/>
                <a:cs typeface="Times New Roman"/>
              </a:rPr>
              <a:t>market portfolio as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CAPM, </a:t>
            </a:r>
            <a:r>
              <a:rPr dirty="0" sz="1100" spc="10">
                <a:latin typeface="Times New Roman"/>
                <a:cs typeface="Times New Roman"/>
              </a:rPr>
              <a:t>which predicts that only market risk </a:t>
            </a:r>
            <a:r>
              <a:rPr dirty="0" sz="1100" spc="5">
                <a:latin typeface="Times New Roman"/>
                <a:cs typeface="Times New Roman"/>
              </a:rPr>
              <a:t>influences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returns. Instead, </a:t>
            </a:r>
            <a:r>
              <a:rPr dirty="0" sz="1100" spc="15">
                <a:latin typeface="Times New Roman"/>
                <a:cs typeface="Times New Roman"/>
              </a:rPr>
              <a:t>APT  </a:t>
            </a:r>
            <a:r>
              <a:rPr dirty="0" sz="1100" spc="10">
                <a:latin typeface="Times New Roman"/>
                <a:cs typeface="Times New Roman"/>
              </a:rPr>
              <a:t>recognizes that several types of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affect security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APT </a:t>
            </a:r>
            <a:r>
              <a:rPr dirty="0" sz="1100" spc="5">
                <a:latin typeface="Times New Roman"/>
                <a:cs typeface="Times New Roman"/>
              </a:rPr>
              <a:t>is based </a:t>
            </a:r>
            <a:r>
              <a:rPr dirty="0" sz="1100" spc="10">
                <a:latin typeface="Times New Roman"/>
                <a:cs typeface="Times New Roman"/>
              </a:rPr>
              <a:t>on the law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price,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states that </a:t>
            </a:r>
            <a:r>
              <a:rPr dirty="0" sz="1100" spc="10">
                <a:latin typeface="Times New Roman"/>
                <a:cs typeface="Times New Roman"/>
              </a:rPr>
              <a:t>two otherwise </a:t>
            </a:r>
            <a:r>
              <a:rPr dirty="0" sz="1100" spc="5">
                <a:latin typeface="Times New Roman"/>
                <a:cs typeface="Times New Roman"/>
              </a:rPr>
              <a:t>identical assets </a:t>
            </a:r>
            <a:r>
              <a:rPr dirty="0" sz="1100" spc="10">
                <a:latin typeface="Times New Roman"/>
                <a:cs typeface="Times New Roman"/>
              </a:rPr>
              <a:t>cannot  </a:t>
            </a:r>
            <a:r>
              <a:rPr dirty="0" sz="1100" spc="5">
                <a:latin typeface="Times New Roman"/>
                <a:cs typeface="Times New Roman"/>
              </a:rPr>
              <a:t>sell at different prices. </a:t>
            </a:r>
            <a:r>
              <a:rPr dirty="0" sz="1100" spc="15">
                <a:latin typeface="Times New Roman"/>
                <a:cs typeface="Times New Roman"/>
              </a:rPr>
              <a:t>APT </a:t>
            </a:r>
            <a:r>
              <a:rPr dirty="0" sz="1100" spc="10">
                <a:latin typeface="Times New Roman"/>
                <a:cs typeface="Times New Roman"/>
              </a:rPr>
              <a:t>assumes </a:t>
            </a:r>
            <a:r>
              <a:rPr dirty="0" sz="1100" spc="5">
                <a:latin typeface="Times New Roman"/>
                <a:cs typeface="Times New Roman"/>
              </a:rPr>
              <a:t>that asset returns are linearly related to </a:t>
            </a:r>
            <a:r>
              <a:rPr dirty="0" sz="1100" spc="10">
                <a:latin typeface="Times New Roman"/>
                <a:cs typeface="Times New Roman"/>
              </a:rPr>
              <a:t>a set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indexes, where each index </a:t>
            </a:r>
            <a:r>
              <a:rPr dirty="0" sz="1100" spc="5">
                <a:latin typeface="Times New Roman"/>
                <a:cs typeface="Times New Roman"/>
              </a:rPr>
              <a:t>represents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factor that </a:t>
            </a:r>
            <a:r>
              <a:rPr dirty="0" sz="1100" spc="10">
                <a:latin typeface="Times New Roman"/>
                <a:cs typeface="Times New Roman"/>
              </a:rPr>
              <a:t>influences </a:t>
            </a:r>
            <a:r>
              <a:rPr dirty="0" sz="1100" spc="5">
                <a:latin typeface="Times New Roman"/>
                <a:cs typeface="Times New Roman"/>
              </a:rPr>
              <a:t>the return </a:t>
            </a:r>
            <a:r>
              <a:rPr dirty="0" sz="1100" spc="10">
                <a:latin typeface="Times New Roman"/>
                <a:cs typeface="Times New Roman"/>
              </a:rPr>
              <a:t>on an </a:t>
            </a:r>
            <a:r>
              <a:rPr dirty="0" sz="1100" spc="5">
                <a:latin typeface="Times New Roman"/>
                <a:cs typeface="Times New Roman"/>
              </a:rPr>
              <a:t>asset. </a:t>
            </a:r>
            <a:r>
              <a:rPr dirty="0" sz="1100" spc="10">
                <a:latin typeface="Times New Roman"/>
                <a:cs typeface="Times New Roman"/>
              </a:rPr>
              <a:t>Market  </a:t>
            </a:r>
            <a:r>
              <a:rPr dirty="0" sz="1100" spc="5">
                <a:latin typeface="Times New Roman"/>
                <a:cs typeface="Times New Roman"/>
              </a:rPr>
              <a:t>participants develop expectations </a:t>
            </a:r>
            <a:r>
              <a:rPr dirty="0" sz="1100" spc="10">
                <a:latin typeface="Times New Roman"/>
                <a:cs typeface="Times New Roman"/>
              </a:rPr>
              <a:t>about the </a:t>
            </a:r>
            <a:r>
              <a:rPr dirty="0" sz="1100" spc="5">
                <a:latin typeface="Times New Roman"/>
                <a:cs typeface="Times New Roman"/>
              </a:rPr>
              <a:t>sensitivities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assets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factor. </a:t>
            </a:r>
            <a:r>
              <a:rPr dirty="0" sz="1100" spc="10">
                <a:latin typeface="Times New Roman"/>
                <a:cs typeface="Times New Roman"/>
              </a:rPr>
              <a:t>They buy and  </a:t>
            </a:r>
            <a:r>
              <a:rPr dirty="0" sz="1100" spc="5">
                <a:latin typeface="Times New Roman"/>
                <a:cs typeface="Times New Roman"/>
              </a:rPr>
              <a:t>sell securities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that, given, </a:t>
            </a:r>
            <a:r>
              <a:rPr dirty="0" sz="1100" spc="10">
                <a:latin typeface="Times New Roman"/>
                <a:cs typeface="Times New Roman"/>
              </a:rPr>
              <a:t>the law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price, securities affected equal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 </a:t>
            </a:r>
            <a:r>
              <a:rPr dirty="0" sz="1100" spc="5">
                <a:latin typeface="Times New Roman"/>
                <a:cs typeface="Times New Roman"/>
              </a:rPr>
              <a:t>factors will </a:t>
            </a:r>
            <a:r>
              <a:rPr dirty="0" sz="1100" spc="10">
                <a:latin typeface="Times New Roman"/>
                <a:cs typeface="Times New Roman"/>
              </a:rPr>
              <a:t>have equal expected </a:t>
            </a:r>
            <a:r>
              <a:rPr dirty="0" sz="1100" spc="5">
                <a:latin typeface="Times New Roman"/>
                <a:cs typeface="Times New Roman"/>
              </a:rPr>
              <a:t>returns. This </a:t>
            </a:r>
            <a:r>
              <a:rPr dirty="0" sz="1100" spc="10">
                <a:latin typeface="Times New Roman"/>
                <a:cs typeface="Times New Roman"/>
              </a:rPr>
              <a:t>buying and </a:t>
            </a:r>
            <a:r>
              <a:rPr dirty="0" sz="1100" spc="5">
                <a:latin typeface="Times New Roman"/>
                <a:cs typeface="Times New Roman"/>
              </a:rPr>
              <a:t>selling is the arbitrage process,  </a:t>
            </a:r>
            <a:r>
              <a:rPr dirty="0" sz="1100" spc="10">
                <a:latin typeface="Times New Roman"/>
                <a:cs typeface="Times New Roman"/>
              </a:rPr>
              <a:t>which determines the prices of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500"/>
              </a:lnSpc>
            </a:pPr>
            <a:r>
              <a:rPr dirty="0" sz="1100" spc="15">
                <a:latin typeface="Times New Roman"/>
                <a:cs typeface="Times New Roman"/>
              </a:rPr>
              <a:t>APT </a:t>
            </a:r>
            <a:r>
              <a:rPr dirty="0" sz="1100" spc="5">
                <a:latin typeface="Times New Roman"/>
                <a:cs typeface="Times New Roman"/>
              </a:rPr>
              <a:t>states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equilibrium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adjust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eliminate </a:t>
            </a:r>
            <a:r>
              <a:rPr dirty="0" sz="1100" spc="5">
                <a:latin typeface="Times New Roman"/>
                <a:cs typeface="Times New Roman"/>
              </a:rPr>
              <a:t>any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arbitrage  opportunities,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refer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situations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where a </a:t>
            </a:r>
            <a:r>
              <a:rPr dirty="0" sz="1100" spc="5">
                <a:latin typeface="Times New Roman"/>
                <a:cs typeface="Times New Roman"/>
              </a:rPr>
              <a:t>zero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investment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constructing </a:t>
            </a:r>
            <a:r>
              <a:rPr dirty="0" sz="1100" spc="5">
                <a:latin typeface="Times New Roman"/>
                <a:cs typeface="Times New Roman"/>
              </a:rPr>
              <a:t>that, </a:t>
            </a:r>
            <a:r>
              <a:rPr dirty="0" sz="1100" spc="10">
                <a:latin typeface="Times New Roman"/>
                <a:cs typeface="Times New Roman"/>
              </a:rPr>
              <a:t>will yield a </a:t>
            </a:r>
            <a:r>
              <a:rPr dirty="0" sz="1100" spc="5">
                <a:latin typeface="Times New Roman"/>
                <a:cs typeface="Times New Roman"/>
              </a:rPr>
              <a:t>risk-free profit. </a:t>
            </a:r>
            <a:r>
              <a:rPr dirty="0" sz="1100" spc="1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arbitrage opportunities arise,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relatively  </a:t>
            </a:r>
            <a:r>
              <a:rPr dirty="0" sz="1100" spc="10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act to </a:t>
            </a:r>
            <a:r>
              <a:rPr dirty="0" sz="1100" spc="10">
                <a:latin typeface="Times New Roman"/>
                <a:cs typeface="Times New Roman"/>
              </a:rPr>
              <a:t>restore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equilibrium.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Unlike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CAPM, APT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assume: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310"/>
              </a:lnSpc>
              <a:buAutoNum type="arabicPeriod"/>
              <a:tabLst>
                <a:tab pos="442595" algn="l"/>
              </a:tabLst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single-period </a:t>
            </a:r>
            <a:r>
              <a:rPr dirty="0" sz="1100" spc="10">
                <a:latin typeface="Times New Roman"/>
                <a:cs typeface="Times New Roman"/>
              </a:rPr>
              <a:t>investment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horizon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300"/>
              </a:lnSpc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absence of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taxes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295"/>
              </a:lnSpc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Borrowing and </a:t>
            </a:r>
            <a:r>
              <a:rPr dirty="0" sz="1100" spc="5">
                <a:latin typeface="Times New Roman"/>
                <a:cs typeface="Times New Roman"/>
              </a:rPr>
              <a:t>lending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RF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310"/>
              </a:lnSpc>
              <a:buAutoNum type="arabicPeriod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Investors select portfolios </a:t>
            </a:r>
            <a:r>
              <a:rPr dirty="0" sz="1100" spc="10">
                <a:latin typeface="Times New Roman"/>
                <a:cs typeface="Times New Roman"/>
              </a:rPr>
              <a:t>on the basis </a:t>
            </a:r>
            <a:r>
              <a:rPr dirty="0" sz="1100" spc="5">
                <a:latin typeface="Times New Roman"/>
                <a:cs typeface="Times New Roman"/>
              </a:rPr>
              <a:t>of expected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variance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APT,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the CAPM, </a:t>
            </a:r>
            <a:r>
              <a:rPr dirty="0" sz="1100" spc="5">
                <a:latin typeface="Times New Roman"/>
                <a:cs typeface="Times New Roman"/>
              </a:rPr>
              <a:t>does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assume: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310"/>
              </a:lnSpc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Investors have homogeneous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beliefs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300"/>
              </a:lnSpc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Investors are risk-averse </a:t>
            </a:r>
            <a:r>
              <a:rPr dirty="0" sz="1100" spc="5">
                <a:latin typeface="Times New Roman"/>
                <a:cs typeface="Times New Roman"/>
              </a:rPr>
              <a:t>utility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maximizers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300"/>
              </a:lnSpc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Markets </a:t>
            </a:r>
            <a:r>
              <a:rPr dirty="0" sz="1100" spc="5">
                <a:latin typeface="Times New Roman"/>
                <a:cs typeface="Times New Roman"/>
              </a:rPr>
              <a:t>are perfect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310"/>
              </a:lnSpc>
              <a:buAutoNum type="arabicPeriod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Returns are generated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factor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model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35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Factor </a:t>
            </a:r>
            <a:r>
              <a:rPr dirty="0" sz="1100" spc="10">
                <a:latin typeface="Times New Roman"/>
                <a:cs typeface="Times New Roman"/>
              </a:rPr>
              <a:t>Model used </a:t>
            </a:r>
            <a:r>
              <a:rPr dirty="0" sz="1100" spc="5">
                <a:latin typeface="Times New Roman"/>
                <a:cs typeface="Times New Roman"/>
              </a:rPr>
              <a:t>to depict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behavior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security prices by identifying major factors in  </a:t>
            </a:r>
            <a:r>
              <a:rPr dirty="0" sz="1100" spc="10">
                <a:latin typeface="Times New Roman"/>
                <a:cs typeface="Times New Roman"/>
              </a:rPr>
              <a:t>the economy </a:t>
            </a:r>
            <a:r>
              <a:rPr dirty="0" sz="1100" spc="5">
                <a:latin typeface="Times New Roman"/>
                <a:cs typeface="Times New Roman"/>
              </a:rPr>
              <a:t>that affect large </a:t>
            </a:r>
            <a:r>
              <a:rPr dirty="0" sz="1100" spc="10">
                <a:latin typeface="Times New Roman"/>
                <a:cs typeface="Times New Roman"/>
              </a:rPr>
              <a:t>numbers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factor model is </a:t>
            </a:r>
            <a:r>
              <a:rPr dirty="0" sz="1100" spc="10">
                <a:latin typeface="Times New Roman"/>
                <a:cs typeface="Times New Roman"/>
              </a:rPr>
              <a:t>based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view </a:t>
            </a:r>
            <a:r>
              <a:rPr dirty="0" sz="1100" spc="5">
                <a:latin typeface="Times New Roman"/>
                <a:cs typeface="Times New Roman"/>
              </a:rPr>
              <a:t>that there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underlying risk factor's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affect  realized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expected security returns.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risk factors represent </a:t>
            </a:r>
            <a:r>
              <a:rPr dirty="0" sz="1100" spc="10">
                <a:latin typeface="Times New Roman"/>
                <a:cs typeface="Times New Roman"/>
              </a:rPr>
              <a:t>broad economic </a:t>
            </a:r>
            <a:r>
              <a:rPr dirty="0" sz="1100" spc="5">
                <a:latin typeface="Times New Roman"/>
                <a:cs typeface="Times New Roman"/>
              </a:rPr>
              <a:t>forces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hot </a:t>
            </a:r>
            <a:r>
              <a:rPr dirty="0" sz="1100" spc="10">
                <a:latin typeface="Times New Roman"/>
                <a:cs typeface="Times New Roman"/>
              </a:rPr>
              <a:t>company-specific </a:t>
            </a:r>
            <a:r>
              <a:rPr dirty="0" sz="1100" spc="5">
                <a:latin typeface="Times New Roman"/>
                <a:cs typeface="Times New Roman"/>
              </a:rPr>
              <a:t>characteristics,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definition they represent </a:t>
            </a:r>
            <a:r>
              <a:rPr dirty="0" sz="1100" spc="10">
                <a:latin typeface="Times New Roman"/>
                <a:cs typeface="Times New Roman"/>
              </a:rPr>
              <a:t>the element of  surprise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factor—the difference between the </a:t>
            </a:r>
            <a:r>
              <a:rPr dirty="0" sz="1100" spc="5">
                <a:latin typeface="Times New Roman"/>
                <a:cs typeface="Times New Roman"/>
              </a:rPr>
              <a:t>actual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for the factor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its  </a:t>
            </a:r>
            <a:r>
              <a:rPr dirty="0" sz="1100" spc="10">
                <a:latin typeface="Times New Roman"/>
                <a:cs typeface="Times New Roman"/>
              </a:rPr>
              <a:t>expected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factors </a:t>
            </a:r>
            <a:r>
              <a:rPr dirty="0" sz="1100" spc="10" b="1">
                <a:latin typeface="Times New Roman"/>
                <a:cs typeface="Times New Roman"/>
              </a:rPr>
              <a:t>must possess </a:t>
            </a:r>
            <a:r>
              <a:rPr dirty="0" sz="1100" spc="5" b="1">
                <a:latin typeface="Times New Roman"/>
                <a:cs typeface="Times New Roman"/>
              </a:rPr>
              <a:t>three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characteristics: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441959" marR="6350" indent="-215265">
              <a:lnSpc>
                <a:spcPts val="1300"/>
              </a:lnSpc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risk factor must </a:t>
            </a:r>
            <a:r>
              <a:rPr dirty="0" sz="1100" spc="10">
                <a:latin typeface="Times New Roman"/>
                <a:cs typeface="Times New Roman"/>
              </a:rPr>
              <a:t>have a pervasive </a:t>
            </a:r>
            <a:r>
              <a:rPr dirty="0" sz="1100" spc="5">
                <a:latin typeface="Times New Roman"/>
                <a:cs typeface="Times New Roman"/>
              </a:rPr>
              <a:t>influence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stock returns. Firm-specific  </a:t>
            </a:r>
            <a:r>
              <a:rPr dirty="0" sz="1100" spc="10">
                <a:latin typeface="Times New Roman"/>
                <a:cs typeface="Times New Roman"/>
              </a:rPr>
              <a:t>events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APT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factors.</a:t>
            </a:r>
            <a:endParaRPr sz="1100">
              <a:latin typeface="Times New Roman"/>
              <a:cs typeface="Times New Roman"/>
            </a:endParaRPr>
          </a:p>
          <a:p>
            <a:pPr algn="just" marL="441959" indent="-215265">
              <a:lnSpc>
                <a:spcPts val="1245"/>
              </a:lnSpc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These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factors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must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influence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expected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return,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which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means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they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must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have</a:t>
            </a:r>
            <a:endParaRPr sz="1100">
              <a:latin typeface="Times New Roman"/>
              <a:cs typeface="Times New Roman"/>
            </a:endParaRPr>
          </a:p>
          <a:p>
            <a:pPr algn="just" marL="441959" marR="6985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nonzero prices. This issue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determined </a:t>
            </a:r>
            <a:r>
              <a:rPr dirty="0" sz="1100" spc="5">
                <a:latin typeface="Times New Roman"/>
                <a:cs typeface="Times New Roman"/>
              </a:rPr>
              <a:t>empirically, by statistically </a:t>
            </a:r>
            <a:r>
              <a:rPr dirty="0" sz="1100" spc="10">
                <a:latin typeface="Times New Roman"/>
                <a:cs typeface="Times New Roman"/>
              </a:rPr>
              <a:t>analyzing 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returns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see which </a:t>
            </a:r>
            <a:r>
              <a:rPr dirty="0" sz="1100" spc="5">
                <a:latin typeface="Times New Roman"/>
                <a:cs typeface="Times New Roman"/>
              </a:rPr>
              <a:t>factors </a:t>
            </a:r>
            <a:r>
              <a:rPr dirty="0" sz="1100" spc="10">
                <a:latin typeface="Times New Roman"/>
                <a:cs typeface="Times New Roman"/>
              </a:rPr>
              <a:t>pervasively </a:t>
            </a:r>
            <a:r>
              <a:rPr dirty="0" sz="1100" spc="5">
                <a:latin typeface="Times New Roman"/>
                <a:cs typeface="Times New Roman"/>
              </a:rPr>
              <a:t>affect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 algn="just" marL="441959" indent="-215265">
              <a:lnSpc>
                <a:spcPts val="1250"/>
              </a:lnSpc>
              <a:buAutoNum type="arabicPeriod" startAt="3"/>
              <a:tabLst>
                <a:tab pos="442595" algn="l"/>
              </a:tabLst>
            </a:pPr>
            <a:r>
              <a:rPr dirty="0" sz="1100" spc="15">
                <a:latin typeface="Times New Roman"/>
                <a:cs typeface="Times New Roman"/>
              </a:rPr>
              <a:t>At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beginning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each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period,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factors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must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unpredictable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</a:t>
            </a:r>
            <a:endParaRPr sz="1100">
              <a:latin typeface="Times New Roman"/>
              <a:cs typeface="Times New Roman"/>
            </a:endParaRPr>
          </a:p>
          <a:p>
            <a:pPr algn="just" marL="441959" marR="5715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whole, this raises </a:t>
            </a:r>
            <a:r>
              <a:rPr dirty="0" sz="1100" spc="10">
                <a:latin typeface="Times New Roman"/>
                <a:cs typeface="Times New Roman"/>
              </a:rPr>
              <a:t>an important </a:t>
            </a:r>
            <a:r>
              <a:rPr dirty="0" sz="1100" spc="5">
                <a:latin typeface="Times New Roman"/>
                <a:cs typeface="Times New Roman"/>
              </a:rPr>
              <a:t>point. In our </a:t>
            </a:r>
            <a:r>
              <a:rPr dirty="0" sz="1100" spc="10">
                <a:latin typeface="Times New Roman"/>
                <a:cs typeface="Times New Roman"/>
              </a:rPr>
              <a:t>example above, we used </a:t>
            </a:r>
            <a:r>
              <a:rPr dirty="0" sz="1100" spc="5">
                <a:latin typeface="Times New Roman"/>
                <a:cs typeface="Times New Roman"/>
              </a:rPr>
              <a:t>in flatten  </a:t>
            </a:r>
            <a:r>
              <a:rPr dirty="0" sz="1100" spc="10">
                <a:latin typeface="Times New Roman"/>
                <a:cs typeface="Times New Roman"/>
              </a:rPr>
              <a:t>and the economy's output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factors affecting </a:t>
            </a:r>
            <a:r>
              <a:rPr dirty="0" sz="1100" spc="10">
                <a:latin typeface="Times New Roman"/>
                <a:cs typeface="Times New Roman"/>
              </a:rPr>
              <a:t>portfolio returns.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rate of  </a:t>
            </a:r>
            <a:r>
              <a:rPr dirty="0" sz="1100" spc="5">
                <a:latin typeface="Times New Roman"/>
                <a:cs typeface="Times New Roman"/>
              </a:rPr>
              <a:t>inflation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not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APT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factor,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because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least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partially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predictable.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0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223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442595" marR="5715" indent="-430530">
              <a:lnSpc>
                <a:spcPct val="984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economy with </a:t>
            </a:r>
            <a:r>
              <a:rPr dirty="0" sz="1100" spc="5">
                <a:latin typeface="Times New Roman"/>
                <a:cs typeface="Times New Roman"/>
              </a:rPr>
              <a:t>reasonable growth </a:t>
            </a:r>
            <a:r>
              <a:rPr dirty="0" sz="1100" spc="10">
                <a:latin typeface="Times New Roman"/>
                <a:cs typeface="Times New Roman"/>
              </a:rPr>
              <a:t>where the </a:t>
            </a:r>
            <a:r>
              <a:rPr dirty="0" sz="1100" spc="5">
                <a:latin typeface="Times New Roman"/>
                <a:cs typeface="Times New Roman"/>
              </a:rPr>
              <a:t>quarterly rate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inflation has </a:t>
            </a:r>
            <a:r>
              <a:rPr dirty="0" sz="1100" spc="10">
                <a:latin typeface="Times New Roman"/>
                <a:cs typeface="Times New Roman"/>
              </a:rPr>
              <a:t>averaged 3 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on an </a:t>
            </a:r>
            <a:r>
              <a:rPr dirty="0" sz="1100" spc="5">
                <a:latin typeface="Times New Roman"/>
                <a:cs typeface="Times New Roman"/>
              </a:rPr>
              <a:t>annual basis, </a:t>
            </a:r>
            <a:r>
              <a:rPr dirty="0" sz="1100" spc="10">
                <a:latin typeface="Times New Roman"/>
                <a:cs typeface="Times New Roman"/>
              </a:rPr>
              <a:t>we can </a:t>
            </a:r>
            <a:r>
              <a:rPr dirty="0" sz="1100" spc="5">
                <a:latin typeface="Times New Roman"/>
                <a:cs typeface="Times New Roman"/>
              </a:rPr>
              <a:t>reasonably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next </a:t>
            </a:r>
            <a:r>
              <a:rPr dirty="0" sz="1100" spc="5">
                <a:latin typeface="Times New Roman"/>
                <a:cs typeface="Times New Roman"/>
              </a:rPr>
              <a:t>quarter inflation rate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going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10 </a:t>
            </a:r>
            <a:r>
              <a:rPr dirty="0" sz="1100" spc="5">
                <a:latin typeface="Times New Roman"/>
                <a:cs typeface="Times New Roman"/>
              </a:rPr>
              <a:t>percent. </a:t>
            </a:r>
            <a:r>
              <a:rPr dirty="0" sz="1100" spc="2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hand, </a:t>
            </a:r>
            <a:r>
              <a:rPr dirty="0" sz="1100" spc="10">
                <a:latin typeface="Times New Roman"/>
                <a:cs typeface="Times New Roman"/>
              </a:rPr>
              <a:t>unexpected inflation—the 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actual inflation, </a:t>
            </a:r>
            <a:r>
              <a:rPr dirty="0" sz="1100" spc="10">
                <a:latin typeface="Times New Roman"/>
                <a:cs typeface="Times New Roman"/>
              </a:rPr>
              <a:t>and expected </a:t>
            </a:r>
            <a:r>
              <a:rPr dirty="0" sz="1100" spc="5">
                <a:latin typeface="Times New Roman"/>
                <a:cs typeface="Times New Roman"/>
              </a:rPr>
              <a:t>inflation—is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15">
                <a:latin typeface="Times New Roman"/>
                <a:cs typeface="Times New Roman"/>
              </a:rPr>
              <a:t>APT </a:t>
            </a:r>
            <a:r>
              <a:rPr dirty="0" sz="1100" spc="5">
                <a:latin typeface="Times New Roman"/>
                <a:cs typeface="Times New Roman"/>
              </a:rPr>
              <a:t>risk factor. 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definition, it cannot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predicted, since it is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unexpected.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really matters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the deviations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factors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expected values. </a:t>
            </a:r>
            <a:r>
              <a:rPr dirty="0" sz="1100" spc="5">
                <a:latin typeface="Times New Roman"/>
                <a:cs typeface="Times New Roman"/>
              </a:rPr>
              <a:t>For  </a:t>
            </a:r>
            <a:r>
              <a:rPr dirty="0" sz="1100" spc="10">
                <a:latin typeface="Times New Roman"/>
                <a:cs typeface="Times New Roman"/>
              </a:rPr>
              <a:t>example, </a:t>
            </a: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value of inflation is </a:t>
            </a:r>
            <a:r>
              <a:rPr dirty="0" sz="1100" spc="10">
                <a:latin typeface="Times New Roman"/>
                <a:cs typeface="Times New Roman"/>
              </a:rPr>
              <a:t>5 </a:t>
            </a:r>
            <a:r>
              <a:rPr dirty="0" sz="1100" spc="5">
                <a:latin typeface="Times New Roman"/>
                <a:cs typeface="Times New Roman"/>
              </a:rPr>
              <a:t>percent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actual rate of inflation for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period is </a:t>
            </a:r>
            <a:r>
              <a:rPr dirty="0" sz="1100" spc="10">
                <a:latin typeface="Times New Roman"/>
                <a:cs typeface="Times New Roman"/>
              </a:rPr>
              <a:t>only 4 </a:t>
            </a:r>
            <a:r>
              <a:rPr dirty="0" sz="1100" spc="5">
                <a:latin typeface="Times New Roman"/>
                <a:cs typeface="Times New Roman"/>
              </a:rPr>
              <a:t>percent, this, 1-percent deviation will affect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actual </a:t>
            </a:r>
            <a:r>
              <a:rPr dirty="0" sz="1100" spc="10">
                <a:latin typeface="Times New Roman"/>
                <a:cs typeface="Times New Roman"/>
              </a:rPr>
              <a:t>return </a:t>
            </a:r>
            <a:r>
              <a:rPr dirty="0" sz="1100" spc="5">
                <a:latin typeface="Times New Roman"/>
                <a:cs typeface="Times New Roman"/>
              </a:rPr>
              <a:t>for the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Portfolio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Management: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involves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series of decisions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actions that </a:t>
            </a:r>
            <a:r>
              <a:rPr dirty="0" sz="1100" spc="10">
                <a:latin typeface="Times New Roman"/>
                <a:cs typeface="Times New Roman"/>
              </a:rPr>
              <a:t>must be made by every  investor </a:t>
            </a:r>
            <a:r>
              <a:rPr dirty="0" sz="1100" spc="5">
                <a:latin typeface="Times New Roman"/>
                <a:cs typeface="Times New Roman"/>
              </a:rPr>
              <a:t>whether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individual or institution. Portfolios must </a:t>
            </a:r>
            <a:r>
              <a:rPr dirty="0" sz="1100" spc="10">
                <a:latin typeface="Times New Roman"/>
                <a:cs typeface="Times New Roman"/>
              </a:rPr>
              <a:t>be managed </a:t>
            </a:r>
            <a:r>
              <a:rPr dirty="0" sz="1100" spc="5">
                <a:latin typeface="Times New Roman"/>
                <a:cs typeface="Times New Roman"/>
              </a:rPr>
              <a:t>whether investors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follow </a:t>
            </a:r>
            <a:r>
              <a:rPr dirty="0" sz="1100" spc="10">
                <a:latin typeface="Times New Roman"/>
                <a:cs typeface="Times New Roman"/>
              </a:rPr>
              <a:t>a passive approach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>
                <a:latin typeface="Times New Roman"/>
                <a:cs typeface="Times New Roman"/>
              </a:rPr>
              <a:t>ail </a:t>
            </a:r>
            <a:r>
              <a:rPr dirty="0" sz="1100" spc="5">
                <a:latin typeface="Times New Roman"/>
                <a:cs typeface="Times New Roman"/>
              </a:rPr>
              <a:t>active </a:t>
            </a:r>
            <a:r>
              <a:rPr dirty="0" sz="1100" spc="10">
                <a:latin typeface="Times New Roman"/>
                <a:cs typeface="Times New Roman"/>
              </a:rPr>
              <a:t>approach to </a:t>
            </a:r>
            <a:r>
              <a:rPr dirty="0" sz="1100" spc="5">
                <a:latin typeface="Times New Roman"/>
                <a:cs typeface="Times New Roman"/>
              </a:rPr>
              <a:t>selecting </a:t>
            </a:r>
            <a:r>
              <a:rPr dirty="0" sz="1100" spc="10">
                <a:latin typeface="Times New Roman"/>
                <a:cs typeface="Times New Roman"/>
              </a:rPr>
              <a:t>and holding </a:t>
            </a:r>
            <a:r>
              <a:rPr dirty="0" sz="1100" spc="5">
                <a:latin typeface="Times New Roman"/>
                <a:cs typeface="Times New Roman"/>
              </a:rPr>
              <a:t>their financial  assets.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15">
                <a:latin typeface="Times New Roman"/>
                <a:cs typeface="Times New Roman"/>
              </a:rPr>
              <a:t>saw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examined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theory, </a:t>
            </a:r>
            <a:r>
              <a:rPr dirty="0" sz="1100" spc="5">
                <a:latin typeface="Times New Roman"/>
                <a:cs typeface="Times New Roman"/>
              </a:rPr>
              <a:t>the relationships </a:t>
            </a:r>
            <a:r>
              <a:rPr dirty="0" sz="1100" spc="10">
                <a:latin typeface="Times New Roman"/>
                <a:cs typeface="Times New Roman"/>
              </a:rPr>
              <a:t>among the various  investment </a:t>
            </a:r>
            <a:r>
              <a:rPr dirty="0" sz="1100" spc="5">
                <a:latin typeface="Times New Roman"/>
                <a:cs typeface="Times New Roman"/>
              </a:rPr>
              <a:t>alternatives that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held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considered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is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hold an optimal portfolio, and achieve </a:t>
            </a:r>
            <a:r>
              <a:rPr dirty="0" sz="1100" spc="5">
                <a:latin typeface="Times New Roman"/>
                <a:cs typeface="Times New Roman"/>
              </a:rPr>
              <a:t>his </a:t>
            </a:r>
            <a:r>
              <a:rPr dirty="0" sz="1100" spc="10">
                <a:latin typeface="Times New Roman"/>
                <a:cs typeface="Times New Roman"/>
              </a:rPr>
              <a:t>or her investment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objectives.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 can be thought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as a process. Having the </a:t>
            </a:r>
            <a:r>
              <a:rPr dirty="0" sz="1100" spc="5">
                <a:latin typeface="Times New Roman"/>
                <a:cs typeface="Times New Roman"/>
              </a:rPr>
              <a:t>process clearly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mind 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very important, allowing </a:t>
            </a:r>
            <a:r>
              <a:rPr dirty="0" sz="1100" spc="10">
                <a:latin typeface="Times New Roman"/>
                <a:cs typeface="Times New Roman"/>
              </a:rPr>
              <a:t>investors to </a:t>
            </a:r>
            <a:r>
              <a:rPr dirty="0" sz="1100" spc="5">
                <a:latin typeface="Times New Roman"/>
                <a:cs typeface="Times New Roman"/>
              </a:rPr>
              <a:t>proceed in an </a:t>
            </a:r>
            <a:r>
              <a:rPr dirty="0" sz="1100" spc="10">
                <a:latin typeface="Times New Roman"/>
                <a:cs typeface="Times New Roman"/>
              </a:rPr>
              <a:t>orderly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manner.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 this chapter,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outline the portfolio </a:t>
            </a:r>
            <a:r>
              <a:rPr dirty="0" sz="1100" spc="10">
                <a:latin typeface="Times New Roman"/>
                <a:cs typeface="Times New Roman"/>
              </a:rPr>
              <a:t>management process, </a:t>
            </a:r>
            <a:r>
              <a:rPr dirty="0" sz="1100" spc="5">
                <a:latin typeface="Times New Roman"/>
                <a:cs typeface="Times New Roman"/>
              </a:rPr>
              <a:t>making it clear 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logical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orderly flow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exist. This process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applied to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by any  investment </a:t>
            </a:r>
            <a:r>
              <a:rPr dirty="0" sz="1100" spc="10">
                <a:latin typeface="Times New Roman"/>
                <a:cs typeface="Times New Roman"/>
              </a:rPr>
              <a:t>manager. </a:t>
            </a:r>
            <a:r>
              <a:rPr dirty="0" sz="1100" spc="5">
                <a:latin typeface="Times New Roman"/>
                <a:cs typeface="Times New Roman"/>
              </a:rPr>
              <a:t>Details may vary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client to client, </a:t>
            </a:r>
            <a:r>
              <a:rPr dirty="0" sz="1100" spc="10">
                <a:latin typeface="Times New Roman"/>
                <a:cs typeface="Times New Roman"/>
              </a:rPr>
              <a:t>but the </a:t>
            </a:r>
            <a:r>
              <a:rPr dirty="0" sz="1100" spc="5">
                <a:latin typeface="Times New Roman"/>
                <a:cs typeface="Times New Roman"/>
              </a:rPr>
              <a:t>process remains </a:t>
            </a:r>
            <a:r>
              <a:rPr dirty="0" sz="1100" spc="10">
                <a:latin typeface="Times New Roman"/>
                <a:cs typeface="Times New Roman"/>
              </a:rPr>
              <a:t>the  same.</a:t>
            </a:r>
            <a:endParaRPr sz="1100">
              <a:latin typeface="Times New Roman"/>
              <a:cs typeface="Times New Roman"/>
            </a:endParaRPr>
          </a:p>
          <a:p>
            <a:pPr marL="3932554">
              <a:lnSpc>
                <a:spcPts val="1240"/>
              </a:lnSpc>
            </a:pPr>
            <a:r>
              <a:rPr dirty="0" sz="1100" spc="5">
                <a:latin typeface="Times New Roman"/>
                <a:cs typeface="Times New Roman"/>
              </a:rPr>
              <a:t>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5"/>
              </a:lnSpc>
            </a:pPr>
            <a:r>
              <a:rPr dirty="0" sz="1100" spc="10" b="1">
                <a:latin typeface="Times New Roman"/>
                <a:cs typeface="Times New Roman"/>
              </a:rPr>
              <a:t>Portfolio Management as a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Process: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portfolio management process has </a:t>
            </a:r>
            <a:r>
              <a:rPr dirty="0" sz="1100" spc="15">
                <a:latin typeface="Times New Roman"/>
                <a:cs typeface="Times New Roman"/>
              </a:rPr>
              <a:t>been </a:t>
            </a:r>
            <a:r>
              <a:rPr dirty="0" sz="1100" spc="10">
                <a:latin typeface="Times New Roman"/>
                <a:cs typeface="Times New Roman"/>
              </a:rPr>
              <a:t>described by Maginn and Tuttle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book that  forms the </a:t>
            </a:r>
            <a:r>
              <a:rPr dirty="0" sz="1100" spc="5">
                <a:latin typeface="Times New Roman"/>
                <a:cs typeface="Times New Roman"/>
              </a:rPr>
              <a:t>basis </a:t>
            </a:r>
            <a:r>
              <a:rPr dirty="0" sz="1100" spc="10">
                <a:latin typeface="Times New Roman"/>
                <a:cs typeface="Times New Roman"/>
              </a:rPr>
              <a:t>for portfolio management as envisioned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Association for Investment  Management and </a:t>
            </a:r>
            <a:r>
              <a:rPr dirty="0" sz="1100" spc="5">
                <a:latin typeface="Times New Roman"/>
                <a:cs typeface="Times New Roman"/>
              </a:rPr>
              <a:t>Research </a:t>
            </a:r>
            <a:r>
              <a:rPr dirty="0" sz="1100" spc="10">
                <a:latin typeface="Times New Roman"/>
                <a:cs typeface="Times New Roman"/>
              </a:rPr>
              <a:t>(AIMR), and </a:t>
            </a:r>
            <a:r>
              <a:rPr dirty="0" sz="1100" spc="5">
                <a:latin typeface="Times New Roman"/>
                <a:cs typeface="Times New Roman"/>
              </a:rPr>
              <a:t>advocated in its </a:t>
            </a:r>
            <a:r>
              <a:rPr dirty="0" sz="1100" spc="10">
                <a:latin typeface="Times New Roman"/>
                <a:cs typeface="Times New Roman"/>
              </a:rPr>
              <a:t>curriculum </a:t>
            </a:r>
            <a:r>
              <a:rPr dirty="0" sz="1100" spc="5">
                <a:latin typeface="Times New Roman"/>
                <a:cs typeface="Times New Roman"/>
              </a:rPr>
              <a:t>for the Chartered  Financial </a:t>
            </a:r>
            <a:r>
              <a:rPr dirty="0" sz="1100" spc="10">
                <a:latin typeface="Times New Roman"/>
                <a:cs typeface="Times New Roman"/>
              </a:rPr>
              <a:t>Analyst (CFA) </a:t>
            </a:r>
            <a:r>
              <a:rPr dirty="0" sz="1100" spc="5">
                <a:latin typeface="Times New Roman"/>
                <a:cs typeface="Times New Roman"/>
              </a:rPr>
              <a:t>designation. This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10">
                <a:latin typeface="Times New Roman"/>
                <a:cs typeface="Times New Roman"/>
              </a:rPr>
              <a:t>development because </a:t>
            </a:r>
            <a:r>
              <a:rPr dirty="0" sz="1100" spc="5">
                <a:latin typeface="Times New Roman"/>
                <a:cs typeface="Times New Roman"/>
              </a:rPr>
              <a:t>of its  contrast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past, </a:t>
            </a: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treated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ad hoc </a:t>
            </a:r>
            <a:r>
              <a:rPr dirty="0" sz="1100" spc="5">
                <a:latin typeface="Times New Roman"/>
                <a:cs typeface="Times New Roman"/>
              </a:rPr>
              <a:t>basis,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matching investors with portfolios </a:t>
            </a:r>
            <a:r>
              <a:rPr dirty="0" sz="1100" spc="10">
                <a:latin typeface="Times New Roman"/>
                <a:cs typeface="Times New Roman"/>
              </a:rPr>
              <a:t>on an </a:t>
            </a:r>
            <a:r>
              <a:rPr dirty="0" sz="1100" spc="5">
                <a:latin typeface="Times New Roman"/>
                <a:cs typeface="Times New Roman"/>
              </a:rPr>
              <a:t>individual basis. Portfolio </a:t>
            </a:r>
            <a:r>
              <a:rPr dirty="0" sz="1100" spc="10">
                <a:latin typeface="Times New Roman"/>
                <a:cs typeface="Times New Roman"/>
              </a:rPr>
              <a:t>management should </a:t>
            </a:r>
            <a:r>
              <a:rPr dirty="0" sz="1100" spc="5">
                <a:latin typeface="Times New Roman"/>
                <a:cs typeface="Times New Roman"/>
              </a:rPr>
              <a:t>be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structured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investment organization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carry it out in an effective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timely  </a:t>
            </a:r>
            <a:r>
              <a:rPr dirty="0" sz="1100" spc="10">
                <a:latin typeface="Times New Roman"/>
                <a:cs typeface="Times New Roman"/>
              </a:rPr>
              <a:t>manner without </a:t>
            </a:r>
            <a:r>
              <a:rPr dirty="0" sz="1100" spc="5">
                <a:latin typeface="Times New Roman"/>
                <a:cs typeface="Times New Roman"/>
              </a:rPr>
              <a:t>serious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omissions.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Maginn and </a:t>
            </a:r>
            <a:r>
              <a:rPr dirty="0" sz="1100" spc="5">
                <a:latin typeface="Times New Roman"/>
                <a:cs typeface="Times New Roman"/>
              </a:rPr>
              <a:t>Tuttle </a:t>
            </a:r>
            <a:r>
              <a:rPr dirty="0" sz="1100" spc="10">
                <a:latin typeface="Times New Roman"/>
                <a:cs typeface="Times New Roman"/>
              </a:rPr>
              <a:t>emphasize </a:t>
            </a:r>
            <a:r>
              <a:rPr dirty="0" sz="1100" spc="5">
                <a:latin typeface="Times New Roman"/>
                <a:cs typeface="Times New Roman"/>
              </a:rPr>
              <a:t>that portfolio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process, integrating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set of  activities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logical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orderly </a:t>
            </a:r>
            <a:r>
              <a:rPr dirty="0" sz="1100" spc="10">
                <a:latin typeface="Times New Roman"/>
                <a:cs typeface="Times New Roman"/>
              </a:rPr>
              <a:t>manner. Given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feedback </a:t>
            </a:r>
            <a:r>
              <a:rPr dirty="0" sz="1100" spc="5">
                <a:latin typeface="Times New Roman"/>
                <a:cs typeface="Times New Roman"/>
              </a:rPr>
              <a:t>loops </a:t>
            </a:r>
            <a:r>
              <a:rPr dirty="0" sz="1100" spc="10">
                <a:latin typeface="Times New Roman"/>
                <a:cs typeface="Times New Roman"/>
              </a:rPr>
              <a:t>and monitoring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included;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process is both continuous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systematic. It is </a:t>
            </a:r>
            <a:r>
              <a:rPr dirty="0" sz="1100" spc="10">
                <a:latin typeface="Times New Roman"/>
                <a:cs typeface="Times New Roman"/>
              </a:rPr>
              <a:t>a dynamic and </a:t>
            </a:r>
            <a:r>
              <a:rPr dirty="0" sz="1100" spc="5">
                <a:latin typeface="Times New Roman"/>
                <a:cs typeface="Times New Roman"/>
              </a:rPr>
              <a:t>flexible  concept,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extends to all portfolio investments, including </a:t>
            </a:r>
            <a:r>
              <a:rPr dirty="0" sz="1100" spc="10">
                <a:latin typeface="Times New Roman"/>
                <a:cs typeface="Times New Roman"/>
              </a:rPr>
              <a:t>real </a:t>
            </a:r>
            <a:r>
              <a:rPr dirty="0" sz="1100" spc="5">
                <a:latin typeface="Times New Roman"/>
                <a:cs typeface="Times New Roman"/>
              </a:rPr>
              <a:t>estate, gold, </a:t>
            </a:r>
            <a:r>
              <a:rPr dirty="0" sz="1100" spc="10">
                <a:latin typeface="Times New Roman"/>
                <a:cs typeface="Times New Roman"/>
              </a:rPr>
              <a:t>and other </a:t>
            </a:r>
            <a:r>
              <a:rPr dirty="0" sz="1100" spc="5">
                <a:latin typeface="Times New Roman"/>
                <a:cs typeface="Times New Roman"/>
              </a:rPr>
              <a:t>real  assets.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 process extends to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types of investment </a:t>
            </a:r>
            <a:r>
              <a:rPr dirty="0" sz="1100" spc="5">
                <a:latin typeface="Times New Roman"/>
                <a:cs typeface="Times New Roman"/>
              </a:rPr>
              <a:t>organizations </a:t>
            </a:r>
            <a:r>
              <a:rPr dirty="0" sz="1100" spc="10">
                <a:latin typeface="Times New Roman"/>
                <a:cs typeface="Times New Roman"/>
              </a:rPr>
              <a:t>and  investment </a:t>
            </a:r>
            <a:r>
              <a:rPr dirty="0" sz="1100" spc="5">
                <a:latin typeface="Times New Roman"/>
                <a:cs typeface="Times New Roman"/>
              </a:rPr>
              <a:t>styles. In fact, </a:t>
            </a:r>
            <a:r>
              <a:rPr dirty="0" sz="1100" spc="10">
                <a:latin typeface="Times New Roman"/>
                <a:cs typeface="Times New Roman"/>
              </a:rPr>
              <a:t>Maginn and </a:t>
            </a:r>
            <a:r>
              <a:rPr dirty="0" sz="1100" spc="5">
                <a:latin typeface="Times New Roman"/>
                <a:cs typeface="Times New Roman"/>
              </a:rPr>
              <a:t>Tuttle specifically </a:t>
            </a:r>
            <a:r>
              <a:rPr dirty="0" sz="1100" spc="10">
                <a:latin typeface="Times New Roman"/>
                <a:cs typeface="Times New Roman"/>
              </a:rPr>
              <a:t>avoid advocating how the </a:t>
            </a:r>
            <a:r>
              <a:rPr dirty="0" sz="1100" spc="5">
                <a:latin typeface="Times New Roman"/>
                <a:cs typeface="Times New Roman"/>
              </a:rPr>
              <a:t>process  should </a:t>
            </a:r>
            <a:r>
              <a:rPr dirty="0" sz="1100" spc="10">
                <a:latin typeface="Times New Roman"/>
                <a:cs typeface="Times New Roman"/>
              </a:rPr>
              <a:t>be organized by money management companies </a:t>
            </a:r>
            <a:r>
              <a:rPr dirty="0" sz="1100" spc="5">
                <a:latin typeface="Times New Roman"/>
                <a:cs typeface="Times New Roman"/>
              </a:rPr>
              <a:t>or others,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5">
                <a:latin typeface="Times New Roman"/>
                <a:cs typeface="Times New Roman"/>
              </a:rPr>
              <a:t>make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decisions,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forth.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organization, should decide for itself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best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carry out </a:t>
            </a:r>
            <a:r>
              <a:rPr dirty="0" sz="1100" spc="5">
                <a:latin typeface="Times New Roman"/>
                <a:cs typeface="Times New Roman"/>
              </a:rPr>
              <a:t>its activities consistent </a:t>
            </a:r>
            <a:r>
              <a:rPr dirty="0" sz="1100" spc="10">
                <a:latin typeface="Times New Roman"/>
                <a:cs typeface="Times New Roman"/>
              </a:rPr>
              <a:t>with viewing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process.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Having </a:t>
            </a:r>
            <a:r>
              <a:rPr dirty="0" sz="1100" spc="5">
                <a:latin typeface="Times New Roman"/>
                <a:cs typeface="Times New Roman"/>
              </a:rPr>
              <a:t>structured  </a:t>
            </a:r>
            <a:r>
              <a:rPr dirty="0" sz="1100" spc="10">
                <a:latin typeface="Times New Roman"/>
                <a:cs typeface="Times New Roman"/>
              </a:rPr>
              <a:t>portfolio management as a </a:t>
            </a:r>
            <a:r>
              <a:rPr dirty="0" sz="1100" spc="5">
                <a:latin typeface="Times New Roman"/>
                <a:cs typeface="Times New Roman"/>
              </a:rPr>
              <a:t>process, 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portfolio  </a:t>
            </a:r>
            <a:r>
              <a:rPr dirty="0" sz="1100" spc="10">
                <a:latin typeface="Times New Roman"/>
                <a:cs typeface="Times New Roman"/>
              </a:rPr>
              <a:t>manager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224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270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execute the necessary </a:t>
            </a:r>
            <a:r>
              <a:rPr dirty="0" sz="1100" spc="5">
                <a:latin typeface="Times New Roman"/>
                <a:cs typeface="Times New Roman"/>
              </a:rPr>
              <a:t>decisions </a:t>
            </a:r>
            <a:r>
              <a:rPr dirty="0" sz="1100" spc="10">
                <a:latin typeface="Times New Roman"/>
                <a:cs typeface="Times New Roman"/>
              </a:rPr>
              <a:t>for an </a:t>
            </a:r>
            <a:r>
              <a:rPr dirty="0" sz="1100" spc="5">
                <a:latin typeface="Times New Roman"/>
                <a:cs typeface="Times New Roman"/>
              </a:rPr>
              <a:t>investor.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process provides a framework and a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control over the diverse </a:t>
            </a:r>
            <a:r>
              <a:rPr dirty="0" sz="1100" spc="5">
                <a:latin typeface="Times New Roman"/>
                <a:cs typeface="Times New Roman"/>
              </a:rPr>
              <a:t>activities </a:t>
            </a:r>
            <a:r>
              <a:rPr dirty="0" sz="1100" spc="10">
                <a:latin typeface="Times New Roman"/>
                <a:cs typeface="Times New Roman"/>
              </a:rPr>
              <a:t>involved,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allows every </a:t>
            </a:r>
            <a:r>
              <a:rPr dirty="0" sz="1100" spc="5">
                <a:latin typeface="Times New Roman"/>
                <a:cs typeface="Times New Roman"/>
              </a:rPr>
              <a:t>investor, </a:t>
            </a:r>
            <a:r>
              <a:rPr dirty="0" sz="1100" spc="10">
                <a:latin typeface="Times New Roman"/>
                <a:cs typeface="Times New Roman"/>
              </a:rPr>
              <a:t>an individual or  </a:t>
            </a:r>
            <a:r>
              <a:rPr dirty="0" sz="1100" spc="5">
                <a:latin typeface="Times New Roman"/>
                <a:cs typeface="Times New Roman"/>
              </a:rPr>
              <a:t>institution, to </a:t>
            </a:r>
            <a:r>
              <a:rPr dirty="0" sz="1100" spc="10">
                <a:latin typeface="Times New Roman"/>
                <a:cs typeface="Times New Roman"/>
              </a:rPr>
              <a:t>be accommodated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systematic, orderly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manner.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outlined by </a:t>
            </a:r>
            <a:r>
              <a:rPr dirty="0" sz="1100" spc="10">
                <a:latin typeface="Times New Roman"/>
                <a:cs typeface="Times New Roman"/>
              </a:rPr>
              <a:t>Maginn and </a:t>
            </a:r>
            <a:r>
              <a:rPr dirty="0" sz="1100" spc="5">
                <a:latin typeface="Times New Roman"/>
                <a:cs typeface="Times New Roman"/>
              </a:rPr>
              <a:t>Tuttle, portfolio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is an </a:t>
            </a:r>
            <a:r>
              <a:rPr dirty="0" sz="1100" spc="10">
                <a:latin typeface="Times New Roman"/>
                <a:cs typeface="Times New Roman"/>
              </a:rPr>
              <a:t>ongoing </a:t>
            </a:r>
            <a:r>
              <a:rPr dirty="0" sz="1100" spc="5">
                <a:latin typeface="Times New Roman"/>
                <a:cs typeface="Times New Roman"/>
              </a:rPr>
              <a:t>process by  which: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441959" marR="5715" indent="-215265">
              <a:lnSpc>
                <a:spcPct val="98400"/>
              </a:lnSpc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Objectives, </a:t>
            </a:r>
            <a:r>
              <a:rPr dirty="0" sz="1100" spc="5">
                <a:latin typeface="Times New Roman"/>
                <a:cs typeface="Times New Roman"/>
              </a:rPr>
              <a:t>constraints,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preferences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identified for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investor. This leads  to the </a:t>
            </a:r>
            <a:r>
              <a:rPr dirty="0" sz="1100" spc="10">
                <a:latin typeface="Times New Roman"/>
                <a:cs typeface="Times New Roman"/>
              </a:rPr>
              <a:t>development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explicit </a:t>
            </a:r>
            <a:r>
              <a:rPr dirty="0" sz="1100" spc="10">
                <a:latin typeface="Times New Roman"/>
                <a:cs typeface="Times New Roman"/>
              </a:rPr>
              <a:t>investment policy </a:t>
            </a:r>
            <a:r>
              <a:rPr dirty="0" sz="1100" spc="5">
                <a:latin typeface="Times New Roman"/>
                <a:cs typeface="Times New Roman"/>
              </a:rPr>
              <a:t>statement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used to </a:t>
            </a:r>
            <a:r>
              <a:rPr dirty="0" sz="1100" spc="10">
                <a:latin typeface="Times New Roman"/>
                <a:cs typeface="Times New Roman"/>
              </a:rPr>
              <a:t>guide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money management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process.</a:t>
            </a:r>
            <a:endParaRPr sz="1100">
              <a:latin typeface="Times New Roman"/>
              <a:cs typeface="Times New Roman"/>
            </a:endParaRPr>
          </a:p>
          <a:p>
            <a:pPr algn="just" marL="441959" marR="5715" indent="-215265">
              <a:lnSpc>
                <a:spcPts val="1300"/>
              </a:lnSpc>
              <a:spcBef>
                <a:spcPts val="35"/>
              </a:spcBef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Capital </a:t>
            </a:r>
            <a:r>
              <a:rPr dirty="0" sz="1100" spc="5">
                <a:latin typeface="Times New Roman"/>
                <a:cs typeface="Times New Roman"/>
              </a:rPr>
              <a:t>market expectations for the </a:t>
            </a:r>
            <a:r>
              <a:rPr dirty="0" sz="1100" spc="10">
                <a:latin typeface="Times New Roman"/>
                <a:cs typeface="Times New Roman"/>
              </a:rPr>
              <a:t>economy, </a:t>
            </a:r>
            <a:r>
              <a:rPr dirty="0" sz="1100" spc="5">
                <a:latin typeface="Times New Roman"/>
                <a:cs typeface="Times New Roman"/>
              </a:rPr>
              <a:t>industries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sectors, and individual  securities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considered arid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quantified.</a:t>
            </a:r>
            <a:endParaRPr sz="1100">
              <a:latin typeface="Times New Roman"/>
              <a:cs typeface="Times New Roman"/>
            </a:endParaRPr>
          </a:p>
          <a:p>
            <a:pPr algn="just" marL="441959" indent="-215265">
              <a:lnSpc>
                <a:spcPts val="1245"/>
              </a:lnSpc>
              <a:buAutoNum type="arabicPeriod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Strategies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developed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arid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implemented.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involves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allocation,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endParaRPr sz="1100">
              <a:latin typeface="Times New Roman"/>
              <a:cs typeface="Times New Roman"/>
            </a:endParaRPr>
          </a:p>
          <a:p>
            <a:pPr algn="just" marL="441959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optimization,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selection of securities.</a:t>
            </a:r>
            <a:endParaRPr sz="1100">
              <a:latin typeface="Times New Roman"/>
              <a:cs typeface="Times New Roman"/>
            </a:endParaRPr>
          </a:p>
          <a:p>
            <a:pPr algn="just" marL="441959" marR="6985" indent="-215265">
              <a:lnSpc>
                <a:spcPts val="1300"/>
              </a:lnSpc>
              <a:spcBef>
                <a:spcPts val="50"/>
              </a:spcBef>
              <a:buAutoNum type="arabicPeriod" startAt="4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Portfolio factors </a:t>
            </a:r>
            <a:r>
              <a:rPr dirty="0" sz="1100" spc="10">
                <a:latin typeface="Times New Roman"/>
                <a:cs typeface="Times New Roman"/>
              </a:rPr>
              <a:t>are monitored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responses </a:t>
            </a:r>
            <a:r>
              <a:rPr dirty="0" sz="1100" spc="5">
                <a:latin typeface="Times New Roman"/>
                <a:cs typeface="Times New Roman"/>
              </a:rPr>
              <a:t>are; </a:t>
            </a:r>
            <a:r>
              <a:rPr dirty="0" sz="1100" spc="10">
                <a:latin typeface="Times New Roman"/>
                <a:cs typeface="Times New Roman"/>
              </a:rPr>
              <a:t>made as </a:t>
            </a:r>
            <a:r>
              <a:rPr dirty="0" sz="1100" spc="5">
                <a:latin typeface="Times New Roman"/>
                <a:cs typeface="Times New Roman"/>
              </a:rPr>
              <a:t>investor objectives  </a:t>
            </a:r>
            <a:r>
              <a:rPr dirty="0" sz="1100" spc="10">
                <a:latin typeface="Times New Roman"/>
                <a:cs typeface="Times New Roman"/>
              </a:rPr>
              <a:t>and constraints and/or </a:t>
            </a:r>
            <a:r>
              <a:rPr dirty="0" sz="1100" spc="5">
                <a:latin typeface="Times New Roman"/>
                <a:cs typeface="Times New Roman"/>
              </a:rPr>
              <a:t>market expectations</a:t>
            </a:r>
            <a:r>
              <a:rPr dirty="0" sz="1100" spc="10">
                <a:latin typeface="Times New Roman"/>
                <a:cs typeface="Times New Roman"/>
              </a:rPr>
              <a:t> change.</a:t>
            </a:r>
            <a:endParaRPr sz="1100">
              <a:latin typeface="Times New Roman"/>
              <a:cs typeface="Times New Roman"/>
            </a:endParaRPr>
          </a:p>
          <a:p>
            <a:pPr algn="just" marL="441959" indent="-215265">
              <a:lnSpc>
                <a:spcPts val="1250"/>
              </a:lnSpc>
              <a:buAutoNum type="arabicPeriod" startAt="4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rebalanced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necessary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by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repeating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allocation,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endParaRPr sz="1100">
              <a:latin typeface="Times New Roman"/>
              <a:cs typeface="Times New Roman"/>
            </a:endParaRPr>
          </a:p>
          <a:p>
            <a:pPr algn="just" marL="441959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strategy,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security selection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steps.</a:t>
            </a:r>
            <a:endParaRPr sz="1100">
              <a:latin typeface="Times New Roman"/>
              <a:cs typeface="Times New Roman"/>
            </a:endParaRPr>
          </a:p>
          <a:p>
            <a:pPr algn="just" marL="441959" marR="5080" indent="-215265">
              <a:lnSpc>
                <a:spcPts val="1300"/>
              </a:lnSpc>
              <a:spcBef>
                <a:spcPts val="45"/>
              </a:spcBef>
              <a:buAutoNum type="arabicPeriod" startAt="6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is measured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evaluated to ensure attainment of </a:t>
            </a:r>
            <a:r>
              <a:rPr dirty="0" sz="1100" spc="10">
                <a:latin typeface="Times New Roman"/>
                <a:cs typeface="Times New Roman"/>
              </a:rPr>
              <a:t>the investor  </a:t>
            </a:r>
            <a:r>
              <a:rPr dirty="0" sz="1100" spc="5">
                <a:latin typeface="Times New Roman"/>
                <a:cs typeface="Times New Roman"/>
              </a:rPr>
              <a:t>objectives.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Individual Investors </a:t>
            </a:r>
            <a:r>
              <a:rPr dirty="0" sz="1100" spc="10" b="1">
                <a:latin typeface="Times New Roman"/>
                <a:cs typeface="Times New Roman"/>
              </a:rPr>
              <a:t>Vs </a:t>
            </a:r>
            <a:r>
              <a:rPr dirty="0" sz="1100" spc="5" b="1">
                <a:latin typeface="Times New Roman"/>
                <a:cs typeface="Times New Roman"/>
              </a:rPr>
              <a:t>Institutional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Investors: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Significant differences </a:t>
            </a:r>
            <a:r>
              <a:rPr dirty="0" sz="1100" spc="10">
                <a:latin typeface="Times New Roman"/>
                <a:cs typeface="Times New Roman"/>
              </a:rPr>
              <a:t>exist among investors </a:t>
            </a:r>
            <a:r>
              <a:rPr dirty="0" sz="1100" spc="5">
                <a:latin typeface="Times New Roman"/>
                <a:cs typeface="Times New Roman"/>
              </a:rPr>
              <a:t>as to </a:t>
            </a:r>
            <a:r>
              <a:rPr dirty="0" sz="1100" spc="10">
                <a:latin typeface="Times New Roman"/>
                <a:cs typeface="Times New Roman"/>
              </a:rPr>
              <a:t>objectives, </a:t>
            </a:r>
            <a:r>
              <a:rPr dirty="0" sz="1100" spc="5">
                <a:latin typeface="Times New Roman"/>
                <a:cs typeface="Times New Roman"/>
              </a:rPr>
              <a:t>constraints,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preferences.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are primarily interested </a:t>
            </a:r>
            <a:r>
              <a:rPr dirty="0" sz="1100" spc="10">
                <a:latin typeface="Times New Roman"/>
                <a:cs typeface="Times New Roman"/>
              </a:rPr>
              <a:t>here </a:t>
            </a:r>
            <a:r>
              <a:rPr dirty="0" sz="1100" spc="5">
                <a:latin typeface="Times New Roman"/>
                <a:cs typeface="Times New Roman"/>
              </a:rPr>
              <a:t>in the viewpoint of the individual investor, but the basic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investment management </a:t>
            </a:r>
            <a:r>
              <a:rPr dirty="0" sz="1100" spc="5">
                <a:latin typeface="Times New Roman"/>
                <a:cs typeface="Times New Roman"/>
              </a:rPr>
              <a:t>process applies to all </a:t>
            </a:r>
            <a:r>
              <a:rPr dirty="0" sz="1100" spc="10">
                <a:latin typeface="Times New Roman"/>
                <a:cs typeface="Times New Roman"/>
              </a:rPr>
              <a:t>investors, </a:t>
            </a:r>
            <a:r>
              <a:rPr dirty="0" sz="1100" spc="5">
                <a:latin typeface="Times New Roman"/>
                <a:cs typeface="Times New Roman"/>
              </a:rPr>
              <a:t>individuals, </a:t>
            </a:r>
            <a:r>
              <a:rPr dirty="0" sz="1100" spc="10">
                <a:latin typeface="Times New Roman"/>
                <a:cs typeface="Times New Roman"/>
              </a:rPr>
              <a:t>and institutions.  </a:t>
            </a:r>
            <a:r>
              <a:rPr dirty="0" sz="1100" spc="5">
                <a:latin typeface="Times New Roman"/>
                <a:cs typeface="Times New Roman"/>
              </a:rPr>
              <a:t>Furthermore,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individuals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 often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beneficiaries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activities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institutional  investors, </a:t>
            </a:r>
            <a:r>
              <a:rPr dirty="0" sz="1100" spc="10">
                <a:latin typeface="Times New Roman"/>
                <a:cs typeface="Times New Roman"/>
              </a:rPr>
              <a:t>and an </a:t>
            </a:r>
            <a:r>
              <a:rPr dirty="0" sz="1100" spc="5">
                <a:latin typeface="Times New Roman"/>
                <a:cs typeface="Times New Roman"/>
              </a:rPr>
              <a:t>understanding of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institutional investors </a:t>
            </a:r>
            <a:r>
              <a:rPr dirty="0" sz="1100">
                <a:latin typeface="Times New Roman"/>
                <a:cs typeface="Times New Roman"/>
              </a:rPr>
              <a:t>fit </a:t>
            </a:r>
            <a:r>
              <a:rPr dirty="0" sz="1100" spc="5">
                <a:latin typeface="Times New Roman"/>
                <a:cs typeface="Times New Roman"/>
              </a:rPr>
              <a:t>into the investment 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process is desirable.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major difference </a:t>
            </a:r>
            <a:r>
              <a:rPr dirty="0" sz="1100" spc="10">
                <a:latin typeface="Times New Roman"/>
                <a:cs typeface="Times New Roman"/>
              </a:rPr>
              <a:t>between the two </a:t>
            </a:r>
            <a:r>
              <a:rPr dirty="0" sz="1100" spc="5">
                <a:latin typeface="Times New Roman"/>
                <a:cs typeface="Times New Roman"/>
              </a:rPr>
              <a:t>occurs with regard to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horizon, because  institutional investors are often </a:t>
            </a:r>
            <a:r>
              <a:rPr dirty="0" sz="1100" spc="10">
                <a:latin typeface="Times New Roman"/>
                <a:cs typeface="Times New Roman"/>
              </a:rPr>
              <a:t>thought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perpetual basis,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concept </a:t>
            </a:r>
            <a:r>
              <a:rPr dirty="0" sz="1100" spc="5">
                <a:latin typeface="Times New Roman"/>
                <a:cs typeface="Times New Roman"/>
              </a:rPr>
              <a:t>has no  </a:t>
            </a:r>
            <a:r>
              <a:rPr dirty="0" sz="1100" spc="10">
                <a:latin typeface="Times New Roman"/>
                <a:cs typeface="Times New Roman"/>
              </a:rPr>
              <a:t>meaning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applied </a:t>
            </a:r>
            <a:r>
              <a:rPr dirty="0" sz="1100" spc="10">
                <a:latin typeface="Times New Roman"/>
                <a:cs typeface="Times New Roman"/>
              </a:rPr>
              <a:t>to individual investors. </a:t>
            </a:r>
            <a:r>
              <a:rPr dirty="0" sz="1100" spc="5">
                <a:latin typeface="Times New Roman"/>
                <a:cs typeface="Times New Roman"/>
              </a:rPr>
              <a:t>For individual investors, it is </a:t>
            </a:r>
            <a:r>
              <a:rPr dirty="0" sz="1100" spc="10">
                <a:latin typeface="Times New Roman"/>
                <a:cs typeface="Times New Roman"/>
              </a:rPr>
              <a:t>often </a:t>
            </a:r>
            <a:r>
              <a:rPr dirty="0" sz="1100" spc="5">
                <a:latin typeface="Times New Roman"/>
                <a:cs typeface="Times New Roman"/>
              </a:rPr>
              <a:t>useful to  think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life-cycle </a:t>
            </a:r>
            <a:r>
              <a:rPr dirty="0" sz="1100" spc="10">
                <a:latin typeface="Times New Roman"/>
                <a:cs typeface="Times New Roman"/>
              </a:rPr>
              <a:t>approach, as people go from the beginning of </a:t>
            </a:r>
            <a:r>
              <a:rPr dirty="0" sz="1100" spc="5">
                <a:latin typeface="Times New Roman"/>
                <a:cs typeface="Times New Roman"/>
              </a:rPr>
              <a:t>their careers to  retirement. This </a:t>
            </a:r>
            <a:r>
              <a:rPr dirty="0" sz="1100" spc="10">
                <a:latin typeface="Times New Roman"/>
                <a:cs typeface="Times New Roman"/>
              </a:rPr>
              <a:t>approach </a:t>
            </a:r>
            <a:r>
              <a:rPr dirty="0" sz="1100" spc="5">
                <a:latin typeface="Times New Roman"/>
                <a:cs typeface="Times New Roman"/>
              </a:rPr>
              <a:t>is less </a:t>
            </a:r>
            <a:r>
              <a:rPr dirty="0" sz="1100" spc="10">
                <a:latin typeface="Times New Roman"/>
                <a:cs typeface="Times New Roman"/>
              </a:rPr>
              <a:t>useful </a:t>
            </a:r>
            <a:r>
              <a:rPr dirty="0" sz="1100" spc="5">
                <a:latin typeface="Times New Roman"/>
                <a:cs typeface="Times New Roman"/>
              </a:rPr>
              <a:t>for institutional investors, </a:t>
            </a:r>
            <a:r>
              <a:rPr dirty="0" sz="1100" spc="10">
                <a:latin typeface="Times New Roman"/>
                <a:cs typeface="Times New Roman"/>
              </a:rPr>
              <a:t>because they </a:t>
            </a:r>
            <a:r>
              <a:rPr dirty="0" sz="1100" spc="5">
                <a:latin typeface="Times New Roman"/>
                <a:cs typeface="Times New Roman"/>
              </a:rPr>
              <a:t>typically  maintain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relatively constant </a:t>
            </a:r>
            <a:r>
              <a:rPr dirty="0" sz="1100" spc="10">
                <a:latin typeface="Times New Roman"/>
                <a:cs typeface="Times New Roman"/>
              </a:rPr>
              <a:t>profile </a:t>
            </a:r>
            <a:r>
              <a:rPr dirty="0" sz="1100" spc="5">
                <a:latin typeface="Times New Roman"/>
                <a:cs typeface="Times New Roman"/>
              </a:rPr>
              <a:t>across 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Kaiser </a:t>
            </a:r>
            <a:r>
              <a:rPr dirty="0" sz="1100" spc="10">
                <a:latin typeface="Times New Roman"/>
                <a:cs typeface="Times New Roman"/>
              </a:rPr>
              <a:t>has summarized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differences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between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individual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institutional 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follows: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marR="5080" indent="-215265">
              <a:lnSpc>
                <a:spcPts val="1300"/>
              </a:lnSpc>
              <a:buAutoNum type="arabicPeriod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Individuals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define risk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''losing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money”, </a:t>
            </a:r>
            <a:r>
              <a:rPr dirty="0" sz="1100" spc="5">
                <a:latin typeface="Times New Roman"/>
                <a:cs typeface="Times New Roman"/>
              </a:rPr>
              <a:t>whereas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institutions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approach,  typically defining risk in terms of standard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deviation.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245"/>
              </a:lnSpc>
              <a:buAutoNum type="arabicPeriod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Individuals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can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characterized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by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their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personalities,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whereas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institutions,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we</a:t>
            </a:r>
            <a:endParaRPr sz="1100">
              <a:latin typeface="Times New Roman"/>
              <a:cs typeface="Times New Roman"/>
            </a:endParaRPr>
          </a:p>
          <a:p>
            <a:pPr marL="441959" marR="6350">
              <a:lnSpc>
                <a:spcPts val="1300"/>
              </a:lnSpc>
              <a:spcBef>
                <a:spcPts val="55"/>
              </a:spcBef>
            </a:pPr>
            <a:r>
              <a:rPr dirty="0" sz="1100" spc="10">
                <a:latin typeface="Times New Roman"/>
                <a:cs typeface="Times New Roman"/>
              </a:rPr>
              <a:t>consider the investment characteristics of those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beneficial </a:t>
            </a:r>
            <a:r>
              <a:rPr dirty="0" sz="1100" spc="5">
                <a:latin typeface="Times New Roman"/>
                <a:cs typeface="Times New Roman"/>
              </a:rPr>
              <a:t>interest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portfolios </a:t>
            </a:r>
            <a:r>
              <a:rPr dirty="0" sz="1100" spc="10">
                <a:latin typeface="Times New Roman"/>
                <a:cs typeface="Times New Roman"/>
              </a:rPr>
              <a:t>managed by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institutions.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245"/>
              </a:lnSpc>
              <a:buAutoNum type="arabicPeriod" startAt="3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Goals are a </a:t>
            </a:r>
            <a:r>
              <a:rPr dirty="0" sz="1100" spc="5">
                <a:latin typeface="Times New Roman"/>
                <a:cs typeface="Times New Roman"/>
              </a:rPr>
              <a:t>key part of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individual investing is all about, along </a:t>
            </a:r>
            <a:r>
              <a:rPr dirty="0" sz="1100" spc="10">
                <a:latin typeface="Times New Roman"/>
                <a:cs typeface="Times New Roman"/>
              </a:rPr>
              <a:t>with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their assets,</a:t>
            </a:r>
            <a:endParaRPr sz="1100">
              <a:latin typeface="Times New Roman"/>
              <a:cs typeface="Times New Roman"/>
            </a:endParaRPr>
          </a:p>
          <a:p>
            <a:pPr marL="441959" marR="7620">
              <a:lnSpc>
                <a:spcPts val="1300"/>
              </a:lnSpc>
              <a:spcBef>
                <a:spcPts val="45"/>
              </a:spcBef>
            </a:pPr>
            <a:r>
              <a:rPr dirty="0" sz="1100" spc="10">
                <a:latin typeface="Times New Roman"/>
                <a:cs typeface="Times New Roman"/>
              </a:rPr>
              <a:t>whereas for </a:t>
            </a:r>
            <a:r>
              <a:rPr dirty="0" sz="1100" spc="5">
                <a:latin typeface="Times New Roman"/>
                <a:cs typeface="Times New Roman"/>
              </a:rPr>
              <a:t>institutions, </a:t>
            </a:r>
            <a:r>
              <a:rPr dirty="0" sz="1100" spc="10">
                <a:latin typeface="Times New Roman"/>
                <a:cs typeface="Times New Roman"/>
              </a:rPr>
              <a:t>we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precise as to their total </a:t>
            </a:r>
            <a:r>
              <a:rPr dirty="0" sz="1100" spc="10">
                <a:latin typeface="Times New Roman"/>
                <a:cs typeface="Times New Roman"/>
              </a:rPr>
              <a:t>package </a:t>
            </a:r>
            <a:r>
              <a:rPr dirty="0" sz="1100" spc="5">
                <a:latin typeface="Times New Roman"/>
                <a:cs typeface="Times New Roman"/>
              </a:rPr>
              <a:t>of assets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liabilities.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245"/>
              </a:lnSpc>
              <a:buAutoNum type="arabicPeriod" startAt="4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Individuals </a:t>
            </a:r>
            <a:r>
              <a:rPr dirty="0" sz="1100" spc="10">
                <a:latin typeface="Times New Roman"/>
                <a:cs typeface="Times New Roman"/>
              </a:rPr>
              <a:t>have great freedom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can do </a:t>
            </a:r>
            <a:r>
              <a:rPr dirty="0" sz="1100" spc="5">
                <a:latin typeface="Times New Roman"/>
                <a:cs typeface="Times New Roman"/>
              </a:rPr>
              <a:t>with regard to investing</a:t>
            </a:r>
            <a:r>
              <a:rPr dirty="0" sz="1100" spc="2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whereas</a:t>
            </a:r>
            <a:endParaRPr sz="1100">
              <a:latin typeface="Times New Roman"/>
              <a:cs typeface="Times New Roman"/>
            </a:endParaRPr>
          </a:p>
          <a:p>
            <a:pPr marL="441959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institutions are subject to </a:t>
            </a:r>
            <a:r>
              <a:rPr dirty="0" sz="1100" spc="10">
                <a:latin typeface="Times New Roman"/>
                <a:cs typeface="Times New Roman"/>
              </a:rPr>
              <a:t>numerous </a:t>
            </a:r>
            <a:r>
              <a:rPr dirty="0" sz="1100" spc="5">
                <a:latin typeface="Times New Roman"/>
                <a:cs typeface="Times New Roman"/>
              </a:rPr>
              <a:t>legal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regulatory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constraints.</a:t>
            </a:r>
            <a:endParaRPr sz="1100">
              <a:latin typeface="Times New Roman"/>
              <a:cs typeface="Times New Roman"/>
            </a:endParaRPr>
          </a:p>
          <a:p>
            <a:pPr marL="441959" marR="6985" indent="-215265">
              <a:lnSpc>
                <a:spcPts val="1300"/>
              </a:lnSpc>
              <a:spcBef>
                <a:spcPts val="50"/>
              </a:spcBef>
              <a:buAutoNum type="arabicPeriod" startAt="5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Taxes </a:t>
            </a:r>
            <a:r>
              <a:rPr dirty="0" sz="1100" spc="5">
                <a:latin typeface="Times New Roman"/>
                <a:cs typeface="Times New Roman"/>
              </a:rPr>
              <a:t>often are </a:t>
            </a:r>
            <a:r>
              <a:rPr dirty="0" sz="1100" spc="10">
                <a:latin typeface="Times New Roman"/>
                <a:cs typeface="Times New Roman"/>
              </a:rPr>
              <a:t>a very </a:t>
            </a:r>
            <a:r>
              <a:rPr dirty="0" sz="1100" spc="5">
                <a:latin typeface="Times New Roman"/>
                <a:cs typeface="Times New Roman"/>
              </a:rPr>
              <a:t>important consideration for individual investors, </a:t>
            </a:r>
            <a:r>
              <a:rPr dirty="0" sz="1100" spc="10">
                <a:latin typeface="Times New Roman"/>
                <a:cs typeface="Times New Roman"/>
              </a:rPr>
              <a:t>whereas  many </a:t>
            </a:r>
            <a:r>
              <a:rPr dirty="0" sz="1100" spc="5">
                <a:latin typeface="Times New Roman"/>
                <a:cs typeface="Times New Roman"/>
              </a:rPr>
              <a:t>institutions,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pension </a:t>
            </a:r>
            <a:r>
              <a:rPr dirty="0" sz="1100" spc="10">
                <a:latin typeface="Times New Roman"/>
                <a:cs typeface="Times New Roman"/>
              </a:rPr>
              <a:t>funds, </a:t>
            </a:r>
            <a:r>
              <a:rPr dirty="0" sz="1100" spc="5">
                <a:latin typeface="Times New Roman"/>
                <a:cs typeface="Times New Roman"/>
              </a:rPr>
              <a:t>are free of such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considerations.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2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226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8" y="571581"/>
            <a:ext cx="5335270" cy="285623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implications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all of this for the investment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process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follows: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442595" marR="5080" indent="-215900">
              <a:lnSpc>
                <a:spcPct val="98200"/>
              </a:lnSpc>
              <a:buFont typeface="Symbol"/>
              <a:buChar char=""/>
              <a:tabLst>
                <a:tab pos="443230" algn="l"/>
              </a:tabLst>
            </a:pPr>
            <a:r>
              <a:rPr dirty="0" sz="1100" spc="15" b="1">
                <a:latin typeface="Times New Roman"/>
                <a:cs typeface="Times New Roman"/>
              </a:rPr>
              <a:t>For </a:t>
            </a:r>
            <a:r>
              <a:rPr dirty="0" sz="1100" spc="10" b="1">
                <a:latin typeface="Times New Roman"/>
                <a:cs typeface="Times New Roman"/>
              </a:rPr>
              <a:t>individual </a:t>
            </a:r>
            <a:r>
              <a:rPr dirty="0" sz="1100" spc="5" b="1">
                <a:latin typeface="Times New Roman"/>
                <a:cs typeface="Times New Roman"/>
              </a:rPr>
              <a:t>investors</a:t>
            </a:r>
            <a:r>
              <a:rPr dirty="0" sz="1100" spc="5">
                <a:latin typeface="Times New Roman"/>
                <a:cs typeface="Times New Roman"/>
              </a:rPr>
              <a:t>: </a:t>
            </a:r>
            <a:r>
              <a:rPr dirty="0" sz="1100" spc="10">
                <a:latin typeface="Times New Roman"/>
                <a:cs typeface="Times New Roman"/>
              </a:rPr>
              <a:t>Because each </a:t>
            </a:r>
            <a:r>
              <a:rPr dirty="0" sz="1100" spc="5">
                <a:latin typeface="Times New Roman"/>
                <a:cs typeface="Times New Roman"/>
              </a:rPr>
              <a:t>individual's financial profile is different, an 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policy for an individual investor must incorporate that investor's </a:t>
            </a:r>
            <a:r>
              <a:rPr dirty="0" sz="1100" spc="10">
                <a:latin typeface="Times New Roman"/>
                <a:cs typeface="Times New Roman"/>
              </a:rPr>
              <a:t>unique  </a:t>
            </a:r>
            <a:r>
              <a:rPr dirty="0" sz="1100" spc="5">
                <a:latin typeface="Times New Roman"/>
                <a:cs typeface="Times New Roman"/>
              </a:rPr>
              <a:t>factors. In effect, preferences are self-imposed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constraints.</a:t>
            </a:r>
            <a:endParaRPr sz="1100">
              <a:latin typeface="Times New Roman"/>
              <a:cs typeface="Times New Roman"/>
            </a:endParaRPr>
          </a:p>
          <a:p>
            <a:pPr algn="just" marL="442595" marR="5080" indent="-215900">
              <a:lnSpc>
                <a:spcPct val="98400"/>
              </a:lnSpc>
              <a:spcBef>
                <a:spcPts val="80"/>
              </a:spcBef>
              <a:buFont typeface="Symbol"/>
              <a:buChar char="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For </a:t>
            </a:r>
            <a:r>
              <a:rPr dirty="0" sz="1100" spc="5" b="1">
                <a:latin typeface="Times New Roman"/>
                <a:cs typeface="Times New Roman"/>
              </a:rPr>
              <a:t>institutional investors</a:t>
            </a:r>
            <a:r>
              <a:rPr dirty="0" sz="1100" spc="5">
                <a:latin typeface="Times New Roman"/>
                <a:cs typeface="Times New Roman"/>
              </a:rPr>
              <a:t>: </a:t>
            </a: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the increased </a:t>
            </a:r>
            <a:r>
              <a:rPr dirty="0" sz="1100" spc="10">
                <a:latin typeface="Times New Roman"/>
                <a:cs typeface="Times New Roman"/>
              </a:rPr>
              <a:t>complexity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managing </a:t>
            </a:r>
            <a:r>
              <a:rPr dirty="0" sz="1100" spc="5">
                <a:latin typeface="Times New Roman"/>
                <a:cs typeface="Times New Roman"/>
              </a:rPr>
              <a:t>institu-  tional portfolios, it is critical to establish </a:t>
            </a:r>
            <a:r>
              <a:rPr dirty="0" sz="1100" spc="10">
                <a:latin typeface="Times New Roman"/>
                <a:cs typeface="Times New Roman"/>
              </a:rPr>
              <a:t>a well defined and </a:t>
            </a:r>
            <a:r>
              <a:rPr dirty="0" sz="1100" spc="5">
                <a:latin typeface="Times New Roman"/>
                <a:cs typeface="Times New Roman"/>
              </a:rPr>
              <a:t>effective </a:t>
            </a:r>
            <a:r>
              <a:rPr dirty="0" sz="1100" spc="10">
                <a:latin typeface="Times New Roman"/>
                <a:cs typeface="Times New Roman"/>
              </a:rPr>
              <a:t>policy. Such a  </a:t>
            </a:r>
            <a:r>
              <a:rPr dirty="0" sz="1100" spc="5">
                <a:latin typeface="Times New Roman"/>
                <a:cs typeface="Times New Roman"/>
              </a:rPr>
              <a:t>policy must clearly delineate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objectives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sought,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institutional investor's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 tolerance,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investment Constraints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preferences under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must  operate.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primary reason for establishing </a:t>
            </a:r>
            <a:r>
              <a:rPr dirty="0" sz="1100" spc="10">
                <a:latin typeface="Times New Roman"/>
                <a:cs typeface="Times New Roman"/>
              </a:rPr>
              <a:t>a long term </a:t>
            </a:r>
            <a:r>
              <a:rPr dirty="0" sz="1100" spc="5">
                <a:latin typeface="Times New Roman"/>
                <a:cs typeface="Times New Roman"/>
              </a:rPr>
              <a:t>investment policy for institutional investors  is </a:t>
            </a:r>
            <a:r>
              <a:rPr dirty="0" sz="1100" spc="10">
                <a:latin typeface="Times New Roman"/>
                <a:cs typeface="Times New Roman"/>
              </a:rPr>
              <a:t>two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It prevents arbitrary revisions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soundly designed investment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policy.</a:t>
            </a:r>
            <a:endParaRPr sz="1100">
              <a:latin typeface="Times New Roman"/>
              <a:cs typeface="Times New Roman"/>
            </a:endParaRPr>
          </a:p>
          <a:p>
            <a:pPr algn="just" marL="442595" marR="5715" indent="-215900">
              <a:lnSpc>
                <a:spcPts val="1300"/>
              </a:lnSpc>
              <a:spcBef>
                <a:spcPts val="50"/>
              </a:spcBef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It helps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manager </a:t>
            </a:r>
            <a:r>
              <a:rPr dirty="0" sz="1100" spc="5">
                <a:latin typeface="Times New Roman"/>
                <a:cs typeface="Times New Roman"/>
              </a:rPr>
              <a:t>to plan </a:t>
            </a:r>
            <a:r>
              <a:rPr dirty="0" sz="1100" spc="10">
                <a:latin typeface="Times New Roman"/>
                <a:cs typeface="Times New Roman"/>
              </a:rPr>
              <a:t>and execute on a </a:t>
            </a:r>
            <a:r>
              <a:rPr dirty="0" sz="1100" spc="5">
                <a:latin typeface="Times New Roman"/>
                <a:cs typeface="Times New Roman"/>
              </a:rPr>
              <a:t>long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basis and resist  short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pressures that could derail the plan.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902337"/>
            <a:ext cx="5334635" cy="8733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PORTFOLIO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MANAGEMENT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Formulate an Appropriate Investment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Policy: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determination </a:t>
            </a:r>
            <a:r>
              <a:rPr dirty="0" sz="1100" spc="5">
                <a:latin typeface="Times New Roman"/>
                <a:cs typeface="Times New Roman"/>
              </a:rPr>
              <a:t>of portfolio policies—referred to as </a:t>
            </a:r>
            <a:r>
              <a:rPr dirty="0" sz="1100" spc="10">
                <a:latin typeface="Times New Roman"/>
                <a:cs typeface="Times New Roman"/>
              </a:rPr>
              <a:t>the investment </a:t>
            </a:r>
            <a:r>
              <a:rPr dirty="0" sz="1100" spc="5">
                <a:latin typeface="Times New Roman"/>
                <a:cs typeface="Times New Roman"/>
              </a:rPr>
              <a:t>policy statements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step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investment process.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summarizes the </a:t>
            </a:r>
            <a:r>
              <a:rPr dirty="0" sz="1100" spc="5">
                <a:latin typeface="Times New Roman"/>
                <a:cs typeface="Times New Roman"/>
              </a:rPr>
              <a:t>objectives, constraints,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preferences for the </a:t>
            </a:r>
            <a:r>
              <a:rPr dirty="0" sz="1100" spc="10">
                <a:latin typeface="Times New Roman"/>
                <a:cs typeface="Times New Roman"/>
              </a:rPr>
              <a:t>investor.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recommended approach in formulating ah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policy  </a:t>
            </a:r>
            <a:r>
              <a:rPr dirty="0" sz="1100" spc="5">
                <a:latin typeface="Times New Roman"/>
                <a:cs typeface="Times New Roman"/>
              </a:rPr>
              <a:t>statement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to provide </a:t>
            </a:r>
            <a:r>
              <a:rPr dirty="0" sz="1100" spc="10">
                <a:latin typeface="Times New Roman"/>
                <a:cs typeface="Times New Roman"/>
              </a:rPr>
              <a:t>information, in the following </a:t>
            </a:r>
            <a:r>
              <a:rPr dirty="0" sz="1100" spc="5">
                <a:latin typeface="Times New Roman"/>
                <a:cs typeface="Times New Roman"/>
              </a:rPr>
              <a:t>order, for any investor  </a:t>
            </a:r>
            <a:r>
              <a:rPr dirty="0" sz="1100" spc="10">
                <a:latin typeface="Times New Roman"/>
                <a:cs typeface="Times New Roman"/>
              </a:rPr>
              <a:t>individual or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institutional: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Objectives: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Font typeface="Symbol"/>
              <a:buChar char=""/>
              <a:tabLst>
                <a:tab pos="441959" algn="l"/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Return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requirements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spcBef>
                <a:spcPts val="55"/>
              </a:spcBef>
              <a:buFont typeface="Symbol"/>
              <a:buChar char=""/>
              <a:tabLst>
                <a:tab pos="441959" algn="l"/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Risk tolerance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Symbol"/>
              <a:buChar char=""/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Followed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Times New Roman"/>
              <a:cs typeface="Times New Roman"/>
            </a:endParaRPr>
          </a:p>
          <a:p>
            <a:pPr marL="441959" indent="-215265">
              <a:lnSpc>
                <a:spcPts val="1310"/>
              </a:lnSpc>
              <a:buFont typeface="Symbol"/>
              <a:buChar char=""/>
              <a:tabLst>
                <a:tab pos="441959" algn="l"/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Constraints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5">
                <a:latin typeface="Times New Roman"/>
                <a:cs typeface="Times New Roman"/>
              </a:rPr>
              <a:t> Preferences:</a:t>
            </a:r>
            <a:endParaRPr sz="1100">
              <a:latin typeface="Times New Roman"/>
              <a:cs typeface="Times New Roman"/>
            </a:endParaRPr>
          </a:p>
          <a:p>
            <a:pPr lvl="1" marL="872490" indent="-215900">
              <a:lnSpc>
                <a:spcPts val="130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5">
                <a:latin typeface="Times New Roman"/>
                <a:cs typeface="Times New Roman"/>
              </a:rPr>
              <a:t>Liquidity</a:t>
            </a:r>
            <a:endParaRPr sz="1100">
              <a:latin typeface="Times New Roman"/>
              <a:cs typeface="Times New Roman"/>
            </a:endParaRPr>
          </a:p>
          <a:p>
            <a:pPr lvl="1" marL="872490" indent="-215900">
              <a:lnSpc>
                <a:spcPts val="130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>
                <a:latin typeface="Times New Roman"/>
                <a:cs typeface="Times New Roman"/>
              </a:rPr>
              <a:t>Time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horizon</a:t>
            </a:r>
            <a:endParaRPr sz="1100">
              <a:latin typeface="Times New Roman"/>
              <a:cs typeface="Times New Roman"/>
            </a:endParaRPr>
          </a:p>
          <a:p>
            <a:pPr lvl="1" marL="872490" indent="-215900">
              <a:lnSpc>
                <a:spcPts val="1295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>
                <a:latin typeface="Times New Roman"/>
                <a:cs typeface="Times New Roman"/>
              </a:rPr>
              <a:t>Laws and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regulations</a:t>
            </a:r>
            <a:endParaRPr sz="1100">
              <a:latin typeface="Times New Roman"/>
              <a:cs typeface="Times New Roman"/>
            </a:endParaRPr>
          </a:p>
          <a:p>
            <a:pPr lvl="1" marL="872490" indent="-215900">
              <a:lnSpc>
                <a:spcPts val="130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>
                <a:latin typeface="Times New Roman"/>
                <a:cs typeface="Times New Roman"/>
              </a:rPr>
              <a:t>Taxes</a:t>
            </a:r>
            <a:endParaRPr sz="1100">
              <a:latin typeface="Times New Roman"/>
              <a:cs typeface="Times New Roman"/>
            </a:endParaRPr>
          </a:p>
          <a:p>
            <a:pPr lvl="1" marL="872490" indent="-215900">
              <a:lnSpc>
                <a:spcPts val="1310"/>
              </a:lnSpc>
              <a:buFont typeface="Courier New"/>
              <a:buChar char="o"/>
              <a:tabLst>
                <a:tab pos="872490" algn="l"/>
                <a:tab pos="873125" algn="l"/>
              </a:tabLst>
            </a:pPr>
            <a:r>
              <a:rPr dirty="0" sz="1100" spc="10">
                <a:latin typeface="Times New Roman"/>
                <a:cs typeface="Times New Roman"/>
              </a:rPr>
              <a:t>Unique </a:t>
            </a:r>
            <a:r>
              <a:rPr dirty="0" sz="1100" spc="5">
                <a:latin typeface="Times New Roman"/>
                <a:cs typeface="Times New Roman"/>
              </a:rPr>
              <a:t>preferences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circumstances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Objectives: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Portfolio objectives are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going to </a:t>
            </a:r>
            <a:r>
              <a:rPr dirty="0" sz="1100" spc="10">
                <a:latin typeface="Times New Roman"/>
                <a:cs typeface="Times New Roman"/>
              </a:rPr>
              <a:t>center on </a:t>
            </a:r>
            <a:r>
              <a:rPr dirty="0" sz="1100" spc="5">
                <a:latin typeface="Times New Roman"/>
                <a:cs typeface="Times New Roman"/>
              </a:rPr>
              <a:t>return and risk,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these are </a:t>
            </a:r>
            <a:r>
              <a:rPr dirty="0" sz="1100" spc="10">
                <a:latin typeface="Times New Roman"/>
                <a:cs typeface="Times New Roman"/>
              </a:rPr>
              <a:t>the two  aspects </a:t>
            </a:r>
            <a:r>
              <a:rPr dirty="0" sz="1100" spc="5">
                <a:latin typeface="Times New Roman"/>
                <a:cs typeface="Times New Roman"/>
              </a:rPr>
              <a:t>of most </a:t>
            </a:r>
            <a:r>
              <a:rPr dirty="0" sz="1100" spc="10">
                <a:latin typeface="Times New Roman"/>
                <a:cs typeface="Times New Roman"/>
              </a:rPr>
              <a:t>interest to investors. </a:t>
            </a:r>
            <a:r>
              <a:rPr dirty="0" sz="1100" spc="5">
                <a:latin typeface="Times New Roman"/>
                <a:cs typeface="Times New Roman"/>
              </a:rPr>
              <a:t>Indeed,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basis of all financial  decisions in general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investing decisions in particular. Investors seek returns, but must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risk in order to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an opportunity to earn the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Furthermore,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individual can </a:t>
            </a:r>
            <a:r>
              <a:rPr dirty="0" sz="1100" spc="10">
                <a:latin typeface="Times New Roman"/>
                <a:cs typeface="Times New Roman"/>
              </a:rPr>
              <a:t>be a composite </a:t>
            </a:r>
            <a:r>
              <a:rPr dirty="0" sz="1100" spc="5">
                <a:latin typeface="Times New Roman"/>
                <a:cs typeface="Times New Roman"/>
              </a:rPr>
              <a:t>of these stages at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time.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four  stages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441959" marR="8890" indent="-215265">
              <a:lnSpc>
                <a:spcPts val="1300"/>
              </a:lnSpc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Accumulation </a:t>
            </a:r>
            <a:r>
              <a:rPr dirty="0" sz="1100" spc="5">
                <a:latin typeface="Times New Roman"/>
                <a:cs typeface="Times New Roman"/>
              </a:rPr>
              <a:t>Phase: In the early stage of the life cycle, </a:t>
            </a:r>
            <a:r>
              <a:rPr dirty="0" sz="1100" spc="10">
                <a:latin typeface="Times New Roman"/>
                <a:cs typeface="Times New Roman"/>
              </a:rPr>
              <a:t>net </a:t>
            </a:r>
            <a:r>
              <a:rPr dirty="0" sz="1100" spc="5">
                <a:latin typeface="Times New Roman"/>
                <a:cs typeface="Times New Roman"/>
              </a:rPr>
              <a:t>worth is typically small,  but </a:t>
            </a:r>
            <a:r>
              <a:rPr dirty="0" sz="1100" spc="10">
                <a:latin typeface="Times New Roman"/>
                <a:cs typeface="Times New Roman"/>
              </a:rPr>
              <a:t>the time </a:t>
            </a:r>
            <a:r>
              <a:rPr dirty="0" sz="1100" spc="5">
                <a:latin typeface="Times New Roman"/>
                <a:cs typeface="Times New Roman"/>
              </a:rPr>
              <a:t>horizon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long. Investors can afford to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large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risks.</a:t>
            </a:r>
            <a:endParaRPr sz="1100">
              <a:latin typeface="Times New Roman"/>
              <a:cs typeface="Times New Roman"/>
            </a:endParaRPr>
          </a:p>
          <a:p>
            <a:pPr algn="just" marL="441959" indent="-215265">
              <a:lnSpc>
                <a:spcPts val="1245"/>
              </a:lnSpc>
              <a:buAutoNum type="arabicPeriod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Consolidation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Phase: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phase,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involving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mid-to-late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career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stage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life</a:t>
            </a:r>
            <a:endParaRPr sz="1100">
              <a:latin typeface="Times New Roman"/>
              <a:cs typeface="Times New Roman"/>
            </a:endParaRPr>
          </a:p>
          <a:p>
            <a:pPr algn="just" marL="441959" marR="5715">
              <a:lnSpc>
                <a:spcPct val="98400"/>
              </a:lnSpc>
              <a:spcBef>
                <a:spcPts val="10"/>
              </a:spcBef>
            </a:pPr>
            <a:r>
              <a:rPr dirty="0" sz="1100" spc="10">
                <a:latin typeface="Times New Roman"/>
                <a:cs typeface="Times New Roman"/>
              </a:rPr>
              <a:t>cycle when income </a:t>
            </a:r>
            <a:r>
              <a:rPr dirty="0" sz="1100" spc="5">
                <a:latin typeface="Times New Roman"/>
                <a:cs typeface="Times New Roman"/>
              </a:rPr>
              <a:t>exceeds expenses, an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.accumulated.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balance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sought </a:t>
            </a:r>
            <a:r>
              <a:rPr dirty="0" sz="1100" spc="5">
                <a:latin typeface="Times New Roman"/>
                <a:cs typeface="Times New Roman"/>
              </a:rPr>
              <a:t>to provide </a:t>
            </a:r>
            <a:r>
              <a:rPr dirty="0" sz="1100" spc="10">
                <a:latin typeface="Times New Roman"/>
                <a:cs typeface="Times New Roman"/>
              </a:rPr>
              <a:t>a moderate </a:t>
            </a:r>
            <a:r>
              <a:rPr dirty="0" sz="1100" spc="5">
                <a:latin typeface="Times New Roman"/>
                <a:cs typeface="Times New Roman"/>
              </a:rPr>
              <a:t>trade-off between risk and  return.</a:t>
            </a:r>
            <a:endParaRPr sz="1100">
              <a:latin typeface="Times New Roman"/>
              <a:cs typeface="Times New Roman"/>
            </a:endParaRPr>
          </a:p>
          <a:p>
            <a:pPr marL="441959" marR="5715" indent="-215265">
              <a:lnSpc>
                <a:spcPts val="1300"/>
              </a:lnSpc>
              <a:spcBef>
                <a:spcPts val="35"/>
              </a:spcBef>
              <a:buAutoNum type="arabicPeriod" startAt="3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Spending </a:t>
            </a:r>
            <a:r>
              <a:rPr dirty="0" sz="1100" spc="5">
                <a:latin typeface="Times New Roman"/>
                <a:cs typeface="Times New Roman"/>
              </a:rPr>
              <a:t>Phase: In this phase, living </a:t>
            </a:r>
            <a:r>
              <a:rPr dirty="0" sz="1100" spc="10">
                <a:latin typeface="Times New Roman"/>
                <a:cs typeface="Times New Roman"/>
              </a:rPr>
              <a:t>expenses </a:t>
            </a:r>
            <a:r>
              <a:rPr dirty="0" sz="1100" spc="5">
                <a:latin typeface="Times New Roman"/>
                <a:cs typeface="Times New Roman"/>
              </a:rPr>
              <a:t>are covered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accumulated assets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rather than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earned income. Although some </a:t>
            </a:r>
            <a:r>
              <a:rPr dirty="0" sz="1100" spc="5">
                <a:latin typeface="Times New Roman"/>
                <a:cs typeface="Times New Roman"/>
              </a:rPr>
              <a:t>risk taking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 still </a:t>
            </a:r>
            <a:r>
              <a:rPr dirty="0" sz="1100" spc="5">
                <a:latin typeface="Times New Roman"/>
                <a:cs typeface="Times New Roman"/>
              </a:rPr>
              <a:t>preferable,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marL="441959">
              <a:lnSpc>
                <a:spcPts val="1245"/>
              </a:lnSpc>
            </a:pPr>
            <a:r>
              <a:rPr dirty="0" sz="1100" spc="10">
                <a:latin typeface="Times New Roman"/>
                <a:cs typeface="Times New Roman"/>
              </a:rPr>
              <a:t>emphasis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safety,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resulting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relatively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low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position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on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risk-return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trade-</a:t>
            </a:r>
            <a:endParaRPr sz="1100">
              <a:latin typeface="Times New Roman"/>
              <a:cs typeface="Times New Roman"/>
            </a:endParaRPr>
          </a:p>
          <a:p>
            <a:pPr marL="441959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off.</a:t>
            </a:r>
            <a:endParaRPr sz="1100">
              <a:latin typeface="Times New Roman"/>
              <a:cs typeface="Times New Roman"/>
            </a:endParaRPr>
          </a:p>
          <a:p>
            <a:pPr marL="441959" marR="5715" indent="-215265">
              <a:lnSpc>
                <a:spcPts val="1300"/>
              </a:lnSpc>
              <a:spcBef>
                <a:spcPts val="55"/>
              </a:spcBef>
              <a:buAutoNum type="arabicPeriod" startAt="4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Gifting Phase: In this phase,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attitudes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the purpose of investments changes.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basic </a:t>
            </a:r>
            <a:r>
              <a:rPr dirty="0" sz="1100" spc="5">
                <a:latin typeface="Times New Roman"/>
                <a:cs typeface="Times New Roman"/>
              </a:rPr>
              <a:t>position </a:t>
            </a:r>
            <a:r>
              <a:rPr dirty="0" sz="1100" spc="10">
                <a:latin typeface="Times New Roman"/>
                <a:cs typeface="Times New Roman"/>
              </a:rPr>
              <a:t>on the trade-off </a:t>
            </a:r>
            <a:r>
              <a:rPr dirty="0" sz="1100" spc="5">
                <a:latin typeface="Times New Roman"/>
                <a:cs typeface="Times New Roman"/>
              </a:rPr>
              <a:t>remains </a:t>
            </a:r>
            <a:r>
              <a:rPr dirty="0" sz="1100" spc="10">
                <a:latin typeface="Times New Roman"/>
                <a:cs typeface="Times New Roman"/>
              </a:rPr>
              <a:t>about the same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phase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3.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Establishing </a:t>
            </a:r>
            <a:r>
              <a:rPr dirty="0" sz="1100" spc="10" b="1">
                <a:latin typeface="Times New Roman"/>
                <a:cs typeface="Times New Roman"/>
              </a:rPr>
              <a:t>a </a:t>
            </a:r>
            <a:r>
              <a:rPr dirty="0" sz="1100" spc="5" b="1">
                <a:latin typeface="Times New Roman"/>
                <a:cs typeface="Times New Roman"/>
              </a:rPr>
              <a:t>Portfolio </a:t>
            </a:r>
            <a:r>
              <a:rPr dirty="0" sz="1100" spc="10" b="1">
                <a:latin typeface="Times New Roman"/>
                <a:cs typeface="Times New Roman"/>
              </a:rPr>
              <a:t>Risk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Level: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Investors should establish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risk level that is suitable for them, </a:t>
            </a:r>
            <a:r>
              <a:rPr dirty="0" sz="1100" spc="10">
                <a:latin typeface="Times New Roman"/>
                <a:cs typeface="Times New Roman"/>
              </a:rPr>
              <a:t>and then </a:t>
            </a:r>
            <a:r>
              <a:rPr dirty="0" sz="1100" spc="5">
                <a:latin typeface="Times New Roman"/>
                <a:cs typeface="Times New Roman"/>
              </a:rPr>
              <a:t>seek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highest returns consistent with that </a:t>
            </a:r>
            <a:r>
              <a:rPr dirty="0" sz="1100" spc="10">
                <a:latin typeface="Times New Roman"/>
                <a:cs typeface="Times New Roman"/>
              </a:rPr>
              <a:t>level of risk.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assume here </a:t>
            </a:r>
            <a:r>
              <a:rPr dirty="0" sz="1100" spc="5">
                <a:latin typeface="Times New Roman"/>
                <a:cs typeface="Times New Roman"/>
              </a:rPr>
              <a:t>that investors </a:t>
            </a:r>
            <a:r>
              <a:rPr dirty="0" sz="1100" spc="10">
                <a:latin typeface="Times New Roman"/>
                <a:cs typeface="Times New Roman"/>
              </a:rPr>
              <a:t>have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705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2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38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87712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985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long-run horizon. If not, they probably should avoid stocks, or at least </a:t>
            </a:r>
            <a:r>
              <a:rPr dirty="0" sz="1100" spc="10">
                <a:latin typeface="Times New Roman"/>
                <a:cs typeface="Times New Roman"/>
              </a:rPr>
              <a:t>minimize any </a:t>
            </a:r>
            <a:r>
              <a:rPr dirty="0" sz="1100" spc="5">
                <a:latin typeface="Times New Roman"/>
                <a:cs typeface="Times New Roman"/>
              </a:rPr>
              <a:t>equity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position.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Assuming you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 long-term </a:t>
            </a:r>
            <a:r>
              <a:rPr dirty="0" sz="1100" spc="5">
                <a:latin typeface="Times New Roman"/>
                <a:cs typeface="Times New Roman"/>
              </a:rPr>
              <a:t>investor,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you own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500-type </a:t>
            </a:r>
            <a:r>
              <a:rPr dirty="0" sz="1100" spc="5">
                <a:latin typeface="Times New Roman"/>
                <a:cs typeface="Times New Roman"/>
              </a:rPr>
              <a:t>portfolio, ask  yourself what is </a:t>
            </a:r>
            <a:r>
              <a:rPr dirty="0" sz="1100" spc="10">
                <a:latin typeface="Times New Roman"/>
                <a:cs typeface="Times New Roman"/>
              </a:rPr>
              <a:t>the worst </a:t>
            </a:r>
            <a:r>
              <a:rPr dirty="0" sz="1100" spc="5">
                <a:latin typeface="Times New Roman"/>
                <a:cs typeface="Times New Roman"/>
              </a:rPr>
              <a:t>that is likely to </a:t>
            </a:r>
            <a:r>
              <a:rPr dirty="0" sz="1100" spc="10">
                <a:latin typeface="Times New Roman"/>
                <a:cs typeface="Times New Roman"/>
              </a:rPr>
              <a:t>happen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in stocks. Ignoring  the Great Depression,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hopefully will not </a:t>
            </a:r>
            <a:r>
              <a:rPr dirty="0" sz="1100" spc="10">
                <a:latin typeface="Times New Roman"/>
                <a:cs typeface="Times New Roman"/>
              </a:rPr>
              <a:t>occur </a:t>
            </a:r>
            <a:r>
              <a:rPr dirty="0" sz="1100" spc="5">
                <a:latin typeface="Times New Roman"/>
                <a:cs typeface="Times New Roman"/>
              </a:rPr>
              <a:t>again, consider the </a:t>
            </a:r>
            <a:r>
              <a:rPr dirty="0" sz="1100" spc="10">
                <a:latin typeface="Times New Roman"/>
                <a:cs typeface="Times New Roman"/>
              </a:rPr>
              <a:t>worst events </a:t>
            </a:r>
            <a:r>
              <a:rPr dirty="0" sz="1100" spc="5">
                <a:latin typeface="Times New Roman"/>
                <a:cs typeface="Times New Roman"/>
              </a:rPr>
              <a:t>that  </a:t>
            </a:r>
            <a:r>
              <a:rPr dirty="0" sz="1100" spc="10">
                <a:latin typeface="Times New Roman"/>
                <a:cs typeface="Times New Roman"/>
              </a:rPr>
              <a:t>have, </a:t>
            </a:r>
            <a:r>
              <a:rPr dirty="0" sz="1100" spc="5">
                <a:latin typeface="Times New Roman"/>
                <a:cs typeface="Times New Roman"/>
              </a:rPr>
              <a:t>occurred. During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bear market of </a:t>
            </a:r>
            <a:r>
              <a:rPr dirty="0" sz="1100" spc="10">
                <a:latin typeface="Times New Roman"/>
                <a:cs typeface="Times New Roman"/>
              </a:rPr>
              <a:t>1973 </a:t>
            </a:r>
            <a:r>
              <a:rPr dirty="0" sz="1100" spc="5">
                <a:latin typeface="Times New Roman"/>
                <a:cs typeface="Times New Roman"/>
              </a:rPr>
              <a:t>to 1974, investors </a:t>
            </a:r>
            <a:r>
              <a:rPr dirty="0" sz="1100" spc="10">
                <a:latin typeface="Times New Roman"/>
                <a:cs typeface="Times New Roman"/>
              </a:rPr>
              <a:t>could have </a:t>
            </a:r>
            <a:r>
              <a:rPr dirty="0" sz="1100" spc="5">
                <a:latin typeface="Times New Roman"/>
                <a:cs typeface="Times New Roman"/>
              </a:rPr>
              <a:t>lost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37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percent of their investment in </a:t>
            </a:r>
            <a:r>
              <a:rPr dirty="0" sz="1100" spc="15">
                <a:latin typeface="Times New Roman"/>
                <a:cs typeface="Times New Roman"/>
              </a:rPr>
              <a:t>S&amp;P 500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10">
                <a:latin typeface="Times New Roman"/>
                <a:cs typeface="Times New Roman"/>
              </a:rPr>
              <a:t>During the bear market of 2000 to 2002, 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could have </a:t>
            </a:r>
            <a:r>
              <a:rPr dirty="0" sz="1100" spc="5">
                <a:latin typeface="Times New Roman"/>
                <a:cs typeface="Times New Roman"/>
              </a:rPr>
              <a:t>lost </a:t>
            </a:r>
            <a:r>
              <a:rPr dirty="0" sz="1100" spc="10">
                <a:latin typeface="Times New Roman"/>
                <a:cs typeface="Times New Roman"/>
              </a:rPr>
              <a:t>over 40 </a:t>
            </a:r>
            <a:r>
              <a:rPr dirty="0" sz="1100" spc="5">
                <a:latin typeface="Times New Roman"/>
                <a:cs typeface="Times New Roman"/>
              </a:rPr>
              <a:t>percent. Therefore, it is reasonable to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with a  </a:t>
            </a:r>
            <a:r>
              <a:rPr dirty="0" sz="1100" spc="5">
                <a:latin typeface="Times New Roman"/>
                <a:cs typeface="Times New Roman"/>
              </a:rPr>
              <a:t>long-time horizon, investors will face </a:t>
            </a:r>
            <a:r>
              <a:rPr dirty="0" sz="1100" spc="10">
                <a:latin typeface="Times New Roman"/>
                <a:cs typeface="Times New Roman"/>
              </a:rPr>
              <a:t>one or more bear markets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approximately 40  </a:t>
            </a:r>
            <a:r>
              <a:rPr dirty="0" sz="1100" spc="5">
                <a:latin typeface="Times New Roman"/>
                <a:cs typeface="Times New Roman"/>
              </a:rPr>
              <a:t>percent declines. This is in line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long-term </a:t>
            </a:r>
            <a:r>
              <a:rPr dirty="0" sz="1100" spc="5">
                <a:latin typeface="Times New Roman"/>
                <a:cs typeface="Times New Roman"/>
              </a:rPr>
              <a:t>standard deviation of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returns of  </a:t>
            </a:r>
            <a:r>
              <a:rPr dirty="0" sz="1100" spc="10">
                <a:latin typeface="Times New Roman"/>
                <a:cs typeface="Times New Roman"/>
              </a:rPr>
              <a:t>about 20 </a:t>
            </a:r>
            <a:r>
              <a:rPr dirty="0" sz="1100" spc="5">
                <a:latin typeface="Times New Roman"/>
                <a:cs typeface="Times New Roman"/>
              </a:rPr>
              <a:t>percent  with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standard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deviations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either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side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mean </a:t>
            </a:r>
            <a:r>
              <a:rPr dirty="0" sz="1100" spc="5">
                <a:latin typeface="Times New Roman"/>
                <a:cs typeface="Times New Roman"/>
              </a:rPr>
              <a:t>return  </a:t>
            </a:r>
            <a:r>
              <a:rPr dirty="0" sz="1100" spc="10">
                <a:latin typeface="Times New Roman"/>
                <a:cs typeface="Times New Roman"/>
              </a:rPr>
              <a:t>encompassing 95 </a:t>
            </a:r>
            <a:r>
              <a:rPr dirty="0" sz="1100" spc="5">
                <a:latin typeface="Times New Roman"/>
                <a:cs typeface="Times New Roman"/>
              </a:rPr>
              <a:t>percent of all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accept a </a:t>
            </a:r>
            <a:r>
              <a:rPr dirty="0" sz="1100" spc="5">
                <a:latin typeface="Times New Roman"/>
                <a:cs typeface="Times New Roman"/>
              </a:rPr>
              <a:t>loss (at least </a:t>
            </a:r>
            <a:r>
              <a:rPr dirty="0" sz="1100" spc="10">
                <a:latin typeface="Times New Roman"/>
                <a:cs typeface="Times New Roman"/>
              </a:rPr>
              <a:t>on paper)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approximately 40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once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twice 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investing life time,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 otherwise optimistic </a:t>
            </a:r>
            <a:r>
              <a:rPr dirty="0" sz="1100" spc="10">
                <a:latin typeface="Times New Roman"/>
                <a:cs typeface="Times New Roman"/>
              </a:rPr>
              <a:t>about the economy and about </a:t>
            </a:r>
            <a:r>
              <a:rPr dirty="0" sz="1100" spc="5">
                <a:latin typeface="Times New Roman"/>
                <a:cs typeface="Times New Roman"/>
              </a:rPr>
              <a:t>stocks,  the investor </a:t>
            </a:r>
            <a:r>
              <a:rPr dirty="0" sz="1100" spc="10">
                <a:latin typeface="Times New Roman"/>
                <a:cs typeface="Times New Roman"/>
              </a:rPr>
              <a:t>can assume the </a:t>
            </a:r>
            <a:r>
              <a:rPr dirty="0" sz="1100" spc="5">
                <a:latin typeface="Times New Roman"/>
                <a:cs typeface="Times New Roman"/>
              </a:rPr>
              <a:t>risk of U.S. stocks.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other hand, if such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potential  decline is unacceptable,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will </a:t>
            </a:r>
            <a:r>
              <a:rPr dirty="0" sz="1100" spc="10">
                <a:latin typeface="Times New Roman"/>
                <a:cs typeface="Times New Roman"/>
              </a:rPr>
              <a:t>have to </a:t>
            </a:r>
            <a:r>
              <a:rPr dirty="0" sz="1100" spc="5">
                <a:latin typeface="Times New Roman"/>
                <a:cs typeface="Times New Roman"/>
              </a:rPr>
              <a:t>construct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with a lower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profile. </a:t>
            </a:r>
            <a:r>
              <a:rPr dirty="0" sz="1100" spc="10">
                <a:latin typeface="Times New Roman"/>
                <a:cs typeface="Times New Roman"/>
              </a:rPr>
              <a:t>For example, a </a:t>
            </a:r>
            <a:r>
              <a:rPr dirty="0" sz="1100" spc="5">
                <a:latin typeface="Times New Roman"/>
                <a:cs typeface="Times New Roman"/>
              </a:rPr>
              <a:t>portfolio of </a:t>
            </a:r>
            <a:r>
              <a:rPr dirty="0" sz="1100" spc="10">
                <a:latin typeface="Times New Roman"/>
                <a:cs typeface="Times New Roman"/>
              </a:rPr>
              <a:t>30 </a:t>
            </a:r>
            <a:r>
              <a:rPr dirty="0" sz="1100" spc="5">
                <a:latin typeface="Times New Roman"/>
                <a:cs typeface="Times New Roman"/>
              </a:rPr>
              <a:t>percent stocks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50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Treasury </a:t>
            </a:r>
            <a:r>
              <a:rPr dirty="0" sz="1100" spc="5">
                <a:latin typeface="Times New Roman"/>
                <a:cs typeface="Times New Roman"/>
              </a:rPr>
              <a:t>bills would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in half.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alternatives consisting of stocks </a:t>
            </a:r>
            <a:r>
              <a:rPr dirty="0" sz="1100" spc="10">
                <a:latin typeface="Times New Roman"/>
                <a:cs typeface="Times New Roman"/>
              </a:rPr>
              <a:t>and bonds would </a:t>
            </a:r>
            <a:r>
              <a:rPr dirty="0" sz="1100" spc="5">
                <a:latin typeface="Times New Roman"/>
                <a:cs typeface="Times New Roman"/>
              </a:rPr>
              <a:t>also decrease  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Inflation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Considerations: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investment policy statement often will </a:t>
            </a:r>
            <a:r>
              <a:rPr dirty="0" sz="1100" spc="10">
                <a:latin typeface="Times New Roman"/>
                <a:cs typeface="Times New Roman"/>
              </a:rPr>
              <a:t>contain some statement about </a:t>
            </a:r>
            <a:r>
              <a:rPr dirty="0" sz="1100" spc="5">
                <a:latin typeface="Times New Roman"/>
                <a:cs typeface="Times New Roman"/>
              </a:rPr>
              <a:t>inflation-adjusted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 because of </a:t>
            </a:r>
            <a:r>
              <a:rPr dirty="0" sz="1100" spc="10">
                <a:latin typeface="Times New Roman"/>
                <a:cs typeface="Times New Roman"/>
              </a:rPr>
              <a:t>the impact </a:t>
            </a:r>
            <a:r>
              <a:rPr dirty="0" sz="1100" spc="5">
                <a:latin typeface="Times New Roman"/>
                <a:cs typeface="Times New Roman"/>
              </a:rPr>
              <a:t>of inflation </a:t>
            </a:r>
            <a:r>
              <a:rPr dirty="0" sz="1100" spc="10">
                <a:latin typeface="Times New Roman"/>
                <a:cs typeface="Times New Roman"/>
              </a:rPr>
              <a:t>on investor results over long periods of </a:t>
            </a:r>
            <a:r>
              <a:rPr dirty="0" sz="1100" spc="5">
                <a:latin typeface="Times New Roman"/>
                <a:cs typeface="Times New Roman"/>
              </a:rPr>
              <a:t>time. </a:t>
            </a:r>
            <a:r>
              <a:rPr dirty="0" sz="1100" spc="10">
                <a:latin typeface="Times New Roman"/>
                <a:cs typeface="Times New Roman"/>
              </a:rPr>
              <a:t>For  example, a wealthy </a:t>
            </a:r>
            <a:r>
              <a:rPr dirty="0" sz="1100" spc="5">
                <a:latin typeface="Times New Roman"/>
                <a:cs typeface="Times New Roman"/>
              </a:rPr>
              <a:t>individual's policy statement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stated </a:t>
            </a:r>
            <a:r>
              <a:rPr dirty="0" sz="1100" spc="10">
                <a:latin typeface="Times New Roman"/>
                <a:cs typeface="Times New Roman"/>
              </a:rPr>
              <a:t>in terms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maximum. After  </a:t>
            </a:r>
            <a:r>
              <a:rPr dirty="0" sz="1100" spc="5">
                <a:latin typeface="Times New Roman"/>
                <a:cs typeface="Times New Roman"/>
              </a:rPr>
              <a:t>tax, inflation-adjusted total return consistent </a:t>
            </a:r>
            <a:r>
              <a:rPr dirty="0" sz="1100" spc="10">
                <a:latin typeface="Times New Roman"/>
                <a:cs typeface="Times New Roman"/>
              </a:rPr>
              <a:t>with the investor's rise profile, </a:t>
            </a:r>
            <a:r>
              <a:rPr dirty="0" sz="1100" spc="5">
                <a:latin typeface="Times New Roman"/>
                <a:cs typeface="Times New Roman"/>
              </a:rPr>
              <a:t>whereas another  </a:t>
            </a:r>
            <a:r>
              <a:rPr dirty="0" sz="1100" spc="10">
                <a:latin typeface="Times New Roman"/>
                <a:cs typeface="Times New Roman"/>
              </a:rPr>
              <a:t>investor's primary return objective may be </a:t>
            </a:r>
            <a:r>
              <a:rPr dirty="0" sz="1100" spc="5">
                <a:latin typeface="Times New Roman"/>
                <a:cs typeface="Times New Roman"/>
              </a:rPr>
              <a:t>stated as inflation-adjusted capital preservation,  perhaps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growth-oriented </a:t>
            </a:r>
            <a:r>
              <a:rPr dirty="0" sz="1100" spc="10">
                <a:latin typeface="Times New Roman"/>
                <a:cs typeface="Times New Roman"/>
              </a:rPr>
              <a:t>mix to </a:t>
            </a:r>
            <a:r>
              <a:rPr dirty="0" sz="1100" spc="5">
                <a:latin typeface="Times New Roman"/>
                <a:cs typeface="Times New Roman"/>
              </a:rPr>
              <a:t>reflect </a:t>
            </a:r>
            <a:r>
              <a:rPr dirty="0" sz="1100" spc="10">
                <a:latin typeface="Times New Roman"/>
                <a:cs typeface="Times New Roman"/>
              </a:rPr>
              <a:t>the need </a:t>
            </a:r>
            <a:r>
              <a:rPr dirty="0" sz="1100" spc="5">
                <a:latin typeface="Times New Roman"/>
                <a:cs typeface="Times New Roman"/>
              </a:rPr>
              <a:t>for capital </a:t>
            </a:r>
            <a:r>
              <a:rPr dirty="0" sz="1100" spc="10">
                <a:latin typeface="Times New Roman"/>
                <a:cs typeface="Times New Roman"/>
              </a:rPr>
              <a:t>growth over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Inflation is </a:t>
            </a:r>
            <a:r>
              <a:rPr dirty="0" sz="1100" spc="10">
                <a:latin typeface="Times New Roman"/>
                <a:cs typeface="Times New Roman"/>
              </a:rPr>
              <a:t>clearly a </a:t>
            </a:r>
            <a:r>
              <a:rPr dirty="0" sz="1100" spc="5">
                <a:latin typeface="Times New Roman"/>
                <a:cs typeface="Times New Roman"/>
              </a:rPr>
              <a:t>problem for investors.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inflation rate of </a:t>
            </a:r>
            <a:r>
              <a:rPr dirty="0" sz="1100" spc="10">
                <a:latin typeface="Times New Roman"/>
                <a:cs typeface="Times New Roman"/>
              </a:rPr>
              <a:t>13 </a:t>
            </a:r>
            <a:r>
              <a:rPr dirty="0" sz="1100" spc="5">
                <a:latin typeface="Times New Roman"/>
                <a:cs typeface="Times New Roman"/>
              </a:rPr>
              <a:t>percent in </a:t>
            </a:r>
            <a:r>
              <a:rPr dirty="0" sz="1100" spc="10">
                <a:latin typeface="Times New Roman"/>
                <a:cs typeface="Times New Roman"/>
              </a:rPr>
              <a:t>1979 to-1980  </a:t>
            </a:r>
            <a:r>
              <a:rPr dirty="0" sz="1100" spc="5">
                <a:latin typeface="Times New Roman"/>
                <a:cs typeface="Times New Roman"/>
              </a:rPr>
              <a:t>speaks for itself in </a:t>
            </a:r>
            <a:r>
              <a:rPr dirty="0" sz="1100" spc="10">
                <a:latin typeface="Times New Roman"/>
                <a:cs typeface="Times New Roman"/>
              </a:rPr>
              <a:t>terms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awful </a:t>
            </a:r>
            <a:r>
              <a:rPr dirty="0" sz="1100" spc="10">
                <a:latin typeface="Times New Roman"/>
                <a:cs typeface="Times New Roman"/>
              </a:rPr>
              <a:t>impact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had on </a:t>
            </a:r>
            <a:r>
              <a:rPr dirty="0" sz="1100" spc="5">
                <a:latin typeface="Times New Roman"/>
                <a:cs typeface="Times New Roman"/>
              </a:rPr>
              <a:t>investors' real wealth. </a:t>
            </a:r>
            <a:r>
              <a:rPr dirty="0" sz="1100" spc="1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much </a:t>
            </a:r>
            <a:r>
              <a:rPr dirty="0" sz="1100" spc="5">
                <a:latin typeface="Times New Roman"/>
                <a:cs typeface="Times New Roman"/>
              </a:rPr>
              <a:t>lower </a:t>
            </a:r>
            <a:r>
              <a:rPr dirty="0" sz="1100" spc="10">
                <a:latin typeface="Times New Roman"/>
                <a:cs typeface="Times New Roman"/>
              </a:rPr>
              <a:t>inflation—say, 3 </a:t>
            </a:r>
            <a:r>
              <a:rPr dirty="0" sz="1100" spc="5">
                <a:latin typeface="Times New Roman"/>
                <a:cs typeface="Times New Roman"/>
              </a:rPr>
              <a:t>percent--the </a:t>
            </a:r>
            <a:r>
              <a:rPr dirty="0" sz="1100" spc="10">
                <a:latin typeface="Times New Roman"/>
                <a:cs typeface="Times New Roman"/>
              </a:rPr>
              <a:t>damage </a:t>
            </a:r>
            <a:r>
              <a:rPr dirty="0" sz="1100" spc="5">
                <a:latin typeface="Times New Roman"/>
                <a:cs typeface="Times New Roman"/>
              </a:rPr>
              <a:t>is substantial. It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persist steadily,  eroding </a:t>
            </a:r>
            <a:r>
              <a:rPr dirty="0" sz="1100" spc="10">
                <a:latin typeface="Times New Roman"/>
                <a:cs typeface="Times New Roman"/>
              </a:rPr>
              <a:t>values. At a 3 </a:t>
            </a:r>
            <a:r>
              <a:rPr dirty="0" sz="1100" spc="5">
                <a:latin typeface="Times New Roman"/>
                <a:cs typeface="Times New Roman"/>
              </a:rPr>
              <a:t>percent inflation rate, for </a:t>
            </a:r>
            <a:r>
              <a:rPr dirty="0" sz="1100" spc="10">
                <a:latin typeface="Times New Roman"/>
                <a:cs typeface="Times New Roman"/>
              </a:rPr>
              <a:t>example, the </a:t>
            </a:r>
            <a:r>
              <a:rPr dirty="0" sz="1100" spc="5">
                <a:latin typeface="Times New Roman"/>
                <a:cs typeface="Times New Roman"/>
              </a:rPr>
              <a:t>purchasing </a:t>
            </a:r>
            <a:r>
              <a:rPr dirty="0" sz="1100" spc="10">
                <a:latin typeface="Times New Roman"/>
                <a:cs typeface="Times New Roman"/>
              </a:rPr>
              <a:t>power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dollar  is cut in half in </a:t>
            </a:r>
            <a:r>
              <a:rPr dirty="0" sz="1100" spc="10">
                <a:latin typeface="Times New Roman"/>
                <a:cs typeface="Times New Roman"/>
              </a:rPr>
              <a:t>10s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25 </a:t>
            </a:r>
            <a:r>
              <a:rPr dirty="0" sz="1100" spc="5">
                <a:latin typeface="Times New Roman"/>
                <a:cs typeface="Times New Roman"/>
              </a:rPr>
              <a:t>years. Therefore,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5">
                <a:latin typeface="Times New Roman"/>
                <a:cs typeface="Times New Roman"/>
              </a:rPr>
              <a:t>retiring at </a:t>
            </a:r>
            <a:r>
              <a:rPr dirty="0" sz="1100" spc="10">
                <a:latin typeface="Times New Roman"/>
                <a:cs typeface="Times New Roman"/>
              </a:rPr>
              <a:t>age 60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lives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approximately </a:t>
            </a:r>
            <a:r>
              <a:rPr dirty="0" sz="1100" spc="5">
                <a:latin typeface="Times New Roman"/>
                <a:cs typeface="Times New Roman"/>
              </a:rPr>
              <a:t>age </a:t>
            </a:r>
            <a:r>
              <a:rPr dirty="0" sz="1100" spc="10">
                <a:latin typeface="Times New Roman"/>
                <a:cs typeface="Times New Roman"/>
              </a:rPr>
              <a:t>85 and </a:t>
            </a:r>
            <a:r>
              <a:rPr dirty="0" sz="1100" spc="5">
                <a:latin typeface="Times New Roman"/>
                <a:cs typeface="Times New Roman"/>
              </a:rPr>
              <a:t>does not protect </a:t>
            </a:r>
            <a:r>
              <a:rPr dirty="0" sz="1100" spc="15">
                <a:latin typeface="Times New Roman"/>
                <a:cs typeface="Times New Roman"/>
              </a:rPr>
              <a:t>him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herself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inflation will suffer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drastic  decline in purchasing </a:t>
            </a:r>
            <a:r>
              <a:rPr dirty="0" sz="1100" spc="10">
                <a:latin typeface="Times New Roman"/>
                <a:cs typeface="Times New Roman"/>
              </a:rPr>
              <a:t>power over the</a:t>
            </a:r>
            <a:r>
              <a:rPr dirty="0" sz="1100" spc="5">
                <a:latin typeface="Times New Roman"/>
                <a:cs typeface="Times New Roman"/>
              </a:rPr>
              <a:t> years.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very low </a:t>
            </a:r>
            <a:r>
              <a:rPr dirty="0" sz="1100" spc="5">
                <a:latin typeface="Times New Roman"/>
                <a:cs typeface="Times New Roman"/>
              </a:rPr>
              <a:t>inflation rates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late </a:t>
            </a:r>
            <a:r>
              <a:rPr dirty="0" sz="1100" spc="10">
                <a:latin typeface="Times New Roman"/>
                <a:cs typeface="Times New Roman"/>
              </a:rPr>
              <a:t>1990s and </a:t>
            </a:r>
            <a:r>
              <a:rPr dirty="0" sz="1100" spc="5">
                <a:latin typeface="Times New Roman"/>
                <a:cs typeface="Times New Roman"/>
              </a:rPr>
              <a:t>early </a:t>
            </a:r>
            <a:r>
              <a:rPr dirty="0" sz="1100" spc="10">
                <a:latin typeface="Times New Roman"/>
                <a:cs typeface="Times New Roman"/>
              </a:rPr>
              <a:t>2000s </a:t>
            </a:r>
            <a:r>
              <a:rPr dirty="0" sz="1100" spc="5">
                <a:latin typeface="Times New Roman"/>
                <a:cs typeface="Times New Roman"/>
              </a:rPr>
              <a:t>probably lulled many  investors into thinking that inflation is </a:t>
            </a:r>
            <a:r>
              <a:rPr dirty="0" sz="1100" spc="10">
                <a:latin typeface="Times New Roman"/>
                <a:cs typeface="Times New Roman"/>
              </a:rPr>
              <a:t>no longer a </a:t>
            </a:r>
            <a:r>
              <a:rPr dirty="0" sz="1100" spc="5">
                <a:latin typeface="Times New Roman"/>
                <a:cs typeface="Times New Roman"/>
              </a:rPr>
              <a:t>serious problem,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that they did </a:t>
            </a:r>
            <a:r>
              <a:rPr dirty="0" sz="1100" spc="15">
                <a:latin typeface="Times New Roman"/>
                <a:cs typeface="Times New Roman"/>
              </a:rPr>
              <a:t>not 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consider this issue as being </a:t>
            </a:r>
            <a:r>
              <a:rPr dirty="0" sz="1100" spc="10">
                <a:latin typeface="Times New Roman"/>
                <a:cs typeface="Times New Roman"/>
              </a:rPr>
              <a:t>very </a:t>
            </a:r>
            <a:r>
              <a:rPr dirty="0" sz="1100" spc="5">
                <a:latin typeface="Times New Roman"/>
                <a:cs typeface="Times New Roman"/>
              </a:rPr>
              <a:t>important.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for the last </a:t>
            </a:r>
            <a:r>
              <a:rPr dirty="0" sz="1100" spc="15">
                <a:latin typeface="Times New Roman"/>
                <a:cs typeface="Times New Roman"/>
              </a:rPr>
              <a:t>80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years, the  </a:t>
            </a:r>
            <a:r>
              <a:rPr dirty="0" sz="1100" spc="10">
                <a:latin typeface="Times New Roman"/>
                <a:cs typeface="Times New Roman"/>
              </a:rPr>
              <a:t>compound annual rate of </a:t>
            </a:r>
            <a:r>
              <a:rPr dirty="0" sz="1100" spc="5">
                <a:latin typeface="Times New Roman"/>
                <a:cs typeface="Times New Roman"/>
              </a:rPr>
              <a:t>inflation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been approximately </a:t>
            </a:r>
            <a:r>
              <a:rPr dirty="0" sz="1100" spc="10">
                <a:latin typeface="Times New Roman"/>
                <a:cs typeface="Times New Roman"/>
              </a:rPr>
              <a:t>3 </a:t>
            </a:r>
            <a:r>
              <a:rPr dirty="0" sz="1100" spc="5">
                <a:latin typeface="Times New Roman"/>
                <a:cs typeface="Times New Roman"/>
              </a:rPr>
              <a:t>percent. </a:t>
            </a:r>
            <a:r>
              <a:rPr dirty="0" sz="1100" spc="10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reasonable </a:t>
            </a:r>
            <a:r>
              <a:rPr dirty="0" sz="1100" spc="10">
                <a:latin typeface="Times New Roman"/>
                <a:cs typeface="Times New Roman"/>
              </a:rPr>
              <a:t>to  assume that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inflation will| </a:t>
            </a:r>
            <a:r>
              <a:rPr dirty="0" sz="1100" spc="10">
                <a:latin typeface="Times New Roman"/>
                <a:cs typeface="Times New Roman"/>
              </a:rPr>
              <a:t>be higher </a:t>
            </a:r>
            <a:r>
              <a:rPr dirty="0" sz="1100" spc="5">
                <a:latin typeface="Times New Roman"/>
                <a:cs typeface="Times New Roman"/>
              </a:rPr>
              <a:t>than it has </a:t>
            </a:r>
            <a:r>
              <a:rPr dirty="0" sz="1100" spc="10">
                <a:latin typeface="Times New Roman"/>
                <a:cs typeface="Times New Roman"/>
              </a:rPr>
              <a:t>been recently, and </a:t>
            </a:r>
            <a:r>
              <a:rPr dirty="0" sz="1100" spc="5">
                <a:latin typeface="Times New Roman"/>
                <a:cs typeface="Times New Roman"/>
              </a:rPr>
              <a:t>therefore this 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issue that investors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consider.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Constraints and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Preferences: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To complete the investment </a:t>
            </a:r>
            <a:r>
              <a:rPr dirty="0" sz="1100" spc="5">
                <a:latin typeface="Times New Roman"/>
                <a:cs typeface="Times New Roman"/>
              </a:rPr>
              <a:t>policy statement,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items are </a:t>
            </a:r>
            <a:r>
              <a:rPr dirty="0" sz="1100" spc="10">
                <a:latin typeface="Times New Roman"/>
                <a:cs typeface="Times New Roman"/>
              </a:rPr>
              <a:t>described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 </a:t>
            </a:r>
            <a:r>
              <a:rPr dirty="0" sz="1100" spc="10">
                <a:latin typeface="Times New Roman"/>
                <a:cs typeface="Times New Roman"/>
              </a:rPr>
              <a:t>investor as the </a:t>
            </a:r>
            <a:r>
              <a:rPr dirty="0" sz="1100" spc="5">
                <a:latin typeface="Times New Roman"/>
                <a:cs typeface="Times New Roman"/>
              </a:rPr>
              <a:t>circumstances warrant. Since investors vary widely in their constraints 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preferences, these </a:t>
            </a:r>
            <a:r>
              <a:rPr dirty="0" sz="1100" spc="5">
                <a:latin typeface="Times New Roman"/>
                <a:cs typeface="Times New Roman"/>
              </a:rPr>
              <a:t>details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vary widely. Time Horizon Investors need to think about  </a:t>
            </a:r>
            <a:r>
              <a:rPr dirty="0" sz="1100" spc="5">
                <a:latin typeface="Times New Roman"/>
                <a:cs typeface="Times New Roman"/>
              </a:rPr>
              <a:t>the time </a:t>
            </a:r>
            <a:r>
              <a:rPr dirty="0" sz="1100" spc="10">
                <a:latin typeface="Times New Roman"/>
                <a:cs typeface="Times New Roman"/>
              </a:rPr>
              <a:t>period </a:t>
            </a:r>
            <a:r>
              <a:rPr dirty="0" sz="1100" spc="5">
                <a:latin typeface="Times New Roman"/>
                <a:cs typeface="Times New Roman"/>
              </a:rPr>
              <a:t>involved in their investment plans.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objectives </a:t>
            </a:r>
            <a:r>
              <a:rPr dirty="0" sz="1100" spc="10">
                <a:latin typeface="Times New Roman"/>
                <a:cs typeface="Times New Roman"/>
              </a:rPr>
              <a:t>being pursued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may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228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905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require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policy statement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speaks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specific planning horizons. In the case of 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individual investor, for example; </a:t>
            </a:r>
            <a:r>
              <a:rPr dirty="0" sz="1100" spc="5">
                <a:latin typeface="Times New Roman"/>
                <a:cs typeface="Times New Roman"/>
              </a:rPr>
              <a:t>this could </a:t>
            </a:r>
            <a:r>
              <a:rPr dirty="0" sz="1100" spc="10">
                <a:latin typeface="Times New Roman"/>
                <a:cs typeface="Times New Roman"/>
              </a:rPr>
              <a:t>well be the </a:t>
            </a:r>
            <a:r>
              <a:rPr dirty="0" sz="1100" spc="5">
                <a:latin typeface="Times New Roman"/>
                <a:cs typeface="Times New Roman"/>
              </a:rPr>
              <a:t>investor's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lifetime. </a:t>
            </a:r>
            <a:r>
              <a:rPr dirty="0" sz="1100" spc="10">
                <a:latin typeface="Times New Roman"/>
                <a:cs typeface="Times New Roman"/>
              </a:rPr>
              <a:t>In the  case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institutional investor,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horizon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quite </a:t>
            </a:r>
            <a:r>
              <a:rPr dirty="0" sz="1100" spc="5">
                <a:latin typeface="Times New Roman"/>
                <a:cs typeface="Times New Roman"/>
              </a:rPr>
              <a:t>long. </a:t>
            </a:r>
            <a:r>
              <a:rPr dirty="0" sz="1100" spc="10">
                <a:latin typeface="Times New Roman"/>
                <a:cs typeface="Times New Roman"/>
              </a:rPr>
              <a:t>For example,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 company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defined benefit retirement </a:t>
            </a:r>
            <a:r>
              <a:rPr dirty="0" sz="1100" spc="10">
                <a:latin typeface="Times New Roman"/>
                <a:cs typeface="Times New Roman"/>
              </a:rPr>
              <a:t>plans whose employees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young; and </a:t>
            </a:r>
            <a:r>
              <a:rPr dirty="0" sz="1100" spc="5">
                <a:latin typeface="Times New Roman"/>
                <a:cs typeface="Times New Roman"/>
              </a:rPr>
              <a:t>which  has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short-term liquidity needs, the time </a:t>
            </a:r>
            <a:r>
              <a:rPr dirty="0" sz="1100" spc="10">
                <a:latin typeface="Times New Roman"/>
                <a:cs typeface="Times New Roman"/>
              </a:rPr>
              <a:t>horizon can be </a:t>
            </a:r>
            <a:r>
              <a:rPr dirty="0" sz="1100" spc="5">
                <a:latin typeface="Times New Roman"/>
                <a:cs typeface="Times New Roman"/>
              </a:rPr>
              <a:t>quite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Liquidity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Needs: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Liquidity is the </a:t>
            </a:r>
            <a:r>
              <a:rPr dirty="0" sz="1100" spc="10">
                <a:latin typeface="Times New Roman"/>
                <a:cs typeface="Times New Roman"/>
              </a:rPr>
              <a:t>ease </a:t>
            </a:r>
            <a:r>
              <a:rPr dirty="0" sz="1100" spc="5">
                <a:latin typeface="Times New Roman"/>
                <a:cs typeface="Times New Roman"/>
              </a:rPr>
              <a:t>with, </a:t>
            </a:r>
            <a:r>
              <a:rPr dirty="0" sz="1100" spc="10">
                <a:latin typeface="Times New Roman"/>
                <a:cs typeface="Times New Roman"/>
              </a:rPr>
              <a:t>which an </a:t>
            </a:r>
            <a:r>
              <a:rPr dirty="0" sz="1100" spc="5">
                <a:latin typeface="Times New Roman"/>
                <a:cs typeface="Times New Roman"/>
              </a:rPr>
              <a:t>asset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10">
                <a:latin typeface="Times New Roman"/>
                <a:cs typeface="Times New Roman"/>
              </a:rPr>
              <a:t>without a </a:t>
            </a:r>
            <a:r>
              <a:rPr dirty="0" sz="1100" spc="5">
                <a:latin typeface="Times New Roman"/>
                <a:cs typeface="Times New Roman"/>
              </a:rPr>
              <a:t>sharp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price as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result of selling. </a:t>
            </a:r>
            <a:r>
              <a:rPr dirty="0" sz="1100" spc="10">
                <a:latin typeface="Times New Roman"/>
                <a:cs typeface="Times New Roman"/>
              </a:rPr>
              <a:t>Obviously, </a:t>
            </a:r>
            <a:r>
              <a:rPr dirty="0" sz="1100" spc="5">
                <a:latin typeface="Times New Roman"/>
                <a:cs typeface="Times New Roman"/>
              </a:rPr>
              <a:t>cash equivalents </a:t>
            </a:r>
            <a:r>
              <a:rPr dirty="0" sz="1100" spc="10">
                <a:latin typeface="Times New Roman"/>
                <a:cs typeface="Times New Roman"/>
              </a:rPr>
              <a:t>(money </a:t>
            </a:r>
            <a:r>
              <a:rPr dirty="0" sz="1100" spc="5">
                <a:latin typeface="Times New Roman"/>
                <a:cs typeface="Times New Roman"/>
              </a:rPr>
              <a:t>market securities)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high liquidity,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easily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10">
                <a:latin typeface="Times New Roman"/>
                <a:cs typeface="Times New Roman"/>
              </a:rPr>
              <a:t>at close to face value. Many </a:t>
            </a:r>
            <a:r>
              <a:rPr dirty="0" sz="1100" spc="5">
                <a:latin typeface="Times New Roman"/>
                <a:cs typeface="Times New Roman"/>
              </a:rPr>
              <a:t>stocks also </a:t>
            </a:r>
            <a:r>
              <a:rPr dirty="0" sz="1100" spc="10">
                <a:latin typeface="Times New Roman"/>
                <a:cs typeface="Times New Roman"/>
              </a:rPr>
              <a:t>have great liquidity, </a:t>
            </a:r>
            <a:r>
              <a:rPr dirty="0" sz="1100" spc="5">
                <a:latin typeface="Times New Roman"/>
                <a:cs typeface="Times New Roman"/>
              </a:rPr>
              <a:t>but the price  at </a:t>
            </a:r>
            <a:r>
              <a:rPr dirty="0" sz="1100" spc="10">
                <a:latin typeface="Times New Roman"/>
                <a:cs typeface="Times New Roman"/>
              </a:rPr>
              <a:t>which they </a:t>
            </a:r>
            <a:r>
              <a:rPr dirty="0" sz="1100" spc="5">
                <a:latin typeface="Times New Roman"/>
                <a:cs typeface="Times New Roman"/>
              </a:rPr>
              <a:t>are sold will reflect </a:t>
            </a:r>
            <a:r>
              <a:rPr dirty="0" sz="1100" spc="10">
                <a:latin typeface="Times New Roman"/>
                <a:cs typeface="Times New Roman"/>
              </a:rPr>
              <a:t>their current market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Investors’ </a:t>
            </a:r>
            <a:r>
              <a:rPr dirty="0" sz="1100" spc="10">
                <a:latin typeface="Times New Roman"/>
                <a:cs typeface="Times New Roman"/>
              </a:rPr>
              <a:t>must decide how </a:t>
            </a:r>
            <a:r>
              <a:rPr dirty="0" sz="1100" spc="5">
                <a:latin typeface="Times New Roman"/>
                <a:cs typeface="Times New Roman"/>
              </a:rPr>
              <a:t>likely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part of </a:t>
            </a:r>
            <a:r>
              <a:rPr dirty="0" sz="1100" spc="10">
                <a:latin typeface="Times New Roman"/>
                <a:cs typeface="Times New Roman"/>
              </a:rPr>
              <a:t>their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in the  </a:t>
            </a:r>
            <a:r>
              <a:rPr dirty="0" sz="1100" spc="5">
                <a:latin typeface="Times New Roman"/>
                <a:cs typeface="Times New Roman"/>
              </a:rPr>
              <a:t>short run.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part of the asset </a:t>
            </a:r>
            <a:r>
              <a:rPr dirty="0" sz="1100" spc="10">
                <a:latin typeface="Times New Roman"/>
                <a:cs typeface="Times New Roman"/>
              </a:rPr>
              <a:t>allocation </a:t>
            </a:r>
            <a:r>
              <a:rPr dirty="0" sz="1100" spc="5">
                <a:latin typeface="Times New Roman"/>
                <a:cs typeface="Times New Roman"/>
              </a:rPr>
              <a:t>decision, </a:t>
            </a:r>
            <a:r>
              <a:rPr dirty="0" sz="1100" spc="10">
                <a:latin typeface="Times New Roman"/>
                <a:cs typeface="Times New Roman"/>
              </a:rPr>
              <a:t>they must decide how much </a:t>
            </a:r>
            <a:r>
              <a:rPr dirty="0" sz="1100" spc="5">
                <a:latin typeface="Times New Roman"/>
                <a:cs typeface="Times New Roman"/>
              </a:rPr>
              <a:t>of their  funds </a:t>
            </a:r>
            <a:r>
              <a:rPr dirty="0" sz="1100" spc="10">
                <a:latin typeface="Times New Roman"/>
                <a:cs typeface="Times New Roman"/>
              </a:rPr>
              <a:t>to keep in </a:t>
            </a:r>
            <a:r>
              <a:rPr dirty="0" sz="1100" spc="5">
                <a:latin typeface="Times New Roman"/>
                <a:cs typeface="Times New Roman"/>
              </a:rPr>
              <a:t>cash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equivalents.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Tax</a:t>
            </a:r>
            <a:r>
              <a:rPr dirty="0" sz="1100" spc="5" b="1">
                <a:latin typeface="Times New Roman"/>
                <a:cs typeface="Times New Roman"/>
              </a:rPr>
              <a:t> Considerations: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investors, unlike some </a:t>
            </a:r>
            <a:r>
              <a:rPr dirty="0" sz="1100" spc="5">
                <a:latin typeface="Times New Roman"/>
                <a:cs typeface="Times New Roman"/>
              </a:rPr>
              <a:t>institutional investors, must consider </a:t>
            </a:r>
            <a:r>
              <a:rPr dirty="0" sz="1100" spc="10">
                <a:latin typeface="Times New Roman"/>
                <a:cs typeface="Times New Roman"/>
              </a:rPr>
              <a:t>the impact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taxes  on </a:t>
            </a:r>
            <a:r>
              <a:rPr dirty="0" sz="1100" spc="5">
                <a:latin typeface="Times New Roman"/>
                <a:cs typeface="Times New Roman"/>
              </a:rPr>
              <a:t>their investment programs.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treatment </a:t>
            </a:r>
            <a:r>
              <a:rPr dirty="0" sz="1100" spc="5">
                <a:latin typeface="Times New Roman"/>
                <a:cs typeface="Times New Roman"/>
              </a:rPr>
              <a:t>of ordinary income as opposed </a:t>
            </a:r>
            <a:r>
              <a:rPr dirty="0" sz="1100" spc="10">
                <a:latin typeface="Times New Roman"/>
                <a:cs typeface="Times New Roman"/>
              </a:rPr>
              <a:t>to capital </a:t>
            </a:r>
            <a:r>
              <a:rPr dirty="0" sz="1100" spc="5">
                <a:latin typeface="Times New Roman"/>
                <a:cs typeface="Times New Roman"/>
              </a:rPr>
              <a:t>gains  is </a:t>
            </a:r>
            <a:r>
              <a:rPr dirty="0" sz="1100" spc="10">
                <a:latin typeface="Times New Roman"/>
                <a:cs typeface="Times New Roman"/>
              </a:rPr>
              <a:t>an important </a:t>
            </a:r>
            <a:r>
              <a:rPr dirty="0" sz="1100" spc="5">
                <a:latin typeface="Times New Roman"/>
                <a:cs typeface="Times New Roman"/>
              </a:rPr>
              <a:t>issue,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typically there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differential tax rate. </a:t>
            </a:r>
            <a:r>
              <a:rPr dirty="0" sz="1100" spc="10">
                <a:latin typeface="Times New Roman"/>
                <a:cs typeface="Times New Roman"/>
              </a:rPr>
              <a:t>Furthermore, the tax  laws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United </a:t>
            </a:r>
            <a:r>
              <a:rPr dirty="0" sz="1100" spc="5">
                <a:latin typeface="Times New Roman"/>
                <a:cs typeface="Times New Roman"/>
              </a:rPr>
              <a:t>States </a:t>
            </a:r>
            <a:r>
              <a:rPr dirty="0" sz="1100" spc="10">
                <a:latin typeface="Times New Roman"/>
                <a:cs typeface="Times New Roman"/>
              </a:rPr>
              <a:t>have been changed </a:t>
            </a:r>
            <a:r>
              <a:rPr dirty="0" sz="1100" spc="5">
                <a:latin typeface="Times New Roman"/>
                <a:cs typeface="Times New Roman"/>
              </a:rPr>
              <a:t>several times, </a:t>
            </a:r>
            <a:r>
              <a:rPr dirty="0" sz="1100" spc="10">
                <a:latin typeface="Times New Roman"/>
                <a:cs typeface="Times New Roman"/>
              </a:rPr>
              <a:t>making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difficult for investors to  </a:t>
            </a:r>
            <a:r>
              <a:rPr dirty="0" sz="1100" spc="5">
                <a:latin typeface="Times New Roman"/>
                <a:cs typeface="Times New Roman"/>
              </a:rPr>
              <a:t>forecast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tax rate that will apply in the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addition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differential </a:t>
            </a:r>
            <a:r>
              <a:rPr dirty="0" sz="1100" spc="10">
                <a:latin typeface="Times New Roman"/>
                <a:cs typeface="Times New Roman"/>
              </a:rPr>
              <a:t>tax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over time,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gains  component </a:t>
            </a:r>
            <a:r>
              <a:rPr dirty="0" sz="1100" spc="5">
                <a:latin typeface="Times New Roman"/>
                <a:cs typeface="Times New Roman"/>
              </a:rPr>
              <a:t>of security returns benefits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fact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tax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payable </a:t>
            </a:r>
            <a:r>
              <a:rPr dirty="0" sz="1100" spc="5">
                <a:latin typeface="Times New Roman"/>
                <a:cs typeface="Times New Roman"/>
              </a:rPr>
              <a:t>until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gain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realized. This tax deferral </a:t>
            </a:r>
            <a:r>
              <a:rPr dirty="0" sz="1100" spc="5">
                <a:latin typeface="Times New Roman"/>
                <a:cs typeface="Times New Roman"/>
              </a:rPr>
              <a:t>is, in </a:t>
            </a:r>
            <a:r>
              <a:rPr dirty="0" sz="1100" spc="10">
                <a:latin typeface="Times New Roman"/>
                <a:cs typeface="Times New Roman"/>
              </a:rPr>
              <a:t>effect a </a:t>
            </a:r>
            <a:r>
              <a:rPr dirty="0" sz="1100" spc="5">
                <a:latin typeface="Times New Roman"/>
                <a:cs typeface="Times New Roman"/>
              </a:rPr>
              <a:t>tax-free </a:t>
            </a:r>
            <a:r>
              <a:rPr dirty="0" sz="1100" spc="10">
                <a:latin typeface="Times New Roman"/>
                <a:cs typeface="Times New Roman"/>
              </a:rPr>
              <a:t>loan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remains invested for the benefit  </a:t>
            </a:r>
            <a:r>
              <a:rPr dirty="0" sz="1100" spc="5">
                <a:latin typeface="Times New Roman"/>
                <a:cs typeface="Times New Roman"/>
              </a:rPr>
              <a:t>of the taxpayer.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-explained </a:t>
            </a:r>
            <a:r>
              <a:rPr dirty="0" sz="1100" spc="10">
                <a:latin typeface="Times New Roman"/>
                <a:cs typeface="Times New Roman"/>
              </a:rPr>
              <a:t>below, some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become “locked up” by the </a:t>
            </a:r>
            <a:r>
              <a:rPr dirty="0" sz="1100" spc="5">
                <a:latin typeface="Times New Roman"/>
                <a:cs typeface="Times New Roman"/>
              </a:rPr>
              <a:t>reluctance  of investors 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the capital </a:t>
            </a:r>
            <a:r>
              <a:rPr dirty="0" sz="1100" spc="10">
                <a:latin typeface="Times New Roman"/>
                <a:cs typeface="Times New Roman"/>
              </a:rPr>
              <a:t>gains </a:t>
            </a:r>
            <a:r>
              <a:rPr dirty="0" sz="1100" spc="5">
                <a:latin typeface="Times New Roman"/>
                <a:cs typeface="Times New Roman"/>
              </a:rPr>
              <a:t>that will </a:t>
            </a:r>
            <a:r>
              <a:rPr dirty="0" sz="1100" spc="10">
                <a:latin typeface="Times New Roman"/>
                <a:cs typeface="Times New Roman"/>
              </a:rPr>
              <a:t>result from </a:t>
            </a:r>
            <a:r>
              <a:rPr dirty="0" sz="1100" spc="5">
                <a:latin typeface="Times New Roman"/>
                <a:cs typeface="Times New Roman"/>
              </a:rPr>
              <a:t>selling 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Retirement </a:t>
            </a:r>
            <a:r>
              <a:rPr dirty="0" sz="1100" spc="5">
                <a:latin typeface="Times New Roman"/>
                <a:cs typeface="Times New Roman"/>
              </a:rPr>
              <a:t>programs offer tax sheltering </a:t>
            </a:r>
            <a:r>
              <a:rPr dirty="0" sz="1100" spc="10">
                <a:latin typeface="Times New Roman"/>
                <a:cs typeface="Times New Roman"/>
              </a:rPr>
              <a:t>whereby any income and/or </a:t>
            </a:r>
            <a:r>
              <a:rPr dirty="0" sz="1100" spc="5">
                <a:latin typeface="Times New Roman"/>
                <a:cs typeface="Times New Roman"/>
              </a:rPr>
              <a:t>capital gains </a:t>
            </a:r>
            <a:r>
              <a:rPr dirty="0" sz="1100" spc="10">
                <a:latin typeface="Times New Roman"/>
                <a:cs typeface="Times New Roman"/>
              </a:rPr>
              <a:t>taxes </a:t>
            </a:r>
            <a:r>
              <a:rPr dirty="0" sz="1100" spc="5">
                <a:latin typeface="Times New Roman"/>
                <a:cs typeface="Times New Roman"/>
              </a:rPr>
              <a:t>are  avoided until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time as </a:t>
            </a:r>
            <a:r>
              <a:rPr dirty="0" sz="1100" spc="10">
                <a:latin typeface="Times New Roman"/>
                <a:cs typeface="Times New Roman"/>
              </a:rPr>
              <a:t>the funds are withdrawn.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with various </a:t>
            </a:r>
            <a:r>
              <a:rPr dirty="0" sz="1100" spc="5">
                <a:latin typeface="Times New Roman"/>
                <a:cs typeface="Times New Roman"/>
              </a:rPr>
              <a:t>retirement 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taxable </a:t>
            </a:r>
            <a:r>
              <a:rPr dirty="0" sz="1100" spc="5">
                <a:latin typeface="Times New Roman"/>
                <a:cs typeface="Times New Roman"/>
              </a:rPr>
              <a:t>accounts must grapple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issue of </a:t>
            </a:r>
            <a:r>
              <a:rPr dirty="0" sz="1100" spc="10">
                <a:latin typeface="Times New Roman"/>
                <a:cs typeface="Times New Roman"/>
              </a:rPr>
              <a:t>which type </a:t>
            </a:r>
            <a:r>
              <a:rPr dirty="0" sz="1100" spc="5">
                <a:latin typeface="Times New Roman"/>
                <a:cs typeface="Times New Roman"/>
              </a:rPr>
              <a:t>of account </a:t>
            </a:r>
            <a:r>
              <a:rPr dirty="0" sz="1100" spc="10">
                <a:latin typeface="Times New Roman"/>
                <a:cs typeface="Times New Roman"/>
              </a:rPr>
              <a:t>should hold </a:t>
            </a:r>
            <a:r>
              <a:rPr dirty="0" sz="1100" spc="5">
                <a:latin typeface="Times New Roman"/>
                <a:cs typeface="Times New Roman"/>
              </a:rPr>
              <a:t>stocks as  opposed to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(given that </a:t>
            </a:r>
            <a:r>
              <a:rPr dirty="0" sz="1100" spc="10">
                <a:latin typeface="Times New Roman"/>
                <a:cs typeface="Times New Roman"/>
              </a:rPr>
              <a:t>bonds generate higher </a:t>
            </a:r>
            <a:r>
              <a:rPr dirty="0" sz="1100" spc="5">
                <a:latin typeface="Times New Roman"/>
                <a:cs typeface="Times New Roman"/>
              </a:rPr>
              <a:t>current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Income).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Legal </a:t>
            </a:r>
            <a:r>
              <a:rPr dirty="0" sz="1100" spc="15" b="1">
                <a:latin typeface="Times New Roman"/>
                <a:cs typeface="Times New Roman"/>
              </a:rPr>
              <a:t>and </a:t>
            </a:r>
            <a:r>
              <a:rPr dirty="0" sz="1100" spc="10" b="1">
                <a:latin typeface="Times New Roman"/>
                <a:cs typeface="Times New Roman"/>
              </a:rPr>
              <a:t>Regulatory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Requirements: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Investors must obviously deal with regulatory requirements growing out of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15">
                <a:latin typeface="Times New Roman"/>
                <a:cs typeface="Times New Roman"/>
              </a:rPr>
              <a:t>common  </a:t>
            </a:r>
            <a:r>
              <a:rPr dirty="0" sz="1100" spc="5">
                <a:latin typeface="Times New Roman"/>
                <a:cs typeface="Times New Roman"/>
              </a:rPr>
              <a:t>law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rulings and regulations of state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0">
                <a:latin typeface="Times New Roman"/>
                <a:cs typeface="Times New Roman"/>
              </a:rPr>
              <a:t>agencies. </a:t>
            </a:r>
            <a:r>
              <a:rPr dirty="0" sz="1100" spc="5">
                <a:latin typeface="Times New Roman"/>
                <a:cs typeface="Times New Roman"/>
              </a:rPr>
              <a:t>Individuals are </a:t>
            </a:r>
            <a:r>
              <a:rPr dirty="0" sz="1100" spc="10">
                <a:latin typeface="Times New Roman"/>
                <a:cs typeface="Times New Roman"/>
              </a:rPr>
              <a:t>subject </a:t>
            </a:r>
            <a:r>
              <a:rPr dirty="0" sz="1100" spc="5">
                <a:latin typeface="Times New Roman"/>
                <a:cs typeface="Times New Roman"/>
              </a:rPr>
              <a:t>to  relatively </a:t>
            </a:r>
            <a:r>
              <a:rPr dirty="0" sz="1100" spc="10">
                <a:latin typeface="Times New Roman"/>
                <a:cs typeface="Times New Roman"/>
              </a:rPr>
              <a:t>few such </a:t>
            </a:r>
            <a:r>
              <a:rPr dirty="0" sz="1100" spc="5">
                <a:latin typeface="Times New Roman"/>
                <a:cs typeface="Times New Roman"/>
              </a:rPr>
              <a:t>requirements, </a:t>
            </a:r>
            <a:r>
              <a:rPr dirty="0" sz="1100" spc="10">
                <a:latin typeface="Times New Roman"/>
                <a:cs typeface="Times New Roman"/>
              </a:rPr>
              <a:t>whereas a </a:t>
            </a:r>
            <a:r>
              <a:rPr dirty="0" sz="1100" spc="5">
                <a:latin typeface="Times New Roman"/>
                <a:cs typeface="Times New Roman"/>
              </a:rPr>
              <a:t>particular institutional portfolio,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an  </a:t>
            </a:r>
            <a:r>
              <a:rPr dirty="0" sz="1100" spc="10">
                <a:latin typeface="Times New Roman"/>
                <a:cs typeface="Times New Roman"/>
              </a:rPr>
              <a:t>endowment </a:t>
            </a:r>
            <a:r>
              <a:rPr dirty="0" sz="1100" spc="5">
                <a:latin typeface="Times New Roman"/>
                <a:cs typeface="Times New Roman"/>
              </a:rPr>
              <a:t>fund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pension fund, is subject to several legal and regulatory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requirements.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With regard to fiduciary responsibilities, </a:t>
            </a:r>
            <a:r>
              <a:rPr dirty="0" sz="1100" spc="10">
                <a:latin typeface="Times New Roman"/>
                <a:cs typeface="Times New Roman"/>
              </a:rPr>
              <a:t>one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most famous </a:t>
            </a:r>
            <a:r>
              <a:rPr dirty="0" sz="1100" spc="5">
                <a:latin typeface="Times New Roman"/>
                <a:cs typeface="Times New Roman"/>
              </a:rPr>
              <a:t>concepts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Prudent  Man </a:t>
            </a:r>
            <a:r>
              <a:rPr dirty="0" sz="1100" spc="5">
                <a:latin typeface="Times New Roman"/>
                <a:cs typeface="Times New Roman"/>
              </a:rPr>
              <a:t>Rule. This rule, </a:t>
            </a:r>
            <a:r>
              <a:rPr dirty="0" sz="1100" spc="10">
                <a:latin typeface="Times New Roman"/>
                <a:cs typeface="Times New Roman"/>
              </a:rPr>
              <a:t>which concerns </a:t>
            </a:r>
            <a:r>
              <a:rPr dirty="0" sz="1100" spc="5">
                <a:latin typeface="Times New Roman"/>
                <a:cs typeface="Times New Roman"/>
              </a:rPr>
              <a:t>fiduciaries, goes </a:t>
            </a:r>
            <a:r>
              <a:rPr dirty="0" sz="1100" spc="10">
                <a:latin typeface="Times New Roman"/>
                <a:cs typeface="Times New Roman"/>
              </a:rPr>
              <a:t>back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1830, </a:t>
            </a:r>
            <a:r>
              <a:rPr dirty="0" sz="1100" spc="5">
                <a:latin typeface="Times New Roman"/>
                <a:cs typeface="Times New Roman"/>
              </a:rPr>
              <a:t>although it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not  formally stated until </a:t>
            </a:r>
            <a:r>
              <a:rPr dirty="0" sz="1100" spc="10">
                <a:latin typeface="Times New Roman"/>
                <a:cs typeface="Times New Roman"/>
              </a:rPr>
              <a:t>more than 100 years </a:t>
            </a:r>
            <a:r>
              <a:rPr dirty="0" sz="1100" spc="5">
                <a:latin typeface="Times New Roman"/>
                <a:cs typeface="Times New Roman"/>
              </a:rPr>
              <a:t>later. Basically,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rule states 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fiduciary, in  </a:t>
            </a:r>
            <a:r>
              <a:rPr dirty="0" sz="1100" spc="10">
                <a:latin typeface="Times New Roman"/>
                <a:cs typeface="Times New Roman"/>
              </a:rPr>
              <a:t>managing </a:t>
            </a:r>
            <a:r>
              <a:rPr dirty="0" sz="1100" spc="5">
                <a:latin typeface="Times New Roman"/>
                <a:cs typeface="Times New Roman"/>
              </a:rPr>
              <a:t>assets for another party shall act like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of prudence, discretion 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intelligence act in governing their </a:t>
            </a:r>
            <a:r>
              <a:rPr dirty="0" sz="1100" spc="20">
                <a:latin typeface="Times New Roman"/>
                <a:cs typeface="Times New Roman"/>
              </a:rPr>
              <a:t>own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affairs.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important </a:t>
            </a:r>
            <a:r>
              <a:rPr dirty="0" sz="1100" spc="5">
                <a:latin typeface="Times New Roman"/>
                <a:cs typeface="Times New Roman"/>
              </a:rPr>
              <a:t>aspect of the Prudent </a:t>
            </a:r>
            <a:r>
              <a:rPr dirty="0" sz="1100" spc="10">
                <a:latin typeface="Times New Roman"/>
                <a:cs typeface="Times New Roman"/>
              </a:rPr>
              <a:t>Man Rule </a:t>
            </a:r>
            <a:r>
              <a:rPr dirty="0" sz="1100" spc="5">
                <a:latin typeface="Times New Roman"/>
                <a:cs typeface="Times New Roman"/>
              </a:rPr>
              <a:t>is its flexibility; because interpretations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rule </a:t>
            </a:r>
            <a:r>
              <a:rPr dirty="0" sz="1100" spc="10">
                <a:latin typeface="Times New Roman"/>
                <a:cs typeface="Times New Roman"/>
              </a:rPr>
              <a:t>can change with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circumstances. Unfortunately,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judicial </a:t>
            </a:r>
            <a:r>
              <a:rPr dirty="0" sz="1100" spc="10">
                <a:latin typeface="Times New Roman"/>
                <a:cs typeface="Times New Roman"/>
              </a:rPr>
              <a:t>rulings have  </a:t>
            </a:r>
            <a:r>
              <a:rPr dirty="0" sz="1100" spc="5">
                <a:latin typeface="Times New Roman"/>
                <a:cs typeface="Times New Roman"/>
              </a:rPr>
              <a:t>specified </a:t>
            </a:r>
            <a:r>
              <a:rPr dirty="0" sz="1100" spc="10">
                <a:latin typeface="Times New Roman"/>
                <a:cs typeface="Times New Roman"/>
              </a:rPr>
              <a:t>a very </a:t>
            </a:r>
            <a:r>
              <a:rPr dirty="0" sz="1100" spc="5">
                <a:latin typeface="Times New Roman"/>
                <a:cs typeface="Times New Roman"/>
              </a:rPr>
              <a:t>strict interpretation, </a:t>
            </a:r>
            <a:r>
              <a:rPr dirty="0" sz="1100" spc="10">
                <a:latin typeface="Times New Roman"/>
                <a:cs typeface="Times New Roman"/>
              </a:rPr>
              <a:t>negating the, </a:t>
            </a:r>
            <a:r>
              <a:rPr dirty="0" sz="1100" spc="5">
                <a:latin typeface="Times New Roman"/>
                <a:cs typeface="Times New Roman"/>
              </a:rPr>
              <a:t>value of flexibility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time period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2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7037"/>
            <a:ext cx="5335270" cy="596773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decides this price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too </a:t>
            </a:r>
            <a:r>
              <a:rPr dirty="0" sz="1100" spc="5">
                <a:latin typeface="Times New Roman"/>
                <a:cs typeface="Times New Roman"/>
              </a:rPr>
              <a:t>high,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split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perhaps four-for-one, and reduce  the share </a:t>
            </a:r>
            <a:r>
              <a:rPr dirty="0" sz="1100" spc="5">
                <a:latin typeface="Times New Roman"/>
                <a:cs typeface="Times New Roman"/>
              </a:rPr>
              <a:t>price to about </a:t>
            </a:r>
            <a:r>
              <a:rPr dirty="0" sz="1100" spc="10">
                <a:latin typeface="Times New Roman"/>
                <a:cs typeface="Times New Roman"/>
              </a:rPr>
              <a:t>$ </a:t>
            </a:r>
            <a:r>
              <a:rPr dirty="0" sz="1100" spc="5">
                <a:latin typeface="Times New Roman"/>
                <a:cs typeface="Times New Roman"/>
              </a:rPr>
              <a:t>25.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lower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attract investor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previously passed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its sleep price. </a:t>
            </a:r>
            <a:r>
              <a:rPr dirty="0" sz="1100" spc="10">
                <a:latin typeface="Times New Roman"/>
                <a:cs typeface="Times New Roman"/>
              </a:rPr>
              <a:t>At the same time, many people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have  preconceptions about a </a:t>
            </a:r>
            <a:r>
              <a:rPr dirty="0" sz="1100" spc="5">
                <a:latin typeface="Times New Roman"/>
                <a:cs typeface="Times New Roman"/>
              </a:rPr>
              <a:t>stock selling for </a:t>
            </a:r>
            <a:r>
              <a:rPr dirty="0" sz="1100" spc="10">
                <a:latin typeface="Times New Roman"/>
                <a:cs typeface="Times New Roman"/>
              </a:rPr>
              <a:t>$ 1 </a:t>
            </a:r>
            <a:r>
              <a:rPr dirty="0" sz="1100" spc="5">
                <a:latin typeface="Times New Roman"/>
                <a:cs typeface="Times New Roman"/>
              </a:rPr>
              <a:t>per share. </a:t>
            </a:r>
            <a:r>
              <a:rPr dirty="0" sz="1100" spc="10">
                <a:latin typeface="Times New Roman"/>
                <a:cs typeface="Times New Roman"/>
              </a:rPr>
              <a:t>Such a </a:t>
            </a:r>
            <a:r>
              <a:rPr dirty="0" sz="1100" spc="5">
                <a:latin typeface="Times New Roman"/>
                <a:cs typeface="Times New Roman"/>
              </a:rPr>
              <a:t>low price “must” </a:t>
            </a:r>
            <a:r>
              <a:rPr dirty="0" sz="1100" spc="10">
                <a:latin typeface="Times New Roman"/>
                <a:cs typeface="Times New Roman"/>
              </a:rPr>
              <a:t>mean that  the shares are risky.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managers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do what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prudent into order to maximize their  </a:t>
            </a:r>
            <a:r>
              <a:rPr dirty="0" sz="1100" spc="5">
                <a:latin typeface="Times New Roman"/>
                <a:cs typeface="Times New Roman"/>
              </a:rPr>
              <a:t>shareholder’s investment,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0">
                <a:latin typeface="Times New Roman"/>
                <a:cs typeface="Times New Roman"/>
              </a:rPr>
              <a:t>mean rising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lowering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into the </a:t>
            </a:r>
            <a:r>
              <a:rPr dirty="0" sz="1100" spc="5">
                <a:latin typeface="Times New Roman"/>
                <a:cs typeface="Times New Roman"/>
              </a:rPr>
              <a:t>best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range, as determined for that particular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truly classic investments books is Security Analysis </a:t>
            </a:r>
            <a:r>
              <a:rPr dirty="0" sz="1100" spc="10">
                <a:latin typeface="Times New Roman"/>
                <a:cs typeface="Times New Roman"/>
              </a:rPr>
              <a:t>by Graham and Dodd. </a:t>
            </a:r>
            <a:r>
              <a:rPr dirty="0" sz="1100" spc="5">
                <a:latin typeface="Times New Roman"/>
                <a:cs typeface="Times New Roman"/>
              </a:rPr>
              <a:t>Even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though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book appeared </a:t>
            </a:r>
            <a:r>
              <a:rPr dirty="0" sz="1100" spc="5">
                <a:latin typeface="Times New Roman"/>
                <a:cs typeface="Times New Roman"/>
              </a:rPr>
              <a:t>before </a:t>
            </a:r>
            <a:r>
              <a:rPr dirty="0" sz="1100" spc="10">
                <a:latin typeface="Times New Roman"/>
                <a:cs typeface="Times New Roman"/>
              </a:rPr>
              <a:t>the development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modern </a:t>
            </a:r>
            <a:r>
              <a:rPr dirty="0" sz="1100" spc="5">
                <a:latin typeface="Times New Roman"/>
                <a:cs typeface="Times New Roman"/>
              </a:rPr>
              <a:t>finance </a:t>
            </a:r>
            <a:r>
              <a:rPr dirty="0" sz="1100" spc="10">
                <a:latin typeface="Times New Roman"/>
                <a:cs typeface="Times New Roman"/>
              </a:rPr>
              <a:t>theory, </a:t>
            </a:r>
            <a:r>
              <a:rPr dirty="0" sz="1100" spc="5">
                <a:latin typeface="Times New Roman"/>
                <a:cs typeface="Times New Roman"/>
              </a:rPr>
              <a:t>it still  occupies </a:t>
            </a:r>
            <a:r>
              <a:rPr dirty="0" sz="1100" spc="10">
                <a:latin typeface="Times New Roman"/>
                <a:cs typeface="Times New Roman"/>
              </a:rPr>
              <a:t>a place on many </a:t>
            </a:r>
            <a:r>
              <a:rPr dirty="0" sz="1100" spc="5">
                <a:latin typeface="Times New Roman"/>
                <a:cs typeface="Times New Roman"/>
              </a:rPr>
              <a:t>analysts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bookshelves. In the </a:t>
            </a:r>
            <a:r>
              <a:rPr dirty="0" sz="1100" spc="15">
                <a:latin typeface="Times New Roman"/>
                <a:cs typeface="Times New Roman"/>
              </a:rPr>
              <a:t>book, </a:t>
            </a:r>
            <a:r>
              <a:rPr dirty="0" sz="1100" spc="10">
                <a:latin typeface="Times New Roman"/>
                <a:cs typeface="Times New Roman"/>
              </a:rPr>
              <a:t>the author </a:t>
            </a:r>
            <a:r>
              <a:rPr dirty="0" sz="1100">
                <a:latin typeface="Times New Roman"/>
                <a:cs typeface="Times New Roman"/>
              </a:rPr>
              <a:t>assert,  </a:t>
            </a:r>
            <a:r>
              <a:rPr dirty="0" sz="1100" spc="5">
                <a:latin typeface="Times New Roman"/>
                <a:cs typeface="Times New Roman"/>
              </a:rPr>
              <a:t>“It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commonplace </a:t>
            </a:r>
            <a:r>
              <a:rPr dirty="0" sz="1100" spc="5">
                <a:latin typeface="Times New Roman"/>
                <a:cs typeface="Times New Roman"/>
              </a:rPr>
              <a:t>of the market that an </a:t>
            </a:r>
            <a:r>
              <a:rPr dirty="0" sz="1100" spc="10">
                <a:latin typeface="Times New Roman"/>
                <a:cs typeface="Times New Roman"/>
              </a:rPr>
              <a:t>issue </a:t>
            </a:r>
            <a:r>
              <a:rPr dirty="0" sz="1100" spc="5">
                <a:latin typeface="Times New Roman"/>
                <a:cs typeface="Times New Roman"/>
              </a:rPr>
              <a:t>will rise more steadily </a:t>
            </a:r>
            <a:r>
              <a:rPr dirty="0" sz="1100" spc="10">
                <a:latin typeface="Times New Roman"/>
                <a:cs typeface="Times New Roman"/>
              </a:rPr>
              <a:t>from 10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40 </a:t>
            </a:r>
            <a:r>
              <a:rPr dirty="0" sz="1100" spc="5">
                <a:latin typeface="Times New Roman"/>
                <a:cs typeface="Times New Roman"/>
              </a:rPr>
              <a:t>than  </a:t>
            </a:r>
            <a:r>
              <a:rPr dirty="0" sz="1100" spc="10">
                <a:latin typeface="Times New Roman"/>
                <a:cs typeface="Times New Roman"/>
              </a:rPr>
              <a:t>from 100 </a:t>
            </a:r>
            <a:r>
              <a:rPr dirty="0" sz="1100" spc="5">
                <a:latin typeface="Times New Roman"/>
                <a:cs typeface="Times New Roman"/>
              </a:rPr>
              <a:t>to 400.”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people, </a:t>
            </a:r>
            <a:r>
              <a:rPr dirty="0" sz="1100" spc="10">
                <a:latin typeface="Times New Roman"/>
                <a:cs typeface="Times New Roman"/>
              </a:rPr>
              <a:t>whether </a:t>
            </a:r>
            <a:r>
              <a:rPr dirty="0" sz="1100" spc="5">
                <a:latin typeface="Times New Roman"/>
                <a:cs typeface="Times New Roman"/>
              </a:rPr>
              <a:t>consciously or subconsciously, probably like </a:t>
            </a:r>
            <a:r>
              <a:rPr dirty="0" sz="1100" spc="10">
                <a:latin typeface="Times New Roman"/>
                <a:cs typeface="Times New Roman"/>
              </a:rPr>
              <a:t>low-  priced stock for this very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reason.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Management sometimes </a:t>
            </a:r>
            <a:r>
              <a:rPr dirty="0" sz="1100" spc="5">
                <a:latin typeface="Times New Roman"/>
                <a:cs typeface="Times New Roman"/>
              </a:rPr>
              <a:t>uses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reverse split for the express </a:t>
            </a:r>
            <a:r>
              <a:rPr dirty="0" sz="1100" spc="10">
                <a:latin typeface="Times New Roman"/>
                <a:cs typeface="Times New Roman"/>
              </a:rPr>
              <a:t>purpose </a:t>
            </a:r>
            <a:r>
              <a:rPr dirty="0" sz="1100" spc="5">
                <a:latin typeface="Times New Roman"/>
                <a:cs typeface="Times New Roman"/>
              </a:rPr>
              <a:t>of reducing </a:t>
            </a:r>
            <a:r>
              <a:rPr dirty="0" sz="1100" spc="10">
                <a:latin typeface="Times New Roman"/>
                <a:cs typeface="Times New Roman"/>
              </a:rPr>
              <a:t>the number  </a:t>
            </a:r>
            <a:r>
              <a:rPr dirty="0" sz="1100" spc="5">
                <a:latin typeface="Times New Roman"/>
                <a:cs typeface="Times New Roman"/>
              </a:rPr>
              <a:t>of outstanding shareholders.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reverse split, like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hundred, will climate </a:t>
            </a:r>
            <a:r>
              <a:rPr dirty="0" sz="1100" spc="10">
                <a:latin typeface="Times New Roman"/>
                <a:cs typeface="Times New Roman"/>
              </a:rPr>
              <a:t>the  ownership </a:t>
            </a:r>
            <a:r>
              <a:rPr dirty="0" sz="1100" spc="5">
                <a:latin typeface="Times New Roman"/>
                <a:cs typeface="Times New Roman"/>
              </a:rPr>
              <a:t>interests </a:t>
            </a:r>
            <a:r>
              <a:rPr dirty="0" sz="1100" spc="10">
                <a:latin typeface="Times New Roman"/>
                <a:cs typeface="Times New Roman"/>
              </a:rPr>
              <a:t>of everyone who </a:t>
            </a:r>
            <a:r>
              <a:rPr dirty="0" sz="1100" spc="15">
                <a:latin typeface="Times New Roman"/>
                <a:cs typeface="Times New Roman"/>
              </a:rPr>
              <a:t>owns </a:t>
            </a:r>
            <a:r>
              <a:rPr dirty="0" sz="1100" spc="10">
                <a:latin typeface="Times New Roman"/>
                <a:cs typeface="Times New Roman"/>
              </a:rPr>
              <a:t>fewer than 200 </a:t>
            </a:r>
            <a:r>
              <a:rPr dirty="0" sz="1100" spc="5">
                <a:latin typeface="Times New Roman"/>
                <a:cs typeface="Times New Roman"/>
              </a:rPr>
              <a:t>shares,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split  they </a:t>
            </a:r>
            <a:r>
              <a:rPr dirty="0" sz="1100" spc="10">
                <a:latin typeface="Times New Roman"/>
                <a:cs typeface="Times New Roman"/>
              </a:rPr>
              <a:t>would be </a:t>
            </a:r>
            <a:r>
              <a:rPr dirty="0" sz="1100" spc="5">
                <a:latin typeface="Times New Roman"/>
                <a:cs typeface="Times New Roman"/>
              </a:rPr>
              <a:t>left with less </a:t>
            </a:r>
            <a:r>
              <a:rPr dirty="0" sz="1100" spc="10">
                <a:latin typeface="Times New Roman"/>
                <a:cs typeface="Times New Roman"/>
              </a:rPr>
              <a:t>than a </a:t>
            </a:r>
            <a:r>
              <a:rPr dirty="0" sz="1100" spc="5">
                <a:latin typeface="Times New Roman"/>
                <a:cs typeface="Times New Roman"/>
              </a:rPr>
              <a:t>full share </a:t>
            </a:r>
            <a:r>
              <a:rPr dirty="0" sz="1100" spc="10">
                <a:latin typeface="Times New Roman"/>
                <a:cs typeface="Times New Roman"/>
              </a:rPr>
              <a:t>and would </a:t>
            </a:r>
            <a:r>
              <a:rPr dirty="0" sz="1100" spc="5">
                <a:latin typeface="Times New Roman"/>
                <a:cs typeface="Times New Roman"/>
              </a:rPr>
              <a:t>receive cash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this fractional  holding.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usually does this </a:t>
            </a:r>
            <a:r>
              <a:rPr dirty="0" sz="1100" spc="10">
                <a:latin typeface="Times New Roman"/>
                <a:cs typeface="Times New Roman"/>
              </a:rPr>
              <a:t>when a </a:t>
            </a:r>
            <a:r>
              <a:rPr dirty="0" sz="1100" spc="5">
                <a:latin typeface="Times New Roman"/>
                <a:cs typeface="Times New Roman"/>
              </a:rPr>
              <a:t>large shareholder wants to </a:t>
            </a:r>
            <a:r>
              <a:rPr dirty="0" sz="1100" spc="10">
                <a:latin typeface="Times New Roman"/>
                <a:cs typeface="Times New Roman"/>
              </a:rPr>
              <a:t>consolidate  </a:t>
            </a:r>
            <a:r>
              <a:rPr dirty="0" sz="1100" spc="5">
                <a:latin typeface="Times New Roman"/>
                <a:cs typeface="Times New Roman"/>
              </a:rPr>
              <a:t>control of </a:t>
            </a:r>
            <a:r>
              <a:rPr dirty="0" sz="1100" spc="10">
                <a:latin typeface="Times New Roman"/>
                <a:cs typeface="Times New Roman"/>
              </a:rPr>
              <a:t>the company </a:t>
            </a:r>
            <a:r>
              <a:rPr dirty="0" sz="1100" spc="5">
                <a:latin typeface="Times New Roman"/>
                <a:cs typeface="Times New Roman"/>
              </a:rPr>
              <a:t>or perhaps </a:t>
            </a:r>
            <a:r>
              <a:rPr dirty="0" sz="1100" spc="10">
                <a:latin typeface="Times New Roman"/>
                <a:cs typeface="Times New Roman"/>
              </a:rPr>
              <a:t>take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private.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Stock Split vs. </a:t>
            </a:r>
            <a:r>
              <a:rPr dirty="0" sz="1100" spc="10" b="1">
                <a:latin typeface="Times New Roman"/>
                <a:cs typeface="Times New Roman"/>
              </a:rPr>
              <a:t>Stock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Dividends: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page….. Sometimes </a:t>
            </a:r>
            <a:r>
              <a:rPr dirty="0" sz="1100" spc="5">
                <a:latin typeface="Times New Roman"/>
                <a:cs typeface="Times New Roman"/>
              </a:rPr>
              <a:t>reports </a:t>
            </a:r>
            <a:r>
              <a:rPr dirty="0" sz="1100" spc="10">
                <a:latin typeface="Times New Roman"/>
                <a:cs typeface="Times New Roman"/>
              </a:rPr>
              <a:t>that a firm announced a </a:t>
            </a:r>
            <a:r>
              <a:rPr dirty="0" sz="1100" spc="15">
                <a:latin typeface="Times New Roman"/>
                <a:cs typeface="Times New Roman"/>
              </a:rPr>
              <a:t>“100% </a:t>
            </a:r>
            <a:r>
              <a:rPr dirty="0" sz="1100" spc="5">
                <a:latin typeface="Times New Roman"/>
                <a:cs typeface="Times New Roman"/>
              </a:rPr>
              <a:t>stock dividend,”  </a:t>
            </a:r>
            <a:r>
              <a:rPr dirty="0" sz="1100" spc="10">
                <a:latin typeface="Times New Roman"/>
                <a:cs typeface="Times New Roman"/>
              </a:rPr>
              <a:t>which means </a:t>
            </a:r>
            <a:r>
              <a:rPr dirty="0" sz="1100" spc="5">
                <a:latin typeface="Times New Roman"/>
                <a:cs typeface="Times New Roman"/>
              </a:rPr>
              <a:t>that for every share investor </a:t>
            </a:r>
            <a:r>
              <a:rPr dirty="0" sz="1100" spc="10">
                <a:latin typeface="Times New Roman"/>
                <a:cs typeface="Times New Roman"/>
              </a:rPr>
              <a:t>own, </a:t>
            </a:r>
            <a:r>
              <a:rPr dirty="0" sz="1100" spc="5">
                <a:latin typeface="Times New Roman"/>
                <a:cs typeface="Times New Roman"/>
              </a:rPr>
              <a:t>they will receive </a:t>
            </a: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5">
                <a:latin typeface="Times New Roman"/>
                <a:cs typeface="Times New Roman"/>
              </a:rPr>
              <a:t>one.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 arrangement different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 two-for-one stock </a:t>
            </a:r>
            <a:r>
              <a:rPr dirty="0" sz="1100" spc="5">
                <a:latin typeface="Times New Roman"/>
                <a:cs typeface="Times New Roman"/>
              </a:rPr>
              <a:t>split? Similarly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five-for-four stock  </a:t>
            </a:r>
            <a:r>
              <a:rPr dirty="0" sz="1100" spc="5">
                <a:latin typeface="Times New Roman"/>
                <a:cs typeface="Times New Roman"/>
              </a:rPr>
              <a:t>split different </a:t>
            </a:r>
            <a:r>
              <a:rPr dirty="0" sz="1100" spc="10">
                <a:latin typeface="Times New Roman"/>
                <a:cs typeface="Times New Roman"/>
              </a:rPr>
              <a:t>from a 25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stock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practical terms,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not different at all.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investor’s perspective, </a:t>
            </a:r>
            <a:r>
              <a:rPr dirty="0" sz="1100" spc="10">
                <a:latin typeface="Times New Roman"/>
                <a:cs typeface="Times New Roman"/>
              </a:rPr>
              <a:t>the impact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exactly the </a:t>
            </a:r>
            <a:r>
              <a:rPr dirty="0" sz="1100" spc="10">
                <a:latin typeface="Times New Roman"/>
                <a:cs typeface="Times New Roman"/>
              </a:rPr>
              <a:t>same.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a </a:t>
            </a:r>
            <a:r>
              <a:rPr dirty="0" sz="1100" spc="5">
                <a:latin typeface="Times New Roman"/>
                <a:cs typeface="Times New Roman"/>
              </a:rPr>
              <a:t>stock split </a:t>
            </a:r>
            <a:r>
              <a:rPr dirty="0" sz="1100" spc="10">
                <a:latin typeface="Times New Roman"/>
                <a:cs typeface="Times New Roman"/>
              </a:rPr>
              <a:t>and a stock dividend </a:t>
            </a:r>
            <a:r>
              <a:rPr dirty="0" sz="1100" spc="5">
                <a:latin typeface="Times New Roman"/>
                <a:cs typeface="Times New Roman"/>
              </a:rPr>
              <a:t>is purely 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accounting phenomenon. With a </a:t>
            </a:r>
            <a:r>
              <a:rPr dirty="0" sz="1100" spc="5">
                <a:latin typeface="Times New Roman"/>
                <a:cs typeface="Times New Roman"/>
              </a:rPr>
              <a:t>stock split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par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stock as carried </a:t>
            </a:r>
            <a:r>
              <a:rPr dirty="0" sz="1100" spc="10">
                <a:latin typeface="Times New Roman"/>
                <a:cs typeface="Times New Roman"/>
              </a:rPr>
              <a:t>on the  </a:t>
            </a:r>
            <a:r>
              <a:rPr dirty="0" sz="1100" spc="5">
                <a:latin typeface="Times New Roman"/>
                <a:cs typeface="Times New Roman"/>
              </a:rPr>
              <a:t>firm’s </a:t>
            </a:r>
            <a:r>
              <a:rPr dirty="0" sz="1100" spc="10">
                <a:latin typeface="Times New Roman"/>
                <a:cs typeface="Times New Roman"/>
              </a:rPr>
              <a:t>book changes by </a:t>
            </a:r>
            <a:r>
              <a:rPr dirty="0" sz="1100" spc="5">
                <a:latin typeface="Times New Roman"/>
                <a:cs typeface="Times New Roman"/>
              </a:rPr>
              <a:t>the split factor.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par </a:t>
            </a:r>
            <a:r>
              <a:rPr dirty="0" sz="1100" spc="5">
                <a:latin typeface="Times New Roman"/>
                <a:cs typeface="Times New Roman"/>
              </a:rPr>
              <a:t>value 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affected,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are issued. </a:t>
            </a:r>
            <a:r>
              <a:rPr dirty="0" sz="1100" spc="5">
                <a:latin typeface="Times New Roman"/>
                <a:cs typeface="Times New Roman"/>
              </a:rPr>
              <a:t>Stock par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is not </a:t>
            </a:r>
            <a:r>
              <a:rPr dirty="0" sz="1100" spc="10">
                <a:latin typeface="Times New Roman"/>
                <a:cs typeface="Times New Roman"/>
              </a:rPr>
              <a:t>a meaningful </a:t>
            </a:r>
            <a:r>
              <a:rPr dirty="0" sz="1100" spc="5">
                <a:latin typeface="Times New Roman"/>
                <a:cs typeface="Times New Roman"/>
              </a:rPr>
              <a:t>statistics </a:t>
            </a:r>
            <a:r>
              <a:rPr dirty="0" sz="1100" spc="10">
                <a:latin typeface="Times New Roman"/>
                <a:cs typeface="Times New Roman"/>
              </a:rPr>
              <a:t>from an </a:t>
            </a:r>
            <a:r>
              <a:rPr dirty="0" sz="1100" spc="5">
                <a:latin typeface="Times New Roman"/>
                <a:cs typeface="Times New Roman"/>
              </a:rPr>
              <a:t>investment  point of </a:t>
            </a:r>
            <a:r>
              <a:rPr dirty="0" sz="1100" spc="10">
                <a:latin typeface="Times New Roman"/>
                <a:cs typeface="Times New Roman"/>
              </a:rPr>
              <a:t>view,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accounting </a:t>
            </a:r>
            <a:r>
              <a:rPr dirty="0" sz="1100" spc="5">
                <a:latin typeface="Times New Roman"/>
                <a:cs typeface="Times New Roman"/>
              </a:rPr>
              <a:t>curiosity.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26" y="9438228"/>
            <a:ext cx="261874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9008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23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circumstances </a:t>
            </a:r>
            <a:r>
              <a:rPr dirty="0" sz="1100" spc="5">
                <a:latin typeface="Times New Roman"/>
                <a:cs typeface="Times New Roman"/>
              </a:rPr>
              <a:t>involved. </a:t>
            </a:r>
            <a:r>
              <a:rPr dirty="0" sz="1100" spc="10">
                <a:latin typeface="Times New Roman"/>
                <a:cs typeface="Times New Roman"/>
              </a:rPr>
              <a:t>Also </a:t>
            </a:r>
            <a:r>
              <a:rPr dirty="0" sz="1100" spc="5">
                <a:latin typeface="Times New Roman"/>
                <a:cs typeface="Times New Roman"/>
              </a:rPr>
              <a:t>unfortunately,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state laws governing private  trusts the standard continues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applied to individual </a:t>
            </a:r>
            <a:r>
              <a:rPr dirty="0" sz="1100" spc="10">
                <a:latin typeface="Times New Roman"/>
                <a:cs typeface="Times New Roman"/>
              </a:rPr>
              <a:t>investments </a:t>
            </a:r>
            <a:r>
              <a:rPr dirty="0" sz="1100" spc="5">
                <a:latin typeface="Times New Roman"/>
                <a:cs typeface="Times New Roman"/>
              </a:rPr>
              <a:t>rather than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 as </a:t>
            </a:r>
            <a:r>
              <a:rPr dirty="0" sz="1100" spc="10">
                <a:latin typeface="Times New Roman"/>
                <a:cs typeface="Times New Roman"/>
              </a:rPr>
              <a:t>a whole which </a:t>
            </a:r>
            <a:r>
              <a:rPr dirty="0" sz="1100" spc="5">
                <a:latin typeface="Times New Roman"/>
                <a:cs typeface="Times New Roman"/>
              </a:rPr>
              <a:t>violates all of the portfolio-building principles.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important pieces of federal legislation governing </a:t>
            </a:r>
            <a:r>
              <a:rPr dirty="0" sz="1100" spc="10">
                <a:latin typeface="Times New Roman"/>
                <a:cs typeface="Times New Roman"/>
              </a:rPr>
              <a:t>institutional </a:t>
            </a:r>
            <a:r>
              <a:rPr dirty="0" sz="1100" spc="5">
                <a:latin typeface="Times New Roman"/>
                <a:cs typeface="Times New Roman"/>
              </a:rPr>
              <a:t>investors is </a:t>
            </a:r>
            <a:r>
              <a:rPr dirty="0" sz="1100" spc="10">
                <a:latin typeface="Times New Roman"/>
                <a:cs typeface="Times New Roman"/>
              </a:rPr>
              <a:t>the  Employment Retirement Income Security </a:t>
            </a:r>
            <a:r>
              <a:rPr dirty="0" sz="1100" spc="5">
                <a:latin typeface="Times New Roman"/>
                <a:cs typeface="Times New Roman"/>
              </a:rPr>
              <a:t>Act, referred to as </a:t>
            </a:r>
            <a:r>
              <a:rPr dirty="0" sz="1100" spc="10">
                <a:latin typeface="Times New Roman"/>
                <a:cs typeface="Times New Roman"/>
              </a:rPr>
              <a:t>ERISA. This </a:t>
            </a:r>
            <a:r>
              <a:rPr dirty="0" sz="1100" spc="5">
                <a:latin typeface="Times New Roman"/>
                <a:cs typeface="Times New Roman"/>
              </a:rPr>
              <a:t>act, administered  by </a:t>
            </a:r>
            <a:r>
              <a:rPr dirty="0" sz="1100" spc="10">
                <a:latin typeface="Times New Roman"/>
                <a:cs typeface="Times New Roman"/>
              </a:rPr>
              <a:t>the Department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Labor, </a:t>
            </a:r>
            <a:r>
              <a:rPr dirty="0" sz="1100" spc="5">
                <a:latin typeface="Times New Roman"/>
                <a:cs typeface="Times New Roman"/>
              </a:rPr>
              <a:t>regulates </a:t>
            </a:r>
            <a:r>
              <a:rPr dirty="0" sz="1100" spc="10">
                <a:latin typeface="Times New Roman"/>
                <a:cs typeface="Times New Roman"/>
              </a:rPr>
              <a:t>employer-sponsored </a:t>
            </a:r>
            <a:r>
              <a:rPr dirty="0" sz="1100" spc="5">
                <a:latin typeface="Times New Roman"/>
                <a:cs typeface="Times New Roman"/>
              </a:rPr>
              <a:t>retirement plans. It requires that  plan assets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diversified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that the standards being applied </a:t>
            </a:r>
            <a:r>
              <a:rPr dirty="0" sz="1100" spc="10">
                <a:latin typeface="Times New Roman"/>
                <a:cs typeface="Times New Roman"/>
              </a:rPr>
              <a:t>under the </a:t>
            </a:r>
            <a:r>
              <a:rPr dirty="0" sz="1100" spc="5">
                <a:latin typeface="Times New Roman"/>
                <a:cs typeface="Times New Roman"/>
              </a:rPr>
              <a:t>act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applied to 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of the port/olio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whole.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investment </a:t>
            </a:r>
            <a:r>
              <a:rPr dirty="0" sz="1100" spc="5">
                <a:latin typeface="Times New Roman"/>
                <a:cs typeface="Times New Roman"/>
              </a:rPr>
              <a:t>policy thus formulate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operational statement. It clearly specifies the  actions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taken to try to achieve the investor's goals, or objectives, </a:t>
            </a:r>
            <a:r>
              <a:rPr dirty="0" sz="1100" spc="10">
                <a:latin typeface="Times New Roman"/>
                <a:cs typeface="Times New Roman"/>
              </a:rPr>
              <a:t>given the </a:t>
            </a:r>
            <a:r>
              <a:rPr dirty="0" sz="1100" spc="5">
                <a:latin typeface="Times New Roman"/>
                <a:cs typeface="Times New Roman"/>
              </a:rPr>
              <a:t>preferences  of </a:t>
            </a:r>
            <a:r>
              <a:rPr dirty="0" sz="1100" spc="10">
                <a:latin typeface="Times New Roman"/>
                <a:cs typeface="Times New Roman"/>
              </a:rPr>
              <a:t>the investor and </a:t>
            </a:r>
            <a:r>
              <a:rPr dirty="0" sz="1100" spc="5">
                <a:latin typeface="Times New Roman"/>
                <a:cs typeface="Times New Roman"/>
              </a:rPr>
              <a:t>any constraints imposed. Although portfolio </a:t>
            </a:r>
            <a:r>
              <a:rPr dirty="0" sz="1100" spc="10">
                <a:latin typeface="Times New Roman"/>
                <a:cs typeface="Times New Roman"/>
              </a:rPr>
              <a:t>investments </a:t>
            </a:r>
            <a:r>
              <a:rPr dirty="0" sz="1100" spc="5">
                <a:latin typeface="Times New Roman"/>
                <a:cs typeface="Times New Roman"/>
              </a:rPr>
              <a:t>consider aliens  are often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qualitative nature, </a:t>
            </a:r>
            <a:r>
              <a:rPr dirty="0" sz="1100" spc="10">
                <a:latin typeface="Times New Roman"/>
                <a:cs typeface="Times New Roman"/>
              </a:rPr>
              <a:t>they help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determine a </a:t>
            </a:r>
            <a:r>
              <a:rPr dirty="0" sz="1100" spc="5">
                <a:latin typeface="Times New Roman"/>
                <a:cs typeface="Times New Roman"/>
              </a:rPr>
              <a:t>quantitative statement of return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requirements that are </a:t>
            </a:r>
            <a:r>
              <a:rPr dirty="0" sz="1100" spc="10">
                <a:latin typeface="Times New Roman"/>
                <a:cs typeface="Times New Roman"/>
              </a:rPr>
              <a:t>specific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needs </a:t>
            </a:r>
            <a:r>
              <a:rPr dirty="0" sz="1100" spc="5">
                <a:latin typeface="Times New Roman"/>
                <a:cs typeface="Times New Roman"/>
              </a:rPr>
              <a:t>of any particular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Unique Needs and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Circumstances: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Investors often face a variety of unique </a:t>
            </a:r>
            <a:r>
              <a:rPr dirty="0" sz="1100" spc="5">
                <a:latin typeface="Times New Roman"/>
                <a:cs typeface="Times New Roman"/>
              </a:rPr>
              <a:t>circumstances. </a:t>
            </a:r>
            <a:r>
              <a:rPr dirty="0" sz="1100" spc="10">
                <a:latin typeface="Times New Roman"/>
                <a:cs typeface="Times New Roman"/>
              </a:rPr>
              <a:t>For example, a trust established on  </a:t>
            </a:r>
            <a:r>
              <a:rPr dirty="0" sz="1100" spc="5">
                <a:latin typeface="Times New Roman"/>
                <a:cs typeface="Times New Roman"/>
              </a:rPr>
              <a:t>their behalf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specify that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activities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limited to particular asset classes, 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specified assets. </a:t>
            </a:r>
            <a:r>
              <a:rPr dirty="0" sz="1100" spc="15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in individual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feel that their life span is </a:t>
            </a:r>
            <a:r>
              <a:rPr dirty="0" sz="1100" spc="10">
                <a:latin typeface="Times New Roman"/>
                <a:cs typeface="Times New Roman"/>
              </a:rPr>
              <a:t>threatened by </a:t>
            </a:r>
            <a:r>
              <a:rPr dirty="0" sz="1100" spc="5">
                <a:latin typeface="Times New Roman"/>
                <a:cs typeface="Times New Roman"/>
              </a:rPr>
              <a:t>illness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wish to </a:t>
            </a:r>
            <a:r>
              <a:rPr dirty="0" sz="1100" spc="5">
                <a:latin typeface="Times New Roman"/>
                <a:cs typeface="Times New Roman"/>
              </a:rPr>
              <a:t>benefit within </a:t>
            </a:r>
            <a:r>
              <a:rPr dirty="0" sz="1100" spc="10">
                <a:latin typeface="Times New Roman"/>
                <a:cs typeface="Times New Roman"/>
              </a:rPr>
              <a:t>a certain period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Determine and Quantify Capital Market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Expectations: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Having considered </a:t>
            </a:r>
            <a:r>
              <a:rPr dirty="0" sz="1100" spc="5">
                <a:latin typeface="Times New Roman"/>
                <a:cs typeface="Times New Roman"/>
              </a:rPr>
              <a:t>their objective's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constraints, the </a:t>
            </a:r>
            <a:r>
              <a:rPr dirty="0" sz="1100" spc="10">
                <a:latin typeface="Times New Roman"/>
                <a:cs typeface="Times New Roman"/>
              </a:rPr>
              <a:t>next </a:t>
            </a:r>
            <a:r>
              <a:rPr dirty="0" sz="1100" spc="5">
                <a:latin typeface="Times New Roman"/>
                <a:cs typeface="Times New Roman"/>
              </a:rPr>
              <a:t>step is to </a:t>
            </a:r>
            <a:r>
              <a:rPr dirty="0" sz="1100" spc="10">
                <a:latin typeface="Times New Roman"/>
                <a:cs typeface="Times New Roman"/>
              </a:rPr>
              <a:t>determine a set,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strategies </a:t>
            </a:r>
            <a:r>
              <a:rPr dirty="0" sz="1100" spc="10">
                <a:latin typeface="Times New Roman"/>
                <a:cs typeface="Times New Roman"/>
              </a:rPr>
              <a:t>based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policy </a:t>
            </a:r>
            <a:r>
              <a:rPr dirty="0" sz="1100" spc="5">
                <a:latin typeface="Times New Roman"/>
                <a:cs typeface="Times New Roman"/>
              </a:rPr>
              <a:t>statement. </a:t>
            </a:r>
            <a:r>
              <a:rPr dirty="0" sz="1100" spc="10">
                <a:latin typeface="Times New Roman"/>
                <a:cs typeface="Times New Roman"/>
              </a:rPr>
              <a:t>Included </a:t>
            </a:r>
            <a:r>
              <a:rPr dirty="0" sz="1100" spc="5">
                <a:latin typeface="Times New Roman"/>
                <a:cs typeface="Times New Roman"/>
              </a:rPr>
              <a:t>here </a:t>
            </a:r>
            <a:r>
              <a:rPr dirty="0" sz="1100" spc="10">
                <a:latin typeface="Times New Roman"/>
                <a:cs typeface="Times New Roman"/>
              </a:rPr>
              <a:t>ape such </a:t>
            </a:r>
            <a:r>
              <a:rPr dirty="0" sz="1100" spc="5">
                <a:latin typeface="Times New Roman"/>
                <a:cs typeface="Times New Roman"/>
              </a:rPr>
              <a:t>issues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asset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allocation portfolio diversification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impact </a:t>
            </a:r>
            <a:r>
              <a:rPr dirty="0" sz="1100" spc="5">
                <a:latin typeface="Times New Roman"/>
                <a:cs typeface="Times New Roman"/>
              </a:rPr>
              <a:t>of taxes. </a:t>
            </a:r>
            <a:r>
              <a:rPr dirty="0" sz="1100" spc="10">
                <a:latin typeface="Times New Roman"/>
                <a:cs typeface="Times New Roman"/>
              </a:rPr>
              <a:t>Once the </a:t>
            </a:r>
            <a:r>
              <a:rPr dirty="0" sz="1100" spc="5">
                <a:latin typeface="Times New Roman"/>
                <a:cs typeface="Times New Roman"/>
              </a:rPr>
              <a:t>portfolio strategies </a:t>
            </a:r>
            <a:r>
              <a:rPr dirty="0" sz="1100" spc="10">
                <a:latin typeface="Times New Roman"/>
                <a:cs typeface="Times New Roman"/>
              </a:rPr>
              <a:t>are  developed,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used along with the </a:t>
            </a:r>
            <a:r>
              <a:rPr dirty="0" sz="1100" spc="10">
                <a:latin typeface="Times New Roman"/>
                <a:cs typeface="Times New Roman"/>
              </a:rPr>
              <a:t>investment manager's </a:t>
            </a:r>
            <a:r>
              <a:rPr dirty="0" sz="1100" spc="5">
                <a:latin typeface="Times New Roman"/>
                <a:cs typeface="Times New Roman"/>
              </a:rPr>
              <a:t>expectations' fit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 </a:t>
            </a:r>
            <a:r>
              <a:rPr dirty="0" sz="1100" spc="10">
                <a:latin typeface="Times New Roman"/>
                <a:cs typeface="Times New Roman"/>
              </a:rPr>
              <a:t>market and' </a:t>
            </a:r>
            <a:r>
              <a:rPr dirty="0" sz="1100" spc="5">
                <a:latin typeface="Times New Roman"/>
                <a:cs typeface="Times New Roman"/>
              </a:rPr>
              <a:t>for individual assets to choose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assets. </a:t>
            </a:r>
            <a:r>
              <a:rPr dirty="0" sz="1100" spc="1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importantly, the asset  allocation </a:t>
            </a:r>
            <a:r>
              <a:rPr dirty="0" sz="1100" spc="5">
                <a:latin typeface="Times New Roman"/>
                <a:cs typeface="Times New Roman"/>
              </a:rPr>
              <a:t>decision </a:t>
            </a:r>
            <a:r>
              <a:rPr dirty="0" sz="1100" spc="10">
                <a:latin typeface="Times New Roman"/>
                <a:cs typeface="Times New Roman"/>
              </a:rPr>
              <a:t>must be made.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Forming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Expectations: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forming of expectations involves </a:t>
            </a:r>
            <a:r>
              <a:rPr dirty="0" sz="1100" spc="10">
                <a:latin typeface="Times New Roman"/>
                <a:cs typeface="Times New Roman"/>
              </a:rPr>
              <a:t>two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steps: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442595" marR="6985" indent="-215900">
              <a:lnSpc>
                <a:spcPct val="98400"/>
              </a:lnSpc>
              <a:buFont typeface="Times New Roman"/>
              <a:buAutoNum type="arabicPeriod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Macroexpectational </a:t>
            </a:r>
            <a:r>
              <a:rPr dirty="0" sz="1100" spc="5" b="1">
                <a:latin typeface="Times New Roman"/>
                <a:cs typeface="Times New Roman"/>
              </a:rPr>
              <a:t>factors</a:t>
            </a:r>
            <a:r>
              <a:rPr dirty="0" sz="1100" spc="5">
                <a:latin typeface="Times New Roman"/>
                <a:cs typeface="Times New Roman"/>
              </a:rPr>
              <a:t>: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factors influence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bonds, </a:t>
            </a:r>
            <a:r>
              <a:rPr dirty="0" sz="1100" spc="5">
                <a:latin typeface="Times New Roman"/>
                <a:cs typeface="Times New Roman"/>
              </a:rPr>
              <a:t>stocks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other assets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domestic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international basis.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are expectations  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markets.</a:t>
            </a:r>
            <a:endParaRPr sz="1100">
              <a:latin typeface="Times New Roman"/>
              <a:cs typeface="Times New Roman"/>
            </a:endParaRPr>
          </a:p>
          <a:p>
            <a:pPr algn="just" marL="442595" indent="-215900">
              <a:lnSpc>
                <a:spcPts val="1285"/>
              </a:lnSpc>
              <a:buFont typeface="Times New Roman"/>
              <a:buAutoNum type="arabicPeriod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Microexpectational</a:t>
            </a:r>
            <a:r>
              <a:rPr dirty="0" sz="1100" spc="4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influences</a:t>
            </a:r>
            <a:r>
              <a:rPr dirty="0" sz="1100" spc="5">
                <a:latin typeface="Times New Roman"/>
                <a:cs typeface="Times New Roman"/>
              </a:rPr>
              <a:t>: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These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invoke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cause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agents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underlie</a:t>
            </a:r>
            <a:endParaRPr sz="1100">
              <a:latin typeface="Times New Roman"/>
              <a:cs typeface="Times New Roman"/>
            </a:endParaRPr>
          </a:p>
          <a:p>
            <a:pPr algn="just" marL="442595" marR="8255">
              <a:lnSpc>
                <a:spcPts val="1300"/>
              </a:lnSpc>
              <a:spcBef>
                <a:spcPts val="50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desired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estimates and </a:t>
            </a:r>
            <a:r>
              <a:rPr dirty="0" sz="1100" spc="5">
                <a:latin typeface="Times New Roman"/>
                <a:cs typeface="Times New Roman"/>
              </a:rPr>
              <a:t>influence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selection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asset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 a </a:t>
            </a:r>
            <a:r>
              <a:rPr dirty="0" sz="1100" spc="5">
                <a:latin typeface="Times New Roman"/>
                <a:cs typeface="Times New Roman"/>
              </a:rPr>
              <a:t>particular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portfolio.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Rate of Return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Assumptions: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investors base their actions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'assumptions </a:t>
            </a:r>
            <a:r>
              <a:rPr dirty="0" sz="1100" spc="10">
                <a:latin typeface="Times New Roman"/>
                <a:cs typeface="Times New Roman"/>
              </a:rPr>
              <a:t>about the </a:t>
            </a:r>
            <a:r>
              <a:rPr dirty="0" sz="1100" spc="5">
                <a:latin typeface="Times New Roman"/>
                <a:cs typeface="Times New Roman"/>
              </a:rPr>
              <a:t>rate of return expected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various assets, obviously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important to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plan their investing activities 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realistic </a:t>
            </a:r>
            <a:r>
              <a:rPr dirty="0" sz="1100" spc="10">
                <a:latin typeface="Times New Roman"/>
                <a:cs typeface="Times New Roman"/>
              </a:rPr>
              <a:t>rate </a:t>
            </a:r>
            <a:r>
              <a:rPr dirty="0" sz="1100" spc="5">
                <a:latin typeface="Times New Roman"/>
                <a:cs typeface="Times New Roman"/>
              </a:rPr>
              <a:t>of return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assumptions.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0"/>
              </a:lnSpc>
            </a:pP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should study </a:t>
            </a:r>
            <a:r>
              <a:rPr dirty="0" sz="1100" spc="10">
                <a:latin typeface="Times New Roman"/>
                <a:cs typeface="Times New Roman"/>
              </a:rPr>
              <a:t>carefully the historical </a:t>
            </a:r>
            <a:r>
              <a:rPr dirty="0" sz="1100" spc="5">
                <a:latin typeface="Times New Roman"/>
                <a:cs typeface="Times New Roman"/>
              </a:rPr>
              <a:t>rates of return </a:t>
            </a:r>
            <a:r>
              <a:rPr dirty="0" sz="1100" spc="10">
                <a:latin typeface="Times New Roman"/>
                <a:cs typeface="Times New Roman"/>
              </a:rPr>
              <a:t>available in </a:t>
            </a:r>
            <a:r>
              <a:rPr dirty="0" sz="1100" spc="5">
                <a:latin typeface="Times New Roman"/>
                <a:cs typeface="Times New Roman"/>
              </a:rPr>
              <a:t>such sources as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data provided by Ibbotson Associates or </a:t>
            </a:r>
            <a:r>
              <a:rPr dirty="0" sz="1100" spc="10">
                <a:latin typeface="Times New Roman"/>
                <a:cs typeface="Times New Roman"/>
              </a:rPr>
              <a:t>the comparable data.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know the </a:t>
            </a:r>
            <a:r>
              <a:rPr dirty="0" sz="1100" spc="5">
                <a:latin typeface="Times New Roman"/>
                <a:cs typeface="Times New Roman"/>
              </a:rPr>
              <a:t>historical </a:t>
            </a:r>
            <a:r>
              <a:rPr dirty="0" sz="1100" spc="10">
                <a:latin typeface="Times New Roman"/>
                <a:cs typeface="Times New Roman"/>
              </a:rPr>
              <a:t>mean  </a:t>
            </a:r>
            <a:r>
              <a:rPr dirty="0" sz="1100" spc="5">
                <a:latin typeface="Times New Roman"/>
                <a:cs typeface="Times New Roman"/>
              </a:rPr>
              <a:t>returns,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arithmetic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geometric,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standard deviation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major  asset classes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stocks, </a:t>
            </a:r>
            <a:r>
              <a:rPr dirty="0" sz="1100" spc="10">
                <a:latin typeface="Times New Roman"/>
                <a:cs typeface="Times New Roman"/>
              </a:rPr>
              <a:t>bonds and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bills.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230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8651114"/>
            <a:ext cx="5333365" cy="9848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Changes in Investor's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Circumstances: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508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investor's circumstances can change for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reasons. These can be </a:t>
            </a:r>
            <a:r>
              <a:rPr dirty="0" sz="1100" spc="5">
                <a:latin typeface="Times New Roman"/>
                <a:cs typeface="Times New Roman"/>
              </a:rPr>
              <a:t>easily </a:t>
            </a:r>
            <a:r>
              <a:rPr dirty="0" sz="1100" spc="10">
                <a:latin typeface="Times New Roman"/>
                <a:cs typeface="Times New Roman"/>
              </a:rPr>
              <a:t>organized  on the </a:t>
            </a:r>
            <a:r>
              <a:rPr dirty="0" sz="1100" spc="5">
                <a:latin typeface="Times New Roman"/>
                <a:cs typeface="Times New Roman"/>
              </a:rPr>
              <a:t>basis </a:t>
            </a:r>
            <a:r>
              <a:rPr dirty="0" sz="1100" spc="10">
                <a:latin typeface="Times New Roman"/>
                <a:cs typeface="Times New Roman"/>
              </a:rPr>
              <a:t>of the framework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determining portfolio policies outlined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above.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50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3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34338" y="572391"/>
            <a:ext cx="5335270" cy="76168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Asset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Allocation: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 allocation decision </a:t>
            </a:r>
            <a:r>
              <a:rPr dirty="0" sz="1100" spc="10">
                <a:latin typeface="Times New Roman"/>
                <a:cs typeface="Times New Roman"/>
              </a:rPr>
              <a:t>involves </a:t>
            </a:r>
            <a:r>
              <a:rPr dirty="0" sz="1100" spc="5">
                <a:latin typeface="Times New Roman"/>
                <a:cs typeface="Times New Roman"/>
              </a:rPr>
              <a:t>.deciding the </a:t>
            </a:r>
            <a:r>
              <a:rPr dirty="0" sz="1100" spc="10">
                <a:latin typeface="Times New Roman"/>
                <a:cs typeface="Times New Roman"/>
              </a:rPr>
              <a:t>percentage </a:t>
            </a:r>
            <a:r>
              <a:rPr dirty="0" sz="1100" spc="5">
                <a:latin typeface="Times New Roman"/>
                <a:cs typeface="Times New Roman"/>
              </a:rPr>
              <a:t>of investable funds to be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placed in stocks, bonds,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cash equivalents. </a:t>
            </a:r>
            <a:r>
              <a:rPr dirty="0" sz="1100" spc="1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most important investment decision  made by </a:t>
            </a:r>
            <a:r>
              <a:rPr dirty="0" sz="1100" spc="5">
                <a:latin typeface="Times New Roman"/>
                <a:cs typeface="Times New Roman"/>
              </a:rPr>
              <a:t>investors, because it is the basic </a:t>
            </a:r>
            <a:r>
              <a:rPr dirty="0" sz="1100" spc="10">
                <a:latin typeface="Times New Roman"/>
                <a:cs typeface="Times New Roman"/>
              </a:rPr>
              <a:t>determinant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taken.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returns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well-diversified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within a given </a:t>
            </a:r>
            <a:r>
              <a:rPr dirty="0" sz="1100" spc="5">
                <a:latin typeface="Times New Roman"/>
                <a:cs typeface="Times New Roman"/>
              </a:rPr>
              <a:t>asset class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highly correlated 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asset class itself. </a:t>
            </a:r>
            <a:r>
              <a:rPr dirty="0" sz="1100" spc="10">
                <a:latin typeface="Times New Roman"/>
                <a:cs typeface="Times New Roman"/>
              </a:rPr>
              <a:t>Within an </a:t>
            </a:r>
            <a:r>
              <a:rPr dirty="0" sz="1100" spc="5">
                <a:latin typeface="Times New Roman"/>
                <a:cs typeface="Times New Roman"/>
              </a:rPr>
              <a:t>asset class, diversified portfolios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tend  to produce </a:t>
            </a:r>
            <a:r>
              <a:rPr dirty="0" sz="1100" spc="10">
                <a:latin typeface="Times New Roman"/>
                <a:cs typeface="Times New Roman"/>
              </a:rPr>
              <a:t>similar </a:t>
            </a:r>
            <a:r>
              <a:rPr dirty="0" sz="1100" spc="5">
                <a:latin typeface="Times New Roman"/>
                <a:cs typeface="Times New Roman"/>
              </a:rPr>
              <a:t>returns over time.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asset </a:t>
            </a:r>
            <a:r>
              <a:rPr dirty="0" sz="1100" spc="5">
                <a:latin typeface="Times New Roman"/>
                <a:cs typeface="Times New Roman"/>
              </a:rPr>
              <a:t>classes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likely to produce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results that ire </a:t>
            </a:r>
            <a:r>
              <a:rPr dirty="0" sz="1100" spc="10">
                <a:latin typeface="Times New Roman"/>
                <a:cs typeface="Times New Roman"/>
              </a:rPr>
              <a:t>quite </a:t>
            </a:r>
            <a:r>
              <a:rPr dirty="0" sz="1100" spc="5">
                <a:latin typeface="Times New Roman"/>
                <a:cs typeface="Times New Roman"/>
              </a:rPr>
              <a:t>dissimilar. Therefore, differences in asset </a:t>
            </a:r>
            <a:r>
              <a:rPr dirty="0" sz="1100" spc="10">
                <a:latin typeface="Times New Roman"/>
                <a:cs typeface="Times New Roman"/>
              </a:rPr>
              <a:t>allocation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the key  </a:t>
            </a:r>
            <a:r>
              <a:rPr dirty="0" sz="1100" spc="5">
                <a:latin typeface="Times New Roman"/>
                <a:cs typeface="Times New Roman"/>
              </a:rPr>
              <a:t>factor over time </a:t>
            </a:r>
            <a:r>
              <a:rPr dirty="0" sz="1100" spc="10">
                <a:latin typeface="Times New Roman"/>
                <a:cs typeface="Times New Roman"/>
              </a:rPr>
              <a:t>causing </a:t>
            </a:r>
            <a:r>
              <a:rPr dirty="0" sz="1100" spc="5">
                <a:latin typeface="Times New Roman"/>
                <a:cs typeface="Times New Roman"/>
              </a:rPr>
              <a:t>differences </a:t>
            </a:r>
            <a:r>
              <a:rPr dirty="0" sz="1100" spc="10">
                <a:latin typeface="Times New Roman"/>
                <a:cs typeface="Times New Roman"/>
              </a:rPr>
              <a:t>in portfolio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performance.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Asset </a:t>
            </a:r>
            <a:r>
              <a:rPr dirty="0" sz="1100" spc="5" b="1">
                <a:latin typeface="Times New Roman"/>
                <a:cs typeface="Times New Roman"/>
              </a:rPr>
              <a:t>Allocation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Decision: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Factors </a:t>
            </a:r>
            <a:r>
              <a:rPr dirty="0" sz="1100" spc="5">
                <a:latin typeface="Times New Roman"/>
                <a:cs typeface="Times New Roman"/>
              </a:rPr>
              <a:t>to consider in </a:t>
            </a:r>
            <a:r>
              <a:rPr dirty="0" sz="1100" spc="10">
                <a:latin typeface="Times New Roman"/>
                <a:cs typeface="Times New Roman"/>
              </a:rPr>
              <a:t>making </a:t>
            </a:r>
            <a:r>
              <a:rPr dirty="0" sz="1100" spc="5">
                <a:latin typeface="Times New Roman"/>
                <a:cs typeface="Times New Roman"/>
              </a:rPr>
              <a:t>the asset allocation decision include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investor's return  </a:t>
            </a:r>
            <a:r>
              <a:rPr dirty="0" sz="1100" spc="10">
                <a:latin typeface="Times New Roman"/>
                <a:cs typeface="Times New Roman"/>
              </a:rPr>
              <a:t>requirements (current income versus future income), </a:t>
            </a:r>
            <a:r>
              <a:rPr dirty="0" sz="1100" spc="5">
                <a:latin typeface="Times New Roman"/>
                <a:cs typeface="Times New Roman"/>
              </a:rPr>
              <a:t>the investor's risk tolerance, </a:t>
            </a:r>
            <a:r>
              <a:rPr dirty="0" sz="1100" spc="10">
                <a:latin typeface="Times New Roman"/>
                <a:cs typeface="Times New Roman"/>
              </a:rPr>
              <a:t>and the 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horizon. </a:t>
            </a:r>
            <a:r>
              <a:rPr dirty="0" sz="1100" spc="5">
                <a:latin typeface="Times New Roman"/>
                <a:cs typeface="Times New Roman"/>
              </a:rPr>
              <a:t>This is </a:t>
            </a:r>
            <a:r>
              <a:rPr dirty="0" sz="1100" spc="10">
                <a:latin typeface="Times New Roman"/>
                <a:cs typeface="Times New Roman"/>
              </a:rPr>
              <a:t>done </a:t>
            </a:r>
            <a:r>
              <a:rPr dirty="0" sz="1100" spc="5">
                <a:latin typeface="Times New Roman"/>
                <a:cs typeface="Times New Roman"/>
              </a:rPr>
              <a:t>in conjunction with the </a:t>
            </a:r>
            <a:r>
              <a:rPr dirty="0" sz="1100" spc="10">
                <a:latin typeface="Times New Roman"/>
                <a:cs typeface="Times New Roman"/>
              </a:rPr>
              <a:t>investment manager's </a:t>
            </a:r>
            <a:r>
              <a:rPr dirty="0" sz="1100" spc="5">
                <a:latin typeface="Times New Roman"/>
                <a:cs typeface="Times New Roman"/>
              </a:rPr>
              <a:t>expectations about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markets </a:t>
            </a:r>
            <a:r>
              <a:rPr dirty="0" sz="1100" spc="10">
                <a:latin typeface="Times New Roman"/>
                <a:cs typeface="Times New Roman"/>
              </a:rPr>
              <a:t>and about </a:t>
            </a:r>
            <a:r>
              <a:rPr dirty="0" sz="1100" spc="5">
                <a:latin typeface="Times New Roman"/>
                <a:cs typeface="Times New Roman"/>
              </a:rPr>
              <a:t>individual assets.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asset allocation decisions </a:t>
            </a:r>
            <a:r>
              <a:rPr dirty="0" sz="1100" spc="10">
                <a:latin typeface="Times New Roman"/>
                <a:cs typeface="Times New Roman"/>
              </a:rPr>
              <a:t>are made by </a:t>
            </a:r>
            <a:r>
              <a:rPr dirty="0" sz="1100" spc="5">
                <a:latin typeface="Times New Roman"/>
                <a:cs typeface="Times New Roman"/>
              </a:rPr>
              <a:t>investors remains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subject that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 fully  understood. It is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that actual allocation </a:t>
            </a:r>
            <a:r>
              <a:rPr dirty="0" sz="1100" spc="10">
                <a:latin typeface="Times New Roman"/>
                <a:cs typeface="Times New Roman"/>
              </a:rPr>
              <a:t>decisions often </a:t>
            </a:r>
            <a:r>
              <a:rPr dirty="0" sz="1100" spc="5">
                <a:latin typeface="Times New Roman"/>
                <a:cs typeface="Times New Roman"/>
              </a:rPr>
              <a:t>differ </a:t>
            </a:r>
            <a:r>
              <a:rPr dirty="0" sz="1100" spc="10">
                <a:latin typeface="Times New Roman"/>
                <a:cs typeface="Times New Roman"/>
              </a:rPr>
              <a:t>widely </a:t>
            </a:r>
            <a:r>
              <a:rPr dirty="0" sz="1100" spc="15">
                <a:latin typeface="Times New Roman"/>
                <a:cs typeface="Times New Roman"/>
              </a:rPr>
              <a:t>from how 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say they will allocate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Types </a:t>
            </a:r>
            <a:r>
              <a:rPr dirty="0" sz="1100" spc="5" b="1">
                <a:latin typeface="Times New Roman"/>
                <a:cs typeface="Times New Roman"/>
              </a:rPr>
              <a:t>of Asset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Allocation: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William Sharpe has </a:t>
            </a:r>
            <a:r>
              <a:rPr dirty="0" sz="1100" spc="5">
                <a:latin typeface="Times New Roman"/>
                <a:cs typeface="Times New Roman"/>
              </a:rPr>
              <a:t>outlined several </a:t>
            </a:r>
            <a:r>
              <a:rPr dirty="0" sz="1100" spc="10">
                <a:latin typeface="Times New Roman"/>
                <a:cs typeface="Times New Roman"/>
              </a:rPr>
              <a:t>types </a:t>
            </a:r>
            <a:r>
              <a:rPr dirty="0" sz="1100" spc="5">
                <a:latin typeface="Times New Roman"/>
                <a:cs typeface="Times New Roman"/>
              </a:rPr>
              <a:t>of asset allocation. If all major aspects </a:t>
            </a:r>
            <a:r>
              <a:rPr dirty="0" sz="1100" spc="10">
                <a:latin typeface="Times New Roman"/>
                <a:cs typeface="Times New Roman"/>
              </a:rPr>
              <a:t>of the  </a:t>
            </a:r>
            <a:r>
              <a:rPr dirty="0" sz="1100" spc="5">
                <a:latin typeface="Times New Roman"/>
                <a:cs typeface="Times New Roman"/>
              </a:rPr>
              <a:t>process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considered,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process is referred to as integrated asset' allocation. These  </a:t>
            </a:r>
            <a:r>
              <a:rPr dirty="0" sz="1100" spc="10">
                <a:latin typeface="Times New Roman"/>
                <a:cs typeface="Times New Roman"/>
              </a:rPr>
              <a:t>include issues </a:t>
            </a:r>
            <a:r>
              <a:rPr dirty="0" sz="1100" spc="5">
                <a:latin typeface="Times New Roman"/>
                <a:cs typeface="Times New Roman"/>
              </a:rPr>
              <a:t>specific </a:t>
            </a:r>
            <a:r>
              <a:rPr dirty="0" sz="1100" spc="10">
                <a:latin typeface="Times New Roman"/>
                <a:cs typeface="Times New Roman"/>
              </a:rPr>
              <a:t>to an </a:t>
            </a:r>
            <a:r>
              <a:rPr dirty="0" sz="1100" spc="5">
                <a:latin typeface="Times New Roman"/>
                <a:cs typeface="Times New Roman"/>
              </a:rPr>
              <a:t>investor, particularly the investor's risk tolerance,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issues  pertaining to the capital </a:t>
            </a:r>
            <a:r>
              <a:rPr dirty="0" sz="1100" spc="10">
                <a:latin typeface="Times New Roman"/>
                <a:cs typeface="Times New Roman"/>
              </a:rPr>
              <a:t>markets, such </a:t>
            </a:r>
            <a:r>
              <a:rPr dirty="0" sz="1100" spc="5">
                <a:latin typeface="Times New Roman"/>
                <a:cs typeface="Times New Roman"/>
              </a:rPr>
              <a:t>as predictions </a:t>
            </a:r>
            <a:r>
              <a:rPr dirty="0" sz="1100" spc="10">
                <a:latin typeface="Times New Roman"/>
                <a:cs typeface="Times New Roman"/>
              </a:rPr>
              <a:t>concerning </a:t>
            </a:r>
            <a:r>
              <a:rPr dirty="0" sz="1100" spc="5">
                <a:latin typeface="Times New Roman"/>
                <a:cs typeface="Times New Roman"/>
              </a:rPr>
              <a:t>expected returns, risks, and  correlations. If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of these steps are </a:t>
            </a:r>
            <a:r>
              <a:rPr dirty="0" sz="1100" spc="10">
                <a:latin typeface="Times New Roman"/>
                <a:cs typeface="Times New Roman"/>
              </a:rPr>
              <a:t>omitted, </a:t>
            </a:r>
            <a:r>
              <a:rPr dirty="0" sz="1100" spc="5">
                <a:latin typeface="Times New Roman"/>
                <a:cs typeface="Times New Roman"/>
              </a:rPr>
              <a:t>the asset allocation </a:t>
            </a:r>
            <a:r>
              <a:rPr dirty="0" sz="1100" spc="10">
                <a:latin typeface="Times New Roman"/>
                <a:cs typeface="Times New Roman"/>
              </a:rPr>
              <a:t>approaches are </a:t>
            </a:r>
            <a:r>
              <a:rPr dirty="0" sz="1100" spc="5">
                <a:latin typeface="Times New Roman"/>
                <a:cs typeface="Times New Roman"/>
              </a:rPr>
              <a:t>more  specialized. </a:t>
            </a:r>
            <a:r>
              <a:rPr dirty="0" sz="1100" spc="10">
                <a:latin typeface="Times New Roman"/>
                <a:cs typeface="Times New Roman"/>
              </a:rPr>
              <a:t>Such approaches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include: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441959" marR="5080" indent="-215265">
              <a:lnSpc>
                <a:spcPct val="98300"/>
              </a:lnSpc>
              <a:buFont typeface="Times New Roman"/>
              <a:buAutoNum type="arabicPeriod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Strategic asset allocation</a:t>
            </a:r>
            <a:r>
              <a:rPr dirty="0" sz="1100" spc="10">
                <a:latin typeface="Times New Roman"/>
                <a:cs typeface="Times New Roman"/>
              </a:rPr>
              <a:t>: This type </a:t>
            </a:r>
            <a:r>
              <a:rPr dirty="0" sz="1100" spc="5">
                <a:latin typeface="Times New Roman"/>
                <a:cs typeface="Times New Roman"/>
              </a:rPr>
              <a:t>of .allocation is usually </a:t>
            </a:r>
            <a:r>
              <a:rPr dirty="0" sz="1100" spc="10">
                <a:latin typeface="Times New Roman"/>
                <a:cs typeface="Times New Roman"/>
              </a:rPr>
              <a:t>done once every </a:t>
            </a:r>
            <a:r>
              <a:rPr dirty="0" sz="1100" spc="5">
                <a:latin typeface="Times New Roman"/>
                <a:cs typeface="Times New Roman"/>
              </a:rPr>
              <a:t>few  </a:t>
            </a:r>
            <a:r>
              <a:rPr dirty="0" sz="1100" spc="10">
                <a:latin typeface="Times New Roman"/>
                <a:cs typeface="Times New Roman"/>
              </a:rPr>
              <a:t>years; </a:t>
            </a:r>
            <a:r>
              <a:rPr dirty="0" sz="1100" spc="5">
                <a:latin typeface="Times New Roman"/>
                <a:cs typeface="Times New Roman"/>
              </a:rPr>
              <a:t>using simulation procedures to determine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likely </a:t>
            </a:r>
            <a:r>
              <a:rPr dirty="0" sz="1100" spc="10">
                <a:latin typeface="Times New Roman"/>
                <a:cs typeface="Times New Roman"/>
              </a:rPr>
              <a:t>range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outcomes  </a:t>
            </a:r>
            <a:r>
              <a:rPr dirty="0" sz="1100" spc="5">
                <a:latin typeface="Times New Roman"/>
                <a:cs typeface="Times New Roman"/>
              </a:rPr>
              <a:t>associated with each mix.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considers the </a:t>
            </a:r>
            <a:r>
              <a:rPr dirty="0" sz="1100" spc="10">
                <a:latin typeface="Times New Roman"/>
                <a:cs typeface="Times New Roman"/>
              </a:rPr>
              <a:t>range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outcomes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each  mix; and </a:t>
            </a:r>
            <a:r>
              <a:rPr dirty="0" sz="1100" spc="5">
                <a:latin typeface="Times New Roman"/>
                <a:cs typeface="Times New Roman"/>
              </a:rPr>
              <a:t>chooses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preferred one, thereby establishing </a:t>
            </a:r>
            <a:r>
              <a:rPr dirty="0" sz="1100" spc="10">
                <a:latin typeface="Times New Roman"/>
                <a:cs typeface="Times New Roman"/>
              </a:rPr>
              <a:t>a long-run </a:t>
            </a:r>
            <a:r>
              <a:rPr dirty="0" sz="1100" spc="5">
                <a:latin typeface="Times New Roman"/>
                <a:cs typeface="Times New Roman"/>
              </a:rPr>
              <a:t>or strategic asset  mix.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441959" marR="5080" indent="-215265">
              <a:lnSpc>
                <a:spcPct val="98400"/>
              </a:lnSpc>
              <a:spcBef>
                <a:spcPts val="5"/>
              </a:spcBef>
              <a:buFont typeface="Times New Roman"/>
              <a:buAutoNum type="arabicPeriod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Tactical </a:t>
            </a:r>
            <a:r>
              <a:rPr dirty="0" sz="1100" spc="5" b="1">
                <a:latin typeface="Times New Roman"/>
                <a:cs typeface="Times New Roman"/>
              </a:rPr>
              <a:t>asset allocation</a:t>
            </a:r>
            <a:r>
              <a:rPr dirty="0" sz="1100" spc="5">
                <a:latin typeface="Times New Roman"/>
                <a:cs typeface="Times New Roman"/>
              </a:rPr>
              <a:t>: This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 allocation is performed routinely, as part of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ongoing process of asset </a:t>
            </a:r>
            <a:r>
              <a:rPr dirty="0" sz="1100" spc="10">
                <a:latin typeface="Times New Roman"/>
                <a:cs typeface="Times New Roman"/>
              </a:rPr>
              <a:t>management. </a:t>
            </a:r>
            <a:r>
              <a:rPr dirty="0" sz="1100" spc="15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asset </a:t>
            </a:r>
            <a:r>
              <a:rPr dirty="0" sz="1100" spc="5">
                <a:latin typeface="Times New Roman"/>
                <a:cs typeface="Times New Roman"/>
              </a:rPr>
              <a:t>mixes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driven by 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predictions concerning asset returns.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predictions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expected  returns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stocks, </a:t>
            </a:r>
            <a:r>
              <a:rPr dirty="0" sz="1100" spc="10">
                <a:latin typeface="Times New Roman"/>
                <a:cs typeface="Times New Roman"/>
              </a:rPr>
              <a:t>bonds, and </a:t>
            </a:r>
            <a:r>
              <a:rPr dirty="0" sz="1100" spc="5">
                <a:latin typeface="Times New Roman"/>
                <a:cs typeface="Times New Roman"/>
              </a:rPr>
              <a:t>other assets </a:t>
            </a:r>
            <a:r>
              <a:rPr dirty="0" sz="1100" spc="10">
                <a:latin typeface="Times New Roman"/>
                <a:cs typeface="Times New Roman"/>
              </a:rPr>
              <a:t>change, the </a:t>
            </a:r>
            <a:r>
              <a:rPr dirty="0" sz="1100" spc="5">
                <a:latin typeface="Times New Roman"/>
                <a:cs typeface="Times New Roman"/>
              </a:rPr>
              <a:t>percentages of these assets  held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changes. </a:t>
            </a:r>
            <a:r>
              <a:rPr dirty="0" sz="1100" spc="5">
                <a:latin typeface="Times New Roman"/>
                <a:cs typeface="Times New Roman"/>
              </a:rPr>
              <a:t>In effect, tactical asset allocation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timing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approach to portfolio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intended to increase exposure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 </a:t>
            </a:r>
            <a:r>
              <a:rPr dirty="0" sz="1100" spc="10">
                <a:latin typeface="Times New Roman"/>
                <a:cs typeface="Times New Roman"/>
              </a:rPr>
              <a:t>market when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performance is expected to </a:t>
            </a:r>
            <a:r>
              <a:rPr dirty="0" sz="1100" spc="10">
                <a:latin typeface="Times New Roman"/>
                <a:cs typeface="Times New Roman"/>
              </a:rPr>
              <a:t>be good and </a:t>
            </a:r>
            <a:r>
              <a:rPr dirty="0" sz="1100" spc="5">
                <a:latin typeface="Times New Roman"/>
                <a:cs typeface="Times New Roman"/>
              </a:rPr>
              <a:t>decrease </a:t>
            </a:r>
            <a:r>
              <a:rPr dirty="0" sz="1100" spc="10">
                <a:latin typeface="Times New Roman"/>
                <a:cs typeface="Times New Roman"/>
              </a:rPr>
              <a:t>exposure when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poor.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6989"/>
            <a:ext cx="5335905" cy="922909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442595" marR="5715" indent="-215900">
              <a:lnSpc>
                <a:spcPct val="9840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Wealth: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wealth may </a:t>
            </a:r>
            <a:r>
              <a:rPr dirty="0" sz="1100" spc="10">
                <a:latin typeface="Times New Roman"/>
                <a:cs typeface="Times New Roman"/>
              </a:rPr>
              <a:t>cause an </a:t>
            </a:r>
            <a:r>
              <a:rPr dirty="0" sz="1100" spc="5">
                <a:latin typeface="Times New Roman"/>
                <a:cs typeface="Times New Roman"/>
              </a:rPr>
              <a:t>investor to </a:t>
            </a:r>
            <a:r>
              <a:rPr dirty="0" sz="1100" spc="10">
                <a:latin typeface="Times New Roman"/>
                <a:cs typeface="Times New Roman"/>
              </a:rPr>
              <a:t>behave </a:t>
            </a:r>
            <a:r>
              <a:rPr dirty="0" sz="1100" spc="5">
                <a:latin typeface="Times New Roman"/>
                <a:cs typeface="Times New Roman"/>
              </a:rPr>
              <a:t>differently,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possibly accepting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risk in the case 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increase in </a:t>
            </a:r>
            <a:r>
              <a:rPr dirty="0" sz="1100" spc="10">
                <a:latin typeface="Times New Roman"/>
                <a:cs typeface="Times New Roman"/>
              </a:rPr>
              <a:t>wealth,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becoming more 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averse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case of, a decline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wealth.</a:t>
            </a:r>
            <a:endParaRPr sz="1100">
              <a:latin typeface="Times New Roman"/>
              <a:cs typeface="Times New Roman"/>
            </a:endParaRPr>
          </a:p>
          <a:p>
            <a:pPr algn="just" marL="442595" marR="6350" indent="-215900">
              <a:lnSpc>
                <a:spcPts val="1300"/>
              </a:lnSpc>
              <a:spcBef>
                <a:spcPts val="45"/>
              </a:spcBef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Horizon: Traditionally,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think of investors aging </a:t>
            </a:r>
            <a:r>
              <a:rPr dirty="0" sz="1100" spc="10">
                <a:latin typeface="Times New Roman"/>
                <a:cs typeface="Times New Roman"/>
              </a:rPr>
              <a:t>and becoming  more </a:t>
            </a:r>
            <a:r>
              <a:rPr dirty="0" sz="1100" spc="5">
                <a:latin typeface="Times New Roman"/>
                <a:cs typeface="Times New Roman"/>
              </a:rPr>
              <a:t>conservative in their investment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approach.</a:t>
            </a:r>
            <a:endParaRPr sz="1100">
              <a:latin typeface="Times New Roman"/>
              <a:cs typeface="Times New Roman"/>
            </a:endParaRPr>
          </a:p>
          <a:p>
            <a:pPr algn="just" marL="443230" indent="-215900">
              <a:lnSpc>
                <a:spcPts val="1245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Change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Liquidity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Requirements: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need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more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current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income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could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increase</a:t>
            </a:r>
            <a:endParaRPr sz="1100">
              <a:latin typeface="Times New Roman"/>
              <a:cs typeface="Times New Roman"/>
            </a:endParaRPr>
          </a:p>
          <a:p>
            <a:pPr algn="just" marL="442595" marR="6350">
              <a:lnSpc>
                <a:spcPct val="98400"/>
              </a:lnSpc>
              <a:spcBef>
                <a:spcPts val="10"/>
              </a:spcBef>
            </a:pPr>
            <a:r>
              <a:rPr dirty="0" sz="1100" spc="10">
                <a:latin typeface="Times New Roman"/>
                <a:cs typeface="Times New Roman"/>
              </a:rPr>
              <a:t>the emphasis on dividend-paying </a:t>
            </a:r>
            <a:r>
              <a:rPr dirty="0" sz="1100" spc="5">
                <a:latin typeface="Times New Roman"/>
                <a:cs typeface="Times New Roman"/>
              </a:rPr>
              <a:t>stocks, </a:t>
            </a:r>
            <a:r>
              <a:rPr dirty="0" sz="1100" spc="10">
                <a:latin typeface="Times New Roman"/>
                <a:cs typeface="Times New Roman"/>
              </a:rPr>
              <a:t>whereas a </a:t>
            </a:r>
            <a:r>
              <a:rPr dirty="0" sz="1100" spc="5">
                <a:latin typeface="Times New Roman"/>
                <a:cs typeface="Times New Roman"/>
              </a:rPr>
              <a:t>decrease in current </a:t>
            </a:r>
            <a:r>
              <a:rPr dirty="0" sz="1100" spc="10">
                <a:latin typeface="Times New Roman"/>
                <a:cs typeface="Times New Roman"/>
              </a:rPr>
              <a:t>income  </a:t>
            </a:r>
            <a:r>
              <a:rPr dirty="0" sz="1100" spc="5">
                <a:latin typeface="Times New Roman"/>
                <a:cs typeface="Times New Roman"/>
              </a:rPr>
              <a:t>requirements could lead to greater investment in </a:t>
            </a:r>
            <a:r>
              <a:rPr dirty="0" sz="1100" spc="10">
                <a:latin typeface="Times New Roman"/>
                <a:cs typeface="Times New Roman"/>
              </a:rPr>
              <a:t>small stocks whose </a:t>
            </a:r>
            <a:r>
              <a:rPr dirty="0" sz="1100" spc="5">
                <a:latin typeface="Times New Roman"/>
                <a:cs typeface="Times New Roman"/>
              </a:rPr>
              <a:t>potential </a:t>
            </a:r>
            <a:r>
              <a:rPr dirty="0" sz="1100" spc="10">
                <a:latin typeface="Times New Roman"/>
                <a:cs typeface="Times New Roman"/>
              </a:rPr>
              <a:t>payoff  may </a:t>
            </a:r>
            <a:r>
              <a:rPr dirty="0" sz="1100" spc="5">
                <a:latin typeface="Times New Roman"/>
                <a:cs typeface="Times New Roman"/>
              </a:rPr>
              <a:t>be,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in 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future.</a:t>
            </a:r>
            <a:endParaRPr sz="1100">
              <a:latin typeface="Times New Roman"/>
              <a:cs typeface="Times New Roman"/>
            </a:endParaRPr>
          </a:p>
          <a:p>
            <a:pPr algn="just" marL="442595" marR="6350" indent="-215900">
              <a:lnSpc>
                <a:spcPts val="1300"/>
              </a:lnSpc>
              <a:spcBef>
                <a:spcPts val="35"/>
              </a:spcBef>
              <a:buAutoNum type="arabicPeriod" startAt="4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5">
                <a:latin typeface="Times New Roman"/>
                <a:cs typeface="Times New Roman"/>
              </a:rPr>
              <a:t>Tax </a:t>
            </a:r>
            <a:r>
              <a:rPr dirty="0" sz="1100" spc="5">
                <a:latin typeface="Times New Roman"/>
                <a:cs typeface="Times New Roman"/>
              </a:rPr>
              <a:t>Circumstances: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moves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higher tax </a:t>
            </a:r>
            <a:r>
              <a:rPr dirty="0" sz="1100" spc="10">
                <a:latin typeface="Times New Roman"/>
                <a:cs typeface="Times New Roman"/>
              </a:rPr>
              <a:t>bracket may  </a:t>
            </a:r>
            <a:r>
              <a:rPr dirty="0" sz="1100" spc="5">
                <a:latin typeface="Times New Roman"/>
                <a:cs typeface="Times New Roman"/>
              </a:rPr>
              <a:t>find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municipal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bonds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more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attractive.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Also,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timing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realization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capital</a:t>
            </a:r>
            <a:endParaRPr sz="1100">
              <a:latin typeface="Times New Roman"/>
              <a:cs typeface="Times New Roman"/>
            </a:endParaRPr>
          </a:p>
          <a:p>
            <a:pPr algn="just" marL="442595">
              <a:lnSpc>
                <a:spcPts val="1245"/>
              </a:lnSpc>
            </a:pPr>
            <a:r>
              <a:rPr dirty="0" sz="1100" spc="5">
                <a:latin typeface="Times New Roman"/>
                <a:cs typeface="Times New Roman"/>
              </a:rPr>
              <a:t>gains </a:t>
            </a:r>
            <a:r>
              <a:rPr dirty="0" sz="1100" spc="10">
                <a:latin typeface="Times New Roman"/>
                <a:cs typeface="Times New Roman"/>
              </a:rPr>
              <a:t>can become more</a:t>
            </a:r>
            <a:r>
              <a:rPr dirty="0" sz="1100" spc="5">
                <a:latin typeface="Times New Roman"/>
                <a:cs typeface="Times New Roman"/>
              </a:rPr>
              <a:t> important.</a:t>
            </a:r>
            <a:endParaRPr sz="1100">
              <a:latin typeface="Times New Roman"/>
              <a:cs typeface="Times New Roman"/>
            </a:endParaRPr>
          </a:p>
          <a:p>
            <a:pPr algn="just" marL="442595" marR="5715" indent="-215900">
              <a:lnSpc>
                <a:spcPct val="98400"/>
              </a:lnSpc>
              <a:spcBef>
                <a:spcPts val="10"/>
              </a:spcBef>
              <a:buAutoNum type="arabicPeriod" startAt="5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Legal </a:t>
            </a:r>
            <a:r>
              <a:rPr dirty="0" sz="1100" spc="5">
                <a:latin typeface="Times New Roman"/>
                <a:cs typeface="Times New Roman"/>
              </a:rPr>
              <a:t>/ Regulatory Considerations: </a:t>
            </a:r>
            <a:r>
              <a:rPr dirty="0" sz="1100" spc="10">
                <a:latin typeface="Times New Roman"/>
                <a:cs typeface="Times New Roman"/>
              </a:rPr>
              <a:t>Laws </a:t>
            </a:r>
            <a:r>
              <a:rPr dirty="0" sz="1100" spc="5">
                <a:latin typeface="Times New Roman"/>
                <a:cs typeface="Times New Roman"/>
              </a:rPr>
              <a:t>affecting investors </a:t>
            </a:r>
            <a:r>
              <a:rPr dirty="0" sz="1100" spc="10">
                <a:latin typeface="Times New Roman"/>
                <a:cs typeface="Times New Roman"/>
              </a:rPr>
              <a:t>change  </a:t>
            </a:r>
            <a:r>
              <a:rPr dirty="0" sz="1100" spc="5">
                <a:latin typeface="Times New Roman"/>
                <a:cs typeface="Times New Roman"/>
              </a:rPr>
              <a:t>regularly, </a:t>
            </a:r>
            <a:r>
              <a:rPr dirty="0" sz="1100" spc="10">
                <a:latin typeface="Times New Roman"/>
                <a:cs typeface="Times New Roman"/>
              </a:rPr>
              <a:t>whether </a:t>
            </a:r>
            <a:r>
              <a:rPr dirty="0" sz="1100" spc="5">
                <a:latin typeface="Times New Roman"/>
                <a:cs typeface="Times New Roman"/>
              </a:rPr>
              <a:t>tax laws or laws governing retirement accounts, annuities,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so  </a:t>
            </a:r>
            <a:r>
              <a:rPr dirty="0" sz="1100" spc="10">
                <a:latin typeface="Times New Roman"/>
                <a:cs typeface="Times New Roman"/>
              </a:rPr>
              <a:t>forth.</a:t>
            </a:r>
            <a:endParaRPr sz="1100">
              <a:latin typeface="Times New Roman"/>
              <a:cs typeface="Times New Roman"/>
            </a:endParaRPr>
          </a:p>
          <a:p>
            <a:pPr algn="just" marL="442595" indent="-215900">
              <a:lnSpc>
                <a:spcPts val="1285"/>
              </a:lnSpc>
              <a:buAutoNum type="arabicPeriod" startAt="5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Unique Needs and </a:t>
            </a:r>
            <a:r>
              <a:rPr dirty="0" sz="1100" spc="5">
                <a:latin typeface="Times New Roman"/>
                <a:cs typeface="Times New Roman"/>
              </a:rPr>
              <a:t>Circumstances: Investors face </a:t>
            </a:r>
            <a:r>
              <a:rPr dirty="0" sz="1100" spc="10">
                <a:latin typeface="Times New Roman"/>
                <a:cs typeface="Times New Roman"/>
              </a:rPr>
              <a:t>a number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possible</a:t>
            </a:r>
            <a:endParaRPr sz="1100">
              <a:latin typeface="Times New Roman"/>
              <a:cs typeface="Times New Roman"/>
            </a:endParaRPr>
          </a:p>
          <a:p>
            <a:pPr algn="just" marL="442595" marR="6985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changes during their life </a:t>
            </a:r>
            <a:r>
              <a:rPr dirty="0" sz="1100" spc="10">
                <a:latin typeface="Times New Roman"/>
                <a:cs typeface="Times New Roman"/>
              </a:rPr>
              <a:t>depending on many </a:t>
            </a:r>
            <a:r>
              <a:rPr dirty="0" sz="1100" spc="5">
                <a:latin typeface="Times New Roman"/>
                <a:cs typeface="Times New Roman"/>
              </a:rPr>
              <a:t>economic, social, political, health;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work-related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factors.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Rebalancing the</a:t>
            </a:r>
            <a:r>
              <a:rPr dirty="0" sz="1100" spc="-4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Portfolio: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Even the </a:t>
            </a:r>
            <a:r>
              <a:rPr dirty="0" sz="1100" spc="5">
                <a:latin typeface="Times New Roman"/>
                <a:cs typeface="Times New Roman"/>
              </a:rPr>
              <a:t>most carefully constructed portfolio is not intended to </a:t>
            </a:r>
            <a:r>
              <a:rPr dirty="0" sz="1100" spc="10">
                <a:latin typeface="Times New Roman"/>
                <a:cs typeface="Times New Roman"/>
              </a:rPr>
              <a:t>remain </a:t>
            </a:r>
            <a:r>
              <a:rPr dirty="0" sz="1100" spc="5">
                <a:latin typeface="Times New Roman"/>
                <a:cs typeface="Times New Roman"/>
              </a:rPr>
              <a:t>intact without  </a:t>
            </a:r>
            <a:r>
              <a:rPr dirty="0" sz="1100" spc="10">
                <a:latin typeface="Times New Roman"/>
                <a:cs typeface="Times New Roman"/>
              </a:rPr>
              <a:t>change.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managers </a:t>
            </a:r>
            <a:r>
              <a:rPr dirty="0" sz="1100" spc="5">
                <a:latin typeface="Times New Roman"/>
                <a:cs typeface="Times New Roman"/>
              </a:rPr>
              <a:t>spend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of their time </a:t>
            </a:r>
            <a:r>
              <a:rPr dirty="0" sz="1100" spc="10">
                <a:latin typeface="Times New Roman"/>
                <a:cs typeface="Times New Roman"/>
              </a:rPr>
              <a:t>monitoring </a:t>
            </a:r>
            <a:r>
              <a:rPr dirty="0" sz="1100" spc="5">
                <a:latin typeface="Times New Roman"/>
                <a:cs typeface="Times New Roman"/>
              </a:rPr>
              <a:t>their portfolios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doing  portfolio rebalancing.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key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know when </a:t>
            </a:r>
            <a:r>
              <a:rPr dirty="0" sz="1100" spc="5">
                <a:latin typeface="Times New Roman"/>
                <a:cs typeface="Times New Roman"/>
              </a:rPr>
              <a:t>arid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to do such rebalancing because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trade-off is involved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cost of trading versus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cost of not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cost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trading involves commissions, possible </a:t>
            </a:r>
            <a:r>
              <a:rPr dirty="0" sz="1100" spc="10">
                <a:latin typeface="Times New Roman"/>
                <a:cs typeface="Times New Roman"/>
              </a:rPr>
              <a:t>impact on </a:t>
            </a:r>
            <a:r>
              <a:rPr dirty="0" sz="1100" spc="5">
                <a:latin typeface="Times New Roman"/>
                <a:cs typeface="Times New Roman"/>
              </a:rPr>
              <a:t>market price, and.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  involved in deciding to trade.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cost </a:t>
            </a:r>
            <a:r>
              <a:rPr dirty="0" sz="1100" spc="5">
                <a:latin typeface="Times New Roman"/>
                <a:cs typeface="Times New Roman"/>
              </a:rPr>
              <a:t>of not trading involves holding positions that are not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best suited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portfolio’s </a:t>
            </a:r>
            <a:r>
              <a:rPr dirty="0" sz="1100" spc="10">
                <a:latin typeface="Times New Roman"/>
                <a:cs typeface="Times New Roman"/>
              </a:rPr>
              <a:t>owner, </a:t>
            </a:r>
            <a:r>
              <a:rPr dirty="0" sz="1100" spc="5">
                <a:latin typeface="Times New Roman"/>
                <a:cs typeface="Times New Roman"/>
              </a:rPr>
              <a:t>holding positions that violate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 allocation plan,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hording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that 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longer adequately diversified </a:t>
            </a:r>
            <a:r>
              <a:rPr dirty="0" sz="1100" spc="10">
                <a:latin typeface="Times New Roman"/>
                <a:cs typeface="Times New Roman"/>
              </a:rPr>
              <a:t>and so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forth.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problems involved in rebalancing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"lock-up" problem.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situation arises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 taxable accounts subject to capital gains taxes.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at low level of turnover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tax  liabilities generated 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larger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gains achieved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active management driving  </a:t>
            </a:r>
            <a:r>
              <a:rPr dirty="0" sz="1100" spc="5">
                <a:latin typeface="Times New Roman"/>
                <a:cs typeface="Times New Roman"/>
              </a:rPr>
              <a:t>the turnover. In </a:t>
            </a:r>
            <a:r>
              <a:rPr dirty="0" sz="1100" spc="10">
                <a:latin typeface="Times New Roman"/>
                <a:cs typeface="Times New Roman"/>
              </a:rPr>
              <a:t>the absence </a:t>
            </a:r>
            <a:r>
              <a:rPr dirty="0" sz="1100" spc="5">
                <a:latin typeface="Times New Roman"/>
                <a:cs typeface="Times New Roman"/>
              </a:rPr>
              <a:t>of taxes, such, as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tax deferred </a:t>
            </a:r>
            <a:r>
              <a:rPr dirty="0" sz="1100" spc="10">
                <a:latin typeface="Times New Roman"/>
                <a:cs typeface="Times New Roman"/>
              </a:rPr>
              <a:t>IRA and </a:t>
            </a:r>
            <a:r>
              <a:rPr dirty="0" sz="1100" spc="5">
                <a:latin typeface="Times New Roman"/>
                <a:cs typeface="Times New Roman"/>
              </a:rPr>
              <a:t>401(k) plans,  investors </a:t>
            </a:r>
            <a:r>
              <a:rPr dirty="0" sz="1100" spc="10">
                <a:latin typeface="Times New Roman"/>
                <a:cs typeface="Times New Roman"/>
              </a:rPr>
              <a:t>would simply </a:t>
            </a:r>
            <a:r>
              <a:rPr dirty="0" sz="1100" spc="5">
                <a:latin typeface="Times New Roman"/>
                <a:cs typeface="Times New Roman"/>
              </a:rPr>
              <a:t>seek to </a:t>
            </a:r>
            <a:r>
              <a:rPr dirty="0" sz="1100" spc="10">
                <a:latin typeface="Times New Roman"/>
                <a:cs typeface="Times New Roman"/>
              </a:rPr>
              <a:t>hold </a:t>
            </a:r>
            <a:r>
              <a:rPr dirty="0" sz="1100" spc="5">
                <a:latin typeface="Times New Roman"/>
                <a:cs typeface="Times New Roman"/>
              </a:rPr>
              <a:t>those securities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highest risk adjusted expected,  rates of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Performance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Measurement: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 process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designed to facilitate </a:t>
            </a:r>
            <a:r>
              <a:rPr dirty="0" sz="1100" spc="10">
                <a:latin typeface="Times New Roman"/>
                <a:cs typeface="Times New Roman"/>
              </a:rPr>
              <a:t>making investment decisions in  an </a:t>
            </a:r>
            <a:r>
              <a:rPr dirty="0" sz="1100" spc="5">
                <a:latin typeface="Times New Roman"/>
                <a:cs typeface="Times New Roman"/>
              </a:rPr>
              <a:t>organized, </a:t>
            </a:r>
            <a:r>
              <a:rPr dirty="0" sz="1100" spc="10">
                <a:latin typeface="Times New Roman"/>
                <a:cs typeface="Times New Roman"/>
              </a:rPr>
              <a:t>systematic </a:t>
            </a:r>
            <a:r>
              <a:rPr dirty="0" sz="1100" spc="5">
                <a:latin typeface="Times New Roman"/>
                <a:cs typeface="Times New Roman"/>
              </a:rPr>
              <a:t>manner. </a:t>
            </a:r>
            <a:r>
              <a:rPr dirty="0" sz="1100" spc="10">
                <a:latin typeface="Times New Roman"/>
                <a:cs typeface="Times New Roman"/>
              </a:rPr>
              <a:t>Clearly, </a:t>
            </a:r>
            <a:r>
              <a:rPr dirty="0" sz="1100" spc="5">
                <a:latin typeface="Times New Roman"/>
                <a:cs typeface="Times New Roman"/>
              </a:rPr>
              <a:t>it is important to </a:t>
            </a:r>
            <a:r>
              <a:rPr dirty="0" sz="1100" spc="10">
                <a:latin typeface="Times New Roman"/>
                <a:cs typeface="Times New Roman"/>
              </a:rPr>
              <a:t>evaluate the </a:t>
            </a:r>
            <a:r>
              <a:rPr dirty="0" sz="1100" spc="5">
                <a:latin typeface="Times New Roman"/>
                <a:cs typeface="Times New Roman"/>
              </a:rPr>
              <a:t>effectiveness, of the  </a:t>
            </a:r>
            <a:r>
              <a:rPr dirty="0" sz="1100" spc="10">
                <a:latin typeface="Times New Roman"/>
                <a:cs typeface="Times New Roman"/>
              </a:rPr>
              <a:t>overall decision-making process.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measurement of portfolio performance allows  investors to determine the </a:t>
            </a:r>
            <a:r>
              <a:rPr dirty="0" sz="1100" spc="5">
                <a:latin typeface="Times New Roman"/>
                <a:cs typeface="Times New Roman"/>
              </a:rPr>
              <a:t>success of the portfolio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process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manager.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a key </a:t>
            </a:r>
            <a:r>
              <a:rPr dirty="0" sz="1100" spc="5">
                <a:latin typeface="Times New Roman"/>
                <a:cs typeface="Times New Roman"/>
              </a:rPr>
              <a:t>part of monitoring the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strategy that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objectives, constraints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preferences.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Performance measurement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10">
                <a:latin typeface="Times New Roman"/>
                <a:cs typeface="Times New Roman"/>
              </a:rPr>
              <a:t>to both those who employ a </a:t>
            </a:r>
            <a:r>
              <a:rPr dirty="0" sz="1100" spc="5">
                <a:latin typeface="Times New Roman"/>
                <a:cs typeface="Times New Roman"/>
              </a:rPr>
              <a:t>professional portfolio  </a:t>
            </a:r>
            <a:r>
              <a:rPr dirty="0" sz="1100" spc="10">
                <a:latin typeface="Times New Roman"/>
                <a:cs typeface="Times New Roman"/>
              </a:rPr>
              <a:t>manager, on </a:t>
            </a:r>
            <a:r>
              <a:rPr dirty="0" sz="1100" spc="5">
                <a:latin typeface="Times New Roman"/>
                <a:cs typeface="Times New Roman"/>
              </a:rPr>
              <a:t>their behalf as,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to those </a:t>
            </a:r>
            <a:r>
              <a:rPr dirty="0" sz="1100" spc="2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invest </a:t>
            </a:r>
            <a:r>
              <a:rPr dirty="0" sz="1100" spc="10">
                <a:latin typeface="Times New Roman"/>
                <a:cs typeface="Times New Roman"/>
              </a:rPr>
              <a:t>personal </a:t>
            </a:r>
            <a:r>
              <a:rPr dirty="0" sz="1100" spc="5">
                <a:latin typeface="Times New Roman"/>
                <a:cs typeface="Times New Roman"/>
              </a:rPr>
              <a:t>funds. It allows investors  to evaluate the risks that are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taken,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reasons for the </a:t>
            </a:r>
            <a:r>
              <a:rPr dirty="0" sz="1100" spc="10">
                <a:latin typeface="Times New Roman"/>
                <a:cs typeface="Times New Roman"/>
              </a:rPr>
              <a:t>success </a:t>
            </a:r>
            <a:r>
              <a:rPr dirty="0" sz="1100" spc="5">
                <a:latin typeface="Times New Roman"/>
                <a:cs typeface="Times New Roman"/>
              </a:rPr>
              <a:t>or failure of the  investing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program;</a:t>
            </a:r>
            <a:r>
              <a:rPr dirty="0" sz="1100" spc="2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r>
              <a:rPr dirty="0" sz="1100" spc="2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costs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2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any</a:t>
            </a:r>
            <a:r>
              <a:rPr dirty="0" sz="1100" spc="2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restrictions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may</a:t>
            </a:r>
            <a:r>
              <a:rPr dirty="0" sz="1100" spc="2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been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placed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232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3</a:t>
            </a:r>
            <a:r>
              <a:rPr dirty="0" sz="1100" spc="10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1581"/>
            <a:ext cx="5334635" cy="102235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manager.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Unresolved issues </a:t>
            </a:r>
            <a:r>
              <a:rPr dirty="0" sz="1100" spc="10">
                <a:latin typeface="Times New Roman"/>
                <a:cs typeface="Times New Roman"/>
              </a:rPr>
              <a:t>remain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performance measurement </a:t>
            </a:r>
            <a:r>
              <a:rPr dirty="0" sz="1100" spc="5">
                <a:latin typeface="Times New Roman"/>
                <a:cs typeface="Times New Roman"/>
              </a:rPr>
              <a:t>despite </a:t>
            </a:r>
            <a:r>
              <a:rPr dirty="0" sz="1100" spc="10">
                <a:latin typeface="Times New Roman"/>
                <a:cs typeface="Times New Roman"/>
              </a:rPr>
              <a:t>the development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entire  industry to provide data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analyses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expost performance. Nevertheless, it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critical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part of the </a:t>
            </a:r>
            <a:r>
              <a:rPr dirty="0" sz="1100" spc="10">
                <a:latin typeface="Times New Roman"/>
                <a:cs typeface="Times New Roman"/>
              </a:rPr>
              <a:t>investment management </a:t>
            </a:r>
            <a:r>
              <a:rPr dirty="0" sz="1100" spc="5">
                <a:latin typeface="Times New Roman"/>
                <a:cs typeface="Times New Roman"/>
              </a:rPr>
              <a:t>process,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logical capstone in </a:t>
            </a:r>
            <a:r>
              <a:rPr dirty="0" sz="1100">
                <a:latin typeface="Times New Roman"/>
                <a:cs typeface="Times New Roman"/>
              </a:rPr>
              <a:t>its,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right 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entire study of investments.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572391"/>
            <a:ext cx="5335270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635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39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EVALUATION OF INVESTMENT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PERFORMANCE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Framework </a:t>
            </a:r>
            <a:r>
              <a:rPr dirty="0" sz="1100" spc="10" b="1">
                <a:latin typeface="Times New Roman"/>
                <a:cs typeface="Times New Roman"/>
              </a:rPr>
              <a:t>for Evaluating Portfolio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Performance: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evaluating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portfolio's </a:t>
            </a:r>
            <a:r>
              <a:rPr dirty="0" sz="1100" spc="10">
                <a:latin typeface="Times New Roman"/>
                <a:cs typeface="Times New Roman"/>
              </a:rPr>
              <a:t>performance, </a:t>
            </a:r>
            <a:r>
              <a:rPr dirty="0" sz="1100" spc="5">
                <a:latin typeface="Times New Roman"/>
                <a:cs typeface="Times New Roman"/>
              </a:rPr>
              <a:t>certain factors </a:t>
            </a:r>
            <a:r>
              <a:rPr dirty="0" sz="1100" spc="10">
                <a:latin typeface="Times New Roman"/>
                <a:cs typeface="Times New Roman"/>
              </a:rPr>
              <a:t>must be considered. Assume that  </a:t>
            </a:r>
            <a:r>
              <a:rPr dirty="0" sz="1100" spc="5">
                <a:latin typeface="Times New Roman"/>
                <a:cs typeface="Times New Roman"/>
              </a:rPr>
              <a:t>in early </a:t>
            </a:r>
            <a:r>
              <a:rPr dirty="0" sz="1100" spc="10">
                <a:latin typeface="Times New Roman"/>
                <a:cs typeface="Times New Roman"/>
              </a:rPr>
              <a:t>2004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are evaluating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Go </a:t>
            </a:r>
            <a:r>
              <a:rPr dirty="0" sz="1100" spc="10">
                <a:latin typeface="Times New Roman"/>
                <a:cs typeface="Times New Roman"/>
              </a:rPr>
              <a:t>Growth mutual fund, a </a:t>
            </a:r>
            <a:r>
              <a:rPr dirty="0" sz="1100" spc="5">
                <a:latin typeface="Times New Roman"/>
                <a:cs typeface="Times New Roman"/>
              </a:rPr>
              <a:t>domestic equity fund in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category of large growth </a:t>
            </a:r>
            <a:r>
              <a:rPr dirty="0" sz="1100" spc="5">
                <a:latin typeface="Times New Roman"/>
                <a:cs typeface="Times New Roman"/>
              </a:rPr>
              <a:t>(it </a:t>
            </a:r>
            <a:r>
              <a:rPr dirty="0" sz="1100" spc="10">
                <a:latin typeface="Times New Roman"/>
                <a:cs typeface="Times New Roman"/>
              </a:rPr>
              <a:t>emphasizes </a:t>
            </a:r>
            <a:r>
              <a:rPr dirty="0" sz="1100" spc="5">
                <a:latin typeface="Times New Roman"/>
                <a:cs typeface="Times New Roman"/>
              </a:rPr>
              <a:t>large-capitalization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stocks).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fund  earned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total return of </a:t>
            </a:r>
            <a:r>
              <a:rPr dirty="0" sz="1100" spc="10">
                <a:latin typeface="Times New Roman"/>
                <a:cs typeface="Times New Roman"/>
              </a:rPr>
              <a:t>20 </a:t>
            </a:r>
            <a:r>
              <a:rPr dirty="0" sz="1100" spc="5">
                <a:latin typeface="Times New Roman"/>
                <a:cs typeface="Times New Roman"/>
              </a:rPr>
              <a:t>percent for its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shareholders for 2003.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claims in an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advertisement that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#1 </a:t>
            </a:r>
            <a:r>
              <a:rPr dirty="0" sz="1100" spc="5">
                <a:latin typeface="Times New Roman"/>
                <a:cs typeface="Times New Roman"/>
              </a:rPr>
              <a:t>performing mutual funds in its category.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shareholder,  </a:t>
            </a:r>
            <a:r>
              <a:rPr dirty="0" sz="1100" spc="10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trying </a:t>
            </a:r>
            <a:r>
              <a:rPr dirty="0" sz="1100" spc="5">
                <a:latin typeface="Times New Roman"/>
                <a:cs typeface="Times New Roman"/>
              </a:rPr>
              <a:t>to assess </a:t>
            </a:r>
            <a:r>
              <a:rPr dirty="0" sz="1100" spc="15">
                <a:latin typeface="Times New Roman"/>
                <a:cs typeface="Times New Roman"/>
              </a:rPr>
              <a:t>Go </a:t>
            </a:r>
            <a:r>
              <a:rPr dirty="0" sz="1100" spc="5">
                <a:latin typeface="Times New Roman"/>
                <a:cs typeface="Times New Roman"/>
              </a:rPr>
              <a:t>Growth’s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performance.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SOME OBVIOUS FACTORS TO CONSIDER </a:t>
            </a:r>
            <a:r>
              <a:rPr dirty="0" sz="1100" spc="10" b="1">
                <a:latin typeface="Times New Roman"/>
                <a:cs typeface="Times New Roman"/>
              </a:rPr>
              <a:t>IN </a:t>
            </a:r>
            <a:r>
              <a:rPr dirty="0" sz="1100" spc="15" b="1">
                <a:latin typeface="Times New Roman"/>
                <a:cs typeface="Times New Roman"/>
              </a:rPr>
              <a:t>MEASURING PORTFOLIO  PERFORMANCE: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Differential </a:t>
            </a:r>
            <a:r>
              <a:rPr dirty="0" sz="1100" spc="10" b="1">
                <a:latin typeface="Times New Roman"/>
                <a:cs typeface="Times New Roman"/>
              </a:rPr>
              <a:t>Risk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Levels: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Based on our </a:t>
            </a:r>
            <a:r>
              <a:rPr dirty="0" sz="1100" spc="5">
                <a:latin typeface="Times New Roman"/>
                <a:cs typeface="Times New Roman"/>
              </a:rPr>
              <a:t>discussion </a:t>
            </a:r>
            <a:r>
              <a:rPr dirty="0" sz="1100" spc="10">
                <a:latin typeface="Times New Roman"/>
                <a:cs typeface="Times New Roman"/>
              </a:rPr>
              <a:t>throughout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text of the </a:t>
            </a:r>
            <a:r>
              <a:rPr dirty="0" sz="1100" spc="5">
                <a:latin typeface="Times New Roman"/>
                <a:cs typeface="Times New Roman"/>
              </a:rPr>
              <a:t>risk-return </a:t>
            </a:r>
            <a:r>
              <a:rPr dirty="0" sz="1100" spc="10">
                <a:latin typeface="Times New Roman"/>
                <a:cs typeface="Times New Roman"/>
              </a:rPr>
              <a:t>trade-off </a:t>
            </a:r>
            <a:r>
              <a:rPr dirty="0" sz="1100" spc="5">
                <a:latin typeface="Times New Roman"/>
                <a:cs typeface="Times New Roman"/>
              </a:rPr>
              <a:t>that underlies </a:t>
            </a:r>
            <a:r>
              <a:rPr dirty="0" sz="1100">
                <a:latin typeface="Times New Roman"/>
                <a:cs typeface="Times New Roman"/>
              </a:rPr>
              <a:t>all  </a:t>
            </a:r>
            <a:r>
              <a:rPr dirty="0" sz="1100" spc="10">
                <a:latin typeface="Times New Roman"/>
                <a:cs typeface="Times New Roman"/>
              </a:rPr>
              <a:t>investment actions,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legitimately say relatively </a:t>
            </a:r>
            <a:r>
              <a:rPr dirty="0" sz="1100">
                <a:latin typeface="Times New Roman"/>
                <a:cs typeface="Times New Roman"/>
              </a:rPr>
              <a:t>little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15">
                <a:latin typeface="Times New Roman"/>
                <a:cs typeface="Times New Roman"/>
              </a:rPr>
              <a:t>Go </a:t>
            </a:r>
            <a:r>
              <a:rPr dirty="0" sz="1100" spc="10">
                <a:latin typeface="Times New Roman"/>
                <a:cs typeface="Times New Roman"/>
              </a:rPr>
              <a:t>Growth’s </a:t>
            </a:r>
            <a:r>
              <a:rPr dirty="0" sz="1100" spc="5">
                <a:latin typeface="Times New Roman"/>
                <a:cs typeface="Times New Roman"/>
              </a:rPr>
              <a:t>performance.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primary reason </a:t>
            </a:r>
            <a:r>
              <a:rPr dirty="0" sz="1100" spc="10">
                <a:latin typeface="Times New Roman"/>
                <a:cs typeface="Times New Roman"/>
              </a:rPr>
              <a:t>is-that investing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always a </a:t>
            </a:r>
            <a:r>
              <a:rPr dirty="0" sz="1100" spc="5">
                <a:latin typeface="Times New Roman"/>
                <a:cs typeface="Times New Roman"/>
              </a:rPr>
              <a:t>two-dimensional process based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both 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risk. </a:t>
            </a:r>
            <a:r>
              <a:rPr dirty="0" sz="1100" spc="10">
                <a:latin typeface="Times New Roman"/>
                <a:cs typeface="Times New Roman"/>
              </a:rPr>
              <a:t>These two </a:t>
            </a:r>
            <a:r>
              <a:rPr dirty="0" sz="1100" spc="5">
                <a:latin typeface="Times New Roman"/>
                <a:cs typeface="Times New Roman"/>
              </a:rPr>
              <a:t>factors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opposite sides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same </a:t>
            </a:r>
            <a:r>
              <a:rPr dirty="0" sz="1100" spc="10">
                <a:latin typeface="Times New Roman"/>
                <a:cs typeface="Times New Roman"/>
              </a:rPr>
              <a:t>coin, and both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evaluated if intelligent decisions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made. Therefore,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5">
                <a:latin typeface="Times New Roman"/>
                <a:cs typeface="Times New Roman"/>
              </a:rPr>
              <a:t>we know </a:t>
            </a:r>
            <a:r>
              <a:rPr dirty="0" sz="1100" spc="5">
                <a:latin typeface="Times New Roman"/>
                <a:cs typeface="Times New Roman"/>
              </a:rPr>
              <a:t>nothing </a:t>
            </a:r>
            <a:r>
              <a:rPr dirty="0" sz="1100" spc="10">
                <a:latin typeface="Times New Roman"/>
                <a:cs typeface="Times New Roman"/>
              </a:rPr>
              <a:t>about the  </a:t>
            </a:r>
            <a:r>
              <a:rPr dirty="0" sz="1100" spc="5">
                <a:latin typeface="Times New Roman"/>
                <a:cs typeface="Times New Roman"/>
              </a:rPr>
              <a:t>risk of this fund, little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said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performance. After </a:t>
            </a:r>
            <a:r>
              <a:rPr dirty="0" sz="1100">
                <a:latin typeface="Times New Roman"/>
                <a:cs typeface="Times New Roman"/>
              </a:rPr>
              <a:t>all, </a:t>
            </a:r>
            <a:r>
              <a:rPr dirty="0" sz="1100" spc="15">
                <a:latin typeface="Times New Roman"/>
                <a:cs typeface="Times New Roman"/>
              </a:rPr>
              <a:t>Go </a:t>
            </a:r>
            <a:r>
              <a:rPr dirty="0" sz="1100" spc="10">
                <a:latin typeface="Times New Roman"/>
                <a:cs typeface="Times New Roman"/>
              </a:rPr>
              <a:t>Growth's </a:t>
            </a:r>
            <a:r>
              <a:rPr dirty="0" sz="1100" spc="5">
                <a:latin typeface="Times New Roman"/>
                <a:cs typeface="Times New Roman"/>
              </a:rPr>
              <a:t>managers  </a:t>
            </a:r>
            <a:r>
              <a:rPr dirty="0" sz="1100" spc="10">
                <a:latin typeface="Times New Roman"/>
                <a:cs typeface="Times New Roman"/>
              </a:rPr>
              <a:t>may have </a:t>
            </a:r>
            <a:r>
              <a:rPr dirty="0" sz="1100" spc="5">
                <a:latin typeface="Times New Roman"/>
                <a:cs typeface="Times New Roman"/>
              </a:rPr>
              <a:t>taken </a:t>
            </a:r>
            <a:r>
              <a:rPr dirty="0" sz="1100" spc="10">
                <a:latin typeface="Times New Roman"/>
                <a:cs typeface="Times New Roman"/>
              </a:rPr>
              <a:t>twice the </a:t>
            </a:r>
            <a:r>
              <a:rPr dirty="0" sz="1100" spc="5">
                <a:latin typeface="Times New Roman"/>
                <a:cs typeface="Times New Roman"/>
              </a:rPr>
              <a:t>risk of </a:t>
            </a:r>
            <a:r>
              <a:rPr dirty="0" sz="1100" spc="10">
                <a:latin typeface="Times New Roman"/>
                <a:cs typeface="Times New Roman"/>
              </a:rPr>
              <a:t>comparable </a:t>
            </a:r>
            <a:r>
              <a:rPr dirty="0" sz="1100" spc="5">
                <a:latin typeface="Times New Roman"/>
                <a:cs typeface="Times New Roman"/>
              </a:rPr>
              <a:t>portfolios to achieve this </a:t>
            </a:r>
            <a:r>
              <a:rPr dirty="0" sz="1100" spc="10">
                <a:latin typeface="Times New Roman"/>
                <a:cs typeface="Times New Roman"/>
              </a:rPr>
              <a:t>20-percent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Given the </a:t>
            </a:r>
            <a:r>
              <a:rPr dirty="0" sz="1100" spc="5">
                <a:latin typeface="Times New Roman"/>
                <a:cs typeface="Times New Roman"/>
              </a:rPr>
              <a:t>risk that all investors face, it is totally inadequate to consider only the returns 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various investment </a:t>
            </a:r>
            <a:r>
              <a:rPr dirty="0" sz="1100" spc="5">
                <a:latin typeface="Times New Roman"/>
                <a:cs typeface="Times New Roman"/>
              </a:rPr>
              <a:t>alternatives. </a:t>
            </a: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investors prefer higher returns, 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also risk averse.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evaluate portfolio </a:t>
            </a:r>
            <a:r>
              <a:rPr dirty="0" sz="1100" spc="10">
                <a:latin typeface="Times New Roman"/>
                <a:cs typeface="Times New Roman"/>
              </a:rPr>
              <a:t>performance properly, we must determine whether  </a:t>
            </a:r>
            <a:r>
              <a:rPr dirty="0" sz="1100" spc="5">
                <a:latin typeface="Times New Roman"/>
                <a:cs typeface="Times New Roman"/>
              </a:rPr>
              <a:t>the returns are large </a:t>
            </a:r>
            <a:r>
              <a:rPr dirty="0" sz="1100" spc="10">
                <a:latin typeface="Times New Roman"/>
                <a:cs typeface="Times New Roman"/>
              </a:rPr>
              <a:t>enough given the </a:t>
            </a:r>
            <a:r>
              <a:rPr dirty="0" sz="1100" spc="5">
                <a:latin typeface="Times New Roman"/>
                <a:cs typeface="Times New Roman"/>
              </a:rPr>
              <a:t>risk involved. If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are to assess </a:t>
            </a:r>
            <a:r>
              <a:rPr dirty="0" sz="1100" spc="10">
                <a:latin typeface="Times New Roman"/>
                <a:cs typeface="Times New Roman"/>
              </a:rPr>
              <a:t>portfolio  performance </a:t>
            </a:r>
            <a:r>
              <a:rPr dirty="0" sz="1100" spc="5">
                <a:latin typeface="Times New Roman"/>
                <a:cs typeface="Times New Roman"/>
              </a:rPr>
              <a:t>correctly,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evaluate performance on a </a:t>
            </a:r>
            <a:r>
              <a:rPr dirty="0" sz="1100" spc="5">
                <a:latin typeface="Times New Roman"/>
                <a:cs typeface="Times New Roman"/>
              </a:rPr>
              <a:t>risk-adjusted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Differential </a:t>
            </a:r>
            <a:r>
              <a:rPr dirty="0" sz="1100" spc="10" b="1">
                <a:latin typeface="Times New Roman"/>
                <a:cs typeface="Times New Roman"/>
              </a:rPr>
              <a:t>Time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Periods: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It is not </a:t>
            </a:r>
            <a:r>
              <a:rPr dirty="0" sz="1100" spc="10">
                <a:latin typeface="Times New Roman"/>
                <a:cs typeface="Times New Roman"/>
              </a:rPr>
              <a:t>unusual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pick up a </a:t>
            </a:r>
            <a:r>
              <a:rPr dirty="0" sz="1100" spc="5">
                <a:latin typeface="Times New Roman"/>
                <a:cs typeface="Times New Roman"/>
              </a:rPr>
              <a:t>publication </a:t>
            </a:r>
            <a:r>
              <a:rPr dirty="0" sz="1100" spc="10">
                <a:latin typeface="Times New Roman"/>
                <a:cs typeface="Times New Roman"/>
              </a:rPr>
              <a:t>from the popular </a:t>
            </a:r>
            <a:r>
              <a:rPr dirty="0" sz="1100" spc="5">
                <a:latin typeface="Times New Roman"/>
                <a:cs typeface="Times New Roman"/>
              </a:rPr>
              <a:t>press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mutual funds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type—for example, small-capitalization growth funds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balanced  </a:t>
            </a:r>
            <a:r>
              <a:rPr dirty="0" sz="1100" spc="5">
                <a:latin typeface="Times New Roman"/>
                <a:cs typeface="Times New Roman"/>
              </a:rPr>
              <a:t>funds—advertise </a:t>
            </a:r>
            <a:r>
              <a:rPr dirty="0" sz="1100" spc="10">
                <a:latin typeface="Times New Roman"/>
                <a:cs typeface="Times New Roman"/>
              </a:rPr>
              <a:t>themselves as the #1 </a:t>
            </a:r>
            <a:r>
              <a:rPr dirty="0" sz="1100" spc="5">
                <a:latin typeface="Times New Roman"/>
                <a:cs typeface="Times New Roman"/>
              </a:rPr>
              <a:t>performer. </a:t>
            </a:r>
            <a:r>
              <a:rPr dirty="0" sz="1100" spc="10">
                <a:latin typeface="Times New Roman"/>
                <a:cs typeface="Times New Roman"/>
              </a:rPr>
              <a:t>Each of these </a:t>
            </a:r>
            <a:r>
              <a:rPr dirty="0" sz="1100" spc="5">
                <a:latin typeface="Times New Roman"/>
                <a:cs typeface="Times New Roman"/>
              </a:rPr>
              <a:t>funds is using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period over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performance.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example,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fund could use the 10  </a:t>
            </a:r>
            <a:r>
              <a:rPr dirty="0" sz="1100" spc="10">
                <a:latin typeface="Times New Roman"/>
                <a:cs typeface="Times New Roman"/>
              </a:rPr>
              <a:t>years ending December </a:t>
            </a:r>
            <a:r>
              <a:rPr dirty="0" sz="1100" spc="5">
                <a:latin typeface="Times New Roman"/>
                <a:cs typeface="Times New Roman"/>
              </a:rPr>
              <a:t>31, 2003, whereas </a:t>
            </a: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5">
                <a:latin typeface="Times New Roman"/>
                <a:cs typeface="Times New Roman"/>
              </a:rPr>
              <a:t>fund uses the </a:t>
            </a:r>
            <a:r>
              <a:rPr dirty="0" sz="1100" spc="10">
                <a:latin typeface="Times New Roman"/>
                <a:cs typeface="Times New Roman"/>
              </a:rPr>
              <a:t>five years </a:t>
            </a:r>
            <a:r>
              <a:rPr dirty="0" sz="1100" spc="5">
                <a:latin typeface="Times New Roman"/>
                <a:cs typeface="Times New Roman"/>
              </a:rPr>
              <a:t>ending </a:t>
            </a:r>
            <a:r>
              <a:rPr dirty="0" sz="1100" spc="10">
                <a:latin typeface="Times New Roman"/>
                <a:cs typeface="Times New Roman"/>
              </a:rPr>
              <a:t>June </a:t>
            </a:r>
            <a:r>
              <a:rPr dirty="0" sz="1100" spc="5">
                <a:latin typeface="Times New Roman"/>
                <a:cs typeface="Times New Roman"/>
              </a:rPr>
              <a:t>30,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2003.GoGrowth could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a one-year period ending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date or </a:t>
            </a:r>
            <a:r>
              <a:rPr dirty="0" sz="1100" spc="10">
                <a:latin typeface="Times New Roman"/>
                <a:cs typeface="Times New Roman"/>
              </a:rPr>
              <a:t>some other  combination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years. Mutual fund </a:t>
            </a:r>
            <a:r>
              <a:rPr dirty="0" sz="1100" spc="5">
                <a:latin typeface="Times New Roman"/>
                <a:cs typeface="Times New Roman"/>
              </a:rPr>
              <a:t>sponsors </a:t>
            </a:r>
            <a:r>
              <a:rPr dirty="0" sz="1100" spc="10">
                <a:latin typeface="Times New Roman"/>
                <a:cs typeface="Times New Roman"/>
              </a:rPr>
              <a:t>may emphasize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periods </a:t>
            </a:r>
            <a:r>
              <a:rPr dirty="0" sz="1100" spc="10">
                <a:latin typeface="Times New Roman"/>
                <a:cs typeface="Times New Roman"/>
              </a:rPr>
              <a:t>in  promoting </a:t>
            </a:r>
            <a:r>
              <a:rPr dirty="0" sz="1100" spc="5">
                <a:latin typeface="Times New Roman"/>
                <a:cs typeface="Times New Roman"/>
              </a:rPr>
              <a:t>their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performance. Funds can </a:t>
            </a:r>
            <a:r>
              <a:rPr dirty="0" sz="1100" spc="5">
                <a:latin typeface="Times New Roman"/>
                <a:cs typeface="Times New Roman"/>
              </a:rPr>
              <a:t>also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define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group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which  comparisons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10">
                <a:latin typeface="Times New Roman"/>
                <a:cs typeface="Times New Roman"/>
              </a:rPr>
              <a:t> made.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it seems </a:t>
            </a:r>
            <a:r>
              <a:rPr dirty="0" sz="1100" spc="10">
                <a:latin typeface="Times New Roman"/>
                <a:cs typeface="Times New Roman"/>
              </a:rPr>
              <a:t>obvious when one thinks about </a:t>
            </a:r>
            <a:r>
              <a:rPr dirty="0" sz="1100">
                <a:latin typeface="Times New Roman"/>
                <a:cs typeface="Times New Roman"/>
              </a:rPr>
              <a:t>it,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tend not to be careful when  making comparisons of portfolios over various time </a:t>
            </a:r>
            <a:r>
              <a:rPr dirty="0" sz="1100" spc="5">
                <a:latin typeface="Times New Roman"/>
                <a:cs typeface="Times New Roman"/>
              </a:rPr>
              <a:t>periods.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with the case of differential  risk, the </a:t>
            </a:r>
            <a:r>
              <a:rPr dirty="0" sz="1100" spc="10">
                <a:latin typeface="Times New Roman"/>
                <a:cs typeface="Times New Roman"/>
              </a:rPr>
              <a:t>time element must be </a:t>
            </a:r>
            <a:r>
              <a:rPr dirty="0" sz="1100" spc="5">
                <a:latin typeface="Times New Roman"/>
                <a:cs typeface="Times New Roman"/>
              </a:rPr>
              <a:t>adjusted for if valid performance of portfolio results is to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obtained.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Appropriate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Benchmarks: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third </a:t>
            </a:r>
            <a:r>
              <a:rPr dirty="0" sz="1100" spc="10">
                <a:latin typeface="Times New Roman"/>
                <a:cs typeface="Times New Roman"/>
              </a:rPr>
              <a:t>reason </a:t>
            </a:r>
            <a:r>
              <a:rPr dirty="0" sz="1100" spc="15">
                <a:latin typeface="Times New Roman"/>
                <a:cs typeface="Times New Roman"/>
              </a:rPr>
              <a:t>why 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say </a:t>
            </a:r>
            <a:r>
              <a:rPr dirty="0" sz="1100">
                <a:latin typeface="Times New Roman"/>
                <a:cs typeface="Times New Roman"/>
              </a:rPr>
              <a:t>little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performance of </a:t>
            </a:r>
            <a:r>
              <a:rPr dirty="0" sz="1100" spc="20">
                <a:latin typeface="Times New Roman"/>
                <a:cs typeface="Times New Roman"/>
              </a:rPr>
              <a:t>Go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is that it’s 20  percent </a:t>
            </a:r>
            <a:r>
              <a:rPr dirty="0" sz="1100" spc="10">
                <a:latin typeface="Times New Roman"/>
                <a:cs typeface="Times New Roman"/>
              </a:rPr>
              <a:t>return </a:t>
            </a:r>
            <a:r>
              <a:rPr dirty="0" sz="1100" spc="5">
                <a:latin typeface="Times New Roman"/>
                <a:cs typeface="Times New Roman"/>
              </a:rPr>
              <a:t>given its, risk, is meaningful only </a:t>
            </a:r>
            <a:r>
              <a:rPr dirty="0" sz="1100" spc="10">
                <a:latin typeface="Times New Roman"/>
                <a:cs typeface="Times New Roman"/>
              </a:rPr>
              <a:t>when compared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legitimate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alternative.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5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234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905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Obviously, 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average-risk </a:t>
            </a:r>
            <a:r>
              <a:rPr dirty="0" sz="1100" spc="10">
                <a:latin typeface="Times New Roman"/>
                <a:cs typeface="Times New Roman"/>
              </a:rPr>
              <a:t>fund or </a:t>
            </a:r>
            <a:r>
              <a:rPr dirty="0" sz="1100" spc="5">
                <a:latin typeface="Times New Roman"/>
                <a:cs typeface="Times New Roman"/>
              </a:rPr>
              <a:t>the market returned </a:t>
            </a:r>
            <a:r>
              <a:rPr dirty="0" sz="1100" spc="10">
                <a:latin typeface="Times New Roman"/>
                <a:cs typeface="Times New Roman"/>
              </a:rPr>
              <a:t>25 </a:t>
            </a:r>
            <a:r>
              <a:rPr dirty="0" sz="1100" spc="5">
                <a:latin typeface="Times New Roman"/>
                <a:cs typeface="Times New Roman"/>
              </a:rPr>
              <a:t>percent in </a:t>
            </a:r>
            <a:r>
              <a:rPr dirty="0" sz="1100" spc="10">
                <a:latin typeface="Times New Roman"/>
                <a:cs typeface="Times New Roman"/>
              </a:rPr>
              <a:t>2003, and </a:t>
            </a:r>
            <a:r>
              <a:rPr dirty="0" sz="1100" spc="20">
                <a:latin typeface="Times New Roman"/>
                <a:cs typeface="Times New Roman"/>
              </a:rPr>
              <a:t>Go 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average-risk fund,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would find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performance unfavorable. Therefore, </a:t>
            </a:r>
            <a:r>
              <a:rPr dirty="0" sz="1100" spc="15">
                <a:latin typeface="Times New Roman"/>
                <a:cs typeface="Times New Roman"/>
              </a:rPr>
              <a:t>we  </a:t>
            </a:r>
            <a:r>
              <a:rPr dirty="0" sz="1100" spc="10">
                <a:latin typeface="Times New Roman"/>
                <a:cs typeface="Times New Roman"/>
              </a:rPr>
              <a:t>must make </a:t>
            </a:r>
            <a:r>
              <a:rPr dirty="0" sz="1100" spc="5">
                <a:latin typeface="Times New Roman"/>
                <a:cs typeface="Times New Roman"/>
              </a:rPr>
              <a:t>relative </a:t>
            </a:r>
            <a:r>
              <a:rPr dirty="0" sz="1100" spc="10">
                <a:latin typeface="Times New Roman"/>
                <a:cs typeface="Times New Roman"/>
              </a:rPr>
              <a:t>comparisons in performance </a:t>
            </a:r>
            <a:r>
              <a:rPr dirty="0" sz="1100" spc="5">
                <a:latin typeface="Times New Roman"/>
                <a:cs typeface="Times New Roman"/>
              </a:rPr>
              <a:t>measurement, </a:t>
            </a:r>
            <a:r>
              <a:rPr dirty="0" sz="1100" spc="10">
                <a:latin typeface="Times New Roman"/>
                <a:cs typeface="Times New Roman"/>
              </a:rPr>
              <a:t>and an </a:t>
            </a:r>
            <a:r>
              <a:rPr dirty="0" sz="1100" spc="5">
                <a:latin typeface="Times New Roman"/>
                <a:cs typeface="Times New Roman"/>
              </a:rPr>
              <a:t>important related  issue is </a:t>
            </a:r>
            <a:r>
              <a:rPr dirty="0" sz="1100" spc="10">
                <a:latin typeface="Times New Roman"/>
                <a:cs typeface="Times New Roman"/>
              </a:rPr>
              <a:t>the benchmark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in evaluating the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is critical in evaluating portfolio performance to </a:t>
            </a:r>
            <a:r>
              <a:rPr dirty="0" sz="1100" spc="10">
                <a:latin typeface="Times New Roman"/>
                <a:cs typeface="Times New Roman"/>
              </a:rPr>
              <a:t>compare the </a:t>
            </a:r>
            <a:r>
              <a:rPr dirty="0" sz="1100" spc="5">
                <a:latin typeface="Times New Roman"/>
                <a:cs typeface="Times New Roman"/>
              </a:rPr>
              <a:t>returns, obtained 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being evaluated with </a:t>
            </a:r>
            <a:r>
              <a:rPr dirty="0" sz="1100" spc="5">
                <a:latin typeface="Times New Roman"/>
                <a:cs typeface="Times New Roman"/>
              </a:rPr>
              <a:t>the returns that </a:t>
            </a:r>
            <a:r>
              <a:rPr dirty="0" sz="1100" spc="10">
                <a:latin typeface="Times New Roman"/>
                <a:cs typeface="Times New Roman"/>
              </a:rPr>
              <a:t>could have been </a:t>
            </a:r>
            <a:r>
              <a:rPr dirty="0" sz="1100" spc="5">
                <a:latin typeface="Times New Roman"/>
                <a:cs typeface="Times New Roman"/>
              </a:rPr>
              <a:t>obtained </a:t>
            </a:r>
            <a:r>
              <a:rPr dirty="0" sz="1100" spc="10">
                <a:latin typeface="Times New Roman"/>
                <a:cs typeface="Times New Roman"/>
              </a:rPr>
              <a:t>from a  comparable </a:t>
            </a:r>
            <a:r>
              <a:rPr dirty="0" sz="1100" spc="5">
                <a:latin typeface="Times New Roman"/>
                <a:cs typeface="Times New Roman"/>
              </a:rPr>
              <a:t>alternative. </a:t>
            </a:r>
            <a:r>
              <a:rPr dirty="0" sz="1100" spc="10">
                <a:latin typeface="Times New Roman"/>
                <a:cs typeface="Times New Roman"/>
              </a:rPr>
              <a:t>The measurement process </a:t>
            </a:r>
            <a:r>
              <a:rPr dirty="0" sz="1100" spc="5">
                <a:latin typeface="Times New Roman"/>
                <a:cs typeface="Times New Roman"/>
              </a:rPr>
              <a:t>must involve relevant and </a:t>
            </a:r>
            <a:r>
              <a:rPr dirty="0" sz="1100" spc="10">
                <a:latin typeface="Times New Roman"/>
                <a:cs typeface="Times New Roman"/>
              </a:rPr>
              <a:t>obtainable  </a:t>
            </a:r>
            <a:r>
              <a:rPr dirty="0" sz="1100" spc="5">
                <a:latin typeface="Times New Roman"/>
                <a:cs typeface="Times New Roman"/>
              </a:rPr>
              <a:t>alternatives; that is, the </a:t>
            </a:r>
            <a:r>
              <a:rPr dirty="0" sz="1100" spc="10">
                <a:latin typeface="Times New Roman"/>
                <a:cs typeface="Times New Roman"/>
              </a:rPr>
              <a:t>benchmark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legitimate alternative that accurately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reflects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objectives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portfolio being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evaluated.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10"/>
              </a:lnSpc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equity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consisting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Standard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Poor's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Composite 500 </a:t>
            </a:r>
            <a:r>
              <a:rPr dirty="0" sz="1100" spc="5">
                <a:latin typeface="Times New Roman"/>
                <a:cs typeface="Times New Roman"/>
              </a:rPr>
              <a:t>Index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(S&amp;P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15"/>
              </a:spcBef>
            </a:pPr>
            <a:r>
              <a:rPr dirty="0" sz="1100" spc="5">
                <a:latin typeface="Times New Roman"/>
                <a:cs typeface="Times New Roman"/>
              </a:rPr>
              <a:t>500) stocks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evaluated relative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 or other equity portfolios  that </a:t>
            </a:r>
            <a:r>
              <a:rPr dirty="0" sz="1100" spc="10">
                <a:latin typeface="Times New Roman"/>
                <a:cs typeface="Times New Roman"/>
              </a:rPr>
              <a:t>could be </a:t>
            </a:r>
            <a:r>
              <a:rPr dirty="0" sz="1100" spc="5">
                <a:latin typeface="Times New Roman"/>
                <a:cs typeface="Times New Roman"/>
              </a:rPr>
              <a:t>constructed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Index, after adjusting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involved. </a:t>
            </a:r>
            <a:r>
              <a:rPr dirty="0" sz="1100" spc="20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hand, a </a:t>
            </a:r>
            <a:r>
              <a:rPr dirty="0" sz="1100" spc="5">
                <a:latin typeface="Times New Roman"/>
                <a:cs typeface="Times New Roman"/>
              </a:rPr>
              <a:t>portfolio of small-capitalization stocks should 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judged </a:t>
            </a:r>
            <a:r>
              <a:rPr dirty="0" sz="1100" spc="10">
                <a:latin typeface="Times New Roman"/>
                <a:cs typeface="Times New Roman"/>
              </a:rPr>
              <a:t>against the  benchmark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500. </a:t>
            </a:r>
            <a:r>
              <a:rPr dirty="0" sz="1100" spc="10">
                <a:latin typeface="Times New Roman"/>
                <a:cs typeface="Times New Roman"/>
              </a:rPr>
              <a:t>Or,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bond </a:t>
            </a:r>
            <a:r>
              <a:rPr dirty="0" sz="1100" spc="5">
                <a:latin typeface="Times New Roman"/>
                <a:cs typeface="Times New Roman"/>
              </a:rPr>
              <a:t>portfolio manager's objective is to invest in 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rated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higher,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would be </a:t>
            </a:r>
            <a:r>
              <a:rPr dirty="0" sz="1100" spc="5">
                <a:latin typeface="Times New Roman"/>
                <a:cs typeface="Times New Roman"/>
              </a:rPr>
              <a:t>inappropriate </a:t>
            </a:r>
            <a:r>
              <a:rPr dirty="0" sz="1100" spc="10">
                <a:latin typeface="Times New Roman"/>
                <a:cs typeface="Times New Roman"/>
              </a:rPr>
              <a:t>to compare his or her performance  </a:t>
            </a:r>
            <a:r>
              <a:rPr dirty="0" sz="1100" spc="5">
                <a:latin typeface="Times New Roman"/>
                <a:cs typeface="Times New Roman"/>
              </a:rPr>
              <a:t>with that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junk </a:t>
            </a:r>
            <a:r>
              <a:rPr dirty="0" sz="1100" spc="10">
                <a:latin typeface="Times New Roman"/>
                <a:cs typeface="Times New Roman"/>
              </a:rPr>
              <a:t>bond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may be more </a:t>
            </a:r>
            <a:r>
              <a:rPr dirty="0" sz="1100" spc="5">
                <a:latin typeface="Times New Roman"/>
                <a:cs typeface="Times New Roman"/>
              </a:rPr>
              <a:t>difficult to evaluate equity funds that </a:t>
            </a:r>
            <a:r>
              <a:rPr dirty="0" sz="1100" spc="10">
                <a:latin typeface="Times New Roman"/>
                <a:cs typeface="Times New Roman"/>
              </a:rPr>
              <a:t>hold some </a:t>
            </a:r>
            <a:r>
              <a:rPr dirty="0" sz="1100" spc="5">
                <a:latin typeface="Times New Roman"/>
                <a:cs typeface="Times New Roman"/>
              </a:rPr>
              <a:t>mid-cap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small  stocks </a:t>
            </a:r>
            <a:r>
              <a:rPr dirty="0" sz="1100" spc="10">
                <a:latin typeface="Times New Roman"/>
                <a:cs typeface="Times New Roman"/>
              </a:rPr>
              <a:t>while holding many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10">
                <a:latin typeface="Times New Roman"/>
                <a:cs typeface="Times New Roman"/>
              </a:rPr>
              <a:t>Comparisons </a:t>
            </a:r>
            <a:r>
              <a:rPr dirty="0" sz="1100" spc="5">
                <a:latin typeface="Times New Roman"/>
                <a:cs typeface="Times New Roman"/>
              </a:rPr>
              <a:t>for this group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quite  difficult.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Constraints </a:t>
            </a:r>
            <a:r>
              <a:rPr dirty="0" sz="1100" spc="15" b="1">
                <a:latin typeface="Times New Roman"/>
                <a:cs typeface="Times New Roman"/>
              </a:rPr>
              <a:t>on </a:t>
            </a:r>
            <a:r>
              <a:rPr dirty="0" sz="1100" spc="10" b="1">
                <a:latin typeface="Times New Roman"/>
                <a:cs typeface="Times New Roman"/>
              </a:rPr>
              <a:t>Portfolio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Managers: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evaluating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manager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portfolio itself,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should  consider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objectives set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(or for), the </a:t>
            </a:r>
            <a:r>
              <a:rPr dirty="0" sz="1100" spc="10">
                <a:latin typeface="Times New Roman"/>
                <a:cs typeface="Times New Roman"/>
              </a:rPr>
              <a:t>manager and any </a:t>
            </a:r>
            <a:r>
              <a:rPr dirty="0" sz="1100" spc="5">
                <a:latin typeface="Times New Roman"/>
                <a:cs typeface="Times New Roman"/>
              </a:rPr>
              <a:t>constraints under </a:t>
            </a:r>
            <a:r>
              <a:rPr dirty="0" sz="1100" spc="10">
                <a:latin typeface="Times New Roman"/>
                <a:cs typeface="Times New Roman"/>
              </a:rPr>
              <a:t>which he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she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5">
                <a:latin typeface="Times New Roman"/>
                <a:cs typeface="Times New Roman"/>
              </a:rPr>
              <a:t>operate. </a:t>
            </a:r>
            <a:r>
              <a:rPr dirty="0" sz="1100" spc="10">
                <a:latin typeface="Times New Roman"/>
                <a:cs typeface="Times New Roman"/>
              </a:rPr>
              <a:t>For example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mutual </a:t>
            </a:r>
            <a:r>
              <a:rPr dirty="0" sz="1100" spc="5">
                <a:latin typeface="Times New Roman"/>
                <a:cs typeface="Times New Roman"/>
              </a:rPr>
              <a:t>fund's objective is to invest </a:t>
            </a:r>
            <a:r>
              <a:rPr dirty="0" sz="1100" spc="10">
                <a:latin typeface="Times New Roman"/>
                <a:cs typeface="Times New Roman"/>
              </a:rPr>
              <a:t>in small </a:t>
            </a:r>
            <a:r>
              <a:rPr dirty="0" sz="1100" spc="5">
                <a:latin typeface="Times New Roman"/>
                <a:cs typeface="Times New Roman"/>
              </a:rPr>
              <a:t>speculative  stocks investors </a:t>
            </a:r>
            <a:r>
              <a:rPr dirty="0" sz="1100" spc="10">
                <a:latin typeface="Times New Roman"/>
                <a:cs typeface="Times New Roman"/>
              </a:rPr>
              <a:t>must expect the </a:t>
            </a:r>
            <a:r>
              <a:rPr dirty="0" sz="1100" spc="5">
                <a:latin typeface="Times New Roman"/>
                <a:cs typeface="Times New Roman"/>
              </a:rPr>
              <a:t>risk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larger than that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fund invested in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500  stocks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substantial swings in </a:t>
            </a:r>
            <a:r>
              <a:rPr dirty="0" sz="1100" spc="10">
                <a:latin typeface="Times New Roman"/>
                <a:cs typeface="Times New Roman"/>
              </a:rPr>
              <a:t>the annual </a:t>
            </a:r>
            <a:r>
              <a:rPr dirty="0" sz="1100" spc="5">
                <a:latin typeface="Times New Roman"/>
                <a:cs typeface="Times New Roman"/>
              </a:rPr>
              <a:t>realized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is imperative to recognize the </a:t>
            </a:r>
            <a:r>
              <a:rPr dirty="0" sz="1100" spc="10">
                <a:latin typeface="Times New Roman"/>
                <a:cs typeface="Times New Roman"/>
              </a:rPr>
              <a:t>importance of the investment </a:t>
            </a:r>
            <a:r>
              <a:rPr dirty="0" sz="1100" spc="5">
                <a:latin typeface="Times New Roman"/>
                <a:cs typeface="Times New Roman"/>
              </a:rPr>
              <a:t>policy statement pursued, by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manager </a:t>
            </a:r>
            <a:r>
              <a:rPr dirty="0" sz="1100" spc="5">
                <a:latin typeface="Times New Roman"/>
                <a:cs typeface="Times New Roman"/>
              </a:rPr>
              <a:t>in determining the portfolio's results in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cases </a:t>
            </a:r>
            <a:r>
              <a:rPr dirty="0" sz="1100" spc="10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investment  policy determines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and/or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of the portfolio. </a:t>
            </a:r>
            <a:r>
              <a:rPr dirty="0" sz="1100" spc="10">
                <a:latin typeface="Times New Roman"/>
                <a:cs typeface="Times New Roman"/>
              </a:rPr>
              <a:t>For example, </a:t>
            </a:r>
            <a:r>
              <a:rPr dirty="0" sz="1100" spc="5">
                <a:latin typeface="Times New Roman"/>
                <a:cs typeface="Times New Roman"/>
              </a:rPr>
              <a:t>Brinson, </a:t>
            </a:r>
            <a:r>
              <a:rPr dirty="0" sz="1100" spc="10">
                <a:latin typeface="Times New Roman"/>
                <a:cs typeface="Times New Roman"/>
              </a:rPr>
              <a:t>Hood,  and </a:t>
            </a:r>
            <a:r>
              <a:rPr dirty="0" sz="1100" spc="15">
                <a:latin typeface="Times New Roman"/>
                <a:cs typeface="Times New Roman"/>
              </a:rPr>
              <a:t>Bee </a:t>
            </a:r>
            <a:r>
              <a:rPr dirty="0" sz="1100" spc="10">
                <a:latin typeface="Times New Roman"/>
                <a:cs typeface="Times New Roman"/>
              </a:rPr>
              <a:t>bower found that for a sample of </a:t>
            </a:r>
            <a:r>
              <a:rPr dirty="0" sz="1100" spc="5">
                <a:latin typeface="Times New Roman"/>
                <a:cs typeface="Times New Roman"/>
              </a:rPr>
              <a:t>pension plans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 allocation </a:t>
            </a:r>
            <a:r>
              <a:rPr dirty="0" sz="1100" spc="10">
                <a:latin typeface="Times New Roman"/>
                <a:cs typeface="Times New Roman"/>
              </a:rPr>
              <a:t>decision  </a:t>
            </a:r>
            <a:r>
              <a:rPr dirty="0" sz="1100" spc="5">
                <a:latin typeface="Times New Roman"/>
                <a:cs typeface="Times New Roman"/>
              </a:rPr>
              <a:t>accounted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approximately </a:t>
            </a:r>
            <a:r>
              <a:rPr dirty="0" sz="1100" spc="10">
                <a:latin typeface="Times New Roman"/>
                <a:cs typeface="Times New Roman"/>
              </a:rPr>
              <a:t>94 </a:t>
            </a:r>
            <a:r>
              <a:rPr dirty="0" sz="1100" spc="5">
                <a:latin typeface="Times New Roman"/>
                <a:cs typeface="Times New Roman"/>
              </a:rPr>
              <a:t>percent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variation in </a:t>
            </a:r>
            <a:r>
              <a:rPr dirty="0" sz="1100" spc="10">
                <a:latin typeface="Times New Roman"/>
                <a:cs typeface="Times New Roman"/>
              </a:rPr>
              <a:t>the returns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funds. </a:t>
            </a:r>
            <a:r>
              <a:rPr dirty="0" sz="1100" spc="10">
                <a:latin typeface="Times New Roman"/>
                <a:cs typeface="Times New Roman"/>
              </a:rPr>
              <a:t>In  other words, more than 90 percent of the movement in a fund's returns, relative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 market </a:t>
            </a:r>
            <a:r>
              <a:rPr dirty="0" sz="1100" spc="5">
                <a:latin typeface="Times New Roman"/>
                <a:cs typeface="Times New Roman"/>
              </a:rPr>
              <a:t>returns, is attributable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fund's asset allocation </a:t>
            </a:r>
            <a:r>
              <a:rPr dirty="0" sz="1100" spc="10">
                <a:latin typeface="Times New Roman"/>
                <a:cs typeface="Times New Roman"/>
              </a:rPr>
              <a:t>policy.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portfolio manager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obligated to operate under certain constraints these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taken  </a:t>
            </a:r>
            <a:r>
              <a:rPr dirty="0" sz="1100" spc="5">
                <a:latin typeface="Times New Roman"/>
                <a:cs typeface="Times New Roman"/>
              </a:rPr>
              <a:t>into account.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example, 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manager 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equity fund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prohibited </a:t>
            </a:r>
            <a:r>
              <a:rPr dirty="0" sz="1100" spc="10">
                <a:latin typeface="Times New Roman"/>
                <a:cs typeface="Times New Roman"/>
              </a:rPr>
              <a:t>from  </a:t>
            </a:r>
            <a:r>
              <a:rPr dirty="0" sz="1100" spc="5">
                <a:latin typeface="Times New Roman"/>
                <a:cs typeface="Times New Roman"/>
              </a:rPr>
              <a:t>selling short, it is unreasonable to </a:t>
            </a:r>
            <a:r>
              <a:rPr dirty="0" sz="1100" spc="10">
                <a:latin typeface="Times New Roman"/>
                <a:cs typeface="Times New Roman"/>
              </a:rPr>
              <a:t>expect the manager </a:t>
            </a:r>
            <a:r>
              <a:rPr dirty="0" sz="1100" spc="5">
                <a:latin typeface="Times New Roman"/>
                <a:cs typeface="Times New Roman"/>
              </a:rPr>
              <a:t>to protect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in this </a:t>
            </a:r>
            <a:r>
              <a:rPr dirty="0" sz="1100" spc="10">
                <a:latin typeface="Times New Roman"/>
                <a:cs typeface="Times New Roman"/>
              </a:rPr>
              <a:t>manner 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bear market. </a:t>
            </a:r>
            <a:r>
              <a:rPr dirty="0" sz="1100" spc="10">
                <a:latin typeface="Times New Roman"/>
                <a:cs typeface="Times New Roman"/>
              </a:rPr>
              <a:t>If the manager </a:t>
            </a:r>
            <a:r>
              <a:rPr dirty="0" sz="1100" spc="5">
                <a:latin typeface="Times New Roman"/>
                <a:cs typeface="Times New Roman"/>
              </a:rPr>
              <a:t>is further </a:t>
            </a:r>
            <a:r>
              <a:rPr dirty="0" sz="1100" spc="10">
                <a:latin typeface="Times New Roman"/>
                <a:cs typeface="Times New Roman"/>
              </a:rPr>
              <a:t>prohibited from trading in options and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only protection </a:t>
            </a:r>
            <a:r>
              <a:rPr dirty="0" sz="1100">
                <a:latin typeface="Times New Roman"/>
                <a:cs typeface="Times New Roman"/>
              </a:rPr>
              <a:t>left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bear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to reduce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equity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exposure.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Other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Considerations: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Of course, other important </a:t>
            </a:r>
            <a:r>
              <a:rPr dirty="0" sz="1100" spc="5">
                <a:latin typeface="Times New Roman"/>
                <a:cs typeface="Times New Roman"/>
              </a:rPr>
              <a:t>issues are </a:t>
            </a:r>
            <a:r>
              <a:rPr dirty="0" sz="1100" spc="10">
                <a:latin typeface="Times New Roman"/>
                <a:cs typeface="Times New Roman"/>
              </a:rPr>
              <a:t>involved in measuring the </a:t>
            </a:r>
            <a:r>
              <a:rPr dirty="0" sz="1100" spc="5">
                <a:latin typeface="Times New Roman"/>
                <a:cs typeface="Times New Roman"/>
              </a:rPr>
              <a:t>portfolio's </a:t>
            </a:r>
            <a:r>
              <a:rPr dirty="0" sz="1100" spc="10">
                <a:latin typeface="Times New Roman"/>
                <a:cs typeface="Times New Roman"/>
              </a:rPr>
              <a:t>performance,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including evaluating </a:t>
            </a:r>
            <a:r>
              <a:rPr dirty="0" sz="1100" spc="10">
                <a:latin typeface="Times New Roman"/>
                <a:cs typeface="Times New Roman"/>
              </a:rPr>
              <a:t>the manager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opposed </a:t>
            </a:r>
            <a:r>
              <a:rPr dirty="0" sz="1100" spc="5">
                <a:latin typeface="Times New Roman"/>
                <a:cs typeface="Times New Roman"/>
              </a:rPr>
              <a:t>to the portfolio </a:t>
            </a:r>
            <a:r>
              <a:rPr dirty="0" sz="1100">
                <a:latin typeface="Times New Roman"/>
                <a:cs typeface="Times New Roman"/>
              </a:rPr>
              <a:t>itself if </a:t>
            </a:r>
            <a:r>
              <a:rPr dirty="0" sz="1100" spc="10">
                <a:latin typeface="Times New Roman"/>
                <a:cs typeface="Times New Roman"/>
              </a:rPr>
              <a:t>the manager does not  have </a:t>
            </a:r>
            <a:r>
              <a:rPr dirty="0" sz="1100" spc="5">
                <a:latin typeface="Times New Roman"/>
                <a:cs typeface="Times New Roman"/>
              </a:rPr>
              <a:t>full control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the portfolio's cash </a:t>
            </a:r>
            <a:r>
              <a:rPr dirty="0" sz="1100" spc="10">
                <a:latin typeface="Times New Roman"/>
                <a:cs typeface="Times New Roman"/>
              </a:rPr>
              <a:t>flows.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essential to </a:t>
            </a:r>
            <a:r>
              <a:rPr dirty="0" sz="1100" spc="10">
                <a:latin typeface="Times New Roman"/>
                <a:cs typeface="Times New Roman"/>
              </a:rPr>
              <a:t>determine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well  diversified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during </a:t>
            </a:r>
            <a:r>
              <a:rPr dirty="0" sz="1100" spc="10">
                <a:latin typeface="Times New Roman"/>
                <a:cs typeface="Times New Roman"/>
              </a:rPr>
              <a:t>the evaluation period, </a:t>
            </a:r>
            <a:r>
              <a:rPr dirty="0" sz="1100" spc="5">
                <a:latin typeface="Times New Roman"/>
                <a:cs typeface="Times New Roman"/>
              </a:rPr>
              <a:t>because, diversification </a:t>
            </a:r>
            <a:r>
              <a:rPr dirty="0" sz="1100" spc="10">
                <a:latin typeface="Times New Roman"/>
                <a:cs typeface="Times New Roman"/>
              </a:rPr>
              <a:t>can  </a:t>
            </a:r>
            <a:r>
              <a:rPr dirty="0" sz="1100" spc="5">
                <a:latin typeface="Times New Roman"/>
                <a:cs typeface="Times New Roman"/>
              </a:rPr>
              <a:t>reduce portfolio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3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27608" y="406989"/>
            <a:ext cx="5474970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88900" marR="69215">
              <a:lnSpc>
                <a:spcPct val="98300"/>
              </a:lnSpc>
              <a:spcBef>
                <a:spcPts val="150"/>
              </a:spcBef>
              <a:tabLst>
                <a:tab pos="51885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investors should understand </a:t>
            </a:r>
            <a:r>
              <a:rPr dirty="0" sz="1100" spc="10">
                <a:latin typeface="Times New Roman"/>
                <a:cs typeface="Times New Roman"/>
              </a:rPr>
              <a:t>that even in today's investment World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computers  and </a:t>
            </a:r>
            <a:r>
              <a:rPr dirty="0" sz="1100" spc="5">
                <a:latin typeface="Times New Roman"/>
                <a:cs typeface="Times New Roman"/>
              </a:rPr>
              <a:t>databases, exact, precise universally agreed-upon methods of portfolio evaluation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remain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elusive goal.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popular press article </a:t>
            </a:r>
            <a:r>
              <a:rPr dirty="0" sz="1100" spc="10">
                <a:latin typeface="Times New Roman"/>
                <a:cs typeface="Times New Roman"/>
              </a:rPr>
              <a:t>summarized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extent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problem </a:t>
            </a:r>
            <a:r>
              <a:rPr dirty="0" sz="1100" spc="5">
                <a:latin typeface="Times New Roman"/>
                <a:cs typeface="Times New Roman"/>
              </a:rPr>
              <a:t>by  noting that </a:t>
            </a:r>
            <a:r>
              <a:rPr dirty="0" sz="1100" spc="10">
                <a:latin typeface="Times New Roman"/>
                <a:cs typeface="Times New Roman"/>
              </a:rPr>
              <a:t>"most investors </a:t>
            </a:r>
            <a:r>
              <a:rPr dirty="0" sz="1100">
                <a:latin typeface="Times New Roman"/>
                <a:cs typeface="Times New Roman"/>
              </a:rPr>
              <a:t>... </a:t>
            </a:r>
            <a:r>
              <a:rPr dirty="0" sz="1100" spc="5">
                <a:latin typeface="Times New Roman"/>
                <a:cs typeface="Times New Roman"/>
              </a:rPr>
              <a:t>don't </a:t>
            </a:r>
            <a:r>
              <a:rPr dirty="0" sz="1100" spc="10">
                <a:latin typeface="Times New Roman"/>
                <a:cs typeface="Times New Roman"/>
              </a:rPr>
              <a:t>have the </a:t>
            </a:r>
            <a:r>
              <a:rPr dirty="0" sz="1100" spc="5">
                <a:latin typeface="Times New Roman"/>
                <a:cs typeface="Times New Roman"/>
              </a:rPr>
              <a:t>slightest idea </a:t>
            </a:r>
            <a:r>
              <a:rPr dirty="0" sz="1100" spc="10">
                <a:latin typeface="Times New Roman"/>
                <a:cs typeface="Times New Roman"/>
              </a:rPr>
              <a:t>how well </a:t>
            </a:r>
            <a:r>
              <a:rPr dirty="0" sz="1100" spc="5">
                <a:latin typeface="Times New Roman"/>
                <a:cs typeface="Times New Roman"/>
              </a:rPr>
              <a:t>their portfolios are  actually performing." This article suggests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do-it-yourself techniques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well, </a:t>
            </a:r>
            <a:r>
              <a:rPr dirty="0" sz="1100" spc="10">
                <a:latin typeface="Times New Roman"/>
                <a:cs typeface="Times New Roman"/>
              </a:rPr>
              <a:t>as some  </a:t>
            </a:r>
            <a:r>
              <a:rPr dirty="0" sz="1100" spc="5">
                <a:latin typeface="Times New Roman"/>
                <a:cs typeface="Times New Roman"/>
              </a:rPr>
              <a:t>“store-bought solutions"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discusses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trends in the </a:t>
            </a:r>
            <a:r>
              <a:rPr dirty="0" sz="1100" spc="10">
                <a:latin typeface="Times New Roman"/>
                <a:cs typeface="Times New Roman"/>
              </a:rPr>
              <a:t>money management </a:t>
            </a:r>
            <a:r>
              <a:rPr dirty="0" sz="1100" spc="5">
                <a:latin typeface="Times New Roman"/>
                <a:cs typeface="Times New Roman"/>
              </a:rPr>
              <a:t>industry  </a:t>
            </a:r>
            <a:r>
              <a:rPr dirty="0" sz="1100" spc="10">
                <a:latin typeface="Times New Roman"/>
                <a:cs typeface="Times New Roman"/>
              </a:rPr>
              <a:t>10 provide investors </a:t>
            </a:r>
            <a:r>
              <a:rPr dirty="0" sz="1100" spc="5">
                <a:latin typeface="Times New Roman"/>
                <a:cs typeface="Times New Roman"/>
              </a:rPr>
              <a:t>with better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information.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88900" marR="685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Investors can use several "well-known, techniques </a:t>
            </a:r>
            <a:r>
              <a:rPr dirty="0" sz="1100" spc="5">
                <a:latin typeface="Times New Roman"/>
                <a:cs typeface="Times New Roman"/>
              </a:rPr>
              <a:t>to assess, </a:t>
            </a:r>
            <a:r>
              <a:rPr dirty="0" sz="1100" spc="10">
                <a:latin typeface="Times New Roman"/>
                <a:cs typeface="Times New Roman"/>
              </a:rPr>
              <a:t>the actual performance of a  </a:t>
            </a:r>
            <a:r>
              <a:rPr dirty="0" sz="1100" spc="5">
                <a:latin typeface="Times New Roman"/>
                <a:cs typeface="Times New Roman"/>
              </a:rPr>
              <a:t>portfolio relative to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alternatives.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final analysis,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investors are  selecting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managers to turn their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over to,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evaluate these </a:t>
            </a:r>
            <a:r>
              <a:rPr dirty="0" sz="1100" spc="10">
                <a:latin typeface="Times New Roman"/>
                <a:cs typeface="Times New Roman"/>
              </a:rPr>
              <a:t>managers </a:t>
            </a:r>
            <a:r>
              <a:rPr dirty="0" sz="1100" spc="5">
                <a:latin typeface="Times New Roman"/>
                <a:cs typeface="Times New Roman"/>
              </a:rPr>
              <a:t>only 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basis </a:t>
            </a:r>
            <a:r>
              <a:rPr dirty="0" sz="1100" spc="10">
                <a:latin typeface="Times New Roman"/>
                <a:cs typeface="Times New Roman"/>
              </a:rPr>
              <a:t>of their published performance </a:t>
            </a:r>
            <a:r>
              <a:rPr dirty="0" sz="1100" spc="5">
                <a:latin typeface="Times New Roman"/>
                <a:cs typeface="Times New Roman"/>
              </a:rPr>
              <a:t>statistics. If </a:t>
            </a:r>
            <a:r>
              <a:rPr dirty="0" sz="1100" spc="10">
                <a:latin typeface="Times New Roman"/>
                <a:cs typeface="Times New Roman"/>
              </a:rPr>
              <a:t>the published "track record" looks  good, </a:t>
            </a:r>
            <a:r>
              <a:rPr dirty="0" sz="1100" spc="5">
                <a:latin typeface="Times New Roman"/>
                <a:cs typeface="Times New Roman"/>
              </a:rPr>
              <a:t>that is typically </a:t>
            </a:r>
            <a:r>
              <a:rPr dirty="0" sz="1100" spc="10">
                <a:latin typeface="Times New Roman"/>
                <a:cs typeface="Times New Roman"/>
              </a:rPr>
              <a:t>enough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convince many </a:t>
            </a:r>
            <a:r>
              <a:rPr dirty="0" sz="1100" spc="5">
                <a:latin typeface="Times New Roman"/>
                <a:cs typeface="Times New Roman"/>
              </a:rPr>
              <a:t>investors to invest in,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mutual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fund. However,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past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guarantee of </a:t>
            </a:r>
            <a:r>
              <a:rPr dirty="0" sz="1100" spc="10">
                <a:latin typeface="Times New Roman"/>
                <a:cs typeface="Times New Roman"/>
              </a:rPr>
              <a:t>an investment </a:t>
            </a:r>
            <a:r>
              <a:rPr dirty="0" sz="1100" spc="5">
                <a:latin typeface="Times New Roman"/>
                <a:cs typeface="Times New Roman"/>
              </a:rPr>
              <a:t>manager's future. </a:t>
            </a:r>
            <a:r>
              <a:rPr dirty="0" sz="1100" spc="10">
                <a:latin typeface="Times New Roman"/>
                <a:cs typeface="Times New Roman"/>
              </a:rPr>
              <a:t>Short-term  </a:t>
            </a:r>
            <a:r>
              <a:rPr dirty="0" sz="1100" spc="5">
                <a:latin typeface="Times New Roman"/>
                <a:cs typeface="Times New Roman"/>
              </a:rPr>
              <a:t>results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particularly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misleading.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Return and Risk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Considerations: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88900" marR="6985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Performance measurement begins with </a:t>
            </a:r>
            <a:r>
              <a:rPr dirty="0" sz="1100" spc="5">
                <a:latin typeface="Times New Roman"/>
                <a:cs typeface="Times New Roman"/>
              </a:rPr>
              <a:t>portfolio valuations </a:t>
            </a:r>
            <a:r>
              <a:rPr dirty="0" sz="1100" spc="10">
                <a:latin typeface="Times New Roman"/>
                <a:cs typeface="Times New Roman"/>
              </a:rPr>
              <a:t>and transactions </a:t>
            </a:r>
            <a:r>
              <a:rPr dirty="0" sz="1100" spc="5">
                <a:latin typeface="Times New Roman"/>
                <a:cs typeface="Times New Roman"/>
              </a:rPr>
              <a:t>translated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into rate of return. Prior to 1965, returns were seldom </a:t>
            </a:r>
            <a:r>
              <a:rPr dirty="0" sz="1100" spc="5">
                <a:latin typeface="Times New Roman"/>
                <a:cs typeface="Times New Roman"/>
              </a:rPr>
              <a:t>related to measures of risk. </a:t>
            </a:r>
            <a:r>
              <a:rPr dirty="0" sz="1100" spc="10">
                <a:latin typeface="Times New Roman"/>
                <a:cs typeface="Times New Roman"/>
              </a:rPr>
              <a:t>In. </a:t>
            </a:r>
            <a:r>
              <a:rPr dirty="0" sz="1100" spc="5">
                <a:latin typeface="Times New Roman"/>
                <a:cs typeface="Times New Roman"/>
              </a:rPr>
              <a:t>eval-  uating portfolio </a:t>
            </a:r>
            <a:r>
              <a:rPr dirty="0" sz="1100" spc="10">
                <a:latin typeface="Times New Roman"/>
                <a:cs typeface="Times New Roman"/>
              </a:rPr>
              <a:t>performance, however, </a:t>
            </a:r>
            <a:r>
              <a:rPr dirty="0" sz="1100" spc="5">
                <a:latin typeface="Times New Roman"/>
                <a:cs typeface="Times New Roman"/>
              </a:rPr>
              <a:t>investors must consider both the realized </a:t>
            </a:r>
            <a:r>
              <a:rPr dirty="0" sz="1100" spc="10">
                <a:latin typeface="Times New Roman"/>
                <a:cs typeface="Times New Roman"/>
              </a:rPr>
              <a:t>return  and the </a:t>
            </a:r>
            <a:r>
              <a:rPr dirty="0" sz="1100" spc="5">
                <a:latin typeface="Times New Roman"/>
                <a:cs typeface="Times New Roman"/>
              </a:rPr>
              <a:t>risk that </a:t>
            </a:r>
            <a:r>
              <a:rPr dirty="0" sz="1100" spc="10">
                <a:latin typeface="Times New Roman"/>
                <a:cs typeface="Times New Roman"/>
              </a:rPr>
              <a:t>was assumed. </a:t>
            </a:r>
            <a:r>
              <a:rPr dirty="0" sz="1100" spc="5">
                <a:latin typeface="Times New Roman"/>
                <a:cs typeface="Times New Roman"/>
              </a:rPr>
              <a:t>Therefore, whatever measures or </a:t>
            </a:r>
            <a:r>
              <a:rPr dirty="0" sz="1100" spc="10">
                <a:latin typeface="Times New Roman"/>
                <a:cs typeface="Times New Roman"/>
              </a:rPr>
              <a:t>techniques </a:t>
            </a:r>
            <a:r>
              <a:rPr dirty="0" sz="1100" spc="5">
                <a:latin typeface="Times New Roman"/>
                <a:cs typeface="Times New Roman"/>
              </a:rPr>
              <a:t>are used  these </a:t>
            </a:r>
            <a:r>
              <a:rPr dirty="0" sz="1100" spc="10">
                <a:latin typeface="Times New Roman"/>
                <a:cs typeface="Times New Roman"/>
              </a:rPr>
              <a:t>parameters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incorporated </a:t>
            </a:r>
            <a:r>
              <a:rPr dirty="0" sz="1100" spc="10">
                <a:latin typeface="Times New Roman"/>
                <a:cs typeface="Times New Roman"/>
              </a:rPr>
              <a:t>into 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MEASURES OF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RETURN: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88900" marR="685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evaluated,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should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concerned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total 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wealth.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proper measure of this return is the total return (TR),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captures  both the </a:t>
            </a:r>
            <a:r>
              <a:rPr dirty="0" sz="1100" spc="10">
                <a:latin typeface="Times New Roman"/>
                <a:cs typeface="Times New Roman"/>
              </a:rPr>
              <a:t>income component and the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gains </a:t>
            </a:r>
            <a:r>
              <a:rPr dirty="0" sz="1100" spc="5">
                <a:latin typeface="Times New Roman"/>
                <a:cs typeface="Times New Roman"/>
              </a:rPr>
              <a:t>(or losses) </a:t>
            </a:r>
            <a:r>
              <a:rPr dirty="0" sz="1100" spc="10">
                <a:latin typeface="Times New Roman"/>
                <a:cs typeface="Times New Roman"/>
              </a:rPr>
              <a:t>component </a:t>
            </a:r>
            <a:r>
              <a:rPr dirty="0" sz="1100" spc="5">
                <a:latin typeface="Times New Roman"/>
                <a:cs typeface="Times New Roman"/>
              </a:rPr>
              <a:t>of return.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Performance Presentation Standards </a:t>
            </a:r>
            <a:r>
              <a:rPr dirty="0" sz="1100" spc="5">
                <a:latin typeface="Times New Roman"/>
                <a:cs typeface="Times New Roman"/>
              </a:rPr>
              <a:t>require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use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total return 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calculate  </a:t>
            </a:r>
            <a:r>
              <a:rPr dirty="0" sz="1100" spc="10">
                <a:latin typeface="Times New Roman"/>
                <a:cs typeface="Times New Roman"/>
              </a:rPr>
              <a:t>performance.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88900" marR="7112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 the simplest case,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value </a:t>
            </a:r>
            <a:r>
              <a:rPr dirty="0" sz="1100" spc="10">
                <a:latin typeface="Times New Roman"/>
                <a:cs typeface="Times New Roman"/>
              </a:rPr>
              <a:t>of 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measured </a:t>
            </a:r>
            <a:r>
              <a:rPr dirty="0" sz="1100" spc="10">
                <a:latin typeface="Times New Roman"/>
                <a:cs typeface="Times New Roman"/>
              </a:rPr>
              <a:t>at the beginning </a:t>
            </a:r>
            <a:r>
              <a:rPr dirty="0" sz="1100" spc="5">
                <a:latin typeface="Times New Roman"/>
                <a:cs typeface="Times New Roman"/>
              </a:rPr>
              <a:t>and  ending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period,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rate of return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calculated as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 marL="10795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Rp=V</a:t>
            </a:r>
            <a:r>
              <a:rPr dirty="0" baseline="-11111" sz="1125" spc="15" b="1">
                <a:latin typeface="Times New Roman"/>
                <a:cs typeface="Times New Roman"/>
              </a:rPr>
              <a:t>E </a:t>
            </a:r>
            <a:r>
              <a:rPr dirty="0" sz="1100" spc="10" b="1">
                <a:latin typeface="Times New Roman"/>
                <a:cs typeface="Times New Roman"/>
              </a:rPr>
              <a:t>-V</a:t>
            </a:r>
            <a:r>
              <a:rPr dirty="0" baseline="-11111" sz="1125" spc="15" b="1">
                <a:latin typeface="Times New Roman"/>
                <a:cs typeface="Times New Roman"/>
              </a:rPr>
              <a:t>B  </a:t>
            </a:r>
            <a:r>
              <a:rPr dirty="0" sz="1100" b="1">
                <a:latin typeface="Times New Roman"/>
                <a:cs typeface="Times New Roman"/>
              </a:rPr>
              <a:t>⁄</a:t>
            </a:r>
            <a:r>
              <a:rPr dirty="0" sz="1100" spc="-1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V</a:t>
            </a:r>
            <a:r>
              <a:rPr dirty="0" baseline="-11111" sz="1125" spc="15" b="1">
                <a:latin typeface="Times New Roman"/>
                <a:cs typeface="Times New Roman"/>
              </a:rPr>
              <a:t>B</a:t>
            </a:r>
            <a:endParaRPr baseline="-11111" sz="11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Where V</a:t>
            </a:r>
            <a:r>
              <a:rPr dirty="0" baseline="-11111" sz="1125" spc="15">
                <a:latin typeface="Times New Roman"/>
                <a:cs typeface="Times New Roman"/>
              </a:rPr>
              <a:t>E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ending value of 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</a:t>
            </a:r>
            <a:r>
              <a:rPr dirty="0" baseline="-11111" sz="1125" spc="7">
                <a:latin typeface="Times New Roman"/>
                <a:cs typeface="Times New Roman"/>
              </a:rPr>
              <a:t>B </a:t>
            </a:r>
            <a:r>
              <a:rPr dirty="0" sz="1100" spc="5">
                <a:latin typeface="Times New Roman"/>
                <a:cs typeface="Times New Roman"/>
              </a:rPr>
              <a:t>is its </a:t>
            </a:r>
            <a:r>
              <a:rPr dirty="0" sz="1100" spc="10">
                <a:latin typeface="Times New Roman"/>
                <a:cs typeface="Times New Roman"/>
              </a:rPr>
              <a:t>beginning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88900" marR="685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This calculation </a:t>
            </a:r>
            <a:r>
              <a:rPr dirty="0" sz="1100" spc="10">
                <a:latin typeface="Times New Roman"/>
                <a:cs typeface="Times New Roman"/>
              </a:rPr>
              <a:t>assumes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no funds were added </a:t>
            </a:r>
            <a:r>
              <a:rPr dirty="0" sz="1100" spc="5">
                <a:latin typeface="Times New Roman"/>
                <a:cs typeface="Times New Roman"/>
              </a:rPr>
              <a:t>to or </a:t>
            </a:r>
            <a:r>
              <a:rPr dirty="0" sz="1100" spc="10">
                <a:latin typeface="Times New Roman"/>
                <a:cs typeface="Times New Roman"/>
              </a:rPr>
              <a:t>withdrawn from the </a:t>
            </a:r>
            <a:r>
              <a:rPr dirty="0" sz="1100" spc="5">
                <a:latin typeface="Times New Roman"/>
                <a:cs typeface="Times New Roman"/>
              </a:rPr>
              <a:t>portfolio by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client </a:t>
            </a:r>
            <a:r>
              <a:rPr dirty="0" sz="1100" spc="10">
                <a:latin typeface="Times New Roman"/>
                <a:cs typeface="Times New Roman"/>
              </a:rPr>
              <a:t>during the measurement period. </a:t>
            </a:r>
            <a:r>
              <a:rPr dirty="0" sz="1100" spc="5">
                <a:latin typeface="Times New Roman"/>
                <a:cs typeface="Times New Roman"/>
              </a:rPr>
              <a:t>If such </a:t>
            </a:r>
            <a:r>
              <a:rPr dirty="0" sz="1100" spc="10">
                <a:latin typeface="Times New Roman"/>
                <a:cs typeface="Times New Roman"/>
              </a:rPr>
              <a:t>transactions occur, the portfolio return as  </a:t>
            </a:r>
            <a:r>
              <a:rPr dirty="0" sz="1100" spc="5">
                <a:latin typeface="Times New Roman"/>
                <a:cs typeface="Times New Roman"/>
              </a:rPr>
              <a:t>calculated, </a:t>
            </a:r>
            <a:r>
              <a:rPr dirty="0" sz="1100" spc="10">
                <a:latin typeface="Times New Roman"/>
                <a:cs typeface="Times New Roman"/>
              </a:rPr>
              <a:t>Rp may not be an </a:t>
            </a:r>
            <a:r>
              <a:rPr dirty="0" sz="1100" spc="5">
                <a:latin typeface="Times New Roman"/>
                <a:cs typeface="Times New Roman"/>
              </a:rPr>
              <a:t>accurate </a:t>
            </a:r>
            <a:r>
              <a:rPr dirty="0" sz="1100" spc="10">
                <a:latin typeface="Times New Roman"/>
                <a:cs typeface="Times New Roman"/>
              </a:rPr>
              <a:t>measure of </a:t>
            </a:r>
            <a:r>
              <a:rPr dirty="0" sz="1100" spc="5">
                <a:latin typeface="Times New Roman"/>
                <a:cs typeface="Times New Roman"/>
              </a:rPr>
              <a:t>the portfolio's performance. </a:t>
            </a:r>
            <a:r>
              <a:rPr dirty="0" sz="1100" spc="10">
                <a:latin typeface="Times New Roman"/>
                <a:cs typeface="Times New Roman"/>
              </a:rPr>
              <a:t>For example, 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client adds funds close to the </a:t>
            </a:r>
            <a:r>
              <a:rPr dirty="0" sz="1100" spc="10">
                <a:latin typeface="Times New Roman"/>
                <a:cs typeface="Times New Roman"/>
              </a:rPr>
              <a:t>end of the measurement period, </a:t>
            </a:r>
            <a:r>
              <a:rPr dirty="0" sz="1100" spc="15">
                <a:latin typeface="Times New Roman"/>
                <a:cs typeface="Times New Roman"/>
              </a:rPr>
              <a:t>would </a:t>
            </a:r>
            <a:r>
              <a:rPr dirty="0" sz="1100" spc="10">
                <a:latin typeface="Times New Roman"/>
                <a:cs typeface="Times New Roman"/>
              </a:rPr>
              <a:t>produce  </a:t>
            </a:r>
            <a:r>
              <a:rPr dirty="0" sz="1100" spc="5">
                <a:latin typeface="Times New Roman"/>
                <a:cs typeface="Times New Roman"/>
              </a:rPr>
              <a:t>inaccurate results, because the </a:t>
            </a:r>
            <a:r>
              <a:rPr dirty="0" sz="1100" spc="10">
                <a:latin typeface="Times New Roman"/>
                <a:cs typeface="Times New Roman"/>
              </a:rPr>
              <a:t>ending </a:t>
            </a:r>
            <a:r>
              <a:rPr dirty="0" sz="1100" spc="5">
                <a:latin typeface="Times New Roman"/>
                <a:cs typeface="Times New Roman"/>
              </a:rPr>
              <a:t>value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not determined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actions of the  portfolio manager. </a:t>
            </a:r>
            <a:r>
              <a:rPr dirty="0" sz="1100" spc="10">
                <a:latin typeface="Times New Roman"/>
                <a:cs typeface="Times New Roman"/>
              </a:rPr>
              <a:t>Although a </a:t>
            </a:r>
            <a:r>
              <a:rPr dirty="0" sz="1100" spc="5">
                <a:latin typeface="Times New Roman"/>
                <a:cs typeface="Times New Roman"/>
              </a:rPr>
              <a:t>close approximation of portfolio </a:t>
            </a:r>
            <a:r>
              <a:rPr dirty="0" sz="1100" spc="10">
                <a:latin typeface="Times New Roman"/>
                <a:cs typeface="Times New Roman"/>
              </a:rPr>
              <a:t>performance might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obtained </a:t>
            </a:r>
            <a:r>
              <a:rPr dirty="0" sz="1100" spc="10">
                <a:latin typeface="Times New Roman"/>
                <a:cs typeface="Times New Roman"/>
              </a:rPr>
              <a:t>by simply adding any </a:t>
            </a:r>
            <a:r>
              <a:rPr dirty="0" sz="1100" spc="5">
                <a:latin typeface="Times New Roman"/>
                <a:cs typeface="Times New Roman"/>
              </a:rPr>
              <a:t>withdrawals or subtracting any contributions </a:t>
            </a:r>
            <a:r>
              <a:rPr dirty="0" sz="1100" spc="10">
                <a:latin typeface="Times New Roman"/>
                <a:cs typeface="Times New Roman"/>
              </a:rPr>
              <a:t>that are made  </a:t>
            </a:r>
            <a:r>
              <a:rPr dirty="0" sz="1100" spc="5">
                <a:latin typeface="Times New Roman"/>
                <a:cs typeface="Times New Roman"/>
              </a:rPr>
              <a:t>very close to the </a:t>
            </a:r>
            <a:r>
              <a:rPr dirty="0" sz="1100" spc="10">
                <a:latin typeface="Times New Roman"/>
                <a:cs typeface="Times New Roman"/>
              </a:rPr>
              <a:t>end </a:t>
            </a:r>
            <a:r>
              <a:rPr dirty="0" sz="1100" spc="5">
                <a:latin typeface="Times New Roman"/>
                <a:cs typeface="Times New Roman"/>
              </a:rPr>
              <a:t>of the measurement period, timing issues are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problem.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Dollar-Weighted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Returns: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88900" marR="6985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Traditionally, portfolio </a:t>
            </a:r>
            <a:r>
              <a:rPr dirty="0" sz="1100" spc="10">
                <a:latin typeface="Times New Roman"/>
                <a:cs typeface="Times New Roman"/>
              </a:rPr>
              <a:t>measurement </a:t>
            </a:r>
            <a:r>
              <a:rPr dirty="0" sz="1100" spc="5">
                <a:latin typeface="Times New Roman"/>
                <a:cs typeface="Times New Roman"/>
              </a:rPr>
              <a:t>consisted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calculating the dollar-weighted rate of  return </a:t>
            </a:r>
            <a:r>
              <a:rPr dirty="0" sz="1100" spc="10">
                <a:latin typeface="Times New Roman"/>
                <a:cs typeface="Times New Roman"/>
              </a:rPr>
              <a:t>(DWR), which </a:t>
            </a:r>
            <a:r>
              <a:rPr dirty="0" sz="1100" spc="5">
                <a:latin typeface="Times New Roman"/>
                <a:cs typeface="Times New Roman"/>
              </a:rPr>
              <a:t>is equivalent to the internal </a:t>
            </a:r>
            <a:r>
              <a:rPr dirty="0" sz="1100" spc="10">
                <a:latin typeface="Times New Roman"/>
                <a:cs typeface="Times New Roman"/>
              </a:rPr>
              <a:t>rate of return (IRR) used in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several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236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905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financial calculations.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IRR </a:t>
            </a:r>
            <a:r>
              <a:rPr dirty="0" sz="1100" spc="5">
                <a:latin typeface="Times New Roman"/>
                <a:cs typeface="Times New Roman"/>
              </a:rPr>
              <a:t>measures the actual return earned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beginning portfolio  value </a:t>
            </a:r>
            <a:r>
              <a:rPr dirty="0" sz="1100" spc="10">
                <a:latin typeface="Times New Roman"/>
                <a:cs typeface="Times New Roman"/>
              </a:rPr>
              <a:t>and on any </a:t>
            </a:r>
            <a:r>
              <a:rPr dirty="0" sz="1100" spc="5">
                <a:latin typeface="Times New Roman"/>
                <a:cs typeface="Times New Roman"/>
              </a:rPr>
              <a:t>net contributions </a:t>
            </a:r>
            <a:r>
              <a:rPr dirty="0" sz="1100" spc="10">
                <a:latin typeface="Times New Roman"/>
                <a:cs typeface="Times New Roman"/>
              </a:rPr>
              <a:t>made </a:t>
            </a:r>
            <a:r>
              <a:rPr dirty="0" sz="1100" spc="5">
                <a:latin typeface="Times New Roman"/>
                <a:cs typeface="Times New Roman"/>
              </a:rPr>
              <a:t>during the period.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DWR </a:t>
            </a:r>
            <a:r>
              <a:rPr dirty="0" sz="1100" spc="5">
                <a:latin typeface="Times New Roman"/>
                <a:cs typeface="Times New Roman"/>
              </a:rPr>
              <a:t>equates all cash  flows, including </a:t>
            </a:r>
            <a:r>
              <a:rPr dirty="0" sz="1100" spc="10">
                <a:latin typeface="Times New Roman"/>
                <a:cs typeface="Times New Roman"/>
              </a:rPr>
              <a:t>ending market value, with the beginning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portfolio. Because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DWR </a:t>
            </a:r>
            <a:r>
              <a:rPr dirty="0" sz="1100" spc="5">
                <a:latin typeface="Times New Roman"/>
                <a:cs typeface="Times New Roman"/>
              </a:rPr>
              <a:t>is affected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cash flows to the portfolio it measures the rate of return to </a:t>
            </a:r>
            <a:r>
              <a:rPr dirty="0" sz="1100" spc="10">
                <a:latin typeface="Times New Roman"/>
                <a:cs typeface="Times New Roman"/>
              </a:rPr>
              <a:t>the  portfolio owner. Thus, </a:t>
            </a:r>
            <a:r>
              <a:rPr dirty="0" sz="1100" spc="5">
                <a:latin typeface="Times New Roman"/>
                <a:cs typeface="Times New Roman"/>
              </a:rPr>
              <a:t>it accurately measures </a:t>
            </a:r>
            <a:r>
              <a:rPr dirty="0" sz="1100" spc="10">
                <a:latin typeface="Times New Roman"/>
                <a:cs typeface="Times New Roman"/>
              </a:rPr>
              <a:t>the investor's </a:t>
            </a:r>
            <a:r>
              <a:rPr dirty="0" sz="1100" spc="5">
                <a:latin typeface="Times New Roman"/>
                <a:cs typeface="Times New Roman"/>
              </a:rPr>
              <a:t>return. </a:t>
            </a:r>
            <a:r>
              <a:rPr dirty="0" sz="1100" spc="10">
                <a:latin typeface="Times New Roman"/>
                <a:cs typeface="Times New Roman"/>
              </a:rPr>
              <a:t>However because the  </a:t>
            </a:r>
            <a:r>
              <a:rPr dirty="0" sz="1100" spc="15">
                <a:latin typeface="Times New Roman"/>
                <a:cs typeface="Times New Roman"/>
              </a:rPr>
              <a:t>DRW </a:t>
            </a:r>
            <a:r>
              <a:rPr dirty="0" sz="1100" spc="5">
                <a:latin typeface="Times New Roman"/>
                <a:cs typeface="Times New Roman"/>
              </a:rPr>
              <a:t>is heavily affected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flows, </a:t>
            </a:r>
            <a:r>
              <a:rPr dirty="0" sz="1100" spc="5">
                <a:latin typeface="Times New Roman"/>
                <a:cs typeface="Times New Roman"/>
              </a:rPr>
              <a:t>it is inappropriate to use </a:t>
            </a:r>
            <a:r>
              <a:rPr dirty="0" sz="1100" spc="10">
                <a:latin typeface="Times New Roman"/>
                <a:cs typeface="Times New Roman"/>
              </a:rPr>
              <a:t>when making comparisons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portfolios or to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indexes, </a:t>
            </a:r>
            <a:r>
              <a:rPr dirty="0" sz="1100" spc="10">
                <a:latin typeface="Times New Roman"/>
                <a:cs typeface="Times New Roman"/>
              </a:rPr>
              <a:t>a key </a:t>
            </a:r>
            <a:r>
              <a:rPr dirty="0" sz="1100" spc="5">
                <a:latin typeface="Times New Roman"/>
                <a:cs typeface="Times New Roman"/>
              </a:rPr>
              <a:t>factor in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measurement. </a:t>
            </a:r>
            <a:r>
              <a:rPr dirty="0" sz="1100" spc="10">
                <a:latin typeface="Times New Roman"/>
                <a:cs typeface="Times New Roman"/>
              </a:rPr>
              <a:t>In other  words,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misleading </a:t>
            </a:r>
            <a:r>
              <a:rPr dirty="0" sz="1100" spc="10">
                <a:latin typeface="Times New Roman"/>
                <a:cs typeface="Times New Roman"/>
              </a:rPr>
              <a:t>measure of </a:t>
            </a:r>
            <a:r>
              <a:rPr dirty="0" sz="1100" spc="5">
                <a:latin typeface="Times New Roman"/>
                <a:cs typeface="Times New Roman"/>
              </a:rPr>
              <a:t>the manager's ability,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 manager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 </a:t>
            </a:r>
            <a:r>
              <a:rPr dirty="0" sz="1100" spc="10">
                <a:latin typeface="Times New Roman"/>
                <a:cs typeface="Times New Roman"/>
              </a:rPr>
              <a:t>have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control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over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timing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cash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inflows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outflows.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Clearly,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if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with</a:t>
            </a: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$1,000,000 allocates these </a:t>
            </a:r>
            <a:r>
              <a:rPr dirty="0" sz="1100" spc="10">
                <a:latin typeface="Times New Roman"/>
                <a:cs typeface="Times New Roman"/>
              </a:rPr>
              <a:t>funds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manager </a:t>
            </a:r>
            <a:r>
              <a:rPr dirty="0" sz="1100" spc="5">
                <a:latin typeface="Times New Roman"/>
                <a:cs typeface="Times New Roman"/>
              </a:rPr>
              <a:t>by providing half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beginning 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year </a:t>
            </a:r>
            <a:r>
              <a:rPr dirty="0" sz="1100" spc="10">
                <a:latin typeface="Times New Roman"/>
                <a:cs typeface="Times New Roman"/>
              </a:rPr>
              <a:t>and half at mid-year, </a:t>
            </a:r>
            <a:r>
              <a:rPr dirty="0" sz="1100" spc="5">
                <a:latin typeface="Times New Roman"/>
                <a:cs typeface="Times New Roman"/>
              </a:rPr>
              <a:t>that portfolio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end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year </a:t>
            </a:r>
            <a:r>
              <a:rPr dirty="0" sz="1100" spc="5">
                <a:latin typeface="Times New Roman"/>
                <a:cs typeface="Times New Roman"/>
              </a:rPr>
              <a:t>will differ </a:t>
            </a:r>
            <a:r>
              <a:rPr dirty="0" sz="1100" spc="10">
                <a:latin typeface="Times New Roman"/>
                <a:cs typeface="Times New Roman"/>
              </a:rPr>
              <a:t>from  </a:t>
            </a: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manager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received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entire </a:t>
            </a:r>
            <a:r>
              <a:rPr dirty="0" sz="1100" spc="10">
                <a:latin typeface="Times New Roman"/>
                <a:cs typeface="Times New Roman"/>
              </a:rPr>
              <a:t>$1,000,000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beginning,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year. This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true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if both </a:t>
            </a:r>
            <a:r>
              <a:rPr dirty="0" sz="1100" spc="10">
                <a:latin typeface="Times New Roman"/>
                <a:cs typeface="Times New Roman"/>
              </a:rPr>
              <a:t>managers </a:t>
            </a:r>
            <a:r>
              <a:rPr dirty="0" sz="1100" spc="5">
                <a:latin typeface="Times New Roman"/>
                <a:cs typeface="Times New Roman"/>
              </a:rPr>
              <a:t>had the </a:t>
            </a:r>
            <a:r>
              <a:rPr dirty="0" sz="1100" spc="10">
                <a:latin typeface="Times New Roman"/>
                <a:cs typeface="Times New Roman"/>
              </a:rPr>
              <a:t>same two 6-month </a:t>
            </a:r>
            <a:r>
              <a:rPr dirty="0" sz="1100" spc="5">
                <a:latin typeface="Times New Roman"/>
                <a:cs typeface="Times New Roman"/>
              </a:rPr>
              <a:t>returns during that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Time-Weighted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Returns: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order to evaluate </a:t>
            </a:r>
            <a:r>
              <a:rPr dirty="0" sz="1100" spc="10">
                <a:latin typeface="Times New Roman"/>
                <a:cs typeface="Times New Roman"/>
              </a:rPr>
              <a:t>a manager's performance </a:t>
            </a:r>
            <a:r>
              <a:rPr dirty="0" sz="1100" spc="5">
                <a:latin typeface="Times New Roman"/>
                <a:cs typeface="Times New Roman"/>
              </a:rPr>
              <a:t>properly,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use the </a:t>
            </a:r>
            <a:r>
              <a:rPr dirty="0" sz="1100" spc="5">
                <a:latin typeface="Times New Roman"/>
                <a:cs typeface="Times New Roman"/>
              </a:rPr>
              <a:t>time-weighted  rate of return </a:t>
            </a:r>
            <a:r>
              <a:rPr dirty="0" sz="1100" spc="10">
                <a:latin typeface="Times New Roman"/>
                <a:cs typeface="Times New Roman"/>
              </a:rPr>
              <a:t>(TWR). </a:t>
            </a:r>
            <a:r>
              <a:rPr dirty="0" sz="1100" spc="15">
                <a:latin typeface="Times New Roman"/>
                <a:cs typeface="Times New Roman"/>
              </a:rPr>
              <a:t>TWRs </a:t>
            </a:r>
            <a:r>
              <a:rPr dirty="0" sz="1100" spc="5">
                <a:latin typeface="Times New Roman"/>
                <a:cs typeface="Times New Roman"/>
              </a:rPr>
              <a:t>are unaffected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any cash flows to the portfolio; therefore,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they measure the actual </a:t>
            </a:r>
            <a:r>
              <a:rPr dirty="0" sz="1100" spc="5">
                <a:latin typeface="Times New Roman"/>
                <a:cs typeface="Times New Roman"/>
              </a:rPr>
              <a:t>rate of return earned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portfolio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manager.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wish to </a:t>
            </a:r>
            <a:r>
              <a:rPr dirty="0" sz="1100" spc="5">
                <a:latin typeface="Times New Roman"/>
                <a:cs typeface="Times New Roman"/>
              </a:rPr>
              <a:t>determine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well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the-portfolio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manager </a:t>
            </a:r>
            <a:r>
              <a:rPr dirty="0" sz="1100" spc="5">
                <a:latin typeface="Times New Roman"/>
                <a:cs typeface="Times New Roman"/>
              </a:rPr>
              <a:t>performed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regardless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size or </a:t>
            </a:r>
            <a:r>
              <a:rPr dirty="0" sz="1100" spc="10">
                <a:latin typeface="Times New Roman"/>
                <a:cs typeface="Times New Roman"/>
              </a:rPr>
              <a:t>timing </a:t>
            </a:r>
            <a:r>
              <a:rPr dirty="0" sz="1100" spc="5">
                <a:latin typeface="Times New Roman"/>
                <a:cs typeface="Times New Roman"/>
              </a:rPr>
              <a:t>of the cash </a:t>
            </a:r>
            <a:r>
              <a:rPr dirty="0" sz="1100" spc="10">
                <a:latin typeface="Times New Roman"/>
                <a:cs typeface="Times New Roman"/>
              </a:rPr>
              <a:t>flows. </a:t>
            </a:r>
            <a:r>
              <a:rPr dirty="0" sz="1100" spc="5">
                <a:latin typeface="Times New Roman"/>
                <a:cs typeface="Times New Roman"/>
              </a:rPr>
              <a:t>Therefore, </a:t>
            </a:r>
            <a:r>
              <a:rPr dirty="0" sz="1100" spc="10">
                <a:latin typeface="Times New Roman"/>
                <a:cs typeface="Times New Roman"/>
              </a:rPr>
              <a:t>the time-weighted </a:t>
            </a:r>
            <a:r>
              <a:rPr dirty="0" sz="1100" spc="5">
                <a:latin typeface="Times New Roman"/>
                <a:cs typeface="Times New Roman"/>
              </a:rPr>
              <a:t>rate of </a:t>
            </a:r>
            <a:r>
              <a:rPr dirty="0" sz="1100" spc="10">
                <a:latin typeface="Times New Roman"/>
                <a:cs typeface="Times New Roman"/>
              </a:rPr>
              <a:t>return measures the  compound </a:t>
            </a:r>
            <a:r>
              <a:rPr dirty="0" sz="1100" spc="5">
                <a:latin typeface="Times New Roman"/>
                <a:cs typeface="Times New Roman"/>
              </a:rPr>
              <a:t>rate of growth of the portfolio </a:t>
            </a:r>
            <a:r>
              <a:rPr dirty="0" sz="1100" spc="10">
                <a:latin typeface="Times New Roman"/>
                <a:cs typeface="Times New Roman"/>
              </a:rPr>
              <a:t>during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evaluation </a:t>
            </a:r>
            <a:r>
              <a:rPr dirty="0" sz="1100" spc="5">
                <a:latin typeface="Times New Roman"/>
                <a:cs typeface="Times New Roman"/>
              </a:rPr>
              <a:t>period.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calculated by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computing the </a:t>
            </a:r>
            <a:r>
              <a:rPr dirty="0" sz="1100" spc="5">
                <a:latin typeface="Times New Roman"/>
                <a:cs typeface="Times New Roman"/>
              </a:rPr>
              <a:t>geometric </a:t>
            </a:r>
            <a:r>
              <a:rPr dirty="0" sz="1100" spc="10">
                <a:latin typeface="Times New Roman"/>
                <a:cs typeface="Times New Roman"/>
              </a:rPr>
              <a:t>average of </a:t>
            </a:r>
            <a:r>
              <a:rPr dirty="0" sz="1100" spc="5">
                <a:latin typeface="Times New Roman"/>
                <a:cs typeface="Times New Roman"/>
              </a:rPr>
              <a:t>the portfolio subperiod returns. That is,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calculate  </a:t>
            </a:r>
            <a:r>
              <a:rPr dirty="0" sz="1100" spc="10">
                <a:latin typeface="Times New Roman"/>
                <a:cs typeface="Times New Roman"/>
              </a:rPr>
              <a:t>the geometric mean of a </a:t>
            </a:r>
            <a:r>
              <a:rPr dirty="0" sz="1100" spc="5">
                <a:latin typeface="Times New Roman"/>
                <a:cs typeface="Times New Roman"/>
              </a:rPr>
              <a:t>set </a:t>
            </a:r>
            <a:r>
              <a:rPr dirty="0" sz="1100" spc="10">
                <a:latin typeface="Times New Roman"/>
                <a:cs typeface="Times New Roman"/>
              </a:rPr>
              <a:t>of return </a:t>
            </a:r>
            <a:r>
              <a:rPr dirty="0" sz="1100" spc="5">
                <a:latin typeface="Times New Roman"/>
                <a:cs typeface="Times New Roman"/>
              </a:rPr>
              <a:t>relatives </a:t>
            </a:r>
            <a:r>
              <a:rPr dirty="0" sz="1100" spc="10">
                <a:latin typeface="Times New Roman"/>
                <a:cs typeface="Times New Roman"/>
              </a:rPr>
              <a:t>(and </a:t>
            </a:r>
            <a:r>
              <a:rPr dirty="0" sz="1100" spc="5">
                <a:latin typeface="Times New Roman"/>
                <a:cs typeface="Times New Roman"/>
              </a:rPr>
              <a:t>subtract </a:t>
            </a:r>
            <a:r>
              <a:rPr dirty="0" sz="1100" spc="10">
                <a:latin typeface="Times New Roman"/>
                <a:cs typeface="Times New Roman"/>
              </a:rPr>
              <a:t>out the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1.0).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Which Measure </a:t>
            </a:r>
            <a:r>
              <a:rPr dirty="0" sz="1100" spc="5" b="1">
                <a:latin typeface="Times New Roman"/>
                <a:cs typeface="Times New Roman"/>
              </a:rPr>
              <a:t>to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Use: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dollar-weighted return </a:t>
            </a:r>
            <a:r>
              <a:rPr dirty="0" sz="1100" spc="10">
                <a:latin typeface="Times New Roman"/>
                <a:cs typeface="Times New Roman"/>
              </a:rPr>
              <a:t>and, the time-weighted </a:t>
            </a:r>
            <a:r>
              <a:rPr dirty="0" sz="1100" spc="5">
                <a:latin typeface="Times New Roman"/>
                <a:cs typeface="Times New Roman"/>
              </a:rPr>
              <a:t>return,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produce different results, and  at times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differences are substantial. In fact, the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will produce identical results only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case of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withdrawals or contributions during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evaluation </a:t>
            </a:r>
            <a:r>
              <a:rPr dirty="0" sz="1100" spc="10">
                <a:latin typeface="Times New Roman"/>
                <a:cs typeface="Times New Roman"/>
              </a:rPr>
              <a:t>period and with </a:t>
            </a:r>
            <a:r>
              <a:rPr dirty="0" sz="1100">
                <a:latin typeface="Times New Roman"/>
                <a:cs typeface="Times New Roman"/>
              </a:rPr>
              <a:t>all  </a:t>
            </a:r>
            <a:r>
              <a:rPr dirty="0" sz="1100" spc="10">
                <a:latin typeface="Times New Roman"/>
                <a:cs typeface="Times New Roman"/>
              </a:rPr>
              <a:t>investment income being </a:t>
            </a:r>
            <a:r>
              <a:rPr dirty="0" sz="1100" spc="5">
                <a:latin typeface="Times New Roman"/>
                <a:cs typeface="Times New Roman"/>
              </a:rPr>
              <a:t>reinvested. </a:t>
            </a:r>
            <a:r>
              <a:rPr dirty="0" sz="1100" spc="10">
                <a:latin typeface="Times New Roman"/>
                <a:cs typeface="Times New Roman"/>
              </a:rPr>
              <a:t>The time-weighted </a:t>
            </a:r>
            <a:r>
              <a:rPr dirty="0" sz="1100" spc="5">
                <a:latin typeface="Times New Roman"/>
                <a:cs typeface="Times New Roman"/>
              </a:rPr>
              <a:t>return captures the rate of return  actually earned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portfolio </a:t>
            </a:r>
            <a:r>
              <a:rPr dirty="0" sz="1100" spc="10">
                <a:latin typeface="Times New Roman"/>
                <a:cs typeface="Times New Roman"/>
              </a:rPr>
              <a:t>manager, whereas the </a:t>
            </a:r>
            <a:r>
              <a:rPr dirty="0" sz="1100" spc="5">
                <a:latin typeface="Times New Roman"/>
                <a:cs typeface="Times New Roman"/>
              </a:rPr>
              <a:t>dollar-weighted return captures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rate of return earned by the portfolio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owner.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For evaluating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performance of the portfolio manager, the time-weighted return </a:t>
            </a:r>
            <a:r>
              <a:rPr dirty="0" sz="1100" spc="5">
                <a:latin typeface="Times New Roman"/>
                <a:cs typeface="Times New Roman"/>
              </a:rPr>
              <a:t>should 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used, because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or she generally has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control over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deposits </a:t>
            </a:r>
            <a:r>
              <a:rPr dirty="0" sz="1100" spc="10">
                <a:latin typeface="Times New Roman"/>
                <a:cs typeface="Times New Roman"/>
              </a:rPr>
              <a:t>and withdrawals made  by the </a:t>
            </a:r>
            <a:r>
              <a:rPr dirty="0" sz="1100" spc="5">
                <a:latin typeface="Times New Roman"/>
                <a:cs typeface="Times New Roman"/>
              </a:rPr>
              <a:t>clients.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objective is to measure </a:t>
            </a:r>
            <a:r>
              <a:rPr dirty="0" sz="1100" spc="10">
                <a:latin typeface="Times New Roman"/>
                <a:cs typeface="Times New Roman"/>
              </a:rPr>
              <a:t>the performance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manager  independent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actions of the client,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this is better </a:t>
            </a:r>
            <a:r>
              <a:rPr dirty="0" sz="1100" spc="10">
                <a:latin typeface="Times New Roman"/>
                <a:cs typeface="Times New Roman"/>
              </a:rPr>
              <a:t>accomplished </a:t>
            </a:r>
            <a:r>
              <a:rPr dirty="0" sz="1100" spc="5">
                <a:latin typeface="Times New Roman"/>
                <a:cs typeface="Times New Roman"/>
              </a:rPr>
              <a:t>by using the time  weighted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RISK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MEASURES: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performance on </a:t>
            </a:r>
            <a:r>
              <a:rPr dirty="0" sz="1100" spc="5">
                <a:latin typeface="Times New Roman"/>
                <a:cs typeface="Times New Roman"/>
              </a:rPr>
              <a:t>the basis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properly calculated rate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return measure? </a:t>
            </a: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 spc="5">
                <a:latin typeface="Times New Roman"/>
                <a:cs typeface="Times New Roman"/>
              </a:rPr>
              <a:t>all rankings of mutual funds are often </a:t>
            </a:r>
            <a:r>
              <a:rPr dirty="0" sz="1100" spc="10">
                <a:latin typeface="Times New Roman"/>
                <a:cs typeface="Times New Roman"/>
              </a:rPr>
              <a:t>done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popular  press, </a:t>
            </a:r>
            <a:r>
              <a:rPr dirty="0" sz="1100" spc="10">
                <a:latin typeface="Times New Roman"/>
                <a:cs typeface="Times New Roman"/>
              </a:rPr>
              <a:t>with one-year, </a:t>
            </a:r>
            <a:r>
              <a:rPr dirty="0" sz="1100" spc="5">
                <a:latin typeface="Times New Roman"/>
                <a:cs typeface="Times New Roman"/>
              </a:rPr>
              <a:t>three-year, </a:t>
            </a:r>
            <a:r>
              <a:rPr dirty="0" sz="1100" spc="10">
                <a:latin typeface="Times New Roman"/>
                <a:cs typeface="Times New Roman"/>
              </a:rPr>
              <a:t>and sometimes five-year returns shown. Are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of return,  </a:t>
            </a:r>
            <a:r>
              <a:rPr dirty="0" sz="1100" spc="5">
                <a:latin typeface="Times New Roman"/>
                <a:cs typeface="Times New Roman"/>
              </a:rPr>
              <a:t>or averages,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indicators of </a:t>
            </a:r>
            <a:r>
              <a:rPr dirty="0" sz="1100" spc="10">
                <a:latin typeface="Times New Roman"/>
                <a:cs typeface="Times New Roman"/>
              </a:rPr>
              <a:t>performance?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985">
              <a:lnSpc>
                <a:spcPts val="1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Differences in risk will cause portfolios to </a:t>
            </a:r>
            <a:r>
              <a:rPr dirty="0" sz="1100" spc="10">
                <a:latin typeface="Times New Roman"/>
                <a:cs typeface="Times New Roman"/>
              </a:rPr>
              <a:t>respond </a:t>
            </a:r>
            <a:r>
              <a:rPr dirty="0" sz="1100" spc="5">
                <a:latin typeface="Times New Roman"/>
                <a:cs typeface="Times New Roman"/>
              </a:rPr>
              <a:t>differently to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 </a:t>
            </a:r>
            <a:r>
              <a:rPr dirty="0" sz="1100" spc="10">
                <a:latin typeface="Times New Roman"/>
                <a:cs typeface="Times New Roman"/>
              </a:rPr>
              <a:t>market and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accounted for in evaluating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performance.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>
                <a:latin typeface="Times New Roman"/>
                <a:cs typeface="Times New Roman"/>
              </a:rPr>
              <a:t>We now </a:t>
            </a:r>
            <a:r>
              <a:rPr dirty="0" sz="1100" spc="10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prevalent measures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risk used in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analysis are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total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3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4635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non-diversifiable or systematic risk.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standard deviation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portfolio's set of  returns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calculated easily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calculator or </a:t>
            </a:r>
            <a:r>
              <a:rPr dirty="0" sz="1100" spc="10">
                <a:latin typeface="Times New Roman"/>
                <a:cs typeface="Times New Roman"/>
              </a:rPr>
              <a:t>computer and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measure </a:t>
            </a:r>
            <a:r>
              <a:rPr dirty="0" sz="1100" spc="5">
                <a:latin typeface="Times New Roman"/>
                <a:cs typeface="Times New Roman"/>
              </a:rPr>
              <a:t>of total risk.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portfolio theory, part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risk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diversified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away.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Beta,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 measure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systematic risk, </a:t>
            </a:r>
            <a:r>
              <a:rPr dirty="0" sz="1100" spc="10">
                <a:latin typeface="Times New Roman"/>
                <a:cs typeface="Times New Roman"/>
              </a:rPr>
              <a:t>can be calculated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any number of </a:t>
            </a:r>
            <a:r>
              <a:rPr dirty="0" sz="1100" spc="5">
                <a:latin typeface="Times New Roman"/>
                <a:cs typeface="Times New Roman"/>
              </a:rPr>
              <a:t>software  programs, </a:t>
            </a:r>
            <a:r>
              <a:rPr dirty="0" sz="1100" spc="10">
                <a:latin typeface="Times New Roman"/>
                <a:cs typeface="Times New Roman"/>
              </a:rPr>
              <a:t>However, we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remember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Betas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estimates of systematic risk.  </a:t>
            </a:r>
            <a:r>
              <a:rPr dirty="0" sz="1100" spc="10">
                <a:latin typeface="Times New Roman"/>
                <a:cs typeface="Times New Roman"/>
              </a:rPr>
              <a:t>Betas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calculated using </a:t>
            </a:r>
            <a:r>
              <a:rPr dirty="0" sz="1100" spc="10">
                <a:latin typeface="Times New Roman"/>
                <a:cs typeface="Times New Roman"/>
              </a:rPr>
              <a:t>weekly, monthly, </a:t>
            </a:r>
            <a:r>
              <a:rPr dirty="0" sz="1100" spc="5">
                <a:latin typeface="Times New Roman"/>
                <a:cs typeface="Times New Roman"/>
              </a:rPr>
              <a:t>quarterly, or </a:t>
            </a:r>
            <a:r>
              <a:rPr dirty="0" sz="1100" spc="10">
                <a:latin typeface="Times New Roman"/>
                <a:cs typeface="Times New Roman"/>
              </a:rPr>
              <a:t>annual </a:t>
            </a:r>
            <a:r>
              <a:rPr dirty="0" sz="1100" spc="5">
                <a:latin typeface="Times New Roman"/>
                <a:cs typeface="Times New Roman"/>
              </a:rPr>
              <a:t>data, </a:t>
            </a:r>
            <a:r>
              <a:rPr dirty="0" sz="1100" spc="10">
                <a:latin typeface="Times New Roman"/>
                <a:cs typeface="Times New Roman"/>
              </a:rPr>
              <a:t>and each </a:t>
            </a:r>
            <a:r>
              <a:rPr dirty="0" sz="1100" spc="5">
                <a:latin typeface="Times New Roman"/>
                <a:cs typeface="Times New Roman"/>
              </a:rPr>
              <a:t>will  produce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different estimate.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variations in this calculation could </a:t>
            </a:r>
            <a:r>
              <a:rPr dirty="0" sz="1100" spc="10">
                <a:latin typeface="Times New Roman"/>
                <a:cs typeface="Times New Roman"/>
              </a:rPr>
              <a:t>produce </a:t>
            </a:r>
            <a:r>
              <a:rPr dirty="0" sz="1100" spc="5">
                <a:latin typeface="Times New Roman"/>
                <a:cs typeface="Times New Roman"/>
              </a:rPr>
              <a:t>differences in  rankings </a:t>
            </a:r>
            <a:r>
              <a:rPr dirty="0" sz="1100" spc="10">
                <a:latin typeface="Times New Roman"/>
                <a:cs typeface="Times New Roman"/>
              </a:rPr>
              <a:t>which use </a:t>
            </a:r>
            <a:r>
              <a:rPr dirty="0" sz="1100" spc="5">
                <a:latin typeface="Times New Roman"/>
                <a:cs typeface="Times New Roman"/>
              </a:rPr>
              <a:t>beta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measure of risk. Furthermore, </a:t>
            </a:r>
            <a:r>
              <a:rPr dirty="0" sz="1100" spc="10">
                <a:latin typeface="Times New Roman"/>
                <a:cs typeface="Times New Roman"/>
              </a:rPr>
              <a:t>betas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unstable,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they  </a:t>
            </a:r>
            <a:r>
              <a:rPr dirty="0" sz="1100" spc="10">
                <a:latin typeface="Times New Roman"/>
                <a:cs typeface="Times New Roman"/>
              </a:rPr>
              <a:t>change over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Risk-Adjusted </a:t>
            </a:r>
            <a:r>
              <a:rPr dirty="0" sz="1100" spc="10" b="1">
                <a:latin typeface="Times New Roman"/>
                <a:cs typeface="Times New Roman"/>
              </a:rPr>
              <a:t>Measures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Performance: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Based on the concepts of </a:t>
            </a:r>
            <a:r>
              <a:rPr dirty="0" sz="1100" spc="5">
                <a:latin typeface="Times New Roman"/>
                <a:cs typeface="Times New Roman"/>
              </a:rPr>
              <a:t>capital market </a:t>
            </a:r>
            <a:r>
              <a:rPr dirty="0" sz="1100" spc="10">
                <a:latin typeface="Times New Roman"/>
                <a:cs typeface="Times New Roman"/>
              </a:rPr>
              <a:t>theory, and </a:t>
            </a:r>
            <a:r>
              <a:rPr dirty="0" sz="1100" spc="5">
                <a:latin typeface="Times New Roman"/>
                <a:cs typeface="Times New Roman"/>
              </a:rPr>
              <a:t>recognizing </a:t>
            </a:r>
            <a:r>
              <a:rPr dirty="0" sz="1100" spc="10">
                <a:latin typeface="Times New Roman"/>
                <a:cs typeface="Times New Roman"/>
              </a:rPr>
              <a:t>the necessity </a:t>
            </a:r>
            <a:r>
              <a:rPr dirty="0" sz="1100" spc="5">
                <a:latin typeface="Times New Roman"/>
                <a:cs typeface="Times New Roman"/>
              </a:rPr>
              <a:t>to incorporate 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into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analysis, three </a:t>
            </a:r>
            <a:r>
              <a:rPr dirty="0" sz="1100" spc="10">
                <a:latin typeface="Times New Roman"/>
                <a:cs typeface="Times New Roman"/>
              </a:rPr>
              <a:t>researchers— William </a:t>
            </a:r>
            <a:r>
              <a:rPr dirty="0" sz="1100" spc="5">
                <a:latin typeface="Times New Roman"/>
                <a:cs typeface="Times New Roman"/>
              </a:rPr>
              <a:t>Sharpe, </a:t>
            </a:r>
            <a:r>
              <a:rPr dirty="0" sz="1100" spc="10">
                <a:latin typeface="Times New Roman"/>
                <a:cs typeface="Times New Roman"/>
              </a:rPr>
              <a:t>Jack Treynor, </a:t>
            </a:r>
            <a:r>
              <a:rPr dirty="0" sz="1100" spc="5">
                <a:latin typeface="Times New Roman"/>
                <a:cs typeface="Times New Roman"/>
              </a:rPr>
              <a:t>and  </a:t>
            </a:r>
            <a:r>
              <a:rPr dirty="0" sz="1100" spc="10">
                <a:latin typeface="Times New Roman"/>
                <a:cs typeface="Times New Roman"/>
              </a:rPr>
              <a:t>Michael Jensen— developed </a:t>
            </a:r>
            <a:r>
              <a:rPr dirty="0" sz="1100" spc="5">
                <a:latin typeface="Times New Roman"/>
                <a:cs typeface="Times New Roman"/>
              </a:rPr>
              <a:t>measures of portfolio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in the 1960s. These  measures are often referred to .as the </a:t>
            </a:r>
            <a:r>
              <a:rPr dirty="0" sz="1100" spc="10">
                <a:latin typeface="Times New Roman"/>
                <a:cs typeface="Times New Roman"/>
              </a:rPr>
              <a:t>composite (risk-adjusted') measures of </a:t>
            </a:r>
            <a:r>
              <a:rPr dirty="0" sz="1100" spc="5">
                <a:latin typeface="Times New Roman"/>
                <a:cs typeface="Times New Roman"/>
              </a:rPr>
              <a:t>portfolio  performance,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meaning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 .they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incorporate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'both realized return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 evaluation.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measures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often still </a:t>
            </a:r>
            <a:r>
              <a:rPr dirty="0" sz="1100" spc="10">
                <a:latin typeface="Times New Roman"/>
                <a:cs typeface="Times New Roman"/>
              </a:rPr>
              <a:t>used,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evidenced by </a:t>
            </a:r>
            <a:r>
              <a:rPr dirty="0" sz="1100" spc="5">
                <a:latin typeface="Times New Roman"/>
                <a:cs typeface="Times New Roman"/>
              </a:rPr>
              <a:t>Morningstar, </a:t>
            </a:r>
            <a:r>
              <a:rPr dirty="0" sz="1100" spc="10">
                <a:latin typeface="Times New Roman"/>
                <a:cs typeface="Times New Roman"/>
              </a:rPr>
              <a:t>perhaps the  best-known </a:t>
            </a:r>
            <a:r>
              <a:rPr dirty="0" sz="1100" spc="5">
                <a:latin typeface="Times New Roman"/>
                <a:cs typeface="Times New Roman"/>
              </a:rPr>
              <a:t>source of mutual fund information, reporting </a:t>
            </a:r>
            <a:r>
              <a:rPr dirty="0" sz="1100" spc="10">
                <a:latin typeface="Times New Roman"/>
                <a:cs typeface="Times New Roman"/>
              </a:rPr>
              <a:t>the Sharpe </a:t>
            </a:r>
            <a:r>
              <a:rPr dirty="0" sz="1100" spc="5">
                <a:latin typeface="Times New Roman"/>
                <a:cs typeface="Times New Roman"/>
              </a:rPr>
              <a:t>ratio explained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below.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Sharpe Performance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Measure: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William </a:t>
            </a:r>
            <a:r>
              <a:rPr dirty="0" sz="1100" spc="5">
                <a:latin typeface="Times New Roman"/>
                <a:cs typeface="Times New Roman"/>
              </a:rPr>
              <a:t>Sharpe, </a:t>
            </a:r>
            <a:r>
              <a:rPr dirty="0" sz="1100" spc="10">
                <a:latin typeface="Times New Roman"/>
                <a:cs typeface="Times New Roman"/>
              </a:rPr>
              <a:t>whose </a:t>
            </a:r>
            <a:r>
              <a:rPr dirty="0" sz="1100" spc="5">
                <a:latin typeface="Times New Roman"/>
                <a:cs typeface="Times New Roman"/>
              </a:rPr>
              <a:t>contributions to portfolio </a:t>
            </a:r>
            <a:r>
              <a:rPr dirty="0" sz="1100" spc="10">
                <a:latin typeface="Times New Roman"/>
                <a:cs typeface="Times New Roman"/>
              </a:rPr>
              <a:t>theory have been </a:t>
            </a:r>
            <a:r>
              <a:rPr dirty="0" sz="1100" spc="5">
                <a:latin typeface="Times New Roman"/>
                <a:cs typeface="Times New Roman"/>
              </a:rPr>
              <a:t>previously discussed,  introduced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risk-adjusted </a:t>
            </a:r>
            <a:r>
              <a:rPr dirty="0" sz="1100" spc="10">
                <a:latin typeface="Times New Roman"/>
                <a:cs typeface="Times New Roman"/>
              </a:rPr>
              <a:t>measure of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performance called the reward–to-variability 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(RVAR) </a:t>
            </a:r>
            <a:r>
              <a:rPr dirty="0" sz="1100" spc="5">
                <a:latin typeface="Times New Roman"/>
                <a:cs typeface="Times New Roman"/>
              </a:rPr>
              <a:t>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his </a:t>
            </a:r>
            <a:r>
              <a:rPr dirty="0" sz="1100" spc="10">
                <a:latin typeface="Times New Roman"/>
                <a:cs typeface="Times New Roman"/>
              </a:rPr>
              <a:t>work </a:t>
            </a:r>
            <a:r>
              <a:rPr dirty="0" sz="1100" spc="5">
                <a:latin typeface="Times New Roman"/>
                <a:cs typeface="Times New Roman"/>
              </a:rPr>
              <a:t>in capital market </a:t>
            </a:r>
            <a:r>
              <a:rPr dirty="0" sz="1100" spc="10">
                <a:latin typeface="Times New Roman"/>
                <a:cs typeface="Times New Roman"/>
              </a:rPr>
              <a:t>theory.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uses </a:t>
            </a:r>
            <a:r>
              <a:rPr dirty="0" sz="1100" spc="10">
                <a:latin typeface="Times New Roman"/>
                <a:cs typeface="Times New Roman"/>
              </a:rPr>
              <a:t>a benchmark  based on the expost capital market </a:t>
            </a:r>
            <a:r>
              <a:rPr dirty="0" sz="1100" spc="5">
                <a:latin typeface="Times New Roman"/>
                <a:cs typeface="Times New Roman"/>
              </a:rPr>
              <a:t>line. </a:t>
            </a:r>
            <a:r>
              <a:rPr dirty="0" sz="1100" spc="10">
                <a:latin typeface="Times New Roman"/>
                <a:cs typeface="Times New Roman"/>
              </a:rPr>
              <a:t>This measure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defined</a:t>
            </a:r>
            <a:r>
              <a:rPr dirty="0" sz="1100" spc="-1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RVAR = [TRp </a:t>
            </a:r>
            <a:r>
              <a:rPr dirty="0" sz="1100" spc="5" b="1">
                <a:latin typeface="Times New Roman"/>
                <a:cs typeface="Times New Roman"/>
              </a:rPr>
              <a:t>- </a:t>
            </a:r>
            <a:r>
              <a:rPr dirty="0" sz="1100" spc="10" b="1">
                <a:latin typeface="Times New Roman"/>
                <a:cs typeface="Times New Roman"/>
              </a:rPr>
              <a:t>RF] </a:t>
            </a:r>
            <a:r>
              <a:rPr dirty="0" sz="1100" spc="5" b="1">
                <a:latin typeface="Times New Roman"/>
                <a:cs typeface="Times New Roman"/>
              </a:rPr>
              <a:t>/</a:t>
            </a:r>
            <a:r>
              <a:rPr dirty="0" sz="1100" spc="-8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SDp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2270760">
              <a:lnSpc>
                <a:spcPct val="1000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excess return /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endParaRPr sz="1100">
              <a:latin typeface="Times New Roman"/>
              <a:cs typeface="Times New Roman"/>
            </a:endParaRPr>
          </a:p>
          <a:p>
            <a:pPr marL="12700" marR="1586230">
              <a:lnSpc>
                <a:spcPct val="196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TRp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the average </a:t>
            </a:r>
            <a:r>
              <a:rPr dirty="0" sz="1100" spc="15">
                <a:latin typeface="Times New Roman"/>
                <a:cs typeface="Times New Roman"/>
              </a:rPr>
              <a:t>TR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p </a:t>
            </a:r>
            <a:r>
              <a:rPr dirty="0" sz="1100" spc="5">
                <a:latin typeface="Times New Roman"/>
                <a:cs typeface="Times New Roman"/>
              </a:rPr>
              <a:t>during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period of time  </a:t>
            </a:r>
            <a:r>
              <a:rPr dirty="0" sz="1100" spc="15">
                <a:latin typeface="Times New Roman"/>
                <a:cs typeface="Times New Roman"/>
              </a:rPr>
              <a:t>RF = </a:t>
            </a:r>
            <a:r>
              <a:rPr dirty="0" sz="1100" spc="10">
                <a:latin typeface="Times New Roman"/>
                <a:cs typeface="Times New Roman"/>
              </a:rPr>
              <a:t>he average risk-free rate of return during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period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SDp = </a:t>
            </a:r>
            <a:r>
              <a:rPr dirty="0" sz="1100" spc="5">
                <a:latin typeface="Times New Roman"/>
                <a:cs typeface="Times New Roman"/>
              </a:rPr>
              <a:t>the standard deviation of return for portfolio </a:t>
            </a:r>
            <a:r>
              <a:rPr dirty="0" sz="1100" spc="10">
                <a:latin typeface="Times New Roman"/>
                <a:cs typeface="Times New Roman"/>
              </a:rPr>
              <a:t>p </a:t>
            </a:r>
            <a:r>
              <a:rPr dirty="0" sz="1100" spc="5">
                <a:latin typeface="Times New Roman"/>
                <a:cs typeface="Times New Roman"/>
              </a:rPr>
              <a:t>during the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>
                <a:latin typeface="Times New Roman"/>
                <a:cs typeface="Times New Roman"/>
              </a:rPr>
              <a:t>TRp </a:t>
            </a:r>
            <a:r>
              <a:rPr dirty="0" sz="1100" spc="10">
                <a:latin typeface="Times New Roman"/>
                <a:cs typeface="Times New Roman"/>
              </a:rPr>
              <a:t>– </a:t>
            </a:r>
            <a:r>
              <a:rPr dirty="0" sz="1100" spc="15">
                <a:latin typeface="Times New Roman"/>
                <a:cs typeface="Times New Roman"/>
              </a:rPr>
              <a:t>RF = </a:t>
            </a:r>
            <a:r>
              <a:rPr dirty="0" sz="1100" spc="10">
                <a:latin typeface="Times New Roman"/>
                <a:cs typeface="Times New Roman"/>
              </a:rPr>
              <a:t>the excess return (risk premium) on portfolio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Treynor Performance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Measure: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approximately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time </a:t>
            </a:r>
            <a:r>
              <a:rPr dirty="0" sz="1100" spc="5">
                <a:latin typeface="Times New Roman"/>
                <a:cs typeface="Times New Roman"/>
              </a:rPr>
              <a:t>as Sharpe's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developed </a:t>
            </a:r>
            <a:r>
              <a:rPr dirty="0" sz="1100" spc="5">
                <a:latin typeface="Times New Roman"/>
                <a:cs typeface="Times New Roman"/>
              </a:rPr>
              <a:t>(the mid-1960s), jack  </a:t>
            </a:r>
            <a:r>
              <a:rPr dirty="0" sz="1100" spc="10">
                <a:latin typeface="Times New Roman"/>
                <a:cs typeface="Times New Roman"/>
              </a:rPr>
              <a:t>Treynor </a:t>
            </a:r>
            <a:r>
              <a:rPr dirty="0" sz="1100" spc="5">
                <a:latin typeface="Times New Roman"/>
                <a:cs typeface="Times New Roman"/>
              </a:rPr>
              <a:t>presented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similar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called the </a:t>
            </a:r>
            <a:r>
              <a:rPr dirty="0" sz="1100" spc="10">
                <a:latin typeface="Times New Roman"/>
                <a:cs typeface="Times New Roman"/>
              </a:rPr>
              <a:t>reward-to-volatility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(RVOL) </a:t>
            </a:r>
            <a:r>
              <a:rPr dirty="0" sz="1100" spc="5">
                <a:latin typeface="Times New Roman"/>
                <a:cs typeface="Times New Roman"/>
              </a:rPr>
              <a:t>like  Sharpe, </a:t>
            </a:r>
            <a:r>
              <a:rPr dirty="0" sz="1100" spc="10">
                <a:latin typeface="Times New Roman"/>
                <a:cs typeface="Times New Roman"/>
              </a:rPr>
              <a:t>Treynor </a:t>
            </a:r>
            <a:r>
              <a:rPr dirty="0" sz="1100" spc="5">
                <a:latin typeface="Times New Roman"/>
                <a:cs typeface="Times New Roman"/>
              </a:rPr>
              <a:t>sought to </a:t>
            </a:r>
            <a:r>
              <a:rPr dirty="0" sz="1100" spc="10">
                <a:latin typeface="Times New Roman"/>
                <a:cs typeface="Times New Roman"/>
              </a:rPr>
              <a:t>relate the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its risk. </a:t>
            </a:r>
            <a:r>
              <a:rPr dirty="0" sz="1100" spc="10">
                <a:latin typeface="Times New Roman"/>
                <a:cs typeface="Times New Roman"/>
              </a:rPr>
              <a:t>Treynor, </a:t>
            </a:r>
            <a:r>
              <a:rPr dirty="0" sz="1100" spc="5">
                <a:latin typeface="Times New Roman"/>
                <a:cs typeface="Times New Roman"/>
              </a:rPr>
              <a:t>however,  distinguished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total 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systematic risk, implicitly </a:t>
            </a:r>
            <a:r>
              <a:rPr dirty="0" sz="1100" spc="10">
                <a:latin typeface="Times New Roman"/>
                <a:cs typeface="Times New Roman"/>
              </a:rPr>
              <a:t>assuming </a:t>
            </a:r>
            <a:r>
              <a:rPr dirty="0" sz="1100" spc="5">
                <a:latin typeface="Times New Roman"/>
                <a:cs typeface="Times New Roman"/>
              </a:rPr>
              <a:t>that portfolios  </a:t>
            </a:r>
            <a:r>
              <a:rPr dirty="0" sz="1100" spc="10">
                <a:latin typeface="Times New Roman"/>
                <a:cs typeface="Times New Roman"/>
              </a:rPr>
              <a:t>are well </a:t>
            </a:r>
            <a:r>
              <a:rPr dirty="0" sz="1100" spc="5">
                <a:latin typeface="Times New Roman"/>
                <a:cs typeface="Times New Roman"/>
              </a:rPr>
              <a:t>diversified;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ignored any </a:t>
            </a:r>
            <a:r>
              <a:rPr dirty="0" sz="1100" spc="5">
                <a:latin typeface="Times New Roman"/>
                <a:cs typeface="Times New Roman"/>
              </a:rPr>
              <a:t>diversifiable risk.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used as </a:t>
            </a:r>
            <a:r>
              <a:rPr dirty="0" sz="1100" spc="10">
                <a:latin typeface="Times New Roman"/>
                <a:cs typeface="Times New Roman"/>
              </a:rPr>
              <a:t>a benchmark the  ex </a:t>
            </a:r>
            <a:r>
              <a:rPr dirty="0" sz="1100" spc="5">
                <a:latin typeface="Times New Roman"/>
                <a:cs typeface="Times New Roman"/>
              </a:rPr>
              <a:t>post </a:t>
            </a:r>
            <a:r>
              <a:rPr dirty="0" sz="1100" spc="10">
                <a:latin typeface="Times New Roman"/>
                <a:cs typeface="Times New Roman"/>
              </a:rPr>
              <a:t>security </a:t>
            </a:r>
            <a:r>
              <a:rPr dirty="0" sz="1100" spc="5">
                <a:latin typeface="Times New Roman"/>
                <a:cs typeface="Times New Roman"/>
              </a:rPr>
              <a:t>market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line.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In measuring portfolio performance, Treynor </a:t>
            </a:r>
            <a:r>
              <a:rPr dirty="0" sz="1100" spc="5">
                <a:latin typeface="Times New Roman"/>
                <a:cs typeface="Times New Roman"/>
              </a:rPr>
              <a:t>introduced </a:t>
            </a:r>
            <a:r>
              <a:rPr dirty="0" sz="1100" spc="10">
                <a:latin typeface="Times New Roman"/>
                <a:cs typeface="Times New Roman"/>
              </a:rPr>
              <a:t>the concept of </a:t>
            </a:r>
            <a:r>
              <a:rPr dirty="0" sz="1100" spc="5">
                <a:latin typeface="Times New Roman"/>
                <a:cs typeface="Times New Roman"/>
              </a:rPr>
              <a:t>the characteristic  line </a:t>
            </a:r>
            <a:r>
              <a:rPr dirty="0" sz="1100" spc="10">
                <a:latin typeface="Times New Roman"/>
                <a:cs typeface="Times New Roman"/>
              </a:rPr>
              <a:t>which was </a:t>
            </a:r>
            <a:r>
              <a:rPr dirty="0" sz="1100" spc="5">
                <a:latin typeface="Times New Roman"/>
                <a:cs typeface="Times New Roman"/>
              </a:rPr>
              <a:t>used to partition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security's return into its </a:t>
            </a:r>
            <a:r>
              <a:rPr dirty="0" sz="1100" spc="10">
                <a:latin typeface="Times New Roman"/>
                <a:cs typeface="Times New Roman"/>
              </a:rPr>
              <a:t>systematic and </a:t>
            </a:r>
            <a:r>
              <a:rPr dirty="0" sz="1100" spc="5">
                <a:latin typeface="Times New Roman"/>
                <a:cs typeface="Times New Roman"/>
              </a:rPr>
              <a:t>non-systematic  </a:t>
            </a:r>
            <a:r>
              <a:rPr dirty="0" sz="1100" spc="10">
                <a:latin typeface="Times New Roman"/>
                <a:cs typeface="Times New Roman"/>
              </a:rPr>
              <a:t>components.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used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similar </a:t>
            </a:r>
            <a:r>
              <a:rPr dirty="0" sz="1100" spc="10">
                <a:latin typeface="Times New Roman"/>
                <a:cs typeface="Times New Roman"/>
              </a:rPr>
              <a:t>manner with </a:t>
            </a:r>
            <a:r>
              <a:rPr dirty="0" sz="1100" spc="5">
                <a:latin typeface="Times New Roman"/>
                <a:cs typeface="Times New Roman"/>
              </a:rPr>
              <a:t>portfolios, depicting the relationship 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those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slope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characteristic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238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016508" y="5849111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 h="0">
                <a:moveTo>
                  <a:pt x="0" y="0"/>
                </a:moveTo>
                <a:lnTo>
                  <a:pt x="214883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016508" y="6172200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 h="0">
                <a:moveTo>
                  <a:pt x="0" y="0"/>
                </a:moveTo>
                <a:lnTo>
                  <a:pt x="214883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016508" y="6602730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 h="0">
                <a:moveTo>
                  <a:pt x="0" y="0"/>
                </a:moveTo>
                <a:lnTo>
                  <a:pt x="214883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447038" y="6602730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4" h="0">
                <a:moveTo>
                  <a:pt x="0" y="0"/>
                </a:moveTo>
                <a:lnTo>
                  <a:pt x="214884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489959" y="5203697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4" h="0">
                <a:moveTo>
                  <a:pt x="0" y="0"/>
                </a:moveTo>
                <a:lnTo>
                  <a:pt x="214884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919728" y="5203697"/>
            <a:ext cx="215900" cy="0"/>
          </a:xfrm>
          <a:custGeom>
            <a:avLst/>
            <a:gdLst/>
            <a:ahLst/>
            <a:cxnLst/>
            <a:rect l="l" t="t" r="r" b="b"/>
            <a:pathLst>
              <a:path w="215900" h="0">
                <a:moveTo>
                  <a:pt x="0" y="0"/>
                </a:moveTo>
                <a:lnTo>
                  <a:pt x="215646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269238" y="406989"/>
            <a:ext cx="5665470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77800" marR="170815">
              <a:lnSpc>
                <a:spcPct val="98300"/>
              </a:lnSpc>
              <a:spcBef>
                <a:spcPts val="150"/>
              </a:spcBef>
              <a:tabLst>
                <a:tab pos="52768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measures the </a:t>
            </a:r>
            <a:r>
              <a:rPr dirty="0" sz="1100" spc="5">
                <a:latin typeface="Times New Roman"/>
                <a:cs typeface="Times New Roman"/>
              </a:rPr>
              <a:t>relative volatility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fund's returns.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know, the slope </a:t>
            </a:r>
            <a:r>
              <a:rPr dirty="0" sz="1100" spc="5">
                <a:latin typeface="Times New Roman"/>
                <a:cs typeface="Times New Roman"/>
              </a:rPr>
              <a:t>of this line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beta </a:t>
            </a:r>
            <a:r>
              <a:rPr dirty="0" sz="1100" spc="5">
                <a:latin typeface="Times New Roman"/>
                <a:cs typeface="Times New Roman"/>
              </a:rPr>
              <a:t>coefficient,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measure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volatility (or responsiveness) of the  </a:t>
            </a:r>
            <a:r>
              <a:rPr dirty="0" sz="1100" spc="10">
                <a:latin typeface="Times New Roman"/>
                <a:cs typeface="Times New Roman"/>
              </a:rPr>
              <a:t>portfolio's returns in relation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those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index.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1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Characteristic lines,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estimated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regressing each portfolio's returns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 proxy returns using either raw returns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portfolios and raw proxy returns or excess 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returns and </a:t>
            </a:r>
            <a:r>
              <a:rPr dirty="0" sz="1100" spc="5">
                <a:latin typeface="Times New Roman"/>
                <a:cs typeface="Times New Roman"/>
              </a:rPr>
              <a:t>excess</a:t>
            </a:r>
            <a:r>
              <a:rPr dirty="0" baseline="37037" sz="1125" spc="7">
                <a:latin typeface="Times New Roman"/>
                <a:cs typeface="Times New Roman"/>
              </a:rPr>
              <a:t>1 </a:t>
            </a:r>
            <a:r>
              <a:rPr dirty="0" sz="1100" spc="5">
                <a:latin typeface="Times New Roman"/>
                <a:cs typeface="Times New Roman"/>
              </a:rPr>
              <a:t>market proxy it turns </a:t>
            </a:r>
            <a:r>
              <a:rPr dirty="0" sz="1100" spc="10">
                <a:latin typeface="Times New Roman"/>
                <a:cs typeface="Times New Roman"/>
              </a:rPr>
              <a:t>where the </a:t>
            </a:r>
            <a:r>
              <a:rPr dirty="0" sz="1100" spc="5">
                <a:latin typeface="Times New Roman"/>
                <a:cs typeface="Times New Roman"/>
              </a:rPr>
              <a:t>risk-free rate </a:t>
            </a:r>
            <a:r>
              <a:rPr dirty="0" sz="1100" spc="10">
                <a:latin typeface="Times New Roman"/>
                <a:cs typeface="Times New Roman"/>
              </a:rPr>
              <a:t>has been  </a:t>
            </a:r>
            <a:r>
              <a:rPr dirty="0" sz="1100" spc="5">
                <a:latin typeface="Times New Roman"/>
                <a:cs typeface="Times New Roman"/>
              </a:rPr>
              <a:t>subtracted </a:t>
            </a:r>
            <a:r>
              <a:rPr dirty="0" sz="1100" spc="10">
                <a:latin typeface="Times New Roman"/>
                <a:cs typeface="Times New Roman"/>
              </a:rPr>
              <a:t>out: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latter </a:t>
            </a:r>
            <a:r>
              <a:rPr dirty="0" sz="1100" spc="10">
                <a:latin typeface="Times New Roman"/>
                <a:cs typeface="Times New Roman"/>
              </a:rPr>
              <a:t>method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theoretically better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used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77800" marR="17081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Treynor's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relates </a:t>
            </a:r>
            <a:r>
              <a:rPr dirty="0" sz="1100" spc="10">
                <a:latin typeface="Times New Roman"/>
                <a:cs typeface="Times New Roman"/>
              </a:rPr>
              <a:t>the average excess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portfolio during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period  (exactly 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variable as in </a:t>
            </a:r>
            <a:r>
              <a:rPr dirty="0" sz="1100" spc="10">
                <a:latin typeface="Times New Roman"/>
                <a:cs typeface="Times New Roman"/>
              </a:rPr>
              <a:t>the Sharpe </a:t>
            </a:r>
            <a:r>
              <a:rPr dirty="0" sz="1100" spc="5">
                <a:latin typeface="Times New Roman"/>
                <a:cs typeface="Times New Roman"/>
              </a:rPr>
              <a:t>measure) to its systematic risk as </a:t>
            </a:r>
            <a:r>
              <a:rPr dirty="0" sz="1100" spc="10">
                <a:latin typeface="Times New Roman"/>
                <a:cs typeface="Times New Roman"/>
              </a:rPr>
              <a:t>measured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portfolio's </a:t>
            </a:r>
            <a:r>
              <a:rPr dirty="0" sz="1100" spc="10">
                <a:latin typeface="Times New Roman"/>
                <a:cs typeface="Times New Roman"/>
              </a:rPr>
              <a:t>beta.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reward-to-volatility ratio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20" b="1">
                <a:latin typeface="Times New Roman"/>
                <a:cs typeface="Times New Roman"/>
              </a:rPr>
              <a:t>RVOL </a:t>
            </a:r>
            <a:r>
              <a:rPr dirty="0" sz="1100" spc="15" b="1">
                <a:latin typeface="Times New Roman"/>
                <a:cs typeface="Times New Roman"/>
              </a:rPr>
              <a:t>= [TRp </a:t>
            </a:r>
            <a:r>
              <a:rPr dirty="0" sz="1100" spc="5" b="1">
                <a:latin typeface="Times New Roman"/>
                <a:cs typeface="Times New Roman"/>
              </a:rPr>
              <a:t>- </a:t>
            </a:r>
            <a:r>
              <a:rPr dirty="0" sz="1100" spc="10" b="1">
                <a:latin typeface="Times New Roman"/>
                <a:cs typeface="Times New Roman"/>
              </a:rPr>
              <a:t>RF] </a:t>
            </a:r>
            <a:r>
              <a:rPr dirty="0" sz="1100" spc="5" b="1">
                <a:latin typeface="Times New Roman"/>
                <a:cs typeface="Times New Roman"/>
              </a:rPr>
              <a:t>/</a:t>
            </a:r>
            <a:r>
              <a:rPr dirty="0" sz="1100" spc="-4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βp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2506980">
              <a:lnSpc>
                <a:spcPts val="1310"/>
              </a:lnSpc>
            </a:pP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Average </a:t>
            </a:r>
            <a:r>
              <a:rPr dirty="0" sz="1100" spc="10">
                <a:latin typeface="Times New Roman"/>
                <a:cs typeface="Times New Roman"/>
              </a:rPr>
              <a:t>excess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endParaRPr sz="1100">
              <a:latin typeface="Times New Roman"/>
              <a:cs typeface="Times New Roman"/>
            </a:endParaRPr>
          </a:p>
          <a:p>
            <a:pPr marL="2327910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βp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beta </a:t>
            </a:r>
            <a:r>
              <a:rPr dirty="0" sz="1100" spc="5">
                <a:latin typeface="Times New Roman"/>
                <a:cs typeface="Times New Roman"/>
              </a:rPr>
              <a:t>for portfolio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81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 this case,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are calculating </a:t>
            </a:r>
            <a:r>
              <a:rPr dirty="0" sz="1100" spc="10">
                <a:latin typeface="Times New Roman"/>
                <a:cs typeface="Times New Roman"/>
              </a:rPr>
              <a:t>the excess </a:t>
            </a:r>
            <a:r>
              <a:rPr dirty="0" sz="1100" spc="5">
                <a:latin typeface="Times New Roman"/>
                <a:cs typeface="Times New Roman"/>
              </a:rPr>
              <a:t>return per </a:t>
            </a:r>
            <a:r>
              <a:rPr dirty="0" sz="1100" spc="10">
                <a:latin typeface="Times New Roman"/>
                <a:cs typeface="Times New Roman"/>
              </a:rPr>
              <a:t>unit </a:t>
            </a:r>
            <a:r>
              <a:rPr dirty="0" sz="1100" spc="5">
                <a:latin typeface="Times New Roman"/>
                <a:cs typeface="Times New Roman"/>
              </a:rPr>
              <a:t>of systematic risk.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5">
                <a:latin typeface="Times New Roman"/>
                <a:cs typeface="Times New Roman"/>
              </a:rPr>
              <a:t>RVAR,  </a:t>
            </a:r>
            <a:r>
              <a:rPr dirty="0" sz="1100" spc="5">
                <a:latin typeface="Times New Roman"/>
                <a:cs typeface="Times New Roman"/>
              </a:rPr>
              <a:t>higher </a:t>
            </a:r>
            <a:r>
              <a:rPr dirty="0" sz="1100" spc="10">
                <a:latin typeface="Times New Roman"/>
                <a:cs typeface="Times New Roman"/>
              </a:rPr>
              <a:t>values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RVOL </a:t>
            </a:r>
            <a:r>
              <a:rPr dirty="0" sz="1100" spc="10">
                <a:latin typeface="Times New Roman"/>
                <a:cs typeface="Times New Roman"/>
              </a:rPr>
              <a:t>indicate </a:t>
            </a:r>
            <a:r>
              <a:rPr dirty="0" sz="1100" spc="5">
                <a:latin typeface="Times New Roman"/>
                <a:cs typeface="Times New Roman"/>
              </a:rPr>
              <a:t>better portfolio </a:t>
            </a:r>
            <a:r>
              <a:rPr dirty="0" sz="1100" spc="10">
                <a:latin typeface="Times New Roman"/>
                <a:cs typeface="Times New Roman"/>
              </a:rPr>
              <a:t>performance. </a:t>
            </a:r>
            <a:r>
              <a:rPr dirty="0" sz="1100" spc="5">
                <a:latin typeface="Times New Roman"/>
                <a:cs typeface="Times New Roman"/>
              </a:rPr>
              <a:t>Portfolios </a:t>
            </a:r>
            <a:r>
              <a:rPr dirty="0" sz="1100" spc="10">
                <a:latin typeface="Times New Roman"/>
                <a:cs typeface="Times New Roman"/>
              </a:rPr>
              <a:t>can be ranked </a:t>
            </a:r>
            <a:r>
              <a:rPr dirty="0" sz="1100" spc="5">
                <a:latin typeface="Times New Roman"/>
                <a:cs typeface="Times New Roman"/>
              </a:rPr>
              <a:t>on  their </a:t>
            </a:r>
            <a:r>
              <a:rPr dirty="0" sz="1100" spc="10">
                <a:latin typeface="Times New Roman"/>
                <a:cs typeface="Times New Roman"/>
              </a:rPr>
              <a:t>RVOL,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assuming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Treynor measure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correct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of portfolio  performance, the </a:t>
            </a:r>
            <a:r>
              <a:rPr dirty="0" sz="1100" spc="10">
                <a:latin typeface="Times New Roman"/>
                <a:cs typeface="Times New Roman"/>
              </a:rPr>
              <a:t>best performing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determined.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Comparing </a:t>
            </a:r>
            <a:r>
              <a:rPr dirty="0" sz="1100" spc="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Sharpe and Treynor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Measures: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1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their similarity, </a:t>
            </a:r>
            <a:r>
              <a:rPr dirty="0" sz="1100" spc="10">
                <a:latin typeface="Times New Roman"/>
                <a:cs typeface="Times New Roman"/>
              </a:rPr>
              <a:t>when should </a:t>
            </a:r>
            <a:r>
              <a:rPr dirty="0" sz="1100" spc="15">
                <a:latin typeface="Times New Roman"/>
                <a:cs typeface="Times New Roman"/>
              </a:rPr>
              <a:t>RVAR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5">
                <a:latin typeface="Times New Roman"/>
                <a:cs typeface="Times New Roman"/>
              </a:rPr>
              <a:t>RVOL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used, and. </a:t>
            </a:r>
            <a:r>
              <a:rPr dirty="0" sz="1100" spc="10">
                <a:latin typeface="Times New Roman"/>
                <a:cs typeface="Times New Roman"/>
              </a:rPr>
              <a:t>why? </a:t>
            </a:r>
            <a:r>
              <a:rPr dirty="0" sz="1100" spc="5">
                <a:latin typeface="Times New Roman"/>
                <a:cs typeface="Times New Roman"/>
              </a:rPr>
              <a:t>Actually, given  </a:t>
            </a:r>
            <a:r>
              <a:rPr dirty="0" sz="1100" spc="10">
                <a:latin typeface="Times New Roman"/>
                <a:cs typeface="Times New Roman"/>
              </a:rPr>
              <a:t>the assumptions </a:t>
            </a:r>
            <a:r>
              <a:rPr dirty="0" sz="1100" spc="5">
                <a:latin typeface="Times New Roman"/>
                <a:cs typeface="Times New Roman"/>
              </a:rPr>
              <a:t>underlying each measure, both 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said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correct. Therefore, </a:t>
            </a:r>
            <a:r>
              <a:rPr dirty="0" sz="1100">
                <a:latin typeface="Times New Roman"/>
                <a:cs typeface="Times New Roman"/>
              </a:rPr>
              <a:t>it is  </a:t>
            </a:r>
            <a:r>
              <a:rPr dirty="0" sz="1100" spc="5">
                <a:latin typeface="Times New Roman"/>
                <a:cs typeface="Times New Roman"/>
              </a:rPr>
              <a:t>usually desirable to calculate both </a:t>
            </a:r>
            <a:r>
              <a:rPr dirty="0" sz="1100" spc="10">
                <a:latin typeface="Times New Roman"/>
                <a:cs typeface="Times New Roman"/>
              </a:rPr>
              <a:t>measures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set of portfolios </a:t>
            </a:r>
            <a:r>
              <a:rPr dirty="0" sz="1100" spc="10">
                <a:latin typeface="Times New Roman"/>
                <a:cs typeface="Times New Roman"/>
              </a:rPr>
              <a:t>being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evaluated.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1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choice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which to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could depend on </a:t>
            </a:r>
            <a:r>
              <a:rPr dirty="0" sz="1100" spc="5">
                <a:latin typeface="Times New Roman"/>
                <a:cs typeface="Times New Roman"/>
              </a:rPr>
              <a:t>the definition of risk. If </a:t>
            </a:r>
            <a:r>
              <a:rPr dirty="0" sz="110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thinks </a:t>
            </a:r>
            <a:r>
              <a:rPr dirty="0" sz="1100" spc="5">
                <a:latin typeface="Times New Roman"/>
                <a:cs typeface="Times New Roman"/>
              </a:rPr>
              <a:t>it  correct to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total risk, </a:t>
            </a:r>
            <a:r>
              <a:rPr dirty="0" sz="1100" spc="15">
                <a:latin typeface="Times New Roman"/>
                <a:cs typeface="Times New Roman"/>
              </a:rPr>
              <a:t>RVAR </a:t>
            </a:r>
            <a:r>
              <a:rPr dirty="0" sz="1100" spc="5">
                <a:latin typeface="Times New Roman"/>
                <a:cs typeface="Times New Roman"/>
              </a:rPr>
              <a:t>is appropriate; however, if the investor thinks that it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correct </a:t>
            </a:r>
            <a:r>
              <a:rPr dirty="0" sz="1100" spc="10">
                <a:latin typeface="Times New Roman"/>
                <a:cs typeface="Times New Roman"/>
              </a:rPr>
              <a:t>to use systematic risk, </a:t>
            </a:r>
            <a:r>
              <a:rPr dirty="0" sz="1100" spc="20">
                <a:latin typeface="Times New Roman"/>
                <a:cs typeface="Times New Roman"/>
              </a:rPr>
              <a:t>RVOL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appropriate.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6954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What about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rankings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portfolios </a:t>
            </a:r>
            <a:r>
              <a:rPr dirty="0" sz="1100" spc="10">
                <a:latin typeface="Times New Roman"/>
                <a:cs typeface="Times New Roman"/>
              </a:rPr>
              <a:t>using the two </a:t>
            </a:r>
            <a:r>
              <a:rPr dirty="0" sz="1100" spc="5">
                <a:latin typeface="Times New Roman"/>
                <a:cs typeface="Times New Roman"/>
              </a:rPr>
              <a:t>measures? If the portfolios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perfectly diversified that is, the correlation coefficient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return and the  </a:t>
            </a:r>
            <a:r>
              <a:rPr dirty="0" sz="1100" spc="5">
                <a:latin typeface="Times New Roman"/>
                <a:cs typeface="Times New Roman"/>
              </a:rPr>
              <a:t>market-return is l.0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rankings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–will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identical.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typical large, professionally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managed </a:t>
            </a:r>
            <a:r>
              <a:rPr dirty="0" sz="1100" spc="5">
                <a:latin typeface="Times New Roman"/>
                <a:cs typeface="Times New Roman"/>
              </a:rPr>
              <a:t>portfolios, such as broad-based equity mutual funds, the two-measures often  provide identical, or </a:t>
            </a:r>
            <a:r>
              <a:rPr dirty="0" sz="1100" spc="10">
                <a:latin typeface="Times New Roman"/>
                <a:cs typeface="Times New Roman"/>
              </a:rPr>
              <a:t>almost </a:t>
            </a:r>
            <a:r>
              <a:rPr dirty="0" sz="1100" spc="5">
                <a:latin typeface="Times New Roman"/>
                <a:cs typeface="Times New Roman"/>
              </a:rPr>
              <a:t>identical, rankings.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1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the portfolios </a:t>
            </a:r>
            <a:r>
              <a:rPr dirty="0" sz="1100" spc="10">
                <a:latin typeface="Times New Roman"/>
                <a:cs typeface="Times New Roman"/>
              </a:rPr>
              <a:t>become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diversified,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possibility of differences in rankings  increases.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leads to the </a:t>
            </a:r>
            <a:r>
              <a:rPr dirty="0" sz="1100" spc="10">
                <a:latin typeface="Times New Roman"/>
                <a:cs typeface="Times New Roman"/>
              </a:rPr>
              <a:t>following </a:t>
            </a:r>
            <a:r>
              <a:rPr dirty="0" sz="1100" spc="5">
                <a:latin typeface="Times New Roman"/>
                <a:cs typeface="Times New Roman"/>
              </a:rPr>
              <a:t>conclusions about </a:t>
            </a:r>
            <a:r>
              <a:rPr dirty="0" sz="1100" spc="10">
                <a:latin typeface="Times New Roman"/>
                <a:cs typeface="Times New Roman"/>
              </a:rPr>
              <a:t>these two </a:t>
            </a:r>
            <a:r>
              <a:rPr dirty="0" sz="1100" spc="5">
                <a:latin typeface="Times New Roman"/>
                <a:cs typeface="Times New Roman"/>
              </a:rPr>
              <a:t>measures: </a:t>
            </a:r>
            <a:r>
              <a:rPr dirty="0" sz="1100" spc="15">
                <a:latin typeface="Times New Roman"/>
                <a:cs typeface="Times New Roman"/>
              </a:rPr>
              <a:t>RVAR </a:t>
            </a:r>
            <a:r>
              <a:rPr dirty="0" sz="1100" spc="5">
                <a:latin typeface="Times New Roman"/>
                <a:cs typeface="Times New Roman"/>
              </a:rPr>
              <a:t>takes  into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account how </a:t>
            </a:r>
            <a:r>
              <a:rPr dirty="0" sz="1100" spc="5">
                <a:latin typeface="Times New Roman"/>
                <a:cs typeface="Times New Roman"/>
              </a:rPr>
              <a:t>well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diversified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was during the </a:t>
            </a:r>
            <a:r>
              <a:rPr dirty="0" sz="1100" spc="5">
                <a:latin typeface="Times New Roman"/>
                <a:cs typeface="Times New Roman"/>
              </a:rPr>
              <a:t>measurement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period.  Differences in rankings </a:t>
            </a:r>
            <a:r>
              <a:rPr dirty="0" sz="1100" spc="10">
                <a:latin typeface="Times New Roman"/>
                <a:cs typeface="Times New Roman"/>
              </a:rPr>
              <a:t>between the two measures can result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substantial differences in  </a:t>
            </a:r>
            <a:r>
              <a:rPr dirty="0" sz="1100" spc="5">
                <a:latin typeface="Times New Roman"/>
                <a:cs typeface="Times New Roman"/>
              </a:rPr>
              <a:t>diversification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portfolio. 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is inadequately diversified, its </a:t>
            </a:r>
            <a:r>
              <a:rPr dirty="0" sz="1100" spc="15">
                <a:latin typeface="Times New Roman"/>
                <a:cs typeface="Times New Roman"/>
              </a:rPr>
              <a:t>RVOL </a:t>
            </a:r>
            <a:r>
              <a:rPr dirty="0" sz="1100" spc="10">
                <a:latin typeface="Times New Roman"/>
                <a:cs typeface="Times New Roman"/>
              </a:rPr>
              <a:t>ranking 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higher than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5">
                <a:latin typeface="Times New Roman"/>
                <a:cs typeface="Times New Roman"/>
              </a:rPr>
              <a:t>RVAR </a:t>
            </a:r>
            <a:r>
              <a:rPr dirty="0" sz="1100" spc="5">
                <a:latin typeface="Times New Roman"/>
                <a:cs typeface="Times New Roman"/>
              </a:rPr>
              <a:t>ranking.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nonsystematic risk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not affect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RVOL  </a:t>
            </a:r>
            <a:r>
              <a:rPr dirty="0" sz="1100" spc="5">
                <a:latin typeface="Times New Roman"/>
                <a:cs typeface="Times New Roman"/>
              </a:rPr>
              <a:t>calculation. Therefore,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with </a:t>
            </a:r>
            <a:r>
              <a:rPr dirty="0" sz="1100" spc="10">
                <a:latin typeface="Times New Roman"/>
                <a:cs typeface="Times New Roman"/>
              </a:rPr>
              <a:t>a Jaw amount </a:t>
            </a:r>
            <a:r>
              <a:rPr dirty="0" sz="1100" spc="5">
                <a:latin typeface="Times New Roman"/>
                <a:cs typeface="Times New Roman"/>
              </a:rPr>
              <a:t>of systematic risk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amount  </a:t>
            </a:r>
            <a:r>
              <a:rPr dirty="0" sz="1100" spc="5">
                <a:latin typeface="Times New Roman"/>
                <a:cs typeface="Times New Roman"/>
              </a:rPr>
              <a:t>of total risk could </a:t>
            </a:r>
            <a:r>
              <a:rPr dirty="0" sz="1100" spc="10">
                <a:latin typeface="Times New Roman"/>
                <a:cs typeface="Times New Roman"/>
              </a:rPr>
              <a:t>show a high </a:t>
            </a:r>
            <a:r>
              <a:rPr dirty="0" sz="1100" spc="15">
                <a:latin typeface="Times New Roman"/>
                <a:cs typeface="Times New Roman"/>
              </a:rPr>
              <a:t>RV0L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a low </a:t>
            </a:r>
            <a:r>
              <a:rPr dirty="0" sz="1100" spc="15">
                <a:latin typeface="Times New Roman"/>
                <a:cs typeface="Times New Roman"/>
              </a:rPr>
              <a:t>RVAR; </a:t>
            </a:r>
            <a:r>
              <a:rPr dirty="0" sz="1100" spc="10">
                <a:latin typeface="Times New Roman"/>
                <a:cs typeface="Times New Roman"/>
              </a:rPr>
              <a:t>value. Such a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in  </a:t>
            </a:r>
            <a:r>
              <a:rPr dirty="0" sz="1100" spc="5">
                <a:latin typeface="Times New Roman"/>
                <a:cs typeface="Times New Roman"/>
              </a:rPr>
              <a:t>ranking results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substantial difference </a:t>
            </a:r>
            <a:r>
              <a:rPr dirty="0" sz="1100" spc="10">
                <a:latin typeface="Times New Roman"/>
                <a:cs typeface="Times New Roman"/>
              </a:rPr>
              <a:t>in the amount of diversification of the  </a:t>
            </a:r>
            <a:r>
              <a:rPr dirty="0" sz="1100" spc="5">
                <a:latin typeface="Times New Roman"/>
                <a:cs typeface="Times New Roman"/>
              </a:rPr>
              <a:t>portfolio.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77800" marR="17145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This analysis leads to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important observation 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Sharpe </a:t>
            </a:r>
            <a:r>
              <a:rPr dirty="0" sz="1100" spc="10">
                <a:latin typeface="Times New Roman"/>
                <a:cs typeface="Times New Roman"/>
              </a:rPr>
              <a:t>and Treynor </a:t>
            </a:r>
            <a:r>
              <a:rPr dirty="0" sz="1100" spc="5">
                <a:latin typeface="Times New Roman"/>
                <a:cs typeface="Times New Roman"/>
              </a:rPr>
              <a:t>measures.  Investors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(or </a:t>
            </a:r>
            <a:r>
              <a:rPr dirty="0" sz="1100" spc="5">
                <a:latin typeface="Times New Roman"/>
                <a:cs typeface="Times New Roman"/>
              </a:rPr>
              <a:t>substantially all) of their assets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securities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should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3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7037"/>
            <a:ext cx="325691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4227" y="407037"/>
            <a:ext cx="23367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24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5674867" y="572391"/>
            <a:ext cx="66294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3819" y="736978"/>
            <a:ext cx="5336540" cy="84410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20" b="1">
                <a:latin typeface="Times New Roman"/>
                <a:cs typeface="Times New Roman"/>
              </a:rPr>
              <a:t>COMMON</a:t>
            </a:r>
            <a:r>
              <a:rPr dirty="0" sz="1100" spc="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STOCK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Categories of</a:t>
            </a:r>
            <a:r>
              <a:rPr dirty="0" sz="1100" spc="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Stock: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Although all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shares represent an </a:t>
            </a:r>
            <a:r>
              <a:rPr dirty="0" sz="1100" spc="10">
                <a:latin typeface="Times New Roman"/>
                <a:cs typeface="Times New Roman"/>
              </a:rPr>
              <a:t>ownership </a:t>
            </a:r>
            <a:r>
              <a:rPr dirty="0" sz="1100" spc="5">
                <a:latin typeface="Times New Roman"/>
                <a:cs typeface="Times New Roman"/>
              </a:rPr>
              <a:t>interest in the </a:t>
            </a:r>
            <a:r>
              <a:rPr dirty="0" sz="1100" spc="10">
                <a:latin typeface="Times New Roman"/>
                <a:cs typeface="Times New Roman"/>
              </a:rPr>
              <a:t>company,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investment  </a:t>
            </a:r>
            <a:r>
              <a:rPr dirty="0" sz="1100" spc="5">
                <a:latin typeface="Times New Roman"/>
                <a:cs typeface="Times New Roman"/>
              </a:rPr>
              <a:t>characteristics of these shares differ </a:t>
            </a:r>
            <a:r>
              <a:rPr dirty="0" sz="1100" spc="10">
                <a:latin typeface="Times New Roman"/>
                <a:cs typeface="Times New Roman"/>
              </a:rPr>
              <a:t>widely.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share are </a:t>
            </a:r>
            <a:r>
              <a:rPr dirty="0" sz="1100" spc="5">
                <a:latin typeface="Times New Roman"/>
                <a:cs typeface="Times New Roman"/>
              </a:rPr>
              <a:t>stable,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are volatile. </a:t>
            </a:r>
            <a:r>
              <a:rPr dirty="0" sz="1100" spc="10">
                <a:latin typeface="Times New Roman"/>
                <a:cs typeface="Times New Roman"/>
              </a:rPr>
              <a:t>Some  pay </a:t>
            </a:r>
            <a:r>
              <a:rPr dirty="0" sz="1100" spc="5">
                <a:latin typeface="Times New Roman"/>
                <a:cs typeface="Times New Roman"/>
              </a:rPr>
              <a:t>dividends,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don’t. </a:t>
            </a:r>
            <a:r>
              <a:rPr dirty="0" sz="1100" spc="10">
                <a:latin typeface="Times New Roman"/>
                <a:cs typeface="Times New Roman"/>
              </a:rPr>
              <a:t>Some are </a:t>
            </a:r>
            <a:r>
              <a:rPr dirty="0" sz="1100" spc="5">
                <a:latin typeface="Times New Roman"/>
                <a:cs typeface="Times New Roman"/>
              </a:rPr>
              <a:t>speculations about </a:t>
            </a:r>
            <a:r>
              <a:rPr dirty="0" sz="1100" spc="10">
                <a:latin typeface="Times New Roman"/>
                <a:cs typeface="Times New Roman"/>
              </a:rPr>
              <a:t>events years </a:t>
            </a:r>
            <a:r>
              <a:rPr dirty="0" sz="1100" spc="5">
                <a:latin typeface="Times New Roman"/>
                <a:cs typeface="Times New Roman"/>
              </a:rPr>
              <a:t>in the future, other are  </a:t>
            </a:r>
            <a:r>
              <a:rPr dirty="0" sz="1100" spc="10">
                <a:latin typeface="Times New Roman"/>
                <a:cs typeface="Times New Roman"/>
              </a:rPr>
              <a:t>investments in current results; </a:t>
            </a:r>
            <a:r>
              <a:rPr dirty="0" sz="1100" spc="5">
                <a:latin typeface="Times New Roman"/>
                <a:cs typeface="Times New Roman"/>
              </a:rPr>
              <a:t>investors often place </a:t>
            </a:r>
            <a:r>
              <a:rPr dirty="0" sz="1100" spc="10">
                <a:latin typeface="Times New Roman"/>
                <a:cs typeface="Times New Roman"/>
              </a:rPr>
              <a:t>stock into a </a:t>
            </a:r>
            <a:r>
              <a:rPr dirty="0" sz="1100" spc="5">
                <a:latin typeface="Times New Roman"/>
                <a:cs typeface="Times New Roman"/>
              </a:rPr>
              <a:t>particular group according  to its </a:t>
            </a:r>
            <a:r>
              <a:rPr dirty="0" sz="1100" spc="10">
                <a:latin typeface="Times New Roman"/>
                <a:cs typeface="Times New Roman"/>
              </a:rPr>
              <a:t>investment</a:t>
            </a:r>
            <a:r>
              <a:rPr dirty="0" sz="1100" spc="5">
                <a:latin typeface="Times New Roman"/>
                <a:cs typeface="Times New Roman"/>
              </a:rPr>
              <a:t> characteristics.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Blue Chip</a:t>
            </a:r>
            <a:r>
              <a:rPr dirty="0" sz="1100" spc="5" b="1">
                <a:latin typeface="Times New Roman"/>
                <a:cs typeface="Times New Roman"/>
              </a:rPr>
              <a:t> Stocks: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Of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categories of stock, </a:t>
            </a:r>
            <a:r>
              <a:rPr dirty="0" sz="1100" spc="10">
                <a:latin typeface="Times New Roman"/>
                <a:cs typeface="Times New Roman"/>
              </a:rPr>
              <a:t>blue </a:t>
            </a:r>
            <a:r>
              <a:rPr dirty="0" sz="1100" spc="5">
                <a:latin typeface="Times New Roman"/>
                <a:cs typeface="Times New Roman"/>
              </a:rPr>
              <a:t>chip </a:t>
            </a:r>
            <a:r>
              <a:rPr dirty="0" sz="1100" spc="10">
                <a:latin typeface="Times New Roman"/>
                <a:cs typeface="Times New Roman"/>
              </a:rPr>
              <a:t>stock might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the best known. </a:t>
            </a:r>
            <a:r>
              <a:rPr dirty="0" sz="1100" spc="5">
                <a:latin typeface="Times New Roman"/>
                <a:cs typeface="Times New Roman"/>
              </a:rPr>
              <a:t>Deposit its </a:t>
            </a:r>
            <a:r>
              <a:rPr dirty="0" sz="1100" spc="10">
                <a:latin typeface="Times New Roman"/>
                <a:cs typeface="Times New Roman"/>
              </a:rPr>
              <a:t>……..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lacks precise meaning,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professionals all fell </a:t>
            </a:r>
            <a:r>
              <a:rPr dirty="0" sz="1100" spc="10">
                <a:latin typeface="Times New Roman"/>
                <a:cs typeface="Times New Roman"/>
              </a:rPr>
              <a:t>they know what a blue chip  </a:t>
            </a:r>
            <a:r>
              <a:rPr dirty="0" sz="1100" spc="5">
                <a:latin typeface="Times New Roman"/>
                <a:cs typeface="Times New Roman"/>
              </a:rPr>
              <a:t>stock is,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cannot come up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fluent definition without using a lot of examples,  in some respects, the imprecision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analogous to the Supreme Court </a:t>
            </a:r>
            <a:r>
              <a:rPr dirty="0" sz="1100" spc="5">
                <a:latin typeface="Times New Roman"/>
                <a:cs typeface="Times New Roman"/>
              </a:rPr>
              <a:t>justice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said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“  </a:t>
            </a:r>
            <a:r>
              <a:rPr dirty="0" sz="1100" spc="5">
                <a:latin typeface="Times New Roman"/>
                <a:cs typeface="Times New Roman"/>
              </a:rPr>
              <a:t>couldn’t </a:t>
            </a:r>
            <a:r>
              <a:rPr dirty="0" sz="1100" spc="10">
                <a:latin typeface="Times New Roman"/>
                <a:cs typeface="Times New Roman"/>
              </a:rPr>
              <a:t>define pornography,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knew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saw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One common </a:t>
            </a:r>
            <a:r>
              <a:rPr dirty="0" sz="1100" spc="5">
                <a:latin typeface="Times New Roman"/>
                <a:cs typeface="Times New Roman"/>
              </a:rPr>
              <a:t>definition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blue </a:t>
            </a:r>
            <a:r>
              <a:rPr dirty="0" sz="1100" spc="10">
                <a:latin typeface="Times New Roman"/>
                <a:cs typeface="Times New Roman"/>
              </a:rPr>
              <a:t>chip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company with a </a:t>
            </a:r>
            <a:r>
              <a:rPr dirty="0" sz="1100" spc="5">
                <a:latin typeface="Times New Roman"/>
                <a:cs typeface="Times New Roman"/>
              </a:rPr>
              <a:t>long, uninterrupted history of  dividends </a:t>
            </a:r>
            <a:r>
              <a:rPr dirty="0" sz="1100" spc="10">
                <a:latin typeface="Times New Roman"/>
                <a:cs typeface="Times New Roman"/>
              </a:rPr>
              <a:t>payments. This </a:t>
            </a:r>
            <a:r>
              <a:rPr dirty="0" sz="1100" spc="5">
                <a:latin typeface="Times New Roman"/>
                <a:cs typeface="Times New Roman"/>
              </a:rPr>
              <a:t>definition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perfect, but it fits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great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consensus  </a:t>
            </a:r>
            <a:r>
              <a:rPr dirty="0" sz="1100" spc="5">
                <a:latin typeface="Times New Roman"/>
                <a:cs typeface="Times New Roman"/>
              </a:rPr>
              <a:t>blue </a:t>
            </a:r>
            <a:r>
              <a:rPr dirty="0" sz="1100" spc="10">
                <a:latin typeface="Times New Roman"/>
                <a:cs typeface="Times New Roman"/>
              </a:rPr>
              <a:t>chip.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Blue chip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now a </a:t>
            </a:r>
            <a:r>
              <a:rPr dirty="0" sz="1100" spc="5">
                <a:latin typeface="Times New Roman"/>
                <a:cs typeface="Times New Roman"/>
              </a:rPr>
              <a:t>colloquial </a:t>
            </a:r>
            <a:r>
              <a:rPr dirty="0" sz="1100" spc="10">
                <a:latin typeface="Times New Roman"/>
                <a:cs typeface="Times New Roman"/>
              </a:rPr>
              <a:t>term used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imply </a:t>
            </a:r>
            <a:r>
              <a:rPr dirty="0" sz="1100" spc="5">
                <a:latin typeface="Times New Roman"/>
                <a:cs typeface="Times New Roman"/>
              </a:rPr>
              <a:t>high quality, such as </a:t>
            </a:r>
            <a:r>
              <a:rPr dirty="0" sz="1100" spc="10">
                <a:latin typeface="Times New Roman"/>
                <a:cs typeface="Times New Roman"/>
              </a:rPr>
              <a:t>blue chip </a:t>
            </a:r>
            <a:r>
              <a:rPr dirty="0" sz="1100" spc="5">
                <a:latin typeface="Times New Roman"/>
                <a:cs typeface="Times New Roman"/>
              </a:rPr>
              <a:t>high </a:t>
            </a:r>
            <a:r>
              <a:rPr dirty="0" sz="1100" spc="10">
                <a:latin typeface="Times New Roman"/>
                <a:cs typeface="Times New Roman"/>
              </a:rPr>
              <a:t>school  football prospects. While high qualify </a:t>
            </a:r>
            <a:r>
              <a:rPr dirty="0" sz="1100" spc="5">
                <a:latin typeface="Times New Roman"/>
                <a:cs typeface="Times New Roman"/>
              </a:rPr>
              <a:t>is itself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define </a:t>
            </a:r>
            <a:r>
              <a:rPr dirty="0" sz="1100" spc="5">
                <a:latin typeface="Times New Roman"/>
                <a:cs typeface="Times New Roman"/>
              </a:rPr>
              <a:t>in the investment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business,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high qualify stocks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10">
                <a:latin typeface="Times New Roman"/>
                <a:cs typeface="Times New Roman"/>
              </a:rPr>
              <a:t>not meet the uninterrupted dividend </a:t>
            </a:r>
            <a:r>
              <a:rPr dirty="0" sz="1100" spc="5">
                <a:latin typeface="Times New Roman"/>
                <a:cs typeface="Times New Roman"/>
              </a:rPr>
              <a:t>history criterion.  </a:t>
            </a:r>
            <a:r>
              <a:rPr dirty="0" sz="1100" spc="10">
                <a:latin typeface="Times New Roman"/>
                <a:cs typeface="Times New Roman"/>
              </a:rPr>
              <a:t>Brokerage firm </a:t>
            </a:r>
            <a:r>
              <a:rPr dirty="0" sz="1100" spc="5">
                <a:latin typeface="Times New Roman"/>
                <a:cs typeface="Times New Roman"/>
              </a:rPr>
              <a:t>newsletters routinely list </a:t>
            </a:r>
            <a:r>
              <a:rPr dirty="0" sz="1100" spc="10">
                <a:latin typeface="Times New Roman"/>
                <a:cs typeface="Times New Roman"/>
              </a:rPr>
              <a:t>recommended </a:t>
            </a:r>
            <a:r>
              <a:rPr dirty="0" sz="1100" spc="5">
                <a:latin typeface="Times New Roman"/>
                <a:cs typeface="Times New Roman"/>
              </a:rPr>
              <a:t>stocks, often calling </a:t>
            </a:r>
            <a:r>
              <a:rPr dirty="0" sz="1100" spc="10">
                <a:latin typeface="Times New Roman"/>
                <a:cs typeface="Times New Roman"/>
              </a:rPr>
              <a:t>them blue </a:t>
            </a:r>
            <a:r>
              <a:rPr dirty="0" sz="1100" spc="5">
                <a:latin typeface="Times New Roman"/>
                <a:cs typeface="Times New Roman"/>
              </a:rPr>
              <a:t>chips 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though </a:t>
            </a:r>
            <a:r>
              <a:rPr dirty="0" sz="1100" spc="10">
                <a:latin typeface="Times New Roman"/>
                <a:cs typeface="Times New Roman"/>
              </a:rPr>
              <a:t>some may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even pay a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No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likes to omit its dividend. If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long history of paying them, breaking  the tradition </a:t>
            </a:r>
            <a:r>
              <a:rPr dirty="0" sz="1100" spc="10">
                <a:latin typeface="Times New Roman"/>
                <a:cs typeface="Times New Roman"/>
              </a:rPr>
              <a:t>would be </a:t>
            </a:r>
            <a:r>
              <a:rPr dirty="0" sz="1100" spc="5">
                <a:latin typeface="Times New Roman"/>
                <a:cs typeface="Times New Roman"/>
              </a:rPr>
              <a:t>especially distasteful. Still, </a:t>
            </a:r>
            <a:r>
              <a:rPr dirty="0" sz="1100" spc="10">
                <a:latin typeface="Times New Roman"/>
                <a:cs typeface="Times New Roman"/>
              </a:rPr>
              <a:t>circumstances sometimes make dividend  </a:t>
            </a:r>
            <a:r>
              <a:rPr dirty="0" sz="1100" spc="5">
                <a:latin typeface="Times New Roman"/>
                <a:cs typeface="Times New Roman"/>
              </a:rPr>
              <a:t>omission in the </a:t>
            </a:r>
            <a:r>
              <a:rPr dirty="0" sz="1100" spc="10">
                <a:latin typeface="Times New Roman"/>
                <a:cs typeface="Times New Roman"/>
              </a:rPr>
              <a:t>best </a:t>
            </a:r>
            <a:r>
              <a:rPr dirty="0" sz="1100" spc="5">
                <a:latin typeface="Times New Roman"/>
                <a:cs typeface="Times New Roman"/>
              </a:rPr>
              <a:t>interest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shareholders. Citicorp paid dividends continuously  </a:t>
            </a:r>
            <a:r>
              <a:rPr dirty="0" sz="1100" spc="10">
                <a:latin typeface="Times New Roman"/>
                <a:cs typeface="Times New Roman"/>
              </a:rPr>
              <a:t>from1812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1990- 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longest </a:t>
            </a:r>
            <a:r>
              <a:rPr dirty="0" sz="1100" spc="10">
                <a:latin typeface="Times New Roman"/>
                <a:cs typeface="Times New Roman"/>
              </a:rPr>
              <a:t>unknown </a:t>
            </a:r>
            <a:r>
              <a:rPr dirty="0" sz="1100" spc="5">
                <a:latin typeface="Times New Roman"/>
                <a:cs typeface="Times New Roman"/>
              </a:rPr>
              <a:t>dividend period </a:t>
            </a:r>
            <a:r>
              <a:rPr dirty="0" sz="1100" spc="10">
                <a:latin typeface="Times New Roman"/>
                <a:cs typeface="Times New Roman"/>
              </a:rPr>
              <a:t>of any company. The  economic </a:t>
            </a:r>
            <a:r>
              <a:rPr dirty="0" sz="1100" spc="5">
                <a:latin typeface="Times New Roman"/>
                <a:cs typeface="Times New Roman"/>
              </a:rPr>
              <a:t>recession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problems in the </a:t>
            </a:r>
            <a:r>
              <a:rPr dirty="0" sz="1100" spc="10">
                <a:latin typeface="Times New Roman"/>
                <a:cs typeface="Times New Roman"/>
              </a:rPr>
              <a:t>banking </a:t>
            </a:r>
            <a:r>
              <a:rPr dirty="0" sz="1100" spc="5">
                <a:latin typeface="Times New Roman"/>
                <a:cs typeface="Times New Roman"/>
              </a:rPr>
              <a:t>industry </a:t>
            </a:r>
            <a:r>
              <a:rPr dirty="0" sz="1100" spc="10">
                <a:latin typeface="Times New Roman"/>
                <a:cs typeface="Times New Roman"/>
              </a:rPr>
              <a:t>caused </a:t>
            </a:r>
            <a:r>
              <a:rPr dirty="0" sz="1100" spc="5">
                <a:latin typeface="Times New Roman"/>
                <a:cs typeface="Times New Roman"/>
              </a:rPr>
              <a:t>Citicorp to </a:t>
            </a:r>
            <a:r>
              <a:rPr dirty="0" sz="1100" spc="10">
                <a:latin typeface="Times New Roman"/>
                <a:cs typeface="Times New Roman"/>
              </a:rPr>
              <a:t>cut </a:t>
            </a:r>
            <a:r>
              <a:rPr dirty="0" sz="1100" spc="5">
                <a:latin typeface="Times New Roman"/>
                <a:cs typeface="Times New Roman"/>
              </a:rPr>
              <a:t>its dividend  </a:t>
            </a:r>
            <a:r>
              <a:rPr dirty="0" sz="1100" spc="10">
                <a:latin typeface="Times New Roman"/>
                <a:cs typeface="Times New Roman"/>
              </a:rPr>
              <a:t>44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late </a:t>
            </a:r>
            <a:r>
              <a:rPr dirty="0" sz="1100" spc="10">
                <a:latin typeface="Times New Roman"/>
                <a:cs typeface="Times New Roman"/>
              </a:rPr>
              <a:t>1990 and in </a:t>
            </a:r>
            <a:r>
              <a:rPr dirty="0" sz="1100" spc="5">
                <a:latin typeface="Times New Roman"/>
                <a:cs typeface="Times New Roman"/>
              </a:rPr>
              <a:t>October </a:t>
            </a:r>
            <a:r>
              <a:rPr dirty="0" sz="1100" spc="10">
                <a:latin typeface="Times New Roman"/>
                <a:cs typeface="Times New Roman"/>
              </a:rPr>
              <a:t>1991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eliminated.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board of directors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resumed the </a:t>
            </a:r>
            <a:r>
              <a:rPr dirty="0" sz="1100" spc="5">
                <a:latin typeface="Times New Roman"/>
                <a:cs typeface="Times New Roman"/>
              </a:rPr>
              <a:t>dividend in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1994.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October </a:t>
            </a:r>
            <a:r>
              <a:rPr dirty="0" sz="1100" spc="10">
                <a:latin typeface="Times New Roman"/>
                <a:cs typeface="Times New Roman"/>
              </a:rPr>
              <a:t>1991, </a:t>
            </a:r>
            <a:r>
              <a:rPr dirty="0" sz="1100" spc="5">
                <a:latin typeface="Times New Roman"/>
                <a:cs typeface="Times New Roman"/>
              </a:rPr>
              <a:t>Allied-Signal </a:t>
            </a:r>
            <a:r>
              <a:rPr dirty="0" sz="1100" spc="15">
                <a:latin typeface="Times New Roman"/>
                <a:cs typeface="Times New Roman"/>
              </a:rPr>
              <a:t>(ALD, </a:t>
            </a:r>
            <a:r>
              <a:rPr dirty="0" sz="1100" spc="10">
                <a:latin typeface="Times New Roman"/>
                <a:cs typeface="Times New Roman"/>
              </a:rPr>
              <a:t>NYSE) announced </a:t>
            </a:r>
            <a:r>
              <a:rPr dirty="0" sz="1100" spc="5">
                <a:latin typeface="Times New Roman"/>
                <a:cs typeface="Times New Roman"/>
              </a:rPr>
              <a:t>major </a:t>
            </a:r>
            <a:r>
              <a:rPr dirty="0" sz="1100" spc="10">
                <a:latin typeface="Times New Roman"/>
                <a:cs typeface="Times New Roman"/>
              </a:rPr>
              <a:t>corporate </a:t>
            </a:r>
            <a:r>
              <a:rPr dirty="0" sz="1100" spc="5">
                <a:latin typeface="Times New Roman"/>
                <a:cs typeface="Times New Roman"/>
              </a:rPr>
              <a:t>streamlining </a:t>
            </a:r>
            <a:r>
              <a:rPr dirty="0" sz="1100" spc="15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reorganization.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board cut </a:t>
            </a:r>
            <a:r>
              <a:rPr dirty="0" sz="1100" spc="10">
                <a:latin typeface="Times New Roman"/>
                <a:cs typeface="Times New Roman"/>
              </a:rPr>
              <a:t>the dividend </a:t>
            </a:r>
            <a:r>
              <a:rPr dirty="0" sz="1100" spc="15">
                <a:latin typeface="Times New Roman"/>
                <a:cs typeface="Times New Roman"/>
              </a:rPr>
              <a:t>+1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from $1.80 to </a:t>
            </a:r>
            <a:r>
              <a:rPr dirty="0" sz="1100" spc="5">
                <a:latin typeface="Times New Roman"/>
                <a:cs typeface="Times New Roman"/>
              </a:rPr>
              <a:t>$1.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cheered  this wise decision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price rose 11.8 percent </a:t>
            </a:r>
            <a:r>
              <a:rPr dirty="0" sz="1100" spc="10">
                <a:latin typeface="Times New Roman"/>
                <a:cs typeface="Times New Roman"/>
              </a:rPr>
              <a:t>from $ 361/8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$ </a:t>
            </a:r>
            <a:r>
              <a:rPr dirty="0" sz="1100" spc="5">
                <a:latin typeface="Times New Roman"/>
                <a:cs typeface="Times New Roman"/>
              </a:rPr>
              <a:t>403/8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day  </a:t>
            </a:r>
            <a:r>
              <a:rPr dirty="0" sz="1100" spc="5">
                <a:latin typeface="Times New Roman"/>
                <a:cs typeface="Times New Roman"/>
              </a:rPr>
              <a:t>of the announcement. </a:t>
            </a:r>
            <a:r>
              <a:rPr dirty="0" sz="1100" spc="10">
                <a:latin typeface="Times New Roman"/>
                <a:cs typeface="Times New Roman"/>
              </a:rPr>
              <a:t>Sometimes a dividend </a:t>
            </a:r>
            <a:r>
              <a:rPr dirty="0" sz="1100" spc="5">
                <a:latin typeface="Times New Roman"/>
                <a:cs typeface="Times New Roman"/>
              </a:rPr>
              <a:t>makes </a:t>
            </a:r>
            <a:r>
              <a:rPr dirty="0" sz="1100" spc="10">
                <a:latin typeface="Times New Roman"/>
                <a:cs typeface="Times New Roman"/>
              </a:rPr>
              <a:t>sense and will </a:t>
            </a:r>
            <a:r>
              <a:rPr dirty="0" sz="1100" spc="5">
                <a:latin typeface="Times New Roman"/>
                <a:cs typeface="Times New Roman"/>
              </a:rPr>
              <a:t>actually </a:t>
            </a:r>
            <a:r>
              <a:rPr dirty="0" sz="1100" spc="10">
                <a:latin typeface="Times New Roman"/>
                <a:cs typeface="Times New Roman"/>
              </a:rPr>
              <a:t>increase  </a:t>
            </a:r>
            <a:r>
              <a:rPr dirty="0" sz="1100" spc="5">
                <a:latin typeface="Times New Roman"/>
                <a:cs typeface="Times New Roman"/>
              </a:rPr>
              <a:t>shareholder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2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Income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Stock: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By law </a:t>
            </a:r>
            <a:r>
              <a:rPr dirty="0" sz="1100" spc="5">
                <a:latin typeface="Times New Roman"/>
                <a:cs typeface="Times New Roman"/>
              </a:rPr>
              <a:t>dividend 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paid out of the </a:t>
            </a:r>
            <a:r>
              <a:rPr dirty="0" sz="1100" spc="10">
                <a:latin typeface="Times New Roman"/>
                <a:cs typeface="Times New Roman"/>
              </a:rPr>
              <a:t>company’s </a:t>
            </a:r>
            <a:r>
              <a:rPr dirty="0" sz="1100" spc="5">
                <a:latin typeface="Times New Roman"/>
                <a:cs typeface="Times New Roman"/>
              </a:rPr>
              <a:t>earning they cannot </a:t>
            </a:r>
            <a:r>
              <a:rPr dirty="0" sz="1100" spc="10">
                <a:latin typeface="Times New Roman"/>
                <a:cs typeface="Times New Roman"/>
              </a:rPr>
              <a:t>be paid from  borrowed </a:t>
            </a:r>
            <a:r>
              <a:rPr dirty="0" sz="1100" spc="5">
                <a:latin typeface="Times New Roman"/>
                <a:cs typeface="Times New Roman"/>
              </a:rPr>
              <a:t>funds.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bottom line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a firm makes </a:t>
            </a:r>
            <a:r>
              <a:rPr dirty="0" sz="1100" spc="5">
                <a:latin typeface="Times New Roman"/>
                <a:cs typeface="Times New Roman"/>
              </a:rPr>
              <a:t>is its net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taxes (NIAT).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firm’s </a:t>
            </a:r>
            <a:r>
              <a:rPr dirty="0" sz="1100" spc="10">
                <a:latin typeface="Times New Roman"/>
                <a:cs typeface="Times New Roman"/>
              </a:rPr>
              <a:t>board </a:t>
            </a:r>
            <a:r>
              <a:rPr dirty="0" sz="1100" spc="5">
                <a:latin typeface="Times New Roman"/>
                <a:cs typeface="Times New Roman"/>
              </a:rPr>
              <a:t>of directors may </a:t>
            </a:r>
            <a:r>
              <a:rPr dirty="0" sz="1100" spc="10">
                <a:latin typeface="Times New Roman"/>
                <a:cs typeface="Times New Roman"/>
              </a:rPr>
              <a:t>pay a dividend from the amount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believe it </a:t>
            </a:r>
            <a:r>
              <a:rPr dirty="0" sz="1100" spc="10">
                <a:latin typeface="Times New Roman"/>
                <a:cs typeface="Times New Roman"/>
              </a:rPr>
              <a:t>to be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shareholder’s best interest. </a:t>
            </a:r>
            <a:r>
              <a:rPr dirty="0" sz="1100" spc="10">
                <a:latin typeface="Times New Roman"/>
                <a:cs typeface="Times New Roman"/>
              </a:rPr>
              <a:t>NIAT may be </a:t>
            </a:r>
            <a:r>
              <a:rPr dirty="0" sz="1100" spc="5">
                <a:latin typeface="Times New Roman"/>
                <a:cs typeface="Times New Roman"/>
              </a:rPr>
              <a:t>retained in its entirely within </a:t>
            </a:r>
            <a:r>
              <a:rPr dirty="0" sz="1100" spc="10">
                <a:latin typeface="Times New Roman"/>
                <a:cs typeface="Times New Roman"/>
              </a:rPr>
              <a:t>the firm the  </a:t>
            </a:r>
            <a:r>
              <a:rPr dirty="0" sz="1100" spc="5">
                <a:latin typeface="Times New Roman"/>
                <a:cs typeface="Times New Roman"/>
              </a:rPr>
              <a:t>entire </a:t>
            </a:r>
            <a:r>
              <a:rPr dirty="0" sz="1100" spc="10">
                <a:latin typeface="Times New Roman"/>
                <a:cs typeface="Times New Roman"/>
              </a:rPr>
              <a:t>amount may be </a:t>
            </a:r>
            <a:r>
              <a:rPr dirty="0" sz="1100" spc="5">
                <a:latin typeface="Times New Roman"/>
                <a:cs typeface="Times New Roman"/>
              </a:rPr>
              <a:t>paid </a:t>
            </a:r>
            <a:r>
              <a:rPr dirty="0" sz="1100" spc="10">
                <a:latin typeface="Times New Roman"/>
                <a:cs typeface="Times New Roman"/>
              </a:rPr>
              <a:t>out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typically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portion of these earnings might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retained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portion </a:t>
            </a:r>
            <a:r>
              <a:rPr dirty="0" sz="1100" spc="10">
                <a:latin typeface="Times New Roman"/>
                <a:cs typeface="Times New Roman"/>
              </a:rPr>
              <a:t>paid out.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proportion of </a:t>
            </a:r>
            <a:r>
              <a:rPr dirty="0" sz="1100" spc="10">
                <a:latin typeface="Times New Roman"/>
                <a:cs typeface="Times New Roman"/>
              </a:rPr>
              <a:t>NIAT paid as a dividend in the </a:t>
            </a:r>
            <a:r>
              <a:rPr dirty="0" sz="1100" spc="5">
                <a:latin typeface="Times New Roman"/>
                <a:cs typeface="Times New Roman"/>
              </a:rPr>
              <a:t>firm’s  </a:t>
            </a:r>
            <a:r>
              <a:rPr dirty="0" sz="1100" spc="10">
                <a:latin typeface="Times New Roman"/>
                <a:cs typeface="Times New Roman"/>
              </a:rPr>
              <a:t>payout</a:t>
            </a:r>
            <a:r>
              <a:rPr dirty="0" sz="1100">
                <a:latin typeface="Times New Roman"/>
                <a:cs typeface="Times New Roman"/>
              </a:rPr>
              <a:t> ratio.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76808" y="406989"/>
            <a:ext cx="5589270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39700" marR="132715">
              <a:lnSpc>
                <a:spcPct val="98300"/>
              </a:lnSpc>
              <a:spcBef>
                <a:spcPts val="150"/>
              </a:spcBef>
              <a:tabLst>
                <a:tab pos="5239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rely more </a:t>
            </a:r>
            <a:r>
              <a:rPr dirty="0" sz="1100" spc="10">
                <a:latin typeface="Times New Roman"/>
                <a:cs typeface="Times New Roman"/>
              </a:rPr>
              <a:t>on the Sharpe </a:t>
            </a:r>
            <a:r>
              <a:rPr dirty="0" sz="1100" spc="5">
                <a:latin typeface="Times New Roman"/>
                <a:cs typeface="Times New Roman"/>
              </a:rPr>
              <a:t>measure, because it assesses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portfolio's total return in relation </a:t>
            </a:r>
            <a:r>
              <a:rPr dirty="0" sz="1100" spc="10">
                <a:latin typeface="Times New Roman"/>
                <a:cs typeface="Times New Roman"/>
              </a:rPr>
              <a:t>to  total risk, which: includes any </a:t>
            </a:r>
            <a:r>
              <a:rPr dirty="0" sz="1100" spc="5">
                <a:latin typeface="Times New Roman"/>
                <a:cs typeface="Times New Roman"/>
              </a:rPr>
              <a:t>unsystematic risk </a:t>
            </a:r>
            <a:r>
              <a:rPr dirty="0" sz="1100" spc="10">
                <a:latin typeface="Times New Roman"/>
                <a:cs typeface="Times New Roman"/>
              </a:rPr>
              <a:t>assumed 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investor. However </a:t>
            </a:r>
            <a:r>
              <a:rPr dirty="0" sz="1100" spc="5">
                <a:latin typeface="Times New Roman"/>
                <a:cs typeface="Times New Roman"/>
              </a:rPr>
              <a:t>for  those investors, </a:t>
            </a:r>
            <a:r>
              <a:rPr dirty="0" sz="1100" spc="10">
                <a:latin typeface="Times New Roman"/>
                <a:cs typeface="Times New Roman"/>
              </a:rPr>
              <a:t>whose </a:t>
            </a:r>
            <a:r>
              <a:rPr dirty="0" sz="1100" spc="5">
                <a:latin typeface="Times New Roman"/>
                <a:cs typeface="Times New Roman"/>
              </a:rPr>
              <a:t>portfolio constitutes </a:t>
            </a:r>
            <a:r>
              <a:rPr dirty="0" sz="1100" spc="10">
                <a:latin typeface="Times New Roman"/>
                <a:cs typeface="Times New Roman"/>
              </a:rPr>
              <a:t>only one </a:t>
            </a:r>
            <a:r>
              <a:rPr dirty="0" sz="1100" spc="5">
                <a:latin typeface="Times New Roman"/>
                <a:cs typeface="Times New Roman"/>
              </a:rPr>
              <a:t>(relatively) small part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their total  assets that is, they </a:t>
            </a:r>
            <a:r>
              <a:rPr dirty="0" sz="1100" spc="10">
                <a:latin typeface="Times New Roman"/>
                <a:cs typeface="Times New Roman"/>
              </a:rPr>
              <a:t>have numerous other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systematic risk may well be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relevant 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39700" marR="13271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circumstances, </a:t>
            </a:r>
            <a:r>
              <a:rPr dirty="0" sz="1100" spc="15">
                <a:latin typeface="Times New Roman"/>
                <a:cs typeface="Times New Roman"/>
              </a:rPr>
              <a:t>RVOL </a:t>
            </a:r>
            <a:r>
              <a:rPr dirty="0" sz="1100" spc="5">
                <a:latin typeface="Times New Roman"/>
                <a:cs typeface="Times New Roman"/>
              </a:rPr>
              <a:t>Is appropriate,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it considers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systematic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non-  diversifiable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marL="139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Measuring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Diversification: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2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Portfolio diversification is typically </a:t>
            </a:r>
            <a:r>
              <a:rPr dirty="0" sz="1100" spc="10">
                <a:latin typeface="Times New Roman"/>
                <a:cs typeface="Times New Roman"/>
              </a:rPr>
              <a:t>measured by </a:t>
            </a:r>
            <a:r>
              <a:rPr dirty="0" sz="1100" spc="5">
                <a:latin typeface="Times New Roman"/>
                <a:cs typeface="Times New Roman"/>
              </a:rPr>
              <a:t>correlating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portfolio 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oh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index, this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accomplished as part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process of fitting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characteristic, line </a:t>
            </a:r>
            <a:r>
              <a:rPr dirty="0" sz="1100" spc="10">
                <a:latin typeface="Times New Roman"/>
                <a:cs typeface="Times New Roman"/>
              </a:rPr>
              <a:t>whereby </a:t>
            </a:r>
            <a:r>
              <a:rPr dirty="0" sz="1100" spc="5">
                <a:latin typeface="Times New Roman"/>
                <a:cs typeface="Times New Roman"/>
              </a:rPr>
              <a:t>the' portfolio's returns are regressed: </a:t>
            </a:r>
            <a:r>
              <a:rPr dirty="0" sz="1100" spc="10">
                <a:latin typeface="Times New Roman"/>
                <a:cs typeface="Times New Roman"/>
              </a:rPr>
              <a:t>against the </a:t>
            </a:r>
            <a:r>
              <a:rPr dirty="0" sz="1100" spc="5">
                <a:latin typeface="Times New Roman"/>
                <a:cs typeface="Times New Roman"/>
              </a:rPr>
              <a:t>market's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returns.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square </a:t>
            </a:r>
            <a:r>
              <a:rPr dirty="0" sz="1100" spc="10">
                <a:latin typeface="Times New Roman"/>
                <a:cs typeface="Times New Roman"/>
              </a:rPr>
              <a:t>of the correlation </a:t>
            </a:r>
            <a:r>
              <a:rPr dirty="0" sz="1100" spc="5">
                <a:latin typeface="Times New Roman"/>
                <a:cs typeface="Times New Roman"/>
              </a:rPr>
              <a:t>coefficient </a:t>
            </a:r>
            <a:r>
              <a:rPr dirty="0" sz="1100" spc="10">
                <a:latin typeface="Times New Roman"/>
                <a:cs typeface="Times New Roman"/>
              </a:rPr>
              <a:t>produced as a part of the analysis, called  </a:t>
            </a:r>
            <a:r>
              <a:rPr dirty="0" sz="1100" spc="5">
                <a:latin typeface="Times New Roman"/>
                <a:cs typeface="Times New Roman"/>
              </a:rPr>
              <a:t>the coefficient of determination, or R</a:t>
            </a:r>
            <a:r>
              <a:rPr dirty="0" baseline="37037" sz="1125" spc="7">
                <a:latin typeface="Times New Roman"/>
                <a:cs typeface="Times New Roman"/>
              </a:rPr>
              <a:t>2</a:t>
            </a:r>
            <a:r>
              <a:rPr dirty="0" sz="1100" spc="5">
                <a:latin typeface="Times New Roman"/>
                <a:cs typeface="Times New Roman"/>
              </a:rPr>
              <a:t>, is used </a:t>
            </a:r>
            <a:r>
              <a:rPr dirty="0" sz="1100" spc="10">
                <a:latin typeface="Times New Roman"/>
                <a:cs typeface="Times New Roman"/>
              </a:rPr>
              <a:t>to, denote the </a:t>
            </a:r>
            <a:r>
              <a:rPr dirty="0" sz="1100" spc="5">
                <a:latin typeface="Times New Roman"/>
                <a:cs typeface="Times New Roman"/>
              </a:rPr>
              <a:t>degree of diversification.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coefficient, of determination indicates the </a:t>
            </a:r>
            <a:r>
              <a:rPr dirty="0" sz="1100" spc="10">
                <a:latin typeface="Times New Roman"/>
                <a:cs typeface="Times New Roman"/>
              </a:rPr>
              <a:t>percentage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variance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portfolio's  </a:t>
            </a:r>
            <a:r>
              <a:rPr dirty="0" sz="1100" spc="10">
                <a:latin typeface="Times New Roman"/>
                <a:cs typeface="Times New Roman"/>
              </a:rPr>
              <a:t>returns that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explained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market's-returns. If the fund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totally diversified,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baseline="37037" sz="1125" spc="7">
                <a:latin typeface="Times New Roman"/>
                <a:cs typeface="Times New Roman"/>
              </a:rPr>
              <a:t>2 </a:t>
            </a:r>
            <a:r>
              <a:rPr dirty="0" sz="1100" spc="5">
                <a:latin typeface="Times New Roman"/>
                <a:cs typeface="Times New Roman"/>
              </a:rPr>
              <a:t>will  </a:t>
            </a:r>
            <a:r>
              <a:rPr dirty="0" sz="1100" spc="10">
                <a:latin typeface="Times New Roman"/>
                <a:cs typeface="Times New Roman"/>
              </a:rPr>
              <a:t>approach 1.0, indicating that the </a:t>
            </a:r>
            <a:r>
              <a:rPr dirty="0" sz="1100" spc="5">
                <a:latin typeface="Times New Roman"/>
                <a:cs typeface="Times New Roman"/>
              </a:rPr>
              <a:t>fund's </a:t>
            </a:r>
            <a:r>
              <a:rPr dirty="0" sz="1100" spc="10">
                <a:latin typeface="Times New Roman"/>
                <a:cs typeface="Times New Roman"/>
              </a:rPr>
              <a:t>returns are </a:t>
            </a:r>
            <a:r>
              <a:rPr dirty="0" sz="1100" spc="5">
                <a:latin typeface="Times New Roman"/>
                <a:cs typeface="Times New Roman"/>
              </a:rPr>
              <a:t>.completely explained </a:t>
            </a:r>
            <a:r>
              <a:rPr dirty="0" sz="1100" spc="10">
                <a:latin typeface="Times New Roman"/>
                <a:cs typeface="Times New Roman"/>
              </a:rPr>
              <a:t>by the </a:t>
            </a:r>
            <a:r>
              <a:rPr dirty="0" sz="1100" spc="5">
                <a:latin typeface="Times New Roman"/>
                <a:cs typeface="Times New Roman"/>
              </a:rPr>
              <a:t>market's  returns: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lower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coefficient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determination,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returns are  </a:t>
            </a:r>
            <a:r>
              <a:rPr dirty="0" sz="1100" spc="5">
                <a:latin typeface="Times New Roman"/>
                <a:cs typeface="Times New Roman"/>
              </a:rPr>
              <a:t>attributable to the market's returns.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indicates that other factors, </a:t>
            </a:r>
            <a:r>
              <a:rPr dirty="0" sz="1100" spc="10">
                <a:latin typeface="Times New Roman"/>
                <a:cs typeface="Times New Roman"/>
              </a:rPr>
              <a:t>which could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been  </a:t>
            </a:r>
            <a:r>
              <a:rPr dirty="0" sz="1100" spc="5">
                <a:latin typeface="Times New Roman"/>
                <a:cs typeface="Times New Roman"/>
              </a:rPr>
              <a:t>diversified </a:t>
            </a:r>
            <a:r>
              <a:rPr dirty="0" sz="1100" spc="10">
                <a:latin typeface="Times New Roman"/>
                <a:cs typeface="Times New Roman"/>
              </a:rPr>
              <a:t>away, </a:t>
            </a:r>
            <a:r>
              <a:rPr dirty="0" sz="1100" spc="5">
                <a:latin typeface="Times New Roman"/>
                <a:cs typeface="Times New Roman"/>
              </a:rPr>
              <a:t>are being allowed to .influence-the portfolio's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39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Jensen's Differential </a:t>
            </a:r>
            <a:r>
              <a:rPr dirty="0" sz="1100" spc="10" b="1">
                <a:latin typeface="Times New Roman"/>
                <a:cs typeface="Times New Roman"/>
              </a:rPr>
              <a:t>Return Measure: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081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measure related to </a:t>
            </a:r>
            <a:r>
              <a:rPr dirty="0" sz="1100" spc="10">
                <a:latin typeface="Times New Roman"/>
                <a:cs typeface="Times New Roman"/>
              </a:rPr>
              <a:t>Treynor’s </a:t>
            </a:r>
            <a:r>
              <a:rPr dirty="0" sz="1100" spc="15">
                <a:latin typeface="Times New Roman"/>
                <a:cs typeface="Times New Roman"/>
              </a:rPr>
              <a:t>RVOL </a:t>
            </a:r>
            <a:r>
              <a:rPr dirty="0" sz="1100" spc="5">
                <a:latin typeface="Times New Roman"/>
                <a:cs typeface="Times New Roman"/>
              </a:rPr>
              <a:t>is Jensen's differential </a:t>
            </a:r>
            <a:r>
              <a:rPr dirty="0" sz="1100" spc="10">
                <a:latin typeface="Times New Roman"/>
                <a:cs typeface="Times New Roman"/>
              </a:rPr>
              <a:t>return measure (or alpha).  </a:t>
            </a:r>
            <a:r>
              <a:rPr dirty="0" sz="1100" spc="5">
                <a:latin typeface="Times New Roman"/>
                <a:cs typeface="Times New Roman"/>
              </a:rPr>
              <a:t>Jensen's </a:t>
            </a:r>
            <a:r>
              <a:rPr dirty="0" sz="1100" spc="10">
                <a:latin typeface="Times New Roman"/>
                <a:cs typeface="Times New Roman"/>
              </a:rPr>
              <a:t>measure of performance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Treynor's measure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based on </a:t>
            </a:r>
            <a:r>
              <a:rPr dirty="0" sz="1100" spc="5">
                <a:latin typeface="Times New Roman"/>
                <a:cs typeface="Times New Roman"/>
              </a:rPr>
              <a:t>the capital asset pricing  </a:t>
            </a:r>
            <a:r>
              <a:rPr dirty="0" sz="1100" spc="10">
                <a:latin typeface="Times New Roman"/>
                <a:cs typeface="Times New Roman"/>
              </a:rPr>
              <a:t>model (CAPM).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expected return </a:t>
            </a:r>
            <a:r>
              <a:rPr dirty="0" sz="1100" spc="5">
                <a:latin typeface="Times New Roman"/>
                <a:cs typeface="Times New Roman"/>
              </a:rPr>
              <a:t>for any security </a:t>
            </a:r>
            <a:r>
              <a:rPr dirty="0" sz="1100">
                <a:latin typeface="Times New Roman"/>
                <a:cs typeface="Times New Roman"/>
              </a:rPr>
              <a:t>(i) </a:t>
            </a:r>
            <a:r>
              <a:rPr dirty="0" sz="1100" spc="5">
                <a:latin typeface="Times New Roman"/>
                <a:cs typeface="Times New Roman"/>
              </a:rPr>
              <a:t>or, in this case, portfolio </a:t>
            </a:r>
            <a:r>
              <a:rPr dirty="0" sz="1100" spc="10">
                <a:latin typeface="Times New Roman"/>
                <a:cs typeface="Times New Roman"/>
              </a:rPr>
              <a:t>(p)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given as;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E </a:t>
            </a:r>
            <a:r>
              <a:rPr dirty="0" sz="1100" spc="5" b="1">
                <a:latin typeface="Times New Roman"/>
                <a:cs typeface="Times New Roman"/>
              </a:rPr>
              <a:t>(R</a:t>
            </a:r>
            <a:r>
              <a:rPr dirty="0" baseline="-11111" sz="1125" spc="7" b="1">
                <a:latin typeface="Times New Roman"/>
                <a:cs typeface="Times New Roman"/>
              </a:rPr>
              <a:t>pt</a:t>
            </a:r>
            <a:r>
              <a:rPr dirty="0" sz="1100" spc="5" b="1">
                <a:latin typeface="Times New Roman"/>
                <a:cs typeface="Times New Roman"/>
              </a:rPr>
              <a:t>)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RF</a:t>
            </a:r>
            <a:r>
              <a:rPr dirty="0" baseline="-11111" sz="1125" spc="7" b="1">
                <a:latin typeface="Times New Roman"/>
                <a:cs typeface="Times New Roman"/>
              </a:rPr>
              <a:t>t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b="1">
                <a:latin typeface="Times New Roman"/>
                <a:cs typeface="Times New Roman"/>
              </a:rPr>
              <a:t>β</a:t>
            </a:r>
            <a:r>
              <a:rPr dirty="0" baseline="-11111" sz="1125" b="1">
                <a:latin typeface="Times New Roman"/>
                <a:cs typeface="Times New Roman"/>
              </a:rPr>
              <a:t>p </a:t>
            </a:r>
            <a:r>
              <a:rPr dirty="0" sz="1100" spc="10" b="1">
                <a:latin typeface="Times New Roman"/>
                <a:cs typeface="Times New Roman"/>
              </a:rPr>
              <a:t>(E </a:t>
            </a:r>
            <a:r>
              <a:rPr dirty="0" sz="1100" spc="5" b="1">
                <a:latin typeface="Times New Roman"/>
                <a:cs typeface="Times New Roman"/>
              </a:rPr>
              <a:t>(R</a:t>
            </a:r>
            <a:r>
              <a:rPr dirty="0" baseline="-11111" sz="1125" spc="7" b="1">
                <a:latin typeface="Times New Roman"/>
                <a:cs typeface="Times New Roman"/>
              </a:rPr>
              <a:t>Mt</a:t>
            </a:r>
            <a:r>
              <a:rPr dirty="0" sz="1100" spc="5" b="1">
                <a:latin typeface="Times New Roman"/>
                <a:cs typeface="Times New Roman"/>
              </a:rPr>
              <a:t>) </a:t>
            </a:r>
            <a:r>
              <a:rPr dirty="0" sz="1100" spc="10" b="1">
                <a:latin typeface="Times New Roman"/>
                <a:cs typeface="Times New Roman"/>
              </a:rPr>
              <a:t>–</a:t>
            </a:r>
            <a:r>
              <a:rPr dirty="0" sz="1100" spc="-4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RF</a:t>
            </a:r>
            <a:r>
              <a:rPr dirty="0" baseline="-11111" sz="1125" spc="15" b="1">
                <a:latin typeface="Times New Roman"/>
                <a:cs typeface="Times New Roman"/>
              </a:rPr>
              <a:t>t</a:t>
            </a:r>
            <a:r>
              <a:rPr dirty="0" sz="1100" spc="10" b="1">
                <a:latin typeface="Times New Roman"/>
                <a:cs typeface="Times New Roman"/>
              </a:rPr>
              <a:t>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39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Problems </a:t>
            </a:r>
            <a:r>
              <a:rPr dirty="0" sz="1100" spc="5" b="1">
                <a:latin typeface="Times New Roman"/>
                <a:cs typeface="Times New Roman"/>
              </a:rPr>
              <a:t>with </a:t>
            </a:r>
            <a:r>
              <a:rPr dirty="0" sz="1100" spc="10" b="1">
                <a:latin typeface="Times New Roman"/>
                <a:cs typeface="Times New Roman"/>
              </a:rPr>
              <a:t>Portfolio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Measurement: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2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Using </a:t>
            </a:r>
            <a:r>
              <a:rPr dirty="0" sz="1100" spc="5">
                <a:latin typeface="Times New Roman"/>
                <a:cs typeface="Times New Roman"/>
              </a:rPr>
              <a:t>the three risk-adjusted </a:t>
            </a:r>
            <a:r>
              <a:rPr dirty="0" sz="1100" spc="10">
                <a:latin typeface="Times New Roman"/>
                <a:cs typeface="Times New Roman"/>
              </a:rPr>
              <a:t>performance measures </a:t>
            </a:r>
            <a:r>
              <a:rPr dirty="0" sz="1100" spc="5">
                <a:latin typeface="Times New Roman"/>
                <a:cs typeface="Times New Roman"/>
              </a:rPr>
              <a:t>just discussed to </a:t>
            </a:r>
            <a:r>
              <a:rPr dirty="0" sz="1100" spc="10">
                <a:latin typeface="Times New Roman"/>
                <a:cs typeface="Times New Roman"/>
              </a:rPr>
              <a:t>evaluate </a:t>
            </a:r>
            <a:r>
              <a:rPr dirty="0" sz="1100" spc="5">
                <a:latin typeface="Times New Roman"/>
                <a:cs typeface="Times New Roman"/>
              </a:rPr>
              <a:t>portfolios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not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without </a:t>
            </a:r>
            <a:r>
              <a:rPr dirty="0" sz="1100" spc="5">
                <a:latin typeface="Times New Roman"/>
                <a:cs typeface="Times New Roman"/>
              </a:rPr>
              <a:t>problems.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should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understand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their limitations, and be </a:t>
            </a:r>
            <a:r>
              <a:rPr dirty="0" sz="1100" spc="5">
                <a:latin typeface="Times New Roman"/>
                <a:cs typeface="Times New Roman"/>
              </a:rPr>
              <a:t>guided  </a:t>
            </a:r>
            <a:r>
              <a:rPr dirty="0" sz="1100" spc="10">
                <a:latin typeface="Times New Roman"/>
                <a:cs typeface="Times New Roman"/>
              </a:rPr>
              <a:t>accordingly.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2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First, these measures are </a:t>
            </a:r>
            <a:r>
              <a:rPr dirty="0" sz="1100" spc="10">
                <a:latin typeface="Times New Roman"/>
                <a:cs typeface="Times New Roman"/>
              </a:rPr>
              <a:t>derived from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theory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CAPM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are  therefore dependent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assumptions involved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this theory. </a:t>
            </a:r>
            <a:r>
              <a:rPr dirty="0" sz="1100" spc="10">
                <a:latin typeface="Times New Roman"/>
                <a:cs typeface="Times New Roman"/>
              </a:rPr>
              <a:t>For example,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the  Treasury </a:t>
            </a:r>
            <a:r>
              <a:rPr dirty="0" sz="1100" spc="5">
                <a:latin typeface="Times New Roman"/>
                <a:cs typeface="Times New Roman"/>
              </a:rPr>
              <a:t>bill </a:t>
            </a:r>
            <a:r>
              <a:rPr dirty="0" sz="1100" spc="10">
                <a:latin typeface="Times New Roman"/>
                <a:cs typeface="Times New Roman"/>
              </a:rPr>
              <a:t>rate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a </a:t>
            </a:r>
            <a:r>
              <a:rPr dirty="0" sz="1100" spc="5">
                <a:latin typeface="Times New Roman"/>
                <a:cs typeface="Times New Roman"/>
              </a:rPr>
              <a:t>satisfactory- </a:t>
            </a:r>
            <a:r>
              <a:rPr dirty="0" sz="1100" spc="10">
                <a:latin typeface="Times New Roman"/>
                <a:cs typeface="Times New Roman"/>
              </a:rPr>
              <a:t>proxy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risk-free rate, or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investors cannot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borrow and lend at the risk-free rate </a:t>
            </a:r>
            <a:r>
              <a:rPr dirty="0" sz="1100" spc="5">
                <a:latin typeface="Times New Roman"/>
                <a:cs typeface="Times New Roman"/>
              </a:rPr>
              <a:t>this will </a:t>
            </a:r>
            <a:r>
              <a:rPr dirty="0" sz="1100" spc="10">
                <a:latin typeface="Times New Roman"/>
                <a:cs typeface="Times New Roman"/>
              </a:rPr>
              <a:t>have an impact on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10">
                <a:latin typeface="Times New Roman"/>
                <a:cs typeface="Times New Roman"/>
              </a:rPr>
              <a:t>measures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performance.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2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important assumption of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theory that directly affects </a:t>
            </a:r>
            <a:r>
              <a:rPr dirty="0" sz="1100" spc="10">
                <a:latin typeface="Times New Roman"/>
                <a:cs typeface="Times New Roman"/>
              </a:rPr>
              <a:t>the use </a:t>
            </a:r>
            <a:r>
              <a:rPr dirty="0" sz="1100" spc="5">
                <a:latin typeface="Times New Roman"/>
                <a:cs typeface="Times New Roman"/>
              </a:rPr>
              <a:t>of these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performance measures </a:t>
            </a:r>
            <a:r>
              <a:rPr dirty="0" sz="1100" spc="5">
                <a:latin typeface="Times New Roman"/>
                <a:cs typeface="Times New Roman"/>
              </a:rPr>
              <a:t>is the assumption </a:t>
            </a:r>
            <a:r>
              <a:rPr dirty="0" sz="1100" spc="10">
                <a:latin typeface="Times New Roman"/>
                <a:cs typeface="Times New Roman"/>
              </a:rPr>
              <a:t>of a marker </a:t>
            </a:r>
            <a:r>
              <a:rPr dirty="0" sz="1100" spc="5">
                <a:latin typeface="Times New Roman"/>
                <a:cs typeface="Times New Roman"/>
              </a:rPr>
              <a:t>portfolio that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proxied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  market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 proxy, as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often. </a:t>
            </a:r>
            <a:r>
              <a:rPr dirty="0" sz="1100" spc="10">
                <a:latin typeface="Times New Roman"/>
                <a:cs typeface="Times New Roman"/>
              </a:rPr>
              <a:t>However, 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potential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problems.</a:t>
            </a:r>
            <a:endParaRPr sz="1100">
              <a:latin typeface="Times New Roman"/>
              <a:cs typeface="Times New Roman"/>
            </a:endParaRPr>
          </a:p>
          <a:p>
            <a:pPr algn="just" marL="139700">
              <a:lnSpc>
                <a:spcPts val="1285"/>
              </a:lnSpc>
            </a:pPr>
            <a:r>
              <a:rPr dirty="0" sz="1100" spc="10">
                <a:latin typeface="Times New Roman"/>
                <a:cs typeface="Times New Roman"/>
              </a:rPr>
              <a:t>Although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high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correlation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exists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among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most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commonly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used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proxies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endParaRPr sz="1100">
              <a:latin typeface="Times New Roman"/>
              <a:cs typeface="Times New Roman"/>
            </a:endParaRPr>
          </a:p>
          <a:p>
            <a:pPr algn="just" marL="139700" marR="131445">
              <a:lnSpc>
                <a:spcPct val="98300"/>
              </a:lnSpc>
              <a:spcBef>
                <a:spcPts val="15"/>
              </a:spcBef>
            </a:pPr>
            <a:r>
              <a:rPr dirty="0" sz="1100" spc="5">
                <a:latin typeface="Times New Roman"/>
                <a:cs typeface="Times New Roman"/>
              </a:rPr>
              <a:t>does not eliminate the </a:t>
            </a:r>
            <a:r>
              <a:rPr dirty="0" sz="1100" spc="10">
                <a:latin typeface="Times New Roman"/>
                <a:cs typeface="Times New Roman"/>
              </a:rPr>
              <a:t>problem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may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efficient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others are not. </a:t>
            </a:r>
            <a:r>
              <a:rPr dirty="0" sz="1100" spc="10">
                <a:latin typeface="Times New Roman"/>
                <a:cs typeface="Times New Roman"/>
              </a:rPr>
              <a:t>According to  </a:t>
            </a:r>
            <a:r>
              <a:rPr dirty="0" sz="1100" spc="5">
                <a:latin typeface="Times New Roman"/>
                <a:cs typeface="Times New Roman"/>
              </a:rPr>
              <a:t>Roll, </a:t>
            </a:r>
            <a:r>
              <a:rPr dirty="0" sz="1100" spc="10">
                <a:latin typeface="Times New Roman"/>
                <a:cs typeface="Times New Roman"/>
              </a:rPr>
              <a:t>no unambiguous test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20">
                <a:latin typeface="Times New Roman"/>
                <a:cs typeface="Times New Roman"/>
              </a:rPr>
              <a:t>CAPM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yet been </a:t>
            </a:r>
            <a:r>
              <a:rPr dirty="0" sz="1100" spc="5">
                <a:latin typeface="Times New Roman"/>
                <a:cs typeface="Times New Roman"/>
              </a:rPr>
              <a:t>conducted. </a:t>
            </a:r>
            <a:r>
              <a:rPr dirty="0" sz="1100" spc="10">
                <a:latin typeface="Times New Roman"/>
                <a:cs typeface="Times New Roman"/>
              </a:rPr>
              <a:t>This point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be kept  in </a:t>
            </a:r>
            <a:r>
              <a:rPr dirty="0" sz="1100" spc="5">
                <a:latin typeface="Times New Roman"/>
                <a:cs typeface="Times New Roman"/>
              </a:rPr>
              <a:t>mind </a:t>
            </a:r>
            <a:r>
              <a:rPr dirty="0" sz="1100" spc="10">
                <a:latin typeface="Times New Roman"/>
                <a:cs typeface="Times New Roman"/>
              </a:rPr>
              <a:t>when we </a:t>
            </a:r>
            <a:r>
              <a:rPr dirty="0" sz="1100" spc="5">
                <a:latin typeface="Times New Roman"/>
                <a:cs typeface="Times New Roman"/>
              </a:rPr>
              <a:t>consider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measures based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15">
                <a:latin typeface="Times New Roman"/>
                <a:cs typeface="Times New Roman"/>
              </a:rPr>
              <a:t>CAPM,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Treynor  and Jensen;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measures.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240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270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The movement to </a:t>
            </a:r>
            <a:r>
              <a:rPr dirty="0" sz="1100" spc="5">
                <a:latin typeface="Times New Roman"/>
                <a:cs typeface="Times New Roman"/>
              </a:rPr>
              <a:t>global investing increases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problem of </a:t>
            </a:r>
            <a:r>
              <a:rPr dirty="0" sz="1100" spc="10">
                <a:latin typeface="Times New Roman"/>
                <a:cs typeface="Times New Roman"/>
              </a:rPr>
              <a:t>benchmark error.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 frontier </a:t>
            </a:r>
            <a:r>
              <a:rPr dirty="0" sz="1100" spc="10">
                <a:latin typeface="Times New Roman"/>
                <a:cs typeface="Times New Roman"/>
              </a:rPr>
              <a:t>changes when </a:t>
            </a:r>
            <a:r>
              <a:rPr dirty="0" sz="1100" spc="5">
                <a:latin typeface="Times New Roman"/>
                <a:cs typeface="Times New Roman"/>
              </a:rPr>
              <a:t>foreign securities </a:t>
            </a:r>
            <a:r>
              <a:rPr dirty="0" sz="1100" spc="10">
                <a:latin typeface="Times New Roman"/>
                <a:cs typeface="Times New Roman"/>
              </a:rPr>
              <a:t>are added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measurement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beta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affected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adding foreign securities. </a:t>
            </a:r>
            <a:r>
              <a:rPr dirty="0" sz="1100" spc="10">
                <a:latin typeface="Times New Roman"/>
                <a:cs typeface="Times New Roman"/>
              </a:rPr>
              <a:t>Given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 world </a:t>
            </a:r>
            <a:r>
              <a:rPr dirty="0" sz="1100" spc="5">
                <a:latin typeface="Times New Roman"/>
                <a:cs typeface="Times New Roman"/>
              </a:rPr>
              <a:t>portfolio is likely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have a </a:t>
            </a:r>
            <a:r>
              <a:rPr dirty="0" sz="1100" spc="5">
                <a:latin typeface="Times New Roman"/>
                <a:cs typeface="Times New Roman"/>
              </a:rPr>
              <a:t>smaller variance than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Index, </a:t>
            </a:r>
            <a:r>
              <a:rPr dirty="0" sz="1100" spc="10">
                <a:latin typeface="Times New Roman"/>
                <a:cs typeface="Times New Roman"/>
              </a:rPr>
              <a:t>any measure </a:t>
            </a:r>
            <a:r>
              <a:rPr dirty="0" sz="1100" spc="5">
                <a:latin typeface="Times New Roman"/>
                <a:cs typeface="Times New Roman"/>
              </a:rPr>
              <a:t>of systematic risk is likely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smaller.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long </a:t>
            </a:r>
            <a:r>
              <a:rPr dirty="0" sz="1100" spc="5">
                <a:latin typeface="Times New Roman"/>
                <a:cs typeface="Times New Roman"/>
              </a:rPr>
              <a:t>evaluation </a:t>
            </a:r>
            <a:r>
              <a:rPr dirty="0" sz="1100" spc="10">
                <a:latin typeface="Times New Roman"/>
                <a:cs typeface="Times New Roman"/>
              </a:rPr>
              <a:t>period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needed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determine </a:t>
            </a:r>
            <a:r>
              <a:rPr dirty="0" sz="1100" spc="5">
                <a:latin typeface="Times New Roman"/>
                <a:cs typeface="Times New Roman"/>
              </a:rPr>
              <a:t>successfully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that is truly  superior. </a:t>
            </a:r>
            <a:r>
              <a:rPr dirty="0" sz="1100" spc="10">
                <a:latin typeface="Times New Roman"/>
                <a:cs typeface="Times New Roman"/>
              </a:rPr>
              <a:t>Over short </a:t>
            </a:r>
            <a:r>
              <a:rPr dirty="0" sz="1100" spc="5">
                <a:latin typeface="Times New Roman"/>
                <a:cs typeface="Times New Roman"/>
              </a:rPr>
              <a:t>.periods, </a:t>
            </a:r>
            <a:r>
              <a:rPr dirty="0" sz="1100" spc="10">
                <a:latin typeface="Times New Roman"/>
                <a:cs typeface="Times New Roman"/>
              </a:rPr>
              <a:t>luck can overshadow </a:t>
            </a:r>
            <a:r>
              <a:rPr dirty="0" sz="1100" spc="5">
                <a:latin typeface="Times New Roman"/>
                <a:cs typeface="Times New Roman"/>
              </a:rPr>
              <a:t>all else, but </a:t>
            </a:r>
            <a:r>
              <a:rPr dirty="0" sz="1100" spc="10">
                <a:latin typeface="Times New Roman"/>
                <a:cs typeface="Times New Roman"/>
              </a:rPr>
              <a:t>luck cannot be </a:t>
            </a:r>
            <a:r>
              <a:rPr dirty="0" sz="1100" spc="5">
                <a:latin typeface="Times New Roman"/>
                <a:cs typeface="Times New Roman"/>
              </a:rPr>
              <a:t>expected </a:t>
            </a:r>
            <a:r>
              <a:rPr dirty="0" sz="1100" spc="15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continue. </a:t>
            </a:r>
            <a:r>
              <a:rPr dirty="0" sz="1100" spc="10">
                <a:latin typeface="Times New Roman"/>
                <a:cs typeface="Times New Roman"/>
              </a:rPr>
              <a:t>According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estimates, 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years needed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such </a:t>
            </a:r>
            <a:r>
              <a:rPr dirty="0" sz="1100" spc="5">
                <a:latin typeface="Times New Roman"/>
                <a:cs typeface="Times New Roman"/>
              </a:rPr>
              <a:t>an  accurate </a:t>
            </a:r>
            <a:r>
              <a:rPr dirty="0" sz="1100" spc="10">
                <a:latin typeface="Times New Roman"/>
                <a:cs typeface="Times New Roman"/>
              </a:rPr>
              <a:t>determination </a:t>
            </a:r>
            <a:r>
              <a:rPr dirty="0" sz="1100" spc="5">
                <a:latin typeface="Times New Roman"/>
                <a:cs typeface="Times New Roman"/>
              </a:rPr>
              <a:t>is quite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large.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OTHER </a:t>
            </a:r>
            <a:r>
              <a:rPr dirty="0" sz="1100" spc="10" b="1">
                <a:latin typeface="Times New Roman"/>
                <a:cs typeface="Times New Roman"/>
              </a:rPr>
              <a:t>ISSUES IN </a:t>
            </a:r>
            <a:r>
              <a:rPr dirty="0" sz="1100" spc="15" b="1">
                <a:latin typeface="Times New Roman"/>
                <a:cs typeface="Times New Roman"/>
              </a:rPr>
              <a:t>PERFORMANCE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EVALUATION: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Monitoring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Performance: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Portfolio evaluation of </a:t>
            </a:r>
            <a:r>
              <a:rPr dirty="0" sz="1100" spc="10">
                <a:latin typeface="Times New Roman"/>
                <a:cs typeface="Times New Roman"/>
              </a:rPr>
              <a:t>managed </a:t>
            </a:r>
            <a:r>
              <a:rPr dirty="0" sz="1100" spc="5">
                <a:latin typeface="Times New Roman"/>
                <a:cs typeface="Times New Roman"/>
              </a:rPr>
              <a:t>portfolios </a:t>
            </a:r>
            <a:r>
              <a:rPr dirty="0" sz="1100" spc="10">
                <a:latin typeface="Times New Roman"/>
                <a:cs typeface="Times New Roman"/>
              </a:rPr>
              <a:t>should be a continuing </a:t>
            </a:r>
            <a:r>
              <a:rPr dirty="0" sz="1100" spc="5">
                <a:latin typeface="Times New Roman"/>
                <a:cs typeface="Times New Roman"/>
              </a:rPr>
              <a:t>process.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results of  </a:t>
            </a:r>
            <a:r>
              <a:rPr dirty="0" sz="1100" spc="10">
                <a:latin typeface="Times New Roman"/>
                <a:cs typeface="Times New Roman"/>
              </a:rPr>
              <a:t>the portfolio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using some of the techniques </a:t>
            </a:r>
            <a:r>
              <a:rPr dirty="0" sz="1100" spc="5">
                <a:latin typeface="Times New Roman"/>
                <a:cs typeface="Times New Roman"/>
              </a:rPr>
              <a:t>discussed </a:t>
            </a:r>
            <a:r>
              <a:rPr dirty="0" sz="1100" spc="10">
                <a:latin typeface="Times New Roman"/>
                <a:cs typeface="Times New Roman"/>
              </a:rPr>
              <a:t>above. </a:t>
            </a:r>
            <a:r>
              <a:rPr dirty="0" sz="1100" spc="5">
                <a:latin typeface="Times New Roman"/>
                <a:cs typeface="Times New Roman"/>
              </a:rPr>
              <a:t>In addition,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monitoring </a:t>
            </a:r>
            <a:r>
              <a:rPr dirty="0" sz="1100" spc="5">
                <a:latin typeface="Times New Roman"/>
                <a:cs typeface="Times New Roman"/>
              </a:rPr>
              <a:t>process </a:t>
            </a:r>
            <a:r>
              <a:rPr dirty="0" sz="1100" spc="10">
                <a:latin typeface="Times New Roman"/>
                <a:cs typeface="Times New Roman"/>
              </a:rPr>
              <a:t>should </a:t>
            </a:r>
            <a:r>
              <a:rPr dirty="0" sz="1100" spc="5">
                <a:latin typeface="Times New Roman"/>
                <a:cs typeface="Times New Roman"/>
              </a:rPr>
              <a:t>evaluate </a:t>
            </a:r>
            <a:r>
              <a:rPr dirty="0" sz="1100" spc="10">
                <a:latin typeface="Times New Roman"/>
                <a:cs typeface="Times New Roman"/>
              </a:rPr>
              <a:t>the success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relative </a:t>
            </a:r>
            <a:r>
              <a:rPr dirty="0" sz="1100" spc="10">
                <a:latin typeface="Times New Roman"/>
                <a:cs typeface="Times New Roman"/>
              </a:rPr>
              <a:t>to the objectives  and </a:t>
            </a:r>
            <a:r>
              <a:rPr dirty="0" sz="1100" spc="5">
                <a:latin typeface="Times New Roman"/>
                <a:cs typeface="Times New Roman"/>
              </a:rPr>
              <a:t>constraints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portfolio's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owners.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Performance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Attribution: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chapter has considered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to measure a portfolio </a:t>
            </a:r>
            <a:r>
              <a:rPr dirty="0" sz="1100" spc="5">
                <a:latin typeface="Times New Roman"/>
                <a:cs typeface="Times New Roman"/>
              </a:rPr>
              <a:t>manager's </a:t>
            </a:r>
            <a:r>
              <a:rPr dirty="0" sz="1100" spc="10">
                <a:latin typeface="Times New Roman"/>
                <a:cs typeface="Times New Roman"/>
              </a:rPr>
              <a:t>performance.  However,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evaluations also to concern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reasons </a:t>
            </a:r>
            <a:r>
              <a:rPr dirty="0" sz="1100" spc="10">
                <a:latin typeface="Times New Roman"/>
                <a:cs typeface="Times New Roman"/>
              </a:rPr>
              <a:t>why a manager did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10">
                <a:latin typeface="Times New Roman"/>
                <a:cs typeface="Times New Roman"/>
              </a:rPr>
              <a:t>or  worse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properly constructed </a:t>
            </a:r>
            <a:r>
              <a:rPr dirty="0" sz="1100" spc="10">
                <a:latin typeface="Times New Roman"/>
                <a:cs typeface="Times New Roman"/>
              </a:rPr>
              <a:t>benchmark with complete </a:t>
            </a:r>
            <a:r>
              <a:rPr dirty="0" sz="1100" spc="5">
                <a:latin typeface="Times New Roman"/>
                <a:cs typeface="Times New Roman"/>
              </a:rPr>
              <a:t>risks adjustment. This part of  portfolio </a:t>
            </a:r>
            <a:r>
              <a:rPr dirty="0" sz="1100" spc="10">
                <a:latin typeface="Times New Roman"/>
                <a:cs typeface="Times New Roman"/>
              </a:rPr>
              <a:t>evaluation </a:t>
            </a:r>
            <a:r>
              <a:rPr dirty="0" sz="1100" spc="5">
                <a:latin typeface="Times New Roman"/>
                <a:cs typeface="Times New Roman"/>
              </a:rPr>
              <a:t>is called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attribution,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seeks to </a:t>
            </a:r>
            <a:r>
              <a:rPr dirty="0" sz="1100" spc="10">
                <a:latin typeface="Times New Roman"/>
                <a:cs typeface="Times New Roman"/>
              </a:rPr>
              <a:t>determine, after the  </a:t>
            </a:r>
            <a:r>
              <a:rPr dirty="0" sz="1100" spc="5">
                <a:latin typeface="Times New Roman"/>
                <a:cs typeface="Times New Roman"/>
              </a:rPr>
              <a:t>fact,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portfolio </a:t>
            </a:r>
            <a:r>
              <a:rPr dirty="0" sz="1100" spc="15">
                <a:latin typeface="Times New Roman"/>
                <a:cs typeface="Times New Roman"/>
              </a:rPr>
              <a:t>had </a:t>
            </a:r>
            <a:r>
              <a:rPr dirty="0" sz="1100" spc="10">
                <a:latin typeface="Times New Roman"/>
                <a:cs typeface="Times New Roman"/>
              </a:rPr>
              <a:t>a given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over some </a:t>
            </a:r>
            <a:r>
              <a:rPr dirty="0" sz="1100" spc="5">
                <a:latin typeface="Times New Roman"/>
                <a:cs typeface="Times New Roman"/>
              </a:rPr>
              <a:t>specified time period and,  therefore,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success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failure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occurred.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Typically, performance attribution is </a:t>
            </a:r>
            <a:r>
              <a:rPr dirty="0" sz="1100" spc="10">
                <a:latin typeface="Times New Roman"/>
                <a:cs typeface="Times New Roman"/>
              </a:rPr>
              <a:t>a top-down </a:t>
            </a:r>
            <a:r>
              <a:rPr dirty="0" sz="1100" spc="5">
                <a:latin typeface="Times New Roman"/>
                <a:cs typeface="Times New Roman"/>
              </a:rPr>
              <a:t>approach; it looks first at the </a:t>
            </a:r>
            <a:r>
              <a:rPr dirty="0" sz="1100" spc="10">
                <a:latin typeface="Times New Roman"/>
                <a:cs typeface="Times New Roman"/>
              </a:rPr>
              <a:t>broad </a:t>
            </a:r>
            <a:r>
              <a:rPr dirty="0" sz="1100" spc="5">
                <a:latin typeface="Times New Roman"/>
                <a:cs typeface="Times New Roman"/>
              </a:rPr>
              <a:t>issues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progresses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narrowing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investigation its purpose is to </a:t>
            </a:r>
            <a:r>
              <a:rPr dirty="0" sz="1100" spc="10">
                <a:latin typeface="Times New Roman"/>
                <a:cs typeface="Times New Roman"/>
              </a:rPr>
              <a:t>decompose the </a:t>
            </a:r>
            <a:r>
              <a:rPr dirty="0" sz="1100" spc="5">
                <a:latin typeface="Times New Roman"/>
                <a:cs typeface="Times New Roman"/>
              </a:rPr>
              <a:t>total  performance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into specific </a:t>
            </a:r>
            <a:r>
              <a:rPr dirty="0" sz="1100" spc="10">
                <a:latin typeface="Times New Roman"/>
                <a:cs typeface="Times New Roman"/>
              </a:rPr>
              <a:t>components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associated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specific  decisions </a:t>
            </a:r>
            <a:r>
              <a:rPr dirty="0" sz="1100" spc="10">
                <a:latin typeface="Times New Roman"/>
                <a:cs typeface="Times New Roman"/>
              </a:rPr>
              <a:t>made by </a:t>
            </a:r>
            <a:r>
              <a:rPr dirty="0" sz="1100" spc="5">
                <a:latin typeface="Times New Roman"/>
                <a:cs typeface="Times New Roman"/>
              </a:rPr>
              <a:t>the portfolio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manager.</a:t>
            </a:r>
            <a:endParaRPr sz="1100">
              <a:latin typeface="Times New Roman"/>
              <a:cs typeface="Times New Roman"/>
            </a:endParaRPr>
          </a:p>
          <a:p>
            <a:pPr algn="r" marR="1404620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.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15"/>
              </a:spcBef>
            </a:pP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attribution often </a:t>
            </a:r>
            <a:r>
              <a:rPr dirty="0" sz="1100" spc="10">
                <a:latin typeface="Times New Roman"/>
                <a:cs typeface="Times New Roman"/>
              </a:rPr>
              <a:t>begins </a:t>
            </a:r>
            <a:r>
              <a:rPr dirty="0" sz="1100" spc="5">
                <a:latin typeface="Times New Roman"/>
                <a:cs typeface="Times New Roman"/>
              </a:rPr>
              <a:t>with, the policy statement that </a:t>
            </a:r>
            <a:r>
              <a:rPr dirty="0" sz="1100" spc="10">
                <a:latin typeface="Times New Roman"/>
                <a:cs typeface="Times New Roman"/>
              </a:rPr>
              <a:t>guides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management 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normally would have a </a:t>
            </a:r>
            <a:r>
              <a:rPr dirty="0" sz="1100" spc="5">
                <a:latin typeface="Times New Roman"/>
                <a:cs typeface="Times New Roman"/>
              </a:rPr>
              <a:t>set of portfolio </a:t>
            </a:r>
            <a:r>
              <a:rPr dirty="0" sz="1100" spc="10">
                <a:latin typeface="Times New Roman"/>
                <a:cs typeface="Times New Roman"/>
              </a:rPr>
              <a:t>weight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used. </a:t>
            </a:r>
            <a:r>
              <a:rPr dirty="0" sz="1100">
                <a:latin typeface="Times New Roman"/>
                <a:cs typeface="Times New Roman"/>
              </a:rPr>
              <a:t>If  </a:t>
            </a:r>
            <a:r>
              <a:rPr dirty="0" sz="1100" spc="10">
                <a:latin typeface="Times New Roman"/>
                <a:cs typeface="Times New Roman"/>
              </a:rPr>
              <a:t>the manager </a:t>
            </a:r>
            <a:r>
              <a:rPr dirty="0" sz="1100" spc="5">
                <a:latin typeface="Times New Roman"/>
                <a:cs typeface="Times New Roman"/>
              </a:rPr>
              <a:t>uses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different set, this will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some of </a:t>
            </a:r>
            <a:r>
              <a:rPr dirty="0" sz="1100" spc="5">
                <a:latin typeface="Times New Roman"/>
                <a:cs typeface="Times New Roman"/>
              </a:rPr>
              <a:t>the results. In effect,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are  looking </a:t>
            </a:r>
            <a:r>
              <a:rPr dirty="0" sz="1100" spc="5">
                <a:latin typeface="Times New Roman"/>
                <a:cs typeface="Times New Roman"/>
              </a:rPr>
              <a:t>at the asset allocation decision. If </a:t>
            </a:r>
            <a:r>
              <a:rPr dirty="0" sz="1100" spc="10">
                <a:latin typeface="Times New Roman"/>
                <a:cs typeface="Times New Roman"/>
              </a:rPr>
              <a:t>the manager chooses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allocate portfolio funds  </a:t>
            </a:r>
            <a:r>
              <a:rPr dirty="0" sz="1100" spc="5">
                <a:latin typeface="Times New Roman"/>
                <a:cs typeface="Times New Roman"/>
              </a:rPr>
              <a:t>differently than </a:t>
            </a:r>
            <a:r>
              <a:rPr dirty="0" sz="1100" spc="10">
                <a:latin typeface="Times New Roman"/>
                <a:cs typeface="Times New Roman"/>
              </a:rPr>
              <a:t>the weights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occur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benchmark </a:t>
            </a:r>
            <a:r>
              <a:rPr dirty="0" sz="1100" spc="5">
                <a:latin typeface="Times New Roman"/>
                <a:cs typeface="Times New Roman"/>
              </a:rPr>
              <a:t>portfolio,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results?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After this analysis performance attribution </a:t>
            </a:r>
            <a:r>
              <a:rPr dirty="0" sz="1100" spc="10">
                <a:latin typeface="Times New Roman"/>
                <a:cs typeface="Times New Roman"/>
              </a:rPr>
              <a:t>might analyze </a:t>
            </a:r>
            <a:r>
              <a:rPr dirty="0" sz="1100" spc="5">
                <a:latin typeface="Times New Roman"/>
                <a:cs typeface="Times New Roman"/>
              </a:rPr>
              <a:t>sector </a:t>
            </a:r>
            <a:r>
              <a:rPr dirty="0" sz="1100" spc="10">
                <a:latin typeface="Times New Roman"/>
                <a:cs typeface="Times New Roman"/>
              </a:rPr>
              <a:t>(industry) </a:t>
            </a:r>
            <a:r>
              <a:rPr dirty="0" sz="1100" spc="5">
                <a:latin typeface="Times New Roman"/>
                <a:cs typeface="Times New Roman"/>
              </a:rPr>
              <a:t>selection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security selection. </a:t>
            </a:r>
            <a:r>
              <a:rPr dirty="0" sz="1100" spc="10">
                <a:latin typeface="Times New Roman"/>
                <a:cs typeface="Times New Roman"/>
              </a:rPr>
              <a:t>Did the manager </a:t>
            </a:r>
            <a:r>
              <a:rPr dirty="0" sz="1100" spc="5">
                <a:latin typeface="Times New Roman"/>
                <a:cs typeface="Times New Roman"/>
              </a:rPr>
              <a:t>concentrate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avoid </a:t>
            </a:r>
            <a:r>
              <a:rPr dirty="0" sz="1100" spc="5">
                <a:latin typeface="Times New Roman"/>
                <a:cs typeface="Times New Roman"/>
              </a:rPr>
              <a:t>certain sectors,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what  </a:t>
            </a:r>
            <a:r>
              <a:rPr dirty="0" sz="1100" spc="10">
                <a:latin typeface="Times New Roman"/>
                <a:cs typeface="Times New Roman"/>
              </a:rPr>
              <a:t>were the results? Security </a:t>
            </a:r>
            <a:r>
              <a:rPr dirty="0" sz="1100" spc="5">
                <a:latin typeface="Times New Roman"/>
                <a:cs typeface="Times New Roman"/>
              </a:rPr>
              <a:t>selection speaks for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itself.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Part of this process involves identifying-a </a:t>
            </a:r>
            <a:r>
              <a:rPr dirty="0" sz="1100" spc="10">
                <a:latin typeface="Times New Roman"/>
                <a:cs typeface="Times New Roman"/>
              </a:rPr>
              <a:t>benchmark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to use in </a:t>
            </a:r>
            <a:r>
              <a:rPr dirty="0" sz="1100" spc="10">
                <a:latin typeface="Times New Roman"/>
                <a:cs typeface="Times New Roman"/>
              </a:rPr>
              <a:t>comparing  the portfolio </a:t>
            </a:r>
            <a:r>
              <a:rPr dirty="0" sz="1100" spc="5">
                <a:latin typeface="Times New Roman"/>
                <a:cs typeface="Times New Roman"/>
              </a:rPr>
              <a:t>results. </a:t>
            </a:r>
            <a:r>
              <a:rPr dirty="0" sz="1100" spc="10">
                <a:latin typeface="Times New Roman"/>
                <a:cs typeface="Times New Roman"/>
              </a:rPr>
              <a:t>This bogey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designed to measure passive </a:t>
            </a:r>
            <a:r>
              <a:rPr dirty="0" sz="1100" spc="5">
                <a:latin typeface="Times New Roman"/>
                <a:cs typeface="Times New Roman"/>
              </a:rPr>
              <a:t>results, </a:t>
            </a:r>
            <a:r>
              <a:rPr dirty="0" sz="1100" spc="10">
                <a:latin typeface="Times New Roman"/>
                <a:cs typeface="Times New Roman"/>
              </a:rPr>
              <a:t>ruling out both </a:t>
            </a:r>
            <a:r>
              <a:rPr dirty="0" sz="1100" spc="5">
                <a:latin typeface="Times New Roman"/>
                <a:cs typeface="Times New Roman"/>
              </a:rPr>
              <a:t>asset  allocation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security selection decisions.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differences between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portfolio's results  </a:t>
            </a:r>
            <a:r>
              <a:rPr dirty="0" sz="1100" spc="10">
                <a:latin typeface="Times New Roman"/>
                <a:cs typeface="Times New Roman"/>
              </a:rPr>
              <a:t>and the bogey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attributable to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of these decisions </a:t>
            </a:r>
            <a:r>
              <a:rPr dirty="0" sz="1100" spc="10">
                <a:latin typeface="Times New Roman"/>
                <a:cs typeface="Times New Roman"/>
              </a:rPr>
              <a:t>made </a:t>
            </a:r>
            <a:r>
              <a:rPr dirty="0" sz="1100" spc="5">
                <a:latin typeface="Times New Roman"/>
                <a:cs typeface="Times New Roman"/>
              </a:rPr>
              <a:t>by the portfolio  </a:t>
            </a:r>
            <a:r>
              <a:rPr dirty="0" sz="1100" spc="10">
                <a:latin typeface="Times New Roman"/>
                <a:cs typeface="Times New Roman"/>
              </a:rPr>
              <a:t>manager.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to think </a:t>
            </a:r>
            <a:r>
              <a:rPr dirty="0" sz="1100" spc="10">
                <a:latin typeface="Times New Roman"/>
                <a:cs typeface="Times New Roman"/>
              </a:rPr>
              <a:t>about performance </a:t>
            </a:r>
            <a:r>
              <a:rPr dirty="0" sz="1100" spc="5">
                <a:latin typeface="Times New Roman"/>
                <a:cs typeface="Times New Roman"/>
              </a:rPr>
              <a:t>attribution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to recognize that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performance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4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3365" cy="135128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2700" marR="508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from a properly </a:t>
            </a:r>
            <a:r>
              <a:rPr dirty="0" sz="1100" spc="5">
                <a:latin typeface="Times New Roman"/>
                <a:cs typeface="Times New Roman"/>
              </a:rPr>
              <a:t>constructed </a:t>
            </a:r>
            <a:r>
              <a:rPr dirty="0" sz="1100" spc="10">
                <a:latin typeface="Times New Roman"/>
                <a:cs typeface="Times New Roman"/>
              </a:rPr>
              <a:t>benchmark comes from 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sources, or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both: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Market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timing</a:t>
            </a: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Security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selection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Techniques are </a:t>
            </a:r>
            <a:r>
              <a:rPr dirty="0" sz="1100" spc="5">
                <a:latin typeface="Times New Roman"/>
                <a:cs typeface="Times New Roman"/>
              </a:rPr>
              <a:t>available to </a:t>
            </a:r>
            <a:r>
              <a:rPr dirty="0" sz="1100" spc="10">
                <a:latin typeface="Times New Roman"/>
                <a:cs typeface="Times New Roman"/>
              </a:rPr>
              <a:t>decompose the </a:t>
            </a:r>
            <a:r>
              <a:rPr dirty="0" sz="1100" spc="5">
                <a:latin typeface="Times New Roman"/>
                <a:cs typeface="Times New Roman"/>
              </a:rPr>
              <a:t>performance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into </a:t>
            </a:r>
            <a:r>
              <a:rPr dirty="0" sz="1100" spc="10">
                <a:latin typeface="Times New Roman"/>
                <a:cs typeface="Times New Roman"/>
              </a:rPr>
              <a:t>these two  </a:t>
            </a:r>
            <a:r>
              <a:rPr dirty="0" sz="1100" spc="5">
                <a:latin typeface="Times New Roman"/>
                <a:cs typeface="Times New Roman"/>
              </a:rPr>
              <a:t>components.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242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6989"/>
            <a:ext cx="5335905" cy="922909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r" marR="8255">
              <a:lnSpc>
                <a:spcPts val="1310"/>
              </a:lnSpc>
              <a:spcBef>
                <a:spcPts val="130"/>
              </a:spcBef>
              <a:tabLst>
                <a:tab pos="50990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  <a:p>
            <a:pPr algn="r" marR="6350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9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40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20" b="1">
                <a:latin typeface="Times New Roman"/>
                <a:cs typeface="Times New Roman"/>
              </a:rPr>
              <a:t>ROLE </a:t>
            </a:r>
            <a:r>
              <a:rPr dirty="0" sz="1100" spc="15" b="1">
                <a:latin typeface="Times New Roman"/>
                <a:cs typeface="Times New Roman"/>
              </a:rPr>
              <a:t>OF DERIVATIVE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ASSETS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640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Banker and corporate </a:t>
            </a:r>
            <a:r>
              <a:rPr dirty="0" sz="1100" spc="5">
                <a:latin typeface="Times New Roman"/>
                <a:cs typeface="Times New Roman"/>
              </a:rPr>
              <a:t>treasure </a:t>
            </a:r>
            <a:r>
              <a:rPr dirty="0" sz="1100" spc="10">
                <a:latin typeface="Times New Roman"/>
                <a:cs typeface="Times New Roman"/>
              </a:rPr>
              <a:t>perambulate </a:t>
            </a:r>
            <a:r>
              <a:rPr dirty="0" sz="1100" spc="5">
                <a:latin typeface="Times New Roman"/>
                <a:cs typeface="Times New Roman"/>
              </a:rPr>
              <a:t>past </a:t>
            </a:r>
            <a:r>
              <a:rPr dirty="0" sz="1100" spc="10">
                <a:latin typeface="Times New Roman"/>
                <a:cs typeface="Times New Roman"/>
              </a:rPr>
              <a:t>in pet shop window and spy a dog for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sale.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banker buys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for $5, </a:t>
            </a:r>
            <a:r>
              <a:rPr dirty="0" sz="1100" spc="10">
                <a:latin typeface="Times New Roman"/>
                <a:cs typeface="Times New Roman"/>
              </a:rPr>
              <a:t>then </a:t>
            </a:r>
            <a:r>
              <a:rPr dirty="0" sz="1100" spc="5">
                <a:latin typeface="Times New Roman"/>
                <a:cs typeface="Times New Roman"/>
              </a:rPr>
              <a:t>sells it </a:t>
            </a:r>
            <a:r>
              <a:rPr dirty="0" sz="1100" spc="10">
                <a:latin typeface="Times New Roman"/>
                <a:cs typeface="Times New Roman"/>
              </a:rPr>
              <a:t>to treasure </a:t>
            </a:r>
            <a:r>
              <a:rPr dirty="0" sz="1100" spc="5">
                <a:latin typeface="Times New Roman"/>
                <a:cs typeface="Times New Roman"/>
              </a:rPr>
              <a:t>for $10.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few days </a:t>
            </a:r>
            <a:r>
              <a:rPr dirty="0" sz="1100" spc="5">
                <a:latin typeface="Times New Roman"/>
                <a:cs typeface="Times New Roman"/>
              </a:rPr>
              <a:t>later, </a:t>
            </a:r>
            <a:r>
              <a:rPr dirty="0" sz="1100" spc="10">
                <a:latin typeface="Times New Roman"/>
                <a:cs typeface="Times New Roman"/>
              </a:rPr>
              <a:t>the banker  </a:t>
            </a:r>
            <a:r>
              <a:rPr dirty="0" sz="1100" spc="5">
                <a:latin typeface="Times New Roman"/>
                <a:cs typeface="Times New Roman"/>
              </a:rPr>
              <a:t>wants it </a:t>
            </a:r>
            <a:r>
              <a:rPr dirty="0" sz="1100" spc="10">
                <a:latin typeface="Times New Roman"/>
                <a:cs typeface="Times New Roman"/>
              </a:rPr>
              <a:t>back, so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bids $20. The dog </a:t>
            </a:r>
            <a:r>
              <a:rPr dirty="0" sz="1100" spc="5">
                <a:latin typeface="Times New Roman"/>
                <a:cs typeface="Times New Roman"/>
              </a:rPr>
              <a:t>keeps </a:t>
            </a:r>
            <a:r>
              <a:rPr dirty="0" sz="1100" spc="10">
                <a:latin typeface="Times New Roman"/>
                <a:cs typeface="Times New Roman"/>
              </a:rPr>
              <a:t>changing hand </a:t>
            </a:r>
            <a:r>
              <a:rPr dirty="0" sz="1100" spc="5">
                <a:latin typeface="Times New Roman"/>
                <a:cs typeface="Times New Roman"/>
              </a:rPr>
              <a:t>until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banker </a:t>
            </a:r>
            <a:r>
              <a:rPr dirty="0" sz="1100" spc="10">
                <a:latin typeface="Times New Roman"/>
                <a:cs typeface="Times New Roman"/>
              </a:rPr>
              <a:t>buys </a:t>
            </a:r>
            <a:r>
              <a:rPr dirty="0" sz="1100" spc="5">
                <a:latin typeface="Times New Roman"/>
                <a:cs typeface="Times New Roman"/>
              </a:rPr>
              <a:t>it for </a:t>
            </a:r>
            <a:r>
              <a:rPr dirty="0" sz="1100" spc="15">
                <a:latin typeface="Times New Roman"/>
                <a:cs typeface="Times New Roman"/>
              </a:rPr>
              <a:t>$1  </a:t>
            </a:r>
            <a:r>
              <a:rPr dirty="0" sz="1100" spc="5">
                <a:latin typeface="Times New Roman"/>
                <a:cs typeface="Times New Roman"/>
              </a:rPr>
              <a:t>million. </a:t>
            </a:r>
            <a:r>
              <a:rPr dirty="0" sz="1100" spc="15">
                <a:latin typeface="Times New Roman"/>
                <a:cs typeface="Times New Roman"/>
              </a:rPr>
              <a:t>Then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dog escapes from the bank and </a:t>
            </a:r>
            <a:r>
              <a:rPr dirty="0" sz="1100" spc="5">
                <a:latin typeface="Times New Roman"/>
                <a:cs typeface="Times New Roman"/>
              </a:rPr>
              <a:t>is killed </a:t>
            </a:r>
            <a:r>
              <a:rPr dirty="0" sz="1100" spc="10">
                <a:latin typeface="Times New Roman"/>
                <a:cs typeface="Times New Roman"/>
              </a:rPr>
              <a:t>by a </a:t>
            </a:r>
            <a:r>
              <a:rPr dirty="0" sz="1100" spc="5">
                <a:latin typeface="Times New Roman"/>
                <a:cs typeface="Times New Roman"/>
              </a:rPr>
              <a:t>car.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treasurer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furious: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“Couldn’t you have been more </a:t>
            </a:r>
            <a:r>
              <a:rPr dirty="0" sz="1100" spc="5">
                <a:latin typeface="Times New Roman"/>
                <a:cs typeface="Times New Roman"/>
              </a:rPr>
              <a:t>careful?” </a:t>
            </a:r>
            <a:r>
              <a:rPr dirty="0" sz="1100" spc="10">
                <a:latin typeface="Times New Roman"/>
                <a:cs typeface="Times New Roman"/>
              </a:rPr>
              <a:t>he complains </a:t>
            </a:r>
            <a:r>
              <a:rPr dirty="0" sz="1100" spc="5">
                <a:latin typeface="Times New Roman"/>
                <a:cs typeface="Times New Roman"/>
              </a:rPr>
              <a:t>to the banker. “Don’t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realize  </a:t>
            </a:r>
            <a:r>
              <a:rPr dirty="0" sz="1100" spc="10">
                <a:latin typeface="Times New Roman"/>
                <a:cs typeface="Times New Roman"/>
              </a:rPr>
              <a:t>how much money we </a:t>
            </a:r>
            <a:r>
              <a:rPr dirty="0" sz="1100" spc="5">
                <a:latin typeface="Times New Roman"/>
                <a:cs typeface="Times New Roman"/>
              </a:rPr>
              <a:t>were </a:t>
            </a:r>
            <a:r>
              <a:rPr dirty="0" sz="1100" spc="10">
                <a:latin typeface="Times New Roman"/>
                <a:cs typeface="Times New Roman"/>
              </a:rPr>
              <a:t>making </a:t>
            </a:r>
            <a:r>
              <a:rPr dirty="0" sz="1100" spc="5">
                <a:latin typeface="Times New Roman"/>
                <a:cs typeface="Times New Roman"/>
              </a:rPr>
              <a:t>in that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dog?”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INTRODUCTION: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Derivative </a:t>
            </a:r>
            <a:r>
              <a:rPr dirty="0" sz="1100" spc="10">
                <a:latin typeface="Times New Roman"/>
                <a:cs typeface="Times New Roman"/>
              </a:rPr>
              <a:t>assets </a:t>
            </a:r>
            <a:r>
              <a:rPr dirty="0" sz="1100" spc="5">
                <a:latin typeface="Times New Roman"/>
                <a:cs typeface="Times New Roman"/>
              </a:rPr>
              <a:t>get </a:t>
            </a:r>
            <a:r>
              <a:rPr dirty="0" sz="1100" spc="10">
                <a:latin typeface="Times New Roman"/>
                <a:cs typeface="Times New Roman"/>
              </a:rPr>
              <a:t>their </a:t>
            </a:r>
            <a:r>
              <a:rPr dirty="0" sz="1100" spc="5">
                <a:latin typeface="Times New Roman"/>
                <a:cs typeface="Times New Roman"/>
              </a:rPr>
              <a:t>name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fact that their </a:t>
            </a:r>
            <a:r>
              <a:rPr dirty="0" sz="1100" spc="10">
                <a:latin typeface="Times New Roman"/>
                <a:cs typeface="Times New Roman"/>
              </a:rPr>
              <a:t>value derives from some other </a:t>
            </a:r>
            <a:r>
              <a:rPr dirty="0" sz="1100" spc="5">
                <a:latin typeface="Times New Roman"/>
                <a:cs typeface="Times New Roman"/>
              </a:rPr>
              <a:t>asset. 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free </a:t>
            </a:r>
            <a:r>
              <a:rPr dirty="0" sz="1100" spc="10">
                <a:latin typeface="Times New Roman"/>
                <a:cs typeface="Times New Roman"/>
              </a:rPr>
              <a:t>Big Mac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inherently valuable; </a:t>
            </a:r>
            <a:r>
              <a:rPr dirty="0" sz="1100" spc="10">
                <a:latin typeface="Times New Roman"/>
                <a:cs typeface="Times New Roman"/>
              </a:rPr>
              <a:t>the paper on which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printed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virtually worthless.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all agree that </a:t>
            </a:r>
            <a:r>
              <a:rPr dirty="0" sz="1100" spc="10">
                <a:latin typeface="Times New Roman"/>
                <a:cs typeface="Times New Roman"/>
              </a:rPr>
              <a:t>the coupon </a:t>
            </a:r>
            <a:r>
              <a:rPr dirty="0" sz="1100" spc="5">
                <a:latin typeface="Times New Roman"/>
                <a:cs typeface="Times New Roman"/>
              </a:rPr>
              <a:t>is valuable for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it represents: </a:t>
            </a:r>
            <a:r>
              <a:rPr dirty="0" sz="1100" spc="10">
                <a:latin typeface="Times New Roman"/>
                <a:cs typeface="Times New Roman"/>
              </a:rPr>
              <a:t>the  chance </a:t>
            </a:r>
            <a:r>
              <a:rPr dirty="0" sz="1100" spc="5">
                <a:latin typeface="Times New Roman"/>
                <a:cs typeface="Times New Roman"/>
              </a:rPr>
              <a:t>to get </a:t>
            </a:r>
            <a:r>
              <a:rPr dirty="0" sz="1100" spc="10">
                <a:latin typeface="Times New Roman"/>
                <a:cs typeface="Times New Roman"/>
              </a:rPr>
              <a:t>a $ 2.50 </a:t>
            </a:r>
            <a:r>
              <a:rPr dirty="0" sz="1100" spc="5">
                <a:latin typeface="Times New Roman"/>
                <a:cs typeface="Times New Roman"/>
              </a:rPr>
              <a:t>sandwich for nothing.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simple </a:t>
            </a:r>
            <a:r>
              <a:rPr dirty="0" sz="1100" spc="5">
                <a:latin typeface="Times New Roman"/>
                <a:cs typeface="Times New Roman"/>
              </a:rPr>
              <a:t>derivative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best-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derivative assets are futures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are the </a:t>
            </a:r>
            <a:r>
              <a:rPr dirty="0" sz="1100" spc="5">
                <a:latin typeface="Times New Roman"/>
                <a:cs typeface="Times New Roman"/>
              </a:rPr>
              <a:t>focus of this chapter. 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other kinds of derivative assets, such as </a:t>
            </a:r>
            <a:r>
              <a:rPr dirty="0" sz="1100" spc="10">
                <a:latin typeface="Times New Roman"/>
                <a:cs typeface="Times New Roman"/>
              </a:rPr>
              <a:t>swaps, </a:t>
            </a:r>
            <a:r>
              <a:rPr dirty="0" sz="1100" spc="5">
                <a:latin typeface="Times New Roman"/>
                <a:cs typeface="Times New Roman"/>
              </a:rPr>
              <a:t>swaptions, and </a:t>
            </a:r>
            <a:r>
              <a:rPr dirty="0" sz="1100" spc="10">
                <a:latin typeface="Times New Roman"/>
                <a:cs typeface="Times New Roman"/>
              </a:rPr>
              <a:t>inverse </a:t>
            </a:r>
            <a:r>
              <a:rPr dirty="0" sz="1100" spc="5">
                <a:latin typeface="Times New Roman"/>
                <a:cs typeface="Times New Roman"/>
              </a:rPr>
              <a:t>floaters, have  vastly different risk </a:t>
            </a:r>
            <a:r>
              <a:rPr dirty="0" sz="1100" spc="10">
                <a:latin typeface="Times New Roman"/>
                <a:cs typeface="Times New Roman"/>
              </a:rPr>
              <a:t>characteristics. </a:t>
            </a:r>
            <a:r>
              <a:rPr dirty="0" sz="1100" spc="5">
                <a:latin typeface="Times New Roman"/>
                <a:cs typeface="Times New Roman"/>
              </a:rPr>
              <a:t>Plain </a:t>
            </a:r>
            <a:r>
              <a:rPr dirty="0" sz="1100" spc="10">
                <a:latin typeface="Times New Roman"/>
                <a:cs typeface="Times New Roman"/>
              </a:rPr>
              <a:t>vanilla derivative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are enormously </a:t>
            </a:r>
            <a:r>
              <a:rPr dirty="0" sz="1100" spc="5">
                <a:latin typeface="Times New Roman"/>
                <a:cs typeface="Times New Roman"/>
              </a:rPr>
              <a:t>useful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corporate treasurers, mutual funds, </a:t>
            </a:r>
            <a:r>
              <a:rPr dirty="0" sz="1100" spc="10">
                <a:latin typeface="Times New Roman"/>
                <a:cs typeface="Times New Roman"/>
              </a:rPr>
              <a:t>endowments, pension funds, and financial institutions.  At </a:t>
            </a:r>
            <a:r>
              <a:rPr dirty="0" sz="1100" spc="5">
                <a:latin typeface="Times New Roman"/>
                <a:cs typeface="Times New Roman"/>
              </a:rPr>
              <a:t>the same time,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widely </a:t>
            </a:r>
            <a:r>
              <a:rPr dirty="0" sz="1100" spc="5">
                <a:latin typeface="Times New Roman"/>
                <a:cs typeface="Times New Roman"/>
              </a:rPr>
              <a:t>misunderstood by the </a:t>
            </a:r>
            <a:r>
              <a:rPr dirty="0" sz="1100" spc="10">
                <a:latin typeface="Times New Roman"/>
                <a:cs typeface="Times New Roman"/>
              </a:rPr>
              <a:t>general </a:t>
            </a:r>
            <a:r>
              <a:rPr dirty="0" sz="1100" spc="5">
                <a:latin typeface="Times New Roman"/>
                <a:cs typeface="Times New Roman"/>
              </a:rPr>
              <a:t>public,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Congress,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by 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 in the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business (including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better). Ralph  Mercer, writing in </a:t>
            </a:r>
            <a:r>
              <a:rPr dirty="0" sz="1100" spc="10">
                <a:latin typeface="Times New Roman"/>
                <a:cs typeface="Times New Roman"/>
              </a:rPr>
              <a:t>Global Finance, </a:t>
            </a:r>
            <a:r>
              <a:rPr dirty="0" sz="1100" spc="5">
                <a:latin typeface="Times New Roman"/>
                <a:cs typeface="Times New Roman"/>
              </a:rPr>
              <a:t>states, </a:t>
            </a:r>
            <a:r>
              <a:rPr dirty="0" sz="1100" spc="10">
                <a:latin typeface="Times New Roman"/>
                <a:cs typeface="Times New Roman"/>
              </a:rPr>
              <a:t>“The </a:t>
            </a:r>
            <a:r>
              <a:rPr dirty="0" sz="1100" spc="5">
                <a:latin typeface="Times New Roman"/>
                <a:cs typeface="Times New Roman"/>
              </a:rPr>
              <a:t>adoption of generic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‘derivative’ (i.e.,  derived from </a:t>
            </a:r>
            <a:r>
              <a:rPr dirty="0" sz="1100" spc="10">
                <a:latin typeface="Times New Roman"/>
                <a:cs typeface="Times New Roman"/>
              </a:rPr>
              <a:t>something </a:t>
            </a:r>
            <a:r>
              <a:rPr dirty="0" sz="1100" spc="5">
                <a:latin typeface="Times New Roman"/>
                <a:cs typeface="Times New Roman"/>
              </a:rPr>
              <a:t>else’) to describe </a:t>
            </a:r>
            <a:r>
              <a:rPr dirty="0" sz="1100" spc="10">
                <a:latin typeface="Times New Roman"/>
                <a:cs typeface="Times New Roman"/>
              </a:rPr>
              <a:t>a complex spectrum of financial products, was a  </a:t>
            </a:r>
            <a:r>
              <a:rPr dirty="0" sz="1100" spc="5">
                <a:latin typeface="Times New Roman"/>
                <a:cs typeface="Times New Roman"/>
              </a:rPr>
              <a:t>public relation disaster.” Derivatives </a:t>
            </a:r>
            <a:r>
              <a:rPr dirty="0" sz="1100" spc="10">
                <a:latin typeface="Times New Roman"/>
                <a:cs typeface="Times New Roman"/>
              </a:rPr>
              <a:t>are not </a:t>
            </a:r>
            <a:r>
              <a:rPr dirty="0" sz="1100" spc="5">
                <a:latin typeface="Times New Roman"/>
                <a:cs typeface="Times New Roman"/>
              </a:rPr>
              <a:t>all the </a:t>
            </a:r>
            <a:r>
              <a:rPr dirty="0" sz="1100" spc="10">
                <a:latin typeface="Times New Roman"/>
                <a:cs typeface="Times New Roman"/>
              </a:rPr>
              <a:t>same; some are </a:t>
            </a:r>
            <a:r>
              <a:rPr dirty="0" sz="1100" spc="5">
                <a:latin typeface="Times New Roman"/>
                <a:cs typeface="Times New Roman"/>
              </a:rPr>
              <a:t>inherently speculative, 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highly</a:t>
            </a:r>
            <a:r>
              <a:rPr dirty="0" sz="1100" spc="5">
                <a:latin typeface="Times New Roman"/>
                <a:cs typeface="Times New Roman"/>
              </a:rPr>
              <a:t> conservative.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BACKGROUND: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Rationale for Derivative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Assets: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organized </a:t>
            </a:r>
            <a:r>
              <a:rPr dirty="0" sz="1100" spc="5">
                <a:latin typeface="Times New Roman"/>
                <a:cs typeface="Times New Roman"/>
              </a:rPr>
              <a:t>derivatives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United </a:t>
            </a:r>
            <a:r>
              <a:rPr dirty="0" sz="1100" spc="5">
                <a:latin typeface="Times New Roman"/>
                <a:cs typeface="Times New Roman"/>
              </a:rPr>
              <a:t>States </a:t>
            </a:r>
            <a:r>
              <a:rPr dirty="0" sz="1100" spc="10">
                <a:latin typeface="Times New Roman"/>
                <a:cs typeface="Times New Roman"/>
              </a:rPr>
              <a:t>was probably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Chicago  Board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Trade, </a:t>
            </a:r>
            <a:r>
              <a:rPr dirty="0" sz="1100" spc="5">
                <a:latin typeface="Times New Roman"/>
                <a:cs typeface="Times New Roman"/>
              </a:rPr>
              <a:t>founded in </a:t>
            </a:r>
            <a:r>
              <a:rPr dirty="0" sz="1100" spc="10">
                <a:latin typeface="Times New Roman"/>
                <a:cs typeface="Times New Roman"/>
              </a:rPr>
              <a:t>1848. </a:t>
            </a:r>
            <a:r>
              <a:rPr dirty="0" sz="1100" spc="5">
                <a:latin typeface="Times New Roman"/>
                <a:cs typeface="Times New Roman"/>
              </a:rPr>
              <a:t>This future </a:t>
            </a:r>
            <a:r>
              <a:rPr dirty="0" sz="1100" spc="10">
                <a:latin typeface="Times New Roman"/>
                <a:cs typeface="Times New Roman"/>
              </a:rPr>
              <a:t>exchange developed </a:t>
            </a:r>
            <a:r>
              <a:rPr dirty="0" sz="1100" spc="5">
                <a:latin typeface="Times New Roman"/>
                <a:cs typeface="Times New Roman"/>
              </a:rPr>
              <a:t>in order to bring stability  in agricultural prices.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farmer’s </a:t>
            </a:r>
            <a:r>
              <a:rPr dirty="0" sz="1100" spc="10">
                <a:latin typeface="Times New Roman"/>
                <a:cs typeface="Times New Roman"/>
              </a:rPr>
              <a:t>problem </a:t>
            </a:r>
            <a:r>
              <a:rPr dirty="0" sz="1100" spc="5">
                <a:latin typeface="Times New Roman"/>
                <a:cs typeface="Times New Roman"/>
              </a:rPr>
              <a:t>is easy to understand. </a:t>
            </a:r>
            <a:r>
              <a:rPr dirty="0" sz="1100" spc="10">
                <a:latin typeface="Times New Roman"/>
                <a:cs typeface="Times New Roman"/>
              </a:rPr>
              <a:t>Everyone’s wheat was  </a:t>
            </a:r>
            <a:r>
              <a:rPr dirty="0" sz="1100" spc="5">
                <a:latin typeface="Times New Roman"/>
                <a:cs typeface="Times New Roman"/>
              </a:rPr>
              <a:t>harvested at essentially 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time.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it arrived at market in quantity, principles of  </a:t>
            </a:r>
            <a:r>
              <a:rPr dirty="0" sz="1100" spc="10">
                <a:latin typeface="Times New Roman"/>
                <a:cs typeface="Times New Roman"/>
              </a:rPr>
              <a:t>economics </a:t>
            </a:r>
            <a:r>
              <a:rPr dirty="0" sz="1100" spc="5">
                <a:latin typeface="Times New Roman"/>
                <a:cs typeface="Times New Roman"/>
              </a:rPr>
              <a:t>prevailed.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huge supply </a:t>
            </a:r>
            <a:r>
              <a:rPr dirty="0" sz="1100" spc="5">
                <a:latin typeface="Times New Roman"/>
                <a:cs typeface="Times New Roman"/>
              </a:rPr>
              <a:t>caused prices to decline sharply, with the decline  aggravated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farmers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sold “at any price” for fear </a:t>
            </a:r>
            <a:r>
              <a:rPr dirty="0" sz="1100" spc="10">
                <a:latin typeface="Times New Roman"/>
                <a:cs typeface="Times New Roman"/>
              </a:rPr>
              <a:t>they would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able </a:t>
            </a:r>
            <a:r>
              <a:rPr dirty="0" sz="1100" spc="5">
                <a:latin typeface="Times New Roman"/>
                <a:cs typeface="Times New Roman"/>
              </a:rPr>
              <a:t>to sell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all.  Later, </a:t>
            </a:r>
            <a:r>
              <a:rPr dirty="0" sz="1100" spc="10">
                <a:latin typeface="Times New Roman"/>
                <a:cs typeface="Times New Roman"/>
              </a:rPr>
              <a:t>during the </a:t>
            </a:r>
            <a:r>
              <a:rPr dirty="0" sz="1100" spc="5">
                <a:latin typeface="Times New Roman"/>
                <a:cs typeface="Times New Roman"/>
              </a:rPr>
              <a:t>winter, prices rose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consistent demand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face of </a:t>
            </a:r>
            <a:r>
              <a:rPr dirty="0" sz="1100" spc="10">
                <a:latin typeface="Times New Roman"/>
                <a:cs typeface="Times New Roman"/>
              </a:rPr>
              <a:t>dwindling  </a:t>
            </a:r>
            <a:r>
              <a:rPr dirty="0" sz="1100" spc="5">
                <a:latin typeface="Times New Roman"/>
                <a:cs typeface="Times New Roman"/>
              </a:rPr>
              <a:t>supply.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market enabled farmers </a:t>
            </a:r>
            <a:r>
              <a:rPr dirty="0" sz="1100" spc="5">
                <a:latin typeface="Times New Roman"/>
                <a:cs typeface="Times New Roman"/>
              </a:rPr>
              <a:t>to eliminate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reduce their price risk,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of not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knowing </a:t>
            </a:r>
            <a:r>
              <a:rPr dirty="0" sz="1100" spc="5">
                <a:latin typeface="Times New Roman"/>
                <a:cs typeface="Times New Roman"/>
              </a:rPr>
              <a:t>the ultimate </a:t>
            </a:r>
            <a:r>
              <a:rPr dirty="0" sz="1100" spc="10">
                <a:latin typeface="Times New Roman"/>
                <a:cs typeface="Times New Roman"/>
              </a:rPr>
              <a:t>proceeds from the </a:t>
            </a:r>
            <a:r>
              <a:rPr dirty="0" sz="1100" spc="5">
                <a:latin typeface="Times New Roman"/>
                <a:cs typeface="Times New Roman"/>
              </a:rPr>
              <a:t>sale of their crops. It serves this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function  </a:t>
            </a:r>
            <a:r>
              <a:rPr dirty="0" sz="1100" spc="10">
                <a:latin typeface="Times New Roman"/>
                <a:cs typeface="Times New Roman"/>
              </a:rPr>
              <a:t>today. Using futures, the farmers could </a:t>
            </a:r>
            <a:r>
              <a:rPr dirty="0" sz="1100" spc="5">
                <a:latin typeface="Times New Roman"/>
                <a:cs typeface="Times New Roman"/>
              </a:rPr>
              <a:t>(if </a:t>
            </a:r>
            <a:r>
              <a:rPr dirty="0" sz="1100" spc="10">
                <a:latin typeface="Times New Roman"/>
                <a:cs typeface="Times New Roman"/>
              </a:rPr>
              <a:t>they wished) promise </a:t>
            </a:r>
            <a:r>
              <a:rPr dirty="0" sz="1100" spc="5">
                <a:latin typeface="Times New Roman"/>
                <a:cs typeface="Times New Roman"/>
              </a:rPr>
              <a:t>to deliver their </a:t>
            </a:r>
            <a:r>
              <a:rPr dirty="0" sz="1100" spc="10">
                <a:latin typeface="Times New Roman"/>
                <a:cs typeface="Times New Roman"/>
              </a:rPr>
              <a:t>crop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future at </a:t>
            </a:r>
            <a:r>
              <a:rPr dirty="0" sz="1100" spc="10">
                <a:latin typeface="Times New Roman"/>
                <a:cs typeface="Times New Roman"/>
              </a:rPr>
              <a:t>a known a </a:t>
            </a:r>
            <a:r>
              <a:rPr dirty="0" sz="1100" spc="5">
                <a:latin typeface="Times New Roman"/>
                <a:cs typeface="Times New Roman"/>
              </a:rPr>
              <a:t>price, thereby reducing anxiety </a:t>
            </a:r>
            <a:r>
              <a:rPr dirty="0" sz="1100" spc="10">
                <a:latin typeface="Times New Roman"/>
                <a:cs typeface="Times New Roman"/>
              </a:rPr>
              <a:t>and promoting </a:t>
            </a:r>
            <a:r>
              <a:rPr dirty="0" sz="1100" spc="5">
                <a:latin typeface="Times New Roman"/>
                <a:cs typeface="Times New Roman"/>
              </a:rPr>
              <a:t>market stability.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equal  </a:t>
            </a:r>
            <a:r>
              <a:rPr dirty="0" sz="1100" spc="10">
                <a:latin typeface="Times New Roman"/>
                <a:cs typeface="Times New Roman"/>
              </a:rPr>
              <a:t>importance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fact </a:t>
            </a:r>
            <a:r>
              <a:rPr dirty="0" sz="1100" spc="5">
                <a:latin typeface="Times New Roman"/>
                <a:cs typeface="Times New Roman"/>
              </a:rPr>
              <a:t>that financial </a:t>
            </a:r>
            <a:r>
              <a:rPr dirty="0" sz="1100" spc="10">
                <a:latin typeface="Times New Roman"/>
                <a:cs typeface="Times New Roman"/>
              </a:rPr>
              <a:t>managers can </a:t>
            </a:r>
            <a:r>
              <a:rPr dirty="0" sz="1100" spc="5">
                <a:latin typeface="Times New Roman"/>
                <a:cs typeface="Times New Roman"/>
              </a:rPr>
              <a:t>use derivatives to eliminate </a:t>
            </a:r>
            <a:r>
              <a:rPr dirty="0" sz="1100" spc="10">
                <a:latin typeface="Times New Roman"/>
                <a:cs typeface="Times New Roman"/>
              </a:rPr>
              <a:t>the price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their stock, </a:t>
            </a:r>
            <a:r>
              <a:rPr dirty="0" sz="1100" spc="10">
                <a:latin typeface="Times New Roman"/>
                <a:cs typeface="Times New Roman"/>
              </a:rPr>
              <a:t>bond, and </a:t>
            </a:r>
            <a:r>
              <a:rPr dirty="0" sz="1100" spc="5">
                <a:latin typeface="Times New Roman"/>
                <a:cs typeface="Times New Roman"/>
              </a:rPr>
              <a:t>foreign currency portfolios or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obligations.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Today’s communication technology brings us </a:t>
            </a:r>
            <a:r>
              <a:rPr dirty="0" sz="1100" spc="5">
                <a:latin typeface="Times New Roman"/>
                <a:cs typeface="Times New Roman"/>
              </a:rPr>
              <a:t>virtually </a:t>
            </a:r>
            <a:r>
              <a:rPr dirty="0" sz="1100" spc="10">
                <a:latin typeface="Times New Roman"/>
                <a:cs typeface="Times New Roman"/>
              </a:rPr>
              <a:t>instantaneous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about  </a:t>
            </a:r>
            <a:r>
              <a:rPr dirty="0" sz="1100" spc="5">
                <a:latin typeface="Times New Roman"/>
                <a:cs typeface="Times New Roman"/>
              </a:rPr>
              <a:t>events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earthquakes in </a:t>
            </a:r>
            <a:r>
              <a:rPr dirty="0" sz="1100" spc="10">
                <a:latin typeface="Times New Roman"/>
                <a:cs typeface="Times New Roman"/>
              </a:rPr>
              <a:t>Turkey, </a:t>
            </a:r>
            <a:r>
              <a:rPr dirty="0" sz="1100" spc="5">
                <a:latin typeface="Times New Roman"/>
                <a:cs typeface="Times New Roman"/>
              </a:rPr>
              <a:t>airline accidents, </a:t>
            </a:r>
            <a:r>
              <a:rPr dirty="0" sz="1100" spc="10">
                <a:latin typeface="Times New Roman"/>
                <a:cs typeface="Times New Roman"/>
              </a:rPr>
              <a:t>world </a:t>
            </a:r>
            <a:r>
              <a:rPr dirty="0" sz="1100" spc="5">
                <a:latin typeface="Times New Roman"/>
                <a:cs typeface="Times New Roman"/>
              </a:rPr>
              <a:t>trade balances,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Reserve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Board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activity.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These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events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influence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our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investments.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Experienced </a:t>
            </a:r>
            <a:r>
              <a:rPr dirty="0" sz="1100" spc="10">
                <a:latin typeface="Times New Roman"/>
                <a:cs typeface="Times New Roman"/>
              </a:rPr>
              <a:t>investors are seldom </a:t>
            </a:r>
            <a:r>
              <a:rPr dirty="0" sz="1100" spc="15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percent bullish or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percent bearish.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constant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243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84416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arrival of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means the investment </a:t>
            </a:r>
            <a:r>
              <a:rPr dirty="0" sz="1100" spc="5">
                <a:latin typeface="Times New Roman"/>
                <a:cs typeface="Times New Roman"/>
              </a:rPr>
              <a:t>process is dynamic. Positions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constantly reassessed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portfolios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adjusted.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DERIVATIVE ASSETS </a:t>
            </a:r>
            <a:r>
              <a:rPr dirty="0" sz="1100" spc="20" b="1">
                <a:latin typeface="Times New Roman"/>
                <a:cs typeface="Times New Roman"/>
              </a:rPr>
              <a:t>AND </a:t>
            </a:r>
            <a:r>
              <a:rPr dirty="0" sz="1100" spc="15" b="1">
                <a:latin typeface="Times New Roman"/>
                <a:cs typeface="Times New Roman"/>
              </a:rPr>
              <a:t>THE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NEWS: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Current</a:t>
            </a:r>
            <a:r>
              <a:rPr dirty="0" sz="1100" spc="-4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Events: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Newspapers </a:t>
            </a:r>
            <a:r>
              <a:rPr dirty="0" sz="1100" spc="5">
                <a:latin typeface="Times New Roman"/>
                <a:cs typeface="Times New Roman"/>
              </a:rPr>
              <a:t>in recent </a:t>
            </a:r>
            <a:r>
              <a:rPr dirty="0" sz="1100" spc="10">
                <a:latin typeface="Times New Roman"/>
                <a:cs typeface="Times New Roman"/>
              </a:rPr>
              <a:t>years have been </a:t>
            </a:r>
            <a:r>
              <a:rPr dirty="0" sz="1100" spc="5">
                <a:latin typeface="Times New Roman"/>
                <a:cs typeface="Times New Roman"/>
              </a:rPr>
              <a:t>full of reports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various businesses that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lost  billions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“investing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derivatives.”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Orange </a:t>
            </a:r>
            <a:r>
              <a:rPr dirty="0" sz="1100" spc="10">
                <a:latin typeface="Times New Roman"/>
                <a:cs typeface="Times New Roman"/>
              </a:rPr>
              <a:t>county, </a:t>
            </a:r>
            <a:r>
              <a:rPr dirty="0" sz="1100" spc="5">
                <a:latin typeface="Times New Roman"/>
                <a:cs typeface="Times New Roman"/>
              </a:rPr>
              <a:t>California;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Proctor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Gamble;  </a:t>
            </a:r>
            <a:r>
              <a:rPr dirty="0" sz="1100" spc="5">
                <a:latin typeface="Times New Roman"/>
                <a:cs typeface="Times New Roman"/>
              </a:rPr>
              <a:t>Metalgesellschaft; </a:t>
            </a:r>
            <a:r>
              <a:rPr dirty="0" sz="1100" spc="10">
                <a:latin typeface="Times New Roman"/>
                <a:cs typeface="Times New Roman"/>
              </a:rPr>
              <a:t>Gibson </a:t>
            </a:r>
            <a:r>
              <a:rPr dirty="0" sz="1100" spc="5">
                <a:latin typeface="Times New Roman"/>
                <a:cs typeface="Times New Roman"/>
              </a:rPr>
              <a:t>Greeting Cards are </a:t>
            </a:r>
            <a:r>
              <a:rPr dirty="0" sz="1100" spc="10">
                <a:latin typeface="Times New Roman"/>
                <a:cs typeface="Times New Roman"/>
              </a:rPr>
              <a:t>a few </a:t>
            </a:r>
            <a:r>
              <a:rPr dirty="0" sz="1100" spc="5">
                <a:latin typeface="Times New Roman"/>
                <a:cs typeface="Times New Roman"/>
              </a:rPr>
              <a:t>of firms receiving particularly  voluminous press coverage. </a:t>
            </a:r>
            <a:r>
              <a:rPr dirty="0" sz="1100" spc="10">
                <a:latin typeface="Times New Roman"/>
                <a:cs typeface="Times New Roman"/>
              </a:rPr>
              <a:t>Brokerage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have been deluged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calls from </a:t>
            </a:r>
            <a:r>
              <a:rPr dirty="0" sz="1100" spc="5">
                <a:latin typeface="Times New Roman"/>
                <a:cs typeface="Times New Roman"/>
              </a:rPr>
              <a:t>individuals  asking if there are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“derivatives” in their </a:t>
            </a:r>
            <a:r>
              <a:rPr dirty="0" sz="1100" spc="10">
                <a:latin typeface="Times New Roman"/>
                <a:cs typeface="Times New Roman"/>
              </a:rPr>
              <a:t>account. Reminiscent of Seven Up’s “no  caffeine” advertising that </a:t>
            </a:r>
            <a:r>
              <a:rPr dirty="0" sz="1100" spc="5">
                <a:latin typeface="Times New Roman"/>
                <a:cs typeface="Times New Roman"/>
              </a:rPr>
              <a:t>infuriated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soft drink industry </a:t>
            </a:r>
            <a:r>
              <a:rPr dirty="0" sz="1100" spc="10">
                <a:latin typeface="Times New Roman"/>
                <a:cs typeface="Times New Roman"/>
              </a:rPr>
              <a:t>a 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years ago and </a:t>
            </a:r>
            <a:r>
              <a:rPr dirty="0" sz="1100" spc="5">
                <a:latin typeface="Times New Roman"/>
                <a:cs typeface="Times New Roman"/>
              </a:rPr>
              <a:t>set off  the </a:t>
            </a:r>
            <a:r>
              <a:rPr dirty="0" sz="1100" spc="10">
                <a:latin typeface="Times New Roman"/>
                <a:cs typeface="Times New Roman"/>
              </a:rPr>
              <a:t>subsequent </a:t>
            </a:r>
            <a:r>
              <a:rPr dirty="0" sz="1100" spc="5">
                <a:latin typeface="Times New Roman"/>
                <a:cs typeface="Times New Roman"/>
              </a:rPr>
              <a:t>caffeine-free range, </a:t>
            </a:r>
            <a:r>
              <a:rPr dirty="0" sz="1100" spc="10">
                <a:latin typeface="Times New Roman"/>
                <a:cs typeface="Times New Roman"/>
              </a:rPr>
              <a:t>some money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mutual funds </a:t>
            </a:r>
            <a:r>
              <a:rPr dirty="0" sz="1100" spc="5">
                <a:latin typeface="Times New Roman"/>
                <a:cs typeface="Times New Roman"/>
              </a:rPr>
              <a:t>bill </a:t>
            </a:r>
            <a:r>
              <a:rPr dirty="0" sz="1100" spc="10">
                <a:latin typeface="Times New Roman"/>
                <a:cs typeface="Times New Roman"/>
              </a:rPr>
              <a:t>themselves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“derivative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free.”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Difficulty in educating the user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perennial problem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investments business. </a:t>
            </a:r>
            <a:r>
              <a:rPr dirty="0" sz="1100" spc="1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hard  </a:t>
            </a:r>
            <a:r>
              <a:rPr dirty="0" sz="1100" spc="10">
                <a:latin typeface="Times New Roman"/>
                <a:cs typeface="Times New Roman"/>
              </a:rPr>
              <a:t>enough to get the </a:t>
            </a:r>
            <a:r>
              <a:rPr dirty="0" sz="1100" spc="5">
                <a:latin typeface="Times New Roman"/>
                <a:cs typeface="Times New Roman"/>
              </a:rPr>
              <a:t>typical citizen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understand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5">
                <a:latin typeface="Times New Roman"/>
                <a:cs typeface="Times New Roman"/>
              </a:rPr>
              <a:t>pays </a:t>
            </a:r>
            <a:r>
              <a:rPr dirty="0" sz="1100" spc="5">
                <a:latin typeface="Times New Roman"/>
                <a:cs typeface="Times New Roman"/>
              </a:rPr>
              <a:t>dividends, not </a:t>
            </a:r>
            <a:r>
              <a:rPr dirty="0" sz="1100" spc="10">
                <a:latin typeface="Times New Roman"/>
                <a:cs typeface="Times New Roman"/>
              </a:rPr>
              <a:t>interest </a:t>
            </a:r>
            <a:r>
              <a:rPr dirty="0" sz="1100" spc="5">
                <a:latin typeface="Times New Roman"/>
                <a:cs typeface="Times New Roman"/>
              </a:rPr>
              <a:t>and  that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abound </a:t>
            </a:r>
            <a:r>
              <a:rPr dirty="0" sz="1100" spc="5">
                <a:latin typeface="Times New Roman"/>
                <a:cs typeface="Times New Roman"/>
              </a:rPr>
              <a:t>before its </a:t>
            </a:r>
            <a:r>
              <a:rPr dirty="0" sz="1100" spc="10">
                <a:latin typeface="Times New Roman"/>
                <a:cs typeface="Times New Roman"/>
              </a:rPr>
              <a:t>30-year </a:t>
            </a:r>
            <a:r>
              <a:rPr dirty="0" sz="1100" spc="5">
                <a:latin typeface="Times New Roman"/>
                <a:cs typeface="Times New Roman"/>
              </a:rPr>
              <a:t>life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up. </a:t>
            </a:r>
            <a:r>
              <a:rPr dirty="0" sz="1100" spc="5">
                <a:latin typeface="Times New Roman"/>
                <a:cs typeface="Times New Roman"/>
              </a:rPr>
              <a:t>Puts, calls, futures,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other  derivatives is the </a:t>
            </a:r>
            <a:r>
              <a:rPr dirty="0" sz="1100" spc="10">
                <a:latin typeface="Times New Roman"/>
                <a:cs typeface="Times New Roman"/>
              </a:rPr>
              <a:t>outside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vocabulary </a:t>
            </a:r>
            <a:r>
              <a:rPr dirty="0" sz="1100" spc="5">
                <a:latin typeface="Times New Roman"/>
                <a:cs typeface="Times New Roman"/>
              </a:rPr>
              <a:t>of all </a:t>
            </a:r>
            <a:r>
              <a:rPr dirty="0" sz="1100" spc="1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the best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informed.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Bonds, </a:t>
            </a:r>
            <a:r>
              <a:rPr dirty="0" sz="1100" spc="5">
                <a:latin typeface="Times New Roman"/>
                <a:cs typeface="Times New Roman"/>
              </a:rPr>
              <a:t>in fact, </a:t>
            </a:r>
            <a:r>
              <a:rPr dirty="0" sz="1100" spc="10">
                <a:latin typeface="Times New Roman"/>
                <a:cs typeface="Times New Roman"/>
              </a:rPr>
              <a:t>provide a good example </a:t>
            </a:r>
            <a:r>
              <a:rPr dirty="0" sz="1100" spc="5">
                <a:latin typeface="Times New Roman"/>
                <a:cs typeface="Times New Roman"/>
              </a:rPr>
              <a:t>of quandary in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rational people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5">
                <a:latin typeface="Times New Roman"/>
                <a:cs typeface="Times New Roman"/>
              </a:rPr>
              <a:t>find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themselves immersed during a discussion of </a:t>
            </a:r>
            <a:r>
              <a:rPr dirty="0" sz="1100" spc="5">
                <a:latin typeface="Times New Roman"/>
                <a:cs typeface="Times New Roman"/>
              </a:rPr>
              <a:t>derivatives. Suppose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county treasure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$1  million </a:t>
            </a:r>
            <a:r>
              <a:rPr dirty="0" sz="1100" spc="10">
                <a:latin typeface="Times New Roman"/>
                <a:cs typeface="Times New Roman"/>
              </a:rPr>
              <a:t>par value </a:t>
            </a:r>
            <a:r>
              <a:rPr dirty="0" sz="1100" spc="5">
                <a:latin typeface="Times New Roman"/>
                <a:cs typeface="Times New Roman"/>
              </a:rPr>
              <a:t>pf the principal portion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stripped </a:t>
            </a:r>
            <a:r>
              <a:rPr dirty="0" sz="1100" spc="10">
                <a:latin typeface="Times New Roman"/>
                <a:cs typeface="Times New Roman"/>
              </a:rPr>
              <a:t>U.S. </a:t>
            </a:r>
            <a:r>
              <a:rPr dirty="0" sz="1100" spc="5">
                <a:latin typeface="Times New Roman"/>
                <a:cs typeface="Times New Roman"/>
              </a:rPr>
              <a:t>Treasury bond as </a:t>
            </a:r>
            <a:r>
              <a:rPr dirty="0" sz="1100" spc="10">
                <a:latin typeface="Times New Roman"/>
                <a:cs typeface="Times New Roman"/>
              </a:rPr>
              <a:t>a long-term  </a:t>
            </a:r>
            <a:r>
              <a:rPr dirty="0" sz="1100" spc="5">
                <a:latin typeface="Times New Roman"/>
                <a:cs typeface="Times New Roman"/>
              </a:rPr>
              <a:t>investment, full </a:t>
            </a:r>
            <a:r>
              <a:rPr dirty="0" sz="1100" spc="10">
                <a:latin typeface="Times New Roman"/>
                <a:cs typeface="Times New Roman"/>
              </a:rPr>
              <a:t>expecting </a:t>
            </a:r>
            <a:r>
              <a:rPr dirty="0" sz="1100" spc="5">
                <a:latin typeface="Times New Roman"/>
                <a:cs typeface="Times New Roman"/>
              </a:rPr>
              <a:t>to hold the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for its </a:t>
            </a:r>
            <a:r>
              <a:rPr dirty="0" sz="1100" spc="10">
                <a:latin typeface="Times New Roman"/>
                <a:cs typeface="Times New Roman"/>
              </a:rPr>
              <a:t>30-year </a:t>
            </a:r>
            <a:r>
              <a:rPr dirty="0" sz="1100">
                <a:latin typeface="Times New Roman"/>
                <a:cs typeface="Times New Roman"/>
              </a:rPr>
              <a:t>life.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Risk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Derivative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Assets: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most important things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finance professional can learn about derivative asset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that they neutral </a:t>
            </a:r>
            <a:r>
              <a:rPr dirty="0" sz="1100" spc="10">
                <a:latin typeface="Times New Roman"/>
                <a:cs typeface="Times New Roman"/>
              </a:rPr>
              <a:t>products. Futures </a:t>
            </a:r>
            <a:r>
              <a:rPr dirty="0" sz="1100" spc="5">
                <a:latin typeface="Times New Roman"/>
                <a:cs typeface="Times New Roman"/>
              </a:rPr>
              <a:t>and options are </a:t>
            </a:r>
            <a:r>
              <a:rPr dirty="0" sz="1100" spc="15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inherently risky, dangerous,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inappropriate, or </a:t>
            </a:r>
            <a:r>
              <a:rPr dirty="0" sz="1100" spc="10">
                <a:latin typeface="Times New Roman"/>
                <a:cs typeface="Times New Roman"/>
              </a:rPr>
              <a:t>anything </a:t>
            </a:r>
            <a:r>
              <a:rPr dirty="0" sz="1100" spc="5">
                <a:latin typeface="Times New Roman"/>
                <a:cs typeface="Times New Roman"/>
              </a:rPr>
              <a:t>else. Their risk </a:t>
            </a:r>
            <a:r>
              <a:rPr dirty="0" sz="1100" spc="10">
                <a:latin typeface="Times New Roman"/>
                <a:cs typeface="Times New Roman"/>
              </a:rPr>
              <a:t>depends on what an </a:t>
            </a:r>
            <a:r>
              <a:rPr dirty="0" sz="1100" spc="5">
                <a:latin typeface="Times New Roman"/>
                <a:cs typeface="Times New Roman"/>
              </a:rPr>
              <a:t>investor does </a:t>
            </a:r>
            <a:r>
              <a:rPr dirty="0" sz="1100" spc="10">
                <a:latin typeface="Times New Roman"/>
                <a:cs typeface="Times New Roman"/>
              </a:rPr>
              <a:t>with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 responsible for the </a:t>
            </a:r>
            <a:r>
              <a:rPr dirty="0" sz="1100" spc="10">
                <a:latin typeface="Times New Roman"/>
                <a:cs typeface="Times New Roman"/>
              </a:rPr>
              <a:t>management of someone </a:t>
            </a:r>
            <a:r>
              <a:rPr dirty="0" sz="1100" spc="5">
                <a:latin typeface="Times New Roman"/>
                <a:cs typeface="Times New Roman"/>
              </a:rPr>
              <a:t>else’s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fiduciary  responsibility to act </a:t>
            </a:r>
            <a:r>
              <a:rPr dirty="0" sz="1100" spc="10">
                <a:latin typeface="Times New Roman"/>
                <a:cs typeface="Times New Roman"/>
              </a:rPr>
              <a:t>prudently. </a:t>
            </a:r>
            <a:r>
              <a:rPr dirty="0" sz="1100" spc="5">
                <a:latin typeface="Times New Roman"/>
                <a:cs typeface="Times New Roman"/>
              </a:rPr>
              <a:t>Legal experts in this area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struggled for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fact </a:t>
            </a:r>
            <a:r>
              <a:rPr dirty="0" sz="1100" spc="10">
                <a:latin typeface="Times New Roman"/>
                <a:cs typeface="Times New Roman"/>
              </a:rPr>
              <a:t>that the term </a:t>
            </a:r>
            <a:r>
              <a:rPr dirty="0" sz="1100" spc="5">
                <a:latin typeface="Times New Roman"/>
                <a:cs typeface="Times New Roman"/>
              </a:rPr>
              <a:t>speculation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almost </a:t>
            </a:r>
            <a:r>
              <a:rPr dirty="0" sz="1100" spc="5">
                <a:latin typeface="Times New Roman"/>
                <a:cs typeface="Times New Roman"/>
              </a:rPr>
              <a:t>impossible to </a:t>
            </a:r>
            <a:r>
              <a:rPr dirty="0" sz="1100" spc="10">
                <a:latin typeface="Times New Roman"/>
                <a:cs typeface="Times New Roman"/>
              </a:rPr>
              <a:t>define adequately. People will </a:t>
            </a:r>
            <a:r>
              <a:rPr dirty="0" sz="1100" spc="5">
                <a:latin typeface="Times New Roman"/>
                <a:cs typeface="Times New Roman"/>
              </a:rPr>
              <a:t>agree  that church </a:t>
            </a:r>
            <a:r>
              <a:rPr dirty="0" sz="1100" spc="10">
                <a:latin typeface="Times New Roman"/>
                <a:cs typeface="Times New Roman"/>
              </a:rPr>
              <a:t>endowment </a:t>
            </a:r>
            <a:r>
              <a:rPr dirty="0" sz="1100" spc="5">
                <a:latin typeface="Times New Roman"/>
                <a:cs typeface="Times New Roman"/>
              </a:rPr>
              <a:t>funds, the </a:t>
            </a:r>
            <a:r>
              <a:rPr dirty="0" sz="1100" spc="15">
                <a:latin typeface="Times New Roman"/>
                <a:cs typeface="Times New Roman"/>
              </a:rPr>
              <a:t>YWCA,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public library should not “speculate” with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entrusted </a:t>
            </a:r>
            <a:r>
              <a:rPr dirty="0" sz="1100" spc="5">
                <a:latin typeface="Times New Roman"/>
                <a:cs typeface="Times New Roman"/>
              </a:rPr>
              <a:t>funds, but </a:t>
            </a: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 consensus on what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means. Some books </a:t>
            </a:r>
            <a:r>
              <a:rPr dirty="0" sz="1100" spc="5">
                <a:latin typeface="Times New Roman"/>
                <a:cs typeface="Times New Roman"/>
              </a:rPr>
              <a:t>say that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speculation is </a:t>
            </a:r>
            <a:r>
              <a:rPr dirty="0" sz="1100" spc="10">
                <a:latin typeface="Times New Roman"/>
                <a:cs typeface="Times New Roman"/>
              </a:rPr>
              <a:t>anything accompanied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 chance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loosing money. </a:t>
            </a:r>
            <a:r>
              <a:rPr dirty="0" sz="1100" spc="5">
                <a:latin typeface="Times New Roman"/>
                <a:cs typeface="Times New Roman"/>
              </a:rPr>
              <a:t>If this definition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accepted, </a:t>
            </a:r>
            <a:r>
              <a:rPr dirty="0" sz="1100" spc="10">
                <a:latin typeface="Times New Roman"/>
                <a:cs typeface="Times New Roman"/>
              </a:rPr>
              <a:t>then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ineligible </a:t>
            </a:r>
            <a:r>
              <a:rPr dirty="0" sz="1100" spc="10">
                <a:latin typeface="Times New Roman"/>
                <a:cs typeface="Times New Roman"/>
              </a:rPr>
              <a:t>investment, because the stock market </a:t>
            </a:r>
            <a:r>
              <a:rPr dirty="0" sz="1100" spc="5">
                <a:latin typeface="Times New Roman"/>
                <a:cs typeface="Times New Roman"/>
              </a:rPr>
              <a:t>certainly  experiences </a:t>
            </a:r>
            <a:r>
              <a:rPr dirty="0" sz="1100" spc="10">
                <a:latin typeface="Times New Roman"/>
                <a:cs typeface="Times New Roman"/>
              </a:rPr>
              <a:t>ups </a:t>
            </a:r>
            <a:r>
              <a:rPr dirty="0" sz="1100" spc="5">
                <a:latin typeface="Times New Roman"/>
                <a:cs typeface="Times New Roman"/>
              </a:rPr>
              <a:t>and downs. </a:t>
            </a:r>
            <a:r>
              <a:rPr dirty="0" sz="1100" spc="10">
                <a:latin typeface="Times New Roman"/>
                <a:cs typeface="Times New Roman"/>
              </a:rPr>
              <a:t>Almost, everyone </a:t>
            </a:r>
            <a:r>
              <a:rPr dirty="0" sz="1100" spc="5">
                <a:latin typeface="Times New Roman"/>
                <a:cs typeface="Times New Roman"/>
              </a:rPr>
              <a:t>recognizes the necessity of equities in long- 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portfolios,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this definition is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unsatisfactory.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definitional problem plagues the </a:t>
            </a:r>
            <a:r>
              <a:rPr dirty="0" sz="1100" spc="5">
                <a:latin typeface="Times New Roman"/>
                <a:cs typeface="Times New Roman"/>
              </a:rPr>
              <a:t>user 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derivative  assets.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public  </a:t>
            </a:r>
            <a:r>
              <a:rPr dirty="0" sz="1100" spc="10">
                <a:latin typeface="Times New Roman"/>
                <a:cs typeface="Times New Roman"/>
              </a:rPr>
              <a:t>overwhelmingly </a:t>
            </a:r>
            <a:r>
              <a:rPr dirty="0" sz="1100" spc="5">
                <a:latin typeface="Times New Roman"/>
                <a:cs typeface="Times New Roman"/>
              </a:rPr>
              <a:t>views futures </a:t>
            </a:r>
            <a:r>
              <a:rPr dirty="0" sz="1100" spc="10">
                <a:latin typeface="Times New Roman"/>
                <a:cs typeface="Times New Roman"/>
              </a:rPr>
              <a:t>and options as </a:t>
            </a:r>
            <a:r>
              <a:rPr dirty="0" sz="1100" spc="5">
                <a:latin typeface="Times New Roman"/>
                <a:cs typeface="Times New Roman"/>
              </a:rPr>
              <a:t>“super risky”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though </a:t>
            </a:r>
            <a:r>
              <a:rPr dirty="0" sz="1100" spc="10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folks with this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opinion </a:t>
            </a:r>
            <a:r>
              <a:rPr dirty="0" sz="1100" spc="10">
                <a:latin typeface="Times New Roman"/>
                <a:cs typeface="Times New Roman"/>
              </a:rPr>
              <a:t>ca </a:t>
            </a:r>
            <a:r>
              <a:rPr dirty="0" sz="1100" spc="5">
                <a:latin typeface="Times New Roman"/>
                <a:cs typeface="Times New Roman"/>
              </a:rPr>
              <a:t>tell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they are.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can explain that insurance policies, adjustable rate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mortgages, and </a:t>
            </a:r>
            <a:r>
              <a:rPr dirty="0" sz="1100" spc="5">
                <a:latin typeface="Times New Roman"/>
                <a:cs typeface="Times New Roman"/>
              </a:rPr>
              <a:t>football tickets are </a:t>
            </a:r>
            <a:r>
              <a:rPr dirty="0" sz="1100" spc="10">
                <a:latin typeface="Times New Roman"/>
                <a:cs typeface="Times New Roman"/>
              </a:rPr>
              <a:t>derivative </a:t>
            </a:r>
            <a:r>
              <a:rPr dirty="0" sz="1100" spc="5">
                <a:latin typeface="Times New Roman"/>
                <a:cs typeface="Times New Roman"/>
              </a:rPr>
              <a:t>assets, </a:t>
            </a:r>
            <a:r>
              <a:rPr dirty="0" sz="1100" spc="10">
                <a:latin typeface="Times New Roman"/>
                <a:cs typeface="Times New Roman"/>
              </a:rPr>
              <a:t>but, </a:t>
            </a:r>
            <a:r>
              <a:rPr dirty="0" sz="1100" spc="5">
                <a:latin typeface="Times New Roman"/>
                <a:cs typeface="Times New Roman"/>
              </a:rPr>
              <a:t>as the </a:t>
            </a:r>
            <a:r>
              <a:rPr dirty="0" sz="1100" spc="10">
                <a:latin typeface="Times New Roman"/>
                <a:cs typeface="Times New Roman"/>
              </a:rPr>
              <a:t>philosopher </a:t>
            </a:r>
            <a:r>
              <a:rPr dirty="0" sz="1100" spc="5">
                <a:latin typeface="Times New Roman"/>
                <a:cs typeface="Times New Roman"/>
              </a:rPr>
              <a:t>said, </a:t>
            </a:r>
            <a:r>
              <a:rPr dirty="0" sz="1100" spc="10">
                <a:latin typeface="Times New Roman"/>
                <a:cs typeface="Times New Roman"/>
              </a:rPr>
              <a:t>“To </a:t>
            </a:r>
            <a:r>
              <a:rPr dirty="0" sz="1100" spc="5">
                <a:latin typeface="Times New Roman"/>
                <a:cs typeface="Times New Roman"/>
              </a:rPr>
              <a:t>prove  the thing is not enough;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convince someone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accept </a:t>
            </a:r>
            <a:r>
              <a:rPr dirty="0" sz="1100" spc="5">
                <a:latin typeface="Times New Roman"/>
                <a:cs typeface="Times New Roman"/>
              </a:rPr>
              <a:t>it.”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see in </a:t>
            </a:r>
            <a:r>
              <a:rPr dirty="0" sz="1100" spc="10">
                <a:latin typeface="Times New Roman"/>
                <a:cs typeface="Times New Roman"/>
              </a:rPr>
              <a:t>the  following chapters that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life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simpler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managers  and that policies precluding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use are usually </a:t>
            </a:r>
            <a:r>
              <a:rPr dirty="0" sz="1100">
                <a:latin typeface="Times New Roman"/>
                <a:cs typeface="Times New Roman"/>
              </a:rPr>
              <a:t>ill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conceived.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Listed vs. Over-the-Counter</a:t>
            </a:r>
            <a:r>
              <a:rPr dirty="0" sz="1100" spc="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Derivatives: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244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6540" cy="464883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7620">
              <a:lnSpc>
                <a:spcPct val="984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Before </a:t>
            </a:r>
            <a:r>
              <a:rPr dirty="0" sz="1100" spc="10">
                <a:latin typeface="Times New Roman"/>
                <a:cs typeface="Times New Roman"/>
              </a:rPr>
              <a:t>ending </a:t>
            </a:r>
            <a:r>
              <a:rPr dirty="0" sz="1100" spc="5">
                <a:latin typeface="Times New Roman"/>
                <a:cs typeface="Times New Roman"/>
              </a:rPr>
              <a:t>this discussion,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point needs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made. There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world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exchange-traded </a:t>
            </a:r>
            <a:r>
              <a:rPr dirty="0" sz="1100" spc="5">
                <a:latin typeface="Times New Roman"/>
                <a:cs typeface="Times New Roman"/>
              </a:rPr>
              <a:t>asset </a:t>
            </a:r>
            <a:r>
              <a:rPr dirty="0" sz="1100" spc="10">
                <a:latin typeface="Times New Roman"/>
                <a:cs typeface="Times New Roman"/>
              </a:rPr>
              <a:t>and one </a:t>
            </a:r>
            <a:r>
              <a:rPr dirty="0" sz="1100" spc="5">
                <a:latin typeface="Times New Roman"/>
                <a:cs typeface="Times New Roman"/>
              </a:rPr>
              <a:t>created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private transaction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between two </a:t>
            </a:r>
            <a:r>
              <a:rPr dirty="0" sz="1100" spc="5">
                <a:latin typeface="Times New Roman"/>
                <a:cs typeface="Times New Roman"/>
              </a:rPr>
              <a:t>parties.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15">
                <a:latin typeface="Times New Roman"/>
                <a:cs typeface="Times New Roman"/>
              </a:rPr>
              <a:t>APR </a:t>
            </a:r>
            <a:r>
              <a:rPr dirty="0" sz="1100" spc="5">
                <a:latin typeface="Times New Roman"/>
                <a:cs typeface="Times New Roman"/>
              </a:rPr>
              <a:t>Microsoft call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Chicago Board Options Exchange, for  </a:t>
            </a:r>
            <a:r>
              <a:rPr dirty="0" sz="1100" spc="5">
                <a:latin typeface="Times New Roman"/>
                <a:cs typeface="Times New Roman"/>
              </a:rPr>
              <a:t>instance,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listed option.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such, it has standardized characteristics, is guaranteed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Options Clear Corporations, is fungible </a:t>
            </a:r>
            <a:r>
              <a:rPr dirty="0" sz="1100" spc="10">
                <a:latin typeface="Times New Roman"/>
                <a:cs typeface="Times New Roman"/>
              </a:rPr>
              <a:t>and can be </a:t>
            </a:r>
            <a:r>
              <a:rPr dirty="0" sz="1100" spc="5">
                <a:latin typeface="Times New Roman"/>
                <a:cs typeface="Times New Roman"/>
              </a:rPr>
              <a:t>quickly traded if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desired.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vast </a:t>
            </a:r>
            <a:r>
              <a:rPr dirty="0" sz="1100" spc="5">
                <a:latin typeface="Times New Roman"/>
                <a:cs typeface="Times New Roman"/>
              </a:rPr>
              <a:t>majority, if not all,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derivative horror stories </a:t>
            </a:r>
            <a:r>
              <a:rPr dirty="0" sz="1100" spc="10">
                <a:latin typeface="Times New Roman"/>
                <a:cs typeface="Times New Roman"/>
              </a:rPr>
              <a:t>deal with </a:t>
            </a:r>
            <a:r>
              <a:rPr dirty="0" sz="1100" spc="5">
                <a:latin typeface="Times New Roman"/>
                <a:cs typeface="Times New Roman"/>
              </a:rPr>
              <a:t>derivatives that are not  </a:t>
            </a:r>
            <a:r>
              <a:rPr dirty="0" sz="1100" spc="10">
                <a:latin typeface="Times New Roman"/>
                <a:cs typeface="Times New Roman"/>
              </a:rPr>
              <a:t>exchange- </a:t>
            </a:r>
            <a:r>
              <a:rPr dirty="0" sz="1100" spc="5">
                <a:latin typeface="Times New Roman"/>
                <a:cs typeface="Times New Roman"/>
              </a:rPr>
              <a:t>traded.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called over-the-counter derivatives.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large, </a:t>
            </a:r>
            <a:r>
              <a:rPr dirty="0" sz="1100" spc="10">
                <a:latin typeface="Times New Roman"/>
                <a:cs typeface="Times New Roman"/>
              </a:rPr>
              <a:t>multinational firm  might </a:t>
            </a:r>
            <a:r>
              <a:rPr dirty="0" sz="1100" spc="5">
                <a:latin typeface="Times New Roman"/>
                <a:cs typeface="Times New Roman"/>
              </a:rPr>
              <a:t>approach several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center banks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ask each to </a:t>
            </a:r>
            <a:r>
              <a:rPr dirty="0" sz="1100" spc="10">
                <a:latin typeface="Times New Roman"/>
                <a:cs typeface="Times New Roman"/>
              </a:rPr>
              <a:t>design and price a </a:t>
            </a:r>
            <a:r>
              <a:rPr dirty="0" sz="1100" spc="5">
                <a:latin typeface="Times New Roman"/>
                <a:cs typeface="Times New Roman"/>
              </a:rPr>
              <a:t>product  </a:t>
            </a:r>
            <a:r>
              <a:rPr dirty="0" sz="1100" spc="10">
                <a:latin typeface="Times New Roman"/>
                <a:cs typeface="Times New Roman"/>
              </a:rPr>
              <a:t>carefully </a:t>
            </a:r>
            <a:r>
              <a:rPr dirty="0" sz="1100" spc="5">
                <a:latin typeface="Times New Roman"/>
                <a:cs typeface="Times New Roman"/>
              </a:rPr>
              <a:t>defined </a:t>
            </a:r>
            <a:r>
              <a:rPr dirty="0" sz="1100" spc="10">
                <a:latin typeface="Times New Roman"/>
                <a:cs typeface="Times New Roman"/>
              </a:rPr>
              <a:t>degree </a:t>
            </a:r>
            <a:r>
              <a:rPr dirty="0" sz="1100" spc="5">
                <a:latin typeface="Times New Roman"/>
                <a:cs typeface="Times New Roman"/>
              </a:rPr>
              <a:t>of protection against </a:t>
            </a:r>
            <a:r>
              <a:rPr dirty="0" sz="1100" spc="10">
                <a:latin typeface="Times New Roman"/>
                <a:cs typeface="Times New Roman"/>
              </a:rPr>
              <a:t>market risk, interest rate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0">
                <a:latin typeface="Times New Roman"/>
                <a:cs typeface="Times New Roman"/>
              </a:rPr>
              <a:t>and foreign  exchange </a:t>
            </a:r>
            <a:r>
              <a:rPr dirty="0" sz="1100" spc="5">
                <a:latin typeface="Times New Roman"/>
                <a:cs typeface="Times New Roman"/>
              </a:rPr>
              <a:t>rate risk.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banks wants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provide the </a:t>
            </a:r>
            <a:r>
              <a:rPr dirty="0" sz="1100" spc="5">
                <a:latin typeface="Times New Roman"/>
                <a:cs typeface="Times New Roman"/>
              </a:rPr>
              <a:t>service,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5">
                <a:latin typeface="Times New Roman"/>
                <a:cs typeface="Times New Roman"/>
              </a:rPr>
              <a:t>knows </a:t>
            </a:r>
            <a:r>
              <a:rPr dirty="0" sz="1100" spc="5">
                <a:latin typeface="Times New Roman"/>
                <a:cs typeface="Times New Roman"/>
              </a:rPr>
              <a:t>that  other institutions </a:t>
            </a:r>
            <a:r>
              <a:rPr dirty="0" sz="1100" spc="10">
                <a:latin typeface="Times New Roman"/>
                <a:cs typeface="Times New Roman"/>
              </a:rPr>
              <a:t>are bidding on 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job.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fascinating things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the derivatives business is that </a:t>
            </a:r>
            <a:r>
              <a:rPr dirty="0" sz="1100" spc="10">
                <a:latin typeface="Times New Roman"/>
                <a:cs typeface="Times New Roman"/>
              </a:rPr>
              <a:t>a product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built </a:t>
            </a:r>
            <a:r>
              <a:rPr dirty="0" sz="1100" spc="10">
                <a:latin typeface="Times New Roman"/>
                <a:cs typeface="Times New Roman"/>
              </a:rPr>
              <a:t>for  the </a:t>
            </a:r>
            <a:r>
              <a:rPr dirty="0" sz="1100" spc="5">
                <a:latin typeface="Times New Roman"/>
                <a:cs typeface="Times New Roman"/>
              </a:rPr>
              <a:t>client in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ways. One </a:t>
            </a:r>
            <a:r>
              <a:rPr dirty="0" sz="1100" spc="5">
                <a:latin typeface="Times New Roman"/>
                <a:cs typeface="Times New Roman"/>
              </a:rPr>
              <a:t>version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sturdy (and expensive), capable of  withstanding volatility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unexpected </a:t>
            </a:r>
            <a:r>
              <a:rPr dirty="0" sz="1100" spc="10">
                <a:latin typeface="Times New Roman"/>
                <a:cs typeface="Times New Roman"/>
              </a:rPr>
              <a:t>shocks in </a:t>
            </a:r>
            <a:r>
              <a:rPr dirty="0" sz="1100" spc="5">
                <a:latin typeface="Times New Roman"/>
                <a:cs typeface="Times New Roman"/>
              </a:rPr>
              <a:t>the marketplace. </a:t>
            </a:r>
            <a:r>
              <a:rPr dirty="0" sz="1100" spc="10">
                <a:latin typeface="Times New Roman"/>
                <a:cs typeface="Times New Roman"/>
              </a:rPr>
              <a:t>Another product might be  much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expensive,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prone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explode into a </a:t>
            </a:r>
            <a:r>
              <a:rPr dirty="0" sz="1100" spc="5">
                <a:latin typeface="Times New Roman"/>
                <a:cs typeface="Times New Roman"/>
              </a:rPr>
              <a:t>million pieces if the </a:t>
            </a:r>
            <a:r>
              <a:rPr dirty="0" sz="1100" spc="10">
                <a:latin typeface="Times New Roman"/>
                <a:cs typeface="Times New Roman"/>
              </a:rPr>
              <a:t>market moves too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wrong </a:t>
            </a:r>
            <a:r>
              <a:rPr dirty="0" sz="1100" spc="5">
                <a:latin typeface="Times New Roman"/>
                <a:cs typeface="Times New Roman"/>
              </a:rPr>
              <a:t>direction. </a:t>
            </a:r>
            <a:r>
              <a:rPr dirty="0" sz="1100" spc="10">
                <a:latin typeface="Times New Roman"/>
                <a:cs typeface="Times New Roman"/>
              </a:rPr>
              <a:t>Often </a:t>
            </a:r>
            <a:r>
              <a:rPr dirty="0" sz="1100" spc="5">
                <a:latin typeface="Times New Roman"/>
                <a:cs typeface="Times New Roman"/>
              </a:rPr>
              <a:t>the client lacks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sophistication to understand these  differences,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buys </a:t>
            </a:r>
            <a:r>
              <a:rPr dirty="0" sz="1100" spc="5">
                <a:latin typeface="Times New Roman"/>
                <a:cs typeface="Times New Roman"/>
              </a:rPr>
              <a:t>the product largely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basis of the lower cost. </a:t>
            </a:r>
            <a:r>
              <a:rPr dirty="0" sz="1100" spc="10">
                <a:latin typeface="Times New Roman"/>
                <a:cs typeface="Times New Roman"/>
              </a:rPr>
              <a:t>Unexpectedly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increases in interest rates caused this latter situation to </a:t>
            </a:r>
            <a:r>
              <a:rPr dirty="0" sz="1100" spc="10">
                <a:latin typeface="Times New Roman"/>
                <a:cs typeface="Times New Roman"/>
              </a:rPr>
              <a:t>occur </a:t>
            </a:r>
            <a:r>
              <a:rPr dirty="0" sz="1100" spc="5">
                <a:latin typeface="Times New Roman"/>
                <a:cs typeface="Times New Roman"/>
              </a:rPr>
              <a:t>with the derivative </a:t>
            </a:r>
            <a:r>
              <a:rPr dirty="0" sz="1100" spc="10">
                <a:latin typeface="Times New Roman"/>
                <a:cs typeface="Times New Roman"/>
              </a:rPr>
              <a:t>products 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unlucky firms of the </a:t>
            </a:r>
            <a:r>
              <a:rPr dirty="0" sz="1100" spc="10">
                <a:latin typeface="Times New Roman"/>
                <a:cs typeface="Times New Roman"/>
              </a:rPr>
              <a:t>1990s newspapers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headlines.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investor can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5">
                <a:latin typeface="Times New Roman"/>
                <a:cs typeface="Times New Roman"/>
              </a:rPr>
              <a:t>get in trouble with inappropriate use of listed derivative. Outright  speculation is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dangerous,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leverage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judiciously.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well-  </a:t>
            </a:r>
            <a:r>
              <a:rPr dirty="0" sz="1100" spc="10">
                <a:latin typeface="Times New Roman"/>
                <a:cs typeface="Times New Roman"/>
              </a:rPr>
              <a:t>conceived </a:t>
            </a:r>
            <a:r>
              <a:rPr dirty="0" sz="1100" spc="5">
                <a:latin typeface="Times New Roman"/>
                <a:cs typeface="Times New Roman"/>
              </a:rPr>
              <a:t>derivatives strategy is part of </a:t>
            </a:r>
            <a:r>
              <a:rPr dirty="0" sz="1100" spc="10">
                <a:latin typeface="Times New Roman"/>
                <a:cs typeface="Times New Roman"/>
              </a:rPr>
              <a:t>good management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businesses. </a:t>
            </a:r>
            <a:r>
              <a:rPr dirty="0" sz="1100" spc="10">
                <a:latin typeface="Times New Roman"/>
                <a:cs typeface="Times New Roman"/>
              </a:rPr>
              <a:t>Risk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fact of life,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derivatives </a:t>
            </a:r>
            <a:r>
              <a:rPr dirty="0" sz="1100" spc="10">
                <a:latin typeface="Times New Roman"/>
                <a:cs typeface="Times New Roman"/>
              </a:rPr>
              <a:t>are a </a:t>
            </a:r>
            <a:r>
              <a:rPr dirty="0" sz="1100" spc="5">
                <a:latin typeface="Times New Roman"/>
                <a:cs typeface="Times New Roman"/>
              </a:rPr>
              <a:t>helpful tool in dealing with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don’t </a:t>
            </a:r>
            <a:r>
              <a:rPr dirty="0" sz="1100" spc="5">
                <a:latin typeface="Times New Roman"/>
                <a:cs typeface="Times New Roman"/>
              </a:rPr>
              <a:t>like fires, but that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should not </a:t>
            </a:r>
            <a:r>
              <a:rPr dirty="0" sz="1100" spc="10">
                <a:latin typeface="Times New Roman"/>
                <a:cs typeface="Times New Roman"/>
              </a:rPr>
              <a:t>mean we hate the </a:t>
            </a:r>
            <a:r>
              <a:rPr dirty="0" sz="1100" spc="5">
                <a:latin typeface="Times New Roman"/>
                <a:cs typeface="Times New Roman"/>
              </a:rPr>
              <a:t>fire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department.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4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902337"/>
            <a:ext cx="5335905" cy="8733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FUTURES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FUTURES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MARKET: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futures contract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promise; </a:t>
            </a:r>
            <a:r>
              <a:rPr dirty="0" sz="1100" spc="10">
                <a:latin typeface="Times New Roman"/>
                <a:cs typeface="Times New Roman"/>
              </a:rPr>
              <a:t>the person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initially sells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contract promises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deliver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quantity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standardize </a:t>
            </a:r>
            <a:r>
              <a:rPr dirty="0" sz="1100" spc="10">
                <a:latin typeface="Times New Roman"/>
                <a:cs typeface="Times New Roman"/>
              </a:rPr>
              <a:t>commodity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designated </a:t>
            </a:r>
            <a:r>
              <a:rPr dirty="0" sz="1100" spc="5">
                <a:latin typeface="Times New Roman"/>
                <a:cs typeface="Times New Roman"/>
              </a:rPr>
              <a:t>delivery point during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certain  </a:t>
            </a:r>
            <a:r>
              <a:rPr dirty="0" sz="1100" spc="10">
                <a:latin typeface="Times New Roman"/>
                <a:cs typeface="Times New Roman"/>
              </a:rPr>
              <a:t>month called a </a:t>
            </a:r>
            <a:r>
              <a:rPr dirty="0" sz="1100" spc="5">
                <a:latin typeface="Times New Roman"/>
                <a:cs typeface="Times New Roman"/>
              </a:rPr>
              <a:t>delivery month.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party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promises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pay a </a:t>
            </a:r>
            <a:r>
              <a:rPr dirty="0" sz="1100" spc="5">
                <a:latin typeface="Times New Roman"/>
                <a:cs typeface="Times New Roman"/>
              </a:rPr>
              <a:t>predetermined  price for the </a:t>
            </a:r>
            <a:r>
              <a:rPr dirty="0" sz="1100" spc="10">
                <a:latin typeface="Times New Roman"/>
                <a:cs typeface="Times New Roman"/>
              </a:rPr>
              <a:t>goods upon </a:t>
            </a:r>
            <a:r>
              <a:rPr dirty="0" sz="1100" spc="5">
                <a:latin typeface="Times New Roman"/>
                <a:cs typeface="Times New Roman"/>
              </a:rPr>
              <a:t>delivery. </a:t>
            </a:r>
            <a:r>
              <a:rPr dirty="0" sz="1100" spc="10">
                <a:latin typeface="Times New Roman"/>
                <a:cs typeface="Times New Roman"/>
              </a:rPr>
              <a:t>The person who </a:t>
            </a:r>
            <a:r>
              <a:rPr dirty="0" sz="1100" spc="5">
                <a:latin typeface="Times New Roman"/>
                <a:cs typeface="Times New Roman"/>
              </a:rPr>
              <a:t>promises to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said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long; the  person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promises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deliver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short.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UNDERSTANDING FUTURES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MARKETS: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Why </a:t>
            </a:r>
            <a:r>
              <a:rPr dirty="0" sz="1100" spc="10" b="1">
                <a:latin typeface="Times New Roman"/>
                <a:cs typeface="Times New Roman"/>
              </a:rPr>
              <a:t>Futures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Markets?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Physical </a:t>
            </a:r>
            <a:r>
              <a:rPr dirty="0" sz="1100" spc="10">
                <a:latin typeface="Times New Roman"/>
                <a:cs typeface="Times New Roman"/>
              </a:rPr>
              <a:t>commodities and </a:t>
            </a:r>
            <a:r>
              <a:rPr dirty="0" sz="1100" spc="5">
                <a:latin typeface="Times New Roman"/>
                <a:cs typeface="Times New Roman"/>
              </a:rPr>
              <a:t>financial instruments typically are traded in </a:t>
            </a: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markets.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cash  contract calls for </a:t>
            </a:r>
            <a:r>
              <a:rPr dirty="0" sz="1100" spc="10">
                <a:latin typeface="Times New Roman"/>
                <a:cs typeface="Times New Roman"/>
              </a:rPr>
              <a:t>immediate delivery </a:t>
            </a:r>
            <a:r>
              <a:rPr dirty="0" sz="1100" spc="5">
                <a:latin typeface="Times New Roman"/>
                <a:cs typeface="Times New Roman"/>
              </a:rPr>
              <a:t>and is used </a:t>
            </a:r>
            <a:r>
              <a:rPr dirty="0" sz="1100" spc="10">
                <a:latin typeface="Times New Roman"/>
                <a:cs typeface="Times New Roman"/>
              </a:rPr>
              <a:t>by those who need a commodity now </a:t>
            </a:r>
            <a:r>
              <a:rPr dirty="0" sz="1100">
                <a:latin typeface="Times New Roman"/>
                <a:cs typeface="Times New Roman"/>
              </a:rPr>
              <a:t>(e.g.,  </a:t>
            </a:r>
            <a:r>
              <a:rPr dirty="0" sz="1100" spc="10">
                <a:latin typeface="Times New Roman"/>
                <a:cs typeface="Times New Roman"/>
              </a:rPr>
              <a:t>food </a:t>
            </a:r>
            <a:r>
              <a:rPr dirty="0" sz="1100" spc="5">
                <a:latin typeface="Times New Roman"/>
                <a:cs typeface="Times New Roman"/>
              </a:rPr>
              <a:t>processors). </a:t>
            </a:r>
            <a:r>
              <a:rPr dirty="0" sz="1100" spc="10">
                <a:latin typeface="Times New Roman"/>
                <a:cs typeface="Times New Roman"/>
              </a:rPr>
              <a:t>Cash contracts cannot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canceled unless </a:t>
            </a:r>
            <a:r>
              <a:rPr dirty="0" sz="1100" spc="5">
                <a:latin typeface="Times New Roman"/>
                <a:cs typeface="Times New Roman"/>
              </a:rPr>
              <a:t>both parties agree.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prices of </a:t>
            </a:r>
            <a:r>
              <a:rPr dirty="0" sz="1100" spc="10">
                <a:latin typeface="Times New Roman"/>
                <a:cs typeface="Times New Roman"/>
              </a:rPr>
              <a:t>commodities and </a:t>
            </a:r>
            <a:r>
              <a:rPr dirty="0" sz="1100" spc="5">
                <a:latin typeface="Times New Roman"/>
                <a:cs typeface="Times New Roman"/>
              </a:rPr>
              <a:t>financial instruments can </a:t>
            </a:r>
            <a:r>
              <a:rPr dirty="0" sz="1100" spc="10">
                <a:latin typeface="Times New Roman"/>
                <a:cs typeface="Times New Roman"/>
              </a:rPr>
              <a:t>be found </a:t>
            </a:r>
            <a:r>
              <a:rPr dirty="0" sz="1100" spc="5">
                <a:latin typeface="Times New Roman"/>
                <a:cs typeface="Times New Roman"/>
              </a:rPr>
              <a:t>daily in such sources as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Journal.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two types </a:t>
            </a:r>
            <a:r>
              <a:rPr dirty="0" sz="1100" spc="5">
                <a:latin typeface="Times New Roman"/>
                <a:cs typeface="Times New Roman"/>
              </a:rPr>
              <a:t>of cash </a:t>
            </a:r>
            <a:r>
              <a:rPr dirty="0" sz="1100" spc="10">
                <a:latin typeface="Times New Roman"/>
                <a:cs typeface="Times New Roman"/>
              </a:rPr>
              <a:t>markets, spot </a:t>
            </a:r>
            <a:r>
              <a:rPr dirty="0" sz="1100" spc="5">
                <a:latin typeface="Times New Roman"/>
                <a:cs typeface="Times New Roman"/>
              </a:rPr>
              <a:t>markets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forward markets. Spot markets are  markets for </a:t>
            </a:r>
            <a:r>
              <a:rPr dirty="0" sz="1100" spc="10">
                <a:latin typeface="Times New Roman"/>
                <a:cs typeface="Times New Roman"/>
              </a:rPr>
              <a:t>immediate: </a:t>
            </a:r>
            <a:r>
              <a:rPr dirty="0" sz="1100" spc="5">
                <a:latin typeface="Times New Roman"/>
                <a:cs typeface="Times New Roman"/>
              </a:rPr>
              <a:t>delivery.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spot price </a:t>
            </a:r>
            <a:r>
              <a:rPr dirty="0" sz="1100" spc="10">
                <a:latin typeface="Times New Roman"/>
                <a:cs typeface="Times New Roman"/>
              </a:rPr>
              <a:t>refers to- 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market price of an  item available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immediate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delivery.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Forward </a:t>
            </a:r>
            <a:r>
              <a:rPr dirty="0" sz="1100" spc="5">
                <a:latin typeface="Times New Roman"/>
                <a:cs typeface="Times New Roman"/>
              </a:rPr>
              <a:t>markets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markets for deferred </a:t>
            </a:r>
            <a:r>
              <a:rPr dirty="0" sz="1100" spc="10">
                <a:latin typeface="Times New Roman"/>
                <a:cs typeface="Times New Roman"/>
              </a:rPr>
              <a:t>delivery. The </a:t>
            </a:r>
            <a:r>
              <a:rPr dirty="0" sz="1100" spc="5">
                <a:latin typeface="Times New Roman"/>
                <a:cs typeface="Times New Roman"/>
              </a:rPr>
              <a:t>forward price is the price </a:t>
            </a:r>
            <a:r>
              <a:rPr dirty="0" sz="1100" spc="10">
                <a:latin typeface="Times New Roman"/>
                <a:cs typeface="Times New Roman"/>
              </a:rPr>
              <a:t>of an item  for deferred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delivery.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Futures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Contracts:</a:t>
            </a:r>
            <a:endParaRPr sz="1100">
              <a:latin typeface="Times New Roman"/>
              <a:cs typeface="Times New Roman"/>
            </a:endParaRPr>
          </a:p>
          <a:p>
            <a:pPr algn="ctr" marR="1454785">
              <a:lnSpc>
                <a:spcPts val="855"/>
              </a:lnSpc>
              <a:spcBef>
                <a:spcPts val="464"/>
              </a:spcBef>
            </a:pPr>
            <a:r>
              <a:rPr dirty="0" sz="750">
                <a:latin typeface="Times New Roman"/>
                <a:cs typeface="Times New Roman"/>
              </a:rPr>
              <a:t>:</a:t>
            </a:r>
            <a:endParaRPr sz="750">
              <a:latin typeface="Times New Roman"/>
              <a:cs typeface="Times New Roman"/>
            </a:endParaRPr>
          </a:p>
          <a:p>
            <a:pPr algn="just" marL="12700">
              <a:lnSpc>
                <a:spcPts val="1265"/>
              </a:lnSpc>
            </a:pPr>
            <a:r>
              <a:rPr dirty="0" sz="1100" spc="20">
                <a:latin typeface="Times New Roman"/>
                <a:cs typeface="Times New Roman"/>
              </a:rPr>
              <a:t>A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forward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contract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agreement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between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two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parties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calls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delivery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0"/>
              </a:spcBef>
            </a:pPr>
            <a:r>
              <a:rPr dirty="0" sz="1100" spc="10">
                <a:latin typeface="Times New Roman"/>
                <a:cs typeface="Times New Roman"/>
              </a:rPr>
              <a:t>commodity </a:t>
            </a:r>
            <a:r>
              <a:rPr dirty="0" sz="1100" spc="5">
                <a:latin typeface="Times New Roman"/>
                <a:cs typeface="Times New Roman"/>
              </a:rPr>
              <a:t>(tangible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financial) </a:t>
            </a:r>
            <a:r>
              <a:rPr dirty="0" sz="1100" spc="10">
                <a:latin typeface="Times New Roman"/>
                <a:cs typeface="Times New Roman"/>
              </a:rPr>
              <a:t>as, a </a:t>
            </a:r>
            <a:r>
              <a:rPr dirty="0" sz="1100" spc="5">
                <a:latin typeface="Times New Roman"/>
                <a:cs typeface="Times New Roman"/>
              </a:rPr>
              <a:t>specified future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 agreed </a:t>
            </a:r>
            <a:r>
              <a:rPr dirty="0" sz="1100" spc="10">
                <a:latin typeface="Times New Roman"/>
                <a:cs typeface="Times New Roman"/>
              </a:rPr>
              <a:t>upon today.  Each </a:t>
            </a:r>
            <a:r>
              <a:rPr dirty="0" sz="1100" spc="5">
                <a:latin typeface="Times New Roman"/>
                <a:cs typeface="Times New Roman"/>
              </a:rPr>
              <a:t>contract </a:t>
            </a:r>
            <a:r>
              <a:rPr dirty="0" sz="1100" spc="10">
                <a:latin typeface="Times New Roman"/>
                <a:cs typeface="Times New Roman"/>
              </a:rPr>
              <a:t>has a buyer and a seller: </a:t>
            </a:r>
            <a:r>
              <a:rPr dirty="0" sz="1100" spc="5">
                <a:latin typeface="Times New Roman"/>
                <a:cs typeface="Times New Roman"/>
              </a:rPr>
              <a:t>Forward </a:t>
            </a:r>
            <a:r>
              <a:rPr dirty="0" sz="1100" spc="10">
                <a:latin typeface="Times New Roman"/>
                <a:cs typeface="Times New Roman"/>
              </a:rPr>
              <a:t>markets </a:t>
            </a:r>
            <a:r>
              <a:rPr dirty="0" sz="1100" spc="15">
                <a:latin typeface="Times New Roman"/>
                <a:cs typeface="Times New Roman"/>
              </a:rPr>
              <a:t>have grown </a:t>
            </a:r>
            <a:r>
              <a:rPr dirty="0" sz="1100" spc="5">
                <a:latin typeface="Times New Roman"/>
                <a:cs typeface="Times New Roman"/>
              </a:rPr>
              <a:t>primarily </a:t>
            </a:r>
            <a:r>
              <a:rPr dirty="0" sz="1100" spc="10">
                <a:latin typeface="Times New Roman"/>
                <a:cs typeface="Times New Roman"/>
              </a:rPr>
              <a:t>because of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 swaps,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general </a:t>
            </a:r>
            <a:r>
              <a:rPr dirty="0" sz="1100" spc="5">
                <a:latin typeface="Times New Roman"/>
                <a:cs typeface="Times New Roman"/>
              </a:rPr>
              <a:t>are similar to </a:t>
            </a:r>
            <a:r>
              <a:rPr dirty="0" sz="1100" spc="10">
                <a:latin typeface="Times New Roman"/>
                <a:cs typeface="Times New Roman"/>
              </a:rPr>
              <a:t>forward</a:t>
            </a:r>
            <a:r>
              <a:rPr dirty="0" sz="1100" spc="5">
                <a:latin typeface="Times New Roman"/>
                <a:cs typeface="Times New Roman"/>
              </a:rPr>
              <a:t> contracts.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442595" marR="6350" indent="-215900">
              <a:lnSpc>
                <a:spcPct val="98300"/>
              </a:lnSpc>
              <a:spcBef>
                <a:spcPts val="5"/>
              </a:spcBef>
              <a:buFont typeface="Symbol"/>
              <a:buChar char="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Forward </a:t>
            </a:r>
            <a:r>
              <a:rPr dirty="0" sz="1100" spc="5">
                <a:latin typeface="Times New Roman"/>
                <a:cs typeface="Times New Roman"/>
              </a:rPr>
              <a:t>contracts involve credit </a:t>
            </a:r>
            <a:r>
              <a:rPr dirty="0" sz="1100" spc="10">
                <a:latin typeface="Times New Roman"/>
                <a:cs typeface="Times New Roman"/>
              </a:rPr>
              <a:t>risk—either </a:t>
            </a:r>
            <a:r>
              <a:rPr dirty="0" sz="1100" spc="5">
                <a:latin typeface="Times New Roman"/>
                <a:cs typeface="Times New Roman"/>
              </a:rPr>
              <a:t>party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default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their obligation.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These contracts also </a:t>
            </a:r>
            <a:r>
              <a:rPr dirty="0" sz="1100" spc="5">
                <a:latin typeface="Times New Roman"/>
                <a:cs typeface="Times New Roman"/>
              </a:rPr>
              <a:t>involve liquidity risk </a:t>
            </a:r>
            <a:r>
              <a:rPr dirty="0" sz="1100" spc="10">
                <a:latin typeface="Times New Roman"/>
                <a:cs typeface="Times New Roman"/>
              </a:rPr>
              <a:t>because of the difficulties involved in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getting </a:t>
            </a:r>
            <a:r>
              <a:rPr dirty="0" sz="1100" spc="10">
                <a:latin typeface="Times New Roman"/>
                <a:cs typeface="Times New Roman"/>
              </a:rPr>
              <a:t>out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contract.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hand, </a:t>
            </a:r>
            <a:r>
              <a:rPr dirty="0" sz="1100" spc="5">
                <a:latin typeface="Times New Roman"/>
                <a:cs typeface="Times New Roman"/>
              </a:rPr>
              <a:t>forward contracts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customized 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specific </a:t>
            </a:r>
            <a:r>
              <a:rPr dirty="0" sz="1100" spc="15">
                <a:latin typeface="Times New Roman"/>
                <a:cs typeface="Times New Roman"/>
              </a:rPr>
              <a:t>needs </a:t>
            </a:r>
            <a:r>
              <a:rPr dirty="0" sz="1100" spc="10">
                <a:latin typeface="Times New Roman"/>
                <a:cs typeface="Times New Roman"/>
              </a:rPr>
              <a:t>of the, </a:t>
            </a:r>
            <a:r>
              <a:rPr dirty="0" sz="1100" spc="5">
                <a:latin typeface="Times New Roman"/>
                <a:cs typeface="Times New Roman"/>
              </a:rPr>
              <a:t>parties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involved.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2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futures contract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standardized, </a:t>
            </a:r>
            <a:r>
              <a:rPr dirty="0" sz="1100" spc="5">
                <a:latin typeface="Times New Roman"/>
                <a:cs typeface="Times New Roman"/>
              </a:rPr>
              <a:t>transferable </a:t>
            </a:r>
            <a:r>
              <a:rPr dirty="0" sz="1100" spc="10">
                <a:latin typeface="Times New Roman"/>
                <a:cs typeface="Times New Roman"/>
              </a:rPr>
              <a:t>agreement </a:t>
            </a:r>
            <a:r>
              <a:rPr dirty="0" sz="1100" spc="5">
                <a:latin typeface="Times New Roman"/>
                <a:cs typeface="Times New Roman"/>
              </a:rPr>
              <a:t>providing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deferred  delivery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specified </a:t>
            </a:r>
            <a:r>
              <a:rPr dirty="0" sz="1100" spc="10">
                <a:latin typeface="Times New Roman"/>
                <a:cs typeface="Times New Roman"/>
              </a:rPr>
              <a:t>grade </a:t>
            </a:r>
            <a:r>
              <a:rPr dirty="0" sz="1100" spc="5">
                <a:latin typeface="Times New Roman"/>
                <a:cs typeface="Times New Roman"/>
              </a:rPr>
              <a:t>or quantity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designated </a:t>
            </a:r>
            <a:r>
              <a:rPr dirty="0" sz="1100" spc="10">
                <a:latin typeface="Times New Roman"/>
                <a:cs typeface="Times New Roman"/>
              </a:rPr>
              <a:t>commodity </a:t>
            </a:r>
            <a:r>
              <a:rPr dirty="0" sz="1100" spc="5">
                <a:latin typeface="Times New Roman"/>
                <a:cs typeface="Times New Roman"/>
              </a:rPr>
              <a:t>within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specified  geographical </a:t>
            </a:r>
            <a:r>
              <a:rPr dirty="0" sz="1100" spc="10">
                <a:latin typeface="Times New Roman"/>
                <a:cs typeface="Times New Roman"/>
              </a:rPr>
              <a:t>area </a:t>
            </a:r>
            <a:r>
              <a:rPr dirty="0" sz="1100" spc="5">
                <a:latin typeface="Times New Roman"/>
                <a:cs typeface="Times New Roman"/>
              </a:rPr>
              <a:t>or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financial instrument (or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cash value). In </a:t>
            </a:r>
            <a:r>
              <a:rPr dirty="0" sz="1100" spc="10">
                <a:latin typeface="Times New Roman"/>
                <a:cs typeface="Times New Roman"/>
              </a:rPr>
              <a:t>simple </a:t>
            </a:r>
            <a:r>
              <a:rPr dirty="0" sz="1100" spc="5">
                <a:latin typeface="Times New Roman"/>
                <a:cs typeface="Times New Roman"/>
              </a:rPr>
              <a:t>language,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futures contract </a:t>
            </a:r>
            <a:r>
              <a:rPr dirty="0" sz="1100" spc="10">
                <a:latin typeface="Times New Roman"/>
                <a:cs typeface="Times New Roman"/>
              </a:rPr>
              <a:t>locks in a </a:t>
            </a:r>
            <a:r>
              <a:rPr dirty="0" sz="1100" spc="5">
                <a:latin typeface="Times New Roman"/>
                <a:cs typeface="Times New Roman"/>
              </a:rPr>
              <a:t>price for delivery,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future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futures price </a:t>
            </a:r>
            <a:r>
              <a:rPr dirty="0" sz="1100" spc="10">
                <a:latin typeface="Times New Roman"/>
                <a:cs typeface="Times New Roman"/>
              </a:rPr>
              <a:t>at which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will occur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contract maturity is </a:t>
            </a:r>
            <a:r>
              <a:rPr dirty="0" sz="1100" spc="10">
                <a:latin typeface="Times New Roman"/>
                <a:cs typeface="Times New Roman"/>
              </a:rPr>
              <a:t>determined today.  The </a:t>
            </a:r>
            <a:r>
              <a:rPr dirty="0" sz="1100" spc="5">
                <a:latin typeface="Times New Roman"/>
                <a:cs typeface="Times New Roman"/>
              </a:rPr>
              <a:t>trading of futures contracts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5">
                <a:latin typeface="Times New Roman"/>
                <a:cs typeface="Times New Roman"/>
              </a:rPr>
              <a:t>only that </a:t>
            </a:r>
            <a:r>
              <a:rPr dirty="0" sz="1100" spc="10">
                <a:latin typeface="Times New Roman"/>
                <a:cs typeface="Times New Roman"/>
              </a:rPr>
              <a:t>commitments have </a:t>
            </a:r>
            <a:r>
              <a:rPr dirty="0" sz="1100" spc="5">
                <a:latin typeface="Times New Roman"/>
                <a:cs typeface="Times New Roman"/>
              </a:rPr>
              <a:t>been </a:t>
            </a:r>
            <a:r>
              <a:rPr dirty="0" sz="1100" spc="10">
                <a:latin typeface="Times New Roman"/>
                <a:cs typeface="Times New Roman"/>
              </a:rPr>
              <a:t>made </a:t>
            </a:r>
            <a:r>
              <a:rPr dirty="0" sz="1100" spc="5">
                <a:latin typeface="Times New Roman"/>
                <a:cs typeface="Times New Roman"/>
              </a:rPr>
              <a:t>by buyers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sellers; </a:t>
            </a:r>
            <a:r>
              <a:rPr dirty="0" sz="1100" spc="10">
                <a:latin typeface="Times New Roman"/>
                <a:cs typeface="Times New Roman"/>
              </a:rPr>
              <a:t>therefore,, "buying" and </a:t>
            </a:r>
            <a:r>
              <a:rPr dirty="0" sz="1100" spc="5">
                <a:latin typeface="Times New Roman"/>
                <a:cs typeface="Times New Roman"/>
              </a:rPr>
              <a:t>"selling"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the same meaning in </a:t>
            </a:r>
            <a:r>
              <a:rPr dirty="0" sz="1100" spc="5">
                <a:latin typeface="Times New Roman"/>
                <a:cs typeface="Times New Roman"/>
              </a:rPr>
              <a:t>futures  transactions as they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in stock </a:t>
            </a:r>
            <a:r>
              <a:rPr dirty="0" sz="1100" spc="10">
                <a:latin typeface="Times New Roman"/>
                <a:cs typeface="Times New Roman"/>
              </a:rPr>
              <a:t>and bond </a:t>
            </a:r>
            <a:r>
              <a:rPr dirty="0" sz="1100" spc="5">
                <a:latin typeface="Times New Roman"/>
                <a:cs typeface="Times New Roman"/>
              </a:rPr>
              <a:t>transactions. </a:t>
            </a:r>
            <a:r>
              <a:rPr dirty="0" sz="1100" spc="10">
                <a:latin typeface="Times New Roman"/>
                <a:cs typeface="Times New Roman"/>
              </a:rPr>
              <a:t>Although these commitments are  </a:t>
            </a:r>
            <a:r>
              <a:rPr dirty="0" sz="1100" spc="5">
                <a:latin typeface="Times New Roman"/>
                <a:cs typeface="Times New Roman"/>
              </a:rPr>
              <a:t>binding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futures contracts are </a:t>
            </a:r>
            <a:r>
              <a:rPr dirty="0" sz="1100" spc="10">
                <a:latin typeface="Times New Roman"/>
                <a:cs typeface="Times New Roman"/>
              </a:rPr>
              <a:t>legal </a:t>
            </a:r>
            <a:r>
              <a:rPr dirty="0" sz="1100" spc="5">
                <a:latin typeface="Times New Roman"/>
                <a:cs typeface="Times New Roman"/>
              </a:rPr>
              <a:t>contracts, </a:t>
            </a:r>
            <a:r>
              <a:rPr dirty="0" sz="1100" spc="10">
                <a:latin typeface="Times New Roman"/>
                <a:cs typeface="Times New Roman"/>
              </a:rPr>
              <a:t>a buyer </a:t>
            </a:r>
            <a:r>
              <a:rPr dirty="0" sz="1100" spc="5">
                <a:latin typeface="Times New Roman"/>
                <a:cs typeface="Times New Roman"/>
              </a:rPr>
              <a:t>or seller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eliminate </a:t>
            </a:r>
            <a:r>
              <a:rPr dirty="0" sz="1100" spc="10">
                <a:latin typeface="Times New Roman"/>
                <a:cs typeface="Times New Roman"/>
              </a:rPr>
              <a:t>the  commitment </a:t>
            </a:r>
            <a:r>
              <a:rPr dirty="0" sz="1100" spc="5">
                <a:latin typeface="Times New Roman"/>
                <a:cs typeface="Times New Roman"/>
              </a:rPr>
              <a:t>simply by taking an </a:t>
            </a:r>
            <a:r>
              <a:rPr dirty="0" sz="1100" spc="10">
                <a:latin typeface="Times New Roman"/>
                <a:cs typeface="Times New Roman"/>
              </a:rPr>
              <a:t>opposite </a:t>
            </a:r>
            <a:r>
              <a:rPr dirty="0" sz="1100" spc="5">
                <a:latin typeface="Times New Roman"/>
                <a:cs typeface="Times New Roman"/>
              </a:rPr>
              <a:t>position in-the </a:t>
            </a:r>
            <a:r>
              <a:rPr dirty="0" sz="1100" spc="10">
                <a:latin typeface="Times New Roman"/>
                <a:cs typeface="Times New Roman"/>
              </a:rPr>
              <a:t>same commodity </a:t>
            </a:r>
            <a:r>
              <a:rPr dirty="0" sz="1100" spc="5">
                <a:latin typeface="Times New Roman"/>
                <a:cs typeface="Times New Roman"/>
              </a:rPr>
              <a:t>or financial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instrument for the same futures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month.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05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246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03240" y="572391"/>
            <a:ext cx="73469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41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6540" cy="87807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30"/>
              </a:spcBef>
              <a:tabLst>
                <a:tab pos="5111750" algn="l"/>
              </a:tabLst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Management (FIN630)	</a:t>
            </a: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  <a:p>
            <a:pPr algn="just" marL="441959" marR="5715" indent="-215265">
              <a:lnSpc>
                <a:spcPts val="1300"/>
              </a:lnSpc>
              <a:spcBef>
                <a:spcPts val="120"/>
              </a:spcBef>
              <a:buFont typeface="Symbol"/>
              <a:buChar char=""/>
              <a:tabLst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Futures </a:t>
            </a:r>
            <a:r>
              <a:rPr dirty="0" sz="1100" spc="5">
                <a:latin typeface="Times New Roman"/>
                <a:cs typeface="Times New Roman"/>
              </a:rPr>
              <a:t>contracts are </a:t>
            </a:r>
            <a:r>
              <a:rPr dirty="0" sz="1100" spc="10">
                <a:latin typeface="Times New Roman"/>
                <a:cs typeface="Times New Roman"/>
              </a:rPr>
              <a:t>standardized and </a:t>
            </a:r>
            <a:r>
              <a:rPr dirty="0" sz="1100" spc="5">
                <a:latin typeface="Times New Roman"/>
                <a:cs typeface="Times New Roman"/>
              </a:rPr>
              <a:t>easily </a:t>
            </a:r>
            <a:r>
              <a:rPr dirty="0" sz="1100" spc="10">
                <a:latin typeface="Times New Roman"/>
                <a:cs typeface="Times New Roman"/>
              </a:rPr>
              <a:t>traded. Credit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removed by the  </a:t>
            </a:r>
            <a:r>
              <a:rPr dirty="0" sz="1100" spc="5">
                <a:latin typeface="Times New Roman"/>
                <a:cs typeface="Times New Roman"/>
              </a:rPr>
              <a:t>clearinghouse (explained </a:t>
            </a:r>
            <a:r>
              <a:rPr dirty="0" sz="1100" spc="10">
                <a:latin typeface="Times New Roman"/>
                <a:cs typeface="Times New Roman"/>
              </a:rPr>
              <a:t>below) which </a:t>
            </a:r>
            <a:r>
              <a:rPr dirty="0" sz="1100" spc="5">
                <a:latin typeface="Times New Roman"/>
                <a:cs typeface="Times New Roman"/>
              </a:rPr>
              <a:t>ensures </a:t>
            </a:r>
            <a:r>
              <a:rPr dirty="0" sz="1100" spc="10">
                <a:latin typeface="Times New Roman"/>
                <a:cs typeface="Times New Roman"/>
              </a:rPr>
              <a:t>performance on the </a:t>
            </a:r>
            <a:r>
              <a:rPr dirty="0" sz="1100" spc="5">
                <a:latin typeface="Times New Roman"/>
                <a:cs typeface="Times New Roman"/>
              </a:rPr>
              <a:t>contract.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hand, they </a:t>
            </a:r>
            <a:r>
              <a:rPr dirty="0" sz="1100" spc="5">
                <a:latin typeface="Times New Roman"/>
                <a:cs typeface="Times New Roman"/>
              </a:rPr>
              <a:t>cannot readily </a:t>
            </a:r>
            <a:r>
              <a:rPr dirty="0" sz="1100" spc="10">
                <a:latin typeface="Times New Roman"/>
                <a:cs typeface="Times New Roman"/>
              </a:rPr>
              <a:t>be customized to </a:t>
            </a:r>
            <a:r>
              <a:rPr dirty="0" sz="1100" spc="5">
                <a:latin typeface="Times New Roman"/>
                <a:cs typeface="Times New Roman"/>
              </a:rPr>
              <a:t>fit particular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needs.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Futures contracts are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and are not </a:t>
            </a:r>
            <a:r>
              <a:rPr dirty="0" sz="1100" spc="5">
                <a:latin typeface="Times New Roman"/>
                <a:cs typeface="Times New Roman"/>
              </a:rPr>
              <a:t>regulated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Securities </a:t>
            </a:r>
            <a:r>
              <a:rPr dirty="0" sz="1100" spc="10">
                <a:latin typeface="Times New Roman"/>
                <a:cs typeface="Times New Roman"/>
              </a:rPr>
              <a:t>and Exchange  Commission </a:t>
            </a:r>
            <a:r>
              <a:rPr dirty="0" sz="1100" spc="5">
                <a:latin typeface="Times New Roman"/>
                <a:cs typeface="Times New Roman"/>
              </a:rPr>
              <a:t>(SEC).  </a:t>
            </a:r>
            <a:r>
              <a:rPr dirty="0" sz="1100" spc="10">
                <a:latin typeface="Times New Roman"/>
                <a:cs typeface="Times New Roman"/>
              </a:rPr>
              <a:t>The Commodity </a:t>
            </a:r>
            <a:r>
              <a:rPr dirty="0" sz="1100" spc="5">
                <a:latin typeface="Times New Roman"/>
                <a:cs typeface="Times New Roman"/>
              </a:rPr>
              <a:t>Futures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Commission (CFJC), a </a:t>
            </a:r>
            <a:r>
              <a:rPr dirty="0" sz="1100" spc="5">
                <a:latin typeface="Times New Roman"/>
                <a:cs typeface="Times New Roman"/>
              </a:rPr>
              <a:t>federal  regulatory </a:t>
            </a:r>
            <a:r>
              <a:rPr dirty="0" sz="1100" spc="10">
                <a:latin typeface="Times New Roman"/>
                <a:cs typeface="Times New Roman"/>
              </a:rPr>
              <a:t>agency, </a:t>
            </a:r>
            <a:r>
              <a:rPr dirty="0" sz="1100" spc="5">
                <a:latin typeface="Times New Roman"/>
                <a:cs typeface="Times New Roman"/>
              </a:rPr>
              <a:t>is responsible for regulating trading in all </a:t>
            </a:r>
            <a:r>
              <a:rPr dirty="0" sz="1100" spc="10">
                <a:latin typeface="Times New Roman"/>
                <a:cs typeface="Times New Roman"/>
              </a:rPr>
              <a:t>domestic </a:t>
            </a:r>
            <a:r>
              <a:rPr dirty="0" sz="1100" spc="5">
                <a:latin typeface="Times New Roman"/>
                <a:cs typeface="Times New Roman"/>
              </a:rPr>
              <a:t>futures markets. </a:t>
            </a:r>
            <a:r>
              <a:rPr dirty="0" sz="1100" spc="10">
                <a:latin typeface="Times New Roman"/>
                <a:cs typeface="Times New Roman"/>
              </a:rPr>
              <a:t>In  practice, the </a:t>
            </a:r>
            <a:r>
              <a:rPr dirty="0" sz="1100" spc="5">
                <a:latin typeface="Times New Roman"/>
                <a:cs typeface="Times New Roman"/>
              </a:rPr>
              <a:t>National Futures Association, </a:t>
            </a:r>
            <a:r>
              <a:rPr dirty="0" sz="1100" spc="10">
                <a:latin typeface="Times New Roman"/>
                <a:cs typeface="Times New Roman"/>
              </a:rPr>
              <a:t>a self-regulating body, has assumed some of the  </a:t>
            </a:r>
            <a:r>
              <a:rPr dirty="0" sz="1100" spc="5">
                <a:latin typeface="Times New Roman"/>
                <a:cs typeface="Times New Roman"/>
              </a:rPr>
              <a:t>duties previously performed by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CFTC. </a:t>
            </a:r>
            <a:r>
              <a:rPr dirty="0" sz="1100" spc="5">
                <a:latin typeface="Times New Roman"/>
                <a:cs typeface="Times New Roman"/>
              </a:rPr>
              <a:t>In addition, each futures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supervisory body to oversee </a:t>
            </a:r>
            <a:r>
              <a:rPr dirty="0" sz="1100">
                <a:latin typeface="Times New Roman"/>
                <a:cs typeface="Times New Roman"/>
              </a:rPr>
              <a:t>its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members.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Futures vs.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Options: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Some analogies can be made between </a:t>
            </a:r>
            <a:r>
              <a:rPr dirty="0" sz="1100" spc="5">
                <a:latin typeface="Times New Roman"/>
                <a:cs typeface="Times New Roman"/>
              </a:rPr>
              <a:t>futures contracts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options contracts.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involved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predetermined price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contract duration.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option, however, is precisely that.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0">
                <a:latin typeface="Times New Roman"/>
                <a:cs typeface="Times New Roman"/>
              </a:rPr>
              <a:t>holding the option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right, but not the obligation, to exercise the </a:t>
            </a:r>
            <a:r>
              <a:rPr dirty="0" sz="1100" spc="10">
                <a:latin typeface="Times New Roman"/>
                <a:cs typeface="Times New Roman"/>
              </a:rPr>
              <a:t>put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call.  If an </a:t>
            </a:r>
            <a:r>
              <a:rPr dirty="0" sz="1100" spc="10">
                <a:latin typeface="Times New Roman"/>
                <a:cs typeface="Times New Roman"/>
              </a:rPr>
              <a:t>option has no </a:t>
            </a:r>
            <a:r>
              <a:rPr dirty="0" sz="1100" spc="5">
                <a:latin typeface="Times New Roman"/>
                <a:cs typeface="Times New Roman"/>
              </a:rPr>
              <a:t>value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its expiration, </a:t>
            </a:r>
            <a:r>
              <a:rPr dirty="0" sz="1100" spc="10">
                <a:latin typeface="Times New Roman"/>
                <a:cs typeface="Times New Roman"/>
              </a:rPr>
              <a:t>the option holder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allow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expire  </a:t>
            </a:r>
            <a:r>
              <a:rPr dirty="0" sz="1100" spc="5">
                <a:latin typeface="Times New Roman"/>
                <a:cs typeface="Times New Roman"/>
              </a:rPr>
              <a:t>unexercised. </a:t>
            </a:r>
            <a:r>
              <a:rPr dirty="0" sz="1100" spc="10">
                <a:latin typeface="Times New Roman"/>
                <a:cs typeface="Times New Roman"/>
              </a:rPr>
              <a:t>But with </a:t>
            </a:r>
            <a:r>
              <a:rPr dirty="0" sz="1100" spc="5">
                <a:latin typeface="Times New Roman"/>
                <a:cs typeface="Times New Roman"/>
              </a:rPr>
              <a:t>futures contract,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must occur </a:t>
            </a:r>
            <a:r>
              <a:rPr dirty="0" sz="1100" spc="5">
                <a:latin typeface="Times New Roman"/>
                <a:cs typeface="Times New Roman"/>
              </a:rPr>
              <a:t>if the contract is </a:t>
            </a:r>
            <a:r>
              <a:rPr dirty="0" sz="1100" spc="10">
                <a:latin typeface="Times New Roman"/>
                <a:cs typeface="Times New Roman"/>
              </a:rPr>
              <a:t>held </a:t>
            </a:r>
            <a:r>
              <a:rPr dirty="0" sz="1100" spc="5">
                <a:latin typeface="Times New Roman"/>
                <a:cs typeface="Times New Roman"/>
              </a:rPr>
              <a:t>until its  delivery deadline. Futures contracts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“expire” unexercised. </a:t>
            </a:r>
            <a:r>
              <a:rPr dirty="0" sz="1100" spc="10">
                <a:latin typeface="Times New Roman"/>
                <a:cs typeface="Times New Roman"/>
              </a:rPr>
              <a:t>One party </a:t>
            </a:r>
            <a:r>
              <a:rPr dirty="0" sz="1100" spc="5">
                <a:latin typeface="Times New Roman"/>
                <a:cs typeface="Times New Roman"/>
              </a:rPr>
              <a:t>has promised to  deliver </a:t>
            </a:r>
            <a:r>
              <a:rPr dirty="0" sz="1100" spc="10">
                <a:latin typeface="Times New Roman"/>
                <a:cs typeface="Times New Roman"/>
              </a:rPr>
              <a:t>a commodity, which </a:t>
            </a:r>
            <a:r>
              <a:rPr dirty="0" sz="1100" spc="5">
                <a:latin typeface="Times New Roman"/>
                <a:cs typeface="Times New Roman"/>
              </a:rPr>
              <a:t>another party has </a:t>
            </a:r>
            <a:r>
              <a:rPr dirty="0" sz="1100" spc="10">
                <a:latin typeface="Times New Roman"/>
                <a:cs typeface="Times New Roman"/>
              </a:rPr>
              <a:t>promised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buy.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500"/>
              </a:lnSpc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10">
                <a:latin typeface="Times New Roman"/>
                <a:cs typeface="Times New Roman"/>
              </a:rPr>
              <a:t>concept </a:t>
            </a:r>
            <a:r>
              <a:rPr dirty="0" sz="1100" spc="15">
                <a:latin typeface="Times New Roman"/>
                <a:cs typeface="Times New Roman"/>
              </a:rPr>
              <a:t>keep </a:t>
            </a:r>
            <a:r>
              <a:rPr dirty="0" sz="1100" spc="5">
                <a:latin typeface="Times New Roman"/>
                <a:cs typeface="Times New Roman"/>
              </a:rPr>
              <a:t>in mind with futures is </a:t>
            </a:r>
            <a:r>
              <a:rPr dirty="0" sz="1100" spc="10">
                <a:latin typeface="Times New Roman"/>
                <a:cs typeface="Times New Roman"/>
              </a:rPr>
              <a:t>that the </a:t>
            </a:r>
            <a:r>
              <a:rPr dirty="0" sz="1100" spc="5">
                <a:latin typeface="Times New Roman"/>
                <a:cs typeface="Times New Roman"/>
              </a:rPr>
              <a:t>purpose of contracts is not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provide </a:t>
            </a:r>
            <a:r>
              <a:rPr dirty="0" sz="1100" spc="10">
                <a:latin typeface="Times New Roman"/>
                <a:cs typeface="Times New Roman"/>
              </a:rPr>
              <a:t>a means </a:t>
            </a:r>
            <a:r>
              <a:rPr dirty="0" sz="1100" spc="5">
                <a:latin typeface="Times New Roman"/>
                <a:cs typeface="Times New Roman"/>
              </a:rPr>
              <a:t>for the transfer of </a:t>
            </a:r>
            <a:r>
              <a:rPr dirty="0" sz="1100" spc="10">
                <a:latin typeface="Times New Roman"/>
                <a:cs typeface="Times New Roman"/>
              </a:rPr>
              <a:t>goods. </a:t>
            </a:r>
            <a:r>
              <a:rPr dirty="0" sz="1100" spc="5">
                <a:latin typeface="Times New Roman"/>
                <a:cs typeface="Times New Roman"/>
              </a:rPr>
              <a:t>Stated another </a:t>
            </a:r>
            <a:r>
              <a:rPr dirty="0" sz="1100" spc="10">
                <a:latin typeface="Times New Roman"/>
                <a:cs typeface="Times New Roman"/>
              </a:rPr>
              <a:t>way, </a:t>
            </a:r>
            <a:r>
              <a:rPr dirty="0" sz="1100" spc="5">
                <a:latin typeface="Times New Roman"/>
                <a:cs typeface="Times New Roman"/>
              </a:rPr>
              <a:t>property rights to real </a:t>
            </a:r>
            <a:r>
              <a:rPr dirty="0" sz="1100" spc="10">
                <a:latin typeface="Times New Roman"/>
                <a:cs typeface="Times New Roman"/>
              </a:rPr>
              <a:t>or  </a:t>
            </a:r>
            <a:r>
              <a:rPr dirty="0" sz="1100" spc="5">
                <a:latin typeface="Times New Roman"/>
                <a:cs typeface="Times New Roman"/>
              </a:rPr>
              <a:t>financial assets cannot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transferred with futures </a:t>
            </a:r>
            <a:r>
              <a:rPr dirty="0" sz="1100" spc="10">
                <a:latin typeface="Times New Roman"/>
                <a:cs typeface="Times New Roman"/>
              </a:rPr>
              <a:t>contracts. </a:t>
            </a:r>
            <a:r>
              <a:rPr dirty="0" sz="1100" spc="5">
                <a:latin typeface="Times New Roman"/>
                <a:cs typeface="Times New Roman"/>
              </a:rPr>
              <a:t>Futures contracts do, </a:t>
            </a:r>
            <a:r>
              <a:rPr dirty="0" sz="1100" spc="10">
                <a:latin typeface="Times New Roman"/>
                <a:cs typeface="Times New Roman"/>
              </a:rPr>
              <a:t>however,  </a:t>
            </a:r>
            <a:r>
              <a:rPr dirty="0" sz="1100" spc="5">
                <a:latin typeface="Times New Roman"/>
                <a:cs typeface="Times New Roman"/>
              </a:rPr>
              <a:t>enable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reduce some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risks </a:t>
            </a:r>
            <a:r>
              <a:rPr dirty="0" sz="1100" spc="10">
                <a:latin typeface="Times New Roman"/>
                <a:cs typeface="Times New Roman"/>
              </a:rPr>
              <a:t>they assume </a:t>
            </a:r>
            <a:r>
              <a:rPr dirty="0" sz="1100" spc="5">
                <a:latin typeface="Times New Roman"/>
                <a:cs typeface="Times New Roman"/>
              </a:rPr>
              <a:t>in their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business.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buy puts or calls </a:t>
            </a:r>
            <a:r>
              <a:rPr dirty="0" sz="1100" spc="10">
                <a:latin typeface="Times New Roman"/>
                <a:cs typeface="Times New Roman"/>
              </a:rPr>
              <a:t>do not </a:t>
            </a:r>
            <a:r>
              <a:rPr dirty="0" sz="1100" spc="5">
                <a:latin typeface="Times New Roman"/>
                <a:cs typeface="Times New Roman"/>
              </a:rPr>
              <a:t>usually intend to exercise </a:t>
            </a:r>
            <a:r>
              <a:rPr dirty="0" sz="1100" spc="10">
                <a:latin typeface="Times New Roman"/>
                <a:cs typeface="Times New Roman"/>
              </a:rPr>
              <a:t>them; valuable </a:t>
            </a:r>
            <a:r>
              <a:rPr dirty="0" sz="1100" spc="5">
                <a:latin typeface="Times New Roman"/>
                <a:cs typeface="Times New Roman"/>
              </a:rPr>
              <a:t>options are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sold before expiration </a:t>
            </a:r>
            <a:r>
              <a:rPr dirty="0" sz="1100" spc="10">
                <a:latin typeface="Times New Roman"/>
                <a:cs typeface="Times New Roman"/>
              </a:rPr>
              <a:t>day. </a:t>
            </a:r>
            <a:r>
              <a:rPr dirty="0" sz="1100" spc="5">
                <a:latin typeface="Times New Roman"/>
                <a:cs typeface="Times New Roman"/>
              </a:rPr>
              <a:t>Similarly,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long a corn </a:t>
            </a:r>
            <a:r>
              <a:rPr dirty="0" sz="1100" spc="5">
                <a:latin typeface="Times New Roman"/>
                <a:cs typeface="Times New Roman"/>
              </a:rPr>
              <a:t>futures contract  usually does not </a:t>
            </a:r>
            <a:r>
              <a:rPr dirty="0" sz="1100" spc="10">
                <a:latin typeface="Times New Roman"/>
                <a:cs typeface="Times New Roman"/>
              </a:rPr>
              <a:t>want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take </a:t>
            </a:r>
            <a:r>
              <a:rPr dirty="0" sz="1100" spc="5">
                <a:latin typeface="Times New Roman"/>
                <a:cs typeface="Times New Roman"/>
              </a:rPr>
              <a:t>delivery of the 5,000 bushels covered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contract. Also,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farmer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promised </a:t>
            </a:r>
            <a:r>
              <a:rPr dirty="0" sz="1100" spc="5">
                <a:latin typeface="Times New Roman"/>
                <a:cs typeface="Times New Roman"/>
              </a:rPr>
              <a:t>to deliver </a:t>
            </a:r>
            <a:r>
              <a:rPr dirty="0" sz="1100" spc="10">
                <a:latin typeface="Times New Roman"/>
                <a:cs typeface="Times New Roman"/>
              </a:rPr>
              <a:t>wheat through the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market may </a:t>
            </a:r>
            <a:r>
              <a:rPr dirty="0" sz="1100" spc="5">
                <a:latin typeface="Times New Roman"/>
                <a:cs typeface="Times New Roman"/>
              </a:rPr>
              <a:t>prefer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crop locally rather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deliver it to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approved delivery point. In either </a:t>
            </a:r>
            <a:r>
              <a:rPr dirty="0" sz="1100" spc="10">
                <a:latin typeface="Times New Roman"/>
                <a:cs typeface="Times New Roman"/>
              </a:rPr>
              <a:t>case the contract  </a:t>
            </a:r>
            <a:r>
              <a:rPr dirty="0" sz="1100" spc="5">
                <a:latin typeface="Times New Roman"/>
                <a:cs typeface="Times New Roman"/>
              </a:rPr>
              <a:t>obligation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satisfied </a:t>
            </a:r>
            <a:r>
              <a:rPr dirty="0" sz="1100" spc="10">
                <a:latin typeface="Times New Roman"/>
                <a:cs typeface="Times New Roman"/>
              </a:rPr>
              <a:t>by making </a:t>
            </a:r>
            <a:r>
              <a:rPr dirty="0" sz="1100" spc="5">
                <a:latin typeface="Times New Roman"/>
                <a:cs typeface="Times New Roman"/>
              </a:rPr>
              <a:t>an offsetting trade, or trading out of the contract. </a:t>
            </a:r>
            <a:r>
              <a:rPr dirty="0" sz="1100" spc="20">
                <a:latin typeface="Times New Roman"/>
                <a:cs typeface="Times New Roman"/>
              </a:rPr>
              <a:t>An 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long </a:t>
            </a:r>
            <a:r>
              <a:rPr dirty="0" sz="1100" spc="10">
                <a:latin typeface="Times New Roman"/>
                <a:cs typeface="Times New Roman"/>
              </a:rPr>
              <a:t>position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contract, canceling </a:t>
            </a:r>
            <a:r>
              <a:rPr dirty="0" sz="1100" spc="10">
                <a:latin typeface="Times New Roman"/>
                <a:cs typeface="Times New Roman"/>
              </a:rPr>
              <a:t>the long </a:t>
            </a:r>
            <a:r>
              <a:rPr dirty="0" sz="1100" spc="5">
                <a:latin typeface="Times New Roman"/>
                <a:cs typeface="Times New Roman"/>
              </a:rPr>
              <a:t>position. </a:t>
            </a:r>
            <a:r>
              <a:rPr dirty="0" sz="1100" spc="10">
                <a:latin typeface="Times New Roman"/>
                <a:cs typeface="Times New Roman"/>
              </a:rPr>
              <a:t>The farmer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short position </a:t>
            </a:r>
            <a:r>
              <a:rPr dirty="0" sz="1100" spc="10">
                <a:latin typeface="Times New Roman"/>
                <a:cs typeface="Times New Roman"/>
              </a:rPr>
              <a:t>would buy. Both </a:t>
            </a:r>
            <a:r>
              <a:rPr dirty="0" sz="1100" spc="5">
                <a:latin typeface="Times New Roman"/>
                <a:cs typeface="Times New Roman"/>
              </a:rPr>
              <a:t>individuals </a:t>
            </a:r>
            <a:r>
              <a:rPr dirty="0" sz="1100" spc="10">
                <a:latin typeface="Times New Roman"/>
                <a:cs typeface="Times New Roman"/>
              </a:rPr>
              <a:t>would be </a:t>
            </a:r>
            <a:r>
              <a:rPr dirty="0" sz="1100" spc="5">
                <a:latin typeface="Times New Roman"/>
                <a:cs typeface="Times New Roman"/>
              </a:rPr>
              <a:t>out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after </a:t>
            </a:r>
            <a:r>
              <a:rPr dirty="0" sz="1100" spc="10">
                <a:latin typeface="Times New Roman"/>
                <a:cs typeface="Times New Roman"/>
              </a:rPr>
              <a:t>these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Market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Participants: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Two types </a:t>
            </a:r>
            <a:r>
              <a:rPr dirty="0" sz="1100" spc="5">
                <a:latin typeface="Times New Roman"/>
                <a:cs typeface="Times New Roman"/>
              </a:rPr>
              <a:t>of participants are required in order </a:t>
            </a:r>
            <a:r>
              <a:rPr dirty="0" sz="1100" spc="10">
                <a:latin typeface="Times New Roman"/>
                <a:cs typeface="Times New Roman"/>
              </a:rPr>
              <a:t>for a futures market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successful: hedgers  and speculators. Without hedgers 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would not </a:t>
            </a:r>
            <a:r>
              <a:rPr dirty="0" sz="1100" spc="5">
                <a:latin typeface="Times New Roman"/>
                <a:cs typeface="Times New Roman"/>
              </a:rPr>
              <a:t>exist, </a:t>
            </a:r>
            <a:r>
              <a:rPr dirty="0" sz="1100" spc="10">
                <a:latin typeface="Times New Roman"/>
                <a:cs typeface="Times New Roman"/>
              </a:rPr>
              <a:t>and no economic </a:t>
            </a:r>
            <a:r>
              <a:rPr dirty="0" sz="1100" spc="5">
                <a:latin typeface="Times New Roman"/>
                <a:cs typeface="Times New Roman"/>
              </a:rPr>
              <a:t>function  </a:t>
            </a:r>
            <a:r>
              <a:rPr dirty="0" sz="1100" spc="10">
                <a:latin typeface="Times New Roman"/>
                <a:cs typeface="Times New Roman"/>
              </a:rPr>
              <a:t>would be performed by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speculators.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1. </a:t>
            </a:r>
            <a:r>
              <a:rPr dirty="0" sz="1100" spc="10" b="1">
                <a:latin typeface="Times New Roman"/>
                <a:cs typeface="Times New Roman"/>
              </a:rPr>
              <a:t>Hedgers: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the context of future market, </a:t>
            </a:r>
            <a:r>
              <a:rPr dirty="0" sz="1100" spc="10">
                <a:latin typeface="Times New Roman"/>
                <a:cs typeface="Times New Roman"/>
              </a:rPr>
              <a:t>a hedger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engaged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some type </a:t>
            </a:r>
            <a:r>
              <a:rPr dirty="0" sz="1100" spc="5">
                <a:latin typeface="Times New Roman"/>
                <a:cs typeface="Times New Roman"/>
              </a:rPr>
              <a:t>of  business activity with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unacceptable level of price risk.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farmer must </a:t>
            </a:r>
            <a:r>
              <a:rPr dirty="0" sz="1100" spc="10">
                <a:latin typeface="Times New Roman"/>
                <a:cs typeface="Times New Roman"/>
              </a:rPr>
              <a:t>decide what crop  </a:t>
            </a:r>
            <a:r>
              <a:rPr dirty="0" sz="1100" spc="5">
                <a:latin typeface="Times New Roman"/>
                <a:cs typeface="Times New Roman"/>
              </a:rPr>
              <a:t>to put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ground </a:t>
            </a:r>
            <a:r>
              <a:rPr dirty="0" sz="1100" spc="10">
                <a:latin typeface="Times New Roman"/>
                <a:cs typeface="Times New Roman"/>
              </a:rPr>
              <a:t>in each </a:t>
            </a:r>
            <a:r>
              <a:rPr dirty="0" sz="1100" spc="5">
                <a:latin typeface="Times New Roman"/>
                <a:cs typeface="Times New Roman"/>
              </a:rPr>
              <a:t>spring.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welfare of the farmer’s </a:t>
            </a:r>
            <a:r>
              <a:rPr dirty="0" sz="1100" spc="5">
                <a:latin typeface="Times New Roman"/>
                <a:cs typeface="Times New Roman"/>
              </a:rPr>
              <a:t>family or business </a:t>
            </a:r>
            <a:r>
              <a:rPr dirty="0" sz="1100" spc="10">
                <a:latin typeface="Times New Roman"/>
                <a:cs typeface="Times New Roman"/>
              </a:rPr>
              <a:t>depends  on the </a:t>
            </a:r>
            <a:r>
              <a:rPr dirty="0" sz="1100" spc="5">
                <a:latin typeface="Times New Roman"/>
                <a:cs typeface="Times New Roman"/>
              </a:rPr>
              <a:t>price of </a:t>
            </a:r>
            <a:r>
              <a:rPr dirty="0" sz="1100" spc="10">
                <a:latin typeface="Times New Roman"/>
                <a:cs typeface="Times New Roman"/>
              </a:rPr>
              <a:t>the chosen commodity </a:t>
            </a:r>
            <a:r>
              <a:rPr dirty="0" sz="1100" spc="5">
                <a:latin typeface="Times New Roman"/>
                <a:cs typeface="Times New Roman"/>
              </a:rPr>
              <a:t>at harvest. If the price is </a:t>
            </a:r>
            <a:r>
              <a:rPr dirty="0" sz="1100" spc="10">
                <a:latin typeface="Times New Roman"/>
                <a:cs typeface="Times New Roman"/>
              </a:rPr>
              <a:t>high </a:t>
            </a:r>
            <a:r>
              <a:rPr dirty="0" sz="1100" spc="5">
                <a:latin typeface="Times New Roman"/>
                <a:cs typeface="Times New Roman"/>
              </a:rPr>
              <a:t>the farmer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earn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nice profit in the crop. </a:t>
            </a:r>
            <a:r>
              <a:rPr dirty="0" sz="1100" spc="10">
                <a:latin typeface="Times New Roman"/>
                <a:cs typeface="Times New Roman"/>
              </a:rPr>
              <a:t>Should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be low </a:t>
            </a:r>
            <a:r>
              <a:rPr dirty="0" sz="1100" spc="5">
                <a:latin typeface="Times New Roman"/>
                <a:cs typeface="Times New Roman"/>
              </a:rPr>
              <a:t>because of </a:t>
            </a:r>
            <a:r>
              <a:rPr dirty="0" sz="1100" spc="10">
                <a:latin typeface="Times New Roman"/>
                <a:cs typeface="Times New Roman"/>
              </a:rPr>
              <a:t>overabundance or </a:t>
            </a:r>
            <a:r>
              <a:rPr dirty="0" sz="1100" spc="5">
                <a:latin typeface="Times New Roman"/>
                <a:cs typeface="Times New Roman"/>
              </a:rPr>
              <a:t>reduced </a:t>
            </a:r>
            <a:r>
              <a:rPr dirty="0" sz="1100" spc="10">
                <a:latin typeface="Times New Roman"/>
                <a:cs typeface="Times New Roman"/>
              </a:rPr>
              <a:t>demand,  and then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>
                <a:latin typeface="Times New Roman"/>
                <a:cs typeface="Times New Roman"/>
              </a:rPr>
              <a:t>fall </a:t>
            </a:r>
            <a:r>
              <a:rPr dirty="0" sz="1100" spc="5">
                <a:latin typeface="Times New Roman"/>
                <a:cs typeface="Times New Roman"/>
              </a:rPr>
              <a:t>to such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level that operating costs cannot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recovered.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important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recognize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that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farmer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cannot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eliminate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poor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crop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through</a:t>
            </a: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  <a:spcBef>
                <a:spcPts val="5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market; only </a:t>
            </a:r>
            <a:r>
              <a:rPr dirty="0" sz="1100" spc="5">
                <a:latin typeface="Times New Roman"/>
                <a:cs typeface="Times New Roman"/>
              </a:rPr>
              <a:t>price risk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eliminated. </a:t>
            </a:r>
            <a:r>
              <a:rPr dirty="0" sz="1100" spc="10">
                <a:latin typeface="Times New Roman"/>
                <a:cs typeface="Times New Roman"/>
              </a:rPr>
              <a:t>Crop </a:t>
            </a:r>
            <a:r>
              <a:rPr dirty="0" sz="1100" spc="5">
                <a:latin typeface="Times New Roman"/>
                <a:cs typeface="Times New Roman"/>
              </a:rPr>
              <a:t>insurance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help protect  against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eventuality, </a:t>
            </a:r>
            <a:r>
              <a:rPr dirty="0" sz="1100" spc="5">
                <a:latin typeface="Times New Roman"/>
                <a:cs typeface="Times New Roman"/>
              </a:rPr>
              <a:t>but the futures market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cannot.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4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572391"/>
            <a:ext cx="5335270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443230" indent="-215900">
              <a:lnSpc>
                <a:spcPct val="100000"/>
              </a:lnSpc>
              <a:spcBef>
                <a:spcPts val="125"/>
              </a:spcBef>
              <a:buAutoNum type="arabicPeriod" startAt="2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Speculators: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order for the </a:t>
            </a:r>
            <a:r>
              <a:rPr dirty="0" sz="1100" spc="10">
                <a:latin typeface="Times New Roman"/>
                <a:cs typeface="Times New Roman"/>
              </a:rPr>
              <a:t>hedger </a:t>
            </a:r>
            <a:r>
              <a:rPr dirty="0" sz="1100" spc="5">
                <a:latin typeface="Times New Roman"/>
                <a:cs typeface="Times New Roman"/>
              </a:rPr>
              <a:t>to eliminate unacceptable price risk, </a:t>
            </a:r>
            <a:r>
              <a:rPr dirty="0" sz="1100" spc="10">
                <a:latin typeface="Times New Roman"/>
                <a:cs typeface="Times New Roman"/>
              </a:rPr>
              <a:t>someone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willing to 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that risk is the </a:t>
            </a:r>
            <a:r>
              <a:rPr dirty="0" sz="1100" spc="10">
                <a:latin typeface="Times New Roman"/>
                <a:cs typeface="Times New Roman"/>
              </a:rPr>
              <a:t>hedger’s </a:t>
            </a:r>
            <a:r>
              <a:rPr dirty="0" sz="1100" spc="5">
                <a:latin typeface="Times New Roman"/>
                <a:cs typeface="Times New Roman"/>
              </a:rPr>
              <a:t>place. This </a:t>
            </a:r>
            <a:r>
              <a:rPr dirty="0" sz="1100" spc="10">
                <a:latin typeface="Times New Roman"/>
                <a:cs typeface="Times New Roman"/>
              </a:rPr>
              <a:t>person </a:t>
            </a:r>
            <a:r>
              <a:rPr dirty="0" sz="1100" spc="5">
                <a:latin typeface="Times New Roman"/>
                <a:cs typeface="Times New Roman"/>
              </a:rPr>
              <a:t>is the speculator.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speculator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no 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activity requiring use of futures contract, but rather finds attractive investment  opportunities </a:t>
            </a:r>
            <a:r>
              <a:rPr dirty="0" sz="1100" spc="10">
                <a:latin typeface="Times New Roman"/>
                <a:cs typeface="Times New Roman"/>
              </a:rPr>
              <a:t>there and takes </a:t>
            </a:r>
            <a:r>
              <a:rPr dirty="0" sz="1100" spc="5">
                <a:latin typeface="Times New Roman"/>
                <a:cs typeface="Times New Roman"/>
              </a:rPr>
              <a:t>positions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in hopes of making a profit rather </a:t>
            </a:r>
            <a:r>
              <a:rPr dirty="0" sz="1100" spc="5">
                <a:latin typeface="Times New Roman"/>
                <a:cs typeface="Times New Roman"/>
              </a:rPr>
              <a:t>than  protecting </a:t>
            </a:r>
            <a:r>
              <a:rPr dirty="0" sz="1100" spc="10">
                <a:latin typeface="Times New Roman"/>
                <a:cs typeface="Times New Roman"/>
              </a:rPr>
              <a:t>one. In </a:t>
            </a:r>
            <a:r>
              <a:rPr dirty="0" sz="1100" spc="5">
                <a:latin typeface="Times New Roman"/>
                <a:cs typeface="Times New Roman"/>
              </a:rPr>
              <a:t>certain aspects,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speculator </a:t>
            </a:r>
            <a:r>
              <a:rPr dirty="0" sz="1100" spc="10">
                <a:latin typeface="Times New Roman"/>
                <a:cs typeface="Times New Roman"/>
              </a:rPr>
              <a:t>performs the same </a:t>
            </a:r>
            <a:r>
              <a:rPr dirty="0" sz="1100" spc="5">
                <a:latin typeface="Times New Roman"/>
                <a:cs typeface="Times New Roman"/>
              </a:rPr>
              <a:t>role that </a:t>
            </a:r>
            <a:r>
              <a:rPr dirty="0" sz="1100" spc="10">
                <a:latin typeface="Times New Roman"/>
                <a:cs typeface="Times New Roman"/>
              </a:rPr>
              <a:t>insurance  companies perform when </a:t>
            </a:r>
            <a:r>
              <a:rPr dirty="0" sz="1100" spc="5">
                <a:latin typeface="Times New Roman"/>
                <a:cs typeface="Times New Roman"/>
              </a:rPr>
              <a:t>they prepare policies. </a:t>
            </a:r>
            <a:r>
              <a:rPr dirty="0" sz="1100" spc="10">
                <a:latin typeface="Times New Roman"/>
                <a:cs typeface="Times New Roman"/>
              </a:rPr>
              <a:t>The person who buys </a:t>
            </a:r>
            <a:r>
              <a:rPr dirty="0" sz="1100" spc="5">
                <a:latin typeface="Times New Roman"/>
                <a:cs typeface="Times New Roman"/>
              </a:rPr>
              <a:t>insurance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unwilling  to bear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full risk </a:t>
            </a:r>
            <a:r>
              <a:rPr dirty="0" sz="1100" spc="10">
                <a:latin typeface="Times New Roman"/>
                <a:cs typeface="Times New Roman"/>
              </a:rPr>
              <a:t>of economic loss an accident </a:t>
            </a:r>
            <a:r>
              <a:rPr dirty="0" sz="1100" spc="5">
                <a:latin typeface="Times New Roman"/>
                <a:cs typeface="Times New Roman"/>
              </a:rPr>
              <a:t>occur, </a:t>
            </a:r>
            <a:r>
              <a:rPr dirty="0" sz="1100" spc="10">
                <a:latin typeface="Times New Roman"/>
                <a:cs typeface="Times New Roman"/>
              </a:rPr>
              <a:t>consequently </a:t>
            </a:r>
            <a:r>
              <a:rPr dirty="0" sz="1100" spc="5">
                <a:latin typeface="Times New Roman"/>
                <a:cs typeface="Times New Roman"/>
              </a:rPr>
              <a:t>chooses to transfer  that risk to the insurance </a:t>
            </a:r>
            <a:r>
              <a:rPr dirty="0" sz="1100" spc="10">
                <a:latin typeface="Times New Roman"/>
                <a:cs typeface="Times New Roman"/>
              </a:rPr>
              <a:t>company. The </a:t>
            </a:r>
            <a:r>
              <a:rPr dirty="0" sz="1100" spc="5">
                <a:latin typeface="Times New Roman"/>
                <a:cs typeface="Times New Roman"/>
              </a:rPr>
              <a:t>insurance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is willing to bear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because it feels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can be made by </a:t>
            </a:r>
            <a:r>
              <a:rPr dirty="0" sz="1100" spc="5">
                <a:latin typeface="Times New Roman"/>
                <a:cs typeface="Times New Roman"/>
              </a:rPr>
              <a:t>providing this </a:t>
            </a:r>
            <a:r>
              <a:rPr dirty="0" sz="1100" spc="10">
                <a:latin typeface="Times New Roman"/>
                <a:cs typeface="Times New Roman"/>
              </a:rPr>
              <a:t>coverage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for the  insurance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premium.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speculator </a:t>
            </a:r>
            <a:r>
              <a:rPr dirty="0" sz="1100" spc="5">
                <a:latin typeface="Times New Roman"/>
                <a:cs typeface="Times New Roman"/>
              </a:rPr>
              <a:t>might promise </a:t>
            </a:r>
            <a:r>
              <a:rPr dirty="0" sz="1100" spc="10">
                <a:latin typeface="Times New Roman"/>
                <a:cs typeface="Times New Roman"/>
              </a:rPr>
              <a:t>to deliver </a:t>
            </a:r>
            <a:r>
              <a:rPr dirty="0" sz="1100" spc="5">
                <a:latin typeface="Times New Roman"/>
                <a:cs typeface="Times New Roman"/>
              </a:rPr>
              <a:t>5,000 bushels of </a:t>
            </a:r>
            <a:r>
              <a:rPr dirty="0" sz="1100" spc="10">
                <a:latin typeface="Times New Roman"/>
                <a:cs typeface="Times New Roman"/>
              </a:rPr>
              <a:t>wheat at $ 4.00 </a:t>
            </a:r>
            <a:r>
              <a:rPr dirty="0" sz="1100" spc="5">
                <a:latin typeface="Times New Roman"/>
                <a:cs typeface="Times New Roman"/>
              </a:rPr>
              <a:t>for September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delivery if </a:t>
            </a:r>
            <a:r>
              <a:rPr dirty="0" sz="1100" spc="10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she </a:t>
            </a:r>
            <a:r>
              <a:rPr dirty="0" sz="1100" spc="5">
                <a:latin typeface="Times New Roman"/>
                <a:cs typeface="Times New Roman"/>
              </a:rPr>
              <a:t>feels that </a:t>
            </a:r>
            <a:r>
              <a:rPr dirty="0" sz="1100" spc="10">
                <a:latin typeface="Times New Roman"/>
                <a:cs typeface="Times New Roman"/>
              </a:rPr>
              <a:t>wheat will not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for that much at </a:t>
            </a:r>
            <a:r>
              <a:rPr dirty="0" sz="1100" spc="5">
                <a:latin typeface="Times New Roman"/>
                <a:cs typeface="Times New Roman"/>
              </a:rPr>
              <a:t>delivery time. Speculators  cannot conveniently deliver </a:t>
            </a:r>
            <a:r>
              <a:rPr dirty="0" sz="1100" spc="10">
                <a:latin typeface="Times New Roman"/>
                <a:cs typeface="Times New Roman"/>
              </a:rPr>
              <a:t>wheat because they </a:t>
            </a:r>
            <a:r>
              <a:rPr dirty="0" sz="1100" spc="5">
                <a:latin typeface="Times New Roman"/>
                <a:cs typeface="Times New Roman"/>
              </a:rPr>
              <a:t>are not in </a:t>
            </a:r>
            <a:r>
              <a:rPr dirty="0" sz="1100" spc="10">
                <a:latin typeface="Times New Roman"/>
                <a:cs typeface="Times New Roman"/>
              </a:rPr>
              <a:t>the business </a:t>
            </a:r>
            <a:r>
              <a:rPr dirty="0" sz="1100" spc="5">
                <a:latin typeface="Times New Roman"/>
                <a:cs typeface="Times New Roman"/>
              </a:rPr>
              <a:t>of growing </a:t>
            </a:r>
            <a:r>
              <a:rPr dirty="0" sz="1100">
                <a:latin typeface="Times New Roman"/>
                <a:cs typeface="Times New Roman"/>
              </a:rPr>
              <a:t>it, </a:t>
            </a:r>
            <a:r>
              <a:rPr dirty="0" sz="1100" spc="5">
                <a:latin typeface="Times New Roman"/>
                <a:cs typeface="Times New Roman"/>
              </a:rPr>
              <a:t>but  this </a:t>
            </a:r>
            <a:r>
              <a:rPr dirty="0" sz="1100" spc="10">
                <a:latin typeface="Times New Roman"/>
                <a:cs typeface="Times New Roman"/>
              </a:rPr>
              <a:t>point </a:t>
            </a:r>
            <a:r>
              <a:rPr dirty="0" sz="1100" spc="5">
                <a:latin typeface="Times New Roman"/>
                <a:cs typeface="Times New Roman"/>
              </a:rPr>
              <a:t>is not relevant because speculators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easily exit </a:t>
            </a:r>
            <a:r>
              <a:rPr dirty="0" sz="1100" spc="10">
                <a:latin typeface="Times New Roman"/>
                <a:cs typeface="Times New Roman"/>
              </a:rPr>
              <a:t>the market by buying  September wheat </a:t>
            </a:r>
            <a:r>
              <a:rPr dirty="0" sz="1100" spc="5">
                <a:latin typeface="Times New Roman"/>
                <a:cs typeface="Times New Roman"/>
              </a:rPr>
              <a:t>contracts to </a:t>
            </a:r>
            <a:r>
              <a:rPr dirty="0" sz="1100" spc="10">
                <a:latin typeface="Times New Roman"/>
                <a:cs typeface="Times New Roman"/>
              </a:rPr>
              <a:t>cancel out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previous </a:t>
            </a:r>
            <a:r>
              <a:rPr dirty="0" sz="1100" spc="5">
                <a:latin typeface="Times New Roman"/>
                <a:cs typeface="Times New Roman"/>
              </a:rPr>
              <a:t>position.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 in price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trades will </a:t>
            </a:r>
            <a:r>
              <a:rPr dirty="0" sz="1100" spc="10">
                <a:latin typeface="Times New Roman"/>
                <a:cs typeface="Times New Roman"/>
              </a:rPr>
              <a:t>be the </a:t>
            </a:r>
            <a:r>
              <a:rPr dirty="0" sz="1100" spc="5">
                <a:latin typeface="Times New Roman"/>
                <a:cs typeface="Times New Roman"/>
              </a:rPr>
              <a:t>speculator’s profit or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considering </a:t>
            </a:r>
            <a:r>
              <a:rPr dirty="0" sz="1100" spc="10">
                <a:latin typeface="Times New Roman"/>
                <a:cs typeface="Times New Roman"/>
              </a:rPr>
              <a:t>what makes a futures </a:t>
            </a:r>
            <a:r>
              <a:rPr dirty="0" sz="1100" spc="5">
                <a:latin typeface="Times New Roman"/>
                <a:cs typeface="Times New Roman"/>
              </a:rPr>
              <a:t>contract </a:t>
            </a:r>
            <a:r>
              <a:rPr dirty="0" sz="1100" spc="10">
                <a:latin typeface="Times New Roman"/>
                <a:cs typeface="Times New Roman"/>
              </a:rPr>
              <a:t>valuable and what makes the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 contract fluctuate </a:t>
            </a:r>
            <a:r>
              <a:rPr dirty="0" sz="1100" spc="10">
                <a:latin typeface="Times New Roman"/>
                <a:cs typeface="Times New Roman"/>
              </a:rPr>
              <a:t>from day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day, remember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futures contract is </a:t>
            </a:r>
            <a:r>
              <a:rPr dirty="0" sz="1100" spc="10">
                <a:latin typeface="Times New Roman"/>
                <a:cs typeface="Times New Roman"/>
              </a:rPr>
              <a:t>a promise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certain </a:t>
            </a:r>
            <a:r>
              <a:rPr dirty="0" sz="1100" spc="10">
                <a:latin typeface="Times New Roman"/>
                <a:cs typeface="Times New Roman"/>
              </a:rPr>
              <a:t>goods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future date.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must keep your </a:t>
            </a:r>
            <a:r>
              <a:rPr dirty="0" sz="1100" spc="5">
                <a:latin typeface="Times New Roman"/>
                <a:cs typeface="Times New Roman"/>
              </a:rPr>
              <a:t>part of the promise unless </a:t>
            </a:r>
            <a:r>
              <a:rPr dirty="0" sz="1100" spc="10">
                <a:latin typeface="Times New Roman"/>
                <a:cs typeface="Times New Roman"/>
              </a:rPr>
              <a:t>you  </a:t>
            </a:r>
            <a:r>
              <a:rPr dirty="0" sz="1100" spc="5">
                <a:latin typeface="Times New Roman"/>
                <a:cs typeface="Times New Roman"/>
              </a:rPr>
              <a:t>get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5">
                <a:latin typeface="Times New Roman"/>
                <a:cs typeface="Times New Roman"/>
              </a:rPr>
              <a:t>to take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promise off </a:t>
            </a:r>
            <a:r>
              <a:rPr dirty="0" sz="1100" spc="10">
                <a:latin typeface="Times New Roman"/>
                <a:cs typeface="Times New Roman"/>
              </a:rPr>
              <a:t>your </a:t>
            </a:r>
            <a:r>
              <a:rPr dirty="0" sz="1100" spc="5">
                <a:latin typeface="Times New Roman"/>
                <a:cs typeface="Times New Roman"/>
              </a:rPr>
              <a:t>hands. In other </a:t>
            </a:r>
            <a:r>
              <a:rPr dirty="0" sz="1100" spc="10">
                <a:latin typeface="Times New Roman"/>
                <a:cs typeface="Times New Roman"/>
              </a:rPr>
              <a:t>words,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make a </a:t>
            </a:r>
            <a:r>
              <a:rPr dirty="0" sz="1100" spc="5">
                <a:latin typeface="Times New Roman"/>
                <a:cs typeface="Times New Roman"/>
              </a:rPr>
              <a:t>closing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transaction. </a:t>
            </a:r>
            <a:r>
              <a:rPr dirty="0" sz="1100" spc="10">
                <a:latin typeface="Times New Roman"/>
                <a:cs typeface="Times New Roman"/>
              </a:rPr>
              <a:t>The promised goods </a:t>
            </a:r>
            <a:r>
              <a:rPr dirty="0" sz="1100" spc="5">
                <a:latin typeface="Times New Roman"/>
                <a:cs typeface="Times New Roman"/>
              </a:rPr>
              <a:t>are valuable </a:t>
            </a:r>
            <a:r>
              <a:rPr dirty="0" sz="1100" spc="10">
                <a:latin typeface="Times New Roman"/>
                <a:cs typeface="Times New Roman"/>
              </a:rPr>
              <a:t>now, and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in the future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more or less </a:t>
            </a:r>
            <a:r>
              <a:rPr dirty="0" sz="1100" spc="5">
                <a:latin typeface="Times New Roman"/>
                <a:cs typeface="Times New Roman"/>
              </a:rPr>
              <a:t>than their </a:t>
            </a:r>
            <a:r>
              <a:rPr dirty="0" sz="1100" spc="10">
                <a:latin typeface="Times New Roman"/>
                <a:cs typeface="Times New Roman"/>
              </a:rPr>
              <a:t>current worth. </a:t>
            </a:r>
            <a:r>
              <a:rPr dirty="0" sz="1100" spc="5">
                <a:latin typeface="Times New Roman"/>
                <a:cs typeface="Times New Roman"/>
              </a:rPr>
              <a:t>Prices of </a:t>
            </a:r>
            <a:r>
              <a:rPr dirty="0" sz="1100" spc="10">
                <a:latin typeface="Times New Roman"/>
                <a:cs typeface="Times New Roman"/>
              </a:rPr>
              <a:t>commodities change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reasons such  as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weather forecasts, the availability of substitute </a:t>
            </a:r>
            <a:r>
              <a:rPr dirty="0" sz="1100" spc="10">
                <a:latin typeface="Times New Roman"/>
                <a:cs typeface="Times New Roman"/>
              </a:rPr>
              <a:t>commodities, </a:t>
            </a:r>
            <a:r>
              <a:rPr dirty="0" sz="1100" spc="5">
                <a:latin typeface="Times New Roman"/>
                <a:cs typeface="Times New Roman"/>
              </a:rPr>
              <a:t>psychological factors,  </a:t>
            </a:r>
            <a:r>
              <a:rPr dirty="0" sz="1100" spc="10">
                <a:latin typeface="Times New Roman"/>
                <a:cs typeface="Times New Roman"/>
              </a:rPr>
              <a:t>and changes </a:t>
            </a:r>
            <a:r>
              <a:rPr dirty="0" sz="1100" spc="5">
                <a:latin typeface="Times New Roman"/>
                <a:cs typeface="Times New Roman"/>
              </a:rPr>
              <a:t>in storage or insurance costs.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factors all involve shifts in </a:t>
            </a:r>
            <a:r>
              <a:rPr dirty="0" sz="1100" spc="15">
                <a:latin typeface="Times New Roman"/>
                <a:cs typeface="Times New Roman"/>
              </a:rPr>
              <a:t>demand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 commodity, changes </a:t>
            </a:r>
            <a:r>
              <a:rPr dirty="0" sz="1100" spc="5">
                <a:latin typeface="Times New Roman"/>
                <a:cs typeface="Times New Roman"/>
              </a:rPr>
              <a:t>in the supply of the </a:t>
            </a:r>
            <a:r>
              <a:rPr dirty="0" sz="1100" spc="10">
                <a:latin typeface="Times New Roman"/>
                <a:cs typeface="Times New Roman"/>
              </a:rPr>
              <a:t>commodity,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both.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3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Marketmakers: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Marketmakers </a:t>
            </a:r>
            <a:r>
              <a:rPr dirty="0" sz="1100" spc="5">
                <a:latin typeface="Times New Roman"/>
                <a:cs typeface="Times New Roman"/>
              </a:rPr>
              <a:t>provide liquidity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marketplace. </a:t>
            </a:r>
            <a:r>
              <a:rPr dirty="0" sz="1100" spc="10">
                <a:latin typeface="Times New Roman"/>
                <a:cs typeface="Times New Roman"/>
              </a:rPr>
              <a:t>These people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floor of the  </a:t>
            </a:r>
            <a:r>
              <a:rPr dirty="0" sz="1100" spc="10">
                <a:latin typeface="Times New Roman"/>
                <a:cs typeface="Times New Roman"/>
              </a:rPr>
              <a:t>exchange seek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buy from one person and </a:t>
            </a:r>
            <a:r>
              <a:rPr dirty="0" sz="1100" spc="5">
                <a:latin typeface="Times New Roman"/>
                <a:cs typeface="Times New Roman"/>
              </a:rPr>
              <a:t>sell to </a:t>
            </a:r>
            <a:r>
              <a:rPr dirty="0" sz="1100" spc="10">
                <a:latin typeface="Times New Roman"/>
                <a:cs typeface="Times New Roman"/>
              </a:rPr>
              <a:t>someone else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slightly higher price 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times during </a:t>
            </a:r>
            <a:r>
              <a:rPr dirty="0" sz="1100" spc="10">
                <a:latin typeface="Times New Roman"/>
                <a:cs typeface="Times New Roman"/>
              </a:rPr>
              <a:t>the day. Marketmakers seldom have the </a:t>
            </a:r>
            <a:r>
              <a:rPr dirty="0" sz="1100" spc="5">
                <a:latin typeface="Times New Roman"/>
                <a:cs typeface="Times New Roman"/>
              </a:rPr>
              <a:t>capital to </a:t>
            </a:r>
            <a:r>
              <a:rPr dirty="0" sz="1100" spc="10">
                <a:latin typeface="Times New Roman"/>
                <a:cs typeface="Times New Roman"/>
              </a:rPr>
              <a:t>hold </a:t>
            </a:r>
            <a:r>
              <a:rPr dirty="0" sz="1100" spc="5">
                <a:latin typeface="Times New Roman"/>
                <a:cs typeface="Times New Roman"/>
              </a:rPr>
              <a:t>large positions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hope prices move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5">
                <a:latin typeface="Times New Roman"/>
                <a:cs typeface="Times New Roman"/>
              </a:rPr>
              <a:t>way. </a:t>
            </a:r>
            <a:r>
              <a:rPr dirty="0" sz="1100" spc="5">
                <a:latin typeface="Times New Roman"/>
                <a:cs typeface="Times New Roman"/>
              </a:rPr>
              <a:t>Their bread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butter </a:t>
            </a:r>
            <a:r>
              <a:rPr dirty="0" sz="1100" spc="1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earning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spread 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bid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ask prices prevailing at the</a:t>
            </a:r>
            <a:r>
              <a:rPr dirty="0" sz="1100" spc="10">
                <a:latin typeface="Times New Roman"/>
                <a:cs typeface="Times New Roman"/>
              </a:rPr>
              <a:t> moment.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Without marketmarkes, </a:t>
            </a:r>
            <a:r>
              <a:rPr dirty="0" sz="1100" spc="10">
                <a:latin typeface="Times New Roman"/>
                <a:cs typeface="Times New Roman"/>
              </a:rPr>
              <a:t>hedgers and </a:t>
            </a:r>
            <a:r>
              <a:rPr dirty="0" sz="1100" spc="5">
                <a:latin typeface="Times New Roman"/>
                <a:cs typeface="Times New Roman"/>
              </a:rPr>
              <a:t>speculators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face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less efficient market.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cost  </a:t>
            </a:r>
            <a:r>
              <a:rPr dirty="0" sz="1100" spc="5">
                <a:latin typeface="Times New Roman"/>
                <a:cs typeface="Times New Roman"/>
              </a:rPr>
              <a:t>of trading </a:t>
            </a:r>
            <a:r>
              <a:rPr dirty="0" sz="1100" spc="10">
                <a:latin typeface="Times New Roman"/>
                <a:cs typeface="Times New Roman"/>
              </a:rPr>
              <a:t>would be higher </a:t>
            </a:r>
            <a:r>
              <a:rPr dirty="0" sz="1100" spc="5">
                <a:latin typeface="Times New Roman"/>
                <a:cs typeface="Times New Roman"/>
              </a:rPr>
              <a:t>because the spread </a:t>
            </a:r>
            <a:r>
              <a:rPr dirty="0" sz="1100" spc="10">
                <a:latin typeface="Times New Roman"/>
                <a:cs typeface="Times New Roman"/>
              </a:rPr>
              <a:t>between buying and </a:t>
            </a:r>
            <a:r>
              <a:rPr dirty="0" sz="1100" spc="5">
                <a:latin typeface="Times New Roman"/>
                <a:cs typeface="Times New Roman"/>
              </a:rPr>
              <a:t>selling prices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be  wider.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STRUCTURE OF FUTURES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MARKETS: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Futures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Exchanges: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noted, futures contracts are </a:t>
            </a:r>
            <a:r>
              <a:rPr dirty="0" sz="1100" spc="10">
                <a:latin typeface="Times New Roman"/>
                <a:cs typeface="Times New Roman"/>
              </a:rPr>
              <a:t>traded on </a:t>
            </a:r>
            <a:r>
              <a:rPr dirty="0" sz="1100" spc="5">
                <a:latin typeface="Times New Roman"/>
                <a:cs typeface="Times New Roman"/>
              </a:rPr>
              <a:t>designated futures </a:t>
            </a:r>
            <a:r>
              <a:rPr dirty="0" sz="1100" spc="10">
                <a:latin typeface="Times New Roman"/>
                <a:cs typeface="Times New Roman"/>
              </a:rPr>
              <a:t>exchanges, which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voluntary,  </a:t>
            </a:r>
            <a:r>
              <a:rPr dirty="0" sz="1100" spc="5">
                <a:latin typeface="Times New Roman"/>
                <a:cs typeface="Times New Roman"/>
              </a:rPr>
              <a:t>nonprofit associations, </a:t>
            </a:r>
            <a:r>
              <a:rPr dirty="0" sz="1100" spc="10">
                <a:latin typeface="Times New Roman"/>
                <a:cs typeface="Times New Roman"/>
              </a:rPr>
              <a:t>composed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members. There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several </a:t>
            </a:r>
            <a:r>
              <a:rPr dirty="0" sz="1100" spc="5">
                <a:latin typeface="Times New Roman"/>
                <a:cs typeface="Times New Roman"/>
              </a:rPr>
              <a:t>major, </a:t>
            </a:r>
            <a:r>
              <a:rPr dirty="0" sz="1100" spc="10">
                <a:latin typeface="Times New Roman"/>
                <a:cs typeface="Times New Roman"/>
              </a:rPr>
              <a:t>U.S,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exchanges.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The exchange provides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organized </a:t>
            </a:r>
            <a:r>
              <a:rPr dirty="0" sz="1100" spc="5">
                <a:latin typeface="Times New Roman"/>
                <a:cs typeface="Times New Roman"/>
              </a:rPr>
              <a:t>marketplace </a:t>
            </a: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5">
                <a:latin typeface="Times New Roman"/>
                <a:cs typeface="Times New Roman"/>
              </a:rPr>
              <a:t>established rules govern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conduct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members. The exchange </a:t>
            </a:r>
            <a:r>
              <a:rPr dirty="0" sz="1100" spc="5">
                <a:latin typeface="Times New Roman"/>
                <a:cs typeface="Times New Roman"/>
              </a:rPr>
              <a:t>is financed by both </a:t>
            </a:r>
            <a:r>
              <a:rPr dirty="0" sz="1100" spc="10">
                <a:latin typeface="Times New Roman"/>
                <a:cs typeface="Times New Roman"/>
              </a:rPr>
              <a:t>membership </a:t>
            </a:r>
            <a:r>
              <a:rPr dirty="0" sz="1100" spc="5">
                <a:latin typeface="Times New Roman"/>
                <a:cs typeface="Times New Roman"/>
              </a:rPr>
              <a:t>dues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fees  </a:t>
            </a:r>
            <a:r>
              <a:rPr dirty="0" sz="1100" spc="10">
                <a:latin typeface="Times New Roman"/>
                <a:cs typeface="Times New Roman"/>
              </a:rPr>
              <a:t>charged </a:t>
            </a:r>
            <a:r>
              <a:rPr dirty="0" sz="1100" spc="5">
                <a:latin typeface="Times New Roman"/>
                <a:cs typeface="Times New Roman"/>
              </a:rPr>
              <a:t>for services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rendered.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5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248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6989"/>
            <a:ext cx="533717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memberships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owned by </a:t>
            </a:r>
            <a:r>
              <a:rPr dirty="0" sz="1100" spc="5">
                <a:latin typeface="Times New Roman"/>
                <a:cs typeface="Times New Roman"/>
              </a:rPr>
              <a:t>individuals, although </a:t>
            </a:r>
            <a:r>
              <a:rPr dirty="0" sz="1100" spc="10">
                <a:latin typeface="Times New Roman"/>
                <a:cs typeface="Times New Roman"/>
              </a:rPr>
              <a:t>they may be </a:t>
            </a:r>
            <a:r>
              <a:rPr dirty="0" sz="1100" spc="5">
                <a:latin typeface="Times New Roman"/>
                <a:cs typeface="Times New Roman"/>
              </a:rPr>
              <a:t>controlled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firms.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limited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memberships, </a:t>
            </a:r>
            <a:r>
              <a:rPr dirty="0" sz="1100" spc="5">
                <a:latin typeface="Times New Roman"/>
                <a:cs typeface="Times New Roman"/>
              </a:rPr>
              <a:t>like stock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seats,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traded </a:t>
            </a:r>
            <a:r>
              <a:rPr dirty="0" sz="1100" spc="10">
                <a:latin typeface="Times New Roman"/>
                <a:cs typeface="Times New Roman"/>
              </a:rPr>
              <a:t>at market  </a:t>
            </a:r>
            <a:r>
              <a:rPr dirty="0" sz="1100" spc="5">
                <a:latin typeface="Times New Roman"/>
                <a:cs typeface="Times New Roman"/>
              </a:rPr>
              <a:t>determined prices. </a:t>
            </a:r>
            <a:r>
              <a:rPr dirty="0" sz="1100" spc="10">
                <a:latin typeface="Times New Roman"/>
                <a:cs typeface="Times New Roman"/>
              </a:rPr>
              <a:t>Members </a:t>
            </a:r>
            <a:r>
              <a:rPr dirty="0" sz="1100" spc="5">
                <a:latin typeface="Times New Roman"/>
                <a:cs typeface="Times New Roman"/>
              </a:rPr>
              <a:t>can trade for their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accounts or as </a:t>
            </a:r>
            <a:r>
              <a:rPr dirty="0" sz="1100" spc="10">
                <a:latin typeface="Times New Roman"/>
                <a:cs typeface="Times New Roman"/>
              </a:rPr>
              <a:t>agents </a:t>
            </a:r>
            <a:r>
              <a:rPr dirty="0" sz="1100" spc="5">
                <a:latin typeface="Times New Roman"/>
                <a:cs typeface="Times New Roman"/>
              </a:rPr>
              <a:t>for others.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example, </a:t>
            </a:r>
            <a:r>
              <a:rPr dirty="0" sz="1100" spc="5">
                <a:latin typeface="Times New Roman"/>
                <a:cs typeface="Times New Roman"/>
              </a:rPr>
              <a:t>floor traders trade for their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10">
                <a:latin typeface="Times New Roman"/>
                <a:cs typeface="Times New Roman"/>
              </a:rPr>
              <a:t>accounts, whereas </a:t>
            </a:r>
            <a:r>
              <a:rPr dirty="0" sz="1100" spc="5">
                <a:latin typeface="Times New Roman"/>
                <a:cs typeface="Times New Roman"/>
              </a:rPr>
              <a:t>floor brokers (or </a:t>
            </a:r>
            <a:r>
              <a:rPr dirty="0" sz="1100" spc="10">
                <a:latin typeface="Times New Roman"/>
                <a:cs typeface="Times New Roman"/>
              </a:rPr>
              <a:t>commission  </a:t>
            </a:r>
            <a:r>
              <a:rPr dirty="0" sz="1100" spc="5">
                <a:latin typeface="Times New Roman"/>
                <a:cs typeface="Times New Roman"/>
              </a:rPr>
              <a:t>brokers) often </a:t>
            </a:r>
            <a:r>
              <a:rPr dirty="0" sz="1100" spc="10">
                <a:latin typeface="Times New Roman"/>
                <a:cs typeface="Times New Roman"/>
              </a:rPr>
              <a:t>act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agents </a:t>
            </a:r>
            <a:r>
              <a:rPr dirty="0" sz="1100" spc="5">
                <a:latin typeface="Times New Roman"/>
                <a:cs typeface="Times New Roman"/>
              </a:rPr>
              <a:t>for others. Futures </a:t>
            </a:r>
            <a:r>
              <a:rPr dirty="0" sz="1100" spc="10">
                <a:latin typeface="Times New Roman"/>
                <a:cs typeface="Times New Roman"/>
              </a:rPr>
              <a:t>commission </a:t>
            </a:r>
            <a:r>
              <a:rPr dirty="0" sz="1100" spc="5">
                <a:latin typeface="Times New Roman"/>
                <a:cs typeface="Times New Roman"/>
              </a:rPr>
              <a:t>merchants </a:t>
            </a:r>
            <a:r>
              <a:rPr dirty="0" sz="1100" spc="10">
                <a:latin typeface="Times New Roman"/>
                <a:cs typeface="Times New Roman"/>
              </a:rPr>
              <a:t>(FCMs) </a:t>
            </a:r>
            <a:r>
              <a:rPr dirty="0" sz="1100" spc="5">
                <a:latin typeface="Times New Roman"/>
                <a:cs typeface="Times New Roman"/>
              </a:rPr>
              <a:t>act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agents 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general public, </a:t>
            </a:r>
            <a:r>
              <a:rPr dirty="0" sz="1100" spc="10">
                <a:latin typeface="Times New Roman"/>
                <a:cs typeface="Times New Roman"/>
              </a:rPr>
              <a:t>for which they receive commissions. </a:t>
            </a:r>
            <a:r>
              <a:rPr dirty="0" sz="1100" spc="5">
                <a:latin typeface="Times New Roman"/>
                <a:cs typeface="Times New Roman"/>
              </a:rPr>
              <a:t>Thus,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customer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establish  </a:t>
            </a:r>
            <a:r>
              <a:rPr dirty="0" sz="1100" spc="10">
                <a:latin typeface="Times New Roman"/>
                <a:cs typeface="Times New Roman"/>
              </a:rPr>
              <a:t>an account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an FCM, who </a:t>
            </a:r>
            <a:r>
              <a:rPr dirty="0" sz="1100" spc="5">
                <a:latin typeface="Times New Roman"/>
                <a:cs typeface="Times New Roman"/>
              </a:rPr>
              <a:t>in turn </a:t>
            </a:r>
            <a:r>
              <a:rPr dirty="0" sz="1100" spc="10">
                <a:latin typeface="Times New Roman"/>
                <a:cs typeface="Times New Roman"/>
              </a:rPr>
              <a:t>may work </a:t>
            </a:r>
            <a:r>
              <a:rPr dirty="0" sz="1100" spc="5">
                <a:latin typeface="Times New Roman"/>
                <a:cs typeface="Times New Roman"/>
              </a:rPr>
              <a:t>through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floor broker at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exchange.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Clearing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House: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clearinghouse,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corporation separate from, but </a:t>
            </a:r>
            <a:r>
              <a:rPr dirty="0" sz="1100" spc="10">
                <a:latin typeface="Times New Roman"/>
                <a:cs typeface="Times New Roman"/>
              </a:rPr>
              <a:t>associated with,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exchange plays an  </a:t>
            </a:r>
            <a:r>
              <a:rPr dirty="0" sz="1100" spc="5">
                <a:latin typeface="Times New Roman"/>
                <a:cs typeface="Times New Roman"/>
              </a:rPr>
              <a:t>important role in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futures transaction. </a:t>
            </a:r>
            <a:r>
              <a:rPr dirty="0" sz="1100" spc="10">
                <a:latin typeface="Times New Roman"/>
                <a:cs typeface="Times New Roman"/>
              </a:rPr>
              <a:t>Since </a:t>
            </a:r>
            <a:r>
              <a:rPr dirty="0" sz="1100" spc="5">
                <a:latin typeface="Times New Roman"/>
                <a:cs typeface="Times New Roman"/>
              </a:rPr>
              <a:t>all futures trades are cleared through the  clearinghouse each business </a:t>
            </a:r>
            <a:r>
              <a:rPr dirty="0" sz="1100" spc="10">
                <a:latin typeface="Times New Roman"/>
                <a:cs typeface="Times New Roman"/>
              </a:rPr>
              <a:t>day, exchange members must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members </a:t>
            </a:r>
            <a:r>
              <a:rPr dirty="0" sz="1100" spc="5">
                <a:latin typeface="Times New Roman"/>
                <a:cs typeface="Times New Roman"/>
              </a:rPr>
              <a:t>of the  clearinghouse or pay </a:t>
            </a:r>
            <a:r>
              <a:rPr dirty="0" sz="1100" spc="10">
                <a:latin typeface="Times New Roman"/>
                <a:cs typeface="Times New Roman"/>
              </a:rPr>
              <a:t>a member for </a:t>
            </a:r>
            <a:r>
              <a:rPr dirty="0" sz="1100" spc="5">
                <a:latin typeface="Times New Roman"/>
                <a:cs typeface="Times New Roman"/>
              </a:rPr>
              <a:t>this service.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financial requirement </a:t>
            </a:r>
            <a:r>
              <a:rPr dirty="0" sz="1100" spc="10">
                <a:latin typeface="Times New Roman"/>
                <a:cs typeface="Times New Roman"/>
              </a:rPr>
              <a:t>basis, being a  member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clearinghouse is </a:t>
            </a:r>
            <a:r>
              <a:rPr dirty="0" sz="1100" spc="10">
                <a:latin typeface="Times New Roman"/>
                <a:cs typeface="Times New Roman"/>
              </a:rPr>
              <a:t>more demanding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being a member </a:t>
            </a:r>
            <a:r>
              <a:rPr dirty="0" sz="1100" spc="5">
                <a:latin typeface="Times New Roman"/>
                <a:cs typeface="Times New Roman"/>
              </a:rPr>
              <a:t>of the associated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exchange.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Essentially,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clearinghouse for futures markets operates in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15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as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clearinghouse for options. </a:t>
            </a:r>
            <a:r>
              <a:rPr dirty="0" sz="1100" spc="10">
                <a:latin typeface="Times New Roman"/>
                <a:cs typeface="Times New Roman"/>
              </a:rPr>
              <a:t>Buyers and </a:t>
            </a:r>
            <a:r>
              <a:rPr dirty="0" sz="1100" spc="5">
                <a:latin typeface="Times New Roman"/>
                <a:cs typeface="Times New Roman"/>
              </a:rPr>
              <a:t>sellers settle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clearinghouse,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each other.  Thus, the clearinghouse,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not- another investor, is actually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other side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every  transaction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ensures that all </a:t>
            </a:r>
            <a:r>
              <a:rPr dirty="0" sz="1100" spc="10">
                <a:latin typeface="Times New Roman"/>
                <a:cs typeface="Times New Roman"/>
              </a:rPr>
              <a:t>payments are made </a:t>
            </a:r>
            <a:r>
              <a:rPr dirty="0" sz="1100" spc="5">
                <a:latin typeface="Times New Roman"/>
                <a:cs typeface="Times New Roman"/>
              </a:rPr>
              <a:t>as specified. It </a:t>
            </a:r>
            <a:r>
              <a:rPr dirty="0" sz="1100" spc="10">
                <a:latin typeface="Times New Roman"/>
                <a:cs typeface="Times New Roman"/>
              </a:rPr>
              <a:t>stands </a:t>
            </a:r>
            <a:r>
              <a:rPr dirty="0" sz="1100" spc="5">
                <a:latin typeface="Times New Roman"/>
                <a:cs typeface="Times New Roman"/>
              </a:rPr>
              <a:t>ready to fulfill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contract if either </a:t>
            </a:r>
            <a:r>
              <a:rPr dirty="0" sz="1100" spc="10">
                <a:latin typeface="Times New Roman"/>
                <a:cs typeface="Times New Roman"/>
              </a:rPr>
              <a:t>buyer </a:t>
            </a:r>
            <a:r>
              <a:rPr dirty="0" sz="1100" spc="5">
                <a:latin typeface="Times New Roman"/>
                <a:cs typeface="Times New Roman"/>
              </a:rPr>
              <a:t>or seller ^defaults, thereby helping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facilitate </a:t>
            </a:r>
            <a:r>
              <a:rPr dirty="0" sz="1100" spc="10">
                <a:latin typeface="Times New Roman"/>
                <a:cs typeface="Times New Roman"/>
              </a:rPr>
              <a:t>an orderly market in  </a:t>
            </a:r>
            <a:r>
              <a:rPr dirty="0" sz="1100" spc="5">
                <a:latin typeface="Times New Roman"/>
                <a:cs typeface="Times New Roman"/>
              </a:rPr>
              <a:t>futures.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clearinghouse makes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futures market impersonal,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key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5">
                <a:latin typeface="Times New Roman"/>
                <a:cs typeface="Times New Roman"/>
              </a:rPr>
              <a:t>success, because any </a:t>
            </a:r>
            <a:r>
              <a:rPr dirty="0" sz="1100" spc="10">
                <a:latin typeface="Times New Roman"/>
                <a:cs typeface="Times New Roman"/>
              </a:rPr>
              <a:t>buyer </a:t>
            </a:r>
            <a:r>
              <a:rPr dirty="0" sz="1100" spc="5">
                <a:latin typeface="Times New Roman"/>
                <a:cs typeface="Times New Roman"/>
              </a:rPr>
              <a:t>or seller </a:t>
            </a:r>
            <a:r>
              <a:rPr dirty="0" sz="1100" spc="10">
                <a:latin typeface="Times New Roman"/>
                <a:cs typeface="Times New Roman"/>
              </a:rPr>
              <a:t>can always </a:t>
            </a:r>
            <a:r>
              <a:rPr dirty="0" sz="1100" spc="5">
                <a:latin typeface="Times New Roman"/>
                <a:cs typeface="Times New Roman"/>
              </a:rPr>
              <a:t>close </a:t>
            </a:r>
            <a:r>
              <a:rPr dirty="0" sz="1100" spc="10">
                <a:latin typeface="Times New Roman"/>
                <a:cs typeface="Times New Roman"/>
              </a:rPr>
              <a:t>out a </a:t>
            </a:r>
            <a:r>
              <a:rPr dirty="0" sz="1100" spc="5">
                <a:latin typeface="Times New Roman"/>
                <a:cs typeface="Times New Roman"/>
              </a:rPr>
              <a:t>position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assured of  </a:t>
            </a:r>
            <a:r>
              <a:rPr dirty="0" sz="1100" spc="10">
                <a:latin typeface="Times New Roman"/>
                <a:cs typeface="Times New Roman"/>
              </a:rPr>
              <a:t>payment. The </a:t>
            </a:r>
            <a:r>
              <a:rPr dirty="0" sz="1100" spc="5">
                <a:latin typeface="Times New Roman"/>
                <a:cs typeface="Times New Roman"/>
              </a:rPr>
              <a:t>first failure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clearinghouse </a:t>
            </a:r>
            <a:r>
              <a:rPr dirty="0" sz="1100" spc="10">
                <a:latin typeface="Times New Roman"/>
                <a:cs typeface="Times New Roman"/>
              </a:rPr>
              <a:t>member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modern times </a:t>
            </a:r>
            <a:r>
              <a:rPr dirty="0" sz="1100" spc="5">
                <a:latin typeface="Times New Roman"/>
                <a:cs typeface="Times New Roman"/>
              </a:rPr>
              <a:t>occurred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1980s,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system worked </a:t>
            </a:r>
            <a:r>
              <a:rPr dirty="0" sz="1100" spc="5">
                <a:latin typeface="Times New Roman"/>
                <a:cs typeface="Times New Roman"/>
              </a:rPr>
              <a:t>perfectly in preventing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customer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losing </a:t>
            </a:r>
            <a:r>
              <a:rPr dirty="0" sz="1100" spc="10">
                <a:latin typeface="Times New Roman"/>
                <a:cs typeface="Times New Roman"/>
              </a:rPr>
              <a:t>money.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Finally, as explained </a:t>
            </a:r>
            <a:r>
              <a:rPr dirty="0" sz="1100" spc="10">
                <a:latin typeface="Times New Roman"/>
                <a:cs typeface="Times New Roman"/>
              </a:rPr>
              <a:t>below, the </a:t>
            </a:r>
            <a:r>
              <a:rPr dirty="0" sz="1100" spc="5">
                <a:latin typeface="Times New Roman"/>
                <a:cs typeface="Times New Roman"/>
              </a:rPr>
              <a:t>clearinghouse </a:t>
            </a:r>
            <a:r>
              <a:rPr dirty="0" sz="1100" spc="10">
                <a:latin typeface="Times New Roman"/>
                <a:cs typeface="Times New Roman"/>
              </a:rPr>
              <a:t>allows </a:t>
            </a:r>
            <a:r>
              <a:rPr dirty="0" sz="1100" spc="5">
                <a:latin typeface="Times New Roman"/>
                <a:cs typeface="Times New Roman"/>
              </a:rPr>
              <a:t>participants easily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reverse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position before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maturity, because 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clearinghouse </a:t>
            </a:r>
            <a:r>
              <a:rPr dirty="0" sz="1100" spc="10">
                <a:latin typeface="Times New Roman"/>
                <a:cs typeface="Times New Roman"/>
              </a:rPr>
              <a:t>keeps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each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participant's  obligations.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MECHANICS OF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TRADING: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Basic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Procedures: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Because the </a:t>
            </a:r>
            <a:r>
              <a:rPr dirty="0" sz="1100" spc="5">
                <a:latin typeface="Times New Roman"/>
                <a:cs typeface="Times New Roman"/>
              </a:rPr>
              <a:t>futures contract is </a:t>
            </a:r>
            <a:r>
              <a:rPr dirty="0" sz="1100" spc="10">
                <a:latin typeface="Times New Roman"/>
                <a:cs typeface="Times New Roman"/>
              </a:rPr>
              <a:t>a-commitment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buy or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at a specified future settlement  </a:t>
            </a:r>
            <a:r>
              <a:rPr dirty="0" sz="1100" spc="5">
                <a:latin typeface="Times New Roman"/>
                <a:cs typeface="Times New Roman"/>
              </a:rPr>
              <a:t>date,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contract is not really .being solder bought, as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tire case </a:t>
            </a:r>
            <a:r>
              <a:rPr dirty="0" sz="1100" spc="10">
                <a:latin typeface="Times New Roman"/>
                <a:cs typeface="Times New Roman"/>
              </a:rPr>
              <a:t>of Treasury </a:t>
            </a:r>
            <a:r>
              <a:rPr dirty="0" sz="1100" spc="5">
                <a:latin typeface="Times New Roman"/>
                <a:cs typeface="Times New Roman"/>
              </a:rPr>
              <a:t>bills, stocks, </a:t>
            </a:r>
            <a:r>
              <a:rPr dirty="0" sz="1100" spc="10">
                <a:latin typeface="Times New Roman"/>
                <a:cs typeface="Times New Roman"/>
              </a:rPr>
              <a:t>or  Certificate's of Deposit (CDs),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no money </a:t>
            </a:r>
            <a:r>
              <a:rPr dirty="0" sz="1100" spc="5">
                <a:latin typeface="Times New Roman"/>
                <a:cs typeface="Times New Roman"/>
              </a:rPr>
              <a:t>is exchanged at the time the contract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negotiated. Instead,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seller </a:t>
            </a:r>
            <a:r>
              <a:rPr dirty="0" sz="1100" spc="10">
                <a:latin typeface="Times New Roman"/>
                <a:cs typeface="Times New Roman"/>
              </a:rPr>
              <a:t>and the buyer simply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agreeing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and </a:t>
            </a:r>
            <a:r>
              <a:rPr dirty="0" sz="1100" spc="5">
                <a:latin typeface="Times New Roman"/>
                <a:cs typeface="Times New Roman"/>
              </a:rPr>
              <a:t>take </a:t>
            </a:r>
            <a:r>
              <a:rPr dirty="0" sz="1100" spc="10">
                <a:latin typeface="Times New Roman"/>
                <a:cs typeface="Times New Roman"/>
              </a:rPr>
              <a:t>delivery,  </a:t>
            </a:r>
            <a:r>
              <a:rPr dirty="0" sz="1100" spc="5">
                <a:latin typeface="Times New Roman"/>
                <a:cs typeface="Times New Roman"/>
              </a:rPr>
              <a:t>respectively, at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future,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price: </a:t>
            </a:r>
            <a:r>
              <a:rPr dirty="0" sz="1100" spc="10">
                <a:latin typeface="Times New Roman"/>
                <a:cs typeface="Times New Roman"/>
              </a:rPr>
              <a:t>agreed upon today.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noted above,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terms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 the same meanings </a:t>
            </a:r>
            <a:r>
              <a:rPr dirty="0" sz="1100" spc="5">
                <a:latin typeface="Times New Roman"/>
                <a:cs typeface="Times New Roman"/>
              </a:rPr>
              <a:t>here.  It  is  </a:t>
            </a:r>
            <a:r>
              <a:rPr dirty="0" sz="1100" spc="10">
                <a:latin typeface="Times New Roman"/>
                <a:cs typeface="Times New Roman"/>
              </a:rPr>
              <a:t>more accurate to  </a:t>
            </a:r>
            <a:r>
              <a:rPr dirty="0" sz="1100" spc="5">
                <a:latin typeface="Times New Roman"/>
                <a:cs typeface="Times New Roman"/>
              </a:rPr>
              <a:t>think </a:t>
            </a:r>
            <a:r>
              <a:rPr dirty="0" sz="1100" spc="10">
                <a:latin typeface="Times New Roman"/>
                <a:cs typeface="Times New Roman"/>
              </a:rPr>
              <a:t>in terms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marL="441959" marR="8255" indent="-215265">
              <a:lnSpc>
                <a:spcPts val="1300"/>
              </a:lnSpc>
              <a:buAutoNum type="arabicPeriod"/>
              <a:tabLst>
                <a:tab pos="442595" algn="l"/>
              </a:tabLst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short position </a:t>
            </a:r>
            <a:r>
              <a:rPr dirty="0" sz="1100" spc="5">
                <a:latin typeface="Times New Roman"/>
                <a:cs typeface="Times New Roman"/>
              </a:rPr>
              <a:t>(seller), </a:t>
            </a:r>
            <a:r>
              <a:rPr dirty="0" sz="1100" spc="10">
                <a:latin typeface="Times New Roman"/>
                <a:cs typeface="Times New Roman"/>
              </a:rPr>
              <a:t>which commits a </a:t>
            </a:r>
            <a:r>
              <a:rPr dirty="0" sz="1100" spc="5">
                <a:latin typeface="Times New Roman"/>
                <a:cs typeface="Times New Roman"/>
              </a:rPr>
              <a:t>trader to </a:t>
            </a:r>
            <a:r>
              <a:rPr dirty="0" sz="1100" spc="10">
                <a:latin typeface="Times New Roman"/>
                <a:cs typeface="Times New Roman"/>
              </a:rPr>
              <a:t>deliver an item </a:t>
            </a:r>
            <a:r>
              <a:rPr dirty="0" sz="1100" spc="5">
                <a:latin typeface="Times New Roman"/>
                <a:cs typeface="Times New Roman"/>
              </a:rPr>
              <a:t>at contract  maturity.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marL="441959" marR="7620" indent="-215265">
              <a:lnSpc>
                <a:spcPts val="1300"/>
              </a:lnSpc>
              <a:buAutoNum type="arabicPeriod"/>
              <a:tabLst>
                <a:tab pos="442595" algn="l"/>
              </a:tabLst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long </a:t>
            </a:r>
            <a:r>
              <a:rPr dirty="0" sz="1100" spc="5">
                <a:latin typeface="Times New Roman"/>
                <a:cs typeface="Times New Roman"/>
              </a:rPr>
              <a:t>position (buyer), </a:t>
            </a:r>
            <a:r>
              <a:rPr dirty="0" sz="1100" spc="10">
                <a:latin typeface="Times New Roman"/>
                <a:cs typeface="Times New Roman"/>
              </a:rPr>
              <a:t>which commits a </a:t>
            </a:r>
            <a:r>
              <a:rPr dirty="0" sz="1100" spc="5">
                <a:latin typeface="Times New Roman"/>
                <a:cs typeface="Times New Roman"/>
              </a:rPr>
              <a:t>trader to </a:t>
            </a:r>
            <a:r>
              <a:rPr dirty="0" sz="1100" spc="10">
                <a:latin typeface="Times New Roman"/>
                <a:cs typeface="Times New Roman"/>
              </a:rPr>
              <a:t>purchase an item at </a:t>
            </a:r>
            <a:r>
              <a:rPr dirty="0" sz="1100" spc="5">
                <a:latin typeface="Times New Roman"/>
                <a:cs typeface="Times New Roman"/>
              </a:rPr>
              <a:t>contract  maturity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Selling short in futures trading </a:t>
            </a:r>
            <a:r>
              <a:rPr dirty="0" sz="1100" spc="10">
                <a:latin typeface="Times New Roman"/>
                <a:cs typeface="Times New Roman"/>
              </a:rPr>
              <a:t>means only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contract not previously purchased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sold.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every futures contract,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sold it short </a:t>
            </a:r>
            <a:r>
              <a:rPr dirty="0" sz="1100" spc="10">
                <a:latin typeface="Times New Roman"/>
                <a:cs typeface="Times New Roman"/>
              </a:rPr>
              <a:t>and someone </a:t>
            </a:r>
            <a:r>
              <a:rPr dirty="0" sz="1100" spc="5">
                <a:latin typeface="Times New Roman"/>
                <a:cs typeface="Times New Roman"/>
              </a:rPr>
              <a:t>else holds it long. </a:t>
            </a:r>
            <a:r>
              <a:rPr dirty="0" sz="1100" spc="10">
                <a:latin typeface="Times New Roman"/>
                <a:cs typeface="Times New Roman"/>
              </a:rPr>
              <a:t>Like  </a:t>
            </a:r>
            <a:r>
              <a:rPr dirty="0" sz="1100" spc="5">
                <a:latin typeface="Times New Roman"/>
                <a:cs typeface="Times New Roman"/>
              </a:rPr>
              <a:t>options, futures trading are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zero-sum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game.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Whereas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options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contract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involves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make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take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delivery,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futures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contract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413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249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295" y="407037"/>
            <a:ext cx="533717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Income stocks </a:t>
            </a:r>
            <a:r>
              <a:rPr dirty="0" sz="1100" spc="5">
                <a:latin typeface="Times New Roman"/>
                <a:cs typeface="Times New Roman"/>
              </a:rPr>
              <a:t>are those that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historically paid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larger </a:t>
            </a:r>
            <a:r>
              <a:rPr dirty="0" sz="1100" spc="10">
                <a:latin typeface="Times New Roman"/>
                <a:cs typeface="Times New Roman"/>
              </a:rPr>
              <a:t>than average </a:t>
            </a:r>
            <a:r>
              <a:rPr dirty="0" sz="1100" spc="5">
                <a:latin typeface="Times New Roman"/>
                <a:cs typeface="Times New Roman"/>
              </a:rPr>
              <a:t>percentage of their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NIAT </a:t>
            </a:r>
            <a:r>
              <a:rPr dirty="0" sz="1100" spc="5">
                <a:latin typeface="Times New Roman"/>
                <a:cs typeface="Times New Roman"/>
              </a:rPr>
              <a:t>as dividend to their shareholders. </a:t>
            </a:r>
            <a:r>
              <a:rPr dirty="0" sz="1100" spc="10">
                <a:latin typeface="Times New Roman"/>
                <a:cs typeface="Times New Roman"/>
              </a:rPr>
              <a:t>The best examples of income stocks are public  </a:t>
            </a:r>
            <a:r>
              <a:rPr dirty="0" sz="1100" spc="5">
                <a:latin typeface="Times New Roman"/>
                <a:cs typeface="Times New Roman"/>
              </a:rPr>
              <a:t>utilities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electric </a:t>
            </a:r>
            <a:r>
              <a:rPr dirty="0" sz="1100" spc="10">
                <a:latin typeface="Times New Roman"/>
                <a:cs typeface="Times New Roman"/>
              </a:rPr>
              <a:t>companies, telephone companies and </a:t>
            </a:r>
            <a:r>
              <a:rPr dirty="0" sz="1100" spc="5">
                <a:latin typeface="Times New Roman"/>
                <a:cs typeface="Times New Roman"/>
              </a:rPr>
              <a:t>natural </a:t>
            </a:r>
            <a:r>
              <a:rPr dirty="0" sz="1100" spc="10">
                <a:latin typeface="Times New Roman"/>
                <a:cs typeface="Times New Roman"/>
              </a:rPr>
              <a:t>gas companies.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spcBef>
                <a:spcPts val="5"/>
              </a:spcBef>
              <a:buAutoNum type="arabicPeriod" startAt="3"/>
              <a:tabLst>
                <a:tab pos="442595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Cyclical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Stocks: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 startAt="3"/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cyclical </a:t>
            </a:r>
            <a:r>
              <a:rPr dirty="0" sz="1100" spc="5">
                <a:latin typeface="Times New Roman"/>
                <a:cs typeface="Times New Roman"/>
              </a:rPr>
              <a:t>stock is </a:t>
            </a:r>
            <a:r>
              <a:rPr dirty="0" sz="1100" spc="10">
                <a:latin typeface="Times New Roman"/>
                <a:cs typeface="Times New Roman"/>
              </a:rPr>
              <a:t>one whose </a:t>
            </a:r>
            <a:r>
              <a:rPr dirty="0" sz="1100" spc="5">
                <a:latin typeface="Times New Roman"/>
                <a:cs typeface="Times New Roman"/>
              </a:rPr>
              <a:t>fortune is directly tied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state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national  </a:t>
            </a:r>
            <a:r>
              <a:rPr dirty="0" sz="1100" spc="10">
                <a:latin typeface="Times New Roman"/>
                <a:cs typeface="Times New Roman"/>
              </a:rPr>
              <a:t>economy. When the economy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booming </a:t>
            </a:r>
            <a:r>
              <a:rPr dirty="0" sz="1100" spc="5">
                <a:latin typeface="Times New Roman"/>
                <a:cs typeface="Times New Roman"/>
              </a:rPr>
              <a:t>these stocks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well. </a:t>
            </a:r>
            <a:r>
              <a:rPr dirty="0" sz="1100" spc="10">
                <a:latin typeface="Times New Roman"/>
                <a:cs typeface="Times New Roman"/>
              </a:rPr>
              <a:t>During a </a:t>
            </a:r>
            <a:r>
              <a:rPr dirty="0" sz="1100" spc="5">
                <a:latin typeface="Times New Roman"/>
                <a:cs typeface="Times New Roman"/>
              </a:rPr>
              <a:t>recession they </a:t>
            </a:r>
            <a:r>
              <a:rPr dirty="0" sz="1100" spc="15">
                <a:latin typeface="Times New Roman"/>
                <a:cs typeface="Times New Roman"/>
              </a:rPr>
              <a:t>do  </a:t>
            </a:r>
            <a:r>
              <a:rPr dirty="0" sz="1100" spc="10">
                <a:latin typeface="Times New Roman"/>
                <a:cs typeface="Times New Roman"/>
              </a:rPr>
              <a:t>poorly.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term cyclical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nothing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chart </a:t>
            </a:r>
            <a:r>
              <a:rPr dirty="0" sz="1100" spc="5">
                <a:latin typeface="Times New Roman"/>
                <a:cs typeface="Times New Roman"/>
              </a:rPr>
              <a:t>pattern </a:t>
            </a:r>
            <a:r>
              <a:rPr dirty="0" sz="1100" spc="10">
                <a:latin typeface="Times New Roman"/>
                <a:cs typeface="Times New Roman"/>
              </a:rPr>
              <a:t>nor </a:t>
            </a:r>
            <a:r>
              <a:rPr dirty="0" sz="1100" spc="5">
                <a:latin typeface="Times New Roman"/>
                <a:cs typeface="Times New Roman"/>
              </a:rPr>
              <a:t>does </a:t>
            </a:r>
            <a:r>
              <a:rPr dirty="0" sz="1100" spc="10">
                <a:latin typeface="Times New Roman"/>
                <a:cs typeface="Times New Roman"/>
              </a:rPr>
              <a:t>the term imply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stock prices are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predictable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other issues.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cyclical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sense that </a:t>
            </a:r>
            <a:r>
              <a:rPr dirty="0" sz="1100" spc="10">
                <a:latin typeface="Times New Roman"/>
                <a:cs typeface="Times New Roman"/>
              </a:rPr>
              <a:t>they  </a:t>
            </a:r>
            <a:r>
              <a:rPr dirty="0" sz="1100" spc="5">
                <a:latin typeface="Times New Roman"/>
                <a:cs typeface="Times New Roman"/>
              </a:rPr>
              <a:t>follow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cycle. Good examples </a:t>
            </a:r>
            <a:r>
              <a:rPr dirty="0" sz="1100" spc="5">
                <a:latin typeface="Times New Roman"/>
                <a:cs typeface="Times New Roman"/>
              </a:rPr>
              <a:t>of cyclical stocks </a:t>
            </a:r>
            <a:r>
              <a:rPr dirty="0" sz="1100" spc="10">
                <a:latin typeface="Times New Roman"/>
                <a:cs typeface="Times New Roman"/>
              </a:rPr>
              <a:t>are those in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smokestack  </a:t>
            </a:r>
            <a:r>
              <a:rPr dirty="0" sz="1100" spc="5">
                <a:latin typeface="Times New Roman"/>
                <a:cs typeface="Times New Roman"/>
              </a:rPr>
              <a:t>industries such as steel </a:t>
            </a:r>
            <a:r>
              <a:rPr dirty="0" sz="1100" spc="10">
                <a:latin typeface="Times New Roman"/>
                <a:cs typeface="Times New Roman"/>
              </a:rPr>
              <a:t>companies’ industrial chemical firms and perhaps the auto mobile  </a:t>
            </a:r>
            <a:r>
              <a:rPr dirty="0" sz="1100" spc="5">
                <a:latin typeface="Times New Roman"/>
                <a:cs typeface="Times New Roman"/>
              </a:rPr>
              <a:t>producers. Cyclical </a:t>
            </a:r>
            <a:r>
              <a:rPr dirty="0" sz="1100" spc="10">
                <a:latin typeface="Times New Roman"/>
                <a:cs typeface="Times New Roman"/>
              </a:rPr>
              <a:t>stocks </a:t>
            </a:r>
            <a:r>
              <a:rPr dirty="0" sz="1100" spc="5">
                <a:latin typeface="Times New Roman"/>
                <a:cs typeface="Times New Roman"/>
              </a:rPr>
              <a:t>often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higher </a:t>
            </a:r>
            <a:r>
              <a:rPr dirty="0" sz="1100" spc="10">
                <a:latin typeface="Times New Roman"/>
                <a:cs typeface="Times New Roman"/>
              </a:rPr>
              <a:t>than average market </a:t>
            </a:r>
            <a:r>
              <a:rPr dirty="0" sz="1100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It is interesting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note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motto of </a:t>
            </a:r>
            <a:r>
              <a:rPr dirty="0" sz="1100" spc="10">
                <a:latin typeface="Times New Roman"/>
                <a:cs typeface="Times New Roman"/>
              </a:rPr>
              <a:t>U.S. </a:t>
            </a:r>
            <a:r>
              <a:rPr dirty="0" sz="1100" spc="5">
                <a:latin typeface="Times New Roman"/>
                <a:cs typeface="Times New Roman"/>
              </a:rPr>
              <a:t>steel </a:t>
            </a:r>
            <a:r>
              <a:rPr dirty="0" sz="1100" spc="10">
                <a:latin typeface="Times New Roman"/>
                <a:cs typeface="Times New Roman"/>
              </a:rPr>
              <a:t>(now USXCORP.)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to be “ as </a:t>
            </a:r>
            <a:r>
              <a:rPr dirty="0" sz="1100" spc="5">
                <a:latin typeface="Times New Roman"/>
                <a:cs typeface="Times New Roman"/>
              </a:rPr>
              <a:t>steel </a:t>
            </a:r>
            <a:r>
              <a:rPr dirty="0" sz="1100" spc="10">
                <a:latin typeface="Times New Roman"/>
                <a:cs typeface="Times New Roman"/>
              </a:rPr>
              <a:t>goes  so goes the </a:t>
            </a:r>
            <a:r>
              <a:rPr dirty="0" sz="1100" spc="5">
                <a:latin typeface="Times New Roman"/>
                <a:cs typeface="Times New Roman"/>
              </a:rPr>
              <a:t>nation” </a:t>
            </a:r>
            <a:r>
              <a:rPr dirty="0" sz="1100" spc="10">
                <a:latin typeface="Times New Roman"/>
                <a:cs typeface="Times New Roman"/>
              </a:rPr>
              <a:t>the company’s </a:t>
            </a:r>
            <a:r>
              <a:rPr dirty="0" sz="1100" spc="5">
                <a:latin typeface="Times New Roman"/>
                <a:cs typeface="Times New Roman"/>
              </a:rPr>
              <a:t>public relation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advised this might </a:t>
            </a:r>
            <a:r>
              <a:rPr dirty="0" sz="1100" spc="10">
                <a:latin typeface="Times New Roman"/>
                <a:cs typeface="Times New Roman"/>
              </a:rPr>
              <a:t>cause the public  </a:t>
            </a:r>
            <a:r>
              <a:rPr dirty="0" sz="1100" spc="5">
                <a:latin typeface="Times New Roman"/>
                <a:cs typeface="Times New Roman"/>
              </a:rPr>
              <a:t>blame </a:t>
            </a:r>
            <a:r>
              <a:rPr dirty="0" sz="1100" spc="10">
                <a:latin typeface="Times New Roman"/>
                <a:cs typeface="Times New Roman"/>
              </a:rPr>
              <a:t>U.S </a:t>
            </a:r>
            <a:r>
              <a:rPr dirty="0" sz="1100" spc="5">
                <a:latin typeface="Times New Roman"/>
                <a:cs typeface="Times New Roman"/>
              </a:rPr>
              <a:t>steel for future </a:t>
            </a:r>
            <a:r>
              <a:rPr dirty="0" sz="1100" spc="10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turn in the </a:t>
            </a:r>
            <a:r>
              <a:rPr dirty="0" sz="1100" spc="10">
                <a:latin typeface="Times New Roman"/>
                <a:cs typeface="Times New Roman"/>
              </a:rPr>
              <a:t>economy.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consequence the motto was  </a:t>
            </a:r>
            <a:r>
              <a:rPr dirty="0" sz="1100" spc="5">
                <a:latin typeface="Times New Roman"/>
                <a:cs typeface="Times New Roman"/>
              </a:rPr>
              <a:t>revised to “as the nation </a:t>
            </a:r>
            <a:r>
              <a:rPr dirty="0" sz="1100" spc="10">
                <a:latin typeface="Times New Roman"/>
                <a:cs typeface="Times New Roman"/>
              </a:rPr>
              <a:t>goes so </a:t>
            </a:r>
            <a:r>
              <a:rPr dirty="0" sz="1100" spc="5">
                <a:latin typeface="Times New Roman"/>
                <a:cs typeface="Times New Roman"/>
              </a:rPr>
              <a:t>goes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steel”.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4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Defensive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Stocks: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 startAt="4"/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defensive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largely </a:t>
            </a:r>
            <a:r>
              <a:rPr dirty="0" sz="1100" spc="10">
                <a:latin typeface="Times New Roman"/>
                <a:cs typeface="Times New Roman"/>
              </a:rPr>
              <a:t>immune </a:t>
            </a:r>
            <a:r>
              <a:rPr dirty="0" sz="1100" spc="5">
                <a:latin typeface="Times New Roman"/>
                <a:cs typeface="Times New Roman"/>
              </a:rPr>
              <a:t>to changes in the macro </a:t>
            </a:r>
            <a:r>
              <a:rPr dirty="0" sz="1100" spc="10">
                <a:latin typeface="Times New Roman"/>
                <a:cs typeface="Times New Roman"/>
              </a:rPr>
              <a:t>economy. Regardless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whether the  </a:t>
            </a:r>
            <a:r>
              <a:rPr dirty="0" sz="1100" spc="5">
                <a:latin typeface="Times New Roman"/>
                <a:cs typeface="Times New Roman"/>
              </a:rPr>
              <a:t>overall market is bullish or bearish, defensive stocks </a:t>
            </a:r>
            <a:r>
              <a:rPr dirty="0" sz="1100" spc="10">
                <a:latin typeface="Times New Roman"/>
                <a:cs typeface="Times New Roman"/>
              </a:rPr>
              <a:t>continuo </a:t>
            </a:r>
            <a:r>
              <a:rPr dirty="0" sz="1100" spc="5">
                <a:latin typeface="Times New Roman"/>
                <a:cs typeface="Times New Roman"/>
              </a:rPr>
              <a:t>to sell their products.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with  cyclical </a:t>
            </a:r>
            <a:r>
              <a:rPr dirty="0" sz="1100" spc="10">
                <a:latin typeface="Times New Roman"/>
                <a:cs typeface="Times New Roman"/>
              </a:rPr>
              <a:t>stocks </a:t>
            </a:r>
            <a:r>
              <a:rPr dirty="0" sz="1100" spc="5">
                <a:latin typeface="Times New Roman"/>
                <a:cs typeface="Times New Roman"/>
              </a:rPr>
              <a:t>potential for misunderstanding with this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is note </a:t>
            </a:r>
            <a:r>
              <a:rPr dirty="0" sz="1100" spc="10">
                <a:latin typeface="Times New Roman"/>
                <a:cs typeface="Times New Roman"/>
              </a:rPr>
              <a:t>worthy. </a:t>
            </a:r>
            <a:r>
              <a:rPr dirty="0" sz="1100" spc="5">
                <a:latin typeface="Times New Roman"/>
                <a:cs typeface="Times New Roman"/>
              </a:rPr>
              <a:t>These issues  </a:t>
            </a:r>
            <a:r>
              <a:rPr dirty="0" sz="1100" spc="10">
                <a:latin typeface="Times New Roman"/>
                <a:cs typeface="Times New Roman"/>
              </a:rPr>
              <a:t>have nothing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do whit </a:t>
            </a:r>
            <a:r>
              <a:rPr dirty="0" sz="1100" spc="5">
                <a:latin typeface="Times New Roman"/>
                <a:cs typeface="Times New Roman"/>
              </a:rPr>
              <a:t>the national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defense.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Four particular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industries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 especially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good </a:t>
            </a:r>
            <a:r>
              <a:rPr dirty="0" sz="1100" spc="10">
                <a:latin typeface="Times New Roman"/>
                <a:cs typeface="Times New Roman"/>
              </a:rPr>
              <a:t>example </a:t>
            </a:r>
            <a:r>
              <a:rPr dirty="0" sz="1100" spc="5">
                <a:latin typeface="Times New Roman"/>
                <a:cs typeface="Times New Roman"/>
              </a:rPr>
              <a:t>of defensive stocks.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best  </a:t>
            </a:r>
            <a:r>
              <a:rPr dirty="0" sz="1100" spc="10">
                <a:latin typeface="Times New Roman"/>
                <a:cs typeface="Times New Roman"/>
              </a:rPr>
              <a:t>example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retail </a:t>
            </a:r>
            <a:r>
              <a:rPr dirty="0" sz="1100" spc="10">
                <a:latin typeface="Times New Roman"/>
                <a:cs typeface="Times New Roman"/>
              </a:rPr>
              <a:t>food. Grocery </a:t>
            </a:r>
            <a:r>
              <a:rPr dirty="0" sz="1100" spc="5">
                <a:latin typeface="Times New Roman"/>
                <a:cs typeface="Times New Roman"/>
              </a:rPr>
              <a:t>stores </a:t>
            </a:r>
            <a:r>
              <a:rPr dirty="0" sz="1100" spc="10">
                <a:latin typeface="Times New Roman"/>
                <a:cs typeface="Times New Roman"/>
              </a:rPr>
              <a:t>continue </a:t>
            </a:r>
            <a:r>
              <a:rPr dirty="0" sz="1100" spc="5">
                <a:latin typeface="Times New Roman"/>
                <a:cs typeface="Times New Roman"/>
              </a:rPr>
              <a:t>to sell their products regardless of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happing </a:t>
            </a:r>
            <a:r>
              <a:rPr dirty="0" sz="1100" spc="10">
                <a:latin typeface="Times New Roman"/>
                <a:cs typeface="Times New Roman"/>
              </a:rPr>
              <a:t>else where in the economy. </a:t>
            </a: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categories </a:t>
            </a:r>
            <a:r>
              <a:rPr dirty="0" sz="1100" spc="10">
                <a:latin typeface="Times New Roman"/>
                <a:cs typeface="Times New Roman"/>
              </a:rPr>
              <a:t>might be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vice  stocks. </a:t>
            </a:r>
            <a:r>
              <a:rPr dirty="0" sz="1100" spc="10">
                <a:latin typeface="Times New Roman"/>
                <a:cs typeface="Times New Roman"/>
              </a:rPr>
              <a:t>Tobacco and </a:t>
            </a:r>
            <a:r>
              <a:rPr dirty="0" sz="1100" spc="5">
                <a:latin typeface="Times New Roman"/>
                <a:cs typeface="Times New Roman"/>
              </a:rPr>
              <a:t>alcohol firms like grocery firms continue to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customers despite  troubles </a:t>
            </a:r>
            <a:r>
              <a:rPr dirty="0" sz="1100" spc="10">
                <a:latin typeface="Times New Roman"/>
                <a:cs typeface="Times New Roman"/>
              </a:rPr>
              <a:t>economic times. The </a:t>
            </a:r>
            <a:r>
              <a:rPr dirty="0" sz="1100" spc="5">
                <a:latin typeface="Times New Roman"/>
                <a:cs typeface="Times New Roman"/>
              </a:rPr>
              <a:t>final </a:t>
            </a:r>
            <a:r>
              <a:rPr dirty="0" sz="1100" spc="10">
                <a:latin typeface="Times New Roman"/>
                <a:cs typeface="Times New Roman"/>
              </a:rPr>
              <a:t>group </a:t>
            </a:r>
            <a:r>
              <a:rPr dirty="0" sz="1100" spc="5">
                <a:latin typeface="Times New Roman"/>
                <a:cs typeface="Times New Roman"/>
              </a:rPr>
              <a:t>includes the </a:t>
            </a:r>
            <a:r>
              <a:rPr dirty="0" sz="1100">
                <a:latin typeface="Times New Roman"/>
                <a:cs typeface="Times New Roman"/>
              </a:rPr>
              <a:t>utilities.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telephone and  turn </a:t>
            </a:r>
            <a:r>
              <a:rPr dirty="0" sz="1100" spc="10">
                <a:latin typeface="Times New Roman"/>
                <a:cs typeface="Times New Roman"/>
              </a:rPr>
              <a:t>on the water </a:t>
            </a:r>
            <a:r>
              <a:rPr dirty="0" sz="1100" spc="5">
                <a:latin typeface="Times New Roman"/>
                <a:cs typeface="Times New Roman"/>
              </a:rPr>
              <a:t>or lights in </a:t>
            </a:r>
            <a:r>
              <a:rPr dirty="0" sz="1100" spc="10">
                <a:latin typeface="Times New Roman"/>
                <a:cs typeface="Times New Roman"/>
              </a:rPr>
              <a:t>good times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bad. </a:t>
            </a:r>
            <a:r>
              <a:rPr dirty="0" sz="1100" spc="5">
                <a:latin typeface="Times New Roman"/>
                <a:cs typeface="Times New Roman"/>
              </a:rPr>
              <a:t>Defensive stocks usually have </a:t>
            </a:r>
            <a:r>
              <a:rPr dirty="0" sz="1100" spc="10">
                <a:latin typeface="Times New Roman"/>
                <a:cs typeface="Times New Roman"/>
              </a:rPr>
              <a:t>lower than  average </a:t>
            </a:r>
            <a:r>
              <a:rPr dirty="0" sz="1100" spc="5">
                <a:latin typeface="Times New Roman"/>
                <a:cs typeface="Times New Roman"/>
              </a:rPr>
              <a:t>market 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5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Growth Stocks: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While income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out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relatively high percentage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their earnings as dividends,  growth stocks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not. </a:t>
            </a:r>
            <a:r>
              <a:rPr dirty="0" sz="1100" spc="10">
                <a:latin typeface="Times New Roman"/>
                <a:cs typeface="Times New Roman"/>
              </a:rPr>
              <a:t>Like a blue </a:t>
            </a:r>
            <a:r>
              <a:rPr dirty="0" sz="1100" spc="5">
                <a:latin typeface="Times New Roman"/>
                <a:cs typeface="Times New Roman"/>
              </a:rPr>
              <a:t>chip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universally accepted definition of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growth stocks.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define a </a:t>
            </a:r>
            <a:r>
              <a:rPr dirty="0" sz="1100" spc="5">
                <a:latin typeface="Times New Roman"/>
                <a:cs typeface="Times New Roman"/>
              </a:rPr>
              <a:t>growth stocks </a:t>
            </a:r>
            <a:r>
              <a:rPr dirty="0" sz="1100" spc="10">
                <a:latin typeface="Times New Roman"/>
                <a:cs typeface="Times New Roman"/>
              </a:rPr>
              <a:t>as one in which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reinvests  </a:t>
            </a:r>
            <a:r>
              <a:rPr dirty="0" sz="1100" spc="10">
                <a:latin typeface="Times New Roman"/>
                <a:cs typeface="Times New Roman"/>
              </a:rPr>
              <a:t>most of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earnings into </a:t>
            </a:r>
            <a:r>
              <a:rPr dirty="0" sz="1100" spc="5">
                <a:latin typeface="Times New Roman"/>
                <a:cs typeface="Times New Roman"/>
              </a:rPr>
              <a:t>profitable </a:t>
            </a:r>
            <a:r>
              <a:rPr dirty="0" sz="1100" spc="10">
                <a:latin typeface="Times New Roman"/>
                <a:cs typeface="Times New Roman"/>
              </a:rPr>
              <a:t>investment opportunities rather than returning </a:t>
            </a:r>
            <a:r>
              <a:rPr dirty="0" sz="1100" spc="15">
                <a:latin typeface="Times New Roman"/>
                <a:cs typeface="Times New Roman"/>
              </a:rPr>
              <a:t>them  </a:t>
            </a:r>
            <a:r>
              <a:rPr dirty="0" sz="1100" spc="5">
                <a:latin typeface="Times New Roman"/>
                <a:cs typeface="Times New Roman"/>
              </a:rPr>
              <a:t>directly </a:t>
            </a:r>
            <a:r>
              <a:rPr dirty="0" sz="1100" spc="10">
                <a:latin typeface="Times New Roman"/>
                <a:cs typeface="Times New Roman"/>
              </a:rPr>
              <a:t>to the </a:t>
            </a:r>
            <a:r>
              <a:rPr dirty="0" sz="1100" spc="5">
                <a:latin typeface="Times New Roman"/>
                <a:cs typeface="Times New Roman"/>
              </a:rPr>
              <a:t>shareholders. Others define </a:t>
            </a:r>
            <a:r>
              <a:rPr dirty="0" sz="1100" spc="10">
                <a:latin typeface="Times New Roman"/>
                <a:cs typeface="Times New Roman"/>
              </a:rPr>
              <a:t>a growth </a:t>
            </a:r>
            <a:r>
              <a:rPr dirty="0" sz="1100" spc="5">
                <a:latin typeface="Times New Roman"/>
                <a:cs typeface="Times New Roman"/>
              </a:rPr>
              <a:t>stock as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investor  expects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total return greater </a:t>
            </a:r>
            <a:r>
              <a:rPr dirty="0" sz="1100" spc="10">
                <a:latin typeface="Times New Roman"/>
                <a:cs typeface="Times New Roman"/>
              </a:rPr>
              <a:t>than normally </a:t>
            </a:r>
            <a:r>
              <a:rPr dirty="0" sz="1100" spc="5">
                <a:latin typeface="Times New Roman"/>
                <a:cs typeface="Times New Roman"/>
              </a:rPr>
              <a:t>indicated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level of risk associated </a:t>
            </a:r>
            <a:r>
              <a:rPr dirty="0" sz="1100" spc="10">
                <a:latin typeface="Times New Roman"/>
                <a:cs typeface="Times New Roman"/>
              </a:rPr>
              <a:t>with the  </a:t>
            </a:r>
            <a:r>
              <a:rPr dirty="0" sz="1100" spc="5">
                <a:latin typeface="Times New Roman"/>
                <a:cs typeface="Times New Roman"/>
              </a:rPr>
              <a:t>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stocks, like </a:t>
            </a:r>
            <a:r>
              <a:rPr dirty="0" sz="1100" spc="10">
                <a:latin typeface="Times New Roman"/>
                <a:cs typeface="Times New Roman"/>
              </a:rPr>
              <a:t>beauty are in the </a:t>
            </a:r>
            <a:r>
              <a:rPr dirty="0" sz="1100" spc="15">
                <a:latin typeface="Times New Roman"/>
                <a:cs typeface="Times New Roman"/>
              </a:rPr>
              <a:t>eye </a:t>
            </a:r>
            <a:r>
              <a:rPr dirty="0" sz="1100" spc="5">
                <a:latin typeface="Times New Roman"/>
                <a:cs typeface="Times New Roman"/>
              </a:rPr>
              <a:t>of beholder. </a:t>
            </a:r>
            <a:r>
              <a:rPr dirty="0" sz="1100" spc="15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times firms </a:t>
            </a:r>
            <a:r>
              <a:rPr dirty="0" sz="1100" spc="10">
                <a:latin typeface="Times New Roman"/>
                <a:cs typeface="Times New Roman"/>
              </a:rPr>
              <a:t>have never </a:t>
            </a:r>
            <a:r>
              <a:rPr dirty="0" sz="1100" spc="5">
                <a:latin typeface="Times New Roman"/>
                <a:cs typeface="Times New Roman"/>
              </a:rPr>
              <a:t>paid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publicity start they </a:t>
            </a:r>
            <a:r>
              <a:rPr dirty="0" sz="1100" spc="10">
                <a:latin typeface="Times New Roman"/>
                <a:cs typeface="Times New Roman"/>
              </a:rPr>
              <a:t>have no </a:t>
            </a:r>
            <a:r>
              <a:rPr dirty="0" sz="1100" spc="5">
                <a:latin typeface="Times New Roman"/>
                <a:cs typeface="Times New Roman"/>
              </a:rPr>
              <a:t>plans </a:t>
            </a:r>
            <a:r>
              <a:rPr dirty="0" sz="1100" spc="10">
                <a:latin typeface="Times New Roman"/>
                <a:cs typeface="Times New Roman"/>
              </a:rPr>
              <a:t>to do </a:t>
            </a:r>
            <a:r>
              <a:rPr dirty="0" sz="1100" spc="5">
                <a:latin typeface="Times New Roman"/>
                <a:cs typeface="Times New Roman"/>
              </a:rPr>
              <a:t>so.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default </a:t>
            </a:r>
            <a:r>
              <a:rPr dirty="0" sz="1100" spc="10">
                <a:latin typeface="Times New Roman"/>
                <a:cs typeface="Times New Roman"/>
              </a:rPr>
              <a:t>than these </a:t>
            </a:r>
            <a:r>
              <a:rPr dirty="0" sz="1100" spc="5">
                <a:latin typeface="Times New Roman"/>
                <a:cs typeface="Times New Roman"/>
              </a:rPr>
              <a:t>stocks should  </a:t>
            </a:r>
            <a:r>
              <a:rPr dirty="0" sz="1100" spc="10">
                <a:latin typeface="Times New Roman"/>
                <a:cs typeface="Times New Roman"/>
              </a:rPr>
              <a:t>be growth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 stock that </a:t>
            </a:r>
            <a:r>
              <a:rPr dirty="0" sz="1100" spc="10">
                <a:latin typeface="Times New Roman"/>
                <a:cs typeface="Times New Roman"/>
              </a:rPr>
              <a:t>paid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dividends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does not increase in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attractive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experience investors </a:t>
            </a:r>
            <a:r>
              <a:rPr dirty="0" sz="1100" spc="10">
                <a:latin typeface="Times New Roman"/>
                <a:cs typeface="Times New Roman"/>
              </a:rPr>
              <a:t>would be happy with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“by </a:t>
            </a:r>
            <a:r>
              <a:rPr dirty="0" sz="1100" spc="5">
                <a:latin typeface="Times New Roman"/>
                <a:cs typeface="Times New Roman"/>
              </a:rPr>
              <a:t>default” definition of </a:t>
            </a:r>
            <a:r>
              <a:rPr dirty="0" sz="1100" spc="10">
                <a:latin typeface="Times New Roman"/>
                <a:cs typeface="Times New Roman"/>
              </a:rPr>
              <a:t>a growth 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great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deal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stock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analyst’s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spent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trying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discover</a:t>
            </a:r>
            <a:r>
              <a:rPr dirty="0" sz="1100" spc="2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little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known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50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25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6823709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involves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'obligation to take or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delivery. </a:t>
            </a:r>
            <a:r>
              <a:rPr dirty="0" sz="1100" spc="10">
                <a:latin typeface="Times New Roman"/>
                <a:cs typeface="Times New Roman"/>
              </a:rPr>
              <a:t>However, futures contracts can be </a:t>
            </a:r>
            <a:r>
              <a:rPr dirty="0" sz="1100" spc="5">
                <a:latin typeface="Times New Roman"/>
                <a:cs typeface="Times New Roman"/>
              </a:rPr>
              <a:t>settled  by delivery or by offset. Delivery, or settlement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contract, </a:t>
            </a:r>
            <a:r>
              <a:rPr dirty="0" sz="1100" spc="10">
                <a:latin typeface="Times New Roman"/>
                <a:cs typeface="Times New Roman"/>
              </a:rPr>
              <a:t>occurs in months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designated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various exchanges </a:t>
            </a:r>
            <a:r>
              <a:rPr dirty="0" sz="1100" spc="5">
                <a:latin typeface="Times New Roman"/>
                <a:cs typeface="Times New Roman"/>
              </a:rPr>
              <a:t>for each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items traded. </a:t>
            </a:r>
            <a:r>
              <a:rPr dirty="0" sz="1100" spc="10">
                <a:latin typeface="Times New Roman"/>
                <a:cs typeface="Times New Roman"/>
              </a:rPr>
              <a:t>Delivery </a:t>
            </a:r>
            <a:r>
              <a:rPr dirty="0" sz="1100" spc="5">
                <a:latin typeface="Times New Roman"/>
                <a:cs typeface="Times New Roman"/>
              </a:rPr>
              <a:t>occurs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2 percent </a:t>
            </a:r>
            <a:r>
              <a:rPr dirty="0" sz="1100" spc="5">
                <a:latin typeface="Times New Roman"/>
                <a:cs typeface="Times New Roman"/>
              </a:rPr>
              <a:t>of all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transactions.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Offset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typical method of settling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contract. </a:t>
            </a:r>
            <a:r>
              <a:rPr dirty="0" sz="1100" spc="10">
                <a:latin typeface="Times New Roman"/>
                <a:cs typeface="Times New Roman"/>
              </a:rPr>
              <a:t>Indeed, about 95 </a:t>
            </a:r>
            <a:r>
              <a:rPr dirty="0" sz="1100" spc="5">
                <a:latin typeface="Times New Roman"/>
                <a:cs typeface="Times New Roman"/>
              </a:rPr>
              <a:t>percent of futures  contracts are closed </a:t>
            </a:r>
            <a:r>
              <a:rPr dirty="0" sz="1100" spc="10">
                <a:latin typeface="Times New Roman"/>
                <a:cs typeface="Times New Roman"/>
              </a:rPr>
              <a:t>before the </a:t>
            </a:r>
            <a:r>
              <a:rPr dirty="0" sz="1100" spc="5">
                <a:latin typeface="Times New Roman"/>
                <a:cs typeface="Times New Roman"/>
              </a:rPr>
              <a:t>contract expire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offset. Holders liquidate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position by  </a:t>
            </a:r>
            <a:r>
              <a:rPr dirty="0" sz="1100" spc="10">
                <a:latin typeface="Times New Roman"/>
                <a:cs typeface="Times New Roman"/>
              </a:rPr>
              <a:t>arranging an </a:t>
            </a:r>
            <a:r>
              <a:rPr dirty="0" sz="1100" spc="5">
                <a:latin typeface="Times New Roman"/>
                <a:cs typeface="Times New Roman"/>
              </a:rPr>
              <a:t>offsetting transaction. </a:t>
            </a:r>
            <a:r>
              <a:rPr dirty="0" sz="1100" spc="10">
                <a:latin typeface="Times New Roman"/>
                <a:cs typeface="Times New Roman"/>
              </a:rPr>
              <a:t>This means that buyers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their </a:t>
            </a:r>
            <a:r>
              <a:rPr dirty="0" sz="1100" spc="5">
                <a:latin typeface="Times New Roman"/>
                <a:cs typeface="Times New Roman"/>
              </a:rPr>
              <a:t>positions,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sellers  buy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their positions </a:t>
            </a:r>
            <a:r>
              <a:rPr dirty="0" sz="1100" spc="10">
                <a:latin typeface="Times New Roman"/>
                <a:cs typeface="Times New Roman"/>
              </a:rPr>
              <a:t>sometime </a:t>
            </a:r>
            <a:r>
              <a:rPr dirty="0" sz="1100" spc="5">
                <a:latin typeface="Times New Roman"/>
                <a:cs typeface="Times New Roman"/>
              </a:rPr>
              <a:t>prior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delivery. </a:t>
            </a:r>
            <a:r>
              <a:rPr dirty="0" sz="1100" spc="10">
                <a:latin typeface="Times New Roman"/>
                <a:cs typeface="Times New Roman"/>
              </a:rPr>
              <a:t>When an </a:t>
            </a:r>
            <a:r>
              <a:rPr dirty="0" sz="1100" spc="5">
                <a:latin typeface="Times New Roman"/>
                <a:cs typeface="Times New Roman"/>
              </a:rPr>
              <a:t>investor offsets his or 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position, it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5">
                <a:latin typeface="Times New Roman"/>
                <a:cs typeface="Times New Roman"/>
              </a:rPr>
              <a:t>that their trading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is adjusted to reflect the final gains (or losses)  arid their position is closed.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Thus, </a:t>
            </a:r>
            <a:r>
              <a:rPr dirty="0" sz="1100" spc="5">
                <a:latin typeface="Times New Roman"/>
                <a:cs typeface="Times New Roman"/>
              </a:rPr>
              <a:t>to eliminate </a:t>
            </a:r>
            <a:r>
              <a:rPr dirty="0" sz="1100" spc="10">
                <a:latin typeface="Times New Roman"/>
                <a:cs typeface="Times New Roman"/>
              </a:rPr>
              <a:t>futures market </a:t>
            </a:r>
            <a:r>
              <a:rPr dirty="0" sz="1100" spc="5">
                <a:latin typeface="Times New Roman"/>
                <a:cs typeface="Times New Roman"/>
              </a:rPr>
              <a:t>position,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.simply </a:t>
            </a:r>
            <a:r>
              <a:rPr dirty="0" sz="1100" spc="5">
                <a:latin typeface="Times New Roman"/>
                <a:cs typeface="Times New Roman"/>
              </a:rPr>
              <a:t>does the </a:t>
            </a:r>
            <a:r>
              <a:rPr dirty="0" sz="1100" spc="10">
                <a:latin typeface="Times New Roman"/>
                <a:cs typeface="Times New Roman"/>
              </a:rPr>
              <a:t>reverse of </a:t>
            </a:r>
            <a:r>
              <a:rPr dirty="0" sz="1100" spc="5">
                <a:latin typeface="Times New Roman"/>
                <a:cs typeface="Times New Roman"/>
              </a:rPr>
              <a:t>what </a:t>
            </a:r>
            <a:r>
              <a:rPr dirty="0" sz="1100" spc="10">
                <a:latin typeface="Times New Roman"/>
                <a:cs typeface="Times New Roman"/>
              </a:rPr>
              <a:t>was  done </a:t>
            </a:r>
            <a:r>
              <a:rPr dirty="0" sz="1100" spc="5">
                <a:latin typeface="Times New Roman"/>
                <a:cs typeface="Times New Roman"/>
              </a:rPr>
              <a:t>originally.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explained above, the clearinghouse </a:t>
            </a:r>
            <a:r>
              <a:rPr dirty="0" sz="1100" spc="10">
                <a:latin typeface="Times New Roman"/>
                <a:cs typeface="Times New Roman"/>
              </a:rPr>
              <a:t>makes this </a:t>
            </a:r>
            <a:r>
              <a:rPr dirty="0" sz="1100" spc="5">
                <a:latin typeface="Times New Roman"/>
                <a:cs typeface="Times New Roman"/>
              </a:rPr>
              <a:t>easy to </a:t>
            </a:r>
            <a:r>
              <a:rPr dirty="0" sz="1100" spc="10">
                <a:latin typeface="Times New Roman"/>
                <a:cs typeface="Times New Roman"/>
              </a:rPr>
              <a:t>accomplish. </a:t>
            </a:r>
            <a:r>
              <a:rPr dirty="0" sz="1100" spc="5">
                <a:latin typeface="Times New Roman"/>
                <a:cs typeface="Times New Roman"/>
              </a:rPr>
              <a:t>It is  essential to </a:t>
            </a:r>
            <a:r>
              <a:rPr dirty="0" sz="1100" spc="10">
                <a:latin typeface="Times New Roman"/>
                <a:cs typeface="Times New Roman"/>
              </a:rPr>
              <a:t>remember </a:t>
            </a:r>
            <a:r>
              <a:rPr dirty="0" sz="1100" spc="5">
                <a:latin typeface="Times New Roman"/>
                <a:cs typeface="Times New Roman"/>
              </a:rPr>
              <a:t>that 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futures contract 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offset, it </a:t>
            </a:r>
            <a:r>
              <a:rPr dirty="0" sz="1100" spc="10">
                <a:latin typeface="Times New Roman"/>
                <a:cs typeface="Times New Roman"/>
              </a:rPr>
              <a:t>must be </a:t>
            </a:r>
            <a:r>
              <a:rPr dirty="0" sz="1100" spc="5">
                <a:latin typeface="Times New Roman"/>
                <a:cs typeface="Times New Roman"/>
              </a:rPr>
              <a:t>closed out by  delivery.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option involves the right, </a:t>
            </a:r>
            <a:r>
              <a:rPr dirty="0" sz="1100" spc="10">
                <a:latin typeface="Times New Roman"/>
                <a:cs typeface="Times New Roman"/>
              </a:rPr>
              <a:t>but not </a:t>
            </a:r>
            <a:r>
              <a:rPr dirty="0" sz="1100" spc="5">
                <a:latin typeface="Times New Roman"/>
                <a:cs typeface="Times New Roman"/>
              </a:rPr>
              <a:t>the obligation to </a:t>
            </a:r>
            <a:r>
              <a:rPr dirty="0" sz="1100" spc="10">
                <a:latin typeface="Times New Roman"/>
                <a:cs typeface="Times New Roman"/>
              </a:rPr>
              <a:t>take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action</a:t>
            </a: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spcBef>
                <a:spcPts val="55"/>
              </a:spcBef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futures contract involves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obligation either offset </a:t>
            </a:r>
            <a:r>
              <a:rPr dirty="0" sz="1100" spc="10">
                <a:latin typeface="Times New Roman"/>
                <a:cs typeface="Times New Roman"/>
              </a:rPr>
              <a:t>occurs or </a:t>
            </a:r>
            <a:r>
              <a:rPr dirty="0" sz="1100" spc="5">
                <a:latin typeface="Times New Roman"/>
                <a:cs typeface="Times New Roman"/>
              </a:rPr>
              <a:t>delivery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occurs.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Symbol"/>
              <a:buChar char=""/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Margin: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Recall that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case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stock transactions, </a:t>
            </a:r>
            <a:r>
              <a:rPr dirty="0" sz="1100" spc="10">
                <a:latin typeface="Times New Roman"/>
                <a:cs typeface="Times New Roman"/>
              </a:rPr>
              <a:t>the term </a:t>
            </a:r>
            <a:r>
              <a:rPr dirty="0" sz="1100" spc="5">
                <a:latin typeface="Times New Roman"/>
                <a:cs typeface="Times New Roman"/>
              </a:rPr>
              <a:t>margin refers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transaction in </a:t>
            </a:r>
            <a:r>
              <a:rPr dirty="0" sz="1100" spc="10">
                <a:latin typeface="Times New Roman"/>
                <a:cs typeface="Times New Roman"/>
              </a:rPr>
              <a:t>which money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borrowed from the </a:t>
            </a:r>
            <a:r>
              <a:rPr dirty="0" sz="1100" spc="5">
                <a:latin typeface="Times New Roman"/>
                <a:cs typeface="Times New Roman"/>
              </a:rPr>
              <a:t>broker to finance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cost. Futures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margin, </a:t>
            </a:r>
            <a:r>
              <a:rPr dirty="0" sz="1100" spc="10">
                <a:latin typeface="Times New Roman"/>
                <a:cs typeface="Times New Roman"/>
              </a:rPr>
              <a:t>on the other hand, </a:t>
            </a:r>
            <a:r>
              <a:rPr dirty="0" sz="1100" spc="5">
                <a:latin typeface="Times New Roman"/>
                <a:cs typeface="Times New Roman"/>
              </a:rPr>
              <a:t>is not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payment,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ownership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underlying  item is not being transferred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transaction. Instead,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refers to the </a:t>
            </a:r>
            <a:r>
              <a:rPr dirty="0" sz="1100" spc="5">
                <a:latin typeface="Times New Roman"/>
                <a:cs typeface="Times New Roman"/>
              </a:rPr>
              <a:t>"good  faith" (or earnest </a:t>
            </a:r>
            <a:r>
              <a:rPr dirty="0" sz="1100" spc="10">
                <a:latin typeface="Times New Roman"/>
                <a:cs typeface="Times New Roman"/>
              </a:rPr>
              <a:t>money) </a:t>
            </a:r>
            <a:r>
              <a:rPr dirty="0" sz="1100" spc="5">
                <a:latin typeface="Times New Roman"/>
                <a:cs typeface="Times New Roman"/>
              </a:rPr>
              <a:t>deposit </a:t>
            </a:r>
            <a:r>
              <a:rPr dirty="0" sz="1100" spc="10">
                <a:latin typeface="Times New Roman"/>
                <a:cs typeface="Times New Roman"/>
              </a:rPr>
              <a:t>made by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buyer and </a:t>
            </a:r>
            <a:r>
              <a:rPr dirty="0" sz="1100" spc="5">
                <a:latin typeface="Times New Roman"/>
                <a:cs typeface="Times New Roman"/>
              </a:rPr>
              <a:t>seller to ensure </a:t>
            </a:r>
            <a:r>
              <a:rPr dirty="0" sz="1100" spc="10">
                <a:latin typeface="Times New Roman"/>
                <a:cs typeface="Times New Roman"/>
              </a:rPr>
              <a:t>the completion  </a:t>
            </a:r>
            <a:r>
              <a:rPr dirty="0" sz="1100" spc="5">
                <a:latin typeface="Times New Roman"/>
                <a:cs typeface="Times New Roman"/>
              </a:rPr>
              <a:t>of the contract. In futures trading, unlike stock trading, margin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norm. </a:t>
            </a:r>
            <a:r>
              <a:rPr dirty="0" sz="1100" spc="1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futures  </a:t>
            </a:r>
            <a:r>
              <a:rPr dirty="0" sz="1100" spc="10">
                <a:latin typeface="Times New Roman"/>
                <a:cs typeface="Times New Roman"/>
              </a:rPr>
              <a:t>markets </a:t>
            </a:r>
            <a:r>
              <a:rPr dirty="0" sz="1100" spc="5">
                <a:latin typeface="Times New Roman"/>
                <a:cs typeface="Times New Roman"/>
              </a:rPr>
              <a:t>participants, </a:t>
            </a:r>
            <a:r>
              <a:rPr dirty="0" sz="1100" spc="10">
                <a:latin typeface="Times New Roman"/>
                <a:cs typeface="Times New Roman"/>
              </a:rPr>
              <a:t>whether buyers or </a:t>
            </a:r>
            <a:r>
              <a:rPr dirty="0" sz="1100" spc="5">
                <a:latin typeface="Times New Roman"/>
                <a:cs typeface="Times New Roman"/>
              </a:rPr>
              <a:t>sellers, </a:t>
            </a:r>
            <a:r>
              <a:rPr dirty="0" sz="1100" spc="10">
                <a:latin typeface="Times New Roman"/>
                <a:cs typeface="Times New Roman"/>
              </a:rPr>
              <a:t>must deposit minimum </a:t>
            </a:r>
            <a:r>
              <a:rPr dirty="0" sz="1100" spc="5">
                <a:latin typeface="Times New Roman"/>
                <a:cs typeface="Times New Roman"/>
              </a:rPr>
              <a:t>specified </a:t>
            </a:r>
            <a:r>
              <a:rPr dirty="0" sz="1100" spc="10">
                <a:latin typeface="Times New Roman"/>
                <a:cs typeface="Times New Roman"/>
              </a:rPr>
              <a:t>amounts  </a:t>
            </a:r>
            <a:r>
              <a:rPr dirty="0" sz="1100" spc="5">
                <a:latin typeface="Times New Roman"/>
                <a:cs typeface="Times New Roman"/>
              </a:rPr>
              <a:t>in their futures margin accounts to guarantee contract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obligations.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In effect; futures margin is </a:t>
            </a:r>
            <a:r>
              <a:rPr dirty="0" sz="1100" spc="10">
                <a:latin typeface="Times New Roman"/>
                <a:cs typeface="Times New Roman"/>
              </a:rPr>
              <a:t>a performance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clearinghouse  sets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15">
                <a:latin typeface="Times New Roman"/>
                <a:cs typeface="Times New Roman"/>
              </a:rPr>
              <a:t>minimum </a:t>
            </a:r>
            <a:r>
              <a:rPr dirty="0" sz="1100" spc="5">
                <a:latin typeface="Times New Roman"/>
                <a:cs typeface="Times New Roman"/>
              </a:rPr>
              <a:t>initial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margin </a:t>
            </a:r>
            <a:r>
              <a:rPr dirty="0" sz="1100" spc="5">
                <a:latin typeface="Times New Roman"/>
                <a:cs typeface="Times New Roman"/>
              </a:rPr>
              <a:t>requirements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(in </a:t>
            </a:r>
            <a:r>
              <a:rPr dirty="0" sz="1100" spc="5">
                <a:latin typeface="Times New Roman"/>
                <a:cs typeface="Times New Roman"/>
              </a:rPr>
              <a:t>dollars).  Furthermore, brokerage </a:t>
            </a:r>
            <a:r>
              <a:rPr dirty="0" sz="1100" spc="10">
                <a:latin typeface="Times New Roman"/>
                <a:cs typeface="Times New Roman"/>
              </a:rPr>
              <a:t>houses can </a:t>
            </a:r>
            <a:r>
              <a:rPr dirty="0" sz="1100" spc="5">
                <a:latin typeface="Times New Roman"/>
                <a:cs typeface="Times New Roman"/>
              </a:rPr>
              <a:t>require </a:t>
            </a:r>
            <a:r>
              <a:rPr dirty="0" sz="1100" spc="10">
                <a:latin typeface="Times New Roman"/>
                <a:cs typeface="Times New Roman"/>
              </a:rPr>
              <a:t>a higher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typically </a:t>
            </a:r>
            <a:r>
              <a:rPr dirty="0" sz="1100" spc="10">
                <a:latin typeface="Times New Roman"/>
                <a:cs typeface="Times New Roman"/>
              </a:rPr>
              <a:t>do so. The </a:t>
            </a:r>
            <a:r>
              <a:rPr dirty="0" sz="1100" spc="5">
                <a:latin typeface="Times New Roman"/>
                <a:cs typeface="Times New Roman"/>
              </a:rPr>
              <a:t>margin  </a:t>
            </a:r>
            <a:r>
              <a:rPr dirty="0" sz="1100" spc="10">
                <a:latin typeface="Times New Roman"/>
                <a:cs typeface="Times New Roman"/>
              </a:rPr>
              <a:t>required for futures </a:t>
            </a:r>
            <a:r>
              <a:rPr dirty="0" sz="1100" spc="5">
                <a:latin typeface="Times New Roman"/>
                <a:cs typeface="Times New Roman"/>
              </a:rPr>
              <a:t>contracts,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small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relation to the </a:t>
            </a:r>
            <a:r>
              <a:rPr dirty="0" sz="1100" spc="10">
                <a:latin typeface="Times New Roman"/>
                <a:cs typeface="Times New Roman"/>
              </a:rPr>
              <a:t>value of </a:t>
            </a:r>
            <a:r>
              <a:rPr dirty="0" sz="1100" spc="5">
                <a:latin typeface="Times New Roman"/>
                <a:cs typeface="Times New Roman"/>
              </a:rPr>
              <a:t>the contract itself,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represents </a:t>
            </a:r>
            <a:r>
              <a:rPr dirty="0" sz="1100" spc="10">
                <a:latin typeface="Times New Roman"/>
                <a:cs typeface="Times New Roman"/>
              </a:rPr>
              <a:t>the equity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transactor </a:t>
            </a:r>
            <a:r>
              <a:rPr dirty="0" sz="1100" spc="5">
                <a:latin typeface="Times New Roman"/>
                <a:cs typeface="Times New Roman"/>
              </a:rPr>
              <a:t>(either </a:t>
            </a:r>
            <a:r>
              <a:rPr dirty="0" sz="1100" spc="10">
                <a:latin typeface="Times New Roman"/>
                <a:cs typeface="Times New Roman"/>
              </a:rPr>
              <a:t>buyer or </a:t>
            </a:r>
            <a:r>
              <a:rPr dirty="0" sz="1100" spc="5">
                <a:latin typeface="Times New Roman"/>
                <a:cs typeface="Times New Roman"/>
              </a:rPr>
              <a:t>seller). It is </a:t>
            </a:r>
            <a:r>
              <a:rPr dirty="0" sz="1100" spc="10">
                <a:latin typeface="Times New Roman"/>
                <a:cs typeface="Times New Roman"/>
              </a:rPr>
              <a:t>not unusual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initial  margin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only </a:t>
            </a:r>
            <a:r>
              <a:rPr dirty="0" sz="1100" spc="10">
                <a:latin typeface="Times New Roman"/>
                <a:cs typeface="Times New Roman"/>
              </a:rPr>
              <a:t>a few </a:t>
            </a:r>
            <a:r>
              <a:rPr dirty="0" sz="1100" spc="5">
                <a:latin typeface="Times New Roman"/>
                <a:cs typeface="Times New Roman"/>
              </a:rPr>
              <a:t>thousand dollars </a:t>
            </a: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contract is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larger. 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generalized approximation, the margin requirement for futures contracts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about 6  </a:t>
            </a:r>
            <a:r>
              <a:rPr dirty="0" sz="1100" spc="5">
                <a:latin typeface="Times New Roman"/>
                <a:cs typeface="Times New Roman"/>
              </a:rPr>
              <a:t>percent of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contract. </a:t>
            </a:r>
            <a:r>
              <a:rPr dirty="0" sz="1100" spc="10">
                <a:latin typeface="Times New Roman"/>
                <a:cs typeface="Times New Roman"/>
              </a:rPr>
              <a:t>Since </a:t>
            </a:r>
            <a:r>
              <a:rPr dirty="0" sz="1100" spc="5">
                <a:latin typeface="Times New Roman"/>
                <a:cs typeface="Times New Roman"/>
              </a:rPr>
              <a:t>the equity is small,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magnified.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250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5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42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34338" y="902337"/>
            <a:ext cx="5335905" cy="844042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FUTURES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Using </a:t>
            </a:r>
            <a:r>
              <a:rPr dirty="0" sz="1100" spc="5" b="1">
                <a:latin typeface="Times New Roman"/>
                <a:cs typeface="Times New Roman"/>
              </a:rPr>
              <a:t>Futures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Contracts: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uses futures,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what purpose? </a:t>
            </a:r>
            <a:r>
              <a:rPr dirty="0" sz="1100" spc="5">
                <a:latin typeface="Times New Roman"/>
                <a:cs typeface="Times New Roman"/>
              </a:rPr>
              <a:t>Traditionally, participants in the futures market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classified as either ledgers or </a:t>
            </a:r>
            <a:r>
              <a:rPr dirty="0" sz="1100" spc="10">
                <a:latin typeface="Times New Roman"/>
                <a:cs typeface="Times New Roman"/>
              </a:rPr>
              <a:t>speculators. Because both groups are important in  </a:t>
            </a:r>
            <a:r>
              <a:rPr dirty="0" sz="1100" spc="5">
                <a:latin typeface="Times New Roman"/>
                <a:cs typeface="Times New Roman"/>
              </a:rPr>
              <a:t>understanding the role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functioning of futures markets,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consider each in turn.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distinctions </a:t>
            </a:r>
            <a:r>
              <a:rPr dirty="0" sz="1100" spc="10">
                <a:latin typeface="Times New Roman"/>
                <a:cs typeface="Times New Roman"/>
              </a:rPr>
              <a:t>between these two groups </a:t>
            </a:r>
            <a:r>
              <a:rPr dirty="0" sz="1100" spc="5">
                <a:latin typeface="Times New Roman"/>
                <a:cs typeface="Times New Roman"/>
              </a:rPr>
              <a:t>apply to financial futures 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to </a:t>
            </a:r>
            <a:r>
              <a:rPr dirty="0" sz="1100" spc="10">
                <a:latin typeface="Times New Roman"/>
                <a:cs typeface="Times New Roman"/>
              </a:rPr>
              <a:t>the more  </a:t>
            </a:r>
            <a:r>
              <a:rPr dirty="0" sz="1100" spc="5">
                <a:latin typeface="Times New Roman"/>
                <a:cs typeface="Times New Roman"/>
              </a:rPr>
              <a:t>traditional </a:t>
            </a:r>
            <a:r>
              <a:rPr dirty="0" sz="1100" spc="10">
                <a:latin typeface="Times New Roman"/>
                <a:cs typeface="Times New Roman"/>
              </a:rPr>
              <a:t>commodity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Hedgers: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Hedgers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parties at risk </a:t>
            </a:r>
            <a:r>
              <a:rPr dirty="0" sz="1100" spc="10">
                <a:latin typeface="Times New Roman"/>
                <a:cs typeface="Times New Roman"/>
              </a:rPr>
              <a:t>with a commodity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asset, </a:t>
            </a:r>
            <a:r>
              <a:rPr dirty="0" sz="1100" spc="10">
                <a:latin typeface="Times New Roman"/>
                <a:cs typeface="Times New Roman"/>
              </a:rPr>
              <a:t>which means 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exposed </a:t>
            </a:r>
            <a:r>
              <a:rPr dirty="0" sz="1100" spc="5">
                <a:latin typeface="Times New Roman"/>
                <a:cs typeface="Times New Roman"/>
              </a:rPr>
              <a:t>to  price </a:t>
            </a:r>
            <a:r>
              <a:rPr dirty="0" sz="1100" spc="10">
                <a:latin typeface="Times New Roman"/>
                <a:cs typeface="Times New Roman"/>
              </a:rPr>
              <a:t>changes. They buy </a:t>
            </a:r>
            <a:r>
              <a:rPr dirty="0" sz="1100" spc="5">
                <a:latin typeface="Times New Roman"/>
                <a:cs typeface="Times New Roman"/>
              </a:rPr>
              <a:t>or sell futures contracts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order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offset </a:t>
            </a:r>
            <a:r>
              <a:rPr dirty="0" sz="1100" spc="10">
                <a:latin typeface="Times New Roman"/>
                <a:cs typeface="Times New Roman"/>
              </a:rPr>
              <a:t>their </a:t>
            </a:r>
            <a:r>
              <a:rPr dirty="0" sz="1100" spc="5">
                <a:latin typeface="Times New Roman"/>
                <a:cs typeface="Times New Roman"/>
              </a:rPr>
              <a:t>risk. In other words,  </a:t>
            </a:r>
            <a:r>
              <a:rPr dirty="0" sz="1100" spc="10">
                <a:latin typeface="Times New Roman"/>
                <a:cs typeface="Times New Roman"/>
              </a:rPr>
              <a:t>hedgers </a:t>
            </a:r>
            <a:r>
              <a:rPr dirty="0" sz="1100" spc="5">
                <a:latin typeface="Times New Roman"/>
                <a:cs typeface="Times New Roman"/>
              </a:rPr>
              <a:t>actually deal </a:t>
            </a:r>
            <a:r>
              <a:rPr dirty="0" sz="1100" spc="10">
                <a:latin typeface="Times New Roman"/>
                <a:cs typeface="Times New Roman"/>
              </a:rPr>
              <a:t>in the commodity </a:t>
            </a:r>
            <a:r>
              <a:rPr dirty="0" sz="1100" spc="5">
                <a:latin typeface="Times New Roman"/>
                <a:cs typeface="Times New Roman"/>
              </a:rPr>
              <a:t>or financial instrument specified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futures  contract.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taking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position opposite to that of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already held, at </a:t>
            </a:r>
            <a:r>
              <a:rPr dirty="0" sz="1100" spc="10">
                <a:latin typeface="Times New Roman"/>
                <a:cs typeface="Times New Roman"/>
              </a:rPr>
              <a:t>a price </a:t>
            </a:r>
            <a:r>
              <a:rPr dirty="0" sz="1100" spc="5">
                <a:latin typeface="Times New Roman"/>
                <a:cs typeface="Times New Roman"/>
              </a:rPr>
              <a:t>set today,  </a:t>
            </a:r>
            <a:r>
              <a:rPr dirty="0" sz="1100" spc="10">
                <a:latin typeface="Times New Roman"/>
                <a:cs typeface="Times New Roman"/>
              </a:rPr>
              <a:t>hedgers </a:t>
            </a:r>
            <a:r>
              <a:rPr dirty="0" sz="1100" spc="5">
                <a:latin typeface="Times New Roman"/>
                <a:cs typeface="Times New Roman"/>
              </a:rPr>
              <a:t>plan to </a:t>
            </a:r>
            <a:r>
              <a:rPr dirty="0" sz="1100" spc="10">
                <a:latin typeface="Times New Roman"/>
                <a:cs typeface="Times New Roman"/>
              </a:rPr>
              <a:t>reduce </a:t>
            </a:r>
            <a:r>
              <a:rPr dirty="0" sz="1100" spc="5">
                <a:latin typeface="Times New Roman"/>
                <a:cs typeface="Times New Roman"/>
              </a:rPr>
              <a:t>the risk of adverse price fluctuations—that is, to </a:t>
            </a:r>
            <a:r>
              <a:rPr dirty="0" sz="1100" spc="10">
                <a:latin typeface="Times New Roman"/>
                <a:cs typeface="Times New Roman"/>
              </a:rPr>
              <a:t>hedge 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unexpected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changes. </a:t>
            </a:r>
            <a:r>
              <a:rPr dirty="0" sz="1100" spc="5">
                <a:latin typeface="Times New Roman"/>
                <a:cs typeface="Times New Roman"/>
              </a:rPr>
              <a:t>In effect, this is </a:t>
            </a:r>
            <a:r>
              <a:rPr dirty="0" sz="1100" spc="10">
                <a:latin typeface="Times New Roman"/>
                <a:cs typeface="Times New Roman"/>
              </a:rPr>
              <a:t>a form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insurance.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In a </a:t>
            </a:r>
            <a:r>
              <a:rPr dirty="0" sz="1100" spc="5">
                <a:latin typeface="Times New Roman"/>
                <a:cs typeface="Times New Roman"/>
              </a:rPr>
              <a:t>sense, </a:t>
            </a:r>
            <a:r>
              <a:rPr dirty="0" sz="1100" spc="10">
                <a:latin typeface="Times New Roman"/>
                <a:cs typeface="Times New Roman"/>
              </a:rPr>
              <a:t>the real motivation for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futures </a:t>
            </a:r>
            <a:r>
              <a:rPr dirty="0" sz="1100" spc="5">
                <a:latin typeface="Times New Roman"/>
                <a:cs typeface="Times New Roman"/>
              </a:rPr>
              <a:t>trading is to </a:t>
            </a:r>
            <a:r>
              <a:rPr dirty="0" sz="1100" spc="10">
                <a:latin typeface="Times New Roman"/>
                <a:cs typeface="Times New Roman"/>
              </a:rPr>
              <a:t>reduce </a:t>
            </a:r>
            <a:r>
              <a:rPr dirty="0" sz="1100" spc="5">
                <a:latin typeface="Times New Roman"/>
                <a:cs typeface="Times New Roman"/>
              </a:rPr>
              <a:t>price risk.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futures,  risk is reduced </a:t>
            </a:r>
            <a:r>
              <a:rPr dirty="0" sz="1100" spc="10">
                <a:latin typeface="Times New Roman"/>
                <a:cs typeface="Times New Roman"/>
              </a:rPr>
              <a:t>by having the gain </a:t>
            </a:r>
            <a:r>
              <a:rPr dirty="0" sz="1100" spc="5">
                <a:latin typeface="Times New Roman"/>
                <a:cs typeface="Times New Roman"/>
              </a:rPr>
              <a:t>(loss)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position </a:t>
            </a:r>
            <a:r>
              <a:rPr dirty="0" sz="1100" spc="5">
                <a:latin typeface="Times New Roman"/>
                <a:cs typeface="Times New Roman"/>
              </a:rPr>
              <a:t>offset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loss </a:t>
            </a:r>
            <a:r>
              <a:rPr dirty="0" sz="1100" spc="10">
                <a:latin typeface="Times New Roman"/>
                <a:cs typeface="Times New Roman"/>
              </a:rPr>
              <a:t>(gain) on the  cash </a:t>
            </a:r>
            <a:r>
              <a:rPr dirty="0" sz="1100" spc="5">
                <a:latin typeface="Times New Roman"/>
                <a:cs typeface="Times New Roman"/>
              </a:rPr>
              <a:t>position.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hedger is willing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forego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profit potential in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having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someone else assume </a:t>
            </a:r>
            <a:r>
              <a:rPr dirty="0" sz="1100" spc="5">
                <a:latin typeface="Times New Roman"/>
                <a:cs typeface="Times New Roman"/>
              </a:rPr>
              <a:t>part of 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How </a:t>
            </a:r>
            <a:r>
              <a:rPr dirty="0" sz="1100" spc="10" b="1">
                <a:latin typeface="Times New Roman"/>
                <a:cs typeface="Times New Roman"/>
              </a:rPr>
              <a:t>to </a:t>
            </a:r>
            <a:r>
              <a:rPr dirty="0" sz="1100" spc="15" b="1">
                <a:latin typeface="Times New Roman"/>
                <a:cs typeface="Times New Roman"/>
              </a:rPr>
              <a:t>Hedge </a:t>
            </a:r>
            <a:r>
              <a:rPr dirty="0" sz="1100" spc="10" b="1">
                <a:latin typeface="Times New Roman"/>
                <a:cs typeface="Times New Roman"/>
              </a:rPr>
              <a:t>with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Futures: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key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any hedge </a:t>
            </a:r>
            <a:r>
              <a:rPr dirty="0" sz="1100" spc="5">
                <a:latin typeface="Times New Roman"/>
                <a:cs typeface="Times New Roman"/>
              </a:rPr>
              <a:t>is 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futures position is </a:t>
            </a:r>
            <a:r>
              <a:rPr dirty="0" sz="1100" spc="10">
                <a:latin typeface="Times New Roman"/>
                <a:cs typeface="Times New Roman"/>
              </a:rPr>
              <a:t>taken opposite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position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cash  </a:t>
            </a:r>
            <a:r>
              <a:rPr dirty="0" sz="1100" spc="10">
                <a:latin typeface="Times New Roman"/>
                <a:cs typeface="Times New Roman"/>
              </a:rPr>
              <a:t>market. That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nature of the </a:t>
            </a: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position determines the hedge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market. 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commodity </a:t>
            </a:r>
            <a:r>
              <a:rPr dirty="0" sz="1100" spc="5">
                <a:latin typeface="Times New Roman"/>
                <a:cs typeface="Times New Roman"/>
              </a:rPr>
              <a:t>or financial instrument held (in effect in </a:t>
            </a:r>
            <a:r>
              <a:rPr dirty="0" sz="1100" spc="10">
                <a:latin typeface="Times New Roman"/>
                <a:cs typeface="Times New Roman"/>
              </a:rPr>
              <a:t>inventory) </a:t>
            </a:r>
            <a:r>
              <a:rPr dirty="0" sz="1100" spc="5">
                <a:latin typeface="Times New Roman"/>
                <a:cs typeface="Times New Roman"/>
              </a:rPr>
              <a:t>represents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long position,  </a:t>
            </a:r>
            <a:r>
              <a:rPr dirty="0" sz="1100" spc="10">
                <a:latin typeface="Times New Roman"/>
                <a:cs typeface="Times New Roman"/>
              </a:rPr>
              <a:t>because these </a:t>
            </a:r>
            <a:r>
              <a:rPr dirty="0" sz="1100" spc="5">
                <a:latin typeface="Times New Roman"/>
                <a:cs typeface="Times New Roman"/>
              </a:rPr>
              <a:t>items </a:t>
            </a:r>
            <a:r>
              <a:rPr dirty="0" sz="1100" spc="10">
                <a:latin typeface="Times New Roman"/>
                <a:cs typeface="Times New Roman"/>
              </a:rPr>
              <a:t>could be </a:t>
            </a:r>
            <a:r>
              <a:rPr dirty="0" sz="1100" spc="5">
                <a:latin typeface="Times New Roman"/>
                <a:cs typeface="Times New Roman"/>
              </a:rPr>
              <a:t>sold in the cash market.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other </a:t>
            </a:r>
            <a:r>
              <a:rPr dirty="0" sz="1100" spc="10">
                <a:latin typeface="Times New Roman"/>
                <a:cs typeface="Times New Roman"/>
              </a:rPr>
              <a:t>hand, 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who  </a:t>
            </a:r>
            <a:r>
              <a:rPr dirty="0" sz="1100" spc="5">
                <a:latin typeface="Times New Roman"/>
                <a:cs typeface="Times New Roman"/>
              </a:rPr>
              <a:t>sells </a:t>
            </a:r>
            <a:r>
              <a:rPr dirty="0" sz="1100" spc="10">
                <a:latin typeface="Times New Roman"/>
                <a:cs typeface="Times New Roman"/>
              </a:rPr>
              <a:t>a futures </a:t>
            </a:r>
            <a:r>
              <a:rPr dirty="0" sz="1100" spc="5">
                <a:latin typeface="Times New Roman"/>
                <a:cs typeface="Times New Roman"/>
              </a:rPr>
              <a:t>position not </a:t>
            </a:r>
            <a:r>
              <a:rPr dirty="0" sz="1100" spc="10">
                <a:latin typeface="Times New Roman"/>
                <a:cs typeface="Times New Roman"/>
              </a:rPr>
              <a:t>owned has created a short </a:t>
            </a:r>
            <a:r>
              <a:rPr dirty="0" sz="1100" spc="5">
                <a:latin typeface="Times New Roman"/>
                <a:cs typeface="Times New Roman"/>
              </a:rPr>
              <a:t>position. Since investors can </a:t>
            </a:r>
            <a:r>
              <a:rPr dirty="0" sz="1100" spc="10">
                <a:latin typeface="Times New Roman"/>
                <a:cs typeface="Times New Roman"/>
              </a:rPr>
              <a:t>assume  two </a:t>
            </a:r>
            <a:r>
              <a:rPr dirty="0" sz="1100" spc="5">
                <a:latin typeface="Times New Roman"/>
                <a:cs typeface="Times New Roman"/>
              </a:rPr>
              <a:t>basic positions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futures contracts, </a:t>
            </a:r>
            <a:r>
              <a:rPr dirty="0" sz="1100" spc="10">
                <a:latin typeface="Times New Roman"/>
                <a:cs typeface="Times New Roman"/>
              </a:rPr>
              <a:t>long and </a:t>
            </a:r>
            <a:r>
              <a:rPr dirty="0" sz="1100" spc="5">
                <a:latin typeface="Times New Roman"/>
                <a:cs typeface="Times New Roman"/>
              </a:rPr>
              <a:t>short, there </a:t>
            </a:r>
            <a:r>
              <a:rPr dirty="0" sz="1100" spc="10">
                <a:latin typeface="Times New Roman"/>
                <a:cs typeface="Times New Roman"/>
              </a:rPr>
              <a:t>are two </a:t>
            </a:r>
            <a:r>
              <a:rPr dirty="0" sz="1100" spc="5">
                <a:latin typeface="Times New Roman"/>
                <a:cs typeface="Times New Roman"/>
              </a:rPr>
              <a:t>basic hedge  positions;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/>
              <a:tabLst>
                <a:tab pos="442595" algn="l"/>
              </a:tabLst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short (sell)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hedge: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cash market </a:t>
            </a:r>
            <a:r>
              <a:rPr dirty="0" sz="1100" spc="10">
                <a:latin typeface="Times New Roman"/>
                <a:cs typeface="Times New Roman"/>
              </a:rPr>
              <a:t>inventory </a:t>
            </a:r>
            <a:r>
              <a:rPr dirty="0" sz="1100" spc="5">
                <a:latin typeface="Times New Roman"/>
                <a:cs typeface="Times New Roman"/>
              </a:rPr>
              <a:t>holder must sell (short) the futures. Investors should think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short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hedges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means </a:t>
            </a:r>
            <a:r>
              <a:rPr dirty="0" sz="1100" spc="5">
                <a:latin typeface="Times New Roman"/>
                <a:cs typeface="Times New Roman"/>
              </a:rPr>
              <a:t>of protecting 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their .portfolios. </a:t>
            </a:r>
            <a:r>
              <a:rPr dirty="0" sz="1100" spc="10">
                <a:latin typeface="Times New Roman"/>
                <a:cs typeface="Times New Roman"/>
              </a:rPr>
              <a:t>Since </a:t>
            </a:r>
            <a:r>
              <a:rPr dirty="0" sz="1100" spc="5">
                <a:latin typeface="Times New Roman"/>
                <a:cs typeface="Times New Roman"/>
              </a:rPr>
              <a:t>they are holding  securities, they are </a:t>
            </a:r>
            <a:r>
              <a:rPr dirty="0" sz="1100" spc="10">
                <a:latin typeface="Times New Roman"/>
                <a:cs typeface="Times New Roman"/>
              </a:rPr>
              <a:t>long on the </a:t>
            </a:r>
            <a:r>
              <a:rPr dirty="0" sz="1100" spc="5">
                <a:latin typeface="Times New Roman"/>
                <a:cs typeface="Times New Roman"/>
              </a:rPr>
              <a:t>cash position </a:t>
            </a:r>
            <a:r>
              <a:rPr dirty="0" sz="1100" spc="10">
                <a:latin typeface="Times New Roman"/>
                <a:cs typeface="Times New Roman"/>
              </a:rPr>
              <a:t>and need </a:t>
            </a:r>
            <a:r>
              <a:rPr dirty="0" sz="1100" spc="5">
                <a:latin typeface="Times New Roman"/>
                <a:cs typeface="Times New Roman"/>
              </a:rPr>
              <a:t>to protect </a:t>
            </a:r>
            <a:r>
              <a:rPr dirty="0" sz="1100" spc="10">
                <a:latin typeface="Times New Roman"/>
                <a:cs typeface="Times New Roman"/>
              </a:rPr>
              <a:t>themselves </a:t>
            </a:r>
            <a:r>
              <a:rPr dirty="0" sz="1100" spc="5">
                <a:latin typeface="Times New Roman"/>
                <a:cs typeface="Times New Roman"/>
              </a:rPr>
              <a:t>against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decline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prices.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short </a:t>
            </a:r>
            <a:r>
              <a:rPr dirty="0" sz="1100" spc="10">
                <a:latin typeface="Times New Roman"/>
                <a:cs typeface="Times New Roman"/>
              </a:rPr>
              <a:t>hedge </a:t>
            </a:r>
            <a:r>
              <a:rPr dirty="0" sz="1100" spc="5">
                <a:latin typeface="Times New Roman"/>
                <a:cs typeface="Times New Roman"/>
              </a:rPr>
              <a:t>reduces, or possibly eliminates,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taken </a:t>
            </a:r>
            <a:r>
              <a:rPr dirty="0" sz="1100" spc="10">
                <a:latin typeface="Times New Roman"/>
                <a:cs typeface="Times New Roman"/>
              </a:rPr>
              <a:t>in a long  </a:t>
            </a:r>
            <a:r>
              <a:rPr dirty="0" sz="1100" spc="5">
                <a:latin typeface="Times New Roman"/>
                <a:cs typeface="Times New Roman"/>
              </a:rPr>
              <a:t>position.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2"/>
              <a:tabLst>
                <a:tab pos="442595" algn="l"/>
              </a:tabLst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long (buy)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hedge: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currently holds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cash inventory (holds </a:t>
            </a:r>
            <a:r>
              <a:rPr dirty="0" sz="1100" spc="10">
                <a:latin typeface="Times New Roman"/>
                <a:cs typeface="Times New Roman"/>
              </a:rPr>
              <a:t>no commodities </a:t>
            </a:r>
            <a:r>
              <a:rPr dirty="0" sz="1100" spc="5">
                <a:latin typeface="Times New Roman"/>
                <a:cs typeface="Times New Roman"/>
              </a:rPr>
              <a:t>or financial  instruments) is, in effect, short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cash market; therefore, to </a:t>
            </a:r>
            <a:r>
              <a:rPr dirty="0" sz="1100" spc="10">
                <a:latin typeface="Times New Roman"/>
                <a:cs typeface="Times New Roman"/>
              </a:rPr>
              <a:t>hedge with </a:t>
            </a:r>
            <a:r>
              <a:rPr dirty="0" sz="1100" spc="5">
                <a:latin typeface="Times New Roman"/>
                <a:cs typeface="Times New Roman"/>
              </a:rPr>
              <a:t>futures requires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long position. </a:t>
            </a:r>
            <a:r>
              <a:rPr dirty="0" sz="1100" spc="10">
                <a:latin typeface="Times New Roman"/>
                <a:cs typeface="Times New Roman"/>
              </a:rPr>
              <a:t>Someone who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 currently in the cash market but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expects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wants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lock </a:t>
            </a:r>
            <a:r>
              <a:rPr dirty="0" sz="1100" spc="5">
                <a:latin typeface="Times New Roman"/>
                <a:cs typeface="Times New Roman"/>
              </a:rPr>
              <a:t>in current prices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yields until cash is available to </a:t>
            </a:r>
            <a:r>
              <a:rPr dirty="0" sz="1100" spc="15">
                <a:latin typeface="Times New Roman"/>
                <a:cs typeface="Times New Roman"/>
              </a:rPr>
              <a:t>make  </a:t>
            </a:r>
            <a:r>
              <a:rPr dirty="0" sz="1100" spc="10">
                <a:latin typeface="Times New Roman"/>
                <a:cs typeface="Times New Roman"/>
              </a:rPr>
              <a:t>the investment can use a </a:t>
            </a:r>
            <a:r>
              <a:rPr dirty="0" sz="1100" spc="5">
                <a:latin typeface="Times New Roman"/>
                <a:cs typeface="Times New Roman"/>
              </a:rPr>
              <a:t>long </a:t>
            </a:r>
            <a:r>
              <a:rPr dirty="0" sz="1100" spc="10">
                <a:latin typeface="Times New Roman"/>
                <a:cs typeface="Times New Roman"/>
              </a:rPr>
              <a:t>hedge which reduces 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of a </a:t>
            </a:r>
            <a:r>
              <a:rPr dirty="0" sz="1100" spc="5">
                <a:latin typeface="Times New Roman"/>
                <a:cs typeface="Times New Roman"/>
              </a:rPr>
              <a:t>short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position.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Hedging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an automatic </a:t>
            </a:r>
            <a:r>
              <a:rPr dirty="0" sz="1100" spc="5">
                <a:latin typeface="Times New Roman"/>
                <a:cs typeface="Times New Roman"/>
              </a:rPr>
              <a:t>process. It requires </a:t>
            </a:r>
            <a:r>
              <a:rPr dirty="0" sz="1100" spc="10">
                <a:latin typeface="Times New Roman"/>
                <a:cs typeface="Times New Roman"/>
              </a:rPr>
              <a:t>more than simply </a:t>
            </a:r>
            <a:r>
              <a:rPr dirty="0" sz="1100" spc="5">
                <a:latin typeface="Times New Roman"/>
                <a:cs typeface="Times New Roman"/>
              </a:rPr>
              <a:t>taking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position.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6989"/>
            <a:ext cx="5335270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Hedgers must make timing decisions as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when to </a:t>
            </a:r>
            <a:r>
              <a:rPr dirty="0" sz="1100" spc="5">
                <a:latin typeface="Times New Roman"/>
                <a:cs typeface="Times New Roman"/>
              </a:rPr>
              <a:t>initiate and </a:t>
            </a:r>
            <a:r>
              <a:rPr dirty="0" sz="1100" spc="10">
                <a:latin typeface="Times New Roman"/>
                <a:cs typeface="Times New Roman"/>
              </a:rPr>
              <a:t>end the process. </a:t>
            </a:r>
            <a:r>
              <a:rPr dirty="0" sz="1100" spc="15">
                <a:latin typeface="Times New Roman"/>
                <a:cs typeface="Times New Roman"/>
              </a:rPr>
              <a:t>As  </a:t>
            </a:r>
            <a:r>
              <a:rPr dirty="0" sz="1100" spc="5">
                <a:latin typeface="Times New Roman"/>
                <a:cs typeface="Times New Roman"/>
              </a:rPr>
              <a:t>conditions change, </a:t>
            </a:r>
            <a:r>
              <a:rPr dirty="0" sz="1100" spc="10">
                <a:latin typeface="Times New Roman"/>
                <a:cs typeface="Times New Roman"/>
              </a:rPr>
              <a:t>hedgers </a:t>
            </a:r>
            <a:r>
              <a:rPr dirty="0" sz="1100" spc="5">
                <a:latin typeface="Times New Roman"/>
                <a:cs typeface="Times New Roman"/>
              </a:rPr>
              <a:t>must adjust their </a:t>
            </a:r>
            <a:r>
              <a:rPr dirty="0" sz="1100" spc="10">
                <a:latin typeface="Times New Roman"/>
                <a:cs typeface="Times New Roman"/>
              </a:rPr>
              <a:t>hedge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strategy.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aspect of hedging that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considered is "basis" risk.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basis </a:t>
            </a:r>
            <a:r>
              <a:rPr dirty="0" sz="1100" spc="10">
                <a:latin typeface="Times New Roman"/>
                <a:cs typeface="Times New Roman"/>
              </a:rPr>
              <a:t>for financial futures  </a:t>
            </a:r>
            <a:r>
              <a:rPr dirty="0" sz="1100" spc="5">
                <a:latin typeface="Times New Roman"/>
                <a:cs typeface="Times New Roman"/>
              </a:rPr>
              <a:t>often is defined as the difference </a:t>
            </a:r>
            <a:r>
              <a:rPr dirty="0" sz="1100" spc="10">
                <a:latin typeface="Times New Roman"/>
                <a:cs typeface="Times New Roman"/>
              </a:rPr>
              <a:t>between the cash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futures price of </a:t>
            </a:r>
            <a:r>
              <a:rPr dirty="0" sz="1100" spc="10">
                <a:latin typeface="Times New Roman"/>
                <a:cs typeface="Times New Roman"/>
              </a:rPr>
              <a:t>the item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hedged: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Basis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Cash price </a:t>
            </a:r>
            <a:r>
              <a:rPr dirty="0" sz="1100" spc="5" b="1">
                <a:latin typeface="Times New Roman"/>
                <a:cs typeface="Times New Roman"/>
              </a:rPr>
              <a:t>- Futures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price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basis must </a:t>
            </a:r>
            <a:r>
              <a:rPr dirty="0" sz="1100" spc="10">
                <a:latin typeface="Times New Roman"/>
                <a:cs typeface="Times New Roman"/>
              </a:rPr>
              <a:t>be zero on </a:t>
            </a:r>
            <a:r>
              <a:rPr dirty="0" sz="1100" spc="5">
                <a:latin typeface="Times New Roman"/>
                <a:cs typeface="Times New Roman"/>
              </a:rPr>
              <a:t>the maturity date of the contract. In the interim,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basis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fluctuates in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unpredictable </a:t>
            </a:r>
            <a:r>
              <a:rPr dirty="0" sz="1100" spc="10">
                <a:latin typeface="Times New Roman"/>
                <a:cs typeface="Times New Roman"/>
              </a:rPr>
              <a:t>manner and </a:t>
            </a:r>
            <a:r>
              <a:rPr dirty="0" sz="1100" spc="5">
                <a:latin typeface="Times New Roman"/>
                <a:cs typeface="Times New Roman"/>
              </a:rPr>
              <a:t>is not constant during </a:t>
            </a:r>
            <a:r>
              <a:rPr dirty="0" sz="1100" spc="10">
                <a:latin typeface="Times New Roman"/>
                <a:cs typeface="Times New Roman"/>
              </a:rPr>
              <a:t>a hedge </a:t>
            </a:r>
            <a:r>
              <a:rPr dirty="0" sz="1100" spc="5">
                <a:latin typeface="Times New Roman"/>
                <a:cs typeface="Times New Roman"/>
              </a:rPr>
              <a:t>period. Basis risk,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therefore, is the risk </a:t>
            </a:r>
            <a:r>
              <a:rPr dirty="0" sz="1100" spc="10">
                <a:latin typeface="Times New Roman"/>
                <a:cs typeface="Times New Roman"/>
              </a:rPr>
              <a:t>hedgers </a:t>
            </a:r>
            <a:r>
              <a:rPr dirty="0" sz="1100" spc="5">
                <a:latin typeface="Times New Roman"/>
                <a:cs typeface="Times New Roman"/>
              </a:rPr>
              <a:t>face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result </a:t>
            </a:r>
            <a:r>
              <a:rPr dirty="0" sz="1100" spc="10">
                <a:latin typeface="Times New Roman"/>
                <a:cs typeface="Times New Roman"/>
              </a:rPr>
              <a:t>of unexpected changes </a:t>
            </a:r>
            <a:r>
              <a:rPr dirty="0" sz="1100" spc="5">
                <a:latin typeface="Times New Roman"/>
                <a:cs typeface="Times New Roman"/>
              </a:rPr>
              <a:t>in the basis. </a:t>
            </a:r>
            <a:r>
              <a:rPr dirty="0" sz="1100" spc="10">
                <a:latin typeface="Times New Roman"/>
                <a:cs typeface="Times New Roman"/>
              </a:rPr>
              <a:t>Although  changes in the </a:t>
            </a:r>
            <a:r>
              <a:rPr dirty="0" sz="1100" spc="5">
                <a:latin typeface="Times New Roman"/>
                <a:cs typeface="Times New Roman"/>
              </a:rPr>
              <a:t>basis will affect </a:t>
            </a:r>
            <a:r>
              <a:rPr dirty="0" sz="1100" spc="10">
                <a:latin typeface="Times New Roman"/>
                <a:cs typeface="Times New Roman"/>
              </a:rPr>
              <a:t>the hedge </a:t>
            </a:r>
            <a:r>
              <a:rPr dirty="0" sz="1100" spc="5">
                <a:latin typeface="Times New Roman"/>
                <a:cs typeface="Times New Roman"/>
              </a:rPr>
              <a:t>position during its life, </a:t>
            </a:r>
            <a:r>
              <a:rPr dirty="0" sz="1100" spc="10">
                <a:latin typeface="Times New Roman"/>
                <a:cs typeface="Times New Roman"/>
              </a:rPr>
              <a:t>a hedge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reduce </a:t>
            </a:r>
            <a:r>
              <a:rPr dirty="0" sz="1100" spc="5">
                <a:latin typeface="Times New Roman"/>
                <a:cs typeface="Times New Roman"/>
              </a:rPr>
              <a:t>risk  </a:t>
            </a:r>
            <a:r>
              <a:rPr dirty="0" sz="1100" spc="10">
                <a:latin typeface="Times New Roman"/>
                <a:cs typeface="Times New Roman"/>
              </a:rPr>
              <a:t>as long as the </a:t>
            </a:r>
            <a:r>
              <a:rPr dirty="0" sz="1100" spc="5">
                <a:latin typeface="Times New Roman"/>
                <a:cs typeface="Times New Roman"/>
              </a:rPr>
              <a:t>variability </a:t>
            </a:r>
            <a:r>
              <a:rPr dirty="0" sz="1100" spc="10">
                <a:latin typeface="Times New Roman"/>
                <a:cs typeface="Times New Roman"/>
              </a:rPr>
              <a:t>in the basis </a:t>
            </a:r>
            <a:r>
              <a:rPr dirty="0" sz="1100" spc="5">
                <a:latin typeface="Times New Roman"/>
                <a:cs typeface="Times New Roman"/>
              </a:rPr>
              <a:t>is less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variability in the price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asset  being </a:t>
            </a:r>
            <a:r>
              <a:rPr dirty="0" sz="1100" spc="10">
                <a:latin typeface="Times New Roman"/>
                <a:cs typeface="Times New Roman"/>
              </a:rPr>
              <a:t>hedged. At </a:t>
            </a:r>
            <a:r>
              <a:rPr dirty="0" sz="1100" spc="5">
                <a:latin typeface="Times New Roman"/>
                <a:cs typeface="Times New Roman"/>
              </a:rPr>
              <a:t>maturity the futures price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cash price 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equal, resulting in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zero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significance of basis risk to investors is that risk </a:t>
            </a:r>
            <a:r>
              <a:rPr dirty="0" sz="1100" spc="10">
                <a:latin typeface="Times New Roman"/>
                <a:cs typeface="Times New Roman"/>
              </a:rPr>
              <a:t>cannot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entirely eliminated. </a:t>
            </a:r>
            <a:r>
              <a:rPr dirty="0" sz="1100" spc="10">
                <a:latin typeface="Times New Roman"/>
                <a:cs typeface="Times New Roman"/>
              </a:rPr>
              <a:t>Hedging  a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position </a:t>
            </a:r>
            <a:r>
              <a:rPr dirty="0" sz="1100" spc="5">
                <a:latin typeface="Times New Roman"/>
                <a:cs typeface="Times New Roman"/>
              </a:rPr>
              <a:t>will involve basis 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Speculators: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 contrast to hedgers, speculators buy or sell futures contracts in an </a:t>
            </a:r>
            <a:r>
              <a:rPr dirty="0" sz="1100" spc="10">
                <a:latin typeface="Times New Roman"/>
                <a:cs typeface="Times New Roman"/>
              </a:rPr>
              <a:t>attempt </a:t>
            </a:r>
            <a:r>
              <a:rPr dirty="0" sz="1100" spc="5">
                <a:latin typeface="Times New Roman"/>
                <a:cs typeface="Times New Roman"/>
              </a:rPr>
              <a:t>to earn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return. </a:t>
            </a:r>
            <a:r>
              <a:rPr dirty="0" sz="1100" spc="15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willing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assume 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fluctuations, hoping to profit </a:t>
            </a:r>
            <a:r>
              <a:rPr dirty="0" sz="1100" spc="15">
                <a:latin typeface="Times New Roman"/>
                <a:cs typeface="Times New Roman"/>
              </a:rPr>
              <a:t>from  </a:t>
            </a:r>
            <a:r>
              <a:rPr dirty="0" sz="1100" spc="5">
                <a:latin typeface="Times New Roman"/>
                <a:cs typeface="Times New Roman"/>
              </a:rPr>
              <a:t>them. </a:t>
            </a:r>
            <a:r>
              <a:rPr dirty="0" sz="1100" spc="10">
                <a:latin typeface="Times New Roman"/>
                <a:cs typeface="Times New Roman"/>
              </a:rPr>
              <a:t>Unlike hedgers, </a:t>
            </a:r>
            <a:r>
              <a:rPr dirty="0" sz="1100" spc="5">
                <a:latin typeface="Times New Roman"/>
                <a:cs typeface="Times New Roman"/>
              </a:rPr>
              <a:t>speculators typically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transact in </a:t>
            </a:r>
            <a:r>
              <a:rPr dirty="0" sz="1100" spc="10">
                <a:latin typeface="Times New Roman"/>
                <a:cs typeface="Times New Roman"/>
              </a:rPr>
              <a:t>the physical commodity </a:t>
            </a:r>
            <a:r>
              <a:rPr dirty="0" sz="1100" spc="5">
                <a:latin typeface="Times New Roman"/>
                <a:cs typeface="Times New Roman"/>
              </a:rPr>
              <a:t>or  </a:t>
            </a:r>
            <a:r>
              <a:rPr dirty="0" sz="1100" spc="10">
                <a:latin typeface="Times New Roman"/>
                <a:cs typeface="Times New Roman"/>
              </a:rPr>
              <a:t>financial </a:t>
            </a:r>
            <a:r>
              <a:rPr dirty="0" sz="1100" spc="5">
                <a:latin typeface="Times New Roman"/>
                <a:cs typeface="Times New Roman"/>
              </a:rPr>
              <a:t>instrument </a:t>
            </a:r>
            <a:r>
              <a:rPr dirty="0" sz="1100" spc="10">
                <a:latin typeface="Times New Roman"/>
                <a:cs typeface="Times New Roman"/>
              </a:rPr>
              <a:t>underlying the </a:t>
            </a:r>
            <a:r>
              <a:rPr dirty="0" sz="1100" spc="5">
                <a:latin typeface="Times New Roman"/>
                <a:cs typeface="Times New Roman"/>
              </a:rPr>
              <a:t>futures contract. </a:t>
            </a:r>
            <a:r>
              <a:rPr dirty="0" sz="1100" spc="10">
                <a:latin typeface="Times New Roman"/>
                <a:cs typeface="Times New Roman"/>
              </a:rPr>
              <a:t>In other words, they have no prior  market </a:t>
            </a:r>
            <a:r>
              <a:rPr dirty="0" sz="1100" spc="5">
                <a:latin typeface="Times New Roman"/>
                <a:cs typeface="Times New Roman"/>
              </a:rPr>
              <a:t>position.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speculators are </a:t>
            </a:r>
            <a:r>
              <a:rPr dirty="0" sz="1100" spc="5">
                <a:latin typeface="Times New Roman"/>
                <a:cs typeface="Times New Roman"/>
              </a:rPr>
              <a:t>professionals </a:t>
            </a:r>
            <a:r>
              <a:rPr dirty="0" sz="1100" spc="10">
                <a:latin typeface="Times New Roman"/>
                <a:cs typeface="Times New Roman"/>
              </a:rPr>
              <a:t>who do this for a </a:t>
            </a:r>
            <a:r>
              <a:rPr dirty="0" sz="1100" spc="5">
                <a:latin typeface="Times New Roman"/>
                <a:cs typeface="Times New Roman"/>
              </a:rPr>
              <a:t>living; others </a:t>
            </a:r>
            <a:r>
              <a:rPr dirty="0" sz="1100" spc="10">
                <a:latin typeface="Times New Roman"/>
                <a:cs typeface="Times New Roman"/>
              </a:rPr>
              <a:t>are  amateurs, ranging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very </a:t>
            </a:r>
            <a:r>
              <a:rPr dirty="0" sz="1100" spc="5">
                <a:latin typeface="Times New Roman"/>
                <a:cs typeface="Times New Roman"/>
              </a:rPr>
              <a:t>sophisticated </a:t>
            </a:r>
            <a:r>
              <a:rPr dirty="0" sz="1100" spc="10">
                <a:latin typeface="Times New Roman"/>
                <a:cs typeface="Times New Roman"/>
              </a:rPr>
              <a:t>to the novice. Although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speculators 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not actually, </a:t>
            </a:r>
            <a:r>
              <a:rPr dirty="0" sz="1100" spc="5">
                <a:latin typeface="Times New Roman"/>
                <a:cs typeface="Times New Roman"/>
              </a:rPr>
              <a:t>present at the futures markets, floor traders (or locals) trade for their </a:t>
            </a:r>
            <a:r>
              <a:rPr dirty="0" sz="1100" spc="15">
                <a:latin typeface="Times New Roman"/>
                <a:cs typeface="Times New Roman"/>
              </a:rPr>
              <a:t>own  </a:t>
            </a:r>
            <a:r>
              <a:rPr dirty="0" sz="1100" spc="10">
                <a:latin typeface="Times New Roman"/>
                <a:cs typeface="Times New Roman"/>
              </a:rPr>
              <a:t>accounts as </a:t>
            </a:r>
            <a:r>
              <a:rPr dirty="0" sz="1100" spc="5">
                <a:latin typeface="Times New Roman"/>
                <a:cs typeface="Times New Roman"/>
              </a:rPr>
              <a:t>we'll </a:t>
            </a:r>
            <a:r>
              <a:rPr dirty="0" sz="1100" spc="10">
                <a:latin typeface="Times New Roman"/>
                <a:cs typeface="Times New Roman"/>
              </a:rPr>
              <a:t>as others and often take </a:t>
            </a:r>
            <a:r>
              <a:rPr dirty="0" sz="1100" spc="5">
                <a:latin typeface="Times New Roman"/>
                <a:cs typeface="Times New Roman"/>
              </a:rPr>
              <a:t>very </a:t>
            </a:r>
            <a:r>
              <a:rPr dirty="0" sz="1100" spc="10">
                <a:latin typeface="Times New Roman"/>
                <a:cs typeface="Times New Roman"/>
              </a:rPr>
              <a:t>short-term (minutes or hours) positions in  attempt </a:t>
            </a:r>
            <a:r>
              <a:rPr dirty="0" sz="1100" spc="5">
                <a:latin typeface="Times New Roman"/>
                <a:cs typeface="Times New Roman"/>
              </a:rPr>
              <a:t>to exploit air short-lived market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anomalies.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speculate in futures </a:t>
            </a:r>
            <a:r>
              <a:rPr dirty="0" sz="1100" spc="10">
                <a:latin typeface="Times New Roman"/>
                <a:cs typeface="Times New Roman"/>
              </a:rPr>
              <a:t>.markets? </a:t>
            </a:r>
            <a:r>
              <a:rPr dirty="0" sz="1100" spc="5">
                <a:latin typeface="Times New Roman"/>
                <a:cs typeface="Times New Roman"/>
              </a:rPr>
              <a:t>After all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could speculate in the </a:t>
            </a:r>
            <a:r>
              <a:rPr dirty="0" sz="1100" spc="10">
                <a:latin typeface="Times New Roman"/>
                <a:cs typeface="Times New Roman"/>
              </a:rPr>
              <a:t>underlying  </a:t>
            </a:r>
            <a:r>
              <a:rPr dirty="0" sz="1100" spc="5">
                <a:latin typeface="Times New Roman"/>
                <a:cs typeface="Times New Roman"/>
              </a:rPr>
              <a:t>instruments. </a:t>
            </a:r>
            <a:r>
              <a:rPr dirty="0" sz="1100" spc="10">
                <a:latin typeface="Times New Roman"/>
                <a:cs typeface="Times New Roman"/>
              </a:rPr>
              <a:t>For example, </a:t>
            </a:r>
            <a:r>
              <a:rPr dirty="0" sz="1100" spc="5">
                <a:latin typeface="Times New Roman"/>
                <a:cs typeface="Times New Roman"/>
              </a:rPr>
              <a:t>an investor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believed interest rates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going to decline  could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Treasury bonds directly </a:t>
            </a:r>
            <a:r>
              <a:rPr dirty="0" sz="1100" spc="10">
                <a:latin typeface="Times New Roman"/>
                <a:cs typeface="Times New Roman"/>
              </a:rPr>
              <a:t>and avoid the Treasury bond </a:t>
            </a:r>
            <a:r>
              <a:rPr dirty="0" sz="1100" spc="5">
                <a:latin typeface="Times New Roman"/>
                <a:cs typeface="Times New Roman"/>
              </a:rPr>
              <a:t>futures market.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potential </a:t>
            </a:r>
            <a:r>
              <a:rPr dirty="0" sz="1100" spc="10">
                <a:latin typeface="Times New Roman"/>
                <a:cs typeface="Times New Roman"/>
              </a:rPr>
              <a:t>advantages </a:t>
            </a:r>
            <a:r>
              <a:rPr dirty="0" sz="1100" spc="5">
                <a:latin typeface="Times New Roman"/>
                <a:cs typeface="Times New Roman"/>
              </a:rPr>
              <a:t>of speculating in futures markets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include: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443230" indent="-215900">
              <a:lnSpc>
                <a:spcPts val="131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Leverage: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magnification </a:t>
            </a:r>
            <a:r>
              <a:rPr dirty="0" sz="1100" spc="10">
                <a:latin typeface="Times New Roman"/>
                <a:cs typeface="Times New Roman"/>
              </a:rPr>
              <a:t>of gains (and </a:t>
            </a:r>
            <a:r>
              <a:rPr dirty="0" sz="1100" spc="5">
                <a:latin typeface="Times New Roman"/>
                <a:cs typeface="Times New Roman"/>
              </a:rPr>
              <a:t>losses)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easily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15">
                <a:latin typeface="Times New Roman"/>
                <a:cs typeface="Times New Roman"/>
              </a:rPr>
              <a:t>10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1.</a:t>
            </a:r>
            <a:endParaRPr sz="1100">
              <a:latin typeface="Times New Roman"/>
              <a:cs typeface="Times New Roman"/>
            </a:endParaRPr>
          </a:p>
          <a:p>
            <a:pPr algn="just" marL="443230" marR="6350" indent="-215900">
              <a:lnSpc>
                <a:spcPct val="98400"/>
              </a:lnSpc>
              <a:spcBef>
                <a:spcPts val="10"/>
              </a:spcBef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Ease </a:t>
            </a:r>
            <a:r>
              <a:rPr dirty="0" sz="1100" spc="5">
                <a:latin typeface="Times New Roman"/>
                <a:cs typeface="Times New Roman"/>
              </a:rPr>
              <a:t>of transacting: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thinks interest rates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rise will </a:t>
            </a:r>
            <a:r>
              <a:rPr dirty="0" sz="1100" spc="10">
                <a:latin typeface="Times New Roman"/>
                <a:cs typeface="Times New Roman"/>
              </a:rPr>
              <a:t>have  </a:t>
            </a:r>
            <a:r>
              <a:rPr dirty="0" sz="1100" spc="5">
                <a:latin typeface="Times New Roman"/>
                <a:cs typeface="Times New Roman"/>
              </a:rPr>
              <a:t>difficulty selling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short, but it is very easy </a:t>
            </a:r>
            <a:r>
              <a:rPr dirty="0" sz="1100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take a </a:t>
            </a:r>
            <a:r>
              <a:rPr dirty="0" sz="1100" spc="5">
                <a:latin typeface="Times New Roman"/>
                <a:cs typeface="Times New Roman"/>
              </a:rPr>
              <a:t>short position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Treasury 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futures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contract.</a:t>
            </a:r>
            <a:endParaRPr sz="1100">
              <a:latin typeface="Times New Roman"/>
              <a:cs typeface="Times New Roman"/>
            </a:endParaRPr>
          </a:p>
          <a:p>
            <a:pPr algn="just" marL="443230" indent="-215900">
              <a:lnSpc>
                <a:spcPts val="1295"/>
              </a:lnSpc>
              <a:buAutoNum type="arabicPeriod"/>
              <a:tabLst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Transaction costs: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often </a:t>
            </a:r>
            <a:r>
              <a:rPr dirty="0" sz="1100" spc="5">
                <a:latin typeface="Times New Roman"/>
                <a:cs typeface="Times New Roman"/>
              </a:rPr>
              <a:t>significantly smaller in futures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accounts,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investor's likelihood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success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speculating in futures is not very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good.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small investor is </a:t>
            </a:r>
            <a:r>
              <a:rPr dirty="0" sz="1100" spc="10">
                <a:latin typeface="Times New Roman"/>
                <a:cs typeface="Times New Roman"/>
              </a:rPr>
              <a:t>up against </a:t>
            </a:r>
            <a:r>
              <a:rPr dirty="0" sz="1100">
                <a:latin typeface="Times New Roman"/>
                <a:cs typeface="Times New Roman"/>
              </a:rPr>
              <a:t>stiff </a:t>
            </a:r>
            <a:r>
              <a:rPr dirty="0" sz="1100" spc="10">
                <a:latin typeface="Times New Roman"/>
                <a:cs typeface="Times New Roman"/>
              </a:rPr>
              <a:t>odds when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5">
                <a:latin typeface="Times New Roman"/>
                <a:cs typeface="Times New Roman"/>
              </a:rPr>
              <a:t>comes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speculating with </a:t>
            </a:r>
            <a:r>
              <a:rPr dirty="0" sz="1100" spc="10">
                <a:latin typeface="Times New Roman"/>
                <a:cs typeface="Times New Roman"/>
              </a:rPr>
              <a:t>futures  </a:t>
            </a:r>
            <a:r>
              <a:rPr dirty="0" sz="1100" spc="5">
                <a:latin typeface="Times New Roman"/>
                <a:cs typeface="Times New Roman"/>
              </a:rPr>
              <a:t>contracts. Futures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hedging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purposes.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FINANCIAL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FUTURES: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This section covers financials futures mostly </a:t>
            </a:r>
            <a:r>
              <a:rPr dirty="0" sz="1100" spc="10">
                <a:latin typeface="Times New Roman"/>
                <a:cs typeface="Times New Roman"/>
              </a:rPr>
              <a:t>from a </a:t>
            </a:r>
            <a:r>
              <a:rPr dirty="0" sz="1100" spc="5">
                <a:latin typeface="Times New Roman"/>
                <a:cs typeface="Times New Roman"/>
              </a:rPr>
              <a:t>speculator’s perspective.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following 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chapters, dealing </a:t>
            </a:r>
            <a:r>
              <a:rPr dirty="0" sz="1100" spc="10">
                <a:latin typeface="Times New Roman"/>
                <a:cs typeface="Times New Roman"/>
              </a:rPr>
              <a:t>with the management </a:t>
            </a:r>
            <a:r>
              <a:rPr dirty="0" sz="1100" spc="5">
                <a:latin typeface="Times New Roman"/>
                <a:cs typeface="Times New Roman"/>
              </a:rPr>
              <a:t>of equity portfolios and </a:t>
            </a:r>
            <a:r>
              <a:rPr dirty="0" sz="1100" spc="10">
                <a:latin typeface="Times New Roman"/>
                <a:cs typeface="Times New Roman"/>
              </a:rPr>
              <a:t>fixed income </a:t>
            </a:r>
            <a:r>
              <a:rPr dirty="0" sz="1100" spc="5">
                <a:latin typeface="Times New Roman"/>
                <a:cs typeface="Times New Roman"/>
              </a:rPr>
              <a:t>portfolios,  </a:t>
            </a:r>
            <a:r>
              <a:rPr dirty="0" sz="1100" spc="10">
                <a:latin typeface="Times New Roman"/>
                <a:cs typeface="Times New Roman"/>
              </a:rPr>
              <a:t>show other uses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hedger’s point of view.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chapters explain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financials 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logically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to </a:t>
            </a:r>
            <a:r>
              <a:rPr dirty="0" sz="1100" spc="10">
                <a:latin typeface="Times New Roman"/>
                <a:cs typeface="Times New Roman"/>
              </a:rPr>
              <a:t>improve e a </a:t>
            </a:r>
            <a:r>
              <a:rPr dirty="0" sz="1100" spc="5">
                <a:latin typeface="Times New Roman"/>
                <a:cs typeface="Times New Roman"/>
              </a:rPr>
              <a:t>portfolio’s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characteristics.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85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252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5</a:t>
            </a:r>
            <a:r>
              <a:rPr dirty="0" sz="1100" spc="10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35270" cy="44977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Stock index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futures: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As with </a:t>
            </a:r>
            <a:r>
              <a:rPr dirty="0" sz="1100" spc="5">
                <a:latin typeface="Times New Roman"/>
                <a:cs typeface="Times New Roman"/>
              </a:rPr>
              <a:t>other futures contracts,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future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promise to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or sell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standardized units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specific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price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predetermined future date. </a:t>
            </a:r>
            <a:r>
              <a:rPr dirty="0" sz="1100" spc="10">
                <a:latin typeface="Times New Roman"/>
                <a:cs typeface="Times New Roman"/>
              </a:rPr>
              <a:t>Table 15-2 </a:t>
            </a:r>
            <a:r>
              <a:rPr dirty="0" sz="1100">
                <a:latin typeface="Times New Roman"/>
                <a:cs typeface="Times New Roman"/>
              </a:rPr>
              <a:t>lists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characteristics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S$P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futures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contract.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Unlike most other  commodity </a:t>
            </a:r>
            <a:r>
              <a:rPr dirty="0" sz="1100" spc="5">
                <a:latin typeface="Times New Roman"/>
                <a:cs typeface="Times New Roman"/>
              </a:rPr>
              <a:t>contracts, </a:t>
            </a: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actual </a:t>
            </a:r>
            <a:r>
              <a:rPr dirty="0" sz="1100" spc="10">
                <a:latin typeface="Times New Roman"/>
                <a:cs typeface="Times New Roman"/>
              </a:rPr>
              <a:t>delivery mechanism </a:t>
            </a:r>
            <a:r>
              <a:rPr dirty="0" sz="1100" spc="5">
                <a:latin typeface="Times New Roman"/>
                <a:cs typeface="Times New Roman"/>
              </a:rPr>
              <a:t>at expiration of the contract. </a:t>
            </a:r>
            <a:r>
              <a:rPr dirty="0" sz="1100" spc="15">
                <a:latin typeface="Times New Roman"/>
                <a:cs typeface="Times New Roman"/>
              </a:rPr>
              <a:t>Al  </a:t>
            </a:r>
            <a:r>
              <a:rPr dirty="0" sz="1100" spc="5">
                <a:latin typeface="Times New Roman"/>
                <a:cs typeface="Times New Roman"/>
              </a:rPr>
              <a:t>settlements are in cash. It is not practical to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speculators or hedgers deliver </a:t>
            </a:r>
            <a:r>
              <a:rPr dirty="0" sz="1100" spc="10">
                <a:latin typeface="Times New Roman"/>
                <a:cs typeface="Times New Roman"/>
              </a:rPr>
              <a:t>500 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certificates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appropriate quantities to satisfy the requirements of the  contract.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at delivery time,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crediting or debiting  accounts </a:t>
            </a:r>
            <a:r>
              <a:rPr dirty="0" sz="1100" spc="10">
                <a:latin typeface="Times New Roman"/>
                <a:cs typeface="Times New Roman"/>
              </a:rPr>
              <a:t>with accrued </a:t>
            </a:r>
            <a:r>
              <a:rPr dirty="0" sz="1100" spc="5">
                <a:latin typeface="Times New Roman"/>
                <a:cs typeface="Times New Roman"/>
              </a:rPr>
              <a:t>gains or losses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much more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convenient.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speculator might believe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</a:t>
            </a:r>
            <a:r>
              <a:rPr dirty="0" sz="1100" spc="10">
                <a:latin typeface="Times New Roman"/>
                <a:cs typeface="Times New Roman"/>
              </a:rPr>
              <a:t>stock market </a:t>
            </a:r>
            <a:r>
              <a:rPr dirty="0" sz="1100" spc="5">
                <a:latin typeface="Times New Roman"/>
                <a:cs typeface="Times New Roman"/>
              </a:rPr>
              <a:t>is about to </a:t>
            </a:r>
            <a:r>
              <a:rPr dirty="0" sz="1100" spc="10">
                <a:latin typeface="Times New Roman"/>
                <a:cs typeface="Times New Roman"/>
              </a:rPr>
              <a:t>advance and </a:t>
            </a:r>
            <a:r>
              <a:rPr dirty="0" sz="1100" spc="5">
                <a:latin typeface="Times New Roman"/>
                <a:cs typeface="Times New Roman"/>
              </a:rPr>
              <a:t>therefore  decide to </a:t>
            </a:r>
            <a:r>
              <a:rPr dirty="0" sz="1100" spc="10">
                <a:latin typeface="Times New Roman"/>
                <a:cs typeface="Times New Roman"/>
              </a:rPr>
              <a:t>buy one S$P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future contract. Suppose in early may the </a:t>
            </a:r>
            <a:r>
              <a:rPr dirty="0" sz="1100" spc="15">
                <a:latin typeface="Times New Roman"/>
                <a:cs typeface="Times New Roman"/>
              </a:rPr>
              <a:t>S$P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at 1415.70 and the speculator buys a June S$P 500 </a:t>
            </a:r>
            <a:r>
              <a:rPr dirty="0" sz="1100" spc="5">
                <a:latin typeface="Times New Roman"/>
                <a:cs typeface="Times New Roman"/>
              </a:rPr>
              <a:t>future contract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settlement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of  1417.70.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dollars value of the futures contract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set at </a:t>
            </a:r>
            <a:r>
              <a:rPr dirty="0" sz="1100" spc="10">
                <a:latin typeface="Times New Roman"/>
                <a:cs typeface="Times New Roman"/>
              </a:rPr>
              <a:t>$250 </a:t>
            </a:r>
            <a:r>
              <a:rPr dirty="0" sz="1100" spc="5">
                <a:latin typeface="Times New Roman"/>
                <a:cs typeface="Times New Roman"/>
              </a:rPr>
              <a:t>times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settlement price, 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purchaser of the contract promises to </a:t>
            </a:r>
            <a:r>
              <a:rPr dirty="0" sz="1100" spc="15">
                <a:latin typeface="Times New Roman"/>
                <a:cs typeface="Times New Roman"/>
              </a:rPr>
              <a:t>pay </a:t>
            </a:r>
            <a:r>
              <a:rPr dirty="0" sz="1100" spc="10">
                <a:latin typeface="Times New Roman"/>
                <a:cs typeface="Times New Roman"/>
              </a:rPr>
              <a:t>1417.50x$50, or $354,425, 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delivery  </a:t>
            </a:r>
            <a:r>
              <a:rPr dirty="0" sz="1100" spc="5">
                <a:latin typeface="Times New Roman"/>
                <a:cs typeface="Times New Roman"/>
              </a:rPr>
              <a:t>date. Several </a:t>
            </a:r>
            <a:r>
              <a:rPr dirty="0" sz="1100" spc="10">
                <a:latin typeface="Times New Roman"/>
                <a:cs typeface="Times New Roman"/>
              </a:rPr>
              <a:t>weeks </a:t>
            </a:r>
            <a:r>
              <a:rPr dirty="0" sz="1100" spc="5">
                <a:latin typeface="Times New Roman"/>
                <a:cs typeface="Times New Roman"/>
              </a:rPr>
              <a:t>later the </a:t>
            </a:r>
            <a:r>
              <a:rPr dirty="0" sz="1100" spc="10">
                <a:latin typeface="Times New Roman"/>
                <a:cs typeface="Times New Roman"/>
              </a:rPr>
              <a:t>stock market has </a:t>
            </a:r>
            <a:r>
              <a:rPr dirty="0" sz="1100" spc="5">
                <a:latin typeface="Times New Roman"/>
                <a:cs typeface="Times New Roman"/>
              </a:rPr>
              <a:t>advanced,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future contract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trades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1420. </a:t>
            </a:r>
            <a:r>
              <a:rPr dirty="0" sz="1100" spc="5">
                <a:latin typeface="Times New Roman"/>
                <a:cs typeface="Times New Roman"/>
              </a:rPr>
              <a:t>the speculator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5">
                <a:latin typeface="Times New Roman"/>
                <a:cs typeface="Times New Roman"/>
              </a:rPr>
              <a:t>decide to close </a:t>
            </a:r>
            <a:r>
              <a:rPr dirty="0" sz="1100" spc="10">
                <a:latin typeface="Times New Roman"/>
                <a:cs typeface="Times New Roman"/>
              </a:rPr>
              <a:t>out the </a:t>
            </a:r>
            <a:r>
              <a:rPr dirty="0" sz="1100" spc="5">
                <a:latin typeface="Times New Roman"/>
                <a:cs typeface="Times New Roman"/>
              </a:rPr>
              <a:t>position </a:t>
            </a:r>
            <a:r>
              <a:rPr dirty="0" sz="1100" spc="10">
                <a:latin typeface="Times New Roman"/>
                <a:cs typeface="Times New Roman"/>
              </a:rPr>
              <a:t>and take </a:t>
            </a:r>
            <a:r>
              <a:rPr dirty="0" sz="1100" spc="5">
                <a:latin typeface="Times New Roman"/>
                <a:cs typeface="Times New Roman"/>
              </a:rPr>
              <a:t>her profit of </a:t>
            </a:r>
            <a:r>
              <a:rPr dirty="0" sz="1100" spc="10">
                <a:latin typeface="Times New Roman"/>
                <a:cs typeface="Times New Roman"/>
              </a:rPr>
              <a:t>(1420-  </a:t>
            </a:r>
            <a:r>
              <a:rPr dirty="0" sz="1100" spc="5">
                <a:latin typeface="Times New Roman"/>
                <a:cs typeface="Times New Roman"/>
              </a:rPr>
              <a:t>1417.70)x$250,or $575.note </a:t>
            </a:r>
            <a:r>
              <a:rPr dirty="0" sz="1100" spc="10">
                <a:latin typeface="Times New Roman"/>
                <a:cs typeface="Times New Roman"/>
              </a:rPr>
              <a:t>that only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net gain or loss changes hands; the speculator  never </a:t>
            </a:r>
            <a:r>
              <a:rPr dirty="0" sz="1100" spc="5">
                <a:latin typeface="Times New Roman"/>
                <a:cs typeface="Times New Roman"/>
              </a:rPr>
              <a:t>actually needs to </a:t>
            </a:r>
            <a:r>
              <a:rPr dirty="0" sz="1100" spc="10">
                <a:latin typeface="Times New Roman"/>
                <a:cs typeface="Times New Roman"/>
              </a:rPr>
              <a:t>come up </a:t>
            </a:r>
            <a:r>
              <a:rPr dirty="0" sz="1100" spc="5">
                <a:latin typeface="Times New Roman"/>
                <a:cs typeface="Times New Roman"/>
              </a:rPr>
              <a:t>with $354,425.large gains or losses are possible with stock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 futures,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leverage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provide is attractive to </a:t>
            </a:r>
            <a:r>
              <a:rPr dirty="0" sz="1100" spc="10">
                <a:latin typeface="Times New Roman"/>
                <a:cs typeface="Times New Roman"/>
              </a:rPr>
              <a:t>many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people.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Delivery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Procedures: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200"/>
              </a:lnSpc>
              <a:spcBef>
                <a:spcPts val="284"/>
              </a:spcBef>
            </a:pPr>
            <a:r>
              <a:rPr dirty="0" sz="1100" spc="5">
                <a:latin typeface="Times New Roman"/>
                <a:cs typeface="Times New Roman"/>
              </a:rPr>
              <a:t>Suppose </a:t>
            </a:r>
            <a:r>
              <a:rPr dirty="0" sz="1100" spc="10">
                <a:latin typeface="Times New Roman"/>
                <a:cs typeface="Times New Roman"/>
              </a:rPr>
              <a:t>someone wants to </a:t>
            </a:r>
            <a:r>
              <a:rPr dirty="0" sz="1100" spc="5">
                <a:latin typeface="Times New Roman"/>
                <a:cs typeface="Times New Roman"/>
              </a:rPr>
              <a:t>deliver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5% </a:t>
            </a:r>
            <a:r>
              <a:rPr dirty="0" sz="1100" spc="10">
                <a:latin typeface="Times New Roman"/>
                <a:cs typeface="Times New Roman"/>
              </a:rPr>
              <a:t>bond with 20 years, 11 months remaining in </a:t>
            </a:r>
            <a:r>
              <a:rPr dirty="0" sz="1100">
                <a:latin typeface="Times New Roman"/>
                <a:cs typeface="Times New Roman"/>
              </a:rPr>
              <a:t>its  life,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that the </a:t>
            </a:r>
            <a:r>
              <a:rPr dirty="0" sz="1100" spc="5">
                <a:latin typeface="Times New Roman"/>
                <a:cs typeface="Times New Roman"/>
              </a:rPr>
              <a:t>settlement price for the </a:t>
            </a:r>
            <a:r>
              <a:rPr dirty="0" sz="1100" spc="10">
                <a:latin typeface="Times New Roman"/>
                <a:cs typeface="Times New Roman"/>
              </a:rPr>
              <a:t>T-bond </a:t>
            </a:r>
            <a:r>
              <a:rPr dirty="0" sz="1100" spc="5">
                <a:latin typeface="Times New Roman"/>
                <a:cs typeface="Times New Roman"/>
              </a:rPr>
              <a:t>futures contract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position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91-00.  By exchange </a:t>
            </a:r>
            <a:r>
              <a:rPr dirty="0" sz="1100" spc="5">
                <a:latin typeface="Times New Roman"/>
                <a:cs typeface="Times New Roman"/>
              </a:rPr>
              <a:t>policy, the remaining maturity is rounded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nearest quarter, giving  </a:t>
            </a:r>
            <a:r>
              <a:rPr dirty="0" sz="1100" spc="10">
                <a:latin typeface="Times New Roman"/>
                <a:cs typeface="Times New Roman"/>
              </a:rPr>
              <a:t>20 years and </a:t>
            </a:r>
            <a:r>
              <a:rPr dirty="0" sz="1100" spc="5">
                <a:latin typeface="Times New Roman"/>
                <a:cs typeface="Times New Roman"/>
              </a:rPr>
              <a:t>three quarters.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invoice price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then</a:t>
            </a:r>
            <a:endParaRPr sz="1100">
              <a:latin typeface="Times New Roman"/>
              <a:cs typeface="Times New Roman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2096516" y="5230561"/>
          <a:ext cx="3403600" cy="1148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820"/>
                <a:gridCol w="751840"/>
                <a:gridCol w="2440305"/>
              </a:tblGrid>
              <a:tr h="1617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35560">
                        <a:lnSpc>
                          <a:spcPts val="1175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0.9100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968375">
                        <a:lnSpc>
                          <a:spcPts val="1175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Futures settlement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price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164971">
                <a:tc>
                  <a:txBody>
                    <a:bodyPr/>
                    <a:lstStyle/>
                    <a:p>
                      <a:pPr marL="31750">
                        <a:lnSpc>
                          <a:spcPts val="1200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*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35560">
                        <a:lnSpc>
                          <a:spcPts val="1200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$100,000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968375">
                        <a:lnSpc>
                          <a:spcPts val="1200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Contract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size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213382">
                <a:tc>
                  <a:txBody>
                    <a:bodyPr/>
                    <a:lstStyle/>
                    <a:p>
                      <a:pPr marL="31750">
                        <a:lnSpc>
                          <a:spcPts val="1250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*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35560">
                        <a:lnSpc>
                          <a:spcPts val="1250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0.8821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68375">
                        <a:lnSpc>
                          <a:spcPts val="1250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Conversion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factor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281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35560">
                        <a:lnSpc>
                          <a:spcPts val="1270"/>
                        </a:lnSpc>
                        <a:spcBef>
                          <a:spcPts val="845"/>
                        </a:spcBef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$80,271.10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07315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03935">
                        <a:lnSpc>
                          <a:spcPts val="1270"/>
                        </a:lnSpc>
                        <a:spcBef>
                          <a:spcPts val="845"/>
                        </a:spcBef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Principal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due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07315"/>
                </a:tc>
              </a:tr>
              <a:tr h="164971">
                <a:tc>
                  <a:txBody>
                    <a:bodyPr/>
                    <a:lstStyle/>
                    <a:p>
                      <a:pPr marL="31750">
                        <a:lnSpc>
                          <a:spcPts val="1200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+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dirty="0" u="sng" sz="11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sz="11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u="sng" sz="1100" spc="9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sz="1100" spc="5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2,083.33</a:t>
                      </a:r>
                      <a:r>
                        <a:rPr dirty="0" u="sng" sz="1100" spc="-6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977265">
                        <a:lnSpc>
                          <a:spcPts val="1200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Accrued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interest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1617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175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$82,354.53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967740">
                        <a:lnSpc>
                          <a:spcPts val="1175"/>
                        </a:lnSpc>
                      </a:pPr>
                      <a:r>
                        <a:rPr dirty="0" sz="1100" spc="5">
                          <a:latin typeface="Times New Roman"/>
                          <a:cs typeface="Times New Roman"/>
                        </a:rPr>
                        <a:t>Total </a:t>
                      </a:r>
                      <a:r>
                        <a:rPr dirty="0" sz="1100" spc="10">
                          <a:latin typeface="Times New Roman"/>
                          <a:cs typeface="Times New Roman"/>
                        </a:rPr>
                        <a:t>due </a:t>
                      </a:r>
                      <a:r>
                        <a:rPr dirty="0" sz="1100" spc="15">
                          <a:latin typeface="Times New Roman"/>
                          <a:cs typeface="Times New Roman"/>
                        </a:rPr>
                        <a:t>=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invoice</a:t>
                      </a:r>
                      <a:r>
                        <a:rPr dirty="0" sz="1100" spc="-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price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1434338" y="6521286"/>
            <a:ext cx="5335270" cy="267208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</a:pPr>
            <a:r>
              <a:rPr dirty="0" sz="1100" spc="10">
                <a:latin typeface="Times New Roman"/>
                <a:cs typeface="Times New Roman"/>
              </a:rPr>
              <a:t>Note the </a:t>
            </a:r>
            <a:r>
              <a:rPr dirty="0" sz="1100" spc="5">
                <a:latin typeface="Times New Roman"/>
                <a:cs typeface="Times New Roman"/>
              </a:rPr>
              <a:t>accrued interest calculation. </a:t>
            </a:r>
            <a:r>
              <a:rPr dirty="0" sz="1100" spc="10">
                <a:latin typeface="Times New Roman"/>
                <a:cs typeface="Times New Roman"/>
              </a:rPr>
              <a:t>The bond </a:t>
            </a:r>
            <a:r>
              <a:rPr dirty="0" sz="1100" spc="5">
                <a:latin typeface="Times New Roman"/>
                <a:cs typeface="Times New Roman"/>
              </a:rPr>
              <a:t>matures in </a:t>
            </a:r>
            <a:r>
              <a:rPr dirty="0" sz="1100" spc="10">
                <a:latin typeface="Times New Roman"/>
                <a:cs typeface="Times New Roman"/>
              </a:rPr>
              <a:t>20 years and 11 </a:t>
            </a:r>
            <a:r>
              <a:rPr dirty="0" sz="1100" spc="5">
                <a:latin typeface="Times New Roman"/>
                <a:cs typeface="Times New Roman"/>
              </a:rPr>
              <a:t>months,  </a:t>
            </a:r>
            <a:r>
              <a:rPr dirty="0" sz="1100" spc="10">
                <a:latin typeface="Times New Roman"/>
                <a:cs typeface="Times New Roman"/>
              </a:rPr>
              <a:t>meaning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5 </a:t>
            </a:r>
            <a:r>
              <a:rPr dirty="0" sz="1100" spc="5">
                <a:latin typeface="Times New Roman"/>
                <a:cs typeface="Times New Roman"/>
              </a:rPr>
              <a:t>months into the interest rate cycle. </a:t>
            </a:r>
            <a:r>
              <a:rPr dirty="0" sz="1100" spc="10">
                <a:latin typeface="Times New Roman"/>
                <a:cs typeface="Times New Roman"/>
              </a:rPr>
              <a:t>Accrued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on one bond </a:t>
            </a:r>
            <a:r>
              <a:rPr dirty="0" sz="1100" spc="5">
                <a:latin typeface="Times New Roman"/>
                <a:cs typeface="Times New Roman"/>
              </a:rPr>
              <a:t>is therefore  5/6 </a:t>
            </a:r>
            <a:r>
              <a:rPr dirty="0" sz="1100" spc="10">
                <a:latin typeface="Times New Roman"/>
                <a:cs typeface="Times New Roman"/>
              </a:rPr>
              <a:t>* </a:t>
            </a:r>
            <a:r>
              <a:rPr dirty="0" sz="1100" spc="5">
                <a:latin typeface="Times New Roman"/>
                <a:cs typeface="Times New Roman"/>
              </a:rPr>
              <a:t>$25, or 420.83.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$100,000 </a:t>
            </a:r>
            <a:r>
              <a:rPr dirty="0" sz="1100" spc="5">
                <a:latin typeface="Times New Roman"/>
                <a:cs typeface="Times New Roman"/>
              </a:rPr>
              <a:t>par, the total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$2,083.33.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At any given </a:t>
            </a:r>
            <a:r>
              <a:rPr dirty="0" sz="1100" spc="5">
                <a:latin typeface="Times New Roman"/>
                <a:cs typeface="Times New Roman"/>
              </a:rPr>
              <a:t>time, </a:t>
            </a:r>
            <a:r>
              <a:rPr dirty="0" sz="1100" spc="10">
                <a:latin typeface="Times New Roman"/>
                <a:cs typeface="Times New Roman"/>
              </a:rPr>
              <a:t>several </a:t>
            </a:r>
            <a:r>
              <a:rPr dirty="0" sz="1100" spc="5">
                <a:latin typeface="Times New Roman"/>
                <a:cs typeface="Times New Roman"/>
              </a:rPr>
              <a:t>dozen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are usually eligible for delivery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T-bond  </a:t>
            </a:r>
            <a:r>
              <a:rPr dirty="0" sz="1100" spc="5">
                <a:latin typeface="Times New Roman"/>
                <a:cs typeface="Times New Roman"/>
              </a:rPr>
              <a:t>futures contract. </a:t>
            </a:r>
            <a:r>
              <a:rPr dirty="0" sz="1100" spc="10">
                <a:latin typeface="Times New Roman"/>
                <a:cs typeface="Times New Roman"/>
              </a:rPr>
              <a:t>Normally one of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10">
                <a:latin typeface="Times New Roman"/>
                <a:cs typeface="Times New Roman"/>
              </a:rPr>
              <a:t>bonds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cheapest to deliver.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cheapest to  </a:t>
            </a:r>
            <a:r>
              <a:rPr dirty="0" sz="1100" spc="5">
                <a:latin typeface="Times New Roman"/>
                <a:cs typeface="Times New Roman"/>
              </a:rPr>
              <a:t>deliver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is the deliverable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preferred </a:t>
            </a:r>
            <a:r>
              <a:rPr dirty="0" sz="1100" spc="10">
                <a:latin typeface="Times New Roman"/>
                <a:cs typeface="Times New Roman"/>
              </a:rPr>
              <a:t>by the </a:t>
            </a:r>
            <a:r>
              <a:rPr dirty="0" sz="1100" spc="5">
                <a:latin typeface="Times New Roman"/>
                <a:cs typeface="Times New Roman"/>
              </a:rPr>
              <a:t>sellers, because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costs </a:t>
            </a:r>
            <a:r>
              <a:rPr dirty="0" sz="1100" spc="10">
                <a:latin typeface="Times New Roman"/>
                <a:cs typeface="Times New Roman"/>
              </a:rPr>
              <a:t>them the </a:t>
            </a:r>
            <a:r>
              <a:rPr dirty="0" sz="1100" spc="5">
                <a:latin typeface="Times New Roman"/>
                <a:cs typeface="Times New Roman"/>
              </a:rPr>
              <a:t>least  to </a:t>
            </a:r>
            <a:r>
              <a:rPr dirty="0" sz="1100">
                <a:latin typeface="Times New Roman"/>
                <a:cs typeface="Times New Roman"/>
              </a:rPr>
              <a:t>use.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35"/>
              </a:spcBef>
            </a:pP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technical reasons,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conversion factors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5">
                <a:latin typeface="Times New Roman"/>
                <a:cs typeface="Times New Roman"/>
              </a:rPr>
              <a:t>bonds </a:t>
            </a:r>
            <a:r>
              <a:rPr dirty="0" sz="1100" spc="10">
                <a:latin typeface="Times New Roman"/>
                <a:cs typeface="Times New Roman"/>
              </a:rPr>
              <a:t>equally </a:t>
            </a:r>
            <a:r>
              <a:rPr dirty="0" sz="1100" spc="5">
                <a:latin typeface="Times New Roman"/>
                <a:cs typeface="Times New Roman"/>
              </a:rPr>
              <a:t>attractive </a:t>
            </a:r>
            <a:r>
              <a:rPr dirty="0" sz="1100" spc="10">
                <a:latin typeface="Times New Roman"/>
                <a:cs typeface="Times New Roman"/>
              </a:rPr>
              <a:t>for delivery  </a:t>
            </a:r>
            <a:r>
              <a:rPr dirty="0" sz="1100" spc="5">
                <a:latin typeface="Times New Roman"/>
                <a:cs typeface="Times New Roman"/>
              </a:rPr>
              <a:t>only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when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under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consideration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yield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6%.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If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they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yield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more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less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than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this,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60"/>
              </a:lnSpc>
            </a:pPr>
            <a:r>
              <a:rPr dirty="0" sz="1100" spc="10">
                <a:latin typeface="Times New Roman"/>
                <a:cs typeface="Times New Roman"/>
              </a:rPr>
              <a:t>one bond </a:t>
            </a:r>
            <a:r>
              <a:rPr dirty="0" sz="1100" spc="5">
                <a:latin typeface="Times New Roman"/>
                <a:cs typeface="Times New Roman"/>
              </a:rPr>
              <a:t>is going to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lowest adjusted price, </a:t>
            </a:r>
            <a:r>
              <a:rPr dirty="0" sz="1100" spc="10">
                <a:latin typeface="Times New Roman"/>
                <a:cs typeface="Times New Roman"/>
              </a:rPr>
              <a:t>and hence the cheapest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deliver.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buy bonds to </a:t>
            </a:r>
            <a:r>
              <a:rPr dirty="0" sz="1100" spc="5">
                <a:latin typeface="Times New Roman"/>
                <a:cs typeface="Times New Roman"/>
              </a:rPr>
              <a:t>deliver </a:t>
            </a:r>
            <a:r>
              <a:rPr dirty="0" sz="1100" spc="10">
                <a:latin typeface="Times New Roman"/>
                <a:cs typeface="Times New Roman"/>
              </a:rPr>
              <a:t>against a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contract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want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get these  bonds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cheaply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possible.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Foreign </a:t>
            </a:r>
            <a:r>
              <a:rPr dirty="0" sz="1100" spc="10" b="1">
                <a:latin typeface="Times New Roman"/>
                <a:cs typeface="Times New Roman"/>
              </a:rPr>
              <a:t>Currency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Futures: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81114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Foreign currency futures contracts trade at the International </a:t>
            </a:r>
            <a:r>
              <a:rPr dirty="0" sz="1100" spc="10">
                <a:latin typeface="Times New Roman"/>
                <a:cs typeface="Times New Roman"/>
              </a:rPr>
              <a:t>Monetary Market </a:t>
            </a:r>
            <a:r>
              <a:rPr dirty="0" sz="1100" spc="5">
                <a:latin typeface="Times New Roman"/>
                <a:cs typeface="Times New Roman"/>
              </a:rPr>
              <a:t>of the  </a:t>
            </a:r>
            <a:r>
              <a:rPr dirty="0" sz="1100" spc="10">
                <a:latin typeface="Times New Roman"/>
                <a:cs typeface="Times New Roman"/>
              </a:rPr>
              <a:t>Chicago Mercantile Exchange. They </a:t>
            </a:r>
            <a:r>
              <a:rPr dirty="0" sz="1100" spc="5">
                <a:latin typeface="Times New Roman"/>
                <a:cs typeface="Times New Roman"/>
              </a:rPr>
              <a:t>all call </a:t>
            </a:r>
            <a:r>
              <a:rPr dirty="0" sz="1100" spc="10">
                <a:latin typeface="Times New Roman"/>
                <a:cs typeface="Times New Roman"/>
              </a:rPr>
              <a:t>for delivery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foreign currency in the  </a:t>
            </a:r>
            <a:r>
              <a:rPr dirty="0" sz="1100" spc="5">
                <a:latin typeface="Times New Roman"/>
                <a:cs typeface="Times New Roman"/>
              </a:rPr>
              <a:t>country of issuance to </a:t>
            </a:r>
            <a:r>
              <a:rPr dirty="0" sz="1100" spc="10">
                <a:latin typeface="Times New Roman"/>
                <a:cs typeface="Times New Roman"/>
              </a:rPr>
              <a:t>a bank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clearing </a:t>
            </a:r>
            <a:r>
              <a:rPr dirty="0" sz="1100" spc="10">
                <a:latin typeface="Times New Roman"/>
                <a:cs typeface="Times New Roman"/>
              </a:rPr>
              <a:t>house’s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choosing.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When a U.S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buys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foreign security, there are really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relevant </a:t>
            </a:r>
            <a:r>
              <a:rPr dirty="0" sz="1100" spc="10">
                <a:latin typeface="Times New Roman"/>
                <a:cs typeface="Times New Roman"/>
              </a:rPr>
              <a:t>purchases.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actual purchase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security 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them, but </a:t>
            </a:r>
            <a:r>
              <a:rPr dirty="0" sz="1100" spc="10">
                <a:latin typeface="Times New Roman"/>
                <a:cs typeface="Times New Roman"/>
              </a:rPr>
              <a:t>before the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bought,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must exchange U.S. </a:t>
            </a:r>
            <a:r>
              <a:rPr dirty="0" sz="1100" spc="5">
                <a:latin typeface="Times New Roman"/>
                <a:cs typeface="Times New Roman"/>
              </a:rPr>
              <a:t>dollars for the </a:t>
            </a:r>
            <a:r>
              <a:rPr dirty="0" sz="1100" spc="10">
                <a:latin typeface="Times New Roman"/>
                <a:cs typeface="Times New Roman"/>
              </a:rPr>
              <a:t>necessary foreign currency. In essence, the  </a:t>
            </a:r>
            <a:r>
              <a:rPr dirty="0" sz="1100" spc="5">
                <a:latin typeface="Times New Roman"/>
                <a:cs typeface="Times New Roman"/>
              </a:rPr>
              <a:t>investor is </a:t>
            </a:r>
            <a:r>
              <a:rPr dirty="0" sz="1100" spc="10">
                <a:latin typeface="Times New Roman"/>
                <a:cs typeface="Times New Roman"/>
              </a:rPr>
              <a:t>buying </a:t>
            </a:r>
            <a:r>
              <a:rPr dirty="0" sz="1100" spc="5">
                <a:latin typeface="Times New Roman"/>
                <a:cs typeface="Times New Roman"/>
              </a:rPr>
              <a:t>the foreign </a:t>
            </a:r>
            <a:r>
              <a:rPr dirty="0" sz="1100" spc="10">
                <a:latin typeface="Times New Roman"/>
                <a:cs typeface="Times New Roman"/>
              </a:rPr>
              <a:t>currency, and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can change daily. To </a:t>
            </a:r>
            <a:r>
              <a:rPr dirty="0" sz="1100" spc="5">
                <a:latin typeface="Times New Roman"/>
                <a:cs typeface="Times New Roman"/>
              </a:rPr>
              <a:t>the investor, the  </a:t>
            </a:r>
            <a:r>
              <a:rPr dirty="0" sz="1100" spc="10">
                <a:latin typeface="Times New Roman"/>
                <a:cs typeface="Times New Roman"/>
              </a:rPr>
              <a:t>changing </a:t>
            </a:r>
            <a:r>
              <a:rPr dirty="0" sz="1100" spc="5">
                <a:latin typeface="Times New Roman"/>
                <a:cs typeface="Times New Roman"/>
              </a:rPr>
              <a:t>relationships </a:t>
            </a:r>
            <a:r>
              <a:rPr dirty="0" sz="1100" spc="10">
                <a:latin typeface="Times New Roman"/>
                <a:cs typeface="Times New Roman"/>
              </a:rPr>
              <a:t>among </a:t>
            </a:r>
            <a:r>
              <a:rPr dirty="0" sz="1100" spc="5">
                <a:latin typeface="Times New Roman"/>
                <a:cs typeface="Times New Roman"/>
              </a:rPr>
              <a:t>currencies of interest constitute foreign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risk.  </a:t>
            </a:r>
            <a:r>
              <a:rPr dirty="0" sz="1100" spc="10">
                <a:latin typeface="Times New Roman"/>
                <a:cs typeface="Times New Roman"/>
              </a:rPr>
              <a:t>Modest 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result in significant dollar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differences.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Foreign currency futures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the catalyst that caused the rapid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 the financial  futures market.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products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immediately successful.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major corporations face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 least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foreign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and quickly </a:t>
            </a:r>
            <a:r>
              <a:rPr dirty="0" sz="1100" spc="5">
                <a:latin typeface="Times New Roman"/>
                <a:cs typeface="Times New Roman"/>
              </a:rPr>
              <a:t>discovered the </a:t>
            </a:r>
            <a:r>
              <a:rPr dirty="0" sz="1100" spc="10">
                <a:latin typeface="Times New Roman"/>
                <a:cs typeface="Times New Roman"/>
              </a:rPr>
              <a:t>convenience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futures  as </a:t>
            </a:r>
            <a:r>
              <a:rPr dirty="0" sz="1100" spc="10">
                <a:latin typeface="Times New Roman"/>
                <a:cs typeface="Times New Roman"/>
              </a:rPr>
              <a:t>a hedging </a:t>
            </a:r>
            <a:r>
              <a:rPr dirty="0" sz="1100" spc="5">
                <a:latin typeface="Times New Roman"/>
                <a:cs typeface="Times New Roman"/>
              </a:rPr>
              <a:t>vehicle. Speculators </a:t>
            </a:r>
            <a:r>
              <a:rPr dirty="0" sz="1100" spc="10">
                <a:latin typeface="Times New Roman"/>
                <a:cs typeface="Times New Roman"/>
              </a:rPr>
              <a:t>saw a </a:t>
            </a:r>
            <a:r>
              <a:rPr dirty="0" sz="1100" spc="5">
                <a:latin typeface="Times New Roman"/>
                <a:cs typeface="Times New Roman"/>
              </a:rPr>
              <a:t>contract easy to understand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use, and therefore,  </a:t>
            </a:r>
            <a:r>
              <a:rPr dirty="0" sz="1100" spc="10">
                <a:latin typeface="Times New Roman"/>
                <a:cs typeface="Times New Roman"/>
              </a:rPr>
              <a:t>foreign currency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interest to </a:t>
            </a:r>
            <a:r>
              <a:rPr dirty="0" sz="1100" spc="5">
                <a:latin typeface="Times New Roman"/>
                <a:cs typeface="Times New Roman"/>
              </a:rPr>
              <a:t>both hedgers </a:t>
            </a:r>
            <a:r>
              <a:rPr dirty="0" sz="1100" spc="10">
                <a:latin typeface="Times New Roman"/>
                <a:cs typeface="Times New Roman"/>
              </a:rPr>
              <a:t>and speculators. </a:t>
            </a:r>
            <a:r>
              <a:rPr dirty="0" sz="1100" spc="5">
                <a:latin typeface="Times New Roman"/>
                <a:cs typeface="Times New Roman"/>
              </a:rPr>
              <a:t>Their success led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exchanges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spawn </a:t>
            </a:r>
            <a:r>
              <a:rPr dirty="0" sz="1100" spc="5">
                <a:latin typeface="Times New Roman"/>
                <a:cs typeface="Times New Roman"/>
              </a:rPr>
              <a:t>similar products to </a:t>
            </a:r>
            <a:r>
              <a:rPr dirty="0" sz="1100" spc="10">
                <a:latin typeface="Times New Roman"/>
                <a:cs typeface="Times New Roman"/>
              </a:rPr>
              <a:t>hedge other types </a:t>
            </a:r>
            <a:r>
              <a:rPr dirty="0" sz="1100" spc="5">
                <a:latin typeface="Times New Roman"/>
                <a:cs typeface="Times New Roman"/>
              </a:rPr>
              <a:t>of financial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Hedging With </a:t>
            </a:r>
            <a:r>
              <a:rPr dirty="0" sz="1100" spc="5">
                <a:latin typeface="Times New Roman"/>
                <a:cs typeface="Times New Roman"/>
              </a:rPr>
              <a:t>Stock-Index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investors hedge with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futures for the same reasons that fixed-  income </a:t>
            </a:r>
            <a:r>
              <a:rPr dirty="0" sz="1100" spc="5">
                <a:latin typeface="Times New Roman"/>
                <a:cs typeface="Times New Roman"/>
              </a:rPr>
              <a:t>investors use them. Investors, </a:t>
            </a:r>
            <a:r>
              <a:rPr dirty="0" sz="1100" spc="10">
                <a:latin typeface="Times New Roman"/>
                <a:cs typeface="Times New Roman"/>
              </a:rPr>
              <a:t>whether individuals or institutions, may hold a  </a:t>
            </a:r>
            <a:r>
              <a:rPr dirty="0" sz="1100" spc="5">
                <a:latin typeface="Times New Roman"/>
                <a:cs typeface="Times New Roman"/>
              </a:rPr>
              <a:t>substantial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portfolio that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subject to </a:t>
            </a:r>
            <a:r>
              <a:rPr dirty="0" sz="1100" spc="10">
                <a:latin typeface="Times New Roman"/>
                <a:cs typeface="Times New Roman"/>
              </a:rPr>
              <a:t>the risk of </a:t>
            </a:r>
            <a:r>
              <a:rPr dirty="0" sz="1100" spc="5">
                <a:latin typeface="Times New Roman"/>
                <a:cs typeface="Times New Roman"/>
              </a:rPr>
              <a:t>the overall market; that is, systematic  risk.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futures contract enables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to transfer part or all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to those willing  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0">
                <a:latin typeface="Times New Roman"/>
                <a:cs typeface="Times New Roman"/>
              </a:rPr>
              <a:t>Stock-index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have opened up </a:t>
            </a:r>
            <a:r>
              <a:rPr dirty="0" sz="1100" spc="15">
                <a:latin typeface="Times New Roman"/>
                <a:cs typeface="Times New Roman"/>
              </a:rPr>
              <a:t>new,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relatively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inexpensive,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opportunities for investors to manage market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through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hedging.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Investors can use financial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 indexes to hedge against an overall  market </a:t>
            </a:r>
            <a:r>
              <a:rPr dirty="0" sz="1100" spc="5">
                <a:latin typeface="Times New Roman"/>
                <a:cs typeface="Times New Roman"/>
              </a:rPr>
              <a:t>decline.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investors </a:t>
            </a:r>
            <a:r>
              <a:rPr dirty="0" sz="1100" spc="10">
                <a:latin typeface="Times New Roman"/>
                <a:cs typeface="Times New Roman"/>
              </a:rPr>
              <a:t>can hedge against systematic or market </a:t>
            </a:r>
            <a:r>
              <a:rPr dirty="0" sz="1100" spc="5">
                <a:latin typeface="Times New Roman"/>
                <a:cs typeface="Times New Roman"/>
              </a:rPr>
              <a:t>risk by selling the  appropriate </a:t>
            </a:r>
            <a:r>
              <a:rPr dirty="0" sz="1100" spc="10">
                <a:latin typeface="Times New Roman"/>
                <a:cs typeface="Times New Roman"/>
              </a:rPr>
              <a:t>number of </a:t>
            </a:r>
            <a:r>
              <a:rPr dirty="0" sz="1100" spc="5">
                <a:latin typeface="Times New Roman"/>
                <a:cs typeface="Times New Roman"/>
              </a:rPr>
              <a:t>contracts </a:t>
            </a:r>
            <a:r>
              <a:rPr dirty="0" sz="1100" spc="10">
                <a:latin typeface="Times New Roman"/>
                <a:cs typeface="Times New Roman"/>
              </a:rPr>
              <a:t>against a stock </a:t>
            </a:r>
            <a:r>
              <a:rPr dirty="0" sz="1100" spc="5">
                <a:latin typeface="Times New Roman"/>
                <a:cs typeface="Times New Roman"/>
              </a:rPr>
              <a:t>portfolio. In effect, stock-index futures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contracts give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the opportunity to protect his or her portfolio against market  fluctuations.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hedge market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able to take a </a:t>
            </a:r>
            <a:r>
              <a:rPr dirty="0" sz="1100" spc="5">
                <a:latin typeface="Times New Roman"/>
                <a:cs typeface="Times New Roman"/>
              </a:rPr>
              <a:t>position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hedging </a:t>
            </a:r>
            <a:r>
              <a:rPr dirty="0" sz="1100" spc="10">
                <a:latin typeface="Times New Roman"/>
                <a:cs typeface="Times New Roman"/>
              </a:rPr>
              <a:t>asset </a:t>
            </a:r>
            <a:r>
              <a:rPr dirty="0" sz="1100" spc="5">
                <a:latin typeface="Times New Roman"/>
                <a:cs typeface="Times New Roman"/>
              </a:rPr>
              <a:t>(in </a:t>
            </a:r>
            <a:r>
              <a:rPr dirty="0" sz="1100" spc="10">
                <a:latin typeface="Times New Roman"/>
                <a:cs typeface="Times New Roman"/>
              </a:rPr>
              <a:t>this  case, stock-index </a:t>
            </a:r>
            <a:r>
              <a:rPr dirty="0" sz="1100" spc="5">
                <a:latin typeface="Times New Roman"/>
                <a:cs typeface="Times New Roman"/>
              </a:rPr>
              <a:t>future) such </a:t>
            </a:r>
            <a:r>
              <a:rPr dirty="0" sz="1100" spc="10">
                <a:latin typeface="Times New Roman"/>
                <a:cs typeface="Times New Roman"/>
              </a:rPr>
              <a:t>that profits or </a:t>
            </a:r>
            <a:r>
              <a:rPr dirty="0" sz="1100" spc="5">
                <a:latin typeface="Times New Roman"/>
                <a:cs typeface="Times New Roman"/>
              </a:rPr>
              <a:t>losses </a:t>
            </a:r>
            <a:r>
              <a:rPr dirty="0" sz="1100" spc="10">
                <a:latin typeface="Times New Roman"/>
                <a:cs typeface="Times New Roman"/>
              </a:rPr>
              <a:t>on the hedging </a:t>
            </a:r>
            <a:r>
              <a:rPr dirty="0" sz="1100" spc="5">
                <a:latin typeface="Times New Roman"/>
                <a:cs typeface="Times New Roman"/>
              </a:rPr>
              <a:t>asset offset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 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portfolio. Stock-index futures permit this action, because </a:t>
            </a:r>
            <a:r>
              <a:rPr dirty="0" sz="1100" spc="10">
                <a:latin typeface="Times New Roman"/>
                <a:cs typeface="Times New Roman"/>
              </a:rPr>
              <a:t>changes in  </a:t>
            </a:r>
            <a:r>
              <a:rPr dirty="0" sz="1100" spc="5">
                <a:latin typeface="Times New Roman"/>
                <a:cs typeface="Times New Roman"/>
              </a:rPr>
              <a:t>the futures prices </a:t>
            </a:r>
            <a:r>
              <a:rPr dirty="0" sz="1100" spc="10">
                <a:latin typeface="Times New Roman"/>
                <a:cs typeface="Times New Roman"/>
              </a:rPr>
              <a:t>themselves </a:t>
            </a:r>
            <a:r>
              <a:rPr dirty="0" sz="1100" spc="5">
                <a:latin typeface="Times New Roman"/>
                <a:cs typeface="Times New Roman"/>
              </a:rPr>
              <a:t>generally are </a:t>
            </a:r>
            <a:r>
              <a:rPr dirty="0" sz="1100" spc="10">
                <a:latin typeface="Times New Roman"/>
                <a:cs typeface="Times New Roman"/>
              </a:rPr>
              <a:t>highly </a:t>
            </a:r>
            <a:r>
              <a:rPr dirty="0" sz="1100" spc="5">
                <a:latin typeface="Times New Roman"/>
                <a:cs typeface="Times New Roman"/>
              </a:rPr>
              <a:t>correlated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changes in </a:t>
            </a:r>
            <a:r>
              <a:rPr dirty="0" sz="1100" spc="10">
                <a:latin typeface="Times New Roman"/>
                <a:cs typeface="Times New Roman"/>
              </a:rPr>
              <a:t>the value of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portfolios that are </a:t>
            </a:r>
            <a:r>
              <a:rPr dirty="0" sz="1100" spc="10">
                <a:latin typeface="Times New Roman"/>
                <a:cs typeface="Times New Roman"/>
              </a:rPr>
              <a:t>caused by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wide </a:t>
            </a:r>
            <a:r>
              <a:rPr dirty="0" sz="1100" spc="5">
                <a:latin typeface="Times New Roman"/>
                <a:cs typeface="Times New Roman"/>
              </a:rPr>
              <a:t>events.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diversified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portfolio,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therefore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lower the nonsystematic risk,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correlation </a:t>
            </a:r>
            <a:r>
              <a:rPr dirty="0" sz="1100" spc="10">
                <a:latin typeface="Times New Roman"/>
                <a:cs typeface="Times New Roman"/>
              </a:rPr>
              <a:t>between  </a:t>
            </a:r>
            <a:r>
              <a:rPr dirty="0" sz="1100" spc="5">
                <a:latin typeface="Times New Roman"/>
                <a:cs typeface="Times New Roman"/>
              </a:rPr>
              <a:t>the futures contract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stock positions.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Index Arbitrage </a:t>
            </a:r>
            <a:r>
              <a:rPr dirty="0" sz="1100" spc="15" b="1">
                <a:latin typeface="Times New Roman"/>
                <a:cs typeface="Times New Roman"/>
              </a:rPr>
              <a:t>and </a:t>
            </a:r>
            <a:r>
              <a:rPr dirty="0" sz="1100" spc="10" b="1">
                <a:latin typeface="Times New Roman"/>
                <a:cs typeface="Times New Roman"/>
              </a:rPr>
              <a:t>Program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Trading: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force of considerable </a:t>
            </a:r>
            <a:r>
              <a:rPr dirty="0" sz="1100" spc="10">
                <a:latin typeface="Times New Roman"/>
                <a:cs typeface="Times New Roman"/>
              </a:rPr>
              <a:t>magnitude hit Wall </a:t>
            </a:r>
            <a:r>
              <a:rPr dirty="0" sz="1100" spc="5">
                <a:latin typeface="Times New Roman"/>
                <a:cs typeface="Times New Roman"/>
              </a:rPr>
              <a:t>Street in </a:t>
            </a:r>
            <a:r>
              <a:rPr dirty="0" sz="1100" spc="10">
                <a:latin typeface="Times New Roman"/>
                <a:cs typeface="Times New Roman"/>
              </a:rPr>
              <a:t>the 1980s. </a:t>
            </a:r>
            <a:r>
              <a:rPr dirty="0" sz="1100" spc="5">
                <a:latin typeface="Times New Roman"/>
                <a:cs typeface="Times New Roman"/>
              </a:rPr>
              <a:t>It is called program trading,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captured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attention and generated considerable controversy. It leads to  headlines attributing market </a:t>
            </a:r>
            <a:r>
              <a:rPr dirty="0" sz="1100" spc="10">
                <a:latin typeface="Times New Roman"/>
                <a:cs typeface="Times New Roman"/>
              </a:rPr>
              <a:t>plunges </a:t>
            </a:r>
            <a:r>
              <a:rPr dirty="0" sz="1100" spc="5">
                <a:latin typeface="Times New Roman"/>
                <a:cs typeface="Times New Roman"/>
              </a:rPr>
              <a:t>at least in part to </a:t>
            </a:r>
            <a:r>
              <a:rPr dirty="0" sz="1100" spc="10">
                <a:latin typeface="Times New Roman"/>
                <a:cs typeface="Times New Roman"/>
              </a:rPr>
              <a:t>program </a:t>
            </a:r>
            <a:r>
              <a:rPr dirty="0" sz="1100" spc="5">
                <a:latin typeface="Times New Roman"/>
                <a:cs typeface="Times New Roman"/>
              </a:rPr>
              <a:t>trading, as </a:t>
            </a:r>
            <a:r>
              <a:rPr dirty="0" sz="1100" spc="10">
                <a:latin typeface="Times New Roman"/>
                <a:cs typeface="Times New Roman"/>
              </a:rPr>
              <a:t>happened </a:t>
            </a:r>
            <a:r>
              <a:rPr dirty="0" sz="1100" spc="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October </a:t>
            </a:r>
            <a:r>
              <a:rPr dirty="0" sz="1100" spc="5">
                <a:latin typeface="Times New Roman"/>
                <a:cs typeface="Times New Roman"/>
              </a:rPr>
              <a:t>19,1987, </a:t>
            </a:r>
            <a:r>
              <a:rPr dirty="0" sz="1100" spc="10">
                <a:latin typeface="Times New Roman"/>
                <a:cs typeface="Times New Roman"/>
              </a:rPr>
              <a:t>when the DJIA </a:t>
            </a:r>
            <a:r>
              <a:rPr dirty="0" sz="1100" spc="5">
                <a:latin typeface="Times New Roman"/>
                <a:cs typeface="Times New Roman"/>
              </a:rPr>
              <a:t>fell </a:t>
            </a:r>
            <a:r>
              <a:rPr dirty="0" sz="1100" spc="10">
                <a:latin typeface="Times New Roman"/>
                <a:cs typeface="Times New Roman"/>
              </a:rPr>
              <a:t>over 500 </a:t>
            </a:r>
            <a:r>
              <a:rPr dirty="0" sz="1100" spc="5">
                <a:latin typeface="Times New Roman"/>
                <a:cs typeface="Times New Roman"/>
              </a:rPr>
              <a:t>points. Because program trading typically  </a:t>
            </a:r>
            <a:r>
              <a:rPr dirty="0" sz="1100" spc="10">
                <a:latin typeface="Times New Roman"/>
                <a:cs typeface="Times New Roman"/>
              </a:rPr>
              <a:t>involves </a:t>
            </a:r>
            <a:r>
              <a:rPr dirty="0" sz="1100" spc="5">
                <a:latin typeface="Times New Roman"/>
                <a:cs typeface="Times New Roman"/>
              </a:rPr>
              <a:t>positions in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stock-index futures contracts,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consider the topic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within the general discussion of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hedging.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003808" y="8980251"/>
            <a:ext cx="5333365" cy="6559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2700" marR="5715">
              <a:lnSpc>
                <a:spcPts val="1300"/>
              </a:lnSpc>
              <a:spcBef>
                <a:spcPts val="190"/>
              </a:spcBef>
            </a:pPr>
            <a:r>
              <a:rPr dirty="0" sz="1100" spc="10">
                <a:latin typeface="Times New Roman"/>
                <a:cs typeface="Times New Roman"/>
              </a:rPr>
              <a:t>The terms program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and index </a:t>
            </a:r>
            <a:r>
              <a:rPr dirty="0" sz="1100" spc="5">
                <a:latin typeface="Times New Roman"/>
                <a:cs typeface="Times New Roman"/>
              </a:rPr>
              <a:t>arbitrage often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used together. In general terms,  index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arbitrage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refers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attempts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exploit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differences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between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stock-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254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270" cy="547306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10">
                <a:latin typeface="Times New Roman"/>
                <a:cs typeface="Times New Roman"/>
              </a:rPr>
              <a:t>futures and the prices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index </a:t>
            </a:r>
            <a:r>
              <a:rPr dirty="0" sz="1100" spc="5">
                <a:latin typeface="Times New Roman"/>
                <a:cs typeface="Times New Roman"/>
              </a:rPr>
              <a:t>of stocks </a:t>
            </a:r>
            <a:r>
              <a:rPr dirty="0" sz="1100" spc="10">
                <a:latin typeface="Times New Roman"/>
                <a:cs typeface="Times New Roman"/>
              </a:rPr>
              <a:t>underlying the </a:t>
            </a:r>
            <a:r>
              <a:rPr dirty="0" sz="1100" spc="5">
                <a:latin typeface="Times New Roman"/>
                <a:cs typeface="Times New Roman"/>
              </a:rPr>
              <a:t>futures contract. </a:t>
            </a:r>
            <a:r>
              <a:rPr dirty="0" sz="1100" spc="10">
                <a:latin typeface="Times New Roman"/>
                <a:cs typeface="Times New Roman"/>
              </a:rPr>
              <a:t>For  example, </a:t>
            </a: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futures price is too </a:t>
            </a:r>
            <a:r>
              <a:rPr dirty="0" sz="1100" spc="10">
                <a:latin typeface="Times New Roman"/>
                <a:cs typeface="Times New Roman"/>
              </a:rPr>
              <a:t>high </a:t>
            </a:r>
            <a:r>
              <a:rPr dirty="0" sz="1100" spc="5">
                <a:latin typeface="Times New Roman"/>
                <a:cs typeface="Times New Roman"/>
              </a:rPr>
              <a:t>relative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Index, investors  could short the futures contract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buy the stocks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index. In theory, arbitrageurs  should </a:t>
            </a:r>
            <a:r>
              <a:rPr dirty="0" sz="1100" spc="10">
                <a:latin typeface="Times New Roman"/>
                <a:cs typeface="Times New Roman"/>
              </a:rPr>
              <a:t>be able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build a hedged </a:t>
            </a:r>
            <a:r>
              <a:rPr dirty="0" sz="1100" spc="5">
                <a:latin typeface="Times New Roman"/>
                <a:cs typeface="Times New Roman"/>
              </a:rPr>
              <a:t>portfolio that </a:t>
            </a:r>
            <a:r>
              <a:rPr dirty="0" sz="1100" spc="10">
                <a:latin typeface="Times New Roman"/>
                <a:cs typeface="Times New Roman"/>
              </a:rPr>
              <a:t>earns </a:t>
            </a:r>
            <a:r>
              <a:rPr dirty="0" sz="1100" spc="5">
                <a:latin typeface="Times New Roman"/>
                <a:cs typeface="Times New Roman"/>
              </a:rPr>
              <a:t>arbitrage profits </a:t>
            </a:r>
            <a:r>
              <a:rPr dirty="0" sz="1100" spc="10">
                <a:latin typeface="Times New Roman"/>
                <a:cs typeface="Times New Roman"/>
              </a:rPr>
              <a:t>equaling the </a:t>
            </a:r>
            <a:r>
              <a:rPr dirty="0" sz="1100" spc="5">
                <a:latin typeface="Times New Roman"/>
                <a:cs typeface="Times New Roman"/>
              </a:rPr>
              <a:t>difference  </a:t>
            </a:r>
            <a:r>
              <a:rPr dirty="0" sz="1100" spc="10">
                <a:latin typeface="Times New Roman"/>
                <a:cs typeface="Times New Roman"/>
              </a:rPr>
              <a:t>between the two </a:t>
            </a:r>
            <a:r>
              <a:rPr dirty="0" sz="1100" spc="5">
                <a:latin typeface="Times New Roman"/>
                <a:cs typeface="Times New Roman"/>
              </a:rPr>
              <a:t>positions. If the price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deemed </a:t>
            </a:r>
            <a:r>
              <a:rPr dirty="0" sz="1100" spc="5">
                <a:latin typeface="Times New Roman"/>
                <a:cs typeface="Times New Roman"/>
              </a:rPr>
              <a:t>too </a:t>
            </a:r>
            <a:r>
              <a:rPr dirty="0" sz="1100" spc="10">
                <a:latin typeface="Times New Roman"/>
                <a:cs typeface="Times New Roman"/>
              </a:rPr>
              <a:t>low,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0">
                <a:latin typeface="Times New Roman"/>
                <a:cs typeface="Times New Roman"/>
              </a:rPr>
              <a:t>purchase the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short the stocks, again exploiting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differences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two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If investors are to </a:t>
            </a:r>
            <a:r>
              <a:rPr dirty="0" sz="1100" spc="10">
                <a:latin typeface="Times New Roman"/>
                <a:cs typeface="Times New Roman"/>
              </a:rPr>
              <a:t>be able </a:t>
            </a:r>
            <a:r>
              <a:rPr dirty="0" sz="1100" spc="5">
                <a:latin typeface="Times New Roman"/>
                <a:cs typeface="Times New Roman"/>
              </a:rPr>
              <a:t>to take </a:t>
            </a:r>
            <a:r>
              <a:rPr dirty="0" sz="1100" spc="10">
                <a:latin typeface="Times New Roman"/>
                <a:cs typeface="Times New Roman"/>
              </a:rPr>
              <a:t>advantage of discrepancies between the futures price </a:t>
            </a:r>
            <a:r>
              <a:rPr dirty="0" sz="1100" spc="15">
                <a:latin typeface="Times New Roman"/>
                <a:cs typeface="Times New Roman"/>
              </a:rPr>
              <a:t>and  </a:t>
            </a:r>
            <a:r>
              <a:rPr dirty="0" sz="1100" spc="10">
                <a:latin typeface="Times New Roman"/>
                <a:cs typeface="Times New Roman"/>
              </a:rPr>
              <a:t>the underlying </a:t>
            </a:r>
            <a:r>
              <a:rPr dirty="0" sz="1100" spc="5">
                <a:latin typeface="Times New Roman"/>
                <a:cs typeface="Times New Roman"/>
              </a:rPr>
              <a:t>stock-index price,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able to act </a:t>
            </a:r>
            <a:r>
              <a:rPr dirty="0" sz="1100" spc="10">
                <a:latin typeface="Times New Roman"/>
                <a:cs typeface="Times New Roman"/>
              </a:rPr>
              <a:t>quickly. Program trading </a:t>
            </a:r>
            <a:r>
              <a:rPr dirty="0" sz="1100" spc="5">
                <a:latin typeface="Times New Roman"/>
                <a:cs typeface="Times New Roman"/>
              </a:rPr>
              <a:t>involves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use of computer-generated orders to coordinate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and sell orders for entire portfolios  based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arbitrage opportunities.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arbitrage occurs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portfolios of </a:t>
            </a:r>
            <a:r>
              <a:rPr dirty="0" sz="1100" spc="15">
                <a:latin typeface="Times New Roman"/>
                <a:cs typeface="Times New Roman"/>
              </a:rPr>
              <a:t>common  </a:t>
            </a:r>
            <a:r>
              <a:rPr dirty="0" sz="1100" spc="5">
                <a:latin typeface="Times New Roman"/>
                <a:cs typeface="Times New Roman"/>
              </a:rPr>
              <a:t>stocks,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one hand, and index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other. </a:t>
            </a:r>
            <a:r>
              <a:rPr dirty="0" sz="1100" spc="10">
                <a:latin typeface="Times New Roman"/>
                <a:cs typeface="Times New Roman"/>
              </a:rPr>
              <a:t>Large </a:t>
            </a:r>
            <a:r>
              <a:rPr dirty="0" sz="1100" spc="5">
                <a:latin typeface="Times New Roman"/>
                <a:cs typeface="Times New Roman"/>
              </a:rPr>
              <a:t>institutional 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seek to exploit, differences between </a:t>
            </a: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sides. Specifically,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stock-index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futures prices rise substantially above 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stock-index itself (e.g., the 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500), </a:t>
            </a:r>
            <a:r>
              <a:rPr dirty="0" sz="1100" spc="5">
                <a:latin typeface="Times New Roman"/>
                <a:cs typeface="Times New Roman"/>
              </a:rPr>
              <a:t>they sell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buy the </a:t>
            </a:r>
            <a:r>
              <a:rPr dirty="0" sz="1100" spc="10">
                <a:latin typeface="Times New Roman"/>
                <a:cs typeface="Times New Roman"/>
              </a:rPr>
              <a:t>underlying </a:t>
            </a:r>
            <a:r>
              <a:rPr dirty="0" sz="1100" spc="5">
                <a:latin typeface="Times New Roman"/>
                <a:cs typeface="Times New Roman"/>
              </a:rPr>
              <a:t>stocks, typically in "baskets" of  several </a:t>
            </a:r>
            <a:r>
              <a:rPr dirty="0" sz="1100" spc="10">
                <a:latin typeface="Times New Roman"/>
                <a:cs typeface="Times New Roman"/>
              </a:rPr>
              <a:t>million </a:t>
            </a:r>
            <a:r>
              <a:rPr dirty="0" sz="1100" spc="5">
                <a:latin typeface="Times New Roman"/>
                <a:cs typeface="Times New Roman"/>
              </a:rPr>
              <a:t>dollars. Because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futures price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stock-index </a:t>
            </a:r>
            <a:r>
              <a:rPr dirty="0" sz="1100" spc="10">
                <a:latin typeface="Times New Roman"/>
                <a:cs typeface="Times New Roman"/>
              </a:rPr>
              <a:t>value must be </a:t>
            </a:r>
            <a:r>
              <a:rPr dirty="0" sz="1100" spc="5">
                <a:latin typeface="Times New Roman"/>
                <a:cs typeface="Times New Roman"/>
              </a:rPr>
              <a:t>equal  </a:t>
            </a:r>
            <a:r>
              <a:rPr dirty="0" sz="1100" spc="10">
                <a:latin typeface="Times New Roman"/>
                <a:cs typeface="Times New Roman"/>
              </a:rPr>
              <a:t>when the futures </a:t>
            </a:r>
            <a:r>
              <a:rPr dirty="0" sz="1100" spc="5">
                <a:latin typeface="Times New Roman"/>
                <a:cs typeface="Times New Roman"/>
              </a:rPr>
              <a:t>contract expires, these </a:t>
            </a:r>
            <a:r>
              <a:rPr dirty="0" sz="1100" spc="10">
                <a:latin typeface="Times New Roman"/>
                <a:cs typeface="Times New Roman"/>
              </a:rPr>
              <a:t>investors are seeking </a:t>
            </a:r>
            <a:r>
              <a:rPr dirty="0" sz="1100" spc="5">
                <a:latin typeface="Times New Roman"/>
                <a:cs typeface="Times New Roman"/>
              </a:rPr>
              <a:t>to "capture </a:t>
            </a:r>
            <a:r>
              <a:rPr dirty="0" sz="1100" spc="10">
                <a:latin typeface="Times New Roman"/>
                <a:cs typeface="Times New Roman"/>
              </a:rPr>
              <a:t>the premium"  between the two,-thereby earning an arbitrage </a:t>
            </a:r>
            <a:r>
              <a:rPr dirty="0" sz="1100" spc="5">
                <a:latin typeface="Times New Roman"/>
                <a:cs typeface="Times New Roman"/>
              </a:rPr>
              <a:t>profit.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seek </a:t>
            </a:r>
            <a:r>
              <a:rPr dirty="0" sz="1100" spc="10">
                <a:latin typeface="Times New Roman"/>
                <a:cs typeface="Times New Roman"/>
              </a:rPr>
              <a:t>high risk-free  </a:t>
            </a:r>
            <a:r>
              <a:rPr dirty="0" sz="1100" spc="5">
                <a:latin typeface="Times New Roman"/>
                <a:cs typeface="Times New Roman"/>
              </a:rPr>
              <a:t>returns by arbitraging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cash value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underlying securities and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futures contracts </a:t>
            </a:r>
            <a:r>
              <a:rPr dirty="0" sz="1100" spc="10">
                <a:latin typeface="Times New Roman"/>
                <a:cs typeface="Times New Roman"/>
              </a:rPr>
              <a:t>on these </a:t>
            </a:r>
            <a:r>
              <a:rPr dirty="0" sz="1100" spc="5">
                <a:latin typeface="Times New Roman"/>
                <a:cs typeface="Times New Roman"/>
              </a:rPr>
              <a:t>securities. In effect, </a:t>
            </a:r>
            <a:r>
              <a:rPr dirty="0" sz="1100" spc="10">
                <a:latin typeface="Times New Roman"/>
                <a:cs typeface="Times New Roman"/>
              </a:rPr>
              <a:t>they have a hedged </a:t>
            </a:r>
            <a:r>
              <a:rPr dirty="0" sz="1100" spc="5">
                <a:latin typeface="Times New Roman"/>
                <a:cs typeface="Times New Roman"/>
              </a:rPr>
              <a:t>position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should profit regardless of </a:t>
            </a:r>
            <a:r>
              <a:rPr dirty="0" sz="1100" spc="10">
                <a:latin typeface="Times New Roman"/>
                <a:cs typeface="Times New Roman"/>
              </a:rPr>
              <a:t>what happens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stock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Normally, program traders and other speculators "unwind" their positions during the last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trading; </a:t>
            </a:r>
            <a:r>
              <a:rPr dirty="0" sz="1100" spc="10">
                <a:latin typeface="Times New Roman"/>
                <a:cs typeface="Times New Roman"/>
              </a:rPr>
              <a:t>hour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day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expire. </a:t>
            </a: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this time,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futures </a:t>
            </a:r>
            <a:r>
              <a:rPr dirty="0" sz="1100" spc="10">
                <a:latin typeface="Times New Roman"/>
                <a:cs typeface="Times New Roman"/>
              </a:rPr>
              <a:t>premium goes to zero,  </a:t>
            </a:r>
            <a:r>
              <a:rPr dirty="0" sz="1100" spc="5">
                <a:latin typeface="Times New Roman"/>
                <a:cs typeface="Times New Roman"/>
              </a:rPr>
              <a:t>because, as noted,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futures price at expiration must </a:t>
            </a:r>
            <a:r>
              <a:rPr dirty="0" sz="1100" spc="10">
                <a:latin typeface="Times New Roman"/>
                <a:cs typeface="Times New Roman"/>
              </a:rPr>
              <a:t>equal the </a:t>
            </a:r>
            <a:r>
              <a:rPr dirty="0" sz="1100" spc="5">
                <a:latin typeface="Times New Roman"/>
                <a:cs typeface="Times New Roman"/>
              </a:rPr>
              <a:t>stock-index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headlines about program trading </a:t>
            </a:r>
            <a:r>
              <a:rPr dirty="0" sz="1100" spc="5">
                <a:latin typeface="Times New Roman"/>
                <a:cs typeface="Times New Roman"/>
              </a:rPr>
              <a:t>often reflect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results of rapid selling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program  </a:t>
            </a:r>
            <a:r>
              <a:rPr dirty="0" sz="1100" spc="5">
                <a:latin typeface="Times New Roman"/>
                <a:cs typeface="Times New Roman"/>
              </a:rPr>
              <a:t>traders. </a:t>
            </a:r>
            <a:r>
              <a:rPr dirty="0" sz="1100" spc="10">
                <a:latin typeface="Times New Roman"/>
                <a:cs typeface="Times New Roman"/>
              </a:rPr>
              <a:t>For whatever </a:t>
            </a:r>
            <a:r>
              <a:rPr dirty="0" sz="1100" spc="5">
                <a:latin typeface="Times New Roman"/>
                <a:cs typeface="Times New Roman"/>
              </a:rPr>
              <a:t>reason, traders’ decide-to sells the futures.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the price falls, stock  prices also fall.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'the futures price drops below the price </a:t>
            </a:r>
            <a:r>
              <a:rPr dirty="0" sz="1100" spc="10">
                <a:latin typeface="Times New Roman"/>
                <a:cs typeface="Times New Roman"/>
              </a:rPr>
              <a:t>of the stock </a:t>
            </a:r>
            <a:r>
              <a:rPr dirty="0" sz="1100" spc="5">
                <a:latin typeface="Times New Roman"/>
                <a:cs typeface="Times New Roman"/>
              </a:rPr>
              <a:t>index,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tremendous </a:t>
            </a:r>
            <a:r>
              <a:rPr dirty="0" sz="1100" spc="5">
                <a:latin typeface="Times New Roman"/>
                <a:cs typeface="Times New Roman"/>
              </a:rPr>
              <a:t>selling </a:t>
            </a:r>
            <a:r>
              <a:rPr dirty="0" sz="1100" spc="10">
                <a:latin typeface="Times New Roman"/>
                <a:cs typeface="Times New Roman"/>
              </a:rPr>
              <a:t>orders can be unleashed.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10">
                <a:latin typeface="Times New Roman"/>
                <a:cs typeface="Times New Roman"/>
              </a:rPr>
              <a:t>volume </a:t>
            </a:r>
            <a:r>
              <a:rPr dirty="0" sz="1100" spc="5">
                <a:latin typeface="Times New Roman"/>
                <a:cs typeface="Times New Roman"/>
              </a:rPr>
              <a:t>sell orders in stocks drive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futures prices </a:t>
            </a:r>
            <a:r>
              <a:rPr dirty="0" sz="1100" spc="10">
                <a:latin typeface="Times New Roman"/>
                <a:cs typeface="Times New Roman"/>
              </a:rPr>
              <a:t>even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lower.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5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1231521"/>
            <a:ext cx="5335905" cy="84042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 b="1">
                <a:latin typeface="Times New Roman"/>
                <a:cs typeface="Times New Roman"/>
              </a:rPr>
              <a:t>Financial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Futures: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Financial futures are futures contracts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equity indexes, </a:t>
            </a:r>
            <a:r>
              <a:rPr dirty="0" sz="1100" spc="10">
                <a:latin typeface="Times New Roman"/>
                <a:cs typeface="Times New Roman"/>
              </a:rPr>
              <a:t>fixed-income </a:t>
            </a:r>
            <a:r>
              <a:rPr dirty="0" sz="1100" spc="5">
                <a:latin typeface="Times New Roman"/>
                <a:cs typeface="Times New Roman"/>
              </a:rPr>
              <a:t>securities, and  currencies.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give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 greater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opportunity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tune the </a:t>
            </a:r>
            <a:r>
              <a:rPr dirty="0" sz="1100" spc="5">
                <a:latin typeface="Times New Roman"/>
                <a:cs typeface="Times New Roman"/>
              </a:rPr>
              <a:t>risk-return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characteristics of their portfolios.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recent years, this flexibility has </a:t>
            </a:r>
            <a:r>
              <a:rPr dirty="0" sz="1100" spc="10">
                <a:latin typeface="Times New Roman"/>
                <a:cs typeface="Times New Roman"/>
              </a:rPr>
              <a:t>become </a:t>
            </a:r>
            <a:r>
              <a:rPr dirty="0" sz="1100" spc="5">
                <a:latin typeface="Times New Roman"/>
                <a:cs typeface="Times New Roman"/>
              </a:rPr>
              <a:t>increasingly  </a:t>
            </a:r>
            <a:r>
              <a:rPr dirty="0" sz="1100" spc="10">
                <a:latin typeface="Times New Roman"/>
                <a:cs typeface="Times New Roman"/>
              </a:rPr>
              <a:t>important as interest rates </a:t>
            </a:r>
            <a:r>
              <a:rPr dirty="0" sz="1100" spc="15">
                <a:latin typeface="Times New Roman"/>
                <a:cs typeface="Times New Roman"/>
              </a:rPr>
              <a:t>have become </a:t>
            </a:r>
            <a:r>
              <a:rPr dirty="0" sz="1100" spc="10">
                <a:latin typeface="Times New Roman"/>
                <a:cs typeface="Times New Roman"/>
              </a:rPr>
              <a:t>much more volatile and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investors have sought  new </a:t>
            </a:r>
            <a:r>
              <a:rPr dirty="0" sz="1100" spc="5">
                <a:latin typeface="Times New Roman"/>
                <a:cs typeface="Times New Roman"/>
              </a:rPr>
              <a:t>techniques </a:t>
            </a:r>
            <a:r>
              <a:rPr dirty="0" sz="1100" spc="10">
                <a:latin typeface="Times New Roman"/>
                <a:cs typeface="Times New Roman"/>
              </a:rPr>
              <a:t>to reduce the </a:t>
            </a:r>
            <a:r>
              <a:rPr dirty="0" sz="1100" spc="5">
                <a:latin typeface="Times New Roman"/>
                <a:cs typeface="Times New Roman"/>
              </a:rPr>
              <a:t>risk of equity positions.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drastic </a:t>
            </a:r>
            <a:r>
              <a:rPr dirty="0" sz="1100" spc="10">
                <a:latin typeface="Times New Roman"/>
                <a:cs typeface="Times New Roman"/>
              </a:rPr>
              <a:t>changes that have  </a:t>
            </a:r>
            <a:r>
              <a:rPr dirty="0" sz="1100" spc="5">
                <a:latin typeface="Times New Roman"/>
                <a:cs typeface="Times New Roman"/>
              </a:rPr>
              <a:t>occurred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markets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15 to 20 years could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said </a:t>
            </a:r>
            <a:r>
              <a:rPr dirty="0" sz="1100" spc="10">
                <a:latin typeface="Times New Roman"/>
                <a:cs typeface="Times New Roman"/>
              </a:rPr>
              <a:t>to have generated a  genuine need for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financial instruments that </a:t>
            </a:r>
            <a:r>
              <a:rPr dirty="0" sz="1100" spc="5">
                <a:latin typeface="Times New Roman"/>
                <a:cs typeface="Times New Roman"/>
              </a:rPr>
              <a:t>allow market participants to deal </a:t>
            </a:r>
            <a:r>
              <a:rPr dirty="0" sz="1100" spc="10">
                <a:latin typeface="Times New Roman"/>
                <a:cs typeface="Times New Roman"/>
              </a:rPr>
              <a:t>with these  </a:t>
            </a:r>
            <a:r>
              <a:rPr dirty="0" sz="1100" spc="5">
                <a:latin typeface="Times New Roman"/>
                <a:cs typeface="Times New Roman"/>
              </a:rPr>
              <a:t>changes.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procedures for trading financial futures are the same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those </a:t>
            </a:r>
            <a:r>
              <a:rPr dirty="0" sz="1100" spc="5">
                <a:latin typeface="Times New Roman"/>
                <a:cs typeface="Times New Roman"/>
              </a:rPr>
              <a:t>for any </a:t>
            </a:r>
            <a:r>
              <a:rPr dirty="0" sz="1100" spc="10">
                <a:latin typeface="Times New Roman"/>
                <a:cs typeface="Times New Roman"/>
              </a:rPr>
              <a:t>other commodity  with </a:t>
            </a:r>
            <a:r>
              <a:rPr dirty="0" sz="1100" spc="5">
                <a:latin typeface="Times New Roman"/>
                <a:cs typeface="Times New Roman"/>
              </a:rPr>
              <a:t>few exceptions. </a:t>
            </a: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maturity; stock-index futures settle in cash,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impossible </a:t>
            </a:r>
            <a:r>
              <a:rPr dirty="0" sz="1100" spc="5">
                <a:latin typeface="Times New Roman"/>
                <a:cs typeface="Times New Roman"/>
              </a:rPr>
              <a:t>or impractical to deliver all </a:t>
            </a:r>
            <a:r>
              <a:rPr dirty="0" sz="1100" spc="10">
                <a:latin typeface="Times New Roman"/>
                <a:cs typeface="Times New Roman"/>
              </a:rPr>
              <a:t>the stocks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index. </a:t>
            </a:r>
            <a:r>
              <a:rPr dirty="0" sz="1100" spc="10">
                <a:latin typeface="Times New Roman"/>
                <a:cs typeface="Times New Roman"/>
              </a:rPr>
              <a:t>Unlike </a:t>
            </a:r>
            <a:r>
              <a:rPr dirty="0" sz="1100" spc="5">
                <a:latin typeface="Times New Roman"/>
                <a:cs typeface="Times New Roman"/>
              </a:rPr>
              <a:t>traditional  futures, contracts, stock-index futures typically </a:t>
            </a:r>
            <a:r>
              <a:rPr dirty="0" sz="1100" spc="10">
                <a:latin typeface="Times New Roman"/>
                <a:cs typeface="Times New Roman"/>
              </a:rPr>
              <a:t>have no </a:t>
            </a:r>
            <a:r>
              <a:rPr dirty="0" sz="1100" spc="5">
                <a:latin typeface="Times New Roman"/>
                <a:cs typeface="Times New Roman"/>
              </a:rPr>
              <a:t>daily price limits (although </a:t>
            </a:r>
            <a:r>
              <a:rPr dirty="0" sz="1100" spc="10">
                <a:latin typeface="Times New Roman"/>
                <a:cs typeface="Times New Roman"/>
              </a:rPr>
              <a:t>they can  be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imposed).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divide the subsequent </a:t>
            </a:r>
            <a:r>
              <a:rPr dirty="0" sz="1100" spc="5">
                <a:latin typeface="Times New Roman"/>
                <a:cs typeface="Times New Roman"/>
              </a:rPr>
              <a:t>discussion of financial futures into </a:t>
            </a: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major categories  of contracts, interest rate futures and, </a:t>
            </a:r>
            <a:r>
              <a:rPr dirty="0" sz="1100" spc="10">
                <a:latin typeface="Times New Roman"/>
                <a:cs typeface="Times New Roman"/>
              </a:rPr>
              <a:t>stock-index </a:t>
            </a:r>
            <a:r>
              <a:rPr dirty="0" sz="1100" spc="5">
                <a:latin typeface="Times New Roman"/>
                <a:cs typeface="Times New Roman"/>
              </a:rPr>
              <a:t>futures. </a:t>
            </a:r>
            <a:r>
              <a:rPr dirty="0" sz="1100" spc="10">
                <a:latin typeface="Times New Roman"/>
                <a:cs typeface="Times New Roman"/>
              </a:rPr>
              <a:t>Hedging and speculative  </a:t>
            </a:r>
            <a:r>
              <a:rPr dirty="0" sz="1100" spc="5">
                <a:latin typeface="Times New Roman"/>
                <a:cs typeface="Times New Roman"/>
              </a:rPr>
              <a:t>activities </a:t>
            </a:r>
            <a:r>
              <a:rPr dirty="0" sz="1100" spc="10">
                <a:latin typeface="Times New Roman"/>
                <a:cs typeface="Times New Roman"/>
              </a:rPr>
              <a:t>within each </a:t>
            </a:r>
            <a:r>
              <a:rPr dirty="0" sz="1100" spc="5">
                <a:latin typeface="Times New Roman"/>
                <a:cs typeface="Times New Roman"/>
              </a:rPr>
              <a:t>category are discussed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separately.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Interest </a:t>
            </a:r>
            <a:r>
              <a:rPr dirty="0" sz="1100" spc="10" b="1">
                <a:latin typeface="Times New Roman"/>
                <a:cs typeface="Times New Roman"/>
              </a:rPr>
              <a:t>Rate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Futures: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Bond prices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highly </a:t>
            </a:r>
            <a:r>
              <a:rPr dirty="0" sz="1100" spc="5">
                <a:latin typeface="Times New Roman"/>
                <a:cs typeface="Times New Roman"/>
              </a:rPr>
              <a:t>volatile,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investors are exposed to </a:t>
            </a:r>
            <a:r>
              <a:rPr dirty="0" sz="1100" spc="10">
                <a:latin typeface="Times New Roman"/>
                <a:cs typeface="Times New Roman"/>
              </a:rPr>
              <a:t>adverse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movements,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financial futures, in effect, allow bondholders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others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are affected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volatile  interest rates to transfer the risk.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primary </a:t>
            </a:r>
            <a:r>
              <a:rPr dirty="0" sz="1100" spc="5">
                <a:latin typeface="Times New Roman"/>
                <a:cs typeface="Times New Roman"/>
              </a:rPr>
              <a:t>reasons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 financial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futures is that portfolio </a:t>
            </a:r>
            <a:r>
              <a:rPr dirty="0" sz="1100" spc="10">
                <a:latin typeface="Times New Roman"/>
                <a:cs typeface="Times New Roman"/>
              </a:rPr>
              <a:t>managers and </a:t>
            </a:r>
            <a:r>
              <a:rPr dirty="0" sz="1100" spc="5">
                <a:latin typeface="Times New Roman"/>
                <a:cs typeface="Times New Roman"/>
              </a:rPr>
              <a:t>investors are </a:t>
            </a:r>
            <a:r>
              <a:rPr dirty="0" sz="1100" spc="10">
                <a:latin typeface="Times New Roman"/>
                <a:cs typeface="Times New Roman"/>
              </a:rPr>
              <a:t>trying </a:t>
            </a:r>
            <a:r>
              <a:rPr dirty="0" sz="1100" spc="5">
                <a:latin typeface="Times New Roman"/>
                <a:cs typeface="Times New Roman"/>
              </a:rPr>
              <a:t>to protect themselves </a:t>
            </a:r>
            <a:r>
              <a:rPr dirty="0" sz="1100" spc="10">
                <a:latin typeface="Times New Roman"/>
                <a:cs typeface="Times New Roman"/>
              </a:rPr>
              <a:t>against  adverse movements-in </a:t>
            </a:r>
            <a:r>
              <a:rPr dirty="0" sz="1100" spc="5">
                <a:latin typeface="Times New Roman"/>
                <a:cs typeface="Times New Roman"/>
              </a:rPr>
              <a:t>interest rates.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concerned </a:t>
            </a:r>
            <a:r>
              <a:rPr dirty="0" sz="1100" spc="5">
                <a:latin typeface="Times New Roman"/>
                <a:cs typeface="Times New Roman"/>
              </a:rPr>
              <a:t>with protecting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of,  fixed-income securities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5">
                <a:latin typeface="Times New Roman"/>
                <a:cs typeface="Times New Roman"/>
              </a:rPr>
              <a:t>consider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possible </a:t>
            </a:r>
            <a:r>
              <a:rPr dirty="0" sz="1100" spc="10">
                <a:latin typeface="Times New Roman"/>
                <a:cs typeface="Times New Roman"/>
              </a:rPr>
              <a:t>impact of </a:t>
            </a:r>
            <a:r>
              <a:rPr dirty="0" sz="1100" spc="5">
                <a:latin typeface="Times New Roman"/>
                <a:cs typeface="Times New Roman"/>
              </a:rPr>
              <a:t>interest rates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value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these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Today's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the opportunity to consider several different interest </a:t>
            </a:r>
            <a:r>
              <a:rPr dirty="0" sz="1100" spc="10">
                <a:latin typeface="Times New Roman"/>
                <a:cs typeface="Times New Roman"/>
              </a:rPr>
              <a:t>rate futures  </a:t>
            </a:r>
            <a:r>
              <a:rPr dirty="0" sz="1100" spc="5">
                <a:latin typeface="Times New Roman"/>
                <a:cs typeface="Times New Roman"/>
              </a:rPr>
              <a:t>contracts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 traded on various exchanges.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Chicago </a:t>
            </a:r>
            <a:r>
              <a:rPr dirty="0" sz="1100" spc="5">
                <a:latin typeface="Times New Roman"/>
                <a:cs typeface="Times New Roman"/>
              </a:rPr>
              <a:t>Mercantile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Exchange  </a:t>
            </a:r>
            <a:r>
              <a:rPr dirty="0" sz="1100" spc="5">
                <a:latin typeface="Times New Roman"/>
                <a:cs typeface="Times New Roman"/>
              </a:rPr>
              <a:t>trades </a:t>
            </a:r>
            <a:r>
              <a:rPr dirty="0" sz="1100" spc="10">
                <a:latin typeface="Times New Roman"/>
                <a:cs typeface="Times New Roman"/>
              </a:rPr>
              <a:t>contracts on Treasury </a:t>
            </a:r>
            <a:r>
              <a:rPr dirty="0" sz="1100" spc="5">
                <a:latin typeface="Times New Roman"/>
                <a:cs typeface="Times New Roman"/>
              </a:rPr>
              <a:t>bills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one-month </a:t>
            </a:r>
            <a:r>
              <a:rPr dirty="0" sz="1100" spc="15">
                <a:latin typeface="Times New Roman"/>
                <a:cs typeface="Times New Roman"/>
              </a:rPr>
              <a:t>LIBOR </a:t>
            </a:r>
            <a:r>
              <a:rPr dirty="0" sz="1100" spc="5">
                <a:latin typeface="Times New Roman"/>
                <a:cs typeface="Times New Roman"/>
              </a:rPr>
              <a:t>rate as well as </a:t>
            </a:r>
            <a:r>
              <a:rPr dirty="0" sz="1100" spc="10">
                <a:latin typeface="Times New Roman"/>
                <a:cs typeface="Times New Roman"/>
              </a:rPr>
              <a:t>euro </a:t>
            </a:r>
            <a:r>
              <a:rPr dirty="0" sz="1100" spc="5">
                <a:latin typeface="Times New Roman"/>
                <a:cs typeface="Times New Roman"/>
              </a:rPr>
              <a:t>dollars.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Chicago Board </a:t>
            </a:r>
            <a:r>
              <a:rPr dirty="0" sz="1100" spc="5">
                <a:latin typeface="Times New Roman"/>
                <a:cs typeface="Times New Roman"/>
              </a:rPr>
              <a:t>of Trade </a:t>
            </a:r>
            <a:r>
              <a:rPr dirty="0" sz="1100" spc="10">
                <a:latin typeface="Times New Roman"/>
                <a:cs typeface="Times New Roman"/>
              </a:rPr>
              <a:t>(CBT) </a:t>
            </a:r>
            <a:r>
              <a:rPr dirty="0" sz="1100" spc="5">
                <a:latin typeface="Times New Roman"/>
                <a:cs typeface="Times New Roman"/>
              </a:rPr>
              <a:t>specializes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longer-maturity instruments, </a:t>
            </a:r>
            <a:r>
              <a:rPr dirty="0" sz="1100" spc="10">
                <a:latin typeface="Times New Roman"/>
                <a:cs typeface="Times New Roman"/>
              </a:rPr>
              <a:t>including  </a:t>
            </a:r>
            <a:r>
              <a:rPr dirty="0" sz="1100" spc="5">
                <a:latin typeface="Times New Roman"/>
                <a:cs typeface="Times New Roman"/>
              </a:rPr>
              <a:t>Treasury notes (of various maturities, such as </a:t>
            </a:r>
            <a:r>
              <a:rPr dirty="0" sz="1100" spc="10">
                <a:latin typeface="Times New Roman"/>
                <a:cs typeface="Times New Roman"/>
              </a:rPr>
              <a:t>two-year and </a:t>
            </a:r>
            <a:r>
              <a:rPr dirty="0" sz="1100" spc="5">
                <a:latin typeface="Times New Roman"/>
                <a:cs typeface="Times New Roman"/>
              </a:rPr>
              <a:t>five-year)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Treasury </a:t>
            </a:r>
            <a:r>
              <a:rPr dirty="0" sz="1100" spc="10">
                <a:latin typeface="Times New Roman"/>
                <a:cs typeface="Times New Roman"/>
              </a:rPr>
              <a:t>bonds  (of different contract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sizes).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Short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Hedges: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Since so much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is </a:t>
            </a:r>
            <a:r>
              <a:rPr dirty="0" sz="1100" spc="10">
                <a:latin typeface="Times New Roman"/>
                <a:cs typeface="Times New Roman"/>
              </a:rPr>
              <a:t>"held by </a:t>
            </a:r>
            <a:r>
              <a:rPr dirty="0" sz="1100" spc="5">
                <a:latin typeface="Times New Roman"/>
                <a:cs typeface="Times New Roman"/>
              </a:rPr>
              <a:t>investors, the </a:t>
            </a:r>
            <a:r>
              <a:rPr dirty="0" sz="1100" spc="10">
                <a:latin typeface="Times New Roman"/>
                <a:cs typeface="Times New Roman"/>
              </a:rPr>
              <a:t>short hedge </a:t>
            </a:r>
            <a:r>
              <a:rPr dirty="0" sz="1100" spc="5">
                <a:latin typeface="Times New Roman"/>
                <a:cs typeface="Times New Roman"/>
              </a:rPr>
              <a:t>is the natural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  contract for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investors. Investors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hold stock </a:t>
            </a:r>
            <a:r>
              <a:rPr dirty="0" sz="1100" spc="10">
                <a:latin typeface="Times New Roman"/>
                <a:cs typeface="Times New Roman"/>
              </a:rPr>
              <a:t>portfolios hedge market risk by </a:t>
            </a:r>
            <a:r>
              <a:rPr dirty="0" sz="1100" spc="5">
                <a:latin typeface="Times New Roman"/>
                <a:cs typeface="Times New Roman"/>
              </a:rPr>
              <a:t>selling  stock-index futures,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means </a:t>
            </a:r>
            <a:r>
              <a:rPr dirty="0" sz="1100" spc="10">
                <a:latin typeface="Times New Roman"/>
                <a:cs typeface="Times New Roman"/>
              </a:rPr>
              <a:t>they assume a </a:t>
            </a:r>
            <a:r>
              <a:rPr dirty="0" sz="1100" spc="5">
                <a:latin typeface="Times New Roman"/>
                <a:cs typeface="Times New Roman"/>
              </a:rPr>
              <a:t>short position.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short </a:t>
            </a:r>
            <a:r>
              <a:rPr dirty="0" sz="1100" spc="10">
                <a:latin typeface="Times New Roman"/>
                <a:cs typeface="Times New Roman"/>
              </a:rPr>
              <a:t>hedge can be </a:t>
            </a:r>
            <a:r>
              <a:rPr dirty="0" sz="1100" spc="5">
                <a:latin typeface="Times New Roman"/>
                <a:cs typeface="Times New Roman"/>
              </a:rPr>
              <a:t>implemented by selling </a:t>
            </a:r>
            <a:r>
              <a:rPr dirty="0" sz="1100" spc="10">
                <a:latin typeface="Times New Roman"/>
                <a:cs typeface="Times New Roman"/>
              </a:rPr>
              <a:t>a forward </a:t>
            </a:r>
            <a:r>
              <a:rPr dirty="0" sz="1100" spc="5">
                <a:latin typeface="Times New Roman"/>
                <a:cs typeface="Times New Roman"/>
              </a:rPr>
              <a:t>maturity of the contract. </a:t>
            </a:r>
            <a:r>
              <a:rPr dirty="0" sz="1100" spc="10">
                <a:latin typeface="Times New Roman"/>
                <a:cs typeface="Times New Roman"/>
              </a:rPr>
              <a:t>The  purpose </a:t>
            </a:r>
            <a:r>
              <a:rPr dirty="0" sz="1100" spc="5">
                <a:latin typeface="Times New Roman"/>
                <a:cs typeface="Times New Roman"/>
              </a:rPr>
              <a:t>of this </a:t>
            </a:r>
            <a:r>
              <a:rPr dirty="0" sz="1100" spc="10">
                <a:latin typeface="Times New Roman"/>
                <a:cs typeface="Times New Roman"/>
              </a:rPr>
              <a:t>hedge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to offset (in total or in part)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losses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stock portfolio with  gains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futures-position. </a:t>
            </a:r>
            <a:r>
              <a:rPr dirty="0" sz="1100" spc="10">
                <a:latin typeface="Times New Roman"/>
                <a:cs typeface="Times New Roman"/>
              </a:rPr>
              <a:t>To implement </a:t>
            </a:r>
            <a:r>
              <a:rPr dirty="0" sz="1100" spc="5">
                <a:latin typeface="Times New Roman"/>
                <a:cs typeface="Times New Roman"/>
              </a:rPr>
              <a:t>this defensive strategy,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sell  </a:t>
            </a:r>
            <a:r>
              <a:rPr dirty="0" sz="1100" spc="10">
                <a:latin typeface="Times New Roman"/>
                <a:cs typeface="Times New Roman"/>
              </a:rPr>
              <a:t>one or more index futures </a:t>
            </a:r>
            <a:r>
              <a:rPr dirty="0" sz="1100" spc="5">
                <a:latin typeface="Times New Roman"/>
                <a:cs typeface="Times New Roman"/>
              </a:rPr>
              <a:t>contracts. Ideally, 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contracts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equal </a:t>
            </a:r>
            <a:r>
              <a:rPr dirty="0" sz="1100" spc="10">
                <a:latin typeface="Times New Roman"/>
                <a:cs typeface="Times New Roman"/>
              </a:rPr>
              <a:t>the 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portfolio. If the market </a:t>
            </a:r>
            <a:r>
              <a:rPr dirty="0" sz="1100">
                <a:latin typeface="Times New Roman"/>
                <a:cs typeface="Times New Roman"/>
              </a:rPr>
              <a:t>falls, </a:t>
            </a:r>
            <a:r>
              <a:rPr dirty="0" sz="1100" spc="5">
                <a:latin typeface="Times New Roman"/>
                <a:cs typeface="Times New Roman"/>
              </a:rPr>
              <a:t>leading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loss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cash (the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stock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054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256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03240" y="572391"/>
            <a:ext cx="73469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43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42157" y="902337"/>
            <a:ext cx="12560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FUTURES</a:t>
            </a:r>
            <a:r>
              <a:rPr dirty="0" sz="1100" spc="-5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270" cy="234124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portfolio) </a:t>
            </a:r>
            <a:r>
              <a:rPr dirty="0" sz="1100" spc="10">
                <a:latin typeface="Times New Roman"/>
                <a:cs typeface="Times New Roman"/>
              </a:rPr>
              <a:t>position, stock-index futures prices wilt also </a:t>
            </a:r>
            <a:r>
              <a:rPr dirty="0" sz="1100" spc="5">
                <a:latin typeface="Times New Roman"/>
                <a:cs typeface="Times New Roman"/>
              </a:rPr>
              <a:t>fall, </a:t>
            </a:r>
            <a:r>
              <a:rPr dirty="0" sz="1100" spc="10">
                <a:latin typeface="Times New Roman"/>
                <a:cs typeface="Times New Roman"/>
              </a:rPr>
              <a:t>leading to a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sellers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futures.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Long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Hedges: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long hedger, while awaiting funds </a:t>
            </a:r>
            <a:r>
              <a:rPr dirty="0" sz="1100" spc="5">
                <a:latin typeface="Times New Roman"/>
                <a:cs typeface="Times New Roman"/>
              </a:rPr>
              <a:t>to invest, generally wishes to reduce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of  having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for an </a:t>
            </a:r>
            <a:r>
              <a:rPr dirty="0" sz="1100" spc="5">
                <a:latin typeface="Times New Roman"/>
                <a:cs typeface="Times New Roman"/>
              </a:rPr>
              <a:t>-equity position </a:t>
            </a:r>
            <a:r>
              <a:rPr dirty="0" sz="1100" spc="10">
                <a:latin typeface="Times New Roman"/>
                <a:cs typeface="Times New Roman"/>
              </a:rPr>
              <a:t>when prices </a:t>
            </a:r>
            <a:r>
              <a:rPr dirty="0" sz="1100" spc="5">
                <a:latin typeface="Times New Roman"/>
                <a:cs typeface="Times New Roman"/>
              </a:rPr>
              <a:t>rise. Potential </a:t>
            </a:r>
            <a:r>
              <a:rPr dirty="0" sz="1100" spc="10">
                <a:latin typeface="Times New Roman"/>
                <a:cs typeface="Times New Roman"/>
              </a:rPr>
              <a:t>users of a long hedge  include 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following: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441959" marR="5080" indent="-215265">
              <a:lnSpc>
                <a:spcPts val="1300"/>
              </a:lnSpc>
              <a:buAutoNum type="arabicPeriod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Institutions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regular cash flow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use long hedges to improve the timing of  </a:t>
            </a:r>
            <a:r>
              <a:rPr dirty="0" sz="1100" spc="10">
                <a:latin typeface="Times New Roman"/>
                <a:cs typeface="Times New Roman"/>
              </a:rPr>
              <a:t>their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positions.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245"/>
              </a:lnSpc>
              <a:buAutoNum type="arabicPeriod"/>
              <a:tabLst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Institutions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switching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large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positions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who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wish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hedge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during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time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takes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endParaRPr sz="1100">
              <a:latin typeface="Times New Roman"/>
              <a:cs typeface="Times New Roman"/>
            </a:endParaRPr>
          </a:p>
          <a:p>
            <a:pPr marL="441959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complete the </a:t>
            </a:r>
            <a:r>
              <a:rPr dirty="0" sz="1100" spc="5">
                <a:latin typeface="Times New Roman"/>
                <a:cs typeface="Times New Roman"/>
              </a:rPr>
              <a:t>process, (This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be a </a:t>
            </a:r>
            <a:r>
              <a:rPr dirty="0" sz="1100" spc="5">
                <a:latin typeface="Times New Roman"/>
                <a:cs typeface="Times New Roman"/>
              </a:rPr>
              <a:t>short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hedge.)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5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258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5603240" y="572391"/>
            <a:ext cx="73469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44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34765" y="902337"/>
            <a:ext cx="67056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OPTIONS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03808" y="1231521"/>
            <a:ext cx="5335905" cy="76168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Uses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Derivatives: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Risk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Management: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Instead of wheat, </a:t>
            </a:r>
            <a:r>
              <a:rPr dirty="0" sz="1100" spc="10">
                <a:latin typeface="Times New Roman"/>
                <a:cs typeface="Times New Roman"/>
              </a:rPr>
              <a:t>imagine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your </a:t>
            </a:r>
            <a:r>
              <a:rPr dirty="0" sz="1100" spc="5">
                <a:latin typeface="Times New Roman"/>
                <a:cs typeface="Times New Roman"/>
              </a:rPr>
              <a:t>crop is equity securities: </a:t>
            </a:r>
            <a:r>
              <a:rPr dirty="0" sz="1100" spc="10">
                <a:latin typeface="Times New Roman"/>
                <a:cs typeface="Times New Roman"/>
              </a:rPr>
              <a:t>You want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grow  and </a:t>
            </a:r>
            <a:r>
              <a:rPr dirty="0" sz="1100" spc="5">
                <a:latin typeface="Times New Roman"/>
                <a:cs typeface="Times New Roman"/>
              </a:rPr>
              <a:t>generate capital gains. </a:t>
            </a:r>
            <a:r>
              <a:rPr dirty="0" sz="1100" spc="10">
                <a:latin typeface="Times New Roman"/>
                <a:cs typeface="Times New Roman"/>
              </a:rPr>
              <a:t>Your </a:t>
            </a:r>
            <a:r>
              <a:rPr dirty="0" sz="1100" spc="5">
                <a:latin typeface="Times New Roman"/>
                <a:cs typeface="Times New Roman"/>
              </a:rPr>
              <a:t>focus is more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demand than on supply. When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country </a:t>
            </a:r>
            <a:r>
              <a:rPr dirty="0" sz="1100" spc="5">
                <a:latin typeface="Times New Roman"/>
                <a:cs typeface="Times New Roman"/>
              </a:rPr>
              <a:t>goes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stock-buying binge, prices </a:t>
            </a:r>
            <a:r>
              <a:rPr dirty="0" sz="1100" spc="10">
                <a:latin typeface="Times New Roman"/>
                <a:cs typeface="Times New Roman"/>
              </a:rPr>
              <a:t>go </a:t>
            </a:r>
            <a:r>
              <a:rPr dirty="0" sz="1100" spc="5">
                <a:latin typeface="Times New Roman"/>
                <a:cs typeface="Times New Roman"/>
              </a:rPr>
              <a:t>up. </a:t>
            </a:r>
            <a:r>
              <a:rPr dirty="0" sz="1100" spc="10">
                <a:latin typeface="Times New Roman"/>
                <a:cs typeface="Times New Roman"/>
              </a:rPr>
              <a:t>When people get cold feet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retreat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market, prices go down. This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risk phenomenon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generally  </a:t>
            </a:r>
            <a:r>
              <a:rPr dirty="0" sz="1100" spc="5">
                <a:latin typeface="Times New Roman"/>
                <a:cs typeface="Times New Roman"/>
              </a:rPr>
              <a:t>analogous to the farmer’s price risk. Similarly, </a:t>
            </a:r>
            <a:r>
              <a:rPr dirty="0" sz="1100" spc="10">
                <a:latin typeface="Times New Roman"/>
                <a:cs typeface="Times New Roman"/>
              </a:rPr>
              <a:t>someone holding bonds </a:t>
            </a:r>
            <a:r>
              <a:rPr dirty="0" sz="1100" spc="5">
                <a:latin typeface="Times New Roman"/>
                <a:cs typeface="Times New Roman"/>
              </a:rPr>
              <a:t>faces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potential 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paper </a:t>
            </a:r>
            <a:r>
              <a:rPr dirty="0" sz="1100" spc="5">
                <a:latin typeface="Times New Roman"/>
                <a:cs typeface="Times New Roman"/>
              </a:rPr>
              <a:t>loss should interest rates unexpectedly. </a:t>
            </a:r>
            <a:r>
              <a:rPr dirty="0" sz="1100" spc="10">
                <a:latin typeface="Times New Roman"/>
                <a:cs typeface="Times New Roman"/>
              </a:rPr>
              <a:t>Derivative assets, </a:t>
            </a:r>
            <a:r>
              <a:rPr dirty="0" sz="1100" spc="5">
                <a:latin typeface="Times New Roman"/>
                <a:cs typeface="Times New Roman"/>
              </a:rPr>
              <a:t>especially interest rate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futures,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used to reduce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interest rate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2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Risk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Transfer: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Derivatives are </a:t>
            </a:r>
            <a:r>
              <a:rPr dirty="0" sz="1100" spc="10">
                <a:latin typeface="Times New Roman"/>
                <a:cs typeface="Times New Roman"/>
              </a:rPr>
              <a:t>much more convenient </a:t>
            </a:r>
            <a:r>
              <a:rPr dirty="0" sz="1100" spc="5">
                <a:latin typeface="Times New Roman"/>
                <a:cs typeface="Times New Roman"/>
              </a:rPr>
              <a:t>(and less </a:t>
            </a:r>
            <a:r>
              <a:rPr dirty="0" sz="1100" spc="10">
                <a:latin typeface="Times New Roman"/>
                <a:cs typeface="Times New Roman"/>
              </a:rPr>
              <a:t>expensive)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than security purchases  or sales each time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manger </a:t>
            </a:r>
            <a:r>
              <a:rPr dirty="0" sz="1100" spc="5">
                <a:latin typeface="Times New Roman"/>
                <a:cs typeface="Times New Roman"/>
              </a:rPr>
              <a:t>decides to alter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exposure. Futures and  </a:t>
            </a:r>
            <a:r>
              <a:rPr dirty="0" sz="1100" spc="10">
                <a:latin typeface="Times New Roman"/>
                <a:cs typeface="Times New Roman"/>
              </a:rPr>
              <a:t>options provide a means for risk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transferred </a:t>
            </a:r>
            <a:r>
              <a:rPr dirty="0" sz="1100" spc="15">
                <a:latin typeface="Times New Roman"/>
                <a:cs typeface="Times New Roman"/>
              </a:rPr>
              <a:t>from one </a:t>
            </a:r>
            <a:r>
              <a:rPr dirty="0" sz="1100" spc="10">
                <a:latin typeface="Times New Roman"/>
                <a:cs typeface="Times New Roman"/>
              </a:rPr>
              <a:t>person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some other market  </a:t>
            </a:r>
            <a:r>
              <a:rPr dirty="0" sz="1100" spc="5">
                <a:latin typeface="Times New Roman"/>
                <a:cs typeface="Times New Roman"/>
              </a:rPr>
              <a:t>participant </a:t>
            </a:r>
            <a:r>
              <a:rPr dirty="0" sz="1100" spc="10">
                <a:latin typeface="Times New Roman"/>
                <a:cs typeface="Times New Roman"/>
              </a:rPr>
              <a:t>who,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 is willing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bear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spcBef>
                <a:spcPts val="5"/>
              </a:spcBef>
              <a:buAutoNum type="arabicPeriod" startAt="3"/>
              <a:tabLst>
                <a:tab pos="443230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Financial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Leverage: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imes New Roman"/>
              <a:buAutoNum type="arabicPeriod" startAt="3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Derivatives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provide financial leverage,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primary reasons some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speculators use </a:t>
            </a:r>
            <a:r>
              <a:rPr dirty="0" sz="1100" spc="10">
                <a:latin typeface="Times New Roman"/>
                <a:cs typeface="Times New Roman"/>
              </a:rPr>
              <a:t>them. As an example, </a:t>
            </a:r>
            <a:r>
              <a:rPr dirty="0" sz="1100" spc="5">
                <a:latin typeface="Times New Roman"/>
                <a:cs typeface="Times New Roman"/>
              </a:rPr>
              <a:t>an investor may feel that Ionics, Inc. </a:t>
            </a:r>
            <a:r>
              <a:rPr dirty="0" sz="1100" spc="10">
                <a:latin typeface="Times New Roman"/>
                <a:cs typeface="Times New Roman"/>
              </a:rPr>
              <a:t>(ION, NYSE), a  </a:t>
            </a:r>
            <a:r>
              <a:rPr dirty="0" sz="1100" spc="5">
                <a:latin typeface="Times New Roman"/>
                <a:cs typeface="Times New Roman"/>
              </a:rPr>
              <a:t>manufacturer of water </a:t>
            </a:r>
            <a:r>
              <a:rPr dirty="0" sz="1100" spc="10">
                <a:latin typeface="Times New Roman"/>
                <a:cs typeface="Times New Roman"/>
              </a:rPr>
              <a:t>treatment </a:t>
            </a:r>
            <a:r>
              <a:rPr dirty="0" sz="1100" spc="5">
                <a:latin typeface="Times New Roman"/>
                <a:cs typeface="Times New Roman"/>
              </a:rPr>
              <a:t>products,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excellent take over candidate. </a:t>
            </a:r>
            <a:r>
              <a:rPr dirty="0" sz="1100" spc="1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that  investor bought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shares of this stock at $29, the cost </a:t>
            </a:r>
            <a:r>
              <a:rPr dirty="0" sz="1100" spc="10">
                <a:latin typeface="Times New Roman"/>
                <a:cs typeface="Times New Roman"/>
              </a:rPr>
              <a:t>would be $2,900.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an alternative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5">
                <a:latin typeface="Times New Roman"/>
                <a:cs typeface="Times New Roman"/>
              </a:rPr>
              <a:t>speculate </a:t>
            </a:r>
            <a:r>
              <a:rPr dirty="0" sz="1100" spc="10">
                <a:latin typeface="Times New Roman"/>
                <a:cs typeface="Times New Roman"/>
              </a:rPr>
              <a:t>on takeover rumors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a single stock </a:t>
            </a:r>
            <a:r>
              <a:rPr dirty="0" sz="1100" spc="5">
                <a:latin typeface="Times New Roman"/>
                <a:cs typeface="Times New Roman"/>
              </a:rPr>
              <a:t>option selling for  perhaps </a:t>
            </a:r>
            <a:r>
              <a:rPr dirty="0" sz="1100" spc="10">
                <a:latin typeface="Times New Roman"/>
                <a:cs typeface="Times New Roman"/>
              </a:rPr>
              <a:t>$300. </a:t>
            </a:r>
            <a:r>
              <a:rPr dirty="0" sz="1100" spc="5">
                <a:latin typeface="Times New Roman"/>
                <a:cs typeface="Times New Roman"/>
              </a:rPr>
              <a:t>With this position,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benefit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 sharp </a:t>
            </a:r>
            <a:r>
              <a:rPr dirty="0" sz="1100" spc="5">
                <a:latin typeface="Times New Roman"/>
                <a:cs typeface="Times New Roman"/>
              </a:rPr>
              <a:t>increase in the  stock price, but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only </a:t>
            </a:r>
            <a:r>
              <a:rPr dirty="0" sz="1100" spc="10">
                <a:latin typeface="Times New Roman"/>
                <a:cs typeface="Times New Roman"/>
              </a:rPr>
              <a:t>a modest amount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at risk.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worst </a:t>
            </a:r>
            <a:r>
              <a:rPr dirty="0" sz="1100" spc="5">
                <a:latin typeface="Times New Roman"/>
                <a:cs typeface="Times New Roman"/>
              </a:rPr>
              <a:t>that could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happen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lose all $300.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hand,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bought  the stock </a:t>
            </a:r>
            <a:r>
              <a:rPr dirty="0" sz="1100" spc="10">
                <a:latin typeface="Times New Roman"/>
                <a:cs typeface="Times New Roman"/>
              </a:rPr>
              <a:t>could lose much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that if the stock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plummeted.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4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Income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Generation: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 startAt="4"/>
            </a:pPr>
            <a:endParaRPr sz="115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derivatives as </a:t>
            </a:r>
            <a:r>
              <a:rPr dirty="0" sz="1100" spc="10">
                <a:latin typeface="Times New Roman"/>
                <a:cs typeface="Times New Roman"/>
              </a:rPr>
              <a:t>a means </a:t>
            </a:r>
            <a:r>
              <a:rPr dirty="0" sz="1100" spc="5">
                <a:latin typeface="Times New Roman"/>
                <a:cs typeface="Times New Roman"/>
              </a:rPr>
              <a:t>of generating additional </a:t>
            </a:r>
            <a:r>
              <a:rPr dirty="0" sz="1100" spc="10">
                <a:latin typeface="Times New Roman"/>
                <a:cs typeface="Times New Roman"/>
              </a:rPr>
              <a:t>income from their  investment </a:t>
            </a:r>
            <a:r>
              <a:rPr dirty="0" sz="1100" spc="5">
                <a:latin typeface="Times New Roman"/>
                <a:cs typeface="Times New Roman"/>
              </a:rPr>
              <a:t>portfolio. Options are widely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used for this purpose in the portfolios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endowment </a:t>
            </a:r>
            <a:r>
              <a:rPr dirty="0" sz="1100" spc="5">
                <a:latin typeface="Times New Roman"/>
                <a:cs typeface="Times New Roman"/>
              </a:rPr>
              <a:t>funds, pension funds,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individual portfolios.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5"/>
              <a:tabLst>
                <a:tab pos="443230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Financial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Engineering: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Just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chemist </a:t>
            </a:r>
            <a:r>
              <a:rPr dirty="0" sz="1100" spc="10">
                <a:latin typeface="Times New Roman"/>
                <a:cs typeface="Times New Roman"/>
              </a:rPr>
              <a:t>mixes compounds </a:t>
            </a:r>
            <a:r>
              <a:rPr dirty="0" sz="1100" spc="5">
                <a:latin typeface="Times New Roman"/>
                <a:cs typeface="Times New Roman"/>
              </a:rPr>
              <a:t>in the laboratory to produce </a:t>
            </a:r>
            <a:r>
              <a:rPr dirty="0" sz="1100" spc="10">
                <a:latin typeface="Times New Roman"/>
                <a:cs typeface="Times New Roman"/>
              </a:rPr>
              <a:t>something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known  </a:t>
            </a:r>
            <a:r>
              <a:rPr dirty="0" sz="1100" spc="5">
                <a:latin typeface="Times New Roman"/>
                <a:cs typeface="Times New Roman"/>
              </a:rPr>
              <a:t>characteristics,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engineer can mix </a:t>
            </a:r>
            <a:r>
              <a:rPr dirty="0" sz="1100" spc="5">
                <a:latin typeface="Times New Roman"/>
                <a:cs typeface="Times New Roman"/>
              </a:rPr>
              <a:t>financial assets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10">
                <a:latin typeface="Times New Roman"/>
                <a:cs typeface="Times New Roman"/>
              </a:rPr>
              <a:t>a way </a:t>
            </a:r>
            <a:r>
              <a:rPr dirty="0" sz="1100" spc="5">
                <a:latin typeface="Times New Roman"/>
                <a:cs typeface="Times New Roman"/>
              </a:rPr>
              <a:t>that portfolio </a:t>
            </a:r>
            <a:r>
              <a:rPr dirty="0" sz="1100" spc="10">
                <a:latin typeface="Times New Roman"/>
                <a:cs typeface="Times New Roman"/>
              </a:rPr>
              <a:t>has  </a:t>
            </a:r>
            <a:r>
              <a:rPr dirty="0" sz="1100" spc="5">
                <a:latin typeface="Times New Roman"/>
                <a:cs typeface="Times New Roman"/>
              </a:rPr>
              <a:t>special characteristics. Derivative assets </a:t>
            </a:r>
            <a:r>
              <a:rPr dirty="0" sz="1100" spc="10">
                <a:latin typeface="Times New Roman"/>
                <a:cs typeface="Times New Roman"/>
              </a:rPr>
              <a:t>are the basic building blocks the engineer uses. 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of the recent financial disasters </a:t>
            </a:r>
            <a:r>
              <a:rPr dirty="0" sz="1100" spc="5">
                <a:latin typeface="Times New Roman"/>
                <a:cs typeface="Times New Roman"/>
              </a:rPr>
              <a:t>involving derivatives occurred </a:t>
            </a:r>
            <a:r>
              <a:rPr dirty="0" sz="1100" spc="10">
                <a:latin typeface="Times New Roman"/>
                <a:cs typeface="Times New Roman"/>
              </a:rPr>
              <a:t>because the </a:t>
            </a:r>
            <a:r>
              <a:rPr dirty="0" sz="1100" spc="5">
                <a:latin typeface="Times New Roman"/>
                <a:cs typeface="Times New Roman"/>
              </a:rPr>
              <a:t>product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mix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potentially volatile. Nitroglycerin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to treat heart disease, but </a:t>
            </a:r>
            <a:r>
              <a:rPr dirty="0" sz="1100" spc="10">
                <a:latin typeface="Times New Roman"/>
                <a:cs typeface="Times New Roman"/>
              </a:rPr>
              <a:t>masked  men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Wild west also </a:t>
            </a:r>
            <a:r>
              <a:rPr dirty="0" sz="1100" spc="5">
                <a:latin typeface="Times New Roman"/>
                <a:cs typeface="Times New Roman"/>
              </a:rPr>
              <a:t>used it </a:t>
            </a:r>
            <a:r>
              <a:rPr dirty="0" sz="1100" spc="10">
                <a:latin typeface="Times New Roman"/>
                <a:cs typeface="Times New Roman"/>
              </a:rPr>
              <a:t>to blow up </a:t>
            </a:r>
            <a:r>
              <a:rPr dirty="0" sz="1100" spc="5">
                <a:latin typeface="Times New Roman"/>
                <a:cs typeface="Times New Roman"/>
              </a:rPr>
              <a:t>trains. Slight variations in </a:t>
            </a:r>
            <a:r>
              <a:rPr dirty="0" sz="1100" spc="10">
                <a:latin typeface="Times New Roman"/>
                <a:cs typeface="Times New Roman"/>
              </a:rPr>
              <a:t>the composition </a:t>
            </a:r>
            <a:r>
              <a:rPr dirty="0" sz="1100" spc="5">
                <a:latin typeface="Times New Roman"/>
                <a:cs typeface="Times New Roman"/>
              </a:rPr>
              <a:t>of  portfolio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result in drastically different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characteristics.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5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35905" cy="812609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What’s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next?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is unlikely that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seen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of innovation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derivative assets markets. </a:t>
            </a:r>
            <a:r>
              <a:rPr dirty="0" sz="1100" spc="10">
                <a:latin typeface="Times New Roman"/>
                <a:cs typeface="Times New Roman"/>
              </a:rPr>
              <a:t>Many  </a:t>
            </a:r>
            <a:r>
              <a:rPr dirty="0" sz="1100" spc="5">
                <a:latin typeface="Times New Roman"/>
                <a:cs typeface="Times New Roman"/>
              </a:rPr>
              <a:t>brilliant </a:t>
            </a:r>
            <a:r>
              <a:rPr dirty="0" sz="1100" spc="10">
                <a:latin typeface="Times New Roman"/>
                <a:cs typeface="Times New Roman"/>
              </a:rPr>
              <a:t>minds </a:t>
            </a:r>
            <a:r>
              <a:rPr dirty="0" sz="1100" spc="5">
                <a:latin typeface="Times New Roman"/>
                <a:cs typeface="Times New Roman"/>
              </a:rPr>
              <a:t>are searching </a:t>
            </a:r>
            <a:r>
              <a:rPr dirty="0" sz="1100" spc="10">
                <a:latin typeface="Times New Roman"/>
                <a:cs typeface="Times New Roman"/>
              </a:rPr>
              <a:t>for a </a:t>
            </a:r>
            <a:r>
              <a:rPr dirty="0" sz="1100" spc="5">
                <a:latin typeface="Times New Roman"/>
                <a:cs typeface="Times New Roman"/>
              </a:rPr>
              <a:t>better mousetrap in </a:t>
            </a:r>
            <a:r>
              <a:rPr dirty="0" sz="1100" spc="10">
                <a:latin typeface="Times New Roman"/>
                <a:cs typeface="Times New Roman"/>
              </a:rPr>
              <a:t>the areas </a:t>
            </a:r>
            <a:r>
              <a:rPr dirty="0" sz="1100" spc="5">
                <a:latin typeface="Times New Roman"/>
                <a:cs typeface="Times New Roman"/>
              </a:rPr>
              <a:t>of risk </a:t>
            </a:r>
            <a:r>
              <a:rPr dirty="0" sz="1100" spc="10">
                <a:latin typeface="Times New Roman"/>
                <a:cs typeface="Times New Roman"/>
              </a:rPr>
              <a:t>management and  income </a:t>
            </a:r>
            <a:r>
              <a:rPr dirty="0" sz="1100" spc="5">
                <a:latin typeface="Times New Roman"/>
                <a:cs typeface="Times New Roman"/>
              </a:rPr>
              <a:t>generation.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of scientific </a:t>
            </a:r>
            <a:r>
              <a:rPr dirty="0" sz="1100" spc="10">
                <a:latin typeface="Times New Roman"/>
                <a:cs typeface="Times New Roman"/>
              </a:rPr>
              <a:t>discovery, what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commonplace </a:t>
            </a:r>
            <a:r>
              <a:rPr dirty="0" sz="1100" spc="5">
                <a:latin typeface="Times New Roman"/>
                <a:cs typeface="Times New Roman"/>
              </a:rPr>
              <a:t>today  </a:t>
            </a:r>
            <a:r>
              <a:rPr dirty="0" sz="1100" spc="10">
                <a:latin typeface="Times New Roman"/>
                <a:cs typeface="Times New Roman"/>
              </a:rPr>
              <a:t>would have been a </a:t>
            </a:r>
            <a:r>
              <a:rPr dirty="0" sz="1100" spc="5">
                <a:latin typeface="Times New Roman"/>
                <a:cs typeface="Times New Roman"/>
              </a:rPr>
              <a:t>marvel just </a:t>
            </a:r>
            <a:r>
              <a:rPr dirty="0" sz="1100" spc="10">
                <a:latin typeface="Times New Roman"/>
                <a:cs typeface="Times New Roman"/>
              </a:rPr>
              <a:t>a few years ago.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10">
                <a:latin typeface="Times New Roman"/>
                <a:cs typeface="Times New Roman"/>
              </a:rPr>
              <a:t>thing </a:t>
            </a:r>
            <a:r>
              <a:rPr dirty="0" sz="1100" spc="5">
                <a:latin typeface="Times New Roman"/>
                <a:cs typeface="Times New Roman"/>
              </a:rPr>
              <a:t>that is certain is that </a:t>
            </a:r>
            <a:r>
              <a:rPr dirty="0" sz="1100" spc="10">
                <a:latin typeface="Times New Roman"/>
                <a:cs typeface="Times New Roman"/>
              </a:rPr>
              <a:t>these  </a:t>
            </a:r>
            <a:r>
              <a:rPr dirty="0" sz="1100" spc="5">
                <a:latin typeface="Times New Roman"/>
                <a:cs typeface="Times New Roman"/>
              </a:rPr>
              <a:t>products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permanent </a:t>
            </a:r>
            <a:r>
              <a:rPr dirty="0" sz="1100" spc="5">
                <a:latin typeface="Times New Roman"/>
                <a:cs typeface="Times New Roman"/>
              </a:rPr>
              <a:t>features of the </a:t>
            </a:r>
            <a:r>
              <a:rPr dirty="0" sz="1100" spc="10">
                <a:latin typeface="Times New Roman"/>
                <a:cs typeface="Times New Roman"/>
              </a:rPr>
              <a:t>financial landscape.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informed investment  professional needs a basic understanding of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uses and potential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risks.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Origin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an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Option: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280"/>
              </a:spcBef>
            </a:pP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parties </a:t>
            </a:r>
            <a:r>
              <a:rPr dirty="0" sz="1100" spc="10">
                <a:latin typeface="Times New Roman"/>
                <a:cs typeface="Times New Roman"/>
              </a:rPr>
              <a:t>are necessary to </a:t>
            </a:r>
            <a:r>
              <a:rPr dirty="0" sz="1100" spc="5">
                <a:latin typeface="Times New Roman"/>
                <a:cs typeface="Times New Roman"/>
              </a:rPr>
              <a:t>trade; if </a:t>
            </a:r>
            <a:r>
              <a:rPr dirty="0" sz="1100" spc="10">
                <a:latin typeface="Times New Roman"/>
                <a:cs typeface="Times New Roman"/>
              </a:rPr>
              <a:t>someone buys an </a:t>
            </a:r>
            <a:r>
              <a:rPr dirty="0" sz="1100" spc="5">
                <a:latin typeface="Times New Roman"/>
                <a:cs typeface="Times New Roman"/>
              </a:rPr>
              <a:t>option,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5">
                <a:latin typeface="Times New Roman"/>
                <a:cs typeface="Times New Roman"/>
              </a:rPr>
              <a:t>else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to sell </a:t>
            </a:r>
            <a:r>
              <a:rPr dirty="0" sz="1100">
                <a:latin typeface="Times New Roman"/>
                <a:cs typeface="Times New Roman"/>
              </a:rPr>
              <a:t>it.  </a:t>
            </a:r>
            <a:r>
              <a:rPr dirty="0" sz="1100" spc="5">
                <a:latin typeface="Times New Roman"/>
                <a:cs typeface="Times New Roman"/>
              </a:rPr>
              <a:t>Unlike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familiar securities such as shares of stock, there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set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put or </a:t>
            </a:r>
            <a:r>
              <a:rPr dirty="0" sz="1100">
                <a:latin typeface="Times New Roman"/>
                <a:cs typeface="Times New Roman"/>
              </a:rPr>
              <a:t>call  </a:t>
            </a:r>
            <a:r>
              <a:rPr dirty="0" sz="1100" spc="5">
                <a:latin typeface="Times New Roman"/>
                <a:cs typeface="Times New Roman"/>
              </a:rPr>
              <a:t>options. In fact, 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existence changes every day.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destroyed. This  </a:t>
            </a:r>
            <a:r>
              <a:rPr dirty="0" sz="1100" spc="5">
                <a:latin typeface="Times New Roman"/>
                <a:cs typeface="Times New Roman"/>
              </a:rPr>
              <a:t>unusual fact is crucial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understanding </a:t>
            </a:r>
            <a:r>
              <a:rPr dirty="0" sz="1100" spc="10">
                <a:latin typeface="Times New Roman"/>
                <a:cs typeface="Times New Roman"/>
              </a:rPr>
              <a:t>the options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someone makes in a </a:t>
            </a:r>
            <a:r>
              <a:rPr dirty="0" sz="1100" spc="5">
                <a:latin typeface="Times New Roman"/>
                <a:cs typeface="Times New Roman"/>
              </a:rPr>
              <a:t>particular is </a:t>
            </a:r>
            <a:r>
              <a:rPr dirty="0" sz="1100" spc="10">
                <a:latin typeface="Times New Roman"/>
                <a:cs typeface="Times New Roman"/>
              </a:rPr>
              <a:t>called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opening transaction.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the option </a:t>
            </a:r>
            <a:r>
              <a:rPr dirty="0" sz="1100" spc="5">
                <a:latin typeface="Times New Roman"/>
                <a:cs typeface="Times New Roman"/>
              </a:rPr>
              <a:t>is  subsequently </a:t>
            </a:r>
            <a:r>
              <a:rPr dirty="0" sz="1100" spc="10">
                <a:latin typeface="Times New Roman"/>
                <a:cs typeface="Times New Roman"/>
              </a:rPr>
              <a:t>closed </a:t>
            </a:r>
            <a:r>
              <a:rPr dirty="0" sz="1100" spc="5">
                <a:latin typeface="Times New Roman"/>
                <a:cs typeface="Times New Roman"/>
              </a:rPr>
              <a:t>out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second </a:t>
            </a:r>
            <a:r>
              <a:rPr dirty="0" sz="1100" spc="10">
                <a:latin typeface="Times New Roman"/>
                <a:cs typeface="Times New Roman"/>
              </a:rPr>
              <a:t>trade </a:t>
            </a:r>
            <a:r>
              <a:rPr dirty="0" sz="1100" spc="5">
                <a:latin typeface="Times New Roman"/>
                <a:cs typeface="Times New Roman"/>
              </a:rPr>
              <a:t>(or </a:t>
            </a:r>
            <a:r>
              <a:rPr dirty="0" sz="1100" spc="10">
                <a:latin typeface="Times New Roman"/>
                <a:cs typeface="Times New Roman"/>
              </a:rPr>
              <a:t>with expiration of the </a:t>
            </a:r>
            <a:r>
              <a:rPr dirty="0" sz="1100" spc="5">
                <a:latin typeface="Times New Roman"/>
                <a:cs typeface="Times New Roman"/>
              </a:rPr>
              <a:t>option), this latter  </a:t>
            </a:r>
            <a:r>
              <a:rPr dirty="0" sz="1100" spc="10">
                <a:latin typeface="Times New Roman"/>
                <a:cs typeface="Times New Roman"/>
              </a:rPr>
              <a:t>trade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called a </a:t>
            </a:r>
            <a:r>
              <a:rPr dirty="0" sz="1100" spc="5">
                <a:latin typeface="Times New Roman"/>
                <a:cs typeface="Times New Roman"/>
              </a:rPr>
              <a:t>closing transaction. Purchases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sales 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transaction.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Buying something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opening transaction is perhaps easier to understand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selling  </a:t>
            </a:r>
            <a:r>
              <a:rPr dirty="0" sz="1100" spc="10">
                <a:latin typeface="Times New Roman"/>
                <a:cs typeface="Times New Roman"/>
              </a:rPr>
              <a:t>something </a:t>
            </a:r>
            <a:r>
              <a:rPr dirty="0" sz="1100" spc="5">
                <a:latin typeface="Times New Roman"/>
                <a:cs typeface="Times New Roman"/>
              </a:rPr>
              <a:t>as an </a:t>
            </a:r>
            <a:r>
              <a:rPr dirty="0" sz="1100" spc="10">
                <a:latin typeface="Times New Roman"/>
                <a:cs typeface="Times New Roman"/>
              </a:rPr>
              <a:t>opening </a:t>
            </a:r>
            <a:r>
              <a:rPr dirty="0" sz="1100" spc="5">
                <a:latin typeface="Times New Roman"/>
                <a:cs typeface="Times New Roman"/>
              </a:rPr>
              <a:t>transaction. Returning </a:t>
            </a:r>
            <a:r>
              <a:rPr dirty="0" sz="1100" spc="10">
                <a:latin typeface="Times New Roman"/>
                <a:cs typeface="Times New Roman"/>
              </a:rPr>
              <a:t>to the </a:t>
            </a:r>
            <a:r>
              <a:rPr dirty="0" sz="1100" spc="5">
                <a:latin typeface="Times New Roman"/>
                <a:cs typeface="Times New Roman"/>
              </a:rPr>
              <a:t>football ticket example,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university  created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tickets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10">
                <a:latin typeface="Times New Roman"/>
                <a:cs typeface="Times New Roman"/>
              </a:rPr>
              <a:t>them;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opening </a:t>
            </a:r>
            <a:r>
              <a:rPr dirty="0" sz="1100" spc="5">
                <a:latin typeface="Times New Roman"/>
                <a:cs typeface="Times New Roman"/>
              </a:rPr>
              <a:t>transaction for the university. </a:t>
            </a:r>
            <a:r>
              <a:rPr dirty="0" sz="1100" spc="10">
                <a:latin typeface="Times New Roman"/>
                <a:cs typeface="Times New Roman"/>
              </a:rPr>
              <a:t>When  an </a:t>
            </a:r>
            <a:r>
              <a:rPr dirty="0" sz="1100" spc="5">
                <a:latin typeface="Times New Roman"/>
                <a:cs typeface="Times New Roman"/>
              </a:rPr>
              <a:t>option is sold as </a:t>
            </a:r>
            <a:r>
              <a:rPr dirty="0" sz="1100" spc="10">
                <a:latin typeface="Times New Roman"/>
                <a:cs typeface="Times New Roman"/>
              </a:rPr>
              <a:t>an opening </a:t>
            </a:r>
            <a:r>
              <a:rPr dirty="0" sz="1100" spc="5">
                <a:latin typeface="Times New Roman"/>
                <a:cs typeface="Times New Roman"/>
              </a:rPr>
              <a:t>transaction,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called writing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200"/>
              </a:lnSpc>
            </a:pP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matter </a:t>
            </a:r>
            <a:r>
              <a:rPr dirty="0" sz="1100" spc="10">
                <a:latin typeface="Times New Roman"/>
                <a:cs typeface="Times New Roman"/>
              </a:rPr>
              <a:t>what the owner </a:t>
            </a:r>
            <a:r>
              <a:rPr dirty="0" sz="1100" spc="5">
                <a:latin typeface="Times New Roman"/>
                <a:cs typeface="Times New Roman"/>
              </a:rPr>
              <a:t>of an option </a:t>
            </a:r>
            <a:r>
              <a:rPr dirty="0" sz="1100" spc="10">
                <a:latin typeface="Times New Roman"/>
                <a:cs typeface="Times New Roman"/>
              </a:rPr>
              <a:t>does, </a:t>
            </a:r>
            <a:r>
              <a:rPr dirty="0" sz="1100" spc="5">
                <a:latin typeface="Times New Roman"/>
                <a:cs typeface="Times New Roman"/>
              </a:rPr>
              <a:t>the writer of the </a:t>
            </a:r>
            <a:r>
              <a:rPr dirty="0" sz="1100" spc="10">
                <a:latin typeface="Times New Roman"/>
                <a:cs typeface="Times New Roman"/>
              </a:rPr>
              <a:t>option keeps the </a:t>
            </a:r>
            <a:r>
              <a:rPr dirty="0" sz="1100" spc="5">
                <a:latin typeface="Times New Roman"/>
                <a:cs typeface="Times New Roman"/>
              </a:rPr>
              <a:t>option  premium.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university keeps the </a:t>
            </a:r>
            <a:r>
              <a:rPr dirty="0" sz="1100" spc="10">
                <a:latin typeface="Times New Roman"/>
                <a:cs typeface="Times New Roman"/>
              </a:rPr>
              <a:t>$ 24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paid </a:t>
            </a:r>
            <a:r>
              <a:rPr dirty="0" sz="1100" spc="10">
                <a:latin typeface="Times New Roman"/>
                <a:cs typeface="Times New Roman"/>
              </a:rPr>
              <a:t>for the two </a:t>
            </a:r>
            <a:r>
              <a:rPr dirty="0" sz="1100" spc="5">
                <a:latin typeface="Times New Roman"/>
                <a:cs typeface="Times New Roman"/>
              </a:rPr>
              <a:t>tickets </a:t>
            </a:r>
            <a:r>
              <a:rPr dirty="0" sz="1100" spc="10">
                <a:latin typeface="Times New Roman"/>
                <a:cs typeface="Times New Roman"/>
              </a:rPr>
              <a:t>whether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go the  game or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have an </a:t>
            </a:r>
            <a:r>
              <a:rPr dirty="0" sz="1100" spc="5">
                <a:latin typeface="Times New Roman"/>
                <a:cs typeface="Times New Roman"/>
              </a:rPr>
              <a:t>important characteristic called fungibility, </a:t>
            </a:r>
            <a:r>
              <a:rPr dirty="0" sz="1100" spc="10">
                <a:latin typeface="Times New Roman"/>
                <a:cs typeface="Times New Roman"/>
              </a:rPr>
              <a:t>meaning </a:t>
            </a:r>
            <a:r>
              <a:rPr dirty="0" sz="1100" spc="5">
                <a:latin typeface="Times New Roman"/>
                <a:cs typeface="Times New Roman"/>
              </a:rPr>
              <a:t>that,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given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company, </a:t>
            </a:r>
            <a:r>
              <a:rPr dirty="0" sz="1100" spc="5">
                <a:latin typeface="Times New Roman"/>
                <a:cs typeface="Times New Roman"/>
              </a:rPr>
              <a:t>all options of the </a:t>
            </a:r>
            <a:r>
              <a:rPr dirty="0" sz="1100" spc="10">
                <a:latin typeface="Times New Roman"/>
                <a:cs typeface="Times New Roman"/>
              </a:rPr>
              <a:t>same type with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expiration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striking prince are  identical. Just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$1 </a:t>
            </a:r>
            <a:r>
              <a:rPr dirty="0" sz="1100" spc="5">
                <a:latin typeface="Times New Roman"/>
                <a:cs typeface="Times New Roman"/>
              </a:rPr>
              <a:t>bill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equivalent to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$ </a:t>
            </a:r>
            <a:r>
              <a:rPr dirty="0" sz="1100">
                <a:latin typeface="Times New Roman"/>
                <a:cs typeface="Times New Roman"/>
              </a:rPr>
              <a:t>bill,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Microsoft </a:t>
            </a:r>
            <a:r>
              <a:rPr dirty="0" sz="1100" spc="15">
                <a:latin typeface="Times New Roman"/>
                <a:cs typeface="Times New Roman"/>
              </a:rPr>
              <a:t>APR </a:t>
            </a:r>
            <a:r>
              <a:rPr dirty="0" sz="1100" spc="10">
                <a:latin typeface="Times New Roman"/>
                <a:cs typeface="Times New Roman"/>
              </a:rPr>
              <a:t>90 </a:t>
            </a:r>
            <a:r>
              <a:rPr dirty="0" sz="1100" spc="5">
                <a:latin typeface="Times New Roman"/>
                <a:cs typeface="Times New Roman"/>
              </a:rPr>
              <a:t>call written  today is equivalent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Microsoft </a:t>
            </a:r>
            <a:r>
              <a:rPr dirty="0" sz="1100" spc="20">
                <a:latin typeface="Times New Roman"/>
                <a:cs typeface="Times New Roman"/>
              </a:rPr>
              <a:t>APR </a:t>
            </a:r>
            <a:r>
              <a:rPr dirty="0" sz="1100" spc="10">
                <a:latin typeface="Times New Roman"/>
                <a:cs typeface="Times New Roman"/>
              </a:rPr>
              <a:t>90 </a:t>
            </a:r>
            <a:r>
              <a:rPr dirty="0" sz="1100" spc="5">
                <a:latin typeface="Times New Roman"/>
                <a:cs typeface="Times New Roman"/>
              </a:rPr>
              <a:t>call written </a:t>
            </a:r>
            <a:r>
              <a:rPr dirty="0" sz="1100" spc="10">
                <a:latin typeface="Times New Roman"/>
                <a:cs typeface="Times New Roman"/>
              </a:rPr>
              <a:t>last month. </a:t>
            </a:r>
            <a:r>
              <a:rPr dirty="0" sz="1100" spc="5">
                <a:latin typeface="Times New Roman"/>
                <a:cs typeface="Times New Roman"/>
              </a:rPr>
              <a:t>Fungibility is particularly  important to the </a:t>
            </a:r>
            <a:r>
              <a:rPr dirty="0" sz="1100" spc="10">
                <a:latin typeface="Times New Roman"/>
                <a:cs typeface="Times New Roman"/>
              </a:rPr>
              <a:t>option </a:t>
            </a:r>
            <a:r>
              <a:rPr dirty="0" sz="1100" spc="5">
                <a:latin typeface="Times New Roman"/>
                <a:cs typeface="Times New Roman"/>
              </a:rPr>
              <a:t>writer.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writes </a:t>
            </a:r>
            <a:r>
              <a:rPr dirty="0" sz="1100" spc="10">
                <a:latin typeface="Times New Roman"/>
                <a:cs typeface="Times New Roman"/>
              </a:rPr>
              <a:t>an option </a:t>
            </a:r>
            <a:r>
              <a:rPr dirty="0" sz="1100" spc="5">
                <a:latin typeface="Times New Roman"/>
                <a:cs typeface="Times New Roman"/>
              </a:rPr>
              <a:t>receives </a:t>
            </a:r>
            <a:r>
              <a:rPr dirty="0" sz="1100" spc="10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doing  </a:t>
            </a:r>
            <a:r>
              <a:rPr dirty="0" sz="1100" spc="5">
                <a:latin typeface="Times New Roman"/>
                <a:cs typeface="Times New Roman"/>
              </a:rPr>
              <a:t>so. If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conditions </a:t>
            </a:r>
            <a:r>
              <a:rPr dirty="0" sz="1100" spc="10">
                <a:latin typeface="Times New Roman"/>
                <a:cs typeface="Times New Roman"/>
              </a:rPr>
              <a:t>changes a </a:t>
            </a:r>
            <a:r>
              <a:rPr dirty="0" sz="1100" spc="15">
                <a:latin typeface="Times New Roman"/>
                <a:cs typeface="Times New Roman"/>
              </a:rPr>
              <a:t>week </a:t>
            </a:r>
            <a:r>
              <a:rPr dirty="0" sz="1100" spc="5">
                <a:latin typeface="Times New Roman"/>
                <a:cs typeface="Times New Roman"/>
              </a:rPr>
              <a:t>later,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can </a:t>
            </a:r>
            <a:r>
              <a:rPr dirty="0" sz="1100" spc="10">
                <a:latin typeface="Times New Roman"/>
                <a:cs typeface="Times New Roman"/>
              </a:rPr>
              <a:t>buy an identical option </a:t>
            </a:r>
            <a:r>
              <a:rPr dirty="0" sz="1100" spc="5">
                <a:latin typeface="Times New Roman"/>
                <a:cs typeface="Times New Roman"/>
              </a:rPr>
              <a:t>and  </a:t>
            </a:r>
            <a:r>
              <a:rPr dirty="0" sz="1100" spc="10">
                <a:latin typeface="Times New Roman"/>
                <a:cs typeface="Times New Roman"/>
              </a:rPr>
              <a:t>close out the </a:t>
            </a:r>
            <a:r>
              <a:rPr dirty="0" sz="1100" spc="5">
                <a:latin typeface="Times New Roman"/>
                <a:cs typeface="Times New Roman"/>
              </a:rPr>
              <a:t>position.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pays </a:t>
            </a:r>
            <a:r>
              <a:rPr dirty="0" sz="1100" spc="5">
                <a:latin typeface="Times New Roman"/>
                <a:cs typeface="Times New Roman"/>
              </a:rPr>
              <a:t>for the option </a:t>
            </a:r>
            <a:r>
              <a:rPr dirty="0" sz="1100" spc="10">
                <a:latin typeface="Times New Roman"/>
                <a:cs typeface="Times New Roman"/>
              </a:rPr>
              <a:t>purchased, which may be </a:t>
            </a:r>
            <a:r>
              <a:rPr dirty="0" sz="1100" spc="5">
                <a:latin typeface="Times New Roman"/>
                <a:cs typeface="Times New Roman"/>
              </a:rPr>
              <a:t>more or  less than </a:t>
            </a:r>
            <a:r>
              <a:rPr dirty="0" sz="1100" spc="10">
                <a:latin typeface="Times New Roman"/>
                <a:cs typeface="Times New Roman"/>
              </a:rPr>
              <a:t>the amount </a:t>
            </a:r>
            <a:r>
              <a:rPr dirty="0" sz="1100" spc="5">
                <a:latin typeface="Times New Roman"/>
                <a:cs typeface="Times New Roman"/>
              </a:rPr>
              <a:t>received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wrote the option.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important point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option need 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repurchased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specific person to </a:t>
            </a:r>
            <a:r>
              <a:rPr dirty="0" sz="1100" spc="15">
                <a:latin typeface="Times New Roman"/>
                <a:cs typeface="Times New Roman"/>
              </a:rPr>
              <a:t>whom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sold,  </a:t>
            </a:r>
            <a:r>
              <a:rPr dirty="0" sz="1100" spc="10">
                <a:latin typeface="Times New Roman"/>
                <a:cs typeface="Times New Roman"/>
              </a:rPr>
              <a:t>because the </a:t>
            </a:r>
            <a:r>
              <a:rPr dirty="0" sz="1100" spc="5">
                <a:latin typeface="Times New Roman"/>
                <a:cs typeface="Times New Roman"/>
              </a:rPr>
              <a:t>options are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fungible.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OPTIONS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MARKET: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Options: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represent claims </a:t>
            </a:r>
            <a:r>
              <a:rPr dirty="0" sz="1100" spc="10">
                <a:latin typeface="Times New Roman"/>
                <a:cs typeface="Times New Roman"/>
              </a:rPr>
              <a:t>on an underlying common </a:t>
            </a:r>
            <a:r>
              <a:rPr dirty="0" sz="1100" spc="5">
                <a:latin typeface="Times New Roman"/>
                <a:cs typeface="Times New Roman"/>
              </a:rPr>
              <a:t>stock, are created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other investors?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corporation whose common stock underlies these claims has no  </a:t>
            </a:r>
            <a:r>
              <a:rPr dirty="0" sz="1100" spc="5">
                <a:latin typeface="Times New Roman"/>
                <a:cs typeface="Times New Roman"/>
              </a:rPr>
              <a:t>direct interest in the transaction,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15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responsible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creating, terminating,  or executing put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call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contracts.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90855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Contracts </a:t>
            </a:r>
            <a:r>
              <a:rPr dirty="0" sz="1100" spc="5" b="1">
                <a:latin typeface="Times New Roman"/>
                <a:cs typeface="Times New Roman"/>
              </a:rPr>
              <a:t>giving </a:t>
            </a:r>
            <a:r>
              <a:rPr dirty="0" sz="1100" spc="10" b="1">
                <a:latin typeface="Times New Roman"/>
                <a:cs typeface="Times New Roman"/>
              </a:rPr>
              <a:t>the owner the Tight </a:t>
            </a:r>
            <a:r>
              <a:rPr dirty="0" sz="1100" spc="5" b="1">
                <a:latin typeface="Times New Roman"/>
                <a:cs typeface="Times New Roman"/>
              </a:rPr>
              <a:t>to </a:t>
            </a:r>
            <a:r>
              <a:rPr dirty="0" sz="1100" spc="15" b="1">
                <a:latin typeface="Times New Roman"/>
                <a:cs typeface="Times New Roman"/>
              </a:rPr>
              <a:t>buy </a:t>
            </a:r>
            <a:r>
              <a:rPr dirty="0" sz="1100" spc="10" b="1">
                <a:latin typeface="Times New Roman"/>
                <a:cs typeface="Times New Roman"/>
              </a:rPr>
              <a:t>or </a:t>
            </a:r>
            <a:r>
              <a:rPr dirty="0" sz="1100" spc="5" b="1">
                <a:latin typeface="Times New Roman"/>
                <a:cs typeface="Times New Roman"/>
              </a:rPr>
              <a:t>sell the </a:t>
            </a:r>
            <a:r>
              <a:rPr dirty="0" sz="1100" spc="10" b="1">
                <a:latin typeface="Times New Roman"/>
                <a:cs typeface="Times New Roman"/>
              </a:rPr>
              <a:t>underlying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asset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7037"/>
            <a:ext cx="5335270" cy="877062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better definition might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stock </a:t>
            </a:r>
            <a:r>
              <a:rPr dirty="0" sz="1100" spc="5">
                <a:latin typeface="Times New Roman"/>
                <a:cs typeface="Times New Roman"/>
              </a:rPr>
              <a:t>that is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shoe above average  </a:t>
            </a:r>
            <a:r>
              <a:rPr dirty="0" sz="1100" spc="5">
                <a:latin typeface="Times New Roman"/>
                <a:cs typeface="Times New Roman"/>
              </a:rPr>
              <a:t>capital appreciation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future. Still such </a:t>
            </a:r>
            <a:r>
              <a:rPr dirty="0" sz="1100" spc="10">
                <a:latin typeface="Times New Roman"/>
                <a:cs typeface="Times New Roman"/>
              </a:rPr>
              <a:t>a judgment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subjective </a:t>
            </a:r>
            <a:r>
              <a:rPr dirty="0" sz="1100" spc="10">
                <a:latin typeface="Times New Roman"/>
                <a:cs typeface="Times New Roman"/>
              </a:rPr>
              <a:t>one and one </a:t>
            </a:r>
            <a:r>
              <a:rPr dirty="0" sz="1100" spc="5">
                <a:latin typeface="Times New Roman"/>
                <a:cs typeface="Times New Roman"/>
              </a:rPr>
              <a:t>person’s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stock is another person’s </a:t>
            </a:r>
            <a:r>
              <a:rPr dirty="0" sz="1100" spc="10">
                <a:latin typeface="Times New Roman"/>
                <a:cs typeface="Times New Roman"/>
              </a:rPr>
              <a:t>long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spcBef>
                <a:spcPts val="5"/>
              </a:spcBef>
              <a:buAutoNum type="arabicPeriod" startAt="6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Speculative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Stocks: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 startAt="6"/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There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and expected </a:t>
            </a:r>
            <a:r>
              <a:rPr dirty="0" sz="1100" spc="5">
                <a:latin typeface="Times New Roman"/>
                <a:cs typeface="Times New Roman"/>
              </a:rPr>
              <a:t>return, </a:t>
            </a:r>
            <a:r>
              <a:rPr dirty="0" sz="1100" spc="10">
                <a:latin typeface="Times New Roman"/>
                <a:cs typeface="Times New Roman"/>
              </a:rPr>
              <a:t>as we </a:t>
            </a:r>
            <a:r>
              <a:rPr dirty="0" sz="1100" spc="5">
                <a:latin typeface="Times New Roman"/>
                <a:cs typeface="Times New Roman"/>
              </a:rPr>
              <a:t>have seen. Speculation by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definition involves a </a:t>
            </a:r>
            <a:r>
              <a:rPr dirty="0" sz="1100" spc="5">
                <a:latin typeface="Times New Roman"/>
                <a:cs typeface="Times New Roman"/>
              </a:rPr>
              <a:t>short time </a:t>
            </a:r>
            <a:r>
              <a:rPr dirty="0" sz="1100" spc="10">
                <a:latin typeface="Times New Roman"/>
                <a:cs typeface="Times New Roman"/>
              </a:rPr>
              <a:t>horizon,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a speculative stock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with the potential to  make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owners a </a:t>
            </a:r>
            <a:r>
              <a:rPr dirty="0" sz="1100" spc="5">
                <a:latin typeface="Times New Roman"/>
                <a:cs typeface="Times New Roman"/>
              </a:rPr>
              <a:t>lot of </a:t>
            </a:r>
            <a:r>
              <a:rPr dirty="0" sz="1100" spc="10">
                <a:latin typeface="Times New Roman"/>
                <a:cs typeface="Times New Roman"/>
              </a:rPr>
              <a:t>money quickly. 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time it carries an </a:t>
            </a:r>
            <a:r>
              <a:rPr dirty="0" sz="1100" spc="10">
                <a:latin typeface="Times New Roman"/>
                <a:cs typeface="Times New Roman"/>
              </a:rPr>
              <a:t>unusually </a:t>
            </a:r>
            <a:r>
              <a:rPr dirty="0" sz="1100" spc="5">
                <a:latin typeface="Times New Roman"/>
                <a:cs typeface="Times New Roman"/>
              </a:rPr>
              <a:t>high  degree of risk. In other </a:t>
            </a:r>
            <a:r>
              <a:rPr dirty="0" sz="1100" spc="10">
                <a:latin typeface="Times New Roman"/>
                <a:cs typeface="Times New Roman"/>
              </a:rPr>
              <a:t>words a </a:t>
            </a:r>
            <a:r>
              <a:rPr dirty="0" sz="1100" spc="5">
                <a:latin typeface="Times New Roman"/>
                <a:cs typeface="Times New Roman"/>
              </a:rPr>
              <a:t>speculative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high probability of a </a:t>
            </a:r>
            <a:r>
              <a:rPr dirty="0" sz="1100" spc="5">
                <a:latin typeface="Times New Roman"/>
                <a:cs typeface="Times New Roman"/>
              </a:rPr>
              <a:t>loss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small  probability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profit.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potential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profit is the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attraction.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analysts consider speculative stocks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growth stock at the far </a:t>
            </a:r>
            <a:r>
              <a:rPr dirty="0" sz="1100" spc="10">
                <a:latin typeface="Times New Roman"/>
                <a:cs typeface="Times New Roman"/>
              </a:rPr>
              <a:t>end </a:t>
            </a:r>
            <a:r>
              <a:rPr dirty="0" sz="1100" spc="5">
                <a:latin typeface="Times New Roman"/>
                <a:cs typeface="Times New Roman"/>
              </a:rPr>
              <a:t>of the risks  spectrum. </a:t>
            </a:r>
            <a:r>
              <a:rPr dirty="0" sz="1100" spc="10">
                <a:latin typeface="Times New Roman"/>
                <a:cs typeface="Times New Roman"/>
              </a:rPr>
              <a:t>Most people would </a:t>
            </a:r>
            <a:r>
              <a:rPr dirty="0" sz="1100" spc="5">
                <a:latin typeface="Times New Roman"/>
                <a:cs typeface="Times New Roman"/>
              </a:rPr>
              <a:t>classify the </a:t>
            </a:r>
            <a:r>
              <a:rPr dirty="0" sz="1100" spc="10">
                <a:latin typeface="Times New Roman"/>
                <a:cs typeface="Times New Roman"/>
              </a:rPr>
              <a:t>computer company </a:t>
            </a:r>
            <a:r>
              <a:rPr dirty="0" sz="1100" spc="15">
                <a:latin typeface="Times New Roman"/>
                <a:cs typeface="Times New Roman"/>
              </a:rPr>
              <a:t>DELL </a:t>
            </a:r>
            <a:r>
              <a:rPr dirty="0" sz="1100" spc="10">
                <a:latin typeface="Times New Roman"/>
                <a:cs typeface="Times New Roman"/>
              </a:rPr>
              <a:t>(DELL, </a:t>
            </a:r>
            <a:r>
              <a:rPr dirty="0" sz="1100" spc="15">
                <a:latin typeface="Times New Roman"/>
                <a:cs typeface="Times New Roman"/>
              </a:rPr>
              <a:t>NASDAQ) </a:t>
            </a:r>
            <a:r>
              <a:rPr dirty="0" sz="1100" spc="10">
                <a:latin typeface="Times New Roman"/>
                <a:cs typeface="Times New Roman"/>
              </a:rPr>
              <a:t>as  a </a:t>
            </a:r>
            <a:r>
              <a:rPr dirty="0" sz="1100" spc="5">
                <a:latin typeface="Times New Roman"/>
                <a:cs typeface="Times New Roman"/>
              </a:rPr>
              <a:t>growth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a </a:t>
            </a:r>
            <a:r>
              <a:rPr dirty="0" sz="1100" spc="5">
                <a:latin typeface="Times New Roman"/>
                <a:cs typeface="Times New Roman"/>
              </a:rPr>
              <a:t>speculative stock. </a:t>
            </a:r>
            <a:r>
              <a:rPr dirty="0" sz="1100" spc="15">
                <a:latin typeface="Times New Roman"/>
                <a:cs typeface="Times New Roman"/>
              </a:rPr>
              <a:t>DELL </a:t>
            </a:r>
            <a:r>
              <a:rPr dirty="0" sz="1100" spc="5">
                <a:latin typeface="Times New Roman"/>
                <a:cs typeface="Times New Roman"/>
              </a:rPr>
              <a:t>has never paid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it clearly  is not </a:t>
            </a:r>
            <a:r>
              <a:rPr dirty="0" sz="1100" spc="10">
                <a:latin typeface="Times New Roman"/>
                <a:cs typeface="Times New Roman"/>
              </a:rPr>
              <a:t>an income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formal </a:t>
            </a:r>
            <a:r>
              <a:rPr dirty="0" sz="1100" spc="10">
                <a:latin typeface="Times New Roman"/>
                <a:cs typeface="Times New Roman"/>
              </a:rPr>
              <a:t>computer </a:t>
            </a:r>
            <a:r>
              <a:rPr dirty="0" sz="1100" spc="5">
                <a:latin typeface="Times New Roman"/>
                <a:cs typeface="Times New Roman"/>
              </a:rPr>
              <a:t>software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paying not  </a:t>
            </a:r>
            <a:r>
              <a:rPr dirty="0" sz="1100" spc="5">
                <a:latin typeface="Times New Roman"/>
                <a:cs typeface="Times New Roman"/>
              </a:rPr>
              <a:t>dividends </a:t>
            </a:r>
            <a:r>
              <a:rPr dirty="0" sz="1100" spc="10">
                <a:latin typeface="Times New Roman"/>
                <a:cs typeface="Times New Roman"/>
              </a:rPr>
              <a:t>would probably be </a:t>
            </a:r>
            <a:r>
              <a:rPr dirty="0" sz="1100" spc="5">
                <a:latin typeface="Times New Roman"/>
                <a:cs typeface="Times New Roman"/>
              </a:rPr>
              <a:t>considered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speculative rather than </a:t>
            </a:r>
            <a:r>
              <a:rPr dirty="0" sz="1100" spc="10">
                <a:latin typeface="Times New Roman"/>
                <a:cs typeface="Times New Roman"/>
              </a:rPr>
              <a:t>a growth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most  </a:t>
            </a:r>
            <a:r>
              <a:rPr dirty="0" sz="1100" spc="10">
                <a:latin typeface="Times New Roman"/>
                <a:cs typeface="Times New Roman"/>
              </a:rPr>
              <a:t>investors. </a:t>
            </a:r>
            <a:r>
              <a:rPr dirty="0" sz="1100" spc="5">
                <a:latin typeface="Times New Roman"/>
                <a:cs typeface="Times New Roman"/>
              </a:rPr>
              <a:t>Speculative stocks </a:t>
            </a:r>
            <a:r>
              <a:rPr dirty="0" sz="1100" spc="10">
                <a:latin typeface="Times New Roman"/>
                <a:cs typeface="Times New Roman"/>
              </a:rPr>
              <a:t>tend to be </a:t>
            </a:r>
            <a:r>
              <a:rPr dirty="0" sz="1100" spc="5">
                <a:latin typeface="Times New Roman"/>
                <a:cs typeface="Times New Roman"/>
              </a:rPr>
              <a:t>relatively </a:t>
            </a:r>
            <a:r>
              <a:rPr dirty="0" sz="1100" spc="10">
                <a:latin typeface="Times New Roman"/>
                <a:cs typeface="Times New Roman"/>
              </a:rPr>
              <a:t>new companies and </a:t>
            </a:r>
            <a:r>
              <a:rPr dirty="0" sz="1100" spc="5">
                <a:latin typeface="Times New Roman"/>
                <a:cs typeface="Times New Roman"/>
              </a:rPr>
              <a:t>in recent </a:t>
            </a:r>
            <a:r>
              <a:rPr dirty="0" sz="1100" spc="10">
                <a:latin typeface="Times New Roman"/>
                <a:cs typeface="Times New Roman"/>
              </a:rPr>
              <a:t>years have  </a:t>
            </a:r>
            <a:r>
              <a:rPr dirty="0" sz="1100" spc="5">
                <a:latin typeface="Times New Roman"/>
                <a:cs typeface="Times New Roman"/>
              </a:rPr>
              <a:t>been heavily represented by electronic </a:t>
            </a:r>
            <a:r>
              <a:rPr dirty="0" sz="1100" spc="10">
                <a:latin typeface="Times New Roman"/>
                <a:cs typeface="Times New Roman"/>
              </a:rPr>
              <a:t>and technology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terms.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7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Penny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Stocks: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Penny </a:t>
            </a:r>
            <a:r>
              <a:rPr dirty="0" sz="1100" spc="5">
                <a:latin typeface="Times New Roman"/>
                <a:cs typeface="Times New Roman"/>
              </a:rPr>
              <a:t>stocks fall </a:t>
            </a:r>
            <a:r>
              <a:rPr dirty="0" sz="1100" spc="10">
                <a:latin typeface="Times New Roman"/>
                <a:cs typeface="Times New Roman"/>
              </a:rPr>
              <a:t>into a catch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category that refers to unusually </a:t>
            </a:r>
            <a:r>
              <a:rPr dirty="0" sz="1100" spc="5">
                <a:latin typeface="Times New Roman"/>
                <a:cs typeface="Times New Roman"/>
              </a:rPr>
              <a:t>risky specially </a:t>
            </a:r>
            <a:r>
              <a:rPr dirty="0" sz="1100" spc="10">
                <a:latin typeface="Times New Roman"/>
                <a:cs typeface="Times New Roman"/>
              </a:rPr>
              <a:t>in  expensive </a:t>
            </a:r>
            <a:r>
              <a:rPr dirty="0" sz="1100" spc="5">
                <a:latin typeface="Times New Roman"/>
                <a:cs typeface="Times New Roman"/>
              </a:rPr>
              <a:t>share. </a:t>
            </a:r>
            <a:r>
              <a:rPr dirty="0" sz="1100" spc="10">
                <a:latin typeface="Times New Roman"/>
                <a:cs typeface="Times New Roman"/>
              </a:rPr>
              <a:t>Shares </a:t>
            </a:r>
            <a:r>
              <a:rPr dirty="0" sz="1100" spc="5">
                <a:latin typeface="Times New Roman"/>
                <a:cs typeface="Times New Roman"/>
              </a:rPr>
              <a:t>that sell for less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 spc="10">
                <a:latin typeface="Times New Roman"/>
                <a:cs typeface="Times New Roman"/>
              </a:rPr>
              <a:t>1 each would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considered </a:t>
            </a:r>
            <a:r>
              <a:rPr dirty="0" sz="1100" spc="5">
                <a:latin typeface="Times New Roman"/>
                <a:cs typeface="Times New Roman"/>
              </a:rPr>
              <a:t>penny  </a:t>
            </a:r>
            <a:r>
              <a:rPr dirty="0" sz="1100" spc="10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For example one graduate student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250000 shares in the small companies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impressive  </a:t>
            </a:r>
            <a:r>
              <a:rPr dirty="0" sz="1100" spc="5">
                <a:latin typeface="Times New Roman"/>
                <a:cs typeface="Times New Roman"/>
              </a:rPr>
              <a:t>statistics. In reality </a:t>
            </a:r>
            <a:r>
              <a:rPr dirty="0" sz="1100" spc="10">
                <a:latin typeface="Times New Roman"/>
                <a:cs typeface="Times New Roman"/>
              </a:rPr>
              <a:t>however every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mailed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letter </a:t>
            </a:r>
            <a:r>
              <a:rPr dirty="0" sz="1100" spc="10">
                <a:latin typeface="Times New Roman"/>
                <a:cs typeface="Times New Roman"/>
              </a:rPr>
              <a:t>to a firm the </a:t>
            </a:r>
            <a:r>
              <a:rPr dirty="0" sz="1100" spc="5">
                <a:latin typeface="Times New Roman"/>
                <a:cs typeface="Times New Roman"/>
              </a:rPr>
              <a:t>stamp </a:t>
            </a:r>
            <a:r>
              <a:rPr dirty="0" sz="1100" spc="10">
                <a:latin typeface="Times New Roman"/>
                <a:cs typeface="Times New Roman"/>
              </a:rPr>
              <a:t>cost him the  </a:t>
            </a:r>
            <a:r>
              <a:rPr dirty="0" sz="1100" spc="5">
                <a:latin typeface="Times New Roman"/>
                <a:cs typeface="Times New Roman"/>
              </a:rPr>
              <a:t>equivalent </a:t>
            </a:r>
            <a:r>
              <a:rPr dirty="0" sz="1100" spc="10">
                <a:latin typeface="Times New Roman"/>
                <a:cs typeface="Times New Roman"/>
              </a:rPr>
              <a:t>of 960 </a:t>
            </a:r>
            <a:r>
              <a:rPr dirty="0" sz="1100" spc="5">
                <a:latin typeface="Times New Roman"/>
                <a:cs typeface="Times New Roman"/>
              </a:rPr>
              <a:t>shares. This </a:t>
            </a:r>
            <a:r>
              <a:rPr dirty="0" sz="1100" spc="10">
                <a:latin typeface="Times New Roman"/>
                <a:cs typeface="Times New Roman"/>
              </a:rPr>
              <a:t>firm would </a:t>
            </a:r>
            <a:r>
              <a:rPr dirty="0" sz="1100" spc="5">
                <a:latin typeface="Times New Roman"/>
                <a:cs typeface="Times New Roman"/>
              </a:rPr>
              <a:t>satisfy </a:t>
            </a:r>
            <a:r>
              <a:rPr dirty="0" sz="1100" spc="10">
                <a:latin typeface="Times New Roman"/>
                <a:cs typeface="Times New Roman"/>
              </a:rPr>
              <a:t>anyone’s </a:t>
            </a:r>
            <a:r>
              <a:rPr dirty="0" sz="1100" spc="5">
                <a:latin typeface="Times New Roman"/>
                <a:cs typeface="Times New Roman"/>
              </a:rPr>
              <a:t>definition of </a:t>
            </a:r>
            <a:r>
              <a:rPr dirty="0" sz="1100" spc="10">
                <a:latin typeface="Times New Roman"/>
                <a:cs typeface="Times New Roman"/>
              </a:rPr>
              <a:t>a penny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MARKET MECHANICS </a:t>
            </a:r>
            <a:r>
              <a:rPr dirty="0" sz="1100" spc="10" b="1">
                <a:latin typeface="Times New Roman"/>
                <a:cs typeface="Times New Roman"/>
              </a:rPr>
              <a:t>PLACING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ORDERS: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economic function of the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markets </a:t>
            </a:r>
            <a:r>
              <a:rPr dirty="0" sz="1100" spc="5">
                <a:latin typeface="Times New Roman"/>
                <a:cs typeface="Times New Roman"/>
              </a:rPr>
              <a:t>is to facilitate </a:t>
            </a:r>
            <a:r>
              <a:rPr dirty="0" sz="1100" spc="10">
                <a:latin typeface="Times New Roman"/>
                <a:cs typeface="Times New Roman"/>
              </a:rPr>
              <a:t>the flow of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suppliers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users. </a:t>
            </a:r>
            <a:r>
              <a:rPr dirty="0" sz="1100" spc="10">
                <a:latin typeface="Times New Roman"/>
                <a:cs typeface="Times New Roman"/>
              </a:rPr>
              <a:t>When someone </a:t>
            </a:r>
            <a:r>
              <a:rPr dirty="0" sz="1100" spc="5">
                <a:latin typeface="Times New Roman"/>
                <a:cs typeface="Times New Roman"/>
              </a:rPr>
              <a:t>decides to </a:t>
            </a:r>
            <a:r>
              <a:rPr dirty="0" sz="1100" spc="10">
                <a:latin typeface="Times New Roman"/>
                <a:cs typeface="Times New Roman"/>
              </a:rPr>
              <a:t>buy a </a:t>
            </a:r>
            <a:r>
              <a:rPr dirty="0" sz="1100" spc="5">
                <a:latin typeface="Times New Roman"/>
                <a:cs typeface="Times New Roman"/>
              </a:rPr>
              <a:t>security (that is, to provide capital) or  sell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10">
                <a:latin typeface="Times New Roman"/>
                <a:cs typeface="Times New Roman"/>
              </a:rPr>
              <a:t>(take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back), the action follows a </a:t>
            </a:r>
            <a:r>
              <a:rPr dirty="0" sz="1100" spc="5">
                <a:latin typeface="Times New Roman"/>
                <a:cs typeface="Times New Roman"/>
              </a:rPr>
              <a:t>precise protocol, both with </a:t>
            </a:r>
            <a:r>
              <a:rPr dirty="0" sz="1100" spc="10">
                <a:latin typeface="Times New Roman"/>
                <a:cs typeface="Times New Roman"/>
              </a:rPr>
              <a:t>the instructions  </a:t>
            </a:r>
            <a:r>
              <a:rPr dirty="0" sz="1100" spc="5">
                <a:latin typeface="Times New Roman"/>
                <a:cs typeface="Times New Roman"/>
              </a:rPr>
              <a:t>given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broker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subsequent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paperwork.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Order </a:t>
            </a:r>
            <a:r>
              <a:rPr dirty="0" sz="1100" spc="10" b="1">
                <a:latin typeface="Times New Roman"/>
                <a:cs typeface="Times New Roman"/>
              </a:rPr>
              <a:t>Information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Flow: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investors are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normally members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exchanges. Consequently, they  must use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agent,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broker,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trades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their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behalf.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Types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Orders: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investors place </a:t>
            </a:r>
            <a:r>
              <a:rPr dirty="0" sz="1100" spc="10">
                <a:latin typeface="Times New Roman"/>
                <a:cs typeface="Times New Roman"/>
              </a:rPr>
              <a:t>orders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or sell securities, they </a:t>
            </a:r>
            <a:r>
              <a:rPr dirty="0" sz="1100" spc="10">
                <a:latin typeface="Times New Roman"/>
                <a:cs typeface="Times New Roman"/>
              </a:rPr>
              <a:t>expect </a:t>
            </a:r>
            <a:r>
              <a:rPr dirty="0" sz="1100" spc="5">
                <a:latin typeface="Times New Roman"/>
                <a:cs typeface="Times New Roman"/>
              </a:rPr>
              <a:t>their instructions to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precisely understood by the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involved in </a:t>
            </a:r>
            <a:r>
              <a:rPr dirty="0" sz="1100" spc="10">
                <a:latin typeface="Times New Roman"/>
                <a:cs typeface="Times New Roman"/>
              </a:rPr>
              <a:t>processing the order.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number of standard  packets of </a:t>
            </a:r>
            <a:r>
              <a:rPr dirty="0" sz="1100" spc="5">
                <a:latin typeface="Times New Roman"/>
                <a:cs typeface="Times New Roman"/>
              </a:rPr>
              <a:t>instructions </a:t>
            </a:r>
            <a:r>
              <a:rPr dirty="0" sz="1100" spc="10">
                <a:latin typeface="Times New Roman"/>
                <a:cs typeface="Times New Roman"/>
              </a:rPr>
              <a:t>are used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brokerage </a:t>
            </a:r>
            <a:r>
              <a:rPr dirty="0" sz="1100" spc="5">
                <a:latin typeface="Times New Roman"/>
                <a:cs typeface="Times New Roman"/>
              </a:rPr>
              <a:t>business to aid in this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process.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1. Market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Order: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most common type </a:t>
            </a:r>
            <a:r>
              <a:rPr dirty="0" sz="1100" spc="5">
                <a:latin typeface="Times New Roman"/>
                <a:cs typeface="Times New Roman"/>
              </a:rPr>
              <a:t>of order is the market order.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this order, the investor trusts the  </a:t>
            </a:r>
            <a:r>
              <a:rPr dirty="0" sz="1100" spc="10">
                <a:latin typeface="Times New Roman"/>
                <a:cs typeface="Times New Roman"/>
              </a:rPr>
              <a:t>fair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pricing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function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marketplace.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The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broker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buy</a:t>
            </a:r>
            <a:r>
              <a:rPr dirty="0" sz="1100" spc="2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or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sell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at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best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price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26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53008" y="572391"/>
            <a:ext cx="5436235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25"/>
              </a:spcBef>
            </a:pPr>
            <a:r>
              <a:rPr dirty="0" sz="1100" spc="5" b="1">
                <a:latin typeface="Times New Roman"/>
                <a:cs typeface="Times New Roman"/>
              </a:rPr>
              <a:t>Call: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39751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An </a:t>
            </a:r>
            <a:r>
              <a:rPr dirty="0" sz="1100" spc="5" b="1">
                <a:latin typeface="Times New Roman"/>
                <a:cs typeface="Times New Roman"/>
              </a:rPr>
              <a:t>option to </a:t>
            </a:r>
            <a:r>
              <a:rPr dirty="0" sz="1100" spc="10" b="1">
                <a:latin typeface="Times New Roman"/>
                <a:cs typeface="Times New Roman"/>
              </a:rPr>
              <a:t>buy a </a:t>
            </a:r>
            <a:r>
              <a:rPr dirty="0" sz="1100" spc="5" b="1">
                <a:latin typeface="Times New Roman"/>
                <a:cs typeface="Times New Roman"/>
              </a:rPr>
              <a:t>stock at </a:t>
            </a:r>
            <a:r>
              <a:rPr dirty="0" sz="1100" spc="10" b="1">
                <a:latin typeface="Times New Roman"/>
                <a:cs typeface="Times New Roman"/>
              </a:rPr>
              <a:t>a </a:t>
            </a:r>
            <a:r>
              <a:rPr dirty="0" sz="1100" spc="5" b="1">
                <a:latin typeface="Times New Roman"/>
                <a:cs typeface="Times New Roman"/>
              </a:rPr>
              <a:t>sated </a:t>
            </a:r>
            <a:r>
              <a:rPr dirty="0" sz="1100" spc="10" b="1">
                <a:latin typeface="Times New Roman"/>
                <a:cs typeface="Times New Roman"/>
              </a:rPr>
              <a:t>price </a:t>
            </a:r>
            <a:r>
              <a:rPr dirty="0" sz="1100" spc="5" b="1">
                <a:latin typeface="Times New Roman"/>
                <a:cs typeface="Times New Roman"/>
              </a:rPr>
              <a:t>within </a:t>
            </a:r>
            <a:r>
              <a:rPr dirty="0" sz="1100" spc="10" b="1">
                <a:latin typeface="Times New Roman"/>
                <a:cs typeface="Times New Roman"/>
              </a:rPr>
              <a:t>a </a:t>
            </a:r>
            <a:r>
              <a:rPr dirty="0" sz="1100" spc="5" b="1">
                <a:latin typeface="Times New Roman"/>
                <a:cs typeface="Times New Roman"/>
              </a:rPr>
              <a:t>specified period of</a:t>
            </a:r>
            <a:r>
              <a:rPr dirty="0" sz="1100" spc="5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months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call </a:t>
            </a:r>
            <a:r>
              <a:rPr dirty="0" sz="1100" spc="10">
                <a:latin typeface="Times New Roman"/>
                <a:cs typeface="Times New Roman"/>
              </a:rPr>
              <a:t>option </a:t>
            </a:r>
            <a:r>
              <a:rPr dirty="0" sz="1100" spc="5">
                <a:latin typeface="Times New Roman"/>
                <a:cs typeface="Times New Roman"/>
              </a:rPr>
              <a:t>gives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holder the right to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(or "call </a:t>
            </a:r>
            <a:r>
              <a:rPr dirty="0" sz="1100" spc="10">
                <a:latin typeface="Times New Roman"/>
                <a:cs typeface="Times New Roman"/>
              </a:rPr>
              <a:t>away") 100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at a </a:t>
            </a:r>
            <a:r>
              <a:rPr dirty="0" sz="1100" spc="5">
                <a:latin typeface="Times New Roman"/>
                <a:cs typeface="Times New Roman"/>
              </a:rPr>
              <a:t>specified price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time prior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specified expiration date. </a:t>
            </a:r>
            <a:r>
              <a:rPr dirty="0" sz="1100" spc="10">
                <a:latin typeface="Times New Roman"/>
                <a:cs typeface="Times New Roman"/>
              </a:rPr>
              <a:t>Investors  </a:t>
            </a:r>
            <a:r>
              <a:rPr dirty="0" sz="1100" spc="5">
                <a:latin typeface="Times New Roman"/>
                <a:cs typeface="Times New Roman"/>
              </a:rPr>
              <a:t>purchase calls if they </a:t>
            </a:r>
            <a:r>
              <a:rPr dirty="0" sz="1100" spc="10">
                <a:latin typeface="Times New Roman"/>
                <a:cs typeface="Times New Roman"/>
              </a:rPr>
              <a:t>expect the stock </a:t>
            </a:r>
            <a:r>
              <a:rPr dirty="0" sz="1100" spc="5">
                <a:latin typeface="Times New Roman"/>
                <a:cs typeface="Times New Roman"/>
              </a:rPr>
              <a:t>price to rise,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(lie </a:t>
            </a:r>
            <a:r>
              <a:rPr dirty="0" sz="1100" spc="10">
                <a:latin typeface="Times New Roman"/>
                <a:cs typeface="Times New Roman"/>
              </a:rPr>
              <a:t>price of </a:t>
            </a:r>
            <a:r>
              <a:rPr dirty="0" sz="1100" spc="5">
                <a:latin typeface="Times New Roman"/>
                <a:cs typeface="Times New Roman"/>
              </a:rPr>
              <a:t>the call </a:t>
            </a:r>
            <a:r>
              <a:rPr dirty="0" sz="1100" spc="10">
                <a:latin typeface="Times New Roman"/>
                <a:cs typeface="Times New Roman"/>
              </a:rPr>
              <a:t>and the 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move </a:t>
            </a:r>
            <a:r>
              <a:rPr dirty="0" sz="1100" spc="5">
                <a:latin typeface="Times New Roman"/>
                <a:cs typeface="Times New Roman"/>
              </a:rPr>
              <a:t>together. Therefore, calls </a:t>
            </a:r>
            <a:r>
              <a:rPr dirty="0" sz="1100" spc="10">
                <a:latin typeface="Times New Roman"/>
                <a:cs typeface="Times New Roman"/>
              </a:rPr>
              <a:t>permit </a:t>
            </a:r>
            <a:r>
              <a:rPr dirty="0" sz="1100" spc="5">
                <a:latin typeface="Times New Roman"/>
                <a:cs typeface="Times New Roman"/>
              </a:rPr>
              <a:t>investors to speculate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rise in  the price of </a:t>
            </a:r>
            <a:r>
              <a:rPr dirty="0" sz="1100" spc="10">
                <a:latin typeface="Times New Roman"/>
                <a:cs typeface="Times New Roman"/>
              </a:rPr>
              <a:t>the underlying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without </a:t>
            </a:r>
            <a:r>
              <a:rPr dirty="0" sz="1100" spc="10">
                <a:latin typeface="Times New Roman"/>
                <a:cs typeface="Times New Roman"/>
              </a:rPr>
              <a:t>buying </a:t>
            </a:r>
            <a:r>
              <a:rPr dirty="0" sz="1100" spc="5">
                <a:latin typeface="Times New Roman"/>
                <a:cs typeface="Times New Roman"/>
              </a:rPr>
              <a:t>the stock</a:t>
            </a:r>
            <a:r>
              <a:rPr dirty="0" sz="1100">
                <a:latin typeface="Times New Roman"/>
                <a:cs typeface="Times New Roman"/>
              </a:rPr>
              <a:t> itself.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Put: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388620">
              <a:lnSpc>
                <a:spcPct val="100000"/>
              </a:lnSpc>
            </a:pPr>
            <a:r>
              <a:rPr dirty="0" sz="1100" spc="20" b="1">
                <a:latin typeface="Times New Roman"/>
                <a:cs typeface="Times New Roman"/>
              </a:rPr>
              <a:t>An </a:t>
            </a:r>
            <a:r>
              <a:rPr dirty="0" sz="1100" spc="10" b="1">
                <a:latin typeface="Times New Roman"/>
                <a:cs typeface="Times New Roman"/>
              </a:rPr>
              <a:t>option to </a:t>
            </a:r>
            <a:r>
              <a:rPr dirty="0" sz="1100" spc="5" b="1">
                <a:latin typeface="Times New Roman"/>
                <a:cs typeface="Times New Roman"/>
              </a:rPr>
              <a:t>sell </a:t>
            </a:r>
            <a:r>
              <a:rPr dirty="0" sz="1100" spc="10" b="1">
                <a:latin typeface="Times New Roman"/>
                <a:cs typeface="Times New Roman"/>
              </a:rPr>
              <a:t>a stock at a stated price within a specified period of</a:t>
            </a:r>
            <a:r>
              <a:rPr dirty="0" sz="1100" spc="-6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months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461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put option gives </a:t>
            </a:r>
            <a:r>
              <a:rPr dirty="0" sz="1100" spc="10">
                <a:latin typeface="Times New Roman"/>
                <a:cs typeface="Times New Roman"/>
              </a:rPr>
              <a:t>the buyer </a:t>
            </a:r>
            <a:r>
              <a:rPr dirty="0" sz="1100" spc="5">
                <a:latin typeface="Times New Roman"/>
                <a:cs typeface="Times New Roman"/>
              </a:rPr>
              <a:t>the right to sell </a:t>
            </a:r>
            <a:r>
              <a:rPr dirty="0" sz="1100" spc="10">
                <a:latin typeface="Times New Roman"/>
                <a:cs typeface="Times New Roman"/>
              </a:rPr>
              <a:t>(or </a:t>
            </a:r>
            <a:r>
              <a:rPr dirty="0" sz="1100" spc="5">
                <a:latin typeface="Times New Roman"/>
                <a:cs typeface="Times New Roman"/>
              </a:rPr>
              <a:t>"put </a:t>
            </a:r>
            <a:r>
              <a:rPr dirty="0" sz="1100" spc="10">
                <a:latin typeface="Times New Roman"/>
                <a:cs typeface="Times New Roman"/>
              </a:rPr>
              <a:t>away") 100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specified price prior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specified expiration </a:t>
            </a:r>
            <a:r>
              <a:rPr dirty="0" sz="1100" spc="10">
                <a:latin typeface="Times New Roman"/>
                <a:cs typeface="Times New Roman"/>
              </a:rPr>
              <a:t>date. </a:t>
            </a:r>
            <a:r>
              <a:rPr dirty="0" sz="1100" spc="5">
                <a:latin typeface="Times New Roman"/>
                <a:cs typeface="Times New Roman"/>
              </a:rPr>
              <a:t>If exercised, the  shares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10">
                <a:latin typeface="Times New Roman"/>
                <a:cs typeface="Times New Roman"/>
              </a:rPr>
              <a:t>by the owner (buyer)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put </a:t>
            </a:r>
            <a:r>
              <a:rPr dirty="0" sz="1100" spc="10">
                <a:latin typeface="Times New Roman"/>
                <a:cs typeface="Times New Roman"/>
              </a:rPr>
              <a:t>contract to a writer </a:t>
            </a:r>
            <a:r>
              <a:rPr dirty="0" sz="1100" spc="5">
                <a:latin typeface="Times New Roman"/>
                <a:cs typeface="Times New Roman"/>
              </a:rPr>
              <a:t>(seller) of </a:t>
            </a:r>
            <a:r>
              <a:rPr dirty="0" sz="1100" spc="10">
                <a:latin typeface="Times New Roman"/>
                <a:cs typeface="Times New Roman"/>
              </a:rPr>
              <a:t>this contract 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designated to </a:t>
            </a:r>
            <a:r>
              <a:rPr dirty="0" sz="1100" spc="10">
                <a:latin typeface="Times New Roman"/>
                <a:cs typeface="Times New Roman"/>
              </a:rPr>
              <a:t>take </a:t>
            </a:r>
            <a:r>
              <a:rPr dirty="0" sz="1100" spc="5">
                <a:latin typeface="Times New Roman"/>
                <a:cs typeface="Times New Roman"/>
              </a:rPr>
              <a:t>delivery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and pay </a:t>
            </a:r>
            <a:r>
              <a:rPr dirty="0" sz="1100" spc="5">
                <a:latin typeface="Times New Roman"/>
                <a:cs typeface="Times New Roman"/>
              </a:rPr>
              <a:t>the specified price. Investors  purchase </a:t>
            </a:r>
            <a:r>
              <a:rPr dirty="0" sz="1100" spc="10">
                <a:latin typeface="Times New Roman"/>
                <a:cs typeface="Times New Roman"/>
              </a:rPr>
              <a:t>puts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expect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 to foil, </a:t>
            </a:r>
            <a:r>
              <a:rPr dirty="0" sz="1100" spc="10">
                <a:latin typeface="Times New Roman"/>
                <a:cs typeface="Times New Roman"/>
              </a:rPr>
              <a:t>because the value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put will </a:t>
            </a:r>
            <a:r>
              <a:rPr dirty="0" sz="1100" spc="5">
                <a:latin typeface="Times New Roman"/>
                <a:cs typeface="Times New Roman"/>
              </a:rPr>
              <a:t>rise </a:t>
            </a:r>
            <a:r>
              <a:rPr dirty="0" sz="1100" spc="10">
                <a:latin typeface="Times New Roman"/>
                <a:cs typeface="Times New Roman"/>
              </a:rPr>
              <a:t>as  </a:t>
            </a:r>
            <a:r>
              <a:rPr dirty="0" sz="1100" spc="5">
                <a:latin typeface="Times New Roman"/>
                <a:cs typeface="Times New Roman"/>
              </a:rPr>
              <a:t>the stock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declines. Therefore, puts allow investors to speculate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* </a:t>
            </a:r>
            <a:r>
              <a:rPr dirty="0" sz="1100" spc="5">
                <a:latin typeface="Times New Roman"/>
                <a:cs typeface="Times New Roman"/>
              </a:rPr>
              <a:t>decline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stock price without selling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short.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Why </a:t>
            </a:r>
            <a:r>
              <a:rPr dirty="0" sz="1100" spc="5" b="1">
                <a:latin typeface="Times New Roman"/>
                <a:cs typeface="Times New Roman"/>
              </a:rPr>
              <a:t>Options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Market?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always purchase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he or </a:t>
            </a:r>
            <a:r>
              <a:rPr dirty="0" sz="1100" spc="5">
                <a:latin typeface="Times New Roman"/>
                <a:cs typeface="Times New Roman"/>
              </a:rPr>
              <a:t>she is bullish </a:t>
            </a:r>
            <a:r>
              <a:rPr dirty="0" sz="1100" spc="10">
                <a:latin typeface="Times New Roman"/>
                <a:cs typeface="Times New Roman"/>
              </a:rPr>
              <a:t>about the  company's </a:t>
            </a:r>
            <a:r>
              <a:rPr dirty="0" sz="1100" spc="5">
                <a:latin typeface="Times New Roman"/>
                <a:cs typeface="Times New Roman"/>
              </a:rPr>
              <a:t>prospects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sell short if bearish.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then should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create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indirect  </a:t>
            </a:r>
            <a:r>
              <a:rPr dirty="0" sz="1100" spc="10">
                <a:latin typeface="Times New Roman"/>
                <a:cs typeface="Times New Roman"/>
              </a:rPr>
              <a:t>claims on a </a:t>
            </a:r>
            <a:r>
              <a:rPr dirty="0" sz="1100" spc="5">
                <a:latin typeface="Times New Roman"/>
                <a:cs typeface="Times New Roman"/>
              </a:rPr>
              <a:t>stock 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alternative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to invest? Several </a:t>
            </a:r>
            <a:r>
              <a:rPr dirty="0" sz="1100" spc="10">
                <a:latin typeface="Times New Roman"/>
                <a:cs typeface="Times New Roman"/>
              </a:rPr>
              <a:t>reasons have been advanced, </a:t>
            </a:r>
            <a:r>
              <a:rPr dirty="0" sz="1100" spc="5">
                <a:latin typeface="Times New Roman"/>
                <a:cs typeface="Times New Roman"/>
              </a:rPr>
              <a:t>in-  cluding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following: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493395" marR="55244" indent="-215900">
              <a:lnSpc>
                <a:spcPct val="98400"/>
              </a:lnSpc>
              <a:buAutoNum type="arabicPeriod"/>
              <a:tabLst>
                <a:tab pos="494030" algn="l"/>
              </a:tabLst>
            </a:pPr>
            <a:r>
              <a:rPr dirty="0" sz="1100" spc="5">
                <a:latin typeface="Times New Roman"/>
                <a:cs typeface="Times New Roman"/>
              </a:rPr>
              <a:t>Puts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call </a:t>
            </a:r>
            <a:r>
              <a:rPr dirty="0" sz="1100" spc="10">
                <a:latin typeface="Times New Roman"/>
                <a:cs typeface="Times New Roman"/>
              </a:rPr>
              <a:t>expand the </a:t>
            </a:r>
            <a:r>
              <a:rPr dirty="0" sz="1100" spc="5">
                <a:latin typeface="Times New Roman"/>
                <a:cs typeface="Times New Roman"/>
              </a:rPr>
              <a:t>opportunity set available to investors, </a:t>
            </a:r>
            <a:r>
              <a:rPr dirty="0" sz="1100" spc="10">
                <a:latin typeface="Times New Roman"/>
                <a:cs typeface="Times New Roman"/>
              </a:rPr>
              <a:t>making </a:t>
            </a:r>
            <a:r>
              <a:rPr dirty="0" sz="1100" spc="5">
                <a:latin typeface="Times New Roman"/>
                <a:cs typeface="Times New Roman"/>
              </a:rPr>
              <a:t>available  risk-return combinations that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otherwise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impossible or that </a:t>
            </a:r>
            <a:r>
              <a:rPr dirty="0" sz="1100" spc="10">
                <a:latin typeface="Times New Roman"/>
                <a:cs typeface="Times New Roman"/>
              </a:rPr>
              <a:t>improve </a:t>
            </a:r>
            <a:r>
              <a:rPr dirty="0" sz="1100" spc="5">
                <a:latin typeface="Times New Roman"/>
                <a:cs typeface="Times New Roman"/>
              </a:rPr>
              <a:t>the-  risk-return </a:t>
            </a:r>
            <a:r>
              <a:rPr dirty="0" sz="1100" spc="10">
                <a:latin typeface="Times New Roman"/>
                <a:cs typeface="Times New Roman"/>
              </a:rPr>
              <a:t>characteristics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portfolio. For example,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can; </a:t>
            </a:r>
            <a:r>
              <a:rPr dirty="0" sz="1100" spc="5">
                <a:latin typeface="Times New Roman"/>
                <a:cs typeface="Times New Roman"/>
              </a:rPr>
              <a:t>sell the stock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short </a:t>
            </a:r>
            <a:r>
              <a:rPr dirty="0" sz="1100" spc="10">
                <a:latin typeface="Times New Roman"/>
                <a:cs typeface="Times New Roman"/>
              </a:rPr>
              <a:t>and buy a </a:t>
            </a:r>
            <a:r>
              <a:rPr dirty="0" sz="1100" spc="5">
                <a:latin typeface="Times New Roman"/>
                <a:cs typeface="Times New Roman"/>
              </a:rPr>
              <a:t>call, </a:t>
            </a:r>
            <a:r>
              <a:rPr dirty="0" sz="1100" spc="10">
                <a:latin typeface="Times New Roman"/>
                <a:cs typeface="Times New Roman"/>
              </a:rPr>
              <a:t>thereby </a:t>
            </a:r>
            <a:r>
              <a:rPr dirty="0" sz="1100" spc="5">
                <a:latin typeface="Times New Roman"/>
                <a:cs typeface="Times New Roman"/>
              </a:rPr>
              <a:t>decreasing the risk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short sale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life 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call.</a:t>
            </a:r>
            <a:endParaRPr sz="1100">
              <a:latin typeface="Times New Roman"/>
              <a:cs typeface="Times New Roman"/>
            </a:endParaRPr>
          </a:p>
          <a:p>
            <a:pPr algn="just" marL="493395" indent="-215900">
              <a:lnSpc>
                <a:spcPts val="1285"/>
              </a:lnSpc>
              <a:buAutoNum type="arabicPeriod"/>
              <a:tabLst>
                <a:tab pos="454025" algn="l"/>
              </a:tabLst>
            </a:pP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case </a:t>
            </a:r>
            <a:r>
              <a:rPr dirty="0" sz="1100" spc="5">
                <a:latin typeface="Times New Roman"/>
                <a:cs typeface="Times New Roman"/>
              </a:rPr>
              <a:t>of calls,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control (for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short period) </a:t>
            </a:r>
            <a:r>
              <a:rPr dirty="0" sz="1100" spc="10">
                <a:latin typeface="Times New Roman"/>
                <a:cs typeface="Times New Roman"/>
              </a:rPr>
              <a:t>a claim on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algn="just" marL="493395" marR="54610">
              <a:lnSpc>
                <a:spcPct val="98300"/>
              </a:lnSpc>
              <a:spcBef>
                <a:spcPts val="15"/>
              </a:spcBef>
            </a:pPr>
            <a:r>
              <a:rPr dirty="0" sz="1100" spc="5">
                <a:latin typeface="Times New Roman"/>
                <a:cs typeface="Times New Roman"/>
              </a:rPr>
              <a:t>underlying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for </a:t>
            </a:r>
            <a:r>
              <a:rPr dirty="0" sz="1100" spc="10">
                <a:latin typeface="Times New Roman"/>
                <a:cs typeface="Times New Roman"/>
              </a:rPr>
              <a:t>a much </a:t>
            </a:r>
            <a:r>
              <a:rPr dirty="0" sz="1100" spc="5">
                <a:latin typeface="Times New Roman"/>
                <a:cs typeface="Times New Roman"/>
              </a:rPr>
              <a:t>smaller investment than required to buy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 itself.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case of puts, </a:t>
            </a:r>
            <a:r>
              <a:rPr dirty="0" sz="1100" spc="10">
                <a:latin typeface="Times New Roman"/>
                <a:cs typeface="Times New Roman"/>
              </a:rPr>
              <a:t>an investor can </a:t>
            </a:r>
            <a:r>
              <a:rPr dirty="0" sz="1100" spc="5">
                <a:latin typeface="Times New Roman"/>
                <a:cs typeface="Times New Roman"/>
              </a:rPr>
              <a:t>duplicate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short sate without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 spc="10">
                <a:latin typeface="Times New Roman"/>
                <a:cs typeface="Times New Roman"/>
              </a:rPr>
              <a:t>account and at a modest cost in </a:t>
            </a:r>
            <a:r>
              <a:rPr dirty="0" sz="1100" spc="5">
                <a:latin typeface="Times New Roman"/>
                <a:cs typeface="Times New Roman"/>
              </a:rPr>
              <a:t>relation </a:t>
            </a:r>
            <a:r>
              <a:rPr dirty="0" sz="1100" spc="10">
                <a:latin typeface="Times New Roman"/>
                <a:cs typeface="Times New Roman"/>
              </a:rPr>
              <a:t>to the value </a:t>
            </a:r>
            <a:r>
              <a:rPr dirty="0" sz="1100" spc="5">
                <a:latin typeface="Times New Roman"/>
                <a:cs typeface="Times New Roman"/>
              </a:rPr>
              <a:t>of the stock.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buyer's  </a:t>
            </a:r>
            <a:r>
              <a:rPr dirty="0" sz="1100" spc="15">
                <a:latin typeface="Times New Roman"/>
                <a:cs typeface="Times New Roman"/>
              </a:rPr>
              <a:t>maximum </a:t>
            </a:r>
            <a:r>
              <a:rPr dirty="0" sz="1100" spc="5">
                <a:latin typeface="Times New Roman"/>
                <a:cs typeface="Times New Roman"/>
              </a:rPr>
              <a:t>loss is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advance.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an option </a:t>
            </a:r>
            <a:r>
              <a:rPr dirty="0" sz="1100" spc="5">
                <a:latin typeface="Times New Roman"/>
                <a:cs typeface="Times New Roman"/>
              </a:rPr>
              <a:t>expires worthless, the </a:t>
            </a:r>
            <a:r>
              <a:rPr dirty="0" sz="1100" spc="10">
                <a:latin typeface="Times New Roman"/>
                <a:cs typeface="Times New Roman"/>
              </a:rPr>
              <a:t>most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buyer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lose </a:t>
            </a:r>
            <a:r>
              <a:rPr dirty="0" sz="1100" spc="5">
                <a:latin typeface="Times New Roman"/>
                <a:cs typeface="Times New Roman"/>
              </a:rPr>
              <a:t>is the cost (price) 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option.</a:t>
            </a:r>
            <a:endParaRPr sz="1100">
              <a:latin typeface="Times New Roman"/>
              <a:cs typeface="Times New Roman"/>
            </a:endParaRPr>
          </a:p>
          <a:p>
            <a:pPr algn="just" marL="493395" marR="55244" indent="-215900">
              <a:lnSpc>
                <a:spcPts val="1300"/>
              </a:lnSpc>
              <a:spcBef>
                <a:spcPts val="40"/>
              </a:spcBef>
              <a:buAutoNum type="arabicPeriod" startAt="3"/>
              <a:tabLst>
                <a:tab pos="494030" algn="l"/>
              </a:tabLst>
            </a:pPr>
            <a:r>
              <a:rPr dirty="0" sz="1100" spc="5">
                <a:latin typeface="Times New Roman"/>
                <a:cs typeface="Times New Roman"/>
              </a:rPr>
              <a:t>Options provide leverage </a:t>
            </a:r>
            <a:r>
              <a:rPr dirty="0" sz="1100" spc="10">
                <a:latin typeface="Times New Roman"/>
                <a:cs typeface="Times New Roman"/>
              </a:rPr>
              <a:t>magnified </a:t>
            </a:r>
            <a:r>
              <a:rPr dirty="0" sz="1100" spc="5">
                <a:latin typeface="Times New Roman"/>
                <a:cs typeface="Times New Roman"/>
              </a:rPr>
              <a:t>percentage </a:t>
            </a:r>
            <a:r>
              <a:rPr dirty="0" sz="1100" spc="10">
                <a:latin typeface="Times New Roman"/>
                <a:cs typeface="Times New Roman"/>
              </a:rPr>
              <a:t>gains in </a:t>
            </a:r>
            <a:r>
              <a:rPr dirty="0" sz="1100" spc="5">
                <a:latin typeface="Times New Roman"/>
                <a:cs typeface="Times New Roman"/>
              </a:rPr>
              <a:t>relation </a:t>
            </a:r>
            <a:r>
              <a:rPr dirty="0" sz="1100" spc="10">
                <a:latin typeface="Times New Roman"/>
                <a:cs typeface="Times New Roman"/>
              </a:rPr>
              <a:t>to buying the stock;  </a:t>
            </a:r>
            <a:r>
              <a:rPr dirty="0" sz="1100" spc="5">
                <a:latin typeface="Times New Roman"/>
                <a:cs typeface="Times New Roman"/>
              </a:rPr>
              <a:t>furthermore,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options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 provide </a:t>
            </a:r>
            <a:r>
              <a:rPr dirty="0" sz="1100" spc="5">
                <a:latin typeface="Times New Roman"/>
                <a:cs typeface="Times New Roman"/>
              </a:rPr>
              <a:t>greater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leverage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fully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margined,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  transactions.</a:t>
            </a:r>
            <a:endParaRPr sz="1100">
              <a:latin typeface="Times New Roman"/>
              <a:cs typeface="Times New Roman"/>
            </a:endParaRPr>
          </a:p>
          <a:p>
            <a:pPr algn="just" marL="494030" indent="-215900">
              <a:lnSpc>
                <a:spcPts val="1240"/>
              </a:lnSpc>
              <a:buAutoNum type="arabicPeriod" startAt="3"/>
              <a:tabLst>
                <a:tab pos="494030" algn="l"/>
              </a:tabLst>
            </a:pPr>
            <a:r>
              <a:rPr dirty="0" sz="1100" spc="5">
                <a:latin typeface="Times New Roman"/>
                <a:cs typeface="Times New Roman"/>
              </a:rPr>
              <a:t>Using options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market index such as </a:t>
            </a:r>
            <a:r>
              <a:rPr dirty="0" sz="1100" spc="10">
                <a:latin typeface="Times New Roman"/>
                <a:cs typeface="Times New Roman"/>
              </a:rPr>
              <a:t>the 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Poor's </a:t>
            </a:r>
            <a:r>
              <a:rPr dirty="0" sz="1100" spc="15">
                <a:latin typeface="Times New Roman"/>
                <a:cs typeface="Times New Roman"/>
              </a:rPr>
              <a:t>500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Composite</a:t>
            </a:r>
            <a:endParaRPr sz="1100">
              <a:latin typeface="Times New Roman"/>
              <a:cs typeface="Times New Roman"/>
            </a:endParaRPr>
          </a:p>
          <a:p>
            <a:pPr algn="just" marL="493395" marR="56515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10">
                <a:latin typeface="Times New Roman"/>
                <a:cs typeface="Times New Roman"/>
              </a:rPr>
              <a:t>(S&amp;P 500), 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participate </a:t>
            </a:r>
            <a:r>
              <a:rPr dirty="0" sz="1100" spc="10">
                <a:latin typeface="Times New Roman"/>
                <a:cs typeface="Times New Roman"/>
              </a:rPr>
              <a:t>in market movements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a, </a:t>
            </a:r>
            <a:r>
              <a:rPr dirty="0" sz="1100" spc="5">
                <a:latin typeface="Times New Roman"/>
                <a:cs typeface="Times New Roman"/>
              </a:rPr>
              <a:t>single  trading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decision.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Understanding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Options: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understand puts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calls, </a:t>
            </a:r>
            <a:r>
              <a:rPr dirty="0" sz="1100" spc="10">
                <a:latin typeface="Times New Roman"/>
                <a:cs typeface="Times New Roman"/>
              </a:rPr>
              <a:t>one must </a:t>
            </a:r>
            <a:r>
              <a:rPr dirty="0" sz="1100" spc="5">
                <a:latin typeface="Times New Roman"/>
                <a:cs typeface="Times New Roman"/>
              </a:rPr>
              <a:t>understand the terminology used in </a:t>
            </a:r>
            <a:r>
              <a:rPr dirty="0" sz="1100" spc="10">
                <a:latin typeface="Times New Roman"/>
                <a:cs typeface="Times New Roman"/>
              </a:rPr>
              <a:t>connection  with them. Our </a:t>
            </a:r>
            <a:r>
              <a:rPr dirty="0" sz="1100" spc="5">
                <a:latin typeface="Times New Roman"/>
                <a:cs typeface="Times New Roman"/>
              </a:rPr>
              <a:t>discussion here applies specifically to options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organized </a:t>
            </a:r>
            <a:r>
              <a:rPr dirty="0" sz="1100" spc="10">
                <a:latin typeface="Times New Roman"/>
                <a:cs typeface="Times New Roman"/>
              </a:rPr>
              <a:t>exchanges  as reported </a:t>
            </a:r>
            <a:r>
              <a:rPr dirty="0" sz="1100" spc="5">
                <a:latin typeface="Times New Roman"/>
                <a:cs typeface="Times New Roman"/>
              </a:rPr>
              <a:t>daily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such sources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 Journal.</a:t>
            </a:r>
            <a:r>
              <a:rPr dirty="0" baseline="37037" sz="1125" spc="7">
                <a:latin typeface="Times New Roman"/>
                <a:cs typeface="Times New Roman"/>
              </a:rPr>
              <a:t>4 </a:t>
            </a:r>
            <a:r>
              <a:rPr dirty="0" sz="1100" spc="10">
                <a:latin typeface="Times New Roman"/>
                <a:cs typeface="Times New Roman"/>
              </a:rPr>
              <a:t>Important options terms  </a:t>
            </a:r>
            <a:r>
              <a:rPr dirty="0" sz="1100" spc="5">
                <a:latin typeface="Times New Roman"/>
                <a:cs typeface="Times New Roman"/>
              </a:rPr>
              <a:t>include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following:</a:t>
            </a:r>
            <a:endParaRPr sz="1100">
              <a:latin typeface="Times New Roman"/>
              <a:cs typeface="Times New Roman"/>
            </a:endParaRPr>
          </a:p>
          <a:p>
            <a:pPr marL="1249045">
              <a:lnSpc>
                <a:spcPct val="100000"/>
              </a:lnSpc>
              <a:spcBef>
                <a:spcPts val="990"/>
              </a:spcBef>
              <a:tabLst>
                <a:tab pos="515620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260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6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35270" cy="82759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441959" indent="-215265">
              <a:lnSpc>
                <a:spcPct val="100000"/>
              </a:lnSpc>
              <a:spcBef>
                <a:spcPts val="125"/>
              </a:spcBef>
              <a:buAutoNum type="arabicPeriod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Exercise </a:t>
            </a:r>
            <a:r>
              <a:rPr dirty="0" sz="1100" spc="5" b="1">
                <a:latin typeface="Times New Roman"/>
                <a:cs typeface="Times New Roman"/>
              </a:rPr>
              <a:t>(strike)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price: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exercise (strike)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is the per-share price at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may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purchased (in </a:t>
            </a:r>
            <a:r>
              <a:rPr dirty="0" sz="1100" spc="10">
                <a:latin typeface="Times New Roman"/>
                <a:cs typeface="Times New Roman"/>
              </a:rPr>
              <a:t>the case of a </a:t>
            </a:r>
            <a:r>
              <a:rPr dirty="0" sz="1100" spc="5">
                <a:latin typeface="Times New Roman"/>
                <a:cs typeface="Times New Roman"/>
              </a:rPr>
              <a:t>call) or sold to </a:t>
            </a:r>
            <a:r>
              <a:rPr dirty="0" sz="1100" spc="10">
                <a:latin typeface="Times New Roman"/>
                <a:cs typeface="Times New Roman"/>
              </a:rPr>
              <a:t>a writer </a:t>
            </a:r>
            <a:r>
              <a:rPr dirty="0" sz="1100" spc="5">
                <a:latin typeface="Times New Roman"/>
                <a:cs typeface="Times New Roman"/>
              </a:rPr>
              <a:t>(in </a:t>
            </a:r>
            <a:r>
              <a:rPr dirty="0" sz="1100" spc="10">
                <a:latin typeface="Times New Roman"/>
                <a:cs typeface="Times New Roman"/>
              </a:rPr>
              <a:t>the case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put).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stocks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available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several </a:t>
            </a:r>
            <a:r>
              <a:rPr dirty="0" sz="1100" spc="5">
                <a:latin typeface="Times New Roman"/>
                <a:cs typeface="Times New Roman"/>
              </a:rPr>
              <a:t>different exercise prices, thereby providing 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Choice.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stocks with prices greater </a:t>
            </a:r>
            <a:r>
              <a:rPr dirty="0" sz="1100" spc="10">
                <a:latin typeface="Times New Roman"/>
                <a:cs typeface="Times New Roman"/>
              </a:rPr>
              <a:t>than $25, </a:t>
            </a:r>
            <a:r>
              <a:rPr dirty="0" sz="1100" spc="5">
                <a:latin typeface="Times New Roman"/>
                <a:cs typeface="Times New Roman"/>
              </a:rPr>
              <a:t>the strike price changes 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increments of $5, whereas for those </a:t>
            </a:r>
            <a:r>
              <a:rPr dirty="0" sz="1100" spc="10">
                <a:latin typeface="Times New Roman"/>
                <a:cs typeface="Times New Roman"/>
              </a:rPr>
              <a:t>under $25, </a:t>
            </a:r>
            <a:r>
              <a:rPr dirty="0" sz="1100" spc="5">
                <a:latin typeface="Times New Roman"/>
                <a:cs typeface="Times New Roman"/>
              </a:rPr>
              <a:t>the increment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$2.50.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the stock price  changes, options with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exercise </a:t>
            </a:r>
            <a:r>
              <a:rPr dirty="0" sz="1100" spc="10">
                <a:latin typeface="Times New Roman"/>
                <a:cs typeface="Times New Roman"/>
              </a:rPr>
              <a:t>prices are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added.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2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Expiration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date: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expiration date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date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which an </a:t>
            </a:r>
            <a:r>
              <a:rPr dirty="0" sz="1100" spc="5">
                <a:latin typeface="Times New Roman"/>
                <a:cs typeface="Times New Roman"/>
              </a:rPr>
              <a:t>option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exercised. </a:t>
            </a:r>
            <a:r>
              <a:rPr dirty="0" sz="1100" spc="10">
                <a:latin typeface="Times New Roman"/>
                <a:cs typeface="Times New Roman"/>
              </a:rPr>
              <a:t>All puts and </a:t>
            </a:r>
            <a:r>
              <a:rPr dirty="0" sz="1100" spc="5">
                <a:latin typeface="Times New Roman"/>
                <a:cs typeface="Times New Roman"/>
              </a:rPr>
              <a:t>calls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 designated by the </a:t>
            </a:r>
            <a:r>
              <a:rPr dirty="0" sz="1100" spc="10">
                <a:latin typeface="Times New Roman"/>
                <a:cs typeface="Times New Roman"/>
              </a:rPr>
              <a:t>month </a:t>
            </a:r>
            <a:r>
              <a:rPr dirty="0" sz="1100" spc="5">
                <a:latin typeface="Times New Roman"/>
                <a:cs typeface="Times New Roman"/>
              </a:rPr>
              <a:t>of expiration.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exchanges </a:t>
            </a:r>
            <a:r>
              <a:rPr dirty="0" sz="1100" spc="5">
                <a:latin typeface="Times New Roman"/>
                <a:cs typeface="Times New Roman"/>
              </a:rPr>
              <a:t>currently offer sequential  options and-other shorter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patterns.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expiration </a:t>
            </a:r>
            <a:r>
              <a:rPr dirty="0" sz="1100" spc="10">
                <a:latin typeface="Times New Roman"/>
                <a:cs typeface="Times New Roman"/>
              </a:rPr>
              <a:t>dates </a:t>
            </a:r>
            <a:r>
              <a:rPr dirty="0" sz="1100" spc="5">
                <a:latin typeface="Times New Roman"/>
                <a:cs typeface="Times New Roman"/>
              </a:rPr>
              <a:t>for options contracts </a:t>
            </a:r>
            <a:r>
              <a:rPr dirty="0" sz="1100" spc="10">
                <a:latin typeface="Times New Roman"/>
                <a:cs typeface="Times New Roman"/>
              </a:rPr>
              <a:t>vary from  </a:t>
            </a:r>
            <a:r>
              <a:rPr dirty="0" sz="1100" spc="5">
                <a:latin typeface="Times New Roman"/>
                <a:cs typeface="Times New Roman"/>
              </a:rPr>
              <a:t>stock to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exceed nine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months.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3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Option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premium: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option </a:t>
            </a:r>
            <a:r>
              <a:rPr dirty="0" sz="1100" spc="10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is the price paid </a:t>
            </a:r>
            <a:r>
              <a:rPr dirty="0" sz="1100" spc="10">
                <a:latin typeface="Times New Roman"/>
                <a:cs typeface="Times New Roman"/>
              </a:rPr>
              <a:t>by.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option buyer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writer (seller) of the option  </a:t>
            </a:r>
            <a:r>
              <a:rPr dirty="0" sz="1100" spc="10">
                <a:latin typeface="Times New Roman"/>
                <a:cs typeface="Times New Roman"/>
              </a:rPr>
              <a:t>whether </a:t>
            </a:r>
            <a:r>
              <a:rPr dirty="0" sz="1100" spc="5">
                <a:latin typeface="Times New Roman"/>
                <a:cs typeface="Times New Roman"/>
              </a:rPr>
              <a:t>put or </a:t>
            </a:r>
            <a:r>
              <a:rPr dirty="0" sz="1100">
                <a:latin typeface="Times New Roman"/>
                <a:cs typeface="Times New Roman"/>
              </a:rPr>
              <a:t>call.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is stated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per-share basis for options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organized  </a:t>
            </a:r>
            <a:r>
              <a:rPr dirty="0" sz="1100" spc="10">
                <a:latin typeface="Times New Roman"/>
                <a:cs typeface="Times New Roman"/>
              </a:rPr>
              <a:t>exchanges; and </a:t>
            </a:r>
            <a:r>
              <a:rPr dirty="0" sz="1100" spc="5">
                <a:latin typeface="Times New Roman"/>
                <a:cs typeface="Times New Roman"/>
              </a:rPr>
              <a:t>since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standard contract is </a:t>
            </a:r>
            <a:r>
              <a:rPr dirty="0" sz="1100" spc="10">
                <a:latin typeface="Times New Roman"/>
                <a:cs typeface="Times New Roman"/>
              </a:rPr>
              <a:t>for 100 snares, a $3 </a:t>
            </a:r>
            <a:r>
              <a:rPr dirty="0" sz="1100" spc="15">
                <a:latin typeface="Times New Roman"/>
                <a:cs typeface="Times New Roman"/>
              </a:rPr>
              <a:t>premium </a:t>
            </a:r>
            <a:r>
              <a:rPr dirty="0" sz="1100" spc="10">
                <a:latin typeface="Times New Roman"/>
                <a:cs typeface="Times New Roman"/>
              </a:rPr>
              <a:t>represents $300,  a $15 </a:t>
            </a:r>
            <a:r>
              <a:rPr dirty="0" sz="1100" spc="15">
                <a:latin typeface="Times New Roman"/>
                <a:cs typeface="Times New Roman"/>
              </a:rPr>
              <a:t>premium </a:t>
            </a:r>
            <a:r>
              <a:rPr dirty="0" sz="1100" spc="5">
                <a:latin typeface="Times New Roman"/>
                <a:cs typeface="Times New Roman"/>
              </a:rPr>
              <a:t>represents $1500,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forth. Information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premiums can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found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 Journal's "Listed Options </a:t>
            </a:r>
            <a:r>
              <a:rPr dirty="0" sz="1100" spc="10">
                <a:latin typeface="Times New Roman"/>
                <a:cs typeface="Times New Roman"/>
              </a:rPr>
              <a:t>Quotation" page.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most active  </a:t>
            </a:r>
            <a:r>
              <a:rPr dirty="0" sz="1100" spc="5">
                <a:latin typeface="Times New Roman"/>
                <a:cs typeface="Times New Roman"/>
              </a:rPr>
              <a:t>contracts for the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are reported along, with </a:t>
            </a:r>
            <a:r>
              <a:rPr dirty="0" sz="1100" spc="10">
                <a:latin typeface="Times New Roman"/>
                <a:cs typeface="Times New Roman"/>
              </a:rPr>
              <a:t>some individual equity </a:t>
            </a:r>
            <a:r>
              <a:rPr dirty="0" sz="1100" spc="5">
                <a:latin typeface="Times New Roman"/>
                <a:cs typeface="Times New Roman"/>
              </a:rPr>
              <a:t>options. </a:t>
            </a:r>
            <a:r>
              <a:rPr dirty="0" sz="1100" spc="10">
                <a:latin typeface="Times New Roman"/>
                <a:cs typeface="Times New Roman"/>
              </a:rPr>
              <a:t>Information 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options is also available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page.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page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Wall </a:t>
            </a:r>
            <a:r>
              <a:rPr dirty="0" sz="1100" spc="5">
                <a:latin typeface="Times New Roman"/>
                <a:cs typeface="Times New Roman"/>
              </a:rPr>
              <a:t>Street Journal, as well as other sources, also carries </a:t>
            </a:r>
            <a:r>
              <a:rPr dirty="0" sz="1100" spc="10">
                <a:latin typeface="Times New Roman"/>
                <a:cs typeface="Times New Roman"/>
              </a:rPr>
              <a:t>the  information for long-term options </a:t>
            </a:r>
            <a:r>
              <a:rPr dirty="0" sz="1100" spc="15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 </a:t>
            </a:r>
            <a:r>
              <a:rPr dirty="0" sz="1100" spc="10">
                <a:latin typeface="Times New Roman"/>
                <a:cs typeface="Times New Roman"/>
              </a:rPr>
              <a:t>long-term equity anticipation </a:t>
            </a:r>
            <a:r>
              <a:rPr dirty="0" sz="1100" spc="5">
                <a:latin typeface="Times New Roman"/>
                <a:cs typeface="Times New Roman"/>
              </a:rPr>
              <a:t>securities  </a:t>
            </a:r>
            <a:r>
              <a:rPr dirty="0" sz="1100" spc="10">
                <a:latin typeface="Times New Roman"/>
                <a:cs typeface="Times New Roman"/>
              </a:rPr>
              <a:t>(LEAPS), </a:t>
            </a:r>
            <a:r>
              <a:rPr dirty="0" sz="1100" spc="5">
                <a:latin typeface="Times New Roman"/>
                <a:cs typeface="Times New Roman"/>
              </a:rPr>
              <a:t>which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introduced in 1990.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long-term options, available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roughly  </a:t>
            </a:r>
            <a:r>
              <a:rPr dirty="0" sz="1100" spc="10">
                <a:latin typeface="Times New Roman"/>
                <a:cs typeface="Times New Roman"/>
              </a:rPr>
              <a:t>450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indexes, trade on </a:t>
            </a:r>
            <a:r>
              <a:rPr dirty="0" sz="1100" spc="5">
                <a:latin typeface="Times New Roman"/>
                <a:cs typeface="Times New Roman"/>
              </a:rPr>
              <a:t>four </a:t>
            </a:r>
            <a:r>
              <a:rPr dirty="0" sz="1100" spc="10">
                <a:latin typeface="Times New Roman"/>
                <a:cs typeface="Times New Roman"/>
              </a:rPr>
              <a:t>U.S. </a:t>
            </a:r>
            <a:r>
              <a:rPr dirty="0" sz="1100" spc="5">
                <a:latin typeface="Times New Roman"/>
                <a:cs typeface="Times New Roman"/>
              </a:rPr>
              <a:t>exchanges. </a:t>
            </a:r>
            <a:r>
              <a:rPr dirty="0" sz="1100" spc="10">
                <a:latin typeface="Times New Roman"/>
                <a:cs typeface="Times New Roman"/>
              </a:rPr>
              <a:t>All </a:t>
            </a:r>
            <a:r>
              <a:rPr dirty="0" sz="1100" spc="15">
                <a:latin typeface="Times New Roman"/>
                <a:cs typeface="Times New Roman"/>
              </a:rPr>
              <a:t>LEAPS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for  </a:t>
            </a:r>
            <a:r>
              <a:rPr dirty="0" sz="1100" spc="5">
                <a:latin typeface="Times New Roman"/>
                <a:cs typeface="Times New Roman"/>
              </a:rPr>
              <a:t>stocks expire in January,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for indexes, </a:t>
            </a:r>
            <a:r>
              <a:rPr dirty="0" sz="1100" spc="10">
                <a:latin typeface="Times New Roman"/>
                <a:cs typeface="Times New Roman"/>
              </a:rPr>
              <a:t>December. </a:t>
            </a:r>
            <a:r>
              <a:rPr dirty="0" sz="1100" spc="5">
                <a:latin typeface="Times New Roman"/>
                <a:cs typeface="Times New Roman"/>
              </a:rPr>
              <a:t>Maturities </a:t>
            </a:r>
            <a:r>
              <a:rPr dirty="0" sz="1100" spc="10">
                <a:latin typeface="Times New Roman"/>
                <a:cs typeface="Times New Roman"/>
              </a:rPr>
              <a:t>extend </a:t>
            </a:r>
            <a:r>
              <a:rPr dirty="0" sz="1100" spc="5">
                <a:latin typeface="Times New Roman"/>
                <a:cs typeface="Times New Roman"/>
              </a:rPr>
              <a:t>out to </a:t>
            </a:r>
            <a:r>
              <a:rPr dirty="0" sz="1100" spc="10">
                <a:latin typeface="Times New Roman"/>
                <a:cs typeface="Times New Roman"/>
              </a:rPr>
              <a:t>about two  and </a:t>
            </a:r>
            <a:r>
              <a:rPr dirty="0" sz="1100" spc="5">
                <a:latin typeface="Times New Roman"/>
                <a:cs typeface="Times New Roman"/>
              </a:rPr>
              <a:t>one-half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years.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LEAPS </a:t>
            </a:r>
            <a:r>
              <a:rPr dirty="0" sz="1100" spc="5">
                <a:latin typeface="Times New Roman"/>
                <a:cs typeface="Times New Roman"/>
              </a:rPr>
              <a:t>are typically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expensive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short-term options, but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longer maturity,  they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cost less </a:t>
            </a:r>
            <a:r>
              <a:rPr dirty="0" sz="1100" spc="10">
                <a:latin typeface="Times New Roman"/>
                <a:cs typeface="Times New Roman"/>
              </a:rPr>
              <a:t>per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daily basis. Like short-term options, they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 be used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hedge-or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speculate.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Standardized Options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Characteristics: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Features: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All options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standardized expiration dates.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most options, it falls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Saturday  following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third Friday designated months. Individual investors typically </a:t>
            </a:r>
            <a:r>
              <a:rPr dirty="0" sz="1100" spc="10">
                <a:latin typeface="Times New Roman"/>
                <a:cs typeface="Times New Roman"/>
              </a:rPr>
              <a:t>view </a:t>
            </a:r>
            <a:r>
              <a:rPr dirty="0" sz="1100" spc="5">
                <a:latin typeface="Times New Roman"/>
                <a:cs typeface="Times New Roman"/>
              </a:rPr>
              <a:t>the third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Friday of the </a:t>
            </a:r>
            <a:r>
              <a:rPr dirty="0" sz="1100" spc="10">
                <a:latin typeface="Times New Roman"/>
                <a:cs typeface="Times New Roman"/>
              </a:rPr>
              <a:t>month </a:t>
            </a:r>
            <a:r>
              <a:rPr dirty="0" sz="1100" spc="5">
                <a:latin typeface="Times New Roman"/>
                <a:cs typeface="Times New Roman"/>
              </a:rPr>
              <a:t>as the expiration date, </a:t>
            </a:r>
            <a:r>
              <a:rPr dirty="0" sz="1100" spc="10">
                <a:latin typeface="Times New Roman"/>
                <a:cs typeface="Times New Roman"/>
              </a:rPr>
              <a:t>because exchanges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closed </a:t>
            </a:r>
            <a:r>
              <a:rPr dirty="0" sz="1100" spc="5">
                <a:latin typeface="Times New Roman"/>
                <a:cs typeface="Times New Roman"/>
              </a:rPr>
              <a:t>to public trading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Saturday.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Striking prices are established at multiples of </a:t>
            </a:r>
            <a:r>
              <a:rPr dirty="0" sz="1100" spc="10">
                <a:latin typeface="Times New Roman"/>
                <a:cs typeface="Times New Roman"/>
              </a:rPr>
              <a:t>2 </a:t>
            </a:r>
            <a:r>
              <a:rPr dirty="0" sz="1100" spc="20">
                <a:latin typeface="Times New Roman"/>
                <a:cs typeface="Times New Roman"/>
              </a:rPr>
              <a:t>½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$5 depending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current stock  price. </a:t>
            </a:r>
            <a:r>
              <a:rPr dirty="0" sz="1100" spc="10">
                <a:latin typeface="Times New Roman"/>
                <a:cs typeface="Times New Roman"/>
              </a:rPr>
              <a:t>Stocks </a:t>
            </a:r>
            <a:r>
              <a:rPr dirty="0" sz="1100" spc="5">
                <a:latin typeface="Times New Roman"/>
                <a:cs typeface="Times New Roman"/>
              </a:rPr>
              <a:t>priced at </a:t>
            </a:r>
            <a:r>
              <a:rPr dirty="0" sz="1100" spc="10">
                <a:latin typeface="Times New Roman"/>
                <a:cs typeface="Times New Roman"/>
              </a:rPr>
              <a:t>$25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below have the low </a:t>
            </a:r>
            <a:r>
              <a:rPr dirty="0" sz="1100" spc="5">
                <a:latin typeface="Times New Roman"/>
                <a:cs typeface="Times New Roman"/>
              </a:rPr>
              <a:t>multiple, while </a:t>
            </a:r>
            <a:r>
              <a:rPr dirty="0" sz="1100" spc="10">
                <a:latin typeface="Times New Roman"/>
                <a:cs typeface="Times New Roman"/>
              </a:rPr>
              <a:t>higher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stocks have  the $5 </a:t>
            </a:r>
            <a:r>
              <a:rPr dirty="0" sz="1100" spc="5">
                <a:latin typeface="Times New Roman"/>
                <a:cs typeface="Times New Roman"/>
              </a:rPr>
              <a:t>multiple. Shifts in the price of </a:t>
            </a:r>
            <a:r>
              <a:rPr dirty="0" sz="1100" spc="10">
                <a:latin typeface="Times New Roman"/>
                <a:cs typeface="Times New Roman"/>
              </a:rPr>
              <a:t>a stock </a:t>
            </a:r>
            <a:r>
              <a:rPr dirty="0" sz="1100" spc="5">
                <a:latin typeface="Times New Roman"/>
                <a:cs typeface="Times New Roman"/>
              </a:rPr>
              <a:t>result </a:t>
            </a:r>
            <a:r>
              <a:rPr dirty="0" sz="1100" spc="10">
                <a:latin typeface="Times New Roman"/>
                <a:cs typeface="Times New Roman"/>
              </a:rPr>
              <a:t>in the creation of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striking </a:t>
            </a:r>
            <a:r>
              <a:rPr dirty="0" sz="1100" spc="10">
                <a:latin typeface="Times New Roman"/>
                <a:cs typeface="Times New Roman"/>
              </a:rPr>
              <a:t>prices. As  a </a:t>
            </a:r>
            <a:r>
              <a:rPr dirty="0" sz="1100" spc="5">
                <a:latin typeface="Times New Roman"/>
                <a:cs typeface="Times New Roman"/>
              </a:rPr>
              <a:t>matter of policy there is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at least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striking price </a:t>
            </a:r>
            <a:r>
              <a:rPr dirty="0" sz="1100" spc="10">
                <a:latin typeface="Times New Roman"/>
                <a:cs typeface="Times New Roman"/>
              </a:rPr>
              <a:t>above </a:t>
            </a:r>
            <a:r>
              <a:rPr dirty="0" sz="1100" spc="5">
                <a:latin typeface="Times New Roman"/>
                <a:cs typeface="Times New Roman"/>
              </a:rPr>
              <a:t>and at least </a:t>
            </a:r>
            <a:r>
              <a:rPr dirty="0" sz="1100" spc="15">
                <a:latin typeface="Times New Roman"/>
                <a:cs typeface="Times New Roman"/>
              </a:rPr>
              <a:t>below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current stock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267081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Both puts and calls are based on 100 </a:t>
            </a:r>
            <a:r>
              <a:rPr dirty="0" sz="1100" spc="5">
                <a:latin typeface="Times New Roman"/>
                <a:cs typeface="Times New Roman"/>
              </a:rPr>
              <a:t>shares of the underlying security.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who  buys a </a:t>
            </a:r>
            <a:r>
              <a:rPr dirty="0" sz="1100" spc="5">
                <a:latin typeface="Times New Roman"/>
                <a:cs typeface="Times New Roman"/>
              </a:rPr>
              <a:t>call option </a:t>
            </a:r>
            <a:r>
              <a:rPr dirty="0" sz="1100" spc="10">
                <a:latin typeface="Times New Roman"/>
                <a:cs typeface="Times New Roman"/>
              </a:rPr>
              <a:t>on the stock </a:t>
            </a:r>
            <a:r>
              <a:rPr dirty="0" sz="1100" spc="5">
                <a:latin typeface="Times New Roman"/>
                <a:cs typeface="Times New Roman"/>
              </a:rPr>
              <a:t>of particular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is purchasing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right to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100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shares of stick. It 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possible to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or sell </a:t>
            </a:r>
            <a:r>
              <a:rPr dirty="0" sz="1100" spc="10">
                <a:latin typeface="Times New Roman"/>
                <a:cs typeface="Times New Roman"/>
              </a:rPr>
              <a:t>odd </a:t>
            </a:r>
            <a:r>
              <a:rPr dirty="0" sz="1100" spc="5">
                <a:latin typeface="Times New Roman"/>
                <a:cs typeface="Times New Roman"/>
              </a:rPr>
              <a:t>lots of options.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Premium: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premium has two components: </a:t>
            </a:r>
            <a:r>
              <a:rPr dirty="0" sz="1100" spc="5">
                <a:latin typeface="Times New Roman"/>
                <a:cs typeface="Times New Roman"/>
              </a:rPr>
              <a:t>intrinsic </a:t>
            </a:r>
            <a:r>
              <a:rPr dirty="0" sz="1100" spc="10">
                <a:latin typeface="Times New Roman"/>
                <a:cs typeface="Times New Roman"/>
              </a:rPr>
              <a:t>value and time value. For a </a:t>
            </a:r>
            <a:r>
              <a:rPr dirty="0" sz="1100" spc="5">
                <a:latin typeface="Times New Roman"/>
                <a:cs typeface="Times New Roman"/>
              </a:rPr>
              <a:t>call option,  intrinsic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equals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 minus striking price; </a:t>
            </a:r>
            <a:r>
              <a:rPr dirty="0" sz="1100" spc="10">
                <a:latin typeface="Times New Roman"/>
                <a:cs typeface="Times New Roman"/>
              </a:rPr>
              <a:t>for a put, </a:t>
            </a:r>
            <a:r>
              <a:rPr dirty="0" sz="1100" spc="5">
                <a:latin typeface="Times New Roman"/>
                <a:cs typeface="Times New Roman"/>
              </a:rPr>
              <a:t>intrinsic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equals  striking price minus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price. In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respects, </a:t>
            </a:r>
            <a:r>
              <a:rPr dirty="0" sz="1100" spc="10">
                <a:latin typeface="Times New Roman"/>
                <a:cs typeface="Times New Roman"/>
              </a:rPr>
              <a:t>determining </a:t>
            </a:r>
            <a:r>
              <a:rPr dirty="0" sz="1100" spc="5">
                <a:latin typeface="Times New Roman"/>
                <a:cs typeface="Times New Roman"/>
              </a:rPr>
              <a:t>intrinsic value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first  </a:t>
            </a:r>
            <a:r>
              <a:rPr dirty="0" sz="1100" spc="5">
                <a:latin typeface="Times New Roman"/>
                <a:cs typeface="Times New Roman"/>
              </a:rPr>
              <a:t>step in valuing </a:t>
            </a:r>
            <a:r>
              <a:rPr dirty="0" sz="1100" spc="10">
                <a:latin typeface="Times New Roman"/>
                <a:cs typeface="Times New Roman"/>
              </a:rPr>
              <a:t>an option. By </a:t>
            </a:r>
            <a:r>
              <a:rPr dirty="0" sz="1100" spc="5">
                <a:latin typeface="Times New Roman"/>
                <a:cs typeface="Times New Roman"/>
              </a:rPr>
              <a:t>convention, intrinsic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cannot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less than zero. </a:t>
            </a:r>
            <a:r>
              <a:rPr dirty="0" sz="1100" spc="10">
                <a:latin typeface="Times New Roman"/>
                <a:cs typeface="Times New Roman"/>
              </a:rPr>
              <a:t>Time  value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equal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option premium minus </a:t>
            </a:r>
            <a:r>
              <a:rPr dirty="0" sz="1100" spc="5">
                <a:latin typeface="Times New Roman"/>
                <a:cs typeface="Times New Roman"/>
              </a:rPr>
              <a:t>the intrinsic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option has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intrinsic </a:t>
            </a:r>
            <a:r>
              <a:rPr dirty="0" sz="1100" spc="10">
                <a:latin typeface="Times New Roman"/>
                <a:cs typeface="Times New Roman"/>
              </a:rPr>
              <a:t>value,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out-of-the-money,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it does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intrinsic </a:t>
            </a:r>
            <a:r>
              <a:rPr dirty="0" sz="1100" spc="10">
                <a:latin typeface="Times New Roman"/>
                <a:cs typeface="Times New Roman"/>
              </a:rPr>
              <a:t>value,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in-the-money. </a:t>
            </a:r>
            <a:r>
              <a:rPr dirty="0" sz="1100" spc="5">
                <a:latin typeface="Times New Roman"/>
                <a:cs typeface="Times New Roman"/>
              </a:rPr>
              <a:t>In special </a:t>
            </a:r>
            <a:r>
              <a:rPr dirty="0" sz="1100" spc="10">
                <a:latin typeface="Times New Roman"/>
                <a:cs typeface="Times New Roman"/>
              </a:rPr>
              <a:t>when an </a:t>
            </a:r>
            <a:r>
              <a:rPr dirty="0" sz="1100" spc="5">
                <a:latin typeface="Times New Roman"/>
                <a:cs typeface="Times New Roman"/>
              </a:rPr>
              <a:t>option’s striking price is exactly equal to the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of  underlying security, the option is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at-the-money.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262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509522" y="3539592"/>
            <a:ext cx="10668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+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09580" y="3539592"/>
            <a:ext cx="10668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=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3808" y="4034919"/>
            <a:ext cx="5335905" cy="497840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How </a:t>
            </a:r>
            <a:r>
              <a:rPr dirty="0" sz="1100" spc="10" b="1">
                <a:latin typeface="Times New Roman"/>
                <a:cs typeface="Times New Roman"/>
              </a:rPr>
              <a:t>Options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Work: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900" spc="-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noted,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standard call' (put) contract </a:t>
            </a:r>
            <a:r>
              <a:rPr dirty="0" sz="1100" spc="10">
                <a:latin typeface="Times New Roman"/>
                <a:cs typeface="Times New Roman"/>
              </a:rPr>
              <a:t>gives the buyer the </a:t>
            </a:r>
            <a:r>
              <a:rPr dirty="0" sz="1100" spc="5">
                <a:latin typeface="Times New Roman"/>
                <a:cs typeface="Times New Roman"/>
              </a:rPr>
              <a:t>right to purchase (sell) 100  shares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stock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specified exercise price any time </a:t>
            </a:r>
            <a:r>
              <a:rPr dirty="0" sz="1100" spc="10">
                <a:latin typeface="Times New Roman"/>
                <a:cs typeface="Times New Roman"/>
              </a:rPr>
              <a:t>before the </a:t>
            </a:r>
            <a:r>
              <a:rPr dirty="0" sz="1100" spc="5">
                <a:latin typeface="Times New Roman"/>
                <a:cs typeface="Times New Roman"/>
              </a:rPr>
              <a:t>expiration date.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Both puts and calls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created by </a:t>
            </a:r>
            <a:r>
              <a:rPr dirty="0" sz="1100" spc="5">
                <a:latin typeface="Times New Roman"/>
                <a:cs typeface="Times New Roman"/>
              </a:rPr>
              <a:t>sellers </a:t>
            </a:r>
            <a:r>
              <a:rPr dirty="0" sz="1100" spc="10">
                <a:latin typeface="Times New Roman"/>
                <a:cs typeface="Times New Roman"/>
              </a:rPr>
              <a:t>who write a </a:t>
            </a:r>
            <a:r>
              <a:rPr dirty="0" sz="1100" spc="5">
                <a:latin typeface="Times New Roman"/>
                <a:cs typeface="Times New Roman"/>
              </a:rPr>
              <a:t>particular contract. </a:t>
            </a:r>
            <a:r>
              <a:rPr dirty="0" sz="1100" spc="10">
                <a:latin typeface="Times New Roman"/>
                <a:cs typeface="Times New Roman"/>
              </a:rPr>
              <a:t>Sellers </a:t>
            </a:r>
            <a:r>
              <a:rPr dirty="0" sz="1100" spc="5">
                <a:latin typeface="Times New Roman"/>
                <a:cs typeface="Times New Roman"/>
              </a:rPr>
              <a:t>(writers)  </a:t>
            </a:r>
            <a:r>
              <a:rPr dirty="0" sz="1100" spc="10">
                <a:latin typeface="Times New Roman"/>
                <a:cs typeface="Times New Roman"/>
              </a:rPr>
              <a:t>ate </a:t>
            </a:r>
            <a:r>
              <a:rPr dirty="0" sz="1100" spc="5">
                <a:latin typeface="Times New Roman"/>
                <a:cs typeface="Times New Roman"/>
              </a:rPr>
              <a:t>investors, </a:t>
            </a:r>
            <a:r>
              <a:rPr dirty="0" sz="1100" spc="10">
                <a:latin typeface="Times New Roman"/>
                <a:cs typeface="Times New Roman"/>
              </a:rPr>
              <a:t>either individuals or </a:t>
            </a:r>
            <a:r>
              <a:rPr dirty="0" sz="1100" spc="5">
                <a:latin typeface="Times New Roman"/>
                <a:cs typeface="Times New Roman"/>
              </a:rPr>
              <a:t>institutions,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seek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their beliefs </a:t>
            </a:r>
            <a:r>
              <a:rPr dirty="0" sz="1100" spc="10">
                <a:latin typeface="Times New Roman"/>
                <a:cs typeface="Times New Roman"/>
              </a:rPr>
              <a:t>about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underlying </a:t>
            </a:r>
            <a:r>
              <a:rPr dirty="0" sz="1100" spc="5">
                <a:latin typeface="Times New Roman"/>
                <a:cs typeface="Times New Roman"/>
              </a:rPr>
              <a:t>stock's likely price </a:t>
            </a:r>
            <a:r>
              <a:rPr dirty="0" sz="1100" spc="10">
                <a:latin typeface="Times New Roman"/>
                <a:cs typeface="Times New Roman"/>
              </a:rPr>
              <a:t>performance, </a:t>
            </a:r>
            <a:r>
              <a:rPr dirty="0" sz="1100" spc="5">
                <a:latin typeface="Times New Roman"/>
                <a:cs typeface="Times New Roman"/>
              </a:rPr>
              <a:t>just as </a:t>
            </a:r>
            <a:r>
              <a:rPr dirty="0" sz="1100" spc="10">
                <a:latin typeface="Times New Roman"/>
                <a:cs typeface="Times New Roman"/>
              </a:rPr>
              <a:t>the buyer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buyer and </a:t>
            </a:r>
            <a:r>
              <a:rPr dirty="0" sz="1100" spc="5">
                <a:latin typeface="Times New Roman"/>
                <a:cs typeface="Times New Roman"/>
              </a:rPr>
              <a:t>the seller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opposite expectations about the likely performance of the  underlying stock,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therefore the </a:t>
            </a:r>
            <a:r>
              <a:rPr dirty="0" sz="1100" spc="10">
                <a:latin typeface="Times New Roman"/>
                <a:cs typeface="Times New Roman"/>
              </a:rPr>
              <a:t>performance </a:t>
            </a:r>
            <a:r>
              <a:rPr dirty="0" sz="1100" spc="5">
                <a:latin typeface="Times New Roman"/>
                <a:cs typeface="Times New Roman"/>
              </a:rPr>
              <a:t>of 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marL="442595" marR="6985" indent="-215900">
              <a:lnSpc>
                <a:spcPts val="130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call writer expects the price of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to remain roughly steady or perhaps  </a:t>
            </a:r>
            <a:r>
              <a:rPr dirty="0" sz="1100" spc="10">
                <a:latin typeface="Times New Roman"/>
                <a:cs typeface="Times New Roman"/>
              </a:rPr>
              <a:t>move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down.</a:t>
            </a: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245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call </a:t>
            </a:r>
            <a:r>
              <a:rPr dirty="0" sz="1100" spc="10">
                <a:latin typeface="Times New Roman"/>
                <a:cs typeface="Times New Roman"/>
              </a:rPr>
              <a:t>buyer expects the </a:t>
            </a:r>
            <a:r>
              <a:rPr dirty="0" sz="1100" spc="5">
                <a:latin typeface="Times New Roman"/>
                <a:cs typeface="Times New Roman"/>
              </a:rPr>
              <a:t>price of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move </a:t>
            </a:r>
            <a:r>
              <a:rPr dirty="0" sz="1100" spc="10">
                <a:latin typeface="Times New Roman"/>
                <a:cs typeface="Times New Roman"/>
              </a:rPr>
              <a:t>upward </a:t>
            </a:r>
            <a:r>
              <a:rPr dirty="0" sz="1100" spc="5">
                <a:latin typeface="Times New Roman"/>
                <a:cs typeface="Times New Roman"/>
              </a:rPr>
              <a:t>relatively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soon.</a:t>
            </a:r>
            <a:endParaRPr sz="1100">
              <a:latin typeface="Times New Roman"/>
              <a:cs typeface="Times New Roman"/>
            </a:endParaRPr>
          </a:p>
          <a:p>
            <a:pPr marL="442595" marR="7620" indent="-215900">
              <a:lnSpc>
                <a:spcPts val="1300"/>
              </a:lnSpc>
              <a:spcBef>
                <a:spcPts val="55"/>
              </a:spcBef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put </a:t>
            </a:r>
            <a:r>
              <a:rPr dirty="0" sz="1100" spc="5">
                <a:latin typeface="Times New Roman"/>
                <a:cs typeface="Times New Roman"/>
              </a:rPr>
              <a:t>writer expects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of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to remain </a:t>
            </a:r>
            <a:r>
              <a:rPr dirty="0" sz="1100" spc="10">
                <a:latin typeface="Times New Roman"/>
                <a:cs typeface="Times New Roman"/>
              </a:rPr>
              <a:t>roughly </a:t>
            </a:r>
            <a:r>
              <a:rPr dirty="0" sz="1100" spc="5">
                <a:latin typeface="Times New Roman"/>
                <a:cs typeface="Times New Roman"/>
              </a:rPr>
              <a:t>steady or perhaps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move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up.</a:t>
            </a: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ts val="1260"/>
              </a:lnSpc>
              <a:buAutoNum type="arabicPeriod"/>
              <a:tabLst>
                <a:tab pos="443230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put buyer expects the </a:t>
            </a:r>
            <a:r>
              <a:rPr dirty="0" sz="1100" spc="5">
                <a:latin typeface="Times New Roman"/>
                <a:cs typeface="Times New Roman"/>
              </a:rPr>
              <a:t>price of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move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relatively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soon.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MECHANICS OF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TRADING: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Options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Exchanges: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Five </a:t>
            </a:r>
            <a:r>
              <a:rPr dirty="0" sz="1100" spc="5">
                <a:latin typeface="Times New Roman"/>
                <a:cs typeface="Times New Roman"/>
              </a:rPr>
              <a:t>option </a:t>
            </a:r>
            <a:r>
              <a:rPr dirty="0" sz="1100" spc="10">
                <a:latin typeface="Times New Roman"/>
                <a:cs typeface="Times New Roman"/>
              </a:rPr>
              <a:t>exchanges </a:t>
            </a:r>
            <a:r>
              <a:rPr dirty="0" sz="1100" spc="5">
                <a:latin typeface="Times New Roman"/>
                <a:cs typeface="Times New Roman"/>
              </a:rPr>
              <a:t>constitute the </a:t>
            </a:r>
            <a:r>
              <a:rPr dirty="0" sz="1100" spc="10">
                <a:latin typeface="Times New Roman"/>
                <a:cs typeface="Times New Roman"/>
              </a:rPr>
              <a:t>secondary </a:t>
            </a:r>
            <a:r>
              <a:rPr dirty="0" sz="1100" spc="5">
                <a:latin typeface="Times New Roman"/>
                <a:cs typeface="Times New Roman"/>
              </a:rPr>
              <a:t>market: the </a:t>
            </a:r>
            <a:r>
              <a:rPr dirty="0" sz="1100" spc="10">
                <a:latin typeface="Times New Roman"/>
                <a:cs typeface="Times New Roman"/>
              </a:rPr>
              <a:t>Chicago Board </a:t>
            </a:r>
            <a:r>
              <a:rPr dirty="0" sz="1100" spc="5">
                <a:latin typeface="Times New Roman"/>
                <a:cs typeface="Times New Roman"/>
              </a:rPr>
              <a:t>Options  </a:t>
            </a:r>
            <a:r>
              <a:rPr dirty="0" sz="1100" spc="10">
                <a:latin typeface="Times New Roman"/>
                <a:cs typeface="Times New Roman"/>
              </a:rPr>
              <a:t>Exchange (CBOE),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American, </a:t>
            </a:r>
            <a:r>
              <a:rPr dirty="0" sz="1100" spc="5">
                <a:latin typeface="Times New Roman"/>
                <a:cs typeface="Times New Roman"/>
              </a:rPr>
              <a:t>the Philadelphia,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Pacific,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newer </a:t>
            </a:r>
            <a:r>
              <a:rPr dirty="0" sz="1100" spc="5">
                <a:latin typeface="Times New Roman"/>
                <a:cs typeface="Times New Roman"/>
              </a:rPr>
              <a:t>International  Securities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(1SE) in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York. </a:t>
            </a:r>
            <a:r>
              <a:rPr dirty="0" sz="1100" spc="5">
                <a:latin typeface="Times New Roman"/>
                <a:cs typeface="Times New Roman"/>
              </a:rPr>
              <a:t>Traditionally, the first four </a:t>
            </a:r>
            <a:r>
              <a:rPr dirty="0" sz="1100" spc="10">
                <a:latin typeface="Times New Roman"/>
                <a:cs typeface="Times New Roman"/>
              </a:rPr>
              <a:t>exchanges </a:t>
            </a:r>
            <a:r>
              <a:rPr dirty="0" sz="1100" spc="5">
                <a:latin typeface="Times New Roman"/>
                <a:cs typeface="Times New Roman"/>
              </a:rPr>
              <a:t>controlled  the trading of </a:t>
            </a:r>
            <a:r>
              <a:rPr dirty="0" sz="1100" spc="10">
                <a:latin typeface="Times New Roman"/>
                <a:cs typeface="Times New Roman"/>
              </a:rPr>
              <a:t>U.S. </a:t>
            </a:r>
            <a:r>
              <a:rPr dirty="0" sz="1100" spc="5">
                <a:latin typeface="Times New Roman"/>
                <a:cs typeface="Times New Roman"/>
              </a:rPr>
              <a:t>options, each </a:t>
            </a:r>
            <a:r>
              <a:rPr dirty="0" sz="1100" spc="10">
                <a:latin typeface="Times New Roman"/>
                <a:cs typeface="Times New Roman"/>
              </a:rPr>
              <a:t>handling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options and competing </a:t>
            </a:r>
            <a:r>
              <a:rPr dirty="0" sz="1100" spc="5">
                <a:latin typeface="Times New Roman"/>
                <a:cs typeface="Times New Roman"/>
              </a:rPr>
              <a:t>very little.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ISE began </a:t>
            </a:r>
            <a:r>
              <a:rPr dirty="0" sz="1100" spc="5">
                <a:latin typeface="Times New Roman"/>
                <a:cs typeface="Times New Roman"/>
              </a:rPr>
              <a:t>trading in </a:t>
            </a:r>
            <a:r>
              <a:rPr dirty="0" sz="1100" spc="15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2000, </a:t>
            </a:r>
            <a:r>
              <a:rPr dirty="0" sz="1100" spc="10">
                <a:latin typeface="Times New Roman"/>
                <a:cs typeface="Times New Roman"/>
              </a:rPr>
              <a:t>and now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substantial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U.S.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volume </a:t>
            </a:r>
            <a:r>
              <a:rPr dirty="0" sz="1100" spc="5">
                <a:latin typeface="Times New Roman"/>
                <a:cs typeface="Times New Roman"/>
              </a:rPr>
              <a:t>in  options.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all-electronic market is </a:t>
            </a:r>
            <a:r>
              <a:rPr dirty="0" sz="1100" spc="10">
                <a:latin typeface="Times New Roman"/>
                <a:cs typeface="Times New Roman"/>
              </a:rPr>
              <a:t>extremely </a:t>
            </a:r>
            <a:r>
              <a:rPr dirty="0" sz="1100" spc="5">
                <a:latin typeface="Times New Roman"/>
                <a:cs typeface="Times New Roman"/>
              </a:rPr>
              <a:t>efficient, </a:t>
            </a:r>
            <a:r>
              <a:rPr dirty="0" sz="1100" spc="10">
                <a:latin typeface="Times New Roman"/>
                <a:cs typeface="Times New Roman"/>
              </a:rPr>
              <a:t>and has </a:t>
            </a:r>
            <a:r>
              <a:rPr dirty="0" sz="1100" spc="5">
                <a:latin typeface="Times New Roman"/>
                <a:cs typeface="Times New Roman"/>
              </a:rPr>
              <a:t>forced </a:t>
            </a:r>
            <a:r>
              <a:rPr dirty="0" sz="1100" spc="10">
                <a:latin typeface="Times New Roman"/>
                <a:cs typeface="Times New Roman"/>
              </a:rPr>
              <a:t>the other </a:t>
            </a:r>
            <a:r>
              <a:rPr dirty="0" sz="1100" spc="5">
                <a:latin typeface="Times New Roman"/>
                <a:cs typeface="Times New Roman"/>
              </a:rPr>
              <a:t>four  </a:t>
            </a:r>
            <a:r>
              <a:rPr dirty="0" sz="1100" spc="10">
                <a:latin typeface="Times New Roman"/>
                <a:cs typeface="Times New Roman"/>
              </a:rPr>
              <a:t>exchanges to handle </a:t>
            </a:r>
            <a:r>
              <a:rPr dirty="0" sz="1100" spc="5">
                <a:latin typeface="Times New Roman"/>
                <a:cs typeface="Times New Roman"/>
              </a:rPr>
              <a:t>all options.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competition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led to </a:t>
            </a:r>
            <a:r>
              <a:rPr dirty="0" sz="1100" spc="10">
                <a:latin typeface="Times New Roman"/>
                <a:cs typeface="Times New Roman"/>
              </a:rPr>
              <a:t>lower </a:t>
            </a:r>
            <a:r>
              <a:rPr dirty="0" sz="1100" spc="5">
                <a:latin typeface="Times New Roman"/>
                <a:cs typeface="Times New Roman"/>
              </a:rPr>
              <a:t>costs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narrower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spreads for customers,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quicker </a:t>
            </a:r>
            <a:r>
              <a:rPr dirty="0" sz="1100" spc="10">
                <a:latin typeface="Times New Roman"/>
                <a:cs typeface="Times New Roman"/>
              </a:rPr>
              <a:t>access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447038" y="3387852"/>
            <a:ext cx="752094" cy="5905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1447038" y="3387852"/>
            <a:ext cx="752475" cy="590550"/>
          </a:xfrm>
          <a:prstGeom prst="rect">
            <a:avLst/>
          </a:prstGeom>
          <a:ln w="8966">
            <a:solidFill>
              <a:srgbClr val="000000"/>
            </a:solidFill>
          </a:ln>
        </p:spPr>
        <p:txBody>
          <a:bodyPr wrap="square" lIns="0" tIns="40640" rIns="0" bIns="0" rtlCol="0" vert="horz">
            <a:spAutoFit/>
          </a:bodyPr>
          <a:lstStyle/>
          <a:p>
            <a:pPr marL="90170">
              <a:lnSpc>
                <a:spcPct val="100000"/>
              </a:lnSpc>
              <a:spcBef>
                <a:spcPts val="320"/>
              </a:spcBef>
            </a:pPr>
            <a:r>
              <a:rPr dirty="0" sz="1100" spc="5">
                <a:latin typeface="Times New Roman"/>
                <a:cs typeface="Times New Roman"/>
              </a:rPr>
              <a:t>Intrinsic</a:t>
            </a:r>
            <a:endParaRPr sz="1100">
              <a:latin typeface="Times New Roman"/>
              <a:cs typeface="Times New Roman"/>
            </a:endParaRPr>
          </a:p>
          <a:p>
            <a:pPr marL="90170">
              <a:lnSpc>
                <a:spcPct val="100000"/>
              </a:lnSpc>
              <a:spcBef>
                <a:spcPts val="630"/>
              </a:spcBef>
            </a:pPr>
            <a:r>
              <a:rPr dirty="0" sz="1100" spc="10">
                <a:latin typeface="Times New Roman"/>
                <a:cs typeface="Times New Roman"/>
              </a:rPr>
              <a:t>value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737104" y="3441191"/>
            <a:ext cx="752856" cy="3223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2737104" y="3441191"/>
            <a:ext cx="753110" cy="322580"/>
          </a:xfrm>
          <a:prstGeom prst="rect">
            <a:avLst/>
          </a:prstGeom>
          <a:ln w="8966">
            <a:solidFill>
              <a:srgbClr val="000000"/>
            </a:solidFill>
          </a:ln>
        </p:spPr>
        <p:txBody>
          <a:bodyPr wrap="square" lIns="0" tIns="40005" rIns="0" bIns="0" rtlCol="0" vert="horz">
            <a:spAutoFit/>
          </a:bodyPr>
          <a:lstStyle/>
          <a:p>
            <a:pPr marL="90805">
              <a:lnSpc>
                <a:spcPct val="100000"/>
              </a:lnSpc>
              <a:spcBef>
                <a:spcPts val="315"/>
              </a:spcBef>
            </a:pPr>
            <a:r>
              <a:rPr dirty="0" sz="850" spc="-5">
                <a:latin typeface="Times New Roman"/>
                <a:cs typeface="Times New Roman"/>
              </a:rPr>
              <a:t>Time</a:t>
            </a:r>
            <a:r>
              <a:rPr dirty="0" sz="850" spc="-20">
                <a:latin typeface="Times New Roman"/>
                <a:cs typeface="Times New Roman"/>
              </a:rPr>
              <a:t> </a:t>
            </a:r>
            <a:r>
              <a:rPr dirty="0" sz="850" spc="-5">
                <a:latin typeface="Times New Roman"/>
                <a:cs typeface="Times New Roman"/>
              </a:rPr>
              <a:t>value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135373" y="3441191"/>
            <a:ext cx="1075181" cy="322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4135373" y="3441191"/>
            <a:ext cx="1075690" cy="322580"/>
          </a:xfrm>
          <a:prstGeom prst="rect">
            <a:avLst/>
          </a:prstGeom>
          <a:ln w="8966">
            <a:solidFill>
              <a:srgbClr val="000000"/>
            </a:solidFill>
          </a:ln>
        </p:spPr>
        <p:txBody>
          <a:bodyPr wrap="square" lIns="0" tIns="40640" rIns="0" bIns="0" rtlCol="0" vert="horz">
            <a:spAutoFit/>
          </a:bodyPr>
          <a:lstStyle/>
          <a:p>
            <a:pPr marL="90170">
              <a:lnSpc>
                <a:spcPct val="100000"/>
              </a:lnSpc>
              <a:spcBef>
                <a:spcPts val="320"/>
              </a:spcBef>
            </a:pPr>
            <a:r>
              <a:rPr dirty="0" sz="1100" spc="10">
                <a:latin typeface="Times New Roman"/>
                <a:cs typeface="Times New Roman"/>
              </a:rPr>
              <a:t>Option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905" cy="613283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4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options </a:t>
            </a:r>
            <a:r>
              <a:rPr dirty="0" sz="1100" spc="5">
                <a:latin typeface="Times New Roman"/>
                <a:cs typeface="Times New Roman"/>
              </a:rPr>
              <a:t>markets </a:t>
            </a:r>
            <a:r>
              <a:rPr dirty="0" sz="1100" spc="10">
                <a:latin typeface="Times New Roman"/>
                <a:cs typeface="Times New Roman"/>
              </a:rPr>
              <a:t>provide liquidity to </a:t>
            </a:r>
            <a:r>
              <a:rPr dirty="0" sz="1100" spc="5">
                <a:latin typeface="Times New Roman"/>
                <a:cs typeface="Times New Roman"/>
              </a:rPr>
              <a:t>investors,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very important requirement  for </a:t>
            </a:r>
            <a:r>
              <a:rPr dirty="0" sz="1100" spc="5">
                <a:latin typeface="Times New Roman"/>
                <a:cs typeface="Times New Roman"/>
              </a:rPr>
              <a:t>successful </a:t>
            </a:r>
            <a:r>
              <a:rPr dirty="0" sz="1100" spc="10">
                <a:latin typeface="Times New Roman"/>
                <a:cs typeface="Times New Roman"/>
              </a:rPr>
              <a:t>trading. Investors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10">
                <a:latin typeface="Times New Roman"/>
                <a:cs typeface="Times New Roman"/>
              </a:rPr>
              <a:t>that they can </a:t>
            </a:r>
            <a:r>
              <a:rPr dirty="0" sz="1100" spc="5">
                <a:latin typeface="Times New Roman"/>
                <a:cs typeface="Times New Roman"/>
              </a:rPr>
              <a:t>instruct their </a:t>
            </a:r>
            <a:r>
              <a:rPr dirty="0" sz="1100" spc="10">
                <a:latin typeface="Times New Roman"/>
                <a:cs typeface="Times New Roman"/>
              </a:rPr>
              <a:t>broker to </a:t>
            </a:r>
            <a:r>
              <a:rPr dirty="0" sz="1100" spc="15">
                <a:latin typeface="Times New Roman"/>
                <a:cs typeface="Times New Roman"/>
              </a:rPr>
              <a:t>buy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sell  </a:t>
            </a:r>
            <a:r>
              <a:rPr dirty="0" sz="1100" spc="10">
                <a:latin typeface="Times New Roman"/>
                <a:cs typeface="Times New Roman"/>
              </a:rPr>
              <a:t>whenever they </a:t>
            </a:r>
            <a:r>
              <a:rPr dirty="0" sz="1100" spc="5">
                <a:latin typeface="Times New Roman"/>
                <a:cs typeface="Times New Roman"/>
              </a:rPr>
              <a:t>desire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set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forces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supply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demand. </a:t>
            </a:r>
            <a:r>
              <a:rPr dirty="0" sz="1100" spc="10">
                <a:latin typeface="Times New Roman"/>
                <a:cs typeface="Times New Roman"/>
              </a:rPr>
              <a:t>These exchanges  have made </a:t>
            </a:r>
            <a:r>
              <a:rPr dirty="0" sz="1100" spc="5">
                <a:latin typeface="Times New Roman"/>
                <a:cs typeface="Times New Roman"/>
              </a:rPr>
              <a:t>puts and call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success by standardizing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exercise date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exercise price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contracts.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Clearing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Corporation: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options clearing corporation </a:t>
            </a:r>
            <a:r>
              <a:rPr dirty="0" sz="1100" spc="10">
                <a:latin typeface="Times New Roman"/>
                <a:cs typeface="Times New Roman"/>
              </a:rPr>
              <a:t>(OCC) </a:t>
            </a:r>
            <a:r>
              <a:rPr dirty="0" sz="1100" spc="5">
                <a:latin typeface="Times New Roman"/>
                <a:cs typeface="Times New Roman"/>
              </a:rPr>
              <a:t>performs </a:t>
            </a:r>
            <a:r>
              <a:rPr dirty="0" sz="1100" spc="10">
                <a:latin typeface="Times New Roman"/>
                <a:cs typeface="Times New Roman"/>
              </a:rPr>
              <a:t>a 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important </a:t>
            </a:r>
            <a:r>
              <a:rPr dirty="0" sz="1100" spc="5">
                <a:latin typeface="Times New Roman"/>
                <a:cs typeface="Times New Roman"/>
              </a:rPr>
              <a:t>functions that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contribute to the success of the secondary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 for options. </a:t>
            </a:r>
            <a:r>
              <a:rPr dirty="0" sz="1100" spc="20">
                <a:latin typeface="Times New Roman"/>
                <a:cs typeface="Times New Roman"/>
              </a:rPr>
              <a:t>H </a:t>
            </a:r>
            <a:r>
              <a:rPr dirty="0" sz="1100" spc="5">
                <a:latin typeface="Times New Roman"/>
                <a:cs typeface="Times New Roman"/>
              </a:rPr>
              <a:t>functions as an  intermediary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brokers representing the </a:t>
            </a:r>
            <a:r>
              <a:rPr dirty="0" sz="1100" spc="10">
                <a:latin typeface="Times New Roman"/>
                <a:cs typeface="Times New Roman"/>
              </a:rPr>
              <a:t>buyers and the </a:t>
            </a:r>
            <a:r>
              <a:rPr dirty="0" sz="1100" spc="5">
                <a:latin typeface="Times New Roman"/>
                <a:cs typeface="Times New Roman"/>
              </a:rPr>
              <a:t>writers. That is, </a:t>
            </a:r>
            <a:r>
              <a:rPr dirty="0" sz="1100" spc="10">
                <a:latin typeface="Times New Roman"/>
                <a:cs typeface="Times New Roman"/>
              </a:rPr>
              <a:t>once the  </a:t>
            </a:r>
            <a:r>
              <a:rPr dirty="0" sz="1100" spc="5">
                <a:latin typeface="Times New Roman"/>
                <a:cs typeface="Times New Roman"/>
              </a:rPr>
              <a:t>brokers representing </a:t>
            </a:r>
            <a:r>
              <a:rPr dirty="0" sz="1100" spc="10">
                <a:latin typeface="Times New Roman"/>
                <a:cs typeface="Times New Roman"/>
              </a:rPr>
              <a:t>the buyer and the </a:t>
            </a:r>
            <a:r>
              <a:rPr dirty="0" sz="1100" spc="5">
                <a:latin typeface="Times New Roman"/>
                <a:cs typeface="Times New Roman"/>
              </a:rPr>
              <a:t>seller negotiate the price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floor of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exchange, they no </a:t>
            </a:r>
            <a:r>
              <a:rPr dirty="0" sz="1100" spc="5">
                <a:latin typeface="Times New Roman"/>
                <a:cs typeface="Times New Roman"/>
              </a:rPr>
              <a:t>longer deal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each other but </a:t>
            </a:r>
            <a:r>
              <a:rPr dirty="0" sz="1100" spc="10">
                <a:latin typeface="Times New Roman"/>
                <a:cs typeface="Times New Roman"/>
              </a:rPr>
              <a:t>with the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OCC.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Through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brokers, call </a:t>
            </a:r>
            <a:r>
              <a:rPr dirty="0" sz="1100" spc="5">
                <a:latin typeface="Times New Roman"/>
                <a:cs typeface="Times New Roman"/>
              </a:rPr>
              <a:t>writers contract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OCC </a:t>
            </a:r>
            <a:r>
              <a:rPr dirty="0" sz="1100" spc="5">
                <a:latin typeface="Times New Roman"/>
                <a:cs typeface="Times New Roman"/>
              </a:rPr>
              <a:t>itself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deliver shares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stock, and buyers </a:t>
            </a:r>
            <a:r>
              <a:rPr dirty="0" sz="1100" spc="5">
                <a:latin typeface="Times New Roman"/>
                <a:cs typeface="Times New Roman"/>
              </a:rPr>
              <a:t>of calls actually </a:t>
            </a:r>
            <a:r>
              <a:rPr dirty="0" sz="1100" spc="10">
                <a:latin typeface="Times New Roman"/>
                <a:cs typeface="Times New Roman"/>
              </a:rPr>
              <a:t>receive </a:t>
            </a:r>
            <a:r>
              <a:rPr dirty="0" sz="1100" spc="5">
                <a:latin typeface="Times New Roman"/>
                <a:cs typeface="Times New Roman"/>
              </a:rPr>
              <a:t>the right to purchase </a:t>
            </a:r>
            <a:r>
              <a:rPr dirty="0" sz="1100" spc="10">
                <a:latin typeface="Times New Roman"/>
                <a:cs typeface="Times New Roman"/>
              </a:rPr>
              <a:t>the shares  from the </a:t>
            </a:r>
            <a:r>
              <a:rPr dirty="0" sz="1100" spc="15">
                <a:latin typeface="Times New Roman"/>
                <a:cs typeface="Times New Roman"/>
              </a:rPr>
              <a:t>0CC </a:t>
            </a:r>
            <a:r>
              <a:rPr dirty="0" sz="1100" spc="5">
                <a:latin typeface="Times New Roman"/>
                <a:cs typeface="Times New Roman"/>
              </a:rPr>
              <a:t>Thus, the </a:t>
            </a:r>
            <a:r>
              <a:rPr dirty="0" sz="1100" spc="20">
                <a:latin typeface="Times New Roman"/>
                <a:cs typeface="Times New Roman"/>
              </a:rPr>
              <a:t>OCC </a:t>
            </a:r>
            <a:r>
              <a:rPr dirty="0" sz="1100" spc="10">
                <a:latin typeface="Times New Roman"/>
                <a:cs typeface="Times New Roman"/>
              </a:rPr>
              <a:t>becomes the buyer </a:t>
            </a:r>
            <a:r>
              <a:rPr dirty="0" sz="1100" spc="5">
                <a:latin typeface="Times New Roman"/>
                <a:cs typeface="Times New Roman"/>
              </a:rPr>
              <a:t>for every seller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seller for every  </a:t>
            </a:r>
            <a:r>
              <a:rPr dirty="0" sz="1100" spc="10">
                <a:latin typeface="Times New Roman"/>
                <a:cs typeface="Times New Roman"/>
              </a:rPr>
              <a:t>buyer, </a:t>
            </a:r>
            <a:r>
              <a:rPr dirty="0" sz="1100" spc="5">
                <a:latin typeface="Times New Roman"/>
                <a:cs typeface="Times New Roman"/>
              </a:rPr>
              <a:t>guaranteeing that all contract </a:t>
            </a:r>
            <a:r>
              <a:rPr dirty="0" sz="1100" spc="10">
                <a:latin typeface="Times New Roman"/>
                <a:cs typeface="Times New Roman"/>
              </a:rPr>
              <a:t>obligations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met. This prevents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problems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 could </a:t>
            </a:r>
            <a:r>
              <a:rPr dirty="0" sz="1100" spc="10">
                <a:latin typeface="Times New Roman"/>
                <a:cs typeface="Times New Roman"/>
              </a:rPr>
              <a:t>occur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buyers attempted </a:t>
            </a:r>
            <a:r>
              <a:rPr dirty="0" sz="1100" spc="5">
                <a:latin typeface="Times New Roman"/>
                <a:cs typeface="Times New Roman"/>
              </a:rPr>
              <a:t>to force writers to </a:t>
            </a:r>
            <a:r>
              <a:rPr dirty="0" sz="1100" spc="10">
                <a:latin typeface="Times New Roman"/>
                <a:cs typeface="Times New Roman"/>
              </a:rPr>
              <a:t>honor </a:t>
            </a:r>
            <a:r>
              <a:rPr dirty="0" sz="1100" spc="5">
                <a:latin typeface="Times New Roman"/>
                <a:cs typeface="Times New Roman"/>
              </a:rPr>
              <a:t>their obligations. </a:t>
            </a:r>
            <a:r>
              <a:rPr dirty="0" sz="1100" spc="10">
                <a:latin typeface="Times New Roman"/>
                <a:cs typeface="Times New Roman"/>
              </a:rPr>
              <a:t>The net  </a:t>
            </a:r>
            <a:r>
              <a:rPr dirty="0" sz="1100" spc="5">
                <a:latin typeface="Times New Roman"/>
                <a:cs typeface="Times New Roman"/>
              </a:rPr>
              <a:t>position of the </a:t>
            </a:r>
            <a:r>
              <a:rPr dirty="0" sz="1100" spc="15">
                <a:latin typeface="Times New Roman"/>
                <a:cs typeface="Times New Roman"/>
              </a:rPr>
              <a:t>OCC </a:t>
            </a:r>
            <a:r>
              <a:rPr dirty="0" sz="1100" spc="5">
                <a:latin typeface="Times New Roman"/>
                <a:cs typeface="Times New Roman"/>
              </a:rPr>
              <a:t>is zero,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contracts purchased </a:t>
            </a:r>
            <a:r>
              <a:rPr dirty="0" sz="1100" spc="10">
                <a:latin typeface="Times New Roman"/>
                <a:cs typeface="Times New Roman"/>
              </a:rPr>
              <a:t>must equal the  number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sold.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Investors wishing </a:t>
            </a:r>
            <a:r>
              <a:rPr dirty="0" sz="1100" spc="10">
                <a:latin typeface="Times New Roman"/>
                <a:cs typeface="Times New Roman"/>
              </a:rPr>
              <a:t>to exercise their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inform </a:t>
            </a:r>
            <a:r>
              <a:rPr dirty="0" sz="1100" spc="5">
                <a:latin typeface="Times New Roman"/>
                <a:cs typeface="Times New Roman"/>
              </a:rPr>
              <a:t>their brokers,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turn inform the  </a:t>
            </a:r>
            <a:r>
              <a:rPr dirty="0" sz="1100" spc="15">
                <a:latin typeface="Times New Roman"/>
                <a:cs typeface="Times New Roman"/>
              </a:rPr>
              <a:t>OCC </a:t>
            </a:r>
            <a:r>
              <a:rPr dirty="0" sz="1100" spc="5">
                <a:latin typeface="Times New Roman"/>
                <a:cs typeface="Times New Roman"/>
              </a:rPr>
              <a:t>of the exercise.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OCC </a:t>
            </a:r>
            <a:r>
              <a:rPr dirty="0" sz="1100" spc="10">
                <a:latin typeface="Times New Roman"/>
                <a:cs typeface="Times New Roman"/>
              </a:rPr>
              <a:t>randomly </a:t>
            </a:r>
            <a:r>
              <a:rPr dirty="0" sz="1100" spc="5">
                <a:latin typeface="Times New Roman"/>
                <a:cs typeface="Times New Roman"/>
              </a:rPr>
              <a:t>selects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broker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15">
                <a:latin typeface="Times New Roman"/>
                <a:cs typeface="Times New Roman"/>
              </a:rPr>
              <a:t>whom </a:t>
            </a:r>
            <a:r>
              <a:rPr dirty="0" sz="1100" spc="5">
                <a:latin typeface="Times New Roman"/>
                <a:cs typeface="Times New Roman"/>
              </a:rPr>
              <a:t>it holds </a:t>
            </a:r>
            <a:r>
              <a:rPr dirty="0" sz="1100" spc="10">
                <a:latin typeface="Times New Roman"/>
                <a:cs typeface="Times New Roman"/>
              </a:rPr>
              <a:t>the same  </a:t>
            </a:r>
            <a:r>
              <a:rPr dirty="0" sz="1100" spc="5">
                <a:latin typeface="Times New Roman"/>
                <a:cs typeface="Times New Roman"/>
              </a:rPr>
              <a:t>written contract,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broker randomly selects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customer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has written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options  to </a:t>
            </a:r>
            <a:r>
              <a:rPr dirty="0" sz="1100" spc="10">
                <a:latin typeface="Times New Roman"/>
                <a:cs typeface="Times New Roman"/>
              </a:rPr>
              <a:t>honor </a:t>
            </a:r>
            <a:r>
              <a:rPr dirty="0" sz="1100" spc="5">
                <a:latin typeface="Times New Roman"/>
                <a:cs typeface="Times New Roman"/>
              </a:rPr>
              <a:t>the contract. Writers chosen, in this </a:t>
            </a:r>
            <a:r>
              <a:rPr dirty="0" sz="1100" spc="10">
                <a:latin typeface="Times New Roman"/>
                <a:cs typeface="Times New Roman"/>
              </a:rPr>
              <a:t>manner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said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assigned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obligation or  to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received </a:t>
            </a:r>
            <a:r>
              <a:rPr dirty="0" sz="1100" spc="10">
                <a:latin typeface="Times New Roman"/>
                <a:cs typeface="Times New Roman"/>
              </a:rPr>
              <a:t>an assignment notice. Once </a:t>
            </a:r>
            <a:r>
              <a:rPr dirty="0" sz="1100" spc="5">
                <a:latin typeface="Times New Roman"/>
                <a:cs typeface="Times New Roman"/>
              </a:rPr>
              <a:t>assigned,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writer </a:t>
            </a:r>
            <a:r>
              <a:rPr dirty="0" sz="1100" spc="10">
                <a:latin typeface="Times New Roman"/>
                <a:cs typeface="Times New Roman"/>
              </a:rPr>
              <a:t>cannot execute </a:t>
            </a:r>
            <a:r>
              <a:rPr dirty="0" sz="1100" spc="5">
                <a:latin typeface="Times New Roman"/>
                <a:cs typeface="Times New Roman"/>
              </a:rPr>
              <a:t>an  offsetting transaction to eliminate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obligation; .that is,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call </a:t>
            </a:r>
            <a:r>
              <a:rPr dirty="0" sz="1100" spc="10">
                <a:latin typeface="Times New Roman"/>
                <a:cs typeface="Times New Roman"/>
              </a:rPr>
              <a:t>writer who </a:t>
            </a:r>
            <a:r>
              <a:rPr dirty="0" sz="1100" spc="5">
                <a:latin typeface="Times New Roman"/>
                <a:cs typeface="Times New Roman"/>
              </a:rPr>
              <a:t>receives an  </a:t>
            </a:r>
            <a:r>
              <a:rPr dirty="0" sz="1100" spc="10">
                <a:latin typeface="Times New Roman"/>
                <a:cs typeface="Times New Roman"/>
              </a:rPr>
              <a:t>assignment must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underlying securities,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put writer must purchase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great </a:t>
            </a:r>
            <a:r>
              <a:rPr dirty="0" sz="1100" spc="10">
                <a:latin typeface="Times New Roman"/>
                <a:cs typeface="Times New Roman"/>
              </a:rPr>
              <a:t>advantages of a </a:t>
            </a:r>
            <a:r>
              <a:rPr dirty="0" sz="1100" spc="5">
                <a:latin typeface="Times New Roman"/>
                <a:cs typeface="Times New Roman"/>
              </a:rPr>
              <a:t>clearinghouse is that </a:t>
            </a:r>
            <a:r>
              <a:rPr dirty="0" sz="1100" spc="10">
                <a:latin typeface="Times New Roman"/>
                <a:cs typeface="Times New Roman"/>
              </a:rPr>
              <a:t>transactors in this market can </a:t>
            </a:r>
            <a:r>
              <a:rPr dirty="0" sz="1100" spc="5">
                <a:latin typeface="Times New Roman"/>
                <a:cs typeface="Times New Roman"/>
              </a:rPr>
              <a:t>easily  cancel their positions </a:t>
            </a:r>
            <a:r>
              <a:rPr dirty="0" sz="1100" spc="10">
                <a:latin typeface="Times New Roman"/>
                <a:cs typeface="Times New Roman"/>
              </a:rPr>
              <a:t>prior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assignment. Since the </a:t>
            </a:r>
            <a:r>
              <a:rPr dirty="0" sz="1100" spc="20">
                <a:latin typeface="Times New Roman"/>
                <a:cs typeface="Times New Roman"/>
              </a:rPr>
              <a:t>OCC </a:t>
            </a:r>
            <a:r>
              <a:rPr dirty="0" sz="1100" spc="5">
                <a:latin typeface="Times New Roman"/>
                <a:cs typeface="Times New Roman"/>
              </a:rPr>
              <a:t>maintains all the positions 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buyers and </a:t>
            </a:r>
            <a:r>
              <a:rPr dirty="0" sz="1100" spc="5">
                <a:latin typeface="Times New Roman"/>
                <a:cs typeface="Times New Roman"/>
              </a:rPr>
              <a:t>sellers, it can </a:t>
            </a:r>
            <a:r>
              <a:rPr dirty="0" sz="1100" spc="10">
                <a:latin typeface="Times New Roman"/>
                <a:cs typeface="Times New Roman"/>
              </a:rPr>
              <a:t>cancel </a:t>
            </a:r>
            <a:r>
              <a:rPr dirty="0" sz="1100" spc="5">
                <a:latin typeface="Times New Roman"/>
                <a:cs typeface="Times New Roman"/>
              </a:rPr>
              <a:t>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obligations of both call </a:t>
            </a:r>
            <a:r>
              <a:rPr dirty="0" sz="1100" spc="10">
                <a:latin typeface="Times New Roman"/>
                <a:cs typeface="Times New Roman"/>
              </a:rPr>
              <a:t>and put writers wishing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terminate </a:t>
            </a:r>
            <a:r>
              <a:rPr dirty="0" sz="1100" spc="5">
                <a:latin typeface="Times New Roman"/>
                <a:cs typeface="Times New Roman"/>
              </a:rPr>
              <a:t>their position. With regard to puts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calls, margin refers to the collateral </a:t>
            </a:r>
            <a:r>
              <a:rPr dirty="0" sz="1100" spc="10">
                <a:latin typeface="Times New Roman"/>
                <a:cs typeface="Times New Roman"/>
              </a:rPr>
              <a:t>than  </a:t>
            </a:r>
            <a:r>
              <a:rPr dirty="0" sz="1100" spc="5">
                <a:latin typeface="Times New Roman"/>
                <a:cs typeface="Times New Roman"/>
              </a:rPr>
              <a:t>option </a:t>
            </a:r>
            <a:r>
              <a:rPr dirty="0" sz="1100" spc="10">
                <a:latin typeface="Times New Roman"/>
                <a:cs typeface="Times New Roman"/>
              </a:rPr>
              <a:t>writers provide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brokers </a:t>
            </a:r>
            <a:r>
              <a:rPr dirty="0" sz="1100" spc="5">
                <a:latin typeface="Times New Roman"/>
                <a:cs typeface="Times New Roman"/>
              </a:rPr>
              <a:t>to erasure fulfillment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contract </a:t>
            </a:r>
            <a:r>
              <a:rPr dirty="0" sz="1100" spc="10">
                <a:latin typeface="Times New Roman"/>
                <a:cs typeface="Times New Roman"/>
              </a:rPr>
              <a:t>in case of exercise. 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cannot be purchased on </a:t>
            </a:r>
            <a:r>
              <a:rPr dirty="0" sz="1100" spc="5">
                <a:latin typeface="Times New Roman"/>
                <a:cs typeface="Times New Roman"/>
              </a:rPr>
              <a:t>margin. </a:t>
            </a:r>
            <a:r>
              <a:rPr dirty="0" sz="1100" spc="10">
                <a:latin typeface="Times New Roman"/>
                <a:cs typeface="Times New Roman"/>
              </a:rPr>
              <a:t>Buyers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100 percent of </a:t>
            </a:r>
            <a:r>
              <a:rPr dirty="0" sz="1100" spc="10">
                <a:latin typeface="Times New Roman"/>
                <a:cs typeface="Times New Roman"/>
              </a:rPr>
              <a:t>the purchase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6</a:t>
            </a:r>
            <a:r>
              <a:rPr dirty="0" sz="1100" spc="10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264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5603240" y="572391"/>
            <a:ext cx="73469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45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3808" y="902337"/>
            <a:ext cx="5335905" cy="79457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OVERVIEW OF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LECTURES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DEFINTION </a:t>
            </a:r>
            <a:r>
              <a:rPr dirty="0" sz="1100" spc="20" b="1">
                <a:latin typeface="Times New Roman"/>
                <a:cs typeface="Times New Roman"/>
              </a:rPr>
              <a:t>OF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INVESTING: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economist says when </a:t>
            </a:r>
            <a:r>
              <a:rPr dirty="0" sz="1100" spc="5">
                <a:latin typeface="Times New Roman"/>
                <a:cs typeface="Times New Roman"/>
              </a:rPr>
              <a:t>people earn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dollar; they </a:t>
            </a:r>
            <a:r>
              <a:rPr dirty="0" sz="1100" spc="10">
                <a:latin typeface="Times New Roman"/>
                <a:cs typeface="Times New Roman"/>
              </a:rPr>
              <a:t>do 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things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>
                <a:latin typeface="Times New Roman"/>
                <a:cs typeface="Times New Roman"/>
              </a:rPr>
              <a:t>it: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consume </a:t>
            </a:r>
            <a:r>
              <a:rPr dirty="0" sz="1100" spc="5">
                <a:latin typeface="Times New Roman"/>
                <a:cs typeface="Times New Roman"/>
              </a:rPr>
              <a:t>it or save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0">
                <a:latin typeface="Times New Roman"/>
                <a:cs typeface="Times New Roman"/>
              </a:rPr>
              <a:t>consumes a dollar by </a:t>
            </a:r>
            <a:r>
              <a:rPr dirty="0" sz="1100" spc="5">
                <a:latin typeface="Times New Roman"/>
                <a:cs typeface="Times New Roman"/>
              </a:rPr>
              <a:t>spending it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something like a car,  </a:t>
            </a:r>
            <a:r>
              <a:rPr dirty="0" sz="1100" spc="5">
                <a:latin typeface="Times New Roman"/>
                <a:cs typeface="Times New Roman"/>
              </a:rPr>
              <a:t>clothing, </a:t>
            </a:r>
            <a:r>
              <a:rPr dirty="0" sz="1100" spc="10">
                <a:latin typeface="Times New Roman"/>
                <a:cs typeface="Times New Roman"/>
              </a:rPr>
              <a:t>or food. </a:t>
            </a:r>
            <a:r>
              <a:rPr dirty="0" sz="1100" spc="5">
                <a:latin typeface="Times New Roman"/>
                <a:cs typeface="Times New Roman"/>
              </a:rPr>
              <a:t>People also </a:t>
            </a:r>
            <a:r>
              <a:rPr dirty="0" sz="1100" spc="10">
                <a:latin typeface="Times New Roman"/>
                <a:cs typeface="Times New Roman"/>
              </a:rPr>
              <a:t>consume some </a:t>
            </a:r>
            <a:r>
              <a:rPr dirty="0" sz="1100" spc="5">
                <a:latin typeface="Times New Roman"/>
                <a:cs typeface="Times New Roman"/>
              </a:rPr>
              <a:t>of their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involuntarily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must pay </a:t>
            </a:r>
            <a:r>
              <a:rPr dirty="0" sz="1100" spc="5">
                <a:latin typeface="Times New Roman"/>
                <a:cs typeface="Times New Roman"/>
              </a:rPr>
              <a:t>tax; </a:t>
            </a:r>
            <a:r>
              <a:rPr dirty="0" sz="1100" spc="10">
                <a:latin typeface="Times New Roman"/>
                <a:cs typeface="Times New Roman"/>
              </a:rPr>
              <a:t>a person </a:t>
            </a:r>
            <a:r>
              <a:rPr dirty="0" sz="1100" spc="5">
                <a:latin typeface="Times New Roman"/>
                <a:cs typeface="Times New Roman"/>
              </a:rPr>
              <a:t>saves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dollar by </a:t>
            </a:r>
            <a:r>
              <a:rPr dirty="0" sz="1100" spc="10">
                <a:latin typeface="Times New Roman"/>
                <a:cs typeface="Times New Roman"/>
              </a:rPr>
              <a:t>somehow </a:t>
            </a:r>
            <a:r>
              <a:rPr dirty="0" sz="1100" spc="5">
                <a:latin typeface="Times New Roman"/>
                <a:cs typeface="Times New Roman"/>
              </a:rPr>
              <a:t>putting it </a:t>
            </a:r>
            <a:r>
              <a:rPr dirty="0" sz="1100" spc="10">
                <a:latin typeface="Times New Roman"/>
                <a:cs typeface="Times New Roman"/>
              </a:rPr>
              <a:t>aside </a:t>
            </a:r>
            <a:r>
              <a:rPr dirty="0" sz="1100" spc="5">
                <a:latin typeface="Times New Roman"/>
                <a:cs typeface="Times New Roman"/>
              </a:rPr>
              <a:t>for consumption </a:t>
            </a:r>
            <a:r>
              <a:rPr dirty="0" sz="1100" spc="10">
                <a:latin typeface="Times New Roman"/>
                <a:cs typeface="Times New Roman"/>
              </a:rPr>
              <a:t>at a </a:t>
            </a:r>
            <a:r>
              <a:rPr dirty="0" sz="1100" spc="5">
                <a:latin typeface="Times New Roman"/>
                <a:cs typeface="Times New Roman"/>
              </a:rPr>
              <a:t>later  time. 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Investing is </a:t>
            </a:r>
            <a:r>
              <a:rPr dirty="0" sz="1100" spc="10" b="1">
                <a:latin typeface="Times New Roman"/>
                <a:cs typeface="Times New Roman"/>
              </a:rPr>
              <a:t>risky </a:t>
            </a:r>
            <a:r>
              <a:rPr dirty="0" sz="1100" spc="15" b="1">
                <a:latin typeface="Times New Roman"/>
                <a:cs typeface="Times New Roman"/>
              </a:rPr>
              <a:t>but </a:t>
            </a:r>
            <a:r>
              <a:rPr dirty="0" sz="1100" spc="10" b="1">
                <a:latin typeface="Times New Roman"/>
                <a:cs typeface="Times New Roman"/>
              </a:rPr>
              <a:t>saving </a:t>
            </a:r>
            <a:r>
              <a:rPr dirty="0" sz="1100" spc="5" b="1">
                <a:latin typeface="Times New Roman"/>
                <a:cs typeface="Times New Roman"/>
              </a:rPr>
              <a:t>is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not.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INVESTMENT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ALTERNATIVES: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Assets: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825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Assets </a:t>
            </a:r>
            <a:r>
              <a:rPr dirty="0" sz="1100" spc="5">
                <a:latin typeface="Times New Roman"/>
                <a:cs typeface="Times New Roman"/>
              </a:rPr>
              <a:t>are things that </a:t>
            </a:r>
            <a:r>
              <a:rPr dirty="0" sz="1100" spc="10">
                <a:latin typeface="Times New Roman"/>
                <a:cs typeface="Times New Roman"/>
              </a:rPr>
              <a:t>people own. The two </a:t>
            </a:r>
            <a:r>
              <a:rPr dirty="0" sz="1100" spc="5">
                <a:latin typeface="Times New Roman"/>
                <a:cs typeface="Times New Roman"/>
              </a:rPr>
              <a:t>kinds of assets are financial assets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real  assets.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distinction </a:t>
            </a:r>
            <a:r>
              <a:rPr dirty="0" sz="1100" spc="10">
                <a:latin typeface="Times New Roman"/>
                <a:cs typeface="Times New Roman"/>
              </a:rPr>
              <a:t>between these terms </a:t>
            </a:r>
            <a:r>
              <a:rPr dirty="0" sz="1100" spc="5">
                <a:latin typeface="Times New Roman"/>
                <a:cs typeface="Times New Roman"/>
              </a:rPr>
              <a:t>is easiest to </a:t>
            </a:r>
            <a:r>
              <a:rPr dirty="0" sz="1100" spc="10">
                <a:latin typeface="Times New Roman"/>
                <a:cs typeface="Times New Roman"/>
              </a:rPr>
              <a:t>see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accounting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viewpoint.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5"/>
              </a:lnSpc>
            </a:pPr>
            <a:r>
              <a:rPr dirty="0" sz="1100" spc="20">
                <a:latin typeface="Times New Roman"/>
                <a:cs typeface="Times New Roman"/>
              </a:rPr>
              <a:t>A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asset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carries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corresponding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liability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somewhere.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If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buys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shares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stock, they are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asset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but </a:t>
            </a:r>
            <a:r>
              <a:rPr dirty="0" sz="1100" spc="10">
                <a:latin typeface="Times New Roman"/>
                <a:cs typeface="Times New Roman"/>
              </a:rPr>
              <a:t>show up on the </a:t>
            </a:r>
            <a:r>
              <a:rPr dirty="0" sz="1100" spc="5">
                <a:latin typeface="Times New Roman"/>
                <a:cs typeface="Times New Roman"/>
              </a:rPr>
              <a:t>right </a:t>
            </a:r>
            <a:r>
              <a:rPr dirty="0" sz="1100" spc="10">
                <a:latin typeface="Times New Roman"/>
                <a:cs typeface="Times New Roman"/>
              </a:rPr>
              <a:t>side of the corporation’s  </a:t>
            </a:r>
            <a:r>
              <a:rPr dirty="0" sz="1100" spc="5">
                <a:latin typeface="Times New Roman"/>
                <a:cs typeface="Times New Roman"/>
              </a:rPr>
              <a:t>balance sheet.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financial asset, therefore, is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left-hand side of the owner’s balance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sheet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right-hand side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issuer’s </a:t>
            </a:r>
            <a:r>
              <a:rPr dirty="0" sz="1100" spc="10">
                <a:latin typeface="Times New Roman"/>
                <a:cs typeface="Times New Roman"/>
              </a:rPr>
              <a:t>balance</a:t>
            </a:r>
            <a:r>
              <a:rPr dirty="0" sz="1100" spc="5">
                <a:latin typeface="Times New Roman"/>
                <a:cs typeface="Times New Roman"/>
              </a:rPr>
              <a:t> sheet.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136525" marR="130175">
              <a:lnSpc>
                <a:spcPts val="1300"/>
              </a:lnSpc>
            </a:pPr>
            <a:r>
              <a:rPr dirty="0" sz="1100" spc="20" b="1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real </a:t>
            </a:r>
            <a:r>
              <a:rPr dirty="0" sz="1100" spc="5" b="1">
                <a:latin typeface="Times New Roman"/>
                <a:cs typeface="Times New Roman"/>
              </a:rPr>
              <a:t>asset </a:t>
            </a:r>
            <a:r>
              <a:rPr dirty="0" sz="1100" spc="10" b="1">
                <a:latin typeface="Times New Roman"/>
                <a:cs typeface="Times New Roman"/>
              </a:rPr>
              <a:t>does not have a corresponding </a:t>
            </a:r>
            <a:r>
              <a:rPr dirty="0" sz="1100" spc="5" b="1">
                <a:latin typeface="Times New Roman"/>
                <a:cs typeface="Times New Roman"/>
              </a:rPr>
              <a:t>liability </a:t>
            </a:r>
            <a:r>
              <a:rPr dirty="0" sz="1100" spc="10" b="1">
                <a:latin typeface="Times New Roman"/>
                <a:cs typeface="Times New Roman"/>
              </a:rPr>
              <a:t>associated </a:t>
            </a:r>
            <a:r>
              <a:rPr dirty="0" sz="1100" spc="5" b="1">
                <a:latin typeface="Times New Roman"/>
                <a:cs typeface="Times New Roman"/>
              </a:rPr>
              <a:t>with it, </a:t>
            </a:r>
            <a:r>
              <a:rPr dirty="0" sz="1100" spc="10" b="1">
                <a:latin typeface="Times New Roman"/>
                <a:cs typeface="Times New Roman"/>
              </a:rPr>
              <a:t>although one  might be created to finance the real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asset.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260"/>
              </a:lnSpc>
            </a:pPr>
            <a:r>
              <a:rPr dirty="0" sz="1100" spc="5" b="1">
                <a:latin typeface="Times New Roman"/>
                <a:cs typeface="Times New Roman"/>
              </a:rPr>
              <a:t>Financial </a:t>
            </a:r>
            <a:r>
              <a:rPr dirty="0" sz="1100" spc="10" b="1">
                <a:latin typeface="Times New Roman"/>
                <a:cs typeface="Times New Roman"/>
              </a:rPr>
              <a:t>assets have a corresponding </a:t>
            </a:r>
            <a:r>
              <a:rPr dirty="0" sz="1100" spc="5" b="1">
                <a:latin typeface="Times New Roman"/>
                <a:cs typeface="Times New Roman"/>
              </a:rPr>
              <a:t>liability </a:t>
            </a:r>
            <a:r>
              <a:rPr dirty="0" sz="1100" spc="10" b="1">
                <a:latin typeface="Times New Roman"/>
                <a:cs typeface="Times New Roman"/>
              </a:rPr>
              <a:t>but </a:t>
            </a:r>
            <a:r>
              <a:rPr dirty="0" sz="1100" spc="5" b="1">
                <a:latin typeface="Times New Roman"/>
                <a:cs typeface="Times New Roman"/>
              </a:rPr>
              <a:t>real assets </a:t>
            </a:r>
            <a:r>
              <a:rPr dirty="0" sz="1100" spc="10" b="1">
                <a:latin typeface="Times New Roman"/>
                <a:cs typeface="Times New Roman"/>
              </a:rPr>
              <a:t>do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not.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Categories of</a:t>
            </a:r>
            <a:r>
              <a:rPr dirty="0" sz="1100" spc="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Stock: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Although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shares represent an </a:t>
            </a:r>
            <a:r>
              <a:rPr dirty="0" sz="1100" spc="10">
                <a:latin typeface="Times New Roman"/>
                <a:cs typeface="Times New Roman"/>
              </a:rPr>
              <a:t>ownership </a:t>
            </a:r>
            <a:r>
              <a:rPr dirty="0" sz="1100" spc="5">
                <a:latin typeface="Times New Roman"/>
                <a:cs typeface="Times New Roman"/>
              </a:rPr>
              <a:t>interest in the </a:t>
            </a:r>
            <a:r>
              <a:rPr dirty="0" sz="1100" spc="10">
                <a:latin typeface="Times New Roman"/>
                <a:cs typeface="Times New Roman"/>
              </a:rPr>
              <a:t>company,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investment  </a:t>
            </a:r>
            <a:r>
              <a:rPr dirty="0" sz="1100" spc="5">
                <a:latin typeface="Times New Roman"/>
                <a:cs typeface="Times New Roman"/>
              </a:rPr>
              <a:t>characteristics of these shares differ </a:t>
            </a:r>
            <a:r>
              <a:rPr dirty="0" sz="1100" spc="10">
                <a:latin typeface="Times New Roman"/>
                <a:cs typeface="Times New Roman"/>
              </a:rPr>
              <a:t>widely.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are stable,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are volatile. </a:t>
            </a:r>
            <a:r>
              <a:rPr dirty="0" sz="1100" spc="15">
                <a:latin typeface="Times New Roman"/>
                <a:cs typeface="Times New Roman"/>
              </a:rPr>
              <a:t>Some 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dividends,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don’t. </a:t>
            </a:r>
            <a:r>
              <a:rPr dirty="0" sz="1100" spc="10">
                <a:latin typeface="Times New Roman"/>
                <a:cs typeface="Times New Roman"/>
              </a:rPr>
              <a:t>Some are speculations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events years </a:t>
            </a:r>
            <a:r>
              <a:rPr dirty="0" sz="1100" spc="5">
                <a:latin typeface="Times New Roman"/>
                <a:cs typeface="Times New Roman"/>
              </a:rPr>
              <a:t>in the future,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are  </a:t>
            </a:r>
            <a:r>
              <a:rPr dirty="0" sz="1100" spc="10">
                <a:latin typeface="Times New Roman"/>
                <a:cs typeface="Times New Roman"/>
              </a:rPr>
              <a:t>investments in current results; </a:t>
            </a:r>
            <a:r>
              <a:rPr dirty="0" sz="1100" spc="5">
                <a:latin typeface="Times New Roman"/>
                <a:cs typeface="Times New Roman"/>
              </a:rPr>
              <a:t>investors often place </a:t>
            </a:r>
            <a:r>
              <a:rPr dirty="0" sz="1100" spc="10">
                <a:latin typeface="Times New Roman"/>
                <a:cs typeface="Times New Roman"/>
              </a:rPr>
              <a:t>stock into a </a:t>
            </a:r>
            <a:r>
              <a:rPr dirty="0" sz="1100" spc="5">
                <a:latin typeface="Times New Roman"/>
                <a:cs typeface="Times New Roman"/>
              </a:rPr>
              <a:t>particular group according  to its investment characteristics. 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4)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Types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Orders: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investors place </a:t>
            </a:r>
            <a:r>
              <a:rPr dirty="0" sz="1100" spc="10">
                <a:latin typeface="Times New Roman"/>
                <a:cs typeface="Times New Roman"/>
              </a:rPr>
              <a:t>orders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or sell securities, they </a:t>
            </a:r>
            <a:r>
              <a:rPr dirty="0" sz="1100" spc="10">
                <a:latin typeface="Times New Roman"/>
                <a:cs typeface="Times New Roman"/>
              </a:rPr>
              <a:t>expect </a:t>
            </a:r>
            <a:r>
              <a:rPr dirty="0" sz="1100" spc="5">
                <a:latin typeface="Times New Roman"/>
                <a:cs typeface="Times New Roman"/>
              </a:rPr>
              <a:t>their instructions to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precisely understood by the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involved in </a:t>
            </a:r>
            <a:r>
              <a:rPr dirty="0" sz="1100" spc="10">
                <a:latin typeface="Times New Roman"/>
                <a:cs typeface="Times New Roman"/>
              </a:rPr>
              <a:t>processing the </a:t>
            </a:r>
            <a:r>
              <a:rPr dirty="0" sz="1100" spc="5">
                <a:latin typeface="Times New Roman"/>
                <a:cs typeface="Times New Roman"/>
              </a:rPr>
              <a:t>order.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standard  </a:t>
            </a:r>
            <a:r>
              <a:rPr dirty="0" sz="1100" spc="5">
                <a:latin typeface="Times New Roman"/>
                <a:cs typeface="Times New Roman"/>
              </a:rPr>
              <a:t>packets of instructions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used in </a:t>
            </a:r>
            <a:r>
              <a:rPr dirty="0" sz="1100" spc="10">
                <a:latin typeface="Times New Roman"/>
                <a:cs typeface="Times New Roman"/>
              </a:rPr>
              <a:t>the brokerage </a:t>
            </a:r>
            <a:r>
              <a:rPr dirty="0" sz="1100" spc="5">
                <a:latin typeface="Times New Roman"/>
                <a:cs typeface="Times New Roman"/>
              </a:rPr>
              <a:t>business to aid in this process. (Referred to 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4)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TYPES </a:t>
            </a:r>
            <a:r>
              <a:rPr dirty="0" sz="1100" spc="20" b="1">
                <a:latin typeface="Times New Roman"/>
                <a:cs typeface="Times New Roman"/>
              </a:rPr>
              <a:t>OF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ACCOUNTS: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People who buy </a:t>
            </a:r>
            <a:r>
              <a:rPr dirty="0" sz="1100" spc="5">
                <a:latin typeface="Times New Roman"/>
                <a:cs typeface="Times New Roman"/>
              </a:rPr>
              <a:t>or sell stock through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brokerage firm </a:t>
            </a:r>
            <a:r>
              <a:rPr dirty="0" sz="1100" spc="10">
                <a:latin typeface="Times New Roman"/>
                <a:cs typeface="Times New Roman"/>
              </a:rPr>
              <a:t>have an </a:t>
            </a:r>
            <a:r>
              <a:rPr dirty="0" sz="1100" spc="5">
                <a:latin typeface="Times New Roman"/>
                <a:cs typeface="Times New Roman"/>
              </a:rPr>
              <a:t>individual account in </a:t>
            </a:r>
            <a:r>
              <a:rPr dirty="0" sz="1100" spc="10">
                <a:latin typeface="Times New Roman"/>
                <a:cs typeface="Times New Roman"/>
              </a:rPr>
              <a:t>which  </a:t>
            </a:r>
            <a:r>
              <a:rPr dirty="0" sz="1100" spc="5">
                <a:latin typeface="Times New Roman"/>
                <a:cs typeface="Times New Roman"/>
              </a:rPr>
              <a:t>they make their trades. </a:t>
            </a:r>
            <a:r>
              <a:rPr dirty="0" sz="1100" spc="10">
                <a:latin typeface="Times New Roman"/>
                <a:cs typeface="Times New Roman"/>
              </a:rPr>
              <a:t>While a </a:t>
            </a:r>
            <a:r>
              <a:rPr dirty="0" sz="1100" spc="5">
                <a:latin typeface="Times New Roman"/>
                <a:cs typeface="Times New Roman"/>
              </a:rPr>
              <a:t>single account number is associated with each investor,  these accounts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important subsidiary accounts.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such accounts are cash account and  margin account. 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5)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6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307338" y="572391"/>
            <a:ext cx="5590540" cy="84410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9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Fundamental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3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Fundamental </a:t>
            </a:r>
            <a:r>
              <a:rPr dirty="0" sz="1100" spc="5">
                <a:latin typeface="Times New Roman"/>
                <a:cs typeface="Times New Roman"/>
              </a:rPr>
              <a:t>analyst at 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level involves </a:t>
            </a:r>
            <a:r>
              <a:rPr dirty="0" sz="1100" spc="10">
                <a:latin typeface="Times New Roman"/>
                <a:cs typeface="Times New Roman"/>
              </a:rPr>
              <a:t>analyzing </a:t>
            </a:r>
            <a:r>
              <a:rPr dirty="0" sz="1100" spc="5">
                <a:latin typeface="Times New Roman"/>
                <a:cs typeface="Times New Roman"/>
              </a:rPr>
              <a:t>basic financial variables in  order to estimate the </a:t>
            </a:r>
            <a:r>
              <a:rPr dirty="0" sz="1100" spc="10">
                <a:latin typeface="Times New Roman"/>
                <a:cs typeface="Times New Roman"/>
              </a:rPr>
              <a:t>company's </a:t>
            </a:r>
            <a:r>
              <a:rPr dirty="0" sz="1100" spc="5">
                <a:latin typeface="Times New Roman"/>
                <a:cs typeface="Times New Roman"/>
              </a:rPr>
              <a:t>intrinsic </a:t>
            </a:r>
            <a:r>
              <a:rPr dirty="0" sz="1100" spc="10">
                <a:latin typeface="Times New Roman"/>
                <a:cs typeface="Times New Roman"/>
              </a:rPr>
              <a:t>value. These variables include </a:t>
            </a:r>
            <a:r>
              <a:rPr dirty="0" sz="1100" spc="5">
                <a:latin typeface="Times New Roman"/>
                <a:cs typeface="Times New Roman"/>
              </a:rPr>
              <a:t>sales, profit mar-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gins, depreciation,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tax rate, </a:t>
            </a:r>
            <a:r>
              <a:rPr dirty="0" sz="1100" spc="10">
                <a:latin typeface="Times New Roman"/>
                <a:cs typeface="Times New Roman"/>
              </a:rPr>
              <a:t>sources </a:t>
            </a:r>
            <a:r>
              <a:rPr dirty="0" sz="1100" spc="5">
                <a:latin typeface="Times New Roman"/>
                <a:cs typeface="Times New Roman"/>
              </a:rPr>
              <a:t>of financing, </a:t>
            </a:r>
            <a:r>
              <a:rPr dirty="0" sz="1100" spc="10">
                <a:latin typeface="Times New Roman"/>
                <a:cs typeface="Times New Roman"/>
              </a:rPr>
              <a:t>asset </a:t>
            </a:r>
            <a:r>
              <a:rPr dirty="0" sz="1100" spc="5">
                <a:latin typeface="Times New Roman"/>
                <a:cs typeface="Times New Roman"/>
              </a:rPr>
              <a:t>utilization, </a:t>
            </a:r>
            <a:r>
              <a:rPr dirty="0" sz="1100" spc="10">
                <a:latin typeface="Times New Roman"/>
                <a:cs typeface="Times New Roman"/>
              </a:rPr>
              <a:t>and other </a:t>
            </a:r>
            <a:r>
              <a:rPr dirty="0" sz="1100" spc="5">
                <a:latin typeface="Times New Roman"/>
                <a:cs typeface="Times New Roman"/>
              </a:rPr>
              <a:t>factors.  Additional analysis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5">
                <a:latin typeface="Times New Roman"/>
                <a:cs typeface="Times New Roman"/>
              </a:rPr>
              <a:t>involve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firm's competitive position in its industry, labor re-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lations, technological </a:t>
            </a:r>
            <a:r>
              <a:rPr dirty="0" sz="1100" spc="10">
                <a:latin typeface="Times New Roman"/>
                <a:cs typeface="Times New Roman"/>
              </a:rPr>
              <a:t>changes, management, </a:t>
            </a:r>
            <a:r>
              <a:rPr dirty="0" sz="1100" spc="5">
                <a:latin typeface="Times New Roman"/>
                <a:cs typeface="Times New Roman"/>
              </a:rPr>
              <a:t>foreign competition, </a:t>
            </a:r>
            <a:r>
              <a:rPr dirty="0" sz="1100" spc="10">
                <a:latin typeface="Times New Roman"/>
                <a:cs typeface="Times New Roman"/>
              </a:rPr>
              <a:t>and so on. The end </a:t>
            </a:r>
            <a:r>
              <a:rPr dirty="0" sz="1100" spc="5">
                <a:latin typeface="Times New Roman"/>
                <a:cs typeface="Times New Roman"/>
              </a:rPr>
              <a:t>result  of fundamental analysis at </a:t>
            </a:r>
            <a:r>
              <a:rPr dirty="0" sz="1100" spc="10">
                <a:latin typeface="Times New Roman"/>
                <a:cs typeface="Times New Roman"/>
              </a:rPr>
              <a:t>the company </a:t>
            </a:r>
            <a:r>
              <a:rPr dirty="0" sz="1100" spc="5">
                <a:latin typeface="Times New Roman"/>
                <a:cs typeface="Times New Roman"/>
              </a:rPr>
              <a:t>level is </a:t>
            </a:r>
            <a:r>
              <a:rPr dirty="0" sz="1100" spc="10">
                <a:latin typeface="Times New Roman"/>
                <a:cs typeface="Times New Roman"/>
              </a:rPr>
              <a:t>a good </a:t>
            </a:r>
            <a:r>
              <a:rPr dirty="0" sz="1100" spc="5">
                <a:latin typeface="Times New Roman"/>
                <a:cs typeface="Times New Roman"/>
              </a:rPr>
              <a:t>understanding of </a:t>
            </a:r>
            <a:r>
              <a:rPr dirty="0" sz="1100" spc="10">
                <a:latin typeface="Times New Roman"/>
                <a:cs typeface="Times New Roman"/>
              </a:rPr>
              <a:t>the company's  </a:t>
            </a:r>
            <a:r>
              <a:rPr dirty="0" sz="1100" spc="5">
                <a:latin typeface="Times New Roman"/>
                <a:cs typeface="Times New Roman"/>
              </a:rPr>
              <a:t>financial variables </a:t>
            </a:r>
            <a:r>
              <a:rPr dirty="0" sz="1100" spc="10">
                <a:latin typeface="Times New Roman"/>
                <a:cs typeface="Times New Roman"/>
              </a:rPr>
              <a:t>and an assessment </a:t>
            </a:r>
            <a:r>
              <a:rPr dirty="0" sz="1100" spc="5">
                <a:latin typeface="Times New Roman"/>
                <a:cs typeface="Times New Roman"/>
              </a:rPr>
              <a:t>of the estimated </a:t>
            </a:r>
            <a:r>
              <a:rPr dirty="0" sz="1100" spc="10">
                <a:latin typeface="Times New Roman"/>
                <a:cs typeface="Times New Roman"/>
              </a:rPr>
              <a:t>value and </a:t>
            </a:r>
            <a:r>
              <a:rPr dirty="0" sz="1100" spc="5">
                <a:latin typeface="Times New Roman"/>
                <a:cs typeface="Times New Roman"/>
              </a:rPr>
              <a:t>potential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2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dividend discount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stocks; </a:t>
            </a:r>
            <a:r>
              <a:rPr dirty="0" sz="1100" spc="5">
                <a:latin typeface="Times New Roman"/>
                <a:cs typeface="Times New Roman"/>
              </a:rPr>
              <a:t>alternatively, </a:t>
            </a:r>
            <a:r>
              <a:rPr dirty="0" sz="1100" spc="10">
                <a:latin typeface="Times New Roman"/>
                <a:cs typeface="Times New Roman"/>
              </a:rPr>
              <a:t>for  a </a:t>
            </a:r>
            <a:r>
              <a:rPr dirty="0" sz="1100" spc="5">
                <a:latin typeface="Times New Roman"/>
                <a:cs typeface="Times New Roman"/>
              </a:rPr>
              <a:t>short-run estimate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intrinsic value,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earnings multiplier </a:t>
            </a:r>
            <a:r>
              <a:rPr dirty="0" sz="1100" spc="10">
                <a:latin typeface="Times New Roman"/>
                <a:cs typeface="Times New Roman"/>
              </a:rPr>
              <a:t>model could be </a:t>
            </a:r>
            <a:r>
              <a:rPr dirty="0" sz="1100" spc="5">
                <a:latin typeface="Times New Roman"/>
                <a:cs typeface="Times New Roman"/>
              </a:rPr>
              <a:t>used. Intrinsic  </a:t>
            </a:r>
            <a:r>
              <a:rPr dirty="0" sz="1100" spc="10">
                <a:latin typeface="Times New Roman"/>
                <a:cs typeface="Times New Roman"/>
              </a:rPr>
              <a:t>(estimated) value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product of the estimated earnings per share (EPS) for next year and  the expected </a:t>
            </a:r>
            <a:r>
              <a:rPr dirty="0" sz="1100" spc="5">
                <a:latin typeface="Times New Roman"/>
                <a:cs typeface="Times New Roman"/>
              </a:rPr>
              <a:t>multiplier </a:t>
            </a:r>
            <a:r>
              <a:rPr dirty="0" sz="1100" spc="10">
                <a:latin typeface="Times New Roman"/>
                <a:cs typeface="Times New Roman"/>
              </a:rPr>
              <a:t>or P/E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ratio,</a:t>
            </a:r>
            <a:endParaRPr sz="1100">
              <a:latin typeface="Times New Roman"/>
              <a:cs typeface="Times New Roman"/>
            </a:endParaRPr>
          </a:p>
          <a:p>
            <a:pPr algn="just" marL="139700" marR="772795" indent="637540">
              <a:lnSpc>
                <a:spcPct val="1968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Stocks </a:t>
            </a:r>
            <a:r>
              <a:rPr dirty="0" sz="1100" spc="5" b="1">
                <a:latin typeface="Times New Roman"/>
                <a:cs typeface="Times New Roman"/>
              </a:rPr>
              <a:t>estimated value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V</a:t>
            </a:r>
            <a:r>
              <a:rPr dirty="0" baseline="-11111" sz="1125" spc="15" b="1">
                <a:latin typeface="Times New Roman"/>
                <a:cs typeface="Times New Roman"/>
              </a:rPr>
              <a:t>0 </a:t>
            </a:r>
            <a:r>
              <a:rPr dirty="0" sz="1100" spc="5" b="1">
                <a:latin typeface="Times New Roman"/>
                <a:cs typeface="Times New Roman"/>
              </a:rPr>
              <a:t>-/Estimated </a:t>
            </a:r>
            <a:r>
              <a:rPr dirty="0" sz="1100" spc="10" b="1">
                <a:latin typeface="Times New Roman"/>
                <a:cs typeface="Times New Roman"/>
              </a:rPr>
              <a:t>EPS </a:t>
            </a:r>
            <a:r>
              <a:rPr dirty="0" sz="1100" spc="20" b="1">
                <a:latin typeface="Times New Roman"/>
                <a:cs typeface="Times New Roman"/>
              </a:rPr>
              <a:t>X </a:t>
            </a:r>
            <a:r>
              <a:rPr dirty="0" sz="1100" spc="5" b="1">
                <a:latin typeface="Times New Roman"/>
                <a:cs typeface="Times New Roman"/>
              </a:rPr>
              <a:t>expected </a:t>
            </a:r>
            <a:r>
              <a:rPr dirty="0" sz="1100" spc="10" b="1">
                <a:latin typeface="Times New Roman"/>
                <a:cs typeface="Times New Roman"/>
              </a:rPr>
              <a:t>P/E </a:t>
            </a:r>
            <a:r>
              <a:rPr dirty="0" sz="1100" spc="5" b="1">
                <a:latin typeface="Times New Roman"/>
                <a:cs typeface="Times New Roman"/>
              </a:rPr>
              <a:t>ratio  </a:t>
            </a:r>
            <a:r>
              <a:rPr dirty="0" sz="1100" spc="10" b="1">
                <a:latin typeface="Times New Roman"/>
                <a:cs typeface="Times New Roman"/>
              </a:rPr>
              <a:t>The Balance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Sheet: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2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balance </a:t>
            </a:r>
            <a:r>
              <a:rPr dirty="0" sz="1100" spc="5">
                <a:latin typeface="Times New Roman"/>
                <a:cs typeface="Times New Roman"/>
              </a:rPr>
              <a:t>sheet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the portfolio of assets </a:t>
            </a:r>
            <a:r>
              <a:rPr dirty="0" sz="1100" spc="10">
                <a:latin typeface="Times New Roman"/>
                <a:cs typeface="Times New Roman"/>
              </a:rPr>
              <a:t>for a </a:t>
            </a:r>
            <a:r>
              <a:rPr dirty="0" sz="1100" spc="5">
                <a:latin typeface="Times New Roman"/>
                <a:cs typeface="Times New Roman"/>
              </a:rPr>
              <a:t>corporation, 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its liabilities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owner's </a:t>
            </a:r>
            <a:r>
              <a:rPr dirty="0" sz="1100" spc="10">
                <a:latin typeface="Times New Roman"/>
                <a:cs typeface="Times New Roman"/>
              </a:rPr>
              <a:t>equity,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one point </a:t>
            </a:r>
            <a:r>
              <a:rPr dirty="0" sz="1100" spc="5">
                <a:latin typeface="Times New Roman"/>
                <a:cs typeface="Times New Roman"/>
              </a:rPr>
              <a:t>in time. </a:t>
            </a:r>
            <a:r>
              <a:rPr dirty="0" sz="1100" spc="10">
                <a:latin typeface="Times New Roman"/>
                <a:cs typeface="Times New Roman"/>
              </a:rPr>
              <a:t>The amounts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items are carried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balance  </a:t>
            </a:r>
            <a:r>
              <a:rPr dirty="0" sz="1100" spc="5">
                <a:latin typeface="Times New Roman"/>
                <a:cs typeface="Times New Roman"/>
              </a:rPr>
              <a:t>sheet are dictated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accounting conventions. </a:t>
            </a: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actual dollar </a:t>
            </a:r>
            <a:r>
              <a:rPr dirty="0" sz="1100" spc="10">
                <a:latin typeface="Times New Roman"/>
                <a:cs typeface="Times New Roman"/>
              </a:rPr>
              <a:t>amount, whereas  marketable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cost </a:t>
            </a:r>
            <a:r>
              <a:rPr dirty="0" sz="1100" spc="5">
                <a:latin typeface="Times New Roman"/>
                <a:cs typeface="Times New Roman"/>
              </a:rPr>
              <a:t>or market value. Stockholders equity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fixed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are on a book value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398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is important for investors to </a:t>
            </a:r>
            <a:r>
              <a:rPr dirty="0" sz="1100" spc="10">
                <a:latin typeface="Times New Roman"/>
                <a:cs typeface="Times New Roman"/>
              </a:rPr>
              <a:t>analyze a company's balance </a:t>
            </a:r>
            <a:r>
              <a:rPr dirty="0" sz="1100" spc="5">
                <a:latin typeface="Times New Roman"/>
                <a:cs typeface="Times New Roman"/>
              </a:rPr>
              <a:t>sheet, carefully. Investors </a:t>
            </a:r>
            <a:r>
              <a:rPr dirty="0" sz="1100" spc="10">
                <a:latin typeface="Times New Roman"/>
                <a:cs typeface="Times New Roman"/>
              </a:rPr>
              <a:t>wish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know which companies </a:t>
            </a:r>
            <a:r>
              <a:rPr dirty="0" sz="1100" spc="5">
                <a:latin typeface="Times New Roman"/>
                <a:cs typeface="Times New Roman"/>
              </a:rPr>
              <a:t>are undergoing </a:t>
            </a:r>
            <a:r>
              <a:rPr dirty="0" sz="1100" spc="10">
                <a:latin typeface="Times New Roman"/>
                <a:cs typeface="Times New Roman"/>
              </a:rPr>
              <a:t>true growth, </a:t>
            </a:r>
            <a:r>
              <a:rPr dirty="0" sz="1100" spc="5">
                <a:latin typeface="Times New Roman"/>
                <a:cs typeface="Times New Roman"/>
              </a:rPr>
              <a:t>as opposed to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are  pumping up </a:t>
            </a:r>
            <a:r>
              <a:rPr dirty="0" sz="1100" spc="5">
                <a:latin typeface="Times New Roman"/>
                <a:cs typeface="Times New Roman"/>
              </a:rPr>
              <a:t>their performance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lot of </a:t>
            </a:r>
            <a:r>
              <a:rPr dirty="0" sz="1100" spc="10">
                <a:latin typeface="Times New Roman"/>
                <a:cs typeface="Times New Roman"/>
              </a:rPr>
              <a:t>debt they may be </a:t>
            </a:r>
            <a:r>
              <a:rPr dirty="0" sz="1100" spc="5">
                <a:latin typeface="Times New Roman"/>
                <a:cs typeface="Times New Roman"/>
              </a:rPr>
              <a:t>unable to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service.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39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Income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Statement: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525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This statement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used more </a:t>
            </a:r>
            <a:r>
              <a:rPr dirty="0" sz="1100" spc="5">
                <a:latin typeface="Times New Roman"/>
                <a:cs typeface="Times New Roman"/>
              </a:rPr>
              <a:t>frequently by investors, not only to </a:t>
            </a:r>
            <a:r>
              <a:rPr dirty="0" sz="1100" spc="10">
                <a:latin typeface="Times New Roman"/>
                <a:cs typeface="Times New Roman"/>
              </a:rPr>
              <a:t>assess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management  </a:t>
            </a:r>
            <a:r>
              <a:rPr dirty="0" sz="1100" spc="5">
                <a:latin typeface="Times New Roman"/>
                <a:cs typeface="Times New Roman"/>
              </a:rPr>
              <a:t>performance but also as </a:t>
            </a:r>
            <a:r>
              <a:rPr dirty="0" sz="1100" spc="10">
                <a:latin typeface="Times New Roman"/>
                <a:cs typeface="Times New Roman"/>
              </a:rPr>
              <a:t>a guide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company's </a:t>
            </a:r>
            <a:r>
              <a:rPr dirty="0" sz="1100" spc="5">
                <a:latin typeface="Times New Roman"/>
                <a:cs typeface="Times New Roman"/>
              </a:rPr>
              <a:t>future profitability. </a:t>
            </a:r>
            <a:r>
              <a:rPr dirty="0" sz="1100" spc="10">
                <a:latin typeface="Times New Roman"/>
                <a:cs typeface="Times New Roman"/>
              </a:rPr>
              <a:t>The income statement  </a:t>
            </a:r>
            <a:r>
              <a:rPr dirty="0" sz="1100" spc="5">
                <a:latin typeface="Times New Roman"/>
                <a:cs typeface="Times New Roman"/>
              </a:rPr>
              <a:t>represents </a:t>
            </a:r>
            <a:r>
              <a:rPr dirty="0" sz="1100" spc="10">
                <a:latin typeface="Times New Roman"/>
                <a:cs typeface="Times New Roman"/>
              </a:rPr>
              <a:t>flows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particular </a:t>
            </a:r>
            <a:r>
              <a:rPr dirty="0" sz="1100" spc="5">
                <a:latin typeface="Times New Roman"/>
                <a:cs typeface="Times New Roman"/>
              </a:rPr>
              <a:t>period, usually </a:t>
            </a:r>
            <a:r>
              <a:rPr dirty="0" sz="1100" spc="10">
                <a:latin typeface="Times New Roman"/>
                <a:cs typeface="Times New Roman"/>
              </a:rPr>
              <a:t>one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3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key </a:t>
            </a:r>
            <a:r>
              <a:rPr dirty="0" sz="1100" spc="5">
                <a:latin typeface="Times New Roman"/>
                <a:cs typeface="Times New Roman"/>
              </a:rPr>
              <a:t>item for investors </a:t>
            </a:r>
            <a:r>
              <a:rPr dirty="0" sz="1100" spc="10">
                <a:latin typeface="Times New Roman"/>
                <a:cs typeface="Times New Roman"/>
              </a:rPr>
              <a:t>on the income </a:t>
            </a:r>
            <a:r>
              <a:rPr dirty="0" sz="1100" spc="5">
                <a:latin typeface="Times New Roman"/>
                <a:cs typeface="Times New Roman"/>
              </a:rPr>
              <a:t>statement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after-tax net </a:t>
            </a:r>
            <a:r>
              <a:rPr dirty="0" sz="1100" spc="10">
                <a:latin typeface="Times New Roman"/>
                <a:cs typeface="Times New Roman"/>
              </a:rPr>
              <a:t>Income, </a:t>
            </a:r>
            <a:r>
              <a:rPr dirty="0" sz="1100" spc="5">
                <a:latin typeface="Times New Roman"/>
                <a:cs typeface="Times New Roman"/>
              </a:rPr>
              <a:t>which,  divided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shares outstanding, produces earnings per share.  Earnings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continuing operations typically are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judge the company's </a:t>
            </a:r>
            <a:r>
              <a:rPr dirty="0" sz="1100" spc="5">
                <a:latin typeface="Times New Roman"/>
                <a:cs typeface="Times New Roman"/>
              </a:rPr>
              <a:t>success and  are almost </a:t>
            </a:r>
            <a:r>
              <a:rPr dirty="0" sz="1100" spc="10">
                <a:latin typeface="Times New Roman"/>
                <a:cs typeface="Times New Roman"/>
              </a:rPr>
              <a:t>always the </a:t>
            </a:r>
            <a:r>
              <a:rPr dirty="0" sz="1100" spc="5">
                <a:latin typeface="Times New Roman"/>
                <a:cs typeface="Times New Roman"/>
              </a:rPr>
              <a:t>earnings reported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press. </a:t>
            </a:r>
            <a:r>
              <a:rPr dirty="0" sz="1100" spc="10">
                <a:latin typeface="Times New Roman"/>
                <a:cs typeface="Times New Roman"/>
              </a:rPr>
              <a:t>Nonrecurring </a:t>
            </a:r>
            <a:r>
              <a:rPr dirty="0" sz="1100" spc="5">
                <a:latin typeface="Times New Roman"/>
                <a:cs typeface="Times New Roman"/>
              </a:rPr>
              <a:t>earnings, such  as net extraordinary items that arise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unusual and infrequently occurring transactions,  </a:t>
            </a:r>
            <a:r>
              <a:rPr dirty="0" sz="1100" spc="10">
                <a:latin typeface="Times New Roman"/>
                <a:cs typeface="Times New Roman"/>
              </a:rPr>
              <a:t>ate separated from income from continuing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operations.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39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Cash-Flow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Statement: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3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third financial statement </a:t>
            </a:r>
            <a:r>
              <a:rPr dirty="0" sz="1100" spc="10">
                <a:latin typeface="Times New Roman"/>
                <a:cs typeface="Times New Roman"/>
              </a:rPr>
              <a:t>of a company </a:t>
            </a:r>
            <a:r>
              <a:rPr dirty="0" sz="1100" spc="5">
                <a:latin typeface="Times New Roman"/>
                <a:cs typeface="Times New Roman"/>
              </a:rPr>
              <a:t>is die cash flow statement,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incorporates  </a:t>
            </a:r>
            <a:r>
              <a:rPr dirty="0" sz="1100" spc="10">
                <a:latin typeface="Times New Roman"/>
                <a:cs typeface="Times New Roman"/>
              </a:rPr>
              <a:t>elements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sheet </a:t>
            </a:r>
            <a:r>
              <a:rPr dirty="0" sz="1100" spc="10">
                <a:latin typeface="Times New Roman"/>
                <a:cs typeface="Times New Roman"/>
              </a:rPr>
              <a:t>and income </a:t>
            </a:r>
            <a:r>
              <a:rPr dirty="0" sz="1100" spc="5">
                <a:latin typeface="Times New Roman"/>
                <a:cs typeface="Times New Roman"/>
              </a:rPr>
              <a:t>statement as well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other items. It is designed, to  track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of cash </a:t>
            </a:r>
            <a:r>
              <a:rPr dirty="0" sz="1100" spc="10">
                <a:latin typeface="Times New Roman"/>
                <a:cs typeface="Times New Roman"/>
              </a:rPr>
              <a:t>through </a:t>
            </a:r>
            <a:r>
              <a:rPr dirty="0" sz="1100" spc="5">
                <a:latin typeface="Times New Roman"/>
                <a:cs typeface="Times New Roman"/>
              </a:rPr>
              <a:t>the firm. It consists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three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568960" indent="-215265">
              <a:lnSpc>
                <a:spcPts val="1310"/>
              </a:lnSpc>
              <a:buAutoNum type="arabicPeriod"/>
              <a:tabLst>
                <a:tab pos="569595" algn="l"/>
              </a:tabLst>
            </a:pPr>
            <a:r>
              <a:rPr dirty="0" sz="1100" spc="10">
                <a:latin typeface="Times New Roman"/>
                <a:cs typeface="Times New Roman"/>
              </a:rPr>
              <a:t>Cash from </a:t>
            </a:r>
            <a:r>
              <a:rPr dirty="0" sz="1100" spc="5">
                <a:latin typeface="Times New Roman"/>
                <a:cs typeface="Times New Roman"/>
              </a:rPr>
              <a:t>operating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activities</a:t>
            </a:r>
            <a:endParaRPr sz="1100">
              <a:latin typeface="Times New Roman"/>
              <a:cs typeface="Times New Roman"/>
            </a:endParaRPr>
          </a:p>
          <a:p>
            <a:pPr marL="568960" indent="-215265">
              <a:lnSpc>
                <a:spcPts val="1300"/>
              </a:lnSpc>
              <a:buAutoNum type="arabicPeriod"/>
              <a:tabLst>
                <a:tab pos="569595" algn="l"/>
              </a:tabLst>
            </a:pPr>
            <a:r>
              <a:rPr dirty="0" sz="1100" spc="10">
                <a:latin typeface="Times New Roman"/>
                <a:cs typeface="Times New Roman"/>
              </a:rPr>
              <a:t>Cash from </a:t>
            </a:r>
            <a:r>
              <a:rPr dirty="0" sz="1100" spc="5">
                <a:latin typeface="Times New Roman"/>
                <a:cs typeface="Times New Roman"/>
              </a:rPr>
              <a:t>investing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activities</a:t>
            </a:r>
            <a:endParaRPr sz="1100">
              <a:latin typeface="Times New Roman"/>
              <a:cs typeface="Times New Roman"/>
            </a:endParaRPr>
          </a:p>
          <a:p>
            <a:pPr marL="568960" indent="-215265">
              <a:lnSpc>
                <a:spcPts val="1310"/>
              </a:lnSpc>
              <a:buAutoNum type="arabicPeriod"/>
              <a:tabLst>
                <a:tab pos="569595" algn="l"/>
              </a:tabLst>
            </a:pPr>
            <a:r>
              <a:rPr dirty="0" sz="1100" spc="10">
                <a:latin typeface="Times New Roman"/>
                <a:cs typeface="Times New Roman"/>
              </a:rPr>
              <a:t>Cash from </a:t>
            </a:r>
            <a:r>
              <a:rPr dirty="0" sz="1100" spc="5">
                <a:latin typeface="Times New Roman"/>
                <a:cs typeface="Times New Roman"/>
              </a:rPr>
              <a:t>financing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activities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86067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cash-flow statement can </a:t>
            </a:r>
            <a:r>
              <a:rPr dirty="0" sz="1100" spc="10">
                <a:latin typeface="Times New Roman"/>
                <a:cs typeface="Times New Roman"/>
              </a:rPr>
              <a:t>help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examine </a:t>
            </a:r>
            <a:r>
              <a:rPr dirty="0" sz="1100" spc="5">
                <a:latin typeface="Times New Roman"/>
                <a:cs typeface="Times New Roman"/>
              </a:rPr>
              <a:t>the quality of the earnings.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ex-  </a:t>
            </a:r>
            <a:r>
              <a:rPr dirty="0" sz="1100" spc="10">
                <a:latin typeface="Times New Roman"/>
                <a:cs typeface="Times New Roman"/>
              </a:rPr>
              <a:t>ample, </a:t>
            </a:r>
            <a:r>
              <a:rPr dirty="0" sz="1100" spc="5">
                <a:latin typeface="Times New Roman"/>
                <a:cs typeface="Times New Roman"/>
              </a:rPr>
              <a:t>if inventories are rising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quickly than sales, as </a:t>
            </a:r>
            <a:r>
              <a:rPr dirty="0" sz="1100" spc="10">
                <a:latin typeface="Times New Roman"/>
                <a:cs typeface="Times New Roman"/>
              </a:rPr>
              <a:t>happened </a:t>
            </a:r>
            <a:r>
              <a:rPr dirty="0" sz="1100" spc="5">
                <a:latin typeface="Times New Roman"/>
                <a:cs typeface="Times New Roman"/>
              </a:rPr>
              <a:t>in late </a:t>
            </a:r>
            <a:r>
              <a:rPr dirty="0" sz="1100" spc="10">
                <a:latin typeface="Times New Roman"/>
                <a:cs typeface="Times New Roman"/>
              </a:rPr>
              <a:t>2000 and </a:t>
            </a:r>
            <a:r>
              <a:rPr dirty="0" sz="1100" spc="5">
                <a:latin typeface="Times New Roman"/>
                <a:cs typeface="Times New Roman"/>
              </a:rPr>
              <a:t>early  </a:t>
            </a:r>
            <a:r>
              <a:rPr dirty="0" sz="1100" spc="10">
                <a:latin typeface="Times New Roman"/>
                <a:cs typeface="Times New Roman"/>
              </a:rPr>
              <a:t>2001 for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companies, </a:t>
            </a:r>
            <a:r>
              <a:rPr dirty="0" sz="1100" spc="5">
                <a:latin typeface="Times New Roman"/>
                <a:cs typeface="Times New Roman"/>
              </a:rPr>
              <a:t>this can </a:t>
            </a:r>
            <a:r>
              <a:rPr dirty="0" sz="1100" spc="10">
                <a:latin typeface="Times New Roman"/>
                <a:cs typeface="Times New Roman"/>
              </a:rPr>
              <a:t>be a </a:t>
            </a:r>
            <a:r>
              <a:rPr dirty="0" sz="1100" spc="5">
                <a:latin typeface="Times New Roman"/>
                <a:cs typeface="Times New Roman"/>
              </a:rPr>
              <a:t>real </a:t>
            </a:r>
            <a:r>
              <a:rPr dirty="0" sz="1100" spc="10">
                <a:latin typeface="Times New Roman"/>
                <a:cs typeface="Times New Roman"/>
              </a:rPr>
              <a:t>sign </a:t>
            </a:r>
            <a:r>
              <a:rPr dirty="0" sz="1100" spc="5">
                <a:latin typeface="Times New Roman"/>
                <a:cs typeface="Times New Roman"/>
              </a:rPr>
              <a:t>pf trouble—demand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softening. </a:t>
            </a:r>
            <a:r>
              <a:rPr dirty="0" sz="1100">
                <a:latin typeface="Times New Roman"/>
                <a:cs typeface="Times New Roman"/>
              </a:rPr>
              <a:t>If 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is cutting </a:t>
            </a:r>
            <a:r>
              <a:rPr dirty="0" sz="1100" spc="10">
                <a:latin typeface="Times New Roman"/>
                <a:cs typeface="Times New Roman"/>
              </a:rPr>
              <a:t>back on </a:t>
            </a:r>
            <a:r>
              <a:rPr dirty="0" sz="1100" spc="5">
                <a:latin typeface="Times New Roman"/>
                <a:cs typeface="Times New Roman"/>
              </a:rPr>
              <a:t>its capital expenditures, this could signal problems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the  road. If </a:t>
            </a:r>
            <a:r>
              <a:rPr dirty="0" sz="1100" spc="10">
                <a:latin typeface="Times New Roman"/>
                <a:cs typeface="Times New Roman"/>
              </a:rPr>
              <a:t>accounts receivable are </a:t>
            </a:r>
            <a:r>
              <a:rPr dirty="0" sz="1100" spc="5">
                <a:latin typeface="Times New Roman"/>
                <a:cs typeface="Times New Roman"/>
              </a:rPr>
              <a:t>rising at </a:t>
            </a:r>
            <a:r>
              <a:rPr dirty="0" sz="1100" spc="10">
                <a:latin typeface="Times New Roman"/>
                <a:cs typeface="Times New Roman"/>
              </a:rPr>
              <a:t>a rate greater </a:t>
            </a:r>
            <a:r>
              <a:rPr dirty="0" sz="1100" spc="5">
                <a:latin typeface="Times New Roman"/>
                <a:cs typeface="Times New Roman"/>
              </a:rPr>
              <a:t>than sales are increasing, </a:t>
            </a:r>
            <a:r>
              <a:rPr dirty="0" sz="1100" spc="10">
                <a:latin typeface="Times New Roman"/>
                <a:cs typeface="Times New Roman"/>
              </a:rPr>
              <a:t>a company  may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having </a:t>
            </a:r>
            <a:r>
              <a:rPr dirty="0" sz="1100" spc="5">
                <a:latin typeface="Times New Roman"/>
                <a:cs typeface="Times New Roman"/>
              </a:rPr>
              <a:t>trouble collecting </a:t>
            </a:r>
            <a:r>
              <a:rPr dirty="0" sz="1100" spc="10">
                <a:latin typeface="Times New Roman"/>
                <a:cs typeface="Times New Roman"/>
              </a:rPr>
              <a:t>money owed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5">
                <a:latin typeface="Times New Roman"/>
                <a:cs typeface="Times New Roman"/>
              </a:rPr>
              <a:t>If accounts payable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rising too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quickly, a company may be </a:t>
            </a:r>
            <a:r>
              <a:rPr dirty="0" sz="1100" spc="5">
                <a:latin typeface="Times New Roman"/>
                <a:cs typeface="Times New Roman"/>
              </a:rPr>
              <a:t>conserving cash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delaying </a:t>
            </a:r>
            <a:r>
              <a:rPr dirty="0" sz="1100" spc="10">
                <a:latin typeface="Times New Roman"/>
                <a:cs typeface="Times New Roman"/>
              </a:rPr>
              <a:t>payments </a:t>
            </a:r>
            <a:r>
              <a:rPr dirty="0" sz="1100" spc="5">
                <a:latin typeface="Times New Roman"/>
                <a:cs typeface="Times New Roman"/>
              </a:rPr>
              <a:t>to suppliers,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potential  sign of trouble for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Ratio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Financial ratio analysis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fascinating topic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study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can teach us so much about  accounts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businesses. </a:t>
            </a:r>
            <a:r>
              <a:rPr dirty="0" sz="1100" spc="15">
                <a:latin typeface="Times New Roman"/>
                <a:cs typeface="Times New Roman"/>
              </a:rPr>
              <a:t>When we </a:t>
            </a:r>
            <a:r>
              <a:rPr dirty="0" sz="1100" spc="5">
                <a:latin typeface="Times New Roman"/>
                <a:cs typeface="Times New Roman"/>
              </a:rPr>
              <a:t>use ratio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work </a:t>
            </a:r>
            <a:r>
              <a:rPr dirty="0" sz="1100" spc="5">
                <a:latin typeface="Times New Roman"/>
                <a:cs typeface="Times New Roman"/>
              </a:rPr>
              <a:t>out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profitable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business is,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tell if it </a:t>
            </a:r>
            <a:r>
              <a:rPr dirty="0" sz="1100" spc="10">
                <a:latin typeface="Times New Roman"/>
                <a:cs typeface="Times New Roman"/>
              </a:rPr>
              <a:t>has enough money to pay </a:t>
            </a:r>
            <a:r>
              <a:rPr dirty="0" sz="1100" spc="5">
                <a:latin typeface="Times New Roman"/>
                <a:cs typeface="Times New Roman"/>
              </a:rPr>
              <a:t>its bills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even </a:t>
            </a:r>
            <a:r>
              <a:rPr dirty="0" sz="1100" spc="5">
                <a:latin typeface="Times New Roman"/>
                <a:cs typeface="Times New Roman"/>
              </a:rPr>
              <a:t>tell </a:t>
            </a:r>
            <a:r>
              <a:rPr dirty="0" sz="1100" spc="10">
                <a:latin typeface="Times New Roman"/>
                <a:cs typeface="Times New Roman"/>
              </a:rPr>
              <a:t>whether  </a:t>
            </a:r>
            <a:r>
              <a:rPr dirty="0" sz="1100" spc="5">
                <a:latin typeface="Times New Roman"/>
                <a:cs typeface="Times New Roman"/>
              </a:rPr>
              <a:t>its shareholders should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happy.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Ratio analysis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also help </a:t>
            </a:r>
            <a:r>
              <a:rPr dirty="0" sz="1100" spc="1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check whether a </a:t>
            </a:r>
            <a:r>
              <a:rPr dirty="0" sz="1100" spc="5">
                <a:latin typeface="Times New Roman"/>
                <a:cs typeface="Times New Roman"/>
              </a:rPr>
              <a:t>business is </a:t>
            </a:r>
            <a:r>
              <a:rPr dirty="0" sz="1100" spc="10">
                <a:latin typeface="Times New Roman"/>
                <a:cs typeface="Times New Roman"/>
              </a:rPr>
              <a:t>doing </a:t>
            </a:r>
            <a:r>
              <a:rPr dirty="0" sz="1100" spc="5">
                <a:latin typeface="Times New Roman"/>
                <a:cs typeface="Times New Roman"/>
              </a:rPr>
              <a:t>better this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year; and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tell </a:t>
            </a:r>
            <a:r>
              <a:rPr dirty="0" sz="1100" spc="1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if our business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doing better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worse than </a:t>
            </a:r>
            <a:r>
              <a:rPr dirty="0" sz="1100" spc="5">
                <a:latin typeface="Times New Roman"/>
                <a:cs typeface="Times New Roman"/>
              </a:rPr>
              <a:t>other businesses  doing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selling </a:t>
            </a:r>
            <a:r>
              <a:rPr dirty="0" sz="1100" spc="10">
                <a:latin typeface="Times New Roman"/>
                <a:cs typeface="Times New Roman"/>
              </a:rPr>
              <a:t>the same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things.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  <a:spcBef>
                <a:spcPts val="35"/>
              </a:spcBef>
            </a:pPr>
            <a:r>
              <a:rPr dirty="0" sz="1100" spc="5">
                <a:latin typeface="Times New Roman"/>
                <a:cs typeface="Times New Roman"/>
              </a:rPr>
              <a:t>In addition to ratio analysis being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an accounting and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studies syllabus,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very useful thing to </a:t>
            </a:r>
            <a:r>
              <a:rPr dirty="0" sz="1100" spc="15">
                <a:latin typeface="Times New Roman"/>
                <a:cs typeface="Times New Roman"/>
              </a:rPr>
              <a:t>know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anyway.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</a:t>
            </a:r>
            <a:r>
              <a:rPr dirty="0" sz="1100" spc="10">
                <a:latin typeface="Times New Roman"/>
                <a:cs typeface="Times New Roman"/>
              </a:rPr>
              <a:t>layout </a:t>
            </a:r>
            <a:r>
              <a:rPr dirty="0" sz="1100" spc="5">
                <a:latin typeface="Times New Roman"/>
                <a:cs typeface="Times New Roman"/>
              </a:rPr>
              <a:t>of this section is as follows: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begin by </a:t>
            </a:r>
            <a:r>
              <a:rPr dirty="0" sz="1100" spc="5">
                <a:latin typeface="Times New Roman"/>
                <a:cs typeface="Times New Roman"/>
              </a:rPr>
              <a:t>asking the question, </a:t>
            </a:r>
            <a:r>
              <a:rPr dirty="0" sz="1100" spc="10">
                <a:latin typeface="Times New Roman"/>
                <a:cs typeface="Times New Roman"/>
              </a:rPr>
              <a:t>what  do we want </a:t>
            </a:r>
            <a:r>
              <a:rPr dirty="0" sz="1100" spc="5">
                <a:latin typeface="Times New Roman"/>
                <a:cs typeface="Times New Roman"/>
              </a:rPr>
              <a:t>ratio analysis to tell us? Then,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try 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with it? This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important question.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answer </a:t>
            </a:r>
            <a:r>
              <a:rPr dirty="0" sz="1100" spc="5">
                <a:latin typeface="Times New Roman"/>
                <a:cs typeface="Times New Roman"/>
              </a:rPr>
              <a:t>to that question then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a </a:t>
            </a:r>
            <a:r>
              <a:rPr dirty="0" sz="1100" spc="5">
                <a:latin typeface="Times New Roman"/>
                <a:cs typeface="Times New Roman"/>
              </a:rPr>
              <a:t>list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all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ratios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might use: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list </a:t>
            </a:r>
            <a:r>
              <a:rPr dirty="0" sz="1100" spc="10">
                <a:latin typeface="Times New Roman"/>
                <a:cs typeface="Times New Roman"/>
              </a:rPr>
              <a:t>them and give the formula </a:t>
            </a:r>
            <a:r>
              <a:rPr dirty="0" sz="1100" spc="5">
                <a:latin typeface="Times New Roman"/>
                <a:cs typeface="Times New Roman"/>
              </a:rPr>
              <a:t>for each of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Once we have </a:t>
            </a:r>
            <a:r>
              <a:rPr dirty="0" sz="1100" spc="5">
                <a:latin typeface="Times New Roman"/>
                <a:cs typeface="Times New Roman"/>
              </a:rPr>
              <a:t>discovered all of the ratios that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we 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know how </a:t>
            </a:r>
            <a:r>
              <a:rPr dirty="0" sz="1100" spc="5">
                <a:latin typeface="Times New Roman"/>
                <a:cs typeface="Times New Roman"/>
              </a:rPr>
              <a:t>to use  them, </a:t>
            </a:r>
            <a:r>
              <a:rPr dirty="0" sz="1100" spc="10">
                <a:latin typeface="Times New Roman"/>
                <a:cs typeface="Times New Roman"/>
              </a:rPr>
              <a:t>who might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10">
                <a:latin typeface="Times New Roman"/>
                <a:cs typeface="Times New Roman"/>
              </a:rPr>
              <a:t>and what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will it help </a:t>
            </a:r>
            <a:r>
              <a:rPr dirty="0" sz="1100" spc="10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answer </a:t>
            </a:r>
            <a:r>
              <a:rPr dirty="0" sz="1100" spc="5">
                <a:latin typeface="Times New Roman"/>
                <a:cs typeface="Times New Roman"/>
              </a:rPr>
              <a:t>the question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asked </a:t>
            </a:r>
            <a:r>
              <a:rPr dirty="0" sz="1100" spc="5">
                <a:latin typeface="Times New Roman"/>
                <a:cs typeface="Times New Roman"/>
              </a:rPr>
              <a:t>at 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beginning?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stage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will have an </a:t>
            </a:r>
            <a:r>
              <a:rPr dirty="0" sz="1100" spc="5">
                <a:latin typeface="Times New Roman"/>
                <a:cs typeface="Times New Roman"/>
              </a:rPr>
              <a:t>overall picture of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ratio analysis is, </a:t>
            </a:r>
            <a:r>
              <a:rPr dirty="0" sz="1100" spc="10">
                <a:latin typeface="Times New Roman"/>
                <a:cs typeface="Times New Roman"/>
              </a:rPr>
              <a:t>who uses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ratios </a:t>
            </a:r>
            <a:r>
              <a:rPr dirty="0" sz="1100" spc="10">
                <a:latin typeface="Times New Roman"/>
                <a:cs typeface="Times New Roman"/>
              </a:rPr>
              <a:t>they 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able to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that's left to </a:t>
            </a:r>
            <a:r>
              <a:rPr dirty="0" sz="1100" spc="10">
                <a:latin typeface="Times New Roman"/>
                <a:cs typeface="Times New Roman"/>
              </a:rPr>
              <a:t>do then </a:t>
            </a:r>
            <a:r>
              <a:rPr dirty="0" sz="1100" spc="5">
                <a:latin typeface="Times New Roman"/>
                <a:cs typeface="Times New Roman"/>
              </a:rPr>
              <a:t>is to 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ratios; </a:t>
            </a:r>
            <a:r>
              <a:rPr dirty="0" sz="1100" spc="10">
                <a:latin typeface="Times New Roman"/>
                <a:cs typeface="Times New Roman"/>
              </a:rPr>
              <a:t>and 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that step- by-step, </a:t>
            </a:r>
            <a:r>
              <a:rPr dirty="0" sz="1100" spc="10">
                <a:latin typeface="Times New Roman"/>
                <a:cs typeface="Times New Roman"/>
              </a:rPr>
              <a:t>one by</a:t>
            </a:r>
            <a:r>
              <a:rPr dirty="0" sz="1100" spc="5">
                <a:latin typeface="Times New Roman"/>
                <a:cs typeface="Times New Roman"/>
              </a:rPr>
              <a:t> one.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end of </a:t>
            </a:r>
            <a:r>
              <a:rPr dirty="0" sz="1100" spc="5">
                <a:latin typeface="Times New Roman"/>
                <a:cs typeface="Times New Roman"/>
              </a:rPr>
              <a:t>this section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ratio several </a:t>
            </a:r>
            <a:r>
              <a:rPr dirty="0" sz="1100" spc="10">
                <a:latin typeface="Times New Roman"/>
                <a:cs typeface="Times New Roman"/>
              </a:rPr>
              <a:t>times and 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experts  at using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understanding </a:t>
            </a:r>
            <a:r>
              <a:rPr dirty="0" sz="1100" spc="10">
                <a:latin typeface="Times New Roman"/>
                <a:cs typeface="Times New Roman"/>
              </a:rPr>
              <a:t>what they </a:t>
            </a:r>
            <a:r>
              <a:rPr dirty="0" sz="1100">
                <a:latin typeface="Times New Roman"/>
                <a:cs typeface="Times New Roman"/>
              </a:rPr>
              <a:t>tell </a:t>
            </a:r>
            <a:r>
              <a:rPr dirty="0" sz="1100" spc="5">
                <a:latin typeface="Times New Roman"/>
                <a:cs typeface="Times New Roman"/>
              </a:rPr>
              <a:t>us. 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12)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Types of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Charts: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Three principal </a:t>
            </a:r>
            <a:r>
              <a:rPr dirty="0" sz="1100" spc="10">
                <a:latin typeface="Times New Roman"/>
                <a:cs typeface="Times New Roman"/>
              </a:rPr>
              <a:t>types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charts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used by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technical analyst: line charts. </a:t>
            </a:r>
            <a:r>
              <a:rPr dirty="0" sz="1100" spc="10">
                <a:latin typeface="Times New Roman"/>
                <a:cs typeface="Times New Roman"/>
              </a:rPr>
              <a:t>Bar </a:t>
            </a:r>
            <a:r>
              <a:rPr dirty="0" sz="1100" spc="5">
                <a:latin typeface="Times New Roman"/>
                <a:cs typeface="Times New Roman"/>
              </a:rPr>
              <a:t>charts and  point and figure charts.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forth </a:t>
            </a:r>
            <a:r>
              <a:rPr dirty="0" sz="1100" spc="10">
                <a:latin typeface="Times New Roman"/>
                <a:cs typeface="Times New Roman"/>
              </a:rPr>
              <a:t>type, the </a:t>
            </a:r>
            <a:r>
              <a:rPr dirty="0" sz="1100" spc="5">
                <a:latin typeface="Times New Roman"/>
                <a:cs typeface="Times New Roman"/>
              </a:rPr>
              <a:t>candlestick chart, has recently gained </a:t>
            </a:r>
            <a:r>
              <a:rPr dirty="0" sz="1100" spc="10">
                <a:latin typeface="Times New Roman"/>
                <a:cs typeface="Times New Roman"/>
              </a:rPr>
              <a:t>favor </a:t>
            </a:r>
            <a:r>
              <a:rPr dirty="0" sz="1100" spc="5">
                <a:latin typeface="Times New Roman"/>
                <a:cs typeface="Times New Roman"/>
              </a:rPr>
              <a:t>and 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eventually </a:t>
            </a:r>
            <a:r>
              <a:rPr dirty="0" sz="1100" spc="10">
                <a:latin typeface="Times New Roman"/>
                <a:cs typeface="Times New Roman"/>
              </a:rPr>
              <a:t>become common. </a:t>
            </a:r>
            <a:r>
              <a:rPr dirty="0" sz="1100" spc="5">
                <a:latin typeface="Times New Roman"/>
                <a:cs typeface="Times New Roman"/>
              </a:rPr>
              <a:t>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7)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Investing Indirectly: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Indirect investing in this discussion usually </a:t>
            </a:r>
            <a:r>
              <a:rPr dirty="0" sz="1100" spc="5">
                <a:latin typeface="Times New Roman"/>
                <a:cs typeface="Times New Roman"/>
              </a:rPr>
              <a:t>refers to the </a:t>
            </a:r>
            <a:r>
              <a:rPr dirty="0" sz="1100" spc="10">
                <a:latin typeface="Times New Roman"/>
                <a:cs typeface="Times New Roman"/>
              </a:rPr>
              <a:t>buying and </a:t>
            </a:r>
            <a:r>
              <a:rPr dirty="0" sz="1100" spc="5">
                <a:latin typeface="Times New Roman"/>
                <a:cs typeface="Times New Roman"/>
              </a:rPr>
              <a:t>selling of the shares </a:t>
            </a:r>
            <a:r>
              <a:rPr dirty="0" sz="1100" spc="10">
                <a:latin typeface="Times New Roman"/>
                <a:cs typeface="Times New Roman"/>
              </a:rPr>
              <a:t>of  investment companies' </a:t>
            </a:r>
            <a:r>
              <a:rPr dirty="0" sz="1100" spc="5">
                <a:latin typeface="Times New Roman"/>
                <a:cs typeface="Times New Roman"/>
              </a:rPr>
              <a:t>that, in turn, </a:t>
            </a:r>
            <a:r>
              <a:rPr dirty="0" sz="1100" spc="10">
                <a:latin typeface="Times New Roman"/>
                <a:cs typeface="Times New Roman"/>
              </a:rPr>
              <a:t>hold </a:t>
            </a:r>
            <a:r>
              <a:rPr dirty="0" sz="1100" spc="5">
                <a:latin typeface="Times New Roman"/>
                <a:cs typeface="Times New Roman"/>
              </a:rPr>
              <a:t>portfolios of securities.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of our attention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focused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investment-companies, </a:t>
            </a:r>
            <a:r>
              <a:rPr dirty="0" sz="1100" spc="5">
                <a:latin typeface="Times New Roman"/>
                <a:cs typeface="Times New Roman"/>
              </a:rPr>
              <a:t>arid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mutual funds in particular, because of their  importance </a:t>
            </a:r>
            <a:r>
              <a:rPr dirty="0" sz="1100" spc="5">
                <a:latin typeface="Times New Roman"/>
                <a:cs typeface="Times New Roman"/>
              </a:rPr>
              <a:t>to investors.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conclude the </a:t>
            </a:r>
            <a:r>
              <a:rPr dirty="0" sz="1100" spc="5">
                <a:latin typeface="Times New Roman"/>
                <a:cs typeface="Times New Roman"/>
              </a:rPr>
              <a:t>chapter </a:t>
            </a:r>
            <a:r>
              <a:rPr dirty="0" sz="1100" spc="10">
                <a:latin typeface="Times New Roman"/>
                <a:cs typeface="Times New Roman"/>
              </a:rPr>
              <a:t>with a discussion </a:t>
            </a:r>
            <a:r>
              <a:rPr dirty="0" sz="1100" spc="5">
                <a:latin typeface="Times New Roman"/>
                <a:cs typeface="Times New Roman"/>
              </a:rPr>
              <a:t>of  Exchange-Traded </a:t>
            </a:r>
            <a:r>
              <a:rPr dirty="0" sz="1100" spc="10">
                <a:latin typeface="Times New Roman"/>
                <a:cs typeface="Times New Roman"/>
              </a:rPr>
              <a:t>Funds </a:t>
            </a:r>
            <a:r>
              <a:rPr dirty="0" sz="1100" spc="5">
                <a:latin typeface="Times New Roman"/>
                <a:cs typeface="Times New Roman"/>
              </a:rPr>
              <a:t>(ETFs),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represent </a:t>
            </a:r>
            <a:r>
              <a:rPr dirty="0" sz="1100" spc="10">
                <a:latin typeface="Times New Roman"/>
                <a:cs typeface="Times New Roman"/>
              </a:rPr>
              <a:t>a bridge </a:t>
            </a:r>
            <a:r>
              <a:rPr dirty="0" sz="1100" spc="5">
                <a:latin typeface="Times New Roman"/>
                <a:cs typeface="Times New Roman"/>
              </a:rPr>
              <a:t>between direct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indirect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266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269238" y="406989"/>
            <a:ext cx="5665470" cy="87712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77800" marR="170815">
              <a:lnSpc>
                <a:spcPts val="1300"/>
              </a:lnSpc>
              <a:spcBef>
                <a:spcPts val="190"/>
              </a:spcBef>
              <a:tabLst>
                <a:tab pos="52768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investing. Investors </a:t>
            </a:r>
            <a:r>
              <a:rPr dirty="0" sz="1100" spc="10">
                <a:latin typeface="Times New Roman"/>
                <a:cs typeface="Times New Roman"/>
              </a:rPr>
              <a:t>buy ETFs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other stock, but </a:t>
            </a:r>
            <a:r>
              <a:rPr dirty="0" sz="1100" spc="10">
                <a:latin typeface="Times New Roman"/>
                <a:cs typeface="Times New Roman"/>
              </a:rPr>
              <a:t>many ETFs can be compared </a:t>
            </a:r>
            <a:r>
              <a:rPr dirty="0" sz="1100" spc="5">
                <a:latin typeface="Times New Roman"/>
                <a:cs typeface="Times New Roman"/>
              </a:rPr>
              <a:t>to  index </a:t>
            </a:r>
            <a:r>
              <a:rPr dirty="0" sz="1100" spc="10">
                <a:latin typeface="Times New Roman"/>
                <a:cs typeface="Times New Roman"/>
              </a:rPr>
              <a:t>mutual </a:t>
            </a:r>
            <a:r>
              <a:rPr dirty="0" sz="1100" spc="5">
                <a:latin typeface="Times New Roman"/>
                <a:cs typeface="Times New Roman"/>
              </a:rPr>
              <a:t>funds. </a:t>
            </a:r>
            <a:r>
              <a:rPr dirty="0" sz="1100" spc="10">
                <a:latin typeface="Times New Roman"/>
                <a:cs typeface="Times New Roman"/>
              </a:rPr>
              <a:t>(Referred to Handout #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20)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Closed-End </a:t>
            </a:r>
            <a:r>
              <a:rPr dirty="0" sz="1100" spc="5" b="1">
                <a:latin typeface="Times New Roman"/>
                <a:cs typeface="Times New Roman"/>
              </a:rPr>
              <a:t>Investment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Companies: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8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two types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managed investment </a:t>
            </a:r>
            <a:r>
              <a:rPr dirty="0" sz="1100" spc="5">
                <a:latin typeface="Times New Roman"/>
                <a:cs typeface="Times New Roman"/>
              </a:rPr>
              <a:t>companies,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closed-end investment  </a:t>
            </a:r>
            <a:r>
              <a:rPr dirty="0" sz="1100" spc="15">
                <a:latin typeface="Times New Roman"/>
                <a:cs typeface="Times New Roman"/>
              </a:rPr>
              <a:t>company, </a:t>
            </a:r>
            <a:r>
              <a:rPr dirty="0" sz="1100" spc="10">
                <a:latin typeface="Times New Roman"/>
                <a:cs typeface="Times New Roman"/>
              </a:rPr>
              <a:t>usually </a:t>
            </a:r>
            <a:r>
              <a:rPr dirty="0" sz="1100" spc="5">
                <a:latin typeface="Times New Roman"/>
                <a:cs typeface="Times New Roman"/>
              </a:rPr>
              <a:t>sells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10">
                <a:latin typeface="Times New Roman"/>
                <a:cs typeface="Times New Roman"/>
              </a:rPr>
              <a:t>additional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after the </a:t>
            </a:r>
            <a:r>
              <a:rPr dirty="0" sz="1100" spc="5">
                <a:latin typeface="Times New Roman"/>
                <a:cs typeface="Times New Roman"/>
              </a:rPr>
              <a:t>initial public offering.  Therefore, their capitalizations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fixed, unless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public offering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made.</a:t>
            </a:r>
            <a:endParaRPr sz="1100">
              <a:latin typeface="Times New Roman"/>
              <a:cs typeface="Times New Roman"/>
            </a:endParaRPr>
          </a:p>
          <a:p>
            <a:pPr algn="just" marL="177800">
              <a:lnSpc>
                <a:spcPts val="1285"/>
              </a:lnSpc>
            </a:pP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shares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closed-end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secondary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markets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(e.g.,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the-exchanges)</a:t>
            </a:r>
            <a:endParaRPr sz="1100">
              <a:latin typeface="Times New Roman"/>
              <a:cs typeface="Times New Roman"/>
            </a:endParaRPr>
          </a:p>
          <a:p>
            <a:pPr algn="just" marL="177800" marR="170180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exactly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other stock.</a:t>
            </a:r>
            <a:r>
              <a:rPr dirty="0" baseline="37037" sz="1125" spc="7">
                <a:latin typeface="Times New Roman"/>
                <a:cs typeface="Times New Roman"/>
              </a:rPr>
              <a:t>10 </a:t>
            </a: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buy and </a:t>
            </a:r>
            <a:r>
              <a:rPr dirty="0" sz="1100">
                <a:latin typeface="Times New Roman"/>
                <a:cs typeface="Times New Roman"/>
              </a:rPr>
              <a:t>sell,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brokers, paying  </a:t>
            </a:r>
            <a:r>
              <a:rPr dirty="0" sz="1100" spc="5">
                <a:latin typeface="Times New Roman"/>
                <a:cs typeface="Times New Roman"/>
              </a:rPr>
              <a:t>(receiving) 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current price </a:t>
            </a:r>
            <a:r>
              <a:rPr dirty="0" sz="1100" spc="10">
                <a:latin typeface="Times New Roman"/>
                <a:cs typeface="Times New Roman"/>
              </a:rPr>
              <a:t>at which the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selling </a:t>
            </a:r>
            <a:r>
              <a:rPr dirty="0" sz="1100" spc="10">
                <a:latin typeface="Times New Roman"/>
                <a:cs typeface="Times New Roman"/>
              </a:rPr>
              <a:t>plus </a:t>
            </a:r>
            <a:r>
              <a:rPr dirty="0" sz="1100" spc="5">
                <a:latin typeface="Times New Roman"/>
                <a:cs typeface="Times New Roman"/>
              </a:rPr>
              <a:t>(less) broker </a:t>
            </a:r>
            <a:r>
              <a:rPr dirty="0" sz="1100" spc="15">
                <a:latin typeface="Times New Roman"/>
                <a:cs typeface="Times New Roman"/>
              </a:rPr>
              <a:t>age  </a:t>
            </a:r>
            <a:r>
              <a:rPr dirty="0" sz="1100" spc="5">
                <a:latin typeface="Times New Roman"/>
                <a:cs typeface="Times New Roman"/>
              </a:rPr>
              <a:t>commissions.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Open-End Investment Companies (Mutual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Funds):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8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Open-end investment companies,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familiar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managed company </a:t>
            </a:r>
            <a:r>
              <a:rPr dirty="0" sz="1100" spc="5">
                <a:latin typeface="Times New Roman"/>
                <a:cs typeface="Times New Roman"/>
              </a:rPr>
              <a:t>are popularly  referred to as mutual funds </a:t>
            </a:r>
            <a:r>
              <a:rPr dirty="0" sz="1100" spc="10">
                <a:latin typeface="Times New Roman"/>
                <a:cs typeface="Times New Roman"/>
              </a:rPr>
              <a:t>and continue </a:t>
            </a:r>
            <a:r>
              <a:rPr dirty="0" sz="1100" spc="5">
                <a:latin typeface="Times New Roman"/>
                <a:cs typeface="Times New Roman"/>
              </a:rPr>
              <a:t>to sell shares to investors after the initial sale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shares that starts </a:t>
            </a:r>
            <a:r>
              <a:rPr dirty="0" sz="1100" spc="10">
                <a:latin typeface="Times New Roman"/>
                <a:cs typeface="Times New Roman"/>
              </a:rPr>
              <a:t>the fund. The </a:t>
            </a:r>
            <a:r>
              <a:rPr dirty="0" sz="1100" spc="5">
                <a:latin typeface="Times New Roman"/>
                <a:cs typeface="Times New Roman"/>
              </a:rPr>
              <a:t>capitalization </a:t>
            </a:r>
            <a:r>
              <a:rPr dirty="0" sz="1100" spc="10">
                <a:latin typeface="Times New Roman"/>
                <a:cs typeface="Times New Roman"/>
              </a:rPr>
              <a:t>of an .open-end investment company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continually </a:t>
            </a:r>
            <a:r>
              <a:rPr dirty="0" sz="1100" spc="10">
                <a:latin typeface="Times New Roman"/>
                <a:cs typeface="Times New Roman"/>
              </a:rPr>
              <a:t>changing—that </a:t>
            </a:r>
            <a:r>
              <a:rPr dirty="0" sz="1100" spc="5">
                <a:latin typeface="Times New Roman"/>
                <a:cs typeface="Times New Roman"/>
              </a:rPr>
              <a:t>is, it is </a:t>
            </a:r>
            <a:r>
              <a:rPr dirty="0" sz="1100" spc="10">
                <a:latin typeface="Times New Roman"/>
                <a:cs typeface="Times New Roman"/>
              </a:rPr>
              <a:t>open-ended—as new </a:t>
            </a:r>
            <a:r>
              <a:rPr dirty="0" sz="1100" spc="5">
                <a:latin typeface="Times New Roman"/>
                <a:cs typeface="Times New Roman"/>
              </a:rPr>
              <a:t>investors buy additional shares </a:t>
            </a:r>
            <a:r>
              <a:rPr dirty="0" sz="1100" spc="10">
                <a:latin typeface="Times New Roman"/>
                <a:cs typeface="Times New Roman"/>
              </a:rPr>
              <a:t>and  some existing </a:t>
            </a:r>
            <a:r>
              <a:rPr dirty="0" sz="1100" spc="5">
                <a:latin typeface="Times New Roman"/>
                <a:cs typeface="Times New Roman"/>
              </a:rPr>
              <a:t>shareholders cash in </a:t>
            </a:r>
            <a:r>
              <a:rPr dirty="0" sz="1100" spc="10">
                <a:latin typeface="Times New Roman"/>
                <a:cs typeface="Times New Roman"/>
              </a:rPr>
              <a:t>.by </a:t>
            </a:r>
            <a:r>
              <a:rPr dirty="0" sz="1100" spc="5">
                <a:latin typeface="Times New Roman"/>
                <a:cs typeface="Times New Roman"/>
              </a:rPr>
              <a:t>selling their shares </a:t>
            </a:r>
            <a:r>
              <a:rPr dirty="0" sz="1100" spc="10">
                <a:latin typeface="Times New Roman"/>
                <a:cs typeface="Times New Roman"/>
              </a:rPr>
              <a:t>back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Mutual funds </a:t>
            </a:r>
            <a:r>
              <a:rPr dirty="0" sz="1100" spc="5" b="1">
                <a:latin typeface="Times New Roman"/>
                <a:cs typeface="Times New Roman"/>
              </a:rPr>
              <a:t>typically </a:t>
            </a:r>
            <a:r>
              <a:rPr dirty="0" sz="1100" spc="10" b="1">
                <a:latin typeface="Times New Roman"/>
                <a:cs typeface="Times New Roman"/>
              </a:rPr>
              <a:t>are purchased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either: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marL="607060" marR="170815" indent="-215265">
              <a:lnSpc>
                <a:spcPts val="1300"/>
              </a:lnSpc>
              <a:spcBef>
                <a:spcPts val="5"/>
              </a:spcBef>
              <a:buAutoNum type="arabicPeriod"/>
              <a:tabLst>
                <a:tab pos="607695" algn="l"/>
              </a:tabLst>
            </a:pPr>
            <a:r>
              <a:rPr dirty="0" sz="1100" spc="5">
                <a:latin typeface="Times New Roman"/>
                <a:cs typeface="Times New Roman"/>
              </a:rPr>
              <a:t>Directly from </a:t>
            </a:r>
            <a:r>
              <a:rPr dirty="0" sz="1100" spc="10">
                <a:latin typeface="Times New Roman"/>
                <a:cs typeface="Times New Roman"/>
              </a:rPr>
              <a:t>a fund company, </a:t>
            </a:r>
            <a:r>
              <a:rPr dirty="0" sz="1100" spc="5">
                <a:latin typeface="Times New Roman"/>
                <a:cs typeface="Times New Roman"/>
              </a:rPr>
              <a:t>using mail or </a:t>
            </a:r>
            <a:r>
              <a:rPr dirty="0" sz="1100" spc="10">
                <a:latin typeface="Times New Roman"/>
                <a:cs typeface="Times New Roman"/>
              </a:rPr>
              <a:t>telephone,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at the company's </a:t>
            </a:r>
            <a:r>
              <a:rPr dirty="0" sz="1100" spc="5">
                <a:latin typeface="Times New Roman"/>
                <a:cs typeface="Times New Roman"/>
              </a:rPr>
              <a:t>office  </a:t>
            </a:r>
            <a:r>
              <a:rPr dirty="0" sz="1100" spc="10">
                <a:latin typeface="Times New Roman"/>
                <a:cs typeface="Times New Roman"/>
              </a:rPr>
              <a:t>locations.</a:t>
            </a:r>
            <a:endParaRPr sz="1100">
              <a:latin typeface="Times New Roman"/>
              <a:cs typeface="Times New Roman"/>
            </a:endParaRPr>
          </a:p>
          <a:p>
            <a:pPr marL="607060" indent="-215265">
              <a:lnSpc>
                <a:spcPts val="1240"/>
              </a:lnSpc>
              <a:buAutoNum type="arabicPeriod"/>
              <a:tabLst>
                <a:tab pos="607695" algn="l"/>
              </a:tabLst>
            </a:pPr>
            <a:r>
              <a:rPr dirty="0" sz="1100" spc="5">
                <a:latin typeface="Times New Roman"/>
                <a:cs typeface="Times New Roman"/>
              </a:rPr>
              <a:t>Indirectly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sales agent,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including securities </a:t>
            </a:r>
            <a:r>
              <a:rPr dirty="0" sz="1100" spc="10">
                <a:latin typeface="Times New Roman"/>
                <a:cs typeface="Times New Roman"/>
              </a:rPr>
              <a:t>firms, </a:t>
            </a:r>
            <a:r>
              <a:rPr dirty="0" sz="1100" spc="5">
                <a:latin typeface="Times New Roman"/>
                <a:cs typeface="Times New Roman"/>
              </a:rPr>
              <a:t>banks,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life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insurance</a:t>
            </a:r>
            <a:endParaRPr sz="1100">
              <a:latin typeface="Times New Roman"/>
              <a:cs typeface="Times New Roman"/>
            </a:endParaRPr>
          </a:p>
          <a:p>
            <a:pPr marL="607060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companies, and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planners.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8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Mutual </a:t>
            </a:r>
            <a:r>
              <a:rPr dirty="0" sz="1100" spc="5">
                <a:latin typeface="Times New Roman"/>
                <a:cs typeface="Times New Roman"/>
              </a:rPr>
              <a:t>funds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affiliated with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underwriter, -which usually has </a:t>
            </a:r>
            <a:r>
              <a:rPr dirty="0" sz="1100" spc="10">
                <a:latin typeface="Times New Roman"/>
                <a:cs typeface="Times New Roman"/>
              </a:rPr>
              <a:t>an exclusive </a:t>
            </a:r>
            <a:r>
              <a:rPr dirty="0" sz="1100" spc="5">
                <a:latin typeface="Times New Roman"/>
                <a:cs typeface="Times New Roman"/>
              </a:rPr>
              <a:t>right  to </a:t>
            </a:r>
            <a:r>
              <a:rPr dirty="0" sz="1100" spc="10">
                <a:latin typeface="Times New Roman"/>
                <a:cs typeface="Times New Roman"/>
              </a:rPr>
              <a:t>distribute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investors: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underwriters distribute shares </a:t>
            </a:r>
            <a:r>
              <a:rPr dirty="0" sz="1100" spc="10">
                <a:latin typeface="Times New Roman"/>
                <a:cs typeface="Times New Roman"/>
              </a:rPr>
              <a:t>through </a:t>
            </a:r>
            <a:r>
              <a:rPr dirty="0" sz="1100" spc="5">
                <a:latin typeface="Times New Roman"/>
                <a:cs typeface="Times New Roman"/>
              </a:rPr>
              <a:t>broker/dealer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6954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Mutual funds </a:t>
            </a:r>
            <a:r>
              <a:rPr dirty="0" sz="1100" spc="5">
                <a:latin typeface="Times New Roman"/>
                <a:cs typeface="Times New Roman"/>
              </a:rPr>
              <a:t>are either corporations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business trusts typically </a:t>
            </a:r>
            <a:r>
              <a:rPr dirty="0" sz="1100" spc="10">
                <a:latin typeface="Times New Roman"/>
                <a:cs typeface="Times New Roman"/>
              </a:rPr>
              <a:t>formed by an investment  </a:t>
            </a:r>
            <a:r>
              <a:rPr dirty="0" sz="1100" spc="5">
                <a:latin typeface="Times New Roman"/>
                <a:cs typeface="Times New Roman"/>
              </a:rPr>
              <a:t>advisory firm </a:t>
            </a:r>
            <a:r>
              <a:rPr dirty="0" sz="1100" spc="10">
                <a:latin typeface="Times New Roman"/>
                <a:cs typeface="Times New Roman"/>
              </a:rPr>
              <a:t>that selects </a:t>
            </a:r>
            <a:r>
              <a:rPr dirty="0" sz="1100" spc="5">
                <a:latin typeface="Times New Roman"/>
                <a:cs typeface="Times New Roman"/>
              </a:rPr>
              <a:t>the/board of trustees </a:t>
            </a:r>
            <a:r>
              <a:rPr dirty="0" sz="1100" spc="10">
                <a:latin typeface="Times New Roman"/>
                <a:cs typeface="Times New Roman"/>
              </a:rPr>
              <a:t>(directors)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company.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trustees, </a:t>
            </a:r>
            <a:r>
              <a:rPr dirty="0" sz="1100" spc="10">
                <a:latin typeface="Times New Roman"/>
                <a:cs typeface="Times New Roman"/>
              </a:rPr>
              <a:t>in  </a:t>
            </a:r>
            <a:r>
              <a:rPr dirty="0" sz="1100" spc="5">
                <a:latin typeface="Times New Roman"/>
                <a:cs typeface="Times New Roman"/>
              </a:rPr>
              <a:t>turn, hire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separate </a:t>
            </a:r>
            <a:r>
              <a:rPr dirty="0" sz="1100" spc="10">
                <a:latin typeface="Times New Roman"/>
                <a:cs typeface="Times New Roman"/>
              </a:rPr>
              <a:t>management company, </a:t>
            </a:r>
            <a:r>
              <a:rPr dirty="0" sz="1100" spc="5">
                <a:latin typeface="Times New Roman"/>
                <a:cs typeface="Times New Roman"/>
              </a:rPr>
              <a:t>normally </a:t>
            </a:r>
            <a:r>
              <a:rPr dirty="0" sz="1100" spc="10">
                <a:latin typeface="Times New Roman"/>
                <a:cs typeface="Times New Roman"/>
              </a:rPr>
              <a:t>the investment </a:t>
            </a:r>
            <a:r>
              <a:rPr dirty="0" sz="1100" spc="5">
                <a:latin typeface="Times New Roman"/>
                <a:cs typeface="Times New Roman"/>
              </a:rPr>
              <a:t>advisory firm, to  </a:t>
            </a:r>
            <a:r>
              <a:rPr dirty="0" sz="1100" spc="10">
                <a:latin typeface="Times New Roman"/>
                <a:cs typeface="Times New Roman"/>
              </a:rPr>
              <a:t>manage </a:t>
            </a:r>
            <a:r>
              <a:rPr dirty="0" sz="1100" spc="5">
                <a:latin typeface="Times New Roman"/>
                <a:cs typeface="Times New Roman"/>
              </a:rPr>
              <a:t>the fund. </a:t>
            </a:r>
            <a:r>
              <a:rPr dirty="0" sz="1100" spc="10">
                <a:latin typeface="Times New Roman"/>
                <a:cs typeface="Times New Roman"/>
              </a:rPr>
              <a:t>The management company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contracted by the </a:t>
            </a:r>
            <a:r>
              <a:rPr dirty="0" sz="1100" spc="10">
                <a:latin typeface="Times New Roman"/>
                <a:cs typeface="Times New Roman"/>
              </a:rPr>
              <a:t>investment company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perform </a:t>
            </a:r>
            <a:r>
              <a:rPr dirty="0" sz="1100" spc="5">
                <a:latin typeface="Times New Roman"/>
                <a:cs typeface="Times New Roman"/>
              </a:rPr>
              <a:t>necessary research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manage </a:t>
            </a:r>
            <a:r>
              <a:rPr dirty="0" sz="1100" spc="5">
                <a:latin typeface="Times New Roman"/>
                <a:cs typeface="Times New Roman"/>
              </a:rPr>
              <a:t>the portfolio, 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to handle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administrative chores, for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receives a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fee.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Passive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Strategy: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77800" marR="1708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natural outcome of a </a:t>
            </a:r>
            <a:r>
              <a:rPr dirty="0" sz="1100" spc="5">
                <a:latin typeface="Times New Roman"/>
                <a:cs typeface="Times New Roman"/>
              </a:rPr>
              <a:t>belief in efficient markets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to employ some type </a:t>
            </a:r>
            <a:r>
              <a:rPr dirty="0" sz="1100" spc="5">
                <a:latin typeface="Times New Roman"/>
                <a:cs typeface="Times New Roman"/>
              </a:rPr>
              <a:t>of passive strategy  in </a:t>
            </a:r>
            <a:r>
              <a:rPr dirty="0" sz="1100" spc="10">
                <a:latin typeface="Times New Roman"/>
                <a:cs typeface="Times New Roman"/>
              </a:rPr>
              <a:t>owning and managing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stocks. If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highly </a:t>
            </a:r>
            <a:r>
              <a:rPr dirty="0" sz="1100" spc="5">
                <a:latin typeface="Times New Roman"/>
                <a:cs typeface="Times New Roman"/>
              </a:rPr>
              <a:t>efficient, </a:t>
            </a:r>
            <a:r>
              <a:rPr dirty="0" sz="1100" spc="10">
                <a:latin typeface="Times New Roman"/>
                <a:cs typeface="Times New Roman"/>
              </a:rPr>
              <a:t>impounding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information into prices </a:t>
            </a:r>
            <a:r>
              <a:rPr dirty="0" sz="1100" spc="10">
                <a:latin typeface="Times New Roman"/>
                <a:cs typeface="Times New Roman"/>
              </a:rPr>
              <a:t>quickly and on </a:t>
            </a:r>
            <a:r>
              <a:rPr dirty="0" sz="1100" spc="5">
                <a:latin typeface="Times New Roman"/>
                <a:cs typeface="Times New Roman"/>
              </a:rPr>
              <a:t>balance accurately,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active strategy should be able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outperform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risk-adjusted basis.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efficient market hypothesis </a:t>
            </a:r>
            <a:r>
              <a:rPr dirty="0" sz="1100" spc="15">
                <a:latin typeface="Times New Roman"/>
                <a:cs typeface="Times New Roman"/>
              </a:rPr>
              <a:t>(EMH)  </a:t>
            </a:r>
            <a:r>
              <a:rPr dirty="0" sz="1100" spc="5">
                <a:latin typeface="Times New Roman"/>
                <a:cs typeface="Times New Roman"/>
              </a:rPr>
              <a:t>has implications for fundamental </a:t>
            </a:r>
            <a:r>
              <a:rPr dirty="0" sz="1100" spc="10">
                <a:latin typeface="Times New Roman"/>
                <a:cs typeface="Times New Roman"/>
              </a:rPr>
              <a:t>analysis and </a:t>
            </a:r>
            <a:r>
              <a:rPr dirty="0" sz="1100" spc="5">
                <a:latin typeface="Times New Roman"/>
                <a:cs typeface="Times New Roman"/>
              </a:rPr>
              <a:t>technical analysis, both of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are active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strategies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selecting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10">
                <a:latin typeface="Times New Roman"/>
                <a:cs typeface="Times New Roman"/>
              </a:rPr>
              <a:t>(Referred to Handout #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22)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Buy-And-Hold </a:t>
            </a:r>
            <a:r>
              <a:rPr dirty="0" sz="1100" spc="5" b="1">
                <a:latin typeface="Times New Roman"/>
                <a:cs typeface="Times New Roman"/>
              </a:rPr>
              <a:t>Strategy: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77800" marR="170815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buy-and-hold strategy means exactly that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buys </a:t>
            </a:r>
            <a:r>
              <a:rPr dirty="0" sz="1100" spc="5">
                <a:latin typeface="Times New Roman"/>
                <a:cs typeface="Times New Roman"/>
              </a:rPr>
              <a:t>stocks and basically holds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them until some future time in order to meet some objective.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emphasis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avoiding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6</a:t>
            </a: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26008" y="406989"/>
            <a:ext cx="5690870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90500" marR="183515">
              <a:lnSpc>
                <a:spcPct val="98400"/>
              </a:lnSpc>
              <a:spcBef>
                <a:spcPts val="150"/>
              </a:spcBef>
              <a:tabLst>
                <a:tab pos="52901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transaction costs, additional search costs,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forth.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believes that such a  </a:t>
            </a:r>
            <a:r>
              <a:rPr dirty="0" sz="1100" spc="5">
                <a:latin typeface="Times New Roman"/>
                <a:cs typeface="Times New Roman"/>
              </a:rPr>
              <a:t>strategy will, over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period</a:t>
            </a:r>
            <a:r>
              <a:rPr dirty="0" baseline="-11111" sz="1125" spc="7">
                <a:latin typeface="Times New Roman"/>
                <a:cs typeface="Times New Roman"/>
              </a:rPr>
              <a:t>; </a:t>
            </a:r>
            <a:r>
              <a:rPr dirty="0" sz="1100" spc="5">
                <a:latin typeface="Times New Roman"/>
                <a:cs typeface="Times New Roman"/>
              </a:rPr>
              <a:t>of time, </a:t>
            </a:r>
            <a:r>
              <a:rPr dirty="0" sz="1100" spc="10">
                <a:latin typeface="Times New Roman"/>
                <a:cs typeface="Times New Roman"/>
              </a:rPr>
              <a:t>produce </a:t>
            </a:r>
            <a:r>
              <a:rPr dirty="0" sz="1100" spc="5">
                <a:latin typeface="Times New Roman"/>
                <a:cs typeface="Times New Roman"/>
              </a:rPr>
              <a:t>results as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as alternatives that require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active </a:t>
            </a:r>
            <a:r>
              <a:rPr dirty="0" sz="1100" spc="10">
                <a:latin typeface="Times New Roman"/>
                <a:cs typeface="Times New Roman"/>
              </a:rPr>
              <a:t>management whereby some </a:t>
            </a:r>
            <a:r>
              <a:rPr dirty="0" sz="1100" spc="5">
                <a:latin typeface="Times New Roman"/>
                <a:cs typeface="Times New Roman"/>
              </a:rPr>
              <a:t>securities are </a:t>
            </a:r>
            <a:r>
              <a:rPr dirty="0" sz="1100" spc="10">
                <a:latin typeface="Times New Roman"/>
                <a:cs typeface="Times New Roman"/>
              </a:rPr>
              <a:t>deemed </a:t>
            </a:r>
            <a:r>
              <a:rPr dirty="0" sz="1100" spc="5">
                <a:latin typeface="Times New Roman"/>
                <a:cs typeface="Times New Roman"/>
              </a:rPr>
              <a:t>not satisfactory; sold,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replaced  </a:t>
            </a:r>
            <a:r>
              <a:rPr dirty="0" sz="1100" spc="10">
                <a:latin typeface="Times New Roman"/>
                <a:cs typeface="Times New Roman"/>
              </a:rPr>
              <a:t>with other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alternatives </a:t>
            </a:r>
            <a:r>
              <a:rPr dirty="0" sz="1100" spc="10">
                <a:latin typeface="Times New Roman"/>
                <a:cs typeface="Times New Roman"/>
              </a:rPr>
              <a:t>incur </a:t>
            </a:r>
            <a:r>
              <a:rPr dirty="0" sz="1100" spc="5">
                <a:latin typeface="Times New Roman"/>
                <a:cs typeface="Times New Roman"/>
              </a:rPr>
              <a:t>transaction costs </a:t>
            </a:r>
            <a:r>
              <a:rPr dirty="0" sz="1100" spc="10">
                <a:latin typeface="Times New Roman"/>
                <a:cs typeface="Times New Roman"/>
              </a:rPr>
              <a:t>and involve </a:t>
            </a:r>
            <a:r>
              <a:rPr dirty="0" sz="1100" spc="5">
                <a:latin typeface="Times New Roman"/>
                <a:cs typeface="Times New Roman"/>
              </a:rPr>
              <a:t>inevitable  mistakes. 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22)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Active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Strategy: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90500" marR="1816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Most of </a:t>
            </a:r>
            <a:r>
              <a:rPr dirty="0" sz="1100" spc="5">
                <a:latin typeface="Times New Roman"/>
                <a:cs typeface="Times New Roman"/>
              </a:rPr>
              <a:t>the techniques discussed in this text involve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active </a:t>
            </a:r>
            <a:r>
              <a:rPr dirty="0" sz="1100" spc="10">
                <a:latin typeface="Times New Roman"/>
                <a:cs typeface="Times New Roman"/>
              </a:rPr>
              <a:t>approach </a:t>
            </a:r>
            <a:r>
              <a:rPr dirty="0" sz="1100" spc="5">
                <a:latin typeface="Times New Roman"/>
                <a:cs typeface="Times New Roman"/>
              </a:rPr>
              <a:t>to investing. In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area of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stocks, the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of valuation models to </a:t>
            </a:r>
            <a:r>
              <a:rPr dirty="0" sz="1100" spc="10">
                <a:latin typeface="Times New Roman"/>
                <a:cs typeface="Times New Roman"/>
              </a:rPr>
              <a:t>value and </a:t>
            </a:r>
            <a:r>
              <a:rPr dirty="0" sz="1100" spc="5">
                <a:latin typeface="Times New Roman"/>
                <a:cs typeface="Times New Roman"/>
              </a:rPr>
              <a:t>select stocks </a:t>
            </a:r>
            <a:r>
              <a:rPr dirty="0" sz="1100" spc="10">
                <a:latin typeface="Times New Roman"/>
                <a:cs typeface="Times New Roman"/>
              </a:rPr>
              <a:t>indicates that 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analyzing </a:t>
            </a:r>
            <a:r>
              <a:rPr dirty="0" sz="1100" spc="10">
                <a:latin typeface="Times New Roman"/>
                <a:cs typeface="Times New Roman"/>
              </a:rPr>
              <a:t>and valuing </a:t>
            </a:r>
            <a:r>
              <a:rPr dirty="0" sz="1100" spc="5">
                <a:latin typeface="Times New Roman"/>
                <a:cs typeface="Times New Roman"/>
              </a:rPr>
              <a:t>stocks in an attempt to </a:t>
            </a:r>
            <a:r>
              <a:rPr dirty="0" sz="1100" spc="10">
                <a:latin typeface="Times New Roman"/>
                <a:cs typeface="Times New Roman"/>
              </a:rPr>
              <a:t>improve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performance  </a:t>
            </a:r>
            <a:r>
              <a:rPr dirty="0" sz="1100" spc="5">
                <a:latin typeface="Times New Roman"/>
                <a:cs typeface="Times New Roman"/>
              </a:rPr>
              <a:t>relative to </a:t>
            </a:r>
            <a:r>
              <a:rPr dirty="0" sz="1100" spc="10">
                <a:latin typeface="Times New Roman"/>
                <a:cs typeface="Times New Roman"/>
              </a:rPr>
              <a:t>some benchmark 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 index. </a:t>
            </a:r>
            <a:r>
              <a:rPr dirty="0" sz="1100" spc="10">
                <a:latin typeface="Times New Roman"/>
                <a:cs typeface="Times New Roman"/>
              </a:rPr>
              <a:t>They assume </a:t>
            </a:r>
            <a:r>
              <a:rPr dirty="0" sz="1100" spc="5">
                <a:latin typeface="Times New Roman"/>
                <a:cs typeface="Times New Roman"/>
              </a:rPr>
              <a:t>or expect the benefits to 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costs. (Referred to </a:t>
            </a:r>
            <a:r>
              <a:rPr dirty="0" sz="1100" spc="10">
                <a:latin typeface="Times New Roman"/>
                <a:cs typeface="Times New Roman"/>
              </a:rPr>
              <a:t>Handout # </a:t>
            </a:r>
            <a:r>
              <a:rPr dirty="0" sz="1100" spc="5">
                <a:latin typeface="Times New Roman"/>
                <a:cs typeface="Times New Roman"/>
              </a:rPr>
              <a:t>22)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Degrees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Informational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Efficiency: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621030" indent="-215900">
              <a:lnSpc>
                <a:spcPct val="100000"/>
              </a:lnSpc>
              <a:buAutoNum type="arabicPeriod"/>
              <a:tabLst>
                <a:tab pos="6210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Weak form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Efficiency: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89865" marR="18224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least restrictive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weak form </a:t>
            </a:r>
            <a:r>
              <a:rPr dirty="0" sz="1100" spc="5">
                <a:latin typeface="Times New Roman"/>
                <a:cs typeface="Times New Roman"/>
              </a:rPr>
              <a:t>efficiency,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states that future stock  prices </a:t>
            </a:r>
            <a:r>
              <a:rPr dirty="0" sz="1100" spc="10">
                <a:latin typeface="Times New Roman"/>
                <a:cs typeface="Times New Roman"/>
              </a:rPr>
              <a:t>cannot be </a:t>
            </a:r>
            <a:r>
              <a:rPr dirty="0" sz="1100" spc="5">
                <a:latin typeface="Times New Roman"/>
                <a:cs typeface="Times New Roman"/>
              </a:rPr>
              <a:t>predicted by analyzing price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past. In other </a:t>
            </a:r>
            <a:r>
              <a:rPr dirty="0" sz="1100" spc="10">
                <a:latin typeface="Times New Roman"/>
                <a:cs typeface="Times New Roman"/>
              </a:rPr>
              <a:t>words, </a:t>
            </a:r>
            <a:r>
              <a:rPr dirty="0" sz="1100" spc="5">
                <a:latin typeface="Times New Roman"/>
                <a:cs typeface="Times New Roman"/>
              </a:rPr>
              <a:t>charts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of no  use in predicting </a:t>
            </a:r>
            <a:r>
              <a:rPr dirty="0" sz="1100" spc="10">
                <a:latin typeface="Times New Roman"/>
                <a:cs typeface="Times New Roman"/>
              </a:rPr>
              <a:t>future </a:t>
            </a:r>
            <a:r>
              <a:rPr dirty="0" sz="1100" spc="5">
                <a:latin typeface="Times New Roman"/>
                <a:cs typeface="Times New Roman"/>
              </a:rPr>
              <a:t>prices. 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23)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621030" indent="-215900">
              <a:lnSpc>
                <a:spcPct val="100000"/>
              </a:lnSpc>
              <a:buAutoNum type="arabicPeriod" startAt="2"/>
              <a:tabLst>
                <a:tab pos="621030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Semi-strong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Form: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89865" marR="1841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weak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20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states that security prices fully reflect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information  contained in the </a:t>
            </a:r>
            <a:r>
              <a:rPr dirty="0" sz="1100" spc="10">
                <a:latin typeface="Times New Roman"/>
                <a:cs typeface="Times New Roman"/>
              </a:rPr>
              <a:t>past </a:t>
            </a:r>
            <a:r>
              <a:rPr dirty="0" sz="1100" spc="5">
                <a:latin typeface="Times New Roman"/>
                <a:cs typeface="Times New Roman"/>
              </a:rPr>
              <a:t>series of stock prices. Semi-strong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efficiency </a:t>
            </a:r>
            <a:r>
              <a:rPr dirty="0" sz="1100" spc="10">
                <a:latin typeface="Times New Roman"/>
                <a:cs typeface="Times New Roman"/>
              </a:rPr>
              <a:t>takes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information </a:t>
            </a:r>
            <a:r>
              <a:rPr dirty="0" sz="1100" spc="5">
                <a:latin typeface="Times New Roman"/>
                <a:cs typeface="Times New Roman"/>
              </a:rPr>
              <a:t>set </a:t>
            </a:r>
            <a:r>
              <a:rPr dirty="0" sz="1100" spc="10">
                <a:latin typeface="Times New Roman"/>
                <a:cs typeface="Times New Roman"/>
              </a:rPr>
              <a:t>s </a:t>
            </a:r>
            <a:r>
              <a:rPr dirty="0" sz="1100" spc="5">
                <a:latin typeface="Times New Roman"/>
                <a:cs typeface="Times New Roman"/>
              </a:rPr>
              <a:t>step </a:t>
            </a:r>
            <a:r>
              <a:rPr dirty="0" sz="1100" spc="10">
                <a:latin typeface="Times New Roman"/>
                <a:cs typeface="Times New Roman"/>
              </a:rPr>
              <a:t>further and includes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publicly available information.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semi-  </a:t>
            </a:r>
            <a:r>
              <a:rPr dirty="0" sz="1100" spc="10">
                <a:latin typeface="Times New Roman"/>
                <a:cs typeface="Times New Roman"/>
              </a:rPr>
              <a:t>strong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20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states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security prices fully reflect all relevant publicly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available </a:t>
            </a:r>
            <a:r>
              <a:rPr dirty="0" sz="1100" spc="10">
                <a:latin typeface="Times New Roman"/>
                <a:cs typeface="Times New Roman"/>
              </a:rPr>
              <a:t>information. </a:t>
            </a:r>
            <a:r>
              <a:rPr dirty="0" sz="1100" spc="5">
                <a:latin typeface="Times New Roman"/>
                <a:cs typeface="Times New Roman"/>
              </a:rPr>
              <a:t>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23)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621030" indent="-215900">
              <a:lnSpc>
                <a:spcPct val="100000"/>
              </a:lnSpc>
              <a:buAutoNum type="arabicPeriod" startAt="3"/>
              <a:tabLst>
                <a:tab pos="621030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Strong </a:t>
            </a:r>
            <a:r>
              <a:rPr dirty="0" sz="1100" spc="10" b="1">
                <a:latin typeface="Times New Roman"/>
                <a:cs typeface="Times New Roman"/>
              </a:rPr>
              <a:t>Form</a:t>
            </a:r>
            <a:r>
              <a:rPr dirty="0" sz="1100" spc="5" b="1">
                <a:latin typeface="Times New Roman"/>
                <a:cs typeface="Times New Roman"/>
              </a:rPr>
              <a:t> Efficiency: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89865" marR="1828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most extreme version of the </a:t>
            </a:r>
            <a:r>
              <a:rPr dirty="0" sz="1100" spc="20">
                <a:latin typeface="Times New Roman"/>
                <a:cs typeface="Times New Roman"/>
              </a:rPr>
              <a:t>EMH </a:t>
            </a:r>
            <a:r>
              <a:rPr dirty="0" sz="1100" spc="5">
                <a:latin typeface="Times New Roman"/>
                <a:cs typeface="Times New Roman"/>
              </a:rPr>
              <a:t>is strong </a:t>
            </a:r>
            <a:r>
              <a:rPr dirty="0" sz="1100" spc="10">
                <a:latin typeface="Times New Roman"/>
                <a:cs typeface="Times New Roman"/>
              </a:rPr>
              <a:t>form efficiency. This </a:t>
            </a:r>
            <a:r>
              <a:rPr dirty="0" sz="1100" spc="5">
                <a:latin typeface="Times New Roman"/>
                <a:cs typeface="Times New Roman"/>
              </a:rPr>
              <a:t>version states </a:t>
            </a:r>
            <a:r>
              <a:rPr dirty="0" sz="1100" spc="10">
                <a:latin typeface="Times New Roman"/>
                <a:cs typeface="Times New Roman"/>
              </a:rPr>
              <a:t>that  </a:t>
            </a:r>
            <a:r>
              <a:rPr dirty="0" sz="1100" spc="5">
                <a:latin typeface="Times New Roman"/>
                <a:cs typeface="Times New Roman"/>
              </a:rPr>
              <a:t>security prices fully reflect all </a:t>
            </a:r>
            <a:r>
              <a:rPr dirty="0" sz="1100" spc="10">
                <a:latin typeface="Times New Roman"/>
                <a:cs typeface="Times New Roman"/>
              </a:rPr>
              <a:t>public and private information. In other words, even  </a:t>
            </a:r>
            <a:r>
              <a:rPr dirty="0" sz="1100" spc="5">
                <a:latin typeface="Times New Roman"/>
                <a:cs typeface="Times New Roman"/>
              </a:rPr>
              <a:t>corporate insiders </a:t>
            </a:r>
            <a:r>
              <a:rPr dirty="0" sz="1100" spc="10">
                <a:latin typeface="Times New Roman"/>
                <a:cs typeface="Times New Roman"/>
              </a:rPr>
              <a:t>cannot </a:t>
            </a:r>
            <a:r>
              <a:rPr dirty="0" sz="1100" spc="5">
                <a:latin typeface="Times New Roman"/>
                <a:cs typeface="Times New Roman"/>
              </a:rPr>
              <a:t>make </a:t>
            </a:r>
            <a:r>
              <a:rPr dirty="0" sz="1100" spc="10">
                <a:latin typeface="Times New Roman"/>
                <a:cs typeface="Times New Roman"/>
              </a:rPr>
              <a:t>abnormal </a:t>
            </a:r>
            <a:r>
              <a:rPr dirty="0" sz="1100" spc="5">
                <a:latin typeface="Times New Roman"/>
                <a:cs typeface="Times New Roman"/>
              </a:rPr>
              <a:t>profits by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exploiting their </a:t>
            </a:r>
            <a:r>
              <a:rPr dirty="0" sz="1100" spc="10">
                <a:latin typeface="Times New Roman"/>
                <a:cs typeface="Times New Roman"/>
              </a:rPr>
              <a:t>private; inside 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about their company. </a:t>
            </a:r>
            <a:r>
              <a:rPr dirty="0" sz="1100" spc="5">
                <a:latin typeface="Times New Roman"/>
                <a:cs typeface="Times New Roman"/>
              </a:rPr>
              <a:t>Inside information is formally called material, </a:t>
            </a:r>
            <a:r>
              <a:rPr dirty="0" sz="1100" spc="10">
                <a:latin typeface="Times New Roman"/>
                <a:cs typeface="Times New Roman"/>
              </a:rPr>
              <a:t>nonpublic  </a:t>
            </a:r>
            <a:r>
              <a:rPr dirty="0" sz="1100" spc="5">
                <a:latin typeface="Times New Roman"/>
                <a:cs typeface="Times New Roman"/>
              </a:rPr>
              <a:t>information. </a:t>
            </a:r>
            <a:r>
              <a:rPr dirty="0" sz="1100" spc="10">
                <a:latin typeface="Times New Roman"/>
                <a:cs typeface="Times New Roman"/>
              </a:rPr>
              <a:t>(Referred to Handout #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23)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Bond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Ratings: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90500" marR="1828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Bond Ratings </a:t>
            </a:r>
            <a:r>
              <a:rPr dirty="0" sz="1100" spc="5">
                <a:latin typeface="Times New Roman"/>
                <a:cs typeface="Times New Roman"/>
              </a:rPr>
              <a:t>are letters </a:t>
            </a:r>
            <a:r>
              <a:rPr dirty="0" sz="1100" spc="10">
                <a:latin typeface="Times New Roman"/>
                <a:cs typeface="Times New Roman"/>
              </a:rPr>
              <a:t>of the alphabet </a:t>
            </a:r>
            <a:r>
              <a:rPr dirty="0" sz="1100" spc="5">
                <a:latin typeface="Times New Roman"/>
                <a:cs typeface="Times New Roman"/>
              </a:rPr>
              <a:t>assigned to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rating agencies to express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relative probability of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default.</a:t>
            </a:r>
            <a:endParaRPr sz="1100">
              <a:latin typeface="Times New Roman"/>
              <a:cs typeface="Times New Roman"/>
            </a:endParaRPr>
          </a:p>
          <a:p>
            <a:pPr algn="just" marL="190500">
              <a:lnSpc>
                <a:spcPts val="1245"/>
              </a:lnSpc>
            </a:pPr>
            <a:r>
              <a:rPr dirty="0" sz="1100" spc="5">
                <a:latin typeface="Times New Roman"/>
                <a:cs typeface="Times New Roman"/>
              </a:rPr>
              <a:t>Corporate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bonds,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unlike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Treasury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securities,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carry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default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by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issuer.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Three</a:t>
            </a:r>
            <a:endParaRPr sz="1100">
              <a:latin typeface="Times New Roman"/>
              <a:cs typeface="Times New Roman"/>
            </a:endParaRPr>
          </a:p>
          <a:p>
            <a:pPr algn="just" marL="190500" marR="182880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rating agencies, </a:t>
            </a:r>
            <a:r>
              <a:rPr dirty="0" sz="1100" spc="10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Poor's </a:t>
            </a:r>
            <a:r>
              <a:rPr dirty="0" sz="1100" spc="15">
                <a:latin typeface="Times New Roman"/>
                <a:cs typeface="Times New Roman"/>
              </a:rPr>
              <a:t>(S&amp;P) </a:t>
            </a:r>
            <a:r>
              <a:rPr dirty="0" sz="1100" spc="5">
                <a:latin typeface="Times New Roman"/>
                <a:cs typeface="Times New Roman"/>
              </a:rPr>
              <a:t>Corporation, </a:t>
            </a:r>
            <a:r>
              <a:rPr dirty="0" sz="1100" spc="10">
                <a:latin typeface="Times New Roman"/>
                <a:cs typeface="Times New Roman"/>
              </a:rPr>
              <a:t>Moody's </a:t>
            </a:r>
            <a:r>
              <a:rPr dirty="0" sz="1100" spc="5">
                <a:latin typeface="Times New Roman"/>
                <a:cs typeface="Times New Roman"/>
              </a:rPr>
              <a:t>Investors Service Inc., 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Fitch Inc. </a:t>
            </a:r>
            <a:r>
              <a:rPr dirty="0" sz="1100" spc="10">
                <a:latin typeface="Times New Roman"/>
                <a:cs typeface="Times New Roman"/>
              </a:rPr>
              <a:t>provide </a:t>
            </a:r>
            <a:r>
              <a:rPr dirty="0" sz="1100" spc="5">
                <a:latin typeface="Times New Roman"/>
                <a:cs typeface="Times New Roman"/>
              </a:rPr>
              <a:t>investors with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ratings; that is, current </a:t>
            </a:r>
            <a:r>
              <a:rPr dirty="0" sz="1100" spc="10">
                <a:latin typeface="Times New Roman"/>
                <a:cs typeface="Times New Roman"/>
              </a:rPr>
              <a:t>opinions on </a:t>
            </a:r>
            <a:r>
              <a:rPr dirty="0" sz="1100" spc="5">
                <a:latin typeface="Times New Roman"/>
                <a:cs typeface="Times New Roman"/>
              </a:rPr>
              <a:t>the relative  quality of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large corporate-and municipal bonds, as well as </a:t>
            </a:r>
            <a:r>
              <a:rPr dirty="0" sz="1100" spc="10">
                <a:latin typeface="Times New Roman"/>
                <a:cs typeface="Times New Roman"/>
              </a:rPr>
              <a:t>commercial paper. </a:t>
            </a:r>
            <a:r>
              <a:rPr dirty="0" sz="1100" spc="15">
                <a:latin typeface="Times New Roman"/>
                <a:cs typeface="Times New Roman"/>
              </a:rPr>
              <a:t>As  </a:t>
            </a:r>
            <a:r>
              <a:rPr dirty="0" sz="1100" spc="10">
                <a:latin typeface="Times New Roman"/>
                <a:cs typeface="Times New Roman"/>
              </a:rPr>
              <a:t>independent </a:t>
            </a:r>
            <a:r>
              <a:rPr dirty="0" sz="1100" spc="5">
                <a:latin typeface="Times New Roman"/>
                <a:cs typeface="Times New Roman"/>
              </a:rPr>
              <a:t>organizations </a:t>
            </a:r>
            <a:r>
              <a:rPr dirty="0" sz="1100" spc="10">
                <a:latin typeface="Times New Roman"/>
                <a:cs typeface="Times New Roman"/>
              </a:rPr>
              <a:t>with no </a:t>
            </a:r>
            <a:r>
              <a:rPr dirty="0" sz="1100" spc="5">
                <a:latin typeface="Times New Roman"/>
                <a:cs typeface="Times New Roman"/>
              </a:rPr>
              <a:t>vested interest </a:t>
            </a:r>
            <a:r>
              <a:rPr dirty="0" sz="1100" spc="10">
                <a:latin typeface="Times New Roman"/>
                <a:cs typeface="Times New Roman"/>
              </a:rPr>
              <a:t>in the issuers, they can </a:t>
            </a:r>
            <a:r>
              <a:rPr dirty="0" sz="1100" spc="5">
                <a:latin typeface="Times New Roman"/>
                <a:cs typeface="Times New Roman"/>
              </a:rPr>
              <a:t>render objective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judgments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relative merits of their securities.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carefully analyzing </a:t>
            </a:r>
            <a:r>
              <a:rPr dirty="0" sz="1100" spc="10">
                <a:latin typeface="Times New Roman"/>
                <a:cs typeface="Times New Roman"/>
              </a:rPr>
              <a:t>the issues </a:t>
            </a:r>
            <a:r>
              <a:rPr dirty="0" sz="1100" spc="5">
                <a:latin typeface="Times New Roman"/>
                <a:cs typeface="Times New Roman"/>
              </a:rPr>
              <a:t>in  great detail, the rating </a:t>
            </a:r>
            <a:r>
              <a:rPr dirty="0" sz="1100" spc="10">
                <a:latin typeface="Times New Roman"/>
                <a:cs typeface="Times New Roman"/>
              </a:rPr>
              <a:t>firms, </a:t>
            </a:r>
            <a:r>
              <a:rPr dirty="0" sz="1100" spc="5">
                <a:latin typeface="Times New Roman"/>
                <a:cs typeface="Times New Roman"/>
              </a:rPr>
              <a:t>in effect, </a:t>
            </a:r>
            <a:r>
              <a:rPr dirty="0" sz="1100" spc="10">
                <a:latin typeface="Times New Roman"/>
                <a:cs typeface="Times New Roman"/>
              </a:rPr>
              <a:t>perform the </a:t>
            </a:r>
            <a:r>
              <a:rPr dirty="0" sz="1100" spc="5">
                <a:latin typeface="Times New Roman"/>
                <a:cs typeface="Times New Roman"/>
              </a:rPr>
              <a:t>credit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5">
                <a:latin typeface="Times New Roman"/>
                <a:cs typeface="Times New Roman"/>
              </a:rPr>
              <a:t>for the investor.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'</a:t>
            </a:r>
            <a:endParaRPr sz="1100">
              <a:latin typeface="Times New Roman"/>
              <a:cs typeface="Times New Roman"/>
            </a:endParaRPr>
          </a:p>
          <a:p>
            <a:pPr algn="just" marL="190500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Standard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Poor's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bond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ratings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consist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letters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ranging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from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AAA,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AA,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A,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BBB,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so</a:t>
            </a:r>
            <a:endParaRPr sz="1100">
              <a:latin typeface="Times New Roman"/>
              <a:cs typeface="Times New Roman"/>
            </a:endParaRPr>
          </a:p>
          <a:p>
            <a:pPr algn="just" marL="190500" marR="184785">
              <a:lnSpc>
                <a:spcPts val="1300"/>
              </a:lnSpc>
              <a:spcBef>
                <a:spcPts val="55"/>
              </a:spcBef>
            </a:pPr>
            <a:r>
              <a:rPr dirty="0" sz="1100" spc="5">
                <a:latin typeface="Times New Roman"/>
                <a:cs typeface="Times New Roman"/>
              </a:rPr>
              <a:t>on, to </a:t>
            </a:r>
            <a:r>
              <a:rPr dirty="0" sz="1100" spc="10">
                <a:latin typeface="Times New Roman"/>
                <a:cs typeface="Times New Roman"/>
              </a:rPr>
              <a:t>D. </a:t>
            </a:r>
            <a:r>
              <a:rPr dirty="0" sz="1100" spc="5">
                <a:latin typeface="Times New Roman"/>
                <a:cs typeface="Times New Roman"/>
              </a:rPr>
              <a:t>Plus or minus signs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used to </a:t>
            </a:r>
            <a:r>
              <a:rPr dirty="0" sz="1100" spc="10">
                <a:latin typeface="Times New Roman"/>
                <a:cs typeface="Times New Roman"/>
              </a:rPr>
              <a:t>provide more </a:t>
            </a:r>
            <a:r>
              <a:rPr dirty="0" sz="1100" spc="5">
                <a:latin typeface="Times New Roman"/>
                <a:cs typeface="Times New Roman"/>
              </a:rPr>
              <a:t>detailed </a:t>
            </a:r>
            <a:r>
              <a:rPr dirty="0" sz="1100" spc="10">
                <a:latin typeface="Times New Roman"/>
                <a:cs typeface="Times New Roman"/>
              </a:rPr>
              <a:t>standings </a:t>
            </a:r>
            <a:r>
              <a:rPr dirty="0" sz="1100" spc="5">
                <a:latin typeface="Times New Roman"/>
                <a:cs typeface="Times New Roman"/>
              </a:rPr>
              <a:t>within </a:t>
            </a:r>
            <a:r>
              <a:rPr dirty="0" sz="1100" spc="10">
                <a:latin typeface="Times New Roman"/>
                <a:cs typeface="Times New Roman"/>
              </a:rPr>
              <a:t>a given  </a:t>
            </a:r>
            <a:r>
              <a:rPr dirty="0" sz="1100" spc="5">
                <a:latin typeface="Times New Roman"/>
                <a:cs typeface="Times New Roman"/>
              </a:rPr>
              <a:t>category.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268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905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4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four </a:t>
            </a:r>
            <a:r>
              <a:rPr dirty="0" sz="1100" spc="10">
                <a:latin typeface="Times New Roman"/>
                <a:cs typeface="Times New Roman"/>
              </a:rPr>
              <a:t>categories, </a:t>
            </a:r>
            <a:r>
              <a:rPr dirty="0" sz="1100" spc="15">
                <a:latin typeface="Times New Roman"/>
                <a:cs typeface="Times New Roman"/>
              </a:rPr>
              <a:t>AAA </a:t>
            </a:r>
            <a:r>
              <a:rPr dirty="0" sz="1100" spc="10">
                <a:latin typeface="Times New Roman"/>
                <a:cs typeface="Times New Roman"/>
              </a:rPr>
              <a:t>through BBB, </a:t>
            </a:r>
            <a:r>
              <a:rPr dirty="0" sz="1100" spc="5">
                <a:latin typeface="Times New Roman"/>
                <a:cs typeface="Times New Roman"/>
              </a:rPr>
              <a:t>represent investment-grade securities. </a:t>
            </a:r>
            <a:r>
              <a:rPr dirty="0" sz="1100" spc="20">
                <a:latin typeface="Times New Roman"/>
                <a:cs typeface="Times New Roman"/>
              </a:rPr>
              <a:t>AAA 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judged to </a:t>
            </a:r>
            <a:r>
              <a:rPr dirty="0" sz="1100" spc="10">
                <a:latin typeface="Times New Roman"/>
                <a:cs typeface="Times New Roman"/>
              </a:rPr>
              <a:t>have very </a:t>
            </a:r>
            <a:r>
              <a:rPr dirty="0" sz="1100" spc="5">
                <a:latin typeface="Times New Roman"/>
                <a:cs typeface="Times New Roman"/>
              </a:rPr>
              <a:t>strong, capacity to meet all obligations, whereas </a:t>
            </a:r>
            <a:r>
              <a:rPr dirty="0" sz="1100" spc="15">
                <a:latin typeface="Times New Roman"/>
                <a:cs typeface="Times New Roman"/>
              </a:rPr>
              <a:t>BBB  </a:t>
            </a:r>
            <a:r>
              <a:rPr dirty="0" sz="1100" spc="5">
                <a:latin typeface="Times New Roman"/>
                <a:cs typeface="Times New Roman"/>
              </a:rPr>
              <a:t>securities are </a:t>
            </a:r>
            <a:r>
              <a:rPr dirty="0" sz="1100" spc="10">
                <a:latin typeface="Times New Roman"/>
                <a:cs typeface="Times New Roman"/>
              </a:rPr>
              <a:t>considered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have adequate capacity. </a:t>
            </a:r>
            <a:r>
              <a:rPr dirty="0" sz="1100" spc="5">
                <a:latin typeface="Times New Roman"/>
                <a:cs typeface="Times New Roman"/>
              </a:rPr>
              <a:t>Typically, institutional investors must  </a:t>
            </a:r>
            <a:r>
              <a:rPr dirty="0" sz="1100" spc="10">
                <a:latin typeface="Times New Roman"/>
                <a:cs typeface="Times New Roman"/>
              </a:rPr>
              <a:t>confine </a:t>
            </a:r>
            <a:r>
              <a:rPr dirty="0" sz="1100" spc="5">
                <a:latin typeface="Times New Roman"/>
                <a:cs typeface="Times New Roman"/>
              </a:rPr>
              <a:t>themselves </a:t>
            </a:r>
            <a:r>
              <a:rPr dirty="0" sz="1100" spc="10">
                <a:latin typeface="Times New Roman"/>
                <a:cs typeface="Times New Roman"/>
              </a:rPr>
              <a:t>to bonds in </a:t>
            </a:r>
            <a:r>
              <a:rPr dirty="0" sz="1100" spc="5">
                <a:latin typeface="Times New Roman"/>
                <a:cs typeface="Times New Roman"/>
              </a:rPr>
              <a:t>these four categories.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things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equal,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ratings  </a:t>
            </a:r>
            <a:r>
              <a:rPr dirty="0" sz="1100" spc="10">
                <a:latin typeface="Times New Roman"/>
                <a:cs typeface="Times New Roman"/>
              </a:rPr>
              <a:t>and bond coupon </a:t>
            </a:r>
            <a:r>
              <a:rPr dirty="0" sz="1100" spc="5">
                <a:latin typeface="Times New Roman"/>
                <a:cs typeface="Times New Roman"/>
              </a:rPr>
              <a:t>rates are inversely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related.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rated </a:t>
            </a:r>
            <a:r>
              <a:rPr dirty="0" sz="1100" spc="10">
                <a:latin typeface="Times New Roman"/>
                <a:cs typeface="Times New Roman"/>
              </a:rPr>
              <a:t>BB, B, CCC,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20">
                <a:latin typeface="Times New Roman"/>
                <a:cs typeface="Times New Roman"/>
              </a:rPr>
              <a:t>CC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regarded </a:t>
            </a:r>
            <a:r>
              <a:rPr dirty="0" sz="1100" spc="10">
                <a:latin typeface="Times New Roman"/>
                <a:cs typeface="Times New Roman"/>
              </a:rPr>
              <a:t>as speculative, securities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terms of the  </a:t>
            </a:r>
            <a:r>
              <a:rPr dirty="0" sz="1100" spc="5">
                <a:latin typeface="Times New Roman"/>
                <a:cs typeface="Times New Roman"/>
              </a:rPr>
              <a:t>issuer's ability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meet its contractual obligations.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securities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significant  uncertainties, although they are not without positive factors.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rated </a:t>
            </a:r>
            <a:r>
              <a:rPr dirty="0" sz="1100" spc="15">
                <a:latin typeface="Times New Roman"/>
                <a:cs typeface="Times New Roman"/>
              </a:rPr>
              <a:t>C </a:t>
            </a:r>
            <a:r>
              <a:rPr dirty="0" sz="1100" spc="10">
                <a:latin typeface="Times New Roman"/>
                <a:cs typeface="Times New Roman"/>
              </a:rPr>
              <a:t>are, </a:t>
            </a:r>
            <a:r>
              <a:rPr dirty="0" sz="1100" spc="5">
                <a:latin typeface="Times New Roman"/>
                <a:cs typeface="Times New Roman"/>
              </a:rPr>
              <a:t>currently  not </a:t>
            </a:r>
            <a:r>
              <a:rPr dirty="0" sz="1100" spc="10">
                <a:latin typeface="Times New Roman"/>
                <a:cs typeface="Times New Roman"/>
              </a:rPr>
              <a:t>paying </a:t>
            </a:r>
            <a:r>
              <a:rPr dirty="0" sz="1100" spc="5">
                <a:latin typeface="Times New Roman"/>
                <a:cs typeface="Times New Roman"/>
              </a:rPr>
              <a:t>interest, </a:t>
            </a:r>
            <a:r>
              <a:rPr dirty="0" sz="1100" spc="10">
                <a:latin typeface="Times New Roman"/>
                <a:cs typeface="Times New Roman"/>
              </a:rPr>
              <a:t>and bonds </a:t>
            </a:r>
            <a:r>
              <a:rPr dirty="0" sz="1100" spc="5">
                <a:latin typeface="Times New Roman"/>
                <a:cs typeface="Times New Roman"/>
              </a:rPr>
              <a:t>rated </a:t>
            </a:r>
            <a:r>
              <a:rPr dirty="0" sz="1100" spc="20">
                <a:latin typeface="Times New Roman"/>
                <a:cs typeface="Times New Roman"/>
              </a:rPr>
              <a:t>D </a:t>
            </a:r>
            <a:r>
              <a:rPr dirty="0" sz="1100" spc="5">
                <a:latin typeface="Times New Roman"/>
                <a:cs typeface="Times New Roman"/>
              </a:rPr>
              <a:t>are in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default.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TYPES </a:t>
            </a:r>
            <a:r>
              <a:rPr dirty="0" sz="1100" spc="15" b="1">
                <a:latin typeface="Times New Roman"/>
                <a:cs typeface="Times New Roman"/>
              </a:rPr>
              <a:t>OF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Thus </a:t>
            </a:r>
            <a:r>
              <a:rPr dirty="0" sz="1100" spc="5">
                <a:latin typeface="Times New Roman"/>
                <a:cs typeface="Times New Roman"/>
              </a:rPr>
              <a:t>far, </a:t>
            </a:r>
            <a:r>
              <a:rPr dirty="0" sz="1100" spc="10">
                <a:latin typeface="Times New Roman"/>
                <a:cs typeface="Times New Roman"/>
              </a:rPr>
              <a:t>our discussion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concerned the </a:t>
            </a:r>
            <a:r>
              <a:rPr dirty="0" sz="1100" spc="5">
                <a:latin typeface="Times New Roman"/>
                <a:cs typeface="Times New Roman"/>
              </a:rPr>
              <a:t>total risk 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asset,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important  consideration in investment analysis. </a:t>
            </a:r>
            <a:r>
              <a:rPr dirty="0" sz="1100" spc="10">
                <a:latin typeface="Times New Roman"/>
                <a:cs typeface="Times New Roman"/>
              </a:rPr>
              <a:t>However, modern investment </a:t>
            </a:r>
            <a:r>
              <a:rPr dirty="0" sz="1100" spc="5">
                <a:latin typeface="Times New Roman"/>
                <a:cs typeface="Times New Roman"/>
              </a:rPr>
              <a:t>analysis categorizes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traditional sources of risk identified previously as .causing variability </a:t>
            </a:r>
            <a:r>
              <a:rPr dirty="0" sz="110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returns into </a:t>
            </a:r>
            <a:r>
              <a:rPr dirty="0" sz="1100" spc="10">
                <a:latin typeface="Times New Roman"/>
                <a:cs typeface="Times New Roman"/>
              </a:rPr>
              <a:t>two  </a:t>
            </a:r>
            <a:r>
              <a:rPr dirty="0" sz="1100" spc="5">
                <a:latin typeface="Times New Roman"/>
                <a:cs typeface="Times New Roman"/>
              </a:rPr>
              <a:t>general </a:t>
            </a:r>
            <a:r>
              <a:rPr dirty="0" sz="1100" spc="10">
                <a:latin typeface="Times New Roman"/>
                <a:cs typeface="Times New Roman"/>
              </a:rPr>
              <a:t>types: those that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pervasive </a:t>
            </a:r>
            <a:r>
              <a:rPr dirty="0" sz="1100" spc="5">
                <a:latin typeface="Times New Roman"/>
                <a:cs typeface="Times New Roman"/>
              </a:rPr>
              <a:t>in nature, such as market risk or interest </a:t>
            </a:r>
            <a:r>
              <a:rPr dirty="0" sz="1100" spc="10">
                <a:latin typeface="Times New Roman"/>
                <a:cs typeface="Times New Roman"/>
              </a:rPr>
              <a:t>rate </a:t>
            </a:r>
            <a:r>
              <a:rPr dirty="0" sz="1100" spc="5">
                <a:latin typeface="Times New Roman"/>
                <a:cs typeface="Times New Roman"/>
              </a:rPr>
              <a:t>risk, and  </a:t>
            </a:r>
            <a:r>
              <a:rPr dirty="0" sz="1100" spc="10">
                <a:latin typeface="Times New Roman"/>
                <a:cs typeface="Times New Roman"/>
              </a:rPr>
              <a:t>those that are </a:t>
            </a:r>
            <a:r>
              <a:rPr dirty="0" sz="1100" spc="5">
                <a:latin typeface="Times New Roman"/>
                <a:cs typeface="Times New Roman"/>
              </a:rPr>
              <a:t>specific </a:t>
            </a:r>
            <a:r>
              <a:rPr dirty="0" sz="1100" spc="10">
                <a:latin typeface="Times New Roman"/>
                <a:cs typeface="Times New Roman"/>
              </a:rPr>
              <a:t>to a </a:t>
            </a:r>
            <a:r>
              <a:rPr dirty="0" sz="1100" spc="5">
                <a:latin typeface="Times New Roman"/>
                <a:cs typeface="Times New Roman"/>
              </a:rPr>
              <a:t>particular security issue, such as business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financial risk.  Therefore,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consider these two </a:t>
            </a:r>
            <a:r>
              <a:rPr dirty="0" sz="1100" spc="5">
                <a:latin typeface="Times New Roman"/>
                <a:cs typeface="Times New Roman"/>
              </a:rPr>
              <a:t>categories of total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Dividing total risk </a:t>
            </a:r>
            <a:r>
              <a:rPr dirty="0" sz="1100" spc="10">
                <a:latin typeface="Times New Roman"/>
                <a:cs typeface="Times New Roman"/>
              </a:rPr>
              <a:t>into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two components, a </a:t>
            </a:r>
            <a:r>
              <a:rPr dirty="0" sz="1100" spc="5">
                <a:latin typeface="Times New Roman"/>
                <a:cs typeface="Times New Roman"/>
              </a:rPr>
              <a:t>general (market) </a:t>
            </a:r>
            <a:r>
              <a:rPr dirty="0" sz="1100" spc="10">
                <a:latin typeface="Times New Roman"/>
                <a:cs typeface="Times New Roman"/>
              </a:rPr>
              <a:t>component and a  </a:t>
            </a:r>
            <a:r>
              <a:rPr dirty="0" sz="1100" spc="5">
                <a:latin typeface="Times New Roman"/>
                <a:cs typeface="Times New Roman"/>
              </a:rPr>
              <a:t>specific (issuer) </a:t>
            </a:r>
            <a:r>
              <a:rPr dirty="0" sz="1100" spc="10">
                <a:latin typeface="Times New Roman"/>
                <a:cs typeface="Times New Roman"/>
              </a:rPr>
              <a:t>component,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systematic 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nonsystematic risk, </a:t>
            </a:r>
            <a:r>
              <a:rPr dirty="0" sz="1100" spc="10">
                <a:latin typeface="Times New Roman"/>
                <a:cs typeface="Times New Roman"/>
              </a:rPr>
              <a:t>which are  </a:t>
            </a:r>
            <a:r>
              <a:rPr dirty="0" sz="1100" spc="5">
                <a:latin typeface="Times New Roman"/>
                <a:cs typeface="Times New Roman"/>
              </a:rPr>
              <a:t>additive: 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32)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451610">
              <a:lnSpc>
                <a:spcPts val="1310"/>
              </a:lnSpc>
            </a:pPr>
            <a:r>
              <a:rPr dirty="0" sz="1100" spc="5" b="1">
                <a:latin typeface="Times New Roman"/>
                <a:cs typeface="Times New Roman"/>
              </a:rPr>
              <a:t>Total risk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General risk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Specific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risk</a:t>
            </a:r>
            <a:endParaRPr sz="1100">
              <a:latin typeface="Times New Roman"/>
              <a:cs typeface="Times New Roman"/>
            </a:endParaRPr>
          </a:p>
          <a:p>
            <a:pPr marL="2070735">
              <a:lnSpc>
                <a:spcPts val="1295"/>
              </a:lnSpc>
            </a:pPr>
            <a:r>
              <a:rPr dirty="0" sz="1100" spc="15" b="1">
                <a:latin typeface="Times New Roman"/>
                <a:cs typeface="Times New Roman"/>
              </a:rPr>
              <a:t>= Market </a:t>
            </a:r>
            <a:r>
              <a:rPr dirty="0" sz="1100" spc="10" b="1">
                <a:latin typeface="Times New Roman"/>
                <a:cs typeface="Times New Roman"/>
              </a:rPr>
              <a:t>risk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5" b="1">
                <a:latin typeface="Times New Roman"/>
                <a:cs typeface="Times New Roman"/>
              </a:rPr>
              <a:t>Issuer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risk</a:t>
            </a:r>
            <a:endParaRPr sz="1100">
              <a:latin typeface="Times New Roman"/>
              <a:cs typeface="Times New Roman"/>
            </a:endParaRPr>
          </a:p>
          <a:p>
            <a:pPr marL="2052320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Systematic risk </a:t>
            </a:r>
            <a:r>
              <a:rPr dirty="0" sz="1100" spc="15" b="1">
                <a:latin typeface="Times New Roman"/>
                <a:cs typeface="Times New Roman"/>
              </a:rPr>
              <a:t>+ </a:t>
            </a:r>
            <a:r>
              <a:rPr dirty="0" sz="1100" spc="10" b="1">
                <a:latin typeface="Times New Roman"/>
                <a:cs typeface="Times New Roman"/>
              </a:rPr>
              <a:t>Nonsystematic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risk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SOURCES </a:t>
            </a:r>
            <a:r>
              <a:rPr dirty="0" sz="1100" spc="20" b="1">
                <a:latin typeface="Times New Roman"/>
                <a:cs typeface="Times New Roman"/>
              </a:rPr>
              <a:t>OF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RISK: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What makes a </a:t>
            </a:r>
            <a:r>
              <a:rPr dirty="0" sz="1100" spc="5">
                <a:latin typeface="Times New Roman"/>
                <a:cs typeface="Times New Roman"/>
              </a:rPr>
              <a:t>financial asset </a:t>
            </a:r>
            <a:r>
              <a:rPr dirty="0" sz="1100" spc="10">
                <a:latin typeface="Times New Roman"/>
                <a:cs typeface="Times New Roman"/>
              </a:rPr>
              <a:t>risky? </a:t>
            </a:r>
            <a:r>
              <a:rPr dirty="0" sz="1100" spc="5">
                <a:latin typeface="Times New Roman"/>
                <a:cs typeface="Times New Roman"/>
              </a:rPr>
              <a:t>Traditionally, investors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talked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several  sources of total risk, such as interest rate risk </a:t>
            </a:r>
            <a:r>
              <a:rPr dirty="0" sz="1100" spc="10">
                <a:latin typeface="Times New Roman"/>
                <a:cs typeface="Times New Roman"/>
              </a:rPr>
              <a:t>and market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explained  </a:t>
            </a:r>
            <a:r>
              <a:rPr dirty="0" sz="1100" spc="5">
                <a:latin typeface="Times New Roman"/>
                <a:cs typeface="Times New Roman"/>
              </a:rPr>
              <a:t>below, because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terms are </a:t>
            </a:r>
            <a:r>
              <a:rPr dirty="0" sz="1100" spc="10">
                <a:latin typeface="Times New Roman"/>
                <a:cs typeface="Times New Roman"/>
              </a:rPr>
              <a:t>used so widely, </a:t>
            </a:r>
            <a:r>
              <a:rPr dirty="0" sz="1100" spc="5">
                <a:latin typeface="Times New Roman"/>
                <a:cs typeface="Times New Roman"/>
              </a:rPr>
              <a:t>Following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discussion,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define </a:t>
            </a:r>
            <a:r>
              <a:rPr dirty="0" sz="1100" spc="10">
                <a:latin typeface="Times New Roman"/>
                <a:cs typeface="Times New Roman"/>
              </a:rPr>
              <a:t>the  modern </a:t>
            </a:r>
            <a:r>
              <a:rPr dirty="0" sz="1100" spc="5">
                <a:latin typeface="Times New Roman"/>
                <a:cs typeface="Times New Roman"/>
              </a:rPr>
              <a:t>portfolio sources of risk, which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later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discuss portfolio and  capital </a:t>
            </a:r>
            <a:r>
              <a:rPr dirty="0" sz="1100" spc="10">
                <a:latin typeface="Times New Roman"/>
                <a:cs typeface="Times New Roman"/>
              </a:rPr>
              <a:t>market theory. </a:t>
            </a:r>
            <a:r>
              <a:rPr dirty="0" sz="1100" spc="5">
                <a:latin typeface="Times New Roman"/>
                <a:cs typeface="Times New Roman"/>
              </a:rPr>
              <a:t>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32)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Random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Diversification: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Random or naive </a:t>
            </a:r>
            <a:r>
              <a:rPr dirty="0" sz="1100" spc="5">
                <a:latin typeface="Times New Roman"/>
                <a:cs typeface="Times New Roman"/>
              </a:rPr>
              <a:t>diversification refers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act of </a:t>
            </a:r>
            <a:r>
              <a:rPr dirty="0" sz="1100" spc="10">
                <a:latin typeface="Times New Roman"/>
                <a:cs typeface="Times New Roman"/>
              </a:rPr>
              <a:t>randomly </a:t>
            </a:r>
            <a:r>
              <a:rPr dirty="0" sz="1100" spc="5">
                <a:latin typeface="Times New Roman"/>
                <a:cs typeface="Times New Roman"/>
              </a:rPr>
              <a:t>diversifying without regard to  relevant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characteristics such as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industry classification. </a:t>
            </a:r>
            <a:r>
              <a:rPr dirty="0" sz="1100" spc="20">
                <a:latin typeface="Times New Roman"/>
                <a:cs typeface="Times New Roman"/>
              </a:rPr>
              <a:t>An 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selects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relatively large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securities </a:t>
            </a:r>
            <a:r>
              <a:rPr dirty="0" sz="1100" spc="10">
                <a:latin typeface="Times New Roman"/>
                <a:cs typeface="Times New Roman"/>
              </a:rPr>
              <a:t>randomly—the </a:t>
            </a:r>
            <a:r>
              <a:rPr dirty="0" sz="1100" spc="5">
                <a:latin typeface="Times New Roman"/>
                <a:cs typeface="Times New Roman"/>
              </a:rPr>
              <a:t>proverbial  "throwing </a:t>
            </a:r>
            <a:r>
              <a:rPr dirty="0" sz="1100" spc="10">
                <a:latin typeface="Times New Roman"/>
                <a:cs typeface="Times New Roman"/>
              </a:rPr>
              <a:t>a dart at the Wall Street </a:t>
            </a:r>
            <a:r>
              <a:rPr dirty="0" sz="1100" spc="5">
                <a:latin typeface="Times New Roman"/>
                <a:cs typeface="Times New Roman"/>
              </a:rPr>
              <a:t>Journal </a:t>
            </a:r>
            <a:r>
              <a:rPr dirty="0" sz="1100" spc="15">
                <a:latin typeface="Times New Roman"/>
                <a:cs typeface="Times New Roman"/>
              </a:rPr>
              <a:t>page </a:t>
            </a:r>
            <a:r>
              <a:rPr dirty="0" sz="1100" spc="5">
                <a:latin typeface="Times New Roman"/>
                <a:cs typeface="Times New Roman"/>
              </a:rPr>
              <a:t>showing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quotes.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simplicity, </a:t>
            </a:r>
            <a:r>
              <a:rPr dirty="0" sz="1100" spc="15">
                <a:latin typeface="Times New Roman"/>
                <a:cs typeface="Times New Roman"/>
              </a:rPr>
              <a:t>we 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equal dollar </a:t>
            </a:r>
            <a:r>
              <a:rPr dirty="0" sz="1100" spc="10">
                <a:latin typeface="Times New Roman"/>
                <a:cs typeface="Times New Roman"/>
              </a:rPr>
              <a:t>amounts are </a:t>
            </a:r>
            <a:r>
              <a:rPr dirty="0" sz="1100" spc="5">
                <a:latin typeface="Times New Roman"/>
                <a:cs typeface="Times New Roman"/>
              </a:rPr>
              <a:t>invested in each stock. 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34)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Markowitz </a:t>
            </a:r>
            <a:r>
              <a:rPr dirty="0" sz="1100" spc="5" b="1">
                <a:latin typeface="Times New Roman"/>
                <a:cs typeface="Times New Roman"/>
              </a:rPr>
              <a:t>Portfolio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Theory: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Before </a:t>
            </a:r>
            <a:r>
              <a:rPr dirty="0" sz="1100" spc="10">
                <a:latin typeface="Times New Roman"/>
                <a:cs typeface="Times New Roman"/>
              </a:rPr>
              <a:t>Markowitz, </a:t>
            </a:r>
            <a:r>
              <a:rPr dirty="0" sz="1100" spc="5">
                <a:latin typeface="Times New Roman"/>
                <a:cs typeface="Times New Roman"/>
              </a:rPr>
              <a:t>investors dealt loosely with </a:t>
            </a:r>
            <a:r>
              <a:rPr dirty="0" sz="1100" spc="10">
                <a:latin typeface="Times New Roman"/>
                <a:cs typeface="Times New Roman"/>
              </a:rPr>
              <a:t>the concepts </a:t>
            </a:r>
            <a:r>
              <a:rPr dirty="0" sz="1100" spc="5">
                <a:latin typeface="Times New Roman"/>
                <a:cs typeface="Times New Roman"/>
              </a:rPr>
              <a:t>of 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risk. Investors  </a:t>
            </a:r>
            <a:r>
              <a:rPr dirty="0" sz="1100" spc="10">
                <a:latin typeface="Times New Roman"/>
                <a:cs typeface="Times New Roman"/>
              </a:rPr>
              <a:t>have known </a:t>
            </a:r>
            <a:r>
              <a:rPr dirty="0" sz="1100" spc="5">
                <a:latin typeface="Times New Roman"/>
                <a:cs typeface="Times New Roman"/>
              </a:rPr>
              <a:t>intuitively for </a:t>
            </a:r>
            <a:r>
              <a:rPr dirty="0" sz="1100" spc="10">
                <a:latin typeface="Times New Roman"/>
                <a:cs typeface="Times New Roman"/>
              </a:rPr>
              <a:t>many years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>
                <a:latin typeface="Times New Roman"/>
                <a:cs typeface="Times New Roman"/>
              </a:rPr>
              <a:t>it is </a:t>
            </a:r>
            <a:r>
              <a:rPr dirty="0" sz="1100" spc="5">
                <a:latin typeface="Times New Roman"/>
                <a:cs typeface="Times New Roman"/>
              </a:rPr>
              <a:t>smart to diversify; that is, not to </a:t>
            </a:r>
            <a:r>
              <a:rPr dirty="0" sz="1100" spc="10">
                <a:latin typeface="Times New Roman"/>
                <a:cs typeface="Times New Roman"/>
              </a:rPr>
              <a:t>"put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of  your eggs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one basket? Markowitz however, was the </a:t>
            </a:r>
            <a:r>
              <a:rPr dirty="0" sz="1100" spc="5">
                <a:latin typeface="Times New Roman"/>
                <a:cs typeface="Times New Roman"/>
              </a:rPr>
              <a:t>first .to </a:t>
            </a:r>
            <a:r>
              <a:rPr dirty="0" sz="1100" spc="10">
                <a:latin typeface="Times New Roman"/>
                <a:cs typeface="Times New Roman"/>
              </a:rPr>
              <a:t>develop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concept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portfolio diversification in a formal </a:t>
            </a:r>
            <a:r>
              <a:rPr dirty="0" sz="1100" spc="15">
                <a:latin typeface="Times New Roman"/>
                <a:cs typeface="Times New Roman"/>
              </a:rPr>
              <a:t>way— </a:t>
            </a:r>
            <a:r>
              <a:rPr dirty="0" sz="1100" spc="10">
                <a:latin typeface="Times New Roman"/>
                <a:cs typeface="Times New Roman"/>
              </a:rPr>
              <a:t>he quantified the concept of </a:t>
            </a:r>
            <a:r>
              <a:rPr dirty="0" sz="1100" spc="5">
                <a:latin typeface="Times New Roman"/>
                <a:cs typeface="Times New Roman"/>
              </a:rPr>
              <a:t>diversification. </a:t>
            </a:r>
            <a:r>
              <a:rPr dirty="0" sz="1100" spc="15">
                <a:latin typeface="Times New Roman"/>
                <a:cs typeface="Times New Roman"/>
              </a:rPr>
              <a:t>He  </a:t>
            </a:r>
            <a:r>
              <a:rPr dirty="0" sz="1100" spc="10">
                <a:latin typeface="Times New Roman"/>
                <a:cs typeface="Times New Roman"/>
              </a:rPr>
              <a:t>showed </a:t>
            </a:r>
            <a:r>
              <a:rPr dirty="0" sz="1100" spc="5">
                <a:latin typeface="Times New Roman"/>
                <a:cs typeface="Times New Roman"/>
              </a:rPr>
              <a:t>quantitatively </a:t>
            </a:r>
            <a:r>
              <a:rPr dirty="0" sz="1100" spc="10">
                <a:latin typeface="Times New Roman"/>
                <a:cs typeface="Times New Roman"/>
              </a:rPr>
              <a:t>why and how </a:t>
            </a:r>
            <a:r>
              <a:rPr dirty="0" sz="1100" spc="5">
                <a:latin typeface="Times New Roman"/>
                <a:cs typeface="Times New Roman"/>
              </a:rPr>
              <a:t>portfolio diversification </a:t>
            </a:r>
            <a:r>
              <a:rPr dirty="0" sz="1100" spc="10">
                <a:latin typeface="Times New Roman"/>
                <a:cs typeface="Times New Roman"/>
              </a:rPr>
              <a:t>works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reduce the </a:t>
            </a:r>
            <a:r>
              <a:rPr dirty="0" sz="1100" spc="5">
                <a:latin typeface="Times New Roman"/>
                <a:cs typeface="Times New Roman"/>
              </a:rPr>
              <a:t>risk of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portfolio to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investor. 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34)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6</a:t>
            </a: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09" y="407037"/>
            <a:ext cx="5335905" cy="860615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5080">
              <a:lnSpc>
                <a:spcPts val="1300"/>
              </a:lnSpc>
              <a:spcBef>
                <a:spcPts val="185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prevailing </a:t>
            </a:r>
            <a:r>
              <a:rPr dirty="0" sz="1100" spc="10">
                <a:latin typeface="Times New Roman"/>
                <a:cs typeface="Times New Roman"/>
              </a:rPr>
              <a:t>at the moment.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key </a:t>
            </a:r>
            <a:r>
              <a:rPr dirty="0" sz="1100" spc="5">
                <a:latin typeface="Times New Roman"/>
                <a:cs typeface="Times New Roman"/>
              </a:rPr>
              <a:t>element of </a:t>
            </a:r>
            <a:r>
              <a:rPr dirty="0" sz="1100" spc="10">
                <a:latin typeface="Times New Roman"/>
                <a:cs typeface="Times New Roman"/>
              </a:rPr>
              <a:t>a market order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the order is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executed </a:t>
            </a:r>
            <a:r>
              <a:rPr dirty="0" sz="1100" spc="10" b="1" i="1">
                <a:latin typeface="Times New Roman"/>
                <a:cs typeface="Times New Roman"/>
              </a:rPr>
              <a:t>as soon as</a:t>
            </a:r>
            <a:r>
              <a:rPr dirty="0" sz="1100" spc="-15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possible.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Market orders </a:t>
            </a:r>
            <a:r>
              <a:rPr dirty="0" sz="1100" spc="5" b="1" i="1">
                <a:latin typeface="Times New Roman"/>
                <a:cs typeface="Times New Roman"/>
              </a:rPr>
              <a:t>are to </a:t>
            </a:r>
            <a:r>
              <a:rPr dirty="0" sz="1100" spc="15" b="1" i="1">
                <a:latin typeface="Times New Roman"/>
                <a:cs typeface="Times New Roman"/>
              </a:rPr>
              <a:t>be </a:t>
            </a:r>
            <a:r>
              <a:rPr dirty="0" sz="1100" spc="5" b="1" i="1">
                <a:latin typeface="Times New Roman"/>
                <a:cs typeface="Times New Roman"/>
              </a:rPr>
              <a:t>executed </a:t>
            </a:r>
            <a:r>
              <a:rPr dirty="0" sz="1100" spc="10" b="1" i="1">
                <a:latin typeface="Times New Roman"/>
                <a:cs typeface="Times New Roman"/>
              </a:rPr>
              <a:t>as soon as </a:t>
            </a:r>
            <a:r>
              <a:rPr dirty="0" sz="1100" spc="5" b="1" i="1">
                <a:latin typeface="Times New Roman"/>
                <a:cs typeface="Times New Roman"/>
              </a:rPr>
              <a:t>possible after </a:t>
            </a:r>
            <a:r>
              <a:rPr dirty="0" sz="1100" spc="10" b="1" i="1">
                <a:latin typeface="Times New Roman"/>
                <a:cs typeface="Times New Roman"/>
              </a:rPr>
              <a:t>reaching </a:t>
            </a:r>
            <a:r>
              <a:rPr dirty="0" sz="1100" spc="5" b="1" i="1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exchange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floor.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2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Limit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Order: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Sometimes an </a:t>
            </a:r>
            <a:r>
              <a:rPr dirty="0" sz="1100" spc="5">
                <a:latin typeface="Times New Roman"/>
                <a:cs typeface="Times New Roman"/>
              </a:rPr>
              <a:t>investor is not </a:t>
            </a:r>
            <a:r>
              <a:rPr dirty="0" sz="1100" spc="10">
                <a:latin typeface="Times New Roman"/>
                <a:cs typeface="Times New Roman"/>
              </a:rPr>
              <a:t>willing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trade at 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price, </a:t>
            </a:r>
            <a:r>
              <a:rPr dirty="0" sz="1100" spc="5">
                <a:latin typeface="Times New Roman"/>
                <a:cs typeface="Times New Roman"/>
              </a:rPr>
              <a:t>preferring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set his or 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not trade until that price is obtainable</a:t>
            </a:r>
            <a:r>
              <a:rPr dirty="0" sz="1100" spc="5" b="1" i="1">
                <a:latin typeface="Times New Roman"/>
                <a:cs typeface="Times New Roman"/>
              </a:rPr>
              <a:t>. Limit </a:t>
            </a:r>
            <a:r>
              <a:rPr dirty="0" sz="1100" spc="10" b="1" i="1">
                <a:latin typeface="Times New Roman"/>
                <a:cs typeface="Times New Roman"/>
              </a:rPr>
              <a:t>order </a:t>
            </a:r>
            <a:r>
              <a:rPr dirty="0" sz="1100" spc="5">
                <a:latin typeface="Times New Roman"/>
                <a:cs typeface="Times New Roman"/>
              </a:rPr>
              <a:t>must specify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and a  </a:t>
            </a:r>
            <a:r>
              <a:rPr dirty="0" sz="1100" spc="5">
                <a:latin typeface="Times New Roman"/>
                <a:cs typeface="Times New Roman"/>
              </a:rPr>
              <a:t>time limit</a:t>
            </a:r>
            <a:r>
              <a:rPr dirty="0" sz="1100" spc="5" b="1" i="1">
                <a:latin typeface="Times New Roman"/>
                <a:cs typeface="Times New Roman"/>
              </a:rPr>
              <a:t>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time limit is </a:t>
            </a:r>
            <a:r>
              <a:rPr dirty="0" sz="1100" spc="10">
                <a:latin typeface="Times New Roman"/>
                <a:cs typeface="Times New Roman"/>
              </a:rPr>
              <a:t>most commonly </a:t>
            </a:r>
            <a:r>
              <a:rPr dirty="0" sz="1100" spc="5">
                <a:latin typeface="Times New Roman"/>
                <a:cs typeface="Times New Roman"/>
              </a:rPr>
              <a:t>either for the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till canceled </a:t>
            </a:r>
            <a:r>
              <a:rPr dirty="0" sz="1100" spc="10">
                <a:latin typeface="Times New Roman"/>
                <a:cs typeface="Times New Roman"/>
              </a:rPr>
              <a:t>(GTC).  Day </a:t>
            </a:r>
            <a:r>
              <a:rPr dirty="0" sz="1100" spc="5">
                <a:latin typeface="Times New Roman"/>
                <a:cs typeface="Times New Roman"/>
              </a:rPr>
              <a:t>orders expire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close </a:t>
            </a:r>
            <a:r>
              <a:rPr dirty="0" sz="1100" spc="5">
                <a:latin typeface="Times New Roman"/>
                <a:cs typeface="Times New Roman"/>
              </a:rPr>
              <a:t>of business if </a:t>
            </a:r>
            <a:r>
              <a:rPr dirty="0" sz="1100" spc="10">
                <a:latin typeface="Times New Roman"/>
                <a:cs typeface="Times New Roman"/>
              </a:rPr>
              <a:t>they are </a:t>
            </a:r>
            <a:r>
              <a:rPr dirty="0" sz="1100" spc="5">
                <a:latin typeface="Times New Roman"/>
                <a:cs typeface="Times New Roman"/>
              </a:rPr>
              <a:t>not executed. </a:t>
            </a:r>
            <a:r>
              <a:rPr dirty="0" sz="1100" spc="15">
                <a:latin typeface="Times New Roman"/>
                <a:cs typeface="Times New Roman"/>
              </a:rPr>
              <a:t>GTC </a:t>
            </a:r>
            <a:r>
              <a:rPr dirty="0" sz="1100" spc="5">
                <a:latin typeface="Times New Roman"/>
                <a:cs typeface="Times New Roman"/>
              </a:rPr>
              <a:t>orders </a:t>
            </a:r>
            <a:r>
              <a:rPr dirty="0" sz="1100" spc="10">
                <a:latin typeface="Times New Roman"/>
                <a:cs typeface="Times New Roman"/>
              </a:rPr>
              <a:t>remain </a:t>
            </a:r>
            <a:r>
              <a:rPr dirty="0" sz="1100" spc="5">
                <a:latin typeface="Times New Roman"/>
                <a:cs typeface="Times New Roman"/>
              </a:rPr>
              <a:t>open  either until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executed 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cancels them. Limit </a:t>
            </a:r>
            <a:r>
              <a:rPr dirty="0" sz="1100" spc="5">
                <a:latin typeface="Times New Roman"/>
                <a:cs typeface="Times New Roman"/>
              </a:rPr>
              <a:t>orders are useful,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be used </a:t>
            </a:r>
            <a:r>
              <a:rPr dirty="0" sz="1100" spc="5">
                <a:latin typeface="Times New Roman"/>
                <a:cs typeface="Times New Roman"/>
              </a:rPr>
              <a:t>reasonably.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limit order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limit price distant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prevailing 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 is </a:t>
            </a:r>
            <a:r>
              <a:rPr dirty="0" sz="1100" spc="10">
                <a:latin typeface="Times New Roman"/>
                <a:cs typeface="Times New Roman"/>
              </a:rPr>
              <a:t>said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 b="1" i="1">
                <a:latin typeface="Times New Roman"/>
                <a:cs typeface="Times New Roman"/>
              </a:rPr>
              <a:t>away from the</a:t>
            </a:r>
            <a:r>
              <a:rPr dirty="0" sz="1100" spc="-3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Limit order must specify a price </a:t>
            </a:r>
            <a:r>
              <a:rPr dirty="0" sz="1100" spc="15" b="1" i="1">
                <a:latin typeface="Times New Roman"/>
                <a:cs typeface="Times New Roman"/>
              </a:rPr>
              <a:t>and </a:t>
            </a:r>
            <a:r>
              <a:rPr dirty="0" sz="1100" spc="10" b="1" i="1">
                <a:latin typeface="Times New Roman"/>
                <a:cs typeface="Times New Roman"/>
              </a:rPr>
              <a:t>a time</a:t>
            </a:r>
            <a:r>
              <a:rPr dirty="0" sz="1100" spc="-4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limit.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3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Stop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Order: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Stop Order </a:t>
            </a:r>
            <a:r>
              <a:rPr dirty="0" sz="1100" spc="10">
                <a:latin typeface="Times New Roman"/>
                <a:cs typeface="Times New Roman"/>
              </a:rPr>
              <a:t>specifies a price and time </a:t>
            </a:r>
            <a:r>
              <a:rPr dirty="0" sz="1100" spc="5">
                <a:latin typeface="Times New Roman"/>
                <a:cs typeface="Times New Roman"/>
              </a:rPr>
              <a:t>limit, </a:t>
            </a:r>
            <a:r>
              <a:rPr dirty="0" sz="1100" spc="10">
                <a:latin typeface="Times New Roman"/>
                <a:cs typeface="Times New Roman"/>
              </a:rPr>
              <a:t>just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a limit order.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difference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stop order is only </a:t>
            </a:r>
            <a:r>
              <a:rPr dirty="0" sz="1100" spc="10">
                <a:latin typeface="Times New Roman"/>
                <a:cs typeface="Times New Roman"/>
              </a:rPr>
              <a:t>executed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specified price, called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stop </a:t>
            </a:r>
            <a:r>
              <a:rPr dirty="0" sz="1100" spc="5" b="1">
                <a:latin typeface="Times New Roman"/>
                <a:cs typeface="Times New Roman"/>
              </a:rPr>
              <a:t>price </a:t>
            </a:r>
            <a:r>
              <a:rPr dirty="0" sz="1100">
                <a:latin typeface="Times New Roman"/>
                <a:cs typeface="Times New Roman"/>
              </a:rPr>
              <a:t>is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touched.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Stop orders </a:t>
            </a:r>
            <a:r>
              <a:rPr dirty="0" sz="1100" spc="10">
                <a:latin typeface="Times New Roman"/>
                <a:cs typeface="Times New Roman"/>
              </a:rPr>
              <a:t>become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order when the </a:t>
            </a:r>
            <a:r>
              <a:rPr dirty="0" sz="1100" spc="5">
                <a:latin typeface="Times New Roman"/>
                <a:cs typeface="Times New Roman"/>
              </a:rPr>
              <a:t>stop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reached. </a:t>
            </a:r>
            <a:r>
              <a:rPr dirty="0" sz="1100" spc="5">
                <a:latin typeface="Times New Roman"/>
                <a:cs typeface="Times New Roman"/>
              </a:rPr>
              <a:t>Therefore, it is possible </a:t>
            </a:r>
            <a:r>
              <a:rPr dirty="0" sz="1100" spc="10">
                <a:latin typeface="Times New Roman"/>
                <a:cs typeface="Times New Roman"/>
              </a:rPr>
              <a:t>for  the </a:t>
            </a:r>
            <a:r>
              <a:rPr dirty="0" sz="1100" spc="5">
                <a:latin typeface="Times New Roman"/>
                <a:cs typeface="Times New Roman"/>
              </a:rPr>
              <a:t>actual sales price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stop price.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important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stop  </a:t>
            </a:r>
            <a:r>
              <a:rPr dirty="0" sz="1100" spc="5">
                <a:latin typeface="Times New Roman"/>
                <a:cs typeface="Times New Roman"/>
              </a:rPr>
              <a:t>order is to protect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minimize losses. </a:t>
            </a: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cost to placing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stop </a:t>
            </a:r>
            <a:r>
              <a:rPr dirty="0" sz="1100" spc="10">
                <a:latin typeface="Times New Roman"/>
                <a:cs typeface="Times New Roman"/>
              </a:rPr>
              <a:t>order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raising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stop price; </a:t>
            </a:r>
            <a:r>
              <a:rPr dirty="0" sz="1100" spc="10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only pay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brokerage </a:t>
            </a:r>
            <a:r>
              <a:rPr dirty="0" sz="1100" spc="10">
                <a:latin typeface="Times New Roman"/>
                <a:cs typeface="Times New Roman"/>
              </a:rPr>
              <a:t>commission when a </a:t>
            </a:r>
            <a:r>
              <a:rPr dirty="0" sz="1100" spc="5">
                <a:latin typeface="Times New Roman"/>
                <a:cs typeface="Times New Roman"/>
              </a:rPr>
              <a:t>trade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occurs.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Moving a </a:t>
            </a:r>
            <a:r>
              <a:rPr dirty="0" sz="1100" spc="5">
                <a:latin typeface="Times New Roman"/>
                <a:cs typeface="Times New Roman"/>
              </a:rPr>
              <a:t>stop </a:t>
            </a:r>
            <a:r>
              <a:rPr dirty="0" sz="1100" spc="10">
                <a:latin typeface="Times New Roman"/>
                <a:cs typeface="Times New Roman"/>
              </a:rPr>
              <a:t>up behind a </a:t>
            </a:r>
            <a:r>
              <a:rPr dirty="0" sz="1100" spc="5">
                <a:latin typeface="Times New Roman"/>
                <a:cs typeface="Times New Roman"/>
              </a:rPr>
              <a:t>rising stock is called using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0" b="1" i="1">
                <a:latin typeface="Times New Roman"/>
                <a:cs typeface="Times New Roman"/>
              </a:rPr>
              <a:t>crawling </a:t>
            </a:r>
            <a:r>
              <a:rPr dirty="0" sz="1100" spc="5" b="1" i="1">
                <a:latin typeface="Times New Roman"/>
                <a:cs typeface="Times New Roman"/>
              </a:rPr>
              <a:t>stop order</a:t>
            </a:r>
            <a:r>
              <a:rPr dirty="0" sz="1100" spc="5">
                <a:latin typeface="Times New Roman"/>
                <a:cs typeface="Times New Roman"/>
              </a:rPr>
              <a:t>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question  of </a:t>
            </a: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place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stop </a:t>
            </a:r>
            <a:r>
              <a:rPr dirty="0" sz="1100" spc="5">
                <a:latin typeface="Times New Roman"/>
                <a:cs typeface="Times New Roman"/>
              </a:rPr>
              <a:t>price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difficult </a:t>
            </a:r>
            <a:r>
              <a:rPr dirty="0" sz="1100" spc="10">
                <a:latin typeface="Times New Roman"/>
                <a:cs typeface="Times New Roman"/>
              </a:rPr>
              <a:t>one. </a:t>
            </a: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0">
                <a:latin typeface="Times New Roman"/>
                <a:cs typeface="Times New Roman"/>
              </a:rPr>
              <a:t>stop </a:t>
            </a:r>
            <a:r>
              <a:rPr dirty="0" sz="1100" spc="5">
                <a:latin typeface="Times New Roman"/>
                <a:cs typeface="Times New Roman"/>
              </a:rPr>
              <a:t>is too far </a:t>
            </a:r>
            <a:r>
              <a:rPr dirty="0" sz="1100" spc="10">
                <a:latin typeface="Times New Roman"/>
                <a:cs typeface="Times New Roman"/>
              </a:rPr>
              <a:t>away from the </a:t>
            </a:r>
            <a:r>
              <a:rPr dirty="0" sz="1100" spc="5">
                <a:latin typeface="Times New Roman"/>
                <a:cs typeface="Times New Roman"/>
              </a:rPr>
              <a:t>current  </a:t>
            </a:r>
            <a:r>
              <a:rPr dirty="0" sz="1100" spc="10">
                <a:latin typeface="Times New Roman"/>
                <a:cs typeface="Times New Roman"/>
              </a:rPr>
              <a:t>market price, 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risks absorbing </a:t>
            </a:r>
            <a:r>
              <a:rPr dirty="0" sz="1100" spc="5">
                <a:latin typeface="Times New Roman"/>
                <a:cs typeface="Times New Roman"/>
              </a:rPr>
              <a:t>larger losses or giving </a:t>
            </a:r>
            <a:r>
              <a:rPr dirty="0" sz="1100" spc="15">
                <a:latin typeface="Times New Roman"/>
                <a:cs typeface="Times New Roman"/>
              </a:rPr>
              <a:t>up </a:t>
            </a:r>
            <a:r>
              <a:rPr dirty="0" sz="1100" spc="10">
                <a:latin typeface="Times New Roman"/>
                <a:cs typeface="Times New Roman"/>
              </a:rPr>
              <a:t>a good </a:t>
            </a:r>
            <a:r>
              <a:rPr dirty="0" sz="1100" spc="5">
                <a:latin typeface="Times New Roman"/>
                <a:cs typeface="Times New Roman"/>
              </a:rPr>
              <a:t>portion of any  gains. </a:t>
            </a:r>
            <a:r>
              <a:rPr dirty="0" sz="1100" spc="10">
                <a:latin typeface="Times New Roman"/>
                <a:cs typeface="Times New Roman"/>
              </a:rPr>
              <a:t>Set too </a:t>
            </a:r>
            <a:r>
              <a:rPr dirty="0" sz="1100" spc="5">
                <a:latin typeface="Times New Roman"/>
                <a:cs typeface="Times New Roman"/>
              </a:rPr>
              <a:t>close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price, </a:t>
            </a:r>
            <a:r>
              <a:rPr dirty="0" sz="1100" spc="10">
                <a:latin typeface="Times New Roman"/>
                <a:cs typeface="Times New Roman"/>
              </a:rPr>
              <a:t>random movements across the bid-ask spread might  </a:t>
            </a:r>
            <a:r>
              <a:rPr dirty="0" sz="1100" spc="5">
                <a:latin typeface="Times New Roman"/>
                <a:cs typeface="Times New Roman"/>
              </a:rPr>
              <a:t>trigger the stop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absence 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adverse price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movement.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recent article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0" i="1">
                <a:latin typeface="Times New Roman"/>
                <a:cs typeface="Times New Roman"/>
              </a:rPr>
              <a:t>Journal </a:t>
            </a:r>
            <a:r>
              <a:rPr dirty="0" sz="1100" spc="5" i="1">
                <a:latin typeface="Times New Roman"/>
                <a:cs typeface="Times New Roman"/>
              </a:rPr>
              <a:t>of Portfolio </a:t>
            </a:r>
            <a:r>
              <a:rPr dirty="0" sz="1100" spc="10" i="1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suggest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methodology whereby the  </a:t>
            </a:r>
            <a:r>
              <a:rPr dirty="0" sz="1100" spc="10">
                <a:latin typeface="Times New Roman"/>
                <a:cs typeface="Times New Roman"/>
              </a:rPr>
              <a:t>investor </a:t>
            </a:r>
            <a:r>
              <a:rPr dirty="0" sz="1100" spc="5">
                <a:latin typeface="Times New Roman"/>
                <a:cs typeface="Times New Roman"/>
              </a:rPr>
              <a:t>sets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stop </a:t>
            </a:r>
            <a:r>
              <a:rPr dirty="0" sz="1100" spc="10">
                <a:latin typeface="Times New Roman"/>
                <a:cs typeface="Times New Roman"/>
              </a:rPr>
              <a:t>based on the volatility of </a:t>
            </a:r>
            <a:r>
              <a:rPr dirty="0" sz="1100" spc="5">
                <a:latin typeface="Times New Roman"/>
                <a:cs typeface="Times New Roman"/>
              </a:rPr>
              <a:t>the underlying asset, using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standard deviation  of returns </a:t>
            </a:r>
            <a:r>
              <a:rPr dirty="0" sz="1100" spc="10">
                <a:latin typeface="Times New Roman"/>
                <a:cs typeface="Times New Roman"/>
              </a:rPr>
              <a:t>as a </a:t>
            </a:r>
            <a:r>
              <a:rPr dirty="0" sz="1100" spc="5">
                <a:latin typeface="Times New Roman"/>
                <a:cs typeface="Times New Roman"/>
              </a:rPr>
              <a:t>decision-making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aid.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5" b="1" i="1">
                <a:latin typeface="Times New Roman"/>
                <a:cs typeface="Times New Roman"/>
              </a:rPr>
              <a:t>Stop orders </a:t>
            </a:r>
            <a:r>
              <a:rPr dirty="0" sz="1100" spc="10" b="1" i="1">
                <a:latin typeface="Times New Roman"/>
                <a:cs typeface="Times New Roman"/>
              </a:rPr>
              <a:t>become </a:t>
            </a:r>
            <a:r>
              <a:rPr dirty="0" sz="1100" spc="5" b="1" i="1">
                <a:latin typeface="Times New Roman"/>
                <a:cs typeface="Times New Roman"/>
              </a:rPr>
              <a:t>market </a:t>
            </a:r>
            <a:r>
              <a:rPr dirty="0" sz="1100" spc="10" b="1" i="1">
                <a:latin typeface="Times New Roman"/>
                <a:cs typeface="Times New Roman"/>
              </a:rPr>
              <a:t>order when </a:t>
            </a:r>
            <a:r>
              <a:rPr dirty="0" sz="1100" spc="5" b="1" i="1">
                <a:latin typeface="Times New Roman"/>
                <a:cs typeface="Times New Roman"/>
              </a:rPr>
              <a:t>the stop price is </a:t>
            </a:r>
            <a:r>
              <a:rPr dirty="0" sz="1100" spc="10" b="1" i="1">
                <a:latin typeface="Times New Roman"/>
                <a:cs typeface="Times New Roman"/>
              </a:rPr>
              <a:t>reached.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15" b="1" i="1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most </a:t>
            </a:r>
            <a:r>
              <a:rPr dirty="0" sz="1100" spc="5" b="1" i="1">
                <a:latin typeface="Times New Roman"/>
                <a:cs typeface="Times New Roman"/>
              </a:rPr>
              <a:t>important </a:t>
            </a:r>
            <a:r>
              <a:rPr dirty="0" sz="1100" spc="10" b="1" i="1">
                <a:latin typeface="Times New Roman"/>
                <a:cs typeface="Times New Roman"/>
              </a:rPr>
              <a:t>use </a:t>
            </a:r>
            <a:r>
              <a:rPr dirty="0" sz="1100" spc="5" b="1" i="1">
                <a:latin typeface="Times New Roman"/>
                <a:cs typeface="Times New Roman"/>
              </a:rPr>
              <a:t>of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stop order is </a:t>
            </a:r>
            <a:r>
              <a:rPr dirty="0" sz="1100" spc="10" b="1" i="1">
                <a:latin typeface="Times New Roman"/>
                <a:cs typeface="Times New Roman"/>
              </a:rPr>
              <a:t>to </a:t>
            </a:r>
            <a:r>
              <a:rPr dirty="0" sz="1100" spc="5" b="1" i="1">
                <a:latin typeface="Times New Roman"/>
                <a:cs typeface="Times New Roman"/>
              </a:rPr>
              <a:t>protect </a:t>
            </a:r>
            <a:r>
              <a:rPr dirty="0" sz="1100" spc="10" b="1" i="1">
                <a:latin typeface="Times New Roman"/>
                <a:cs typeface="Times New Roman"/>
              </a:rPr>
              <a:t>a</a:t>
            </a:r>
            <a:r>
              <a:rPr dirty="0" sz="1100" spc="-1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profit.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Other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Orders: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Although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common than </a:t>
            </a:r>
            <a:r>
              <a:rPr dirty="0" sz="1100" spc="5">
                <a:latin typeface="Times New Roman"/>
                <a:cs typeface="Times New Roman"/>
              </a:rPr>
              <a:t>the three discussed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far, </a:t>
            </a:r>
            <a:r>
              <a:rPr dirty="0" sz="1100" spc="10">
                <a:latin typeface="Times New Roman"/>
                <a:cs typeface="Times New Roman"/>
              </a:rPr>
              <a:t>a number </a:t>
            </a:r>
            <a:r>
              <a:rPr dirty="0" sz="1100" spc="5">
                <a:latin typeface="Times New Roman"/>
                <a:cs typeface="Times New Roman"/>
              </a:rPr>
              <a:t>of other types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orders might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5">
                <a:latin typeface="Times New Roman"/>
                <a:cs typeface="Times New Roman"/>
              </a:rPr>
              <a:t> placed.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441959" indent="-215265">
              <a:lnSpc>
                <a:spcPts val="1310"/>
              </a:lnSpc>
              <a:buChar char="•"/>
              <a:tabLst>
                <a:tab pos="441959" algn="l"/>
                <a:tab pos="442595" algn="l"/>
              </a:tabLst>
            </a:pP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cancels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others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295"/>
              </a:lnSpc>
              <a:buChar char="•"/>
              <a:tabLst>
                <a:tab pos="441959" algn="l"/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none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300"/>
              </a:lnSpc>
              <a:buChar char="•"/>
              <a:tabLst>
                <a:tab pos="441959" algn="l"/>
                <a:tab pos="442595" algn="l"/>
              </a:tabLst>
            </a:pPr>
            <a:r>
              <a:rPr dirty="0" sz="1100" spc="5">
                <a:latin typeface="Times New Roman"/>
                <a:cs typeface="Times New Roman"/>
              </a:rPr>
              <a:t>Fill or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kill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300"/>
              </a:lnSpc>
              <a:buChar char="•"/>
              <a:tabLst>
                <a:tab pos="441959" algn="l"/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Stop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limit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300"/>
              </a:lnSpc>
              <a:buChar char="•"/>
              <a:tabLst>
                <a:tab pos="441959" algn="l"/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triggered order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(MIT)</a:t>
            </a: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ts val="1310"/>
              </a:lnSpc>
              <a:buChar char="•"/>
              <a:tabLst>
                <a:tab pos="441959" algn="l"/>
                <a:tab pos="442595" algn="l"/>
              </a:tabLst>
            </a:pP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till </a:t>
            </a:r>
            <a:r>
              <a:rPr dirty="0" sz="1100" spc="10">
                <a:latin typeface="Times New Roman"/>
                <a:cs typeface="Times New Roman"/>
              </a:rPr>
              <a:t>cancel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(GTC)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26" y="9438228"/>
            <a:ext cx="261874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9008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27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680" y="9438193"/>
            <a:ext cx="24066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270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8" y="572391"/>
            <a:ext cx="5335270" cy="82759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Efficient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Portfolios: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Markowitz's </a:t>
            </a:r>
            <a:r>
              <a:rPr dirty="0" sz="1100" spc="10">
                <a:latin typeface="Times New Roman"/>
                <a:cs typeface="Times New Roman"/>
              </a:rPr>
              <a:t>Approach to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selection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an investor should evaluate portfolios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5">
                <a:latin typeface="Times New Roman"/>
                <a:cs typeface="Times New Roman"/>
              </a:rPr>
              <a:t>the basis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their expected returns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 as measured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standard deviation. </a:t>
            </a:r>
            <a:r>
              <a:rPr dirty="0" sz="1100" spc="20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was  </a:t>
            </a:r>
            <a:r>
              <a:rPr dirty="0" sz="1100" spc="5">
                <a:latin typeface="Times New Roman"/>
                <a:cs typeface="Times New Roman"/>
              </a:rPr>
              <a:t>the first to </a:t>
            </a:r>
            <a:r>
              <a:rPr dirty="0" sz="1100" spc="10">
                <a:latin typeface="Times New Roman"/>
                <a:cs typeface="Times New Roman"/>
              </a:rPr>
              <a:t>derive the concept </a:t>
            </a:r>
            <a:r>
              <a:rPr dirty="0" sz="1100" spc="5">
                <a:latin typeface="Times New Roman"/>
                <a:cs typeface="Times New Roman"/>
              </a:rPr>
              <a:t>of an efficient portfolio, defined as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that, </a:t>
            </a:r>
            <a:r>
              <a:rPr dirty="0" sz="1100" spc="10">
                <a:latin typeface="Times New Roman"/>
                <a:cs typeface="Times New Roman"/>
              </a:rPr>
              <a:t>has the </a:t>
            </a:r>
            <a:r>
              <a:rPr dirty="0" sz="1100" spc="5">
                <a:latin typeface="Times New Roman"/>
                <a:cs typeface="Times New Roman"/>
              </a:rPr>
              <a:t>smallest  portfolio risk for </a:t>
            </a:r>
            <a:r>
              <a:rPr dirty="0" sz="1100" spc="10">
                <a:latin typeface="Times New Roman"/>
                <a:cs typeface="Times New Roman"/>
              </a:rPr>
              <a:t>a given level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or the largest expected return for a given  level </a:t>
            </a:r>
            <a:r>
              <a:rPr dirty="0" sz="1100" spc="5">
                <a:latin typeface="Times New Roman"/>
                <a:cs typeface="Times New Roman"/>
              </a:rPr>
              <a:t>of risk. Rational investors will seek ethcient portfolios, because these portfolios are  </a:t>
            </a:r>
            <a:r>
              <a:rPr dirty="0" sz="1100" spc="10">
                <a:latin typeface="Times New Roman"/>
                <a:cs typeface="Times New Roman"/>
              </a:rPr>
              <a:t>optimized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dimensions of most </a:t>
            </a:r>
            <a:r>
              <a:rPr dirty="0" sz="1100" spc="10">
                <a:latin typeface="Times New Roman"/>
                <a:cs typeface="Times New Roman"/>
              </a:rPr>
              <a:t>importance to </a:t>
            </a:r>
            <a:r>
              <a:rPr dirty="0" sz="1100" spc="5">
                <a:latin typeface="Times New Roman"/>
                <a:cs typeface="Times New Roman"/>
              </a:rPr>
              <a:t>investors,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risk.  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35)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Capital Market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Theory: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Capital market theory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positive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hypothesis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do behave  </a:t>
            </a:r>
            <a:r>
              <a:rPr dirty="0" sz="1100" spc="5">
                <a:latin typeface="Times New Roman"/>
                <a:cs typeface="Times New Roman"/>
              </a:rPr>
              <a:t>rather than,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investors should </a:t>
            </a:r>
            <a:r>
              <a:rPr dirty="0" sz="1100" spc="10">
                <a:latin typeface="Times New Roman"/>
                <a:cs typeface="Times New Roman"/>
              </a:rPr>
              <a:t>behave, </a:t>
            </a:r>
            <a:r>
              <a:rPr dirty="0" sz="1100" spc="5">
                <a:latin typeface="Times New Roman"/>
                <a:cs typeface="Times New Roman"/>
              </a:rPr>
              <a:t>as, in </a:t>
            </a:r>
            <a:r>
              <a:rPr dirty="0" sz="1100" spc="10">
                <a:latin typeface="Times New Roman"/>
                <a:cs typeface="Times New Roman"/>
              </a:rPr>
              <a:t>the case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Modem </a:t>
            </a:r>
            <a:r>
              <a:rPr dirty="0" sz="1100" spc="5">
                <a:latin typeface="Times New Roman"/>
                <a:cs typeface="Times New Roman"/>
              </a:rPr>
              <a:t>Portfolio Theory  </a:t>
            </a:r>
            <a:r>
              <a:rPr dirty="0" sz="1100" spc="10">
                <a:latin typeface="Times New Roman"/>
                <a:cs typeface="Times New Roman"/>
              </a:rPr>
              <a:t>(MPT). </a:t>
            </a:r>
            <a:r>
              <a:rPr dirty="0" sz="1100" spc="5">
                <a:latin typeface="Times New Roman"/>
                <a:cs typeface="Times New Roman"/>
              </a:rPr>
              <a:t>It is reasonable "to </a:t>
            </a:r>
            <a:r>
              <a:rPr dirty="0" sz="1100" spc="10">
                <a:latin typeface="Times New Roman"/>
                <a:cs typeface="Times New Roman"/>
              </a:rPr>
              <a:t>view </a:t>
            </a:r>
            <a:r>
              <a:rPr dirty="0" sz="1100" spc="5">
                <a:latin typeface="Times New Roman"/>
                <a:cs typeface="Times New Roman"/>
              </a:rPr>
              <a:t>capital market” </a:t>
            </a:r>
            <a:r>
              <a:rPr dirty="0" sz="1100" spc="10">
                <a:latin typeface="Times New Roman"/>
                <a:cs typeface="Times New Roman"/>
              </a:rPr>
              <a:t>theory;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extension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portfolio theory,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but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important to understand that </a:t>
            </a:r>
            <a:r>
              <a:rPr dirty="0" sz="1100" spc="20">
                <a:latin typeface="Times New Roman"/>
                <a:cs typeface="Times New Roman"/>
              </a:rPr>
              <a:t>MPT </a:t>
            </a:r>
            <a:r>
              <a:rPr dirty="0" sz="1100" spc="5">
                <a:latin typeface="Times New Roman"/>
                <a:cs typeface="Times New Roman"/>
              </a:rPr>
              <a:t>is not </a:t>
            </a:r>
            <a:r>
              <a:rPr dirty="0" sz="1100" spc="10">
                <a:latin typeface="Times New Roman"/>
                <a:cs typeface="Times New Roman"/>
              </a:rPr>
              <a:t>based on </a:t>
            </a:r>
            <a:r>
              <a:rPr dirty="0" sz="1100" spc="5">
                <a:latin typeface="Times New Roman"/>
                <a:cs typeface="Times New Roman"/>
              </a:rPr>
              <a:t>the validity, or lack thereof,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capital market </a:t>
            </a:r>
            <a:r>
              <a:rPr dirty="0" sz="1100" spc="10">
                <a:latin typeface="Times New Roman"/>
                <a:cs typeface="Times New Roman"/>
              </a:rPr>
              <a:t>theory. </a:t>
            </a:r>
            <a:r>
              <a:rPr dirty="0" sz="1100" spc="5">
                <a:latin typeface="Times New Roman"/>
                <a:cs typeface="Times New Roman"/>
              </a:rPr>
              <a:t>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36)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Market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Portfolio: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25">
                <a:latin typeface="Times New Roman"/>
                <a:cs typeface="Times New Roman"/>
              </a:rPr>
              <a:t>M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called the market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risky securities.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highest point of  tangency between </a:t>
            </a:r>
            <a:r>
              <a:rPr dirty="0" sz="1100" spc="15">
                <a:latin typeface="Times New Roman"/>
                <a:cs typeface="Times New Roman"/>
              </a:rPr>
              <a:t>RF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efficient frontier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optimal </a:t>
            </a:r>
            <a:r>
              <a:rPr dirty="0" sz="1100" spc="5">
                <a:latin typeface="Times New Roman"/>
                <a:cs typeface="Times New Roman"/>
              </a:rPr>
              <a:t>risky portfolio. </a:t>
            </a:r>
            <a:r>
              <a:rPr dirty="0" sz="1100" spc="10">
                <a:latin typeface="Times New Roman"/>
                <a:cs typeface="Times New Roman"/>
              </a:rPr>
              <a:t>All 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would want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on the </a:t>
            </a:r>
            <a:r>
              <a:rPr dirty="0" sz="1100" spc="5">
                <a:latin typeface="Times New Roman"/>
                <a:cs typeface="Times New Roman"/>
              </a:rPr>
              <a:t>optimal line </a:t>
            </a:r>
            <a:r>
              <a:rPr dirty="0" sz="1100" spc="10">
                <a:latin typeface="Times New Roman"/>
                <a:cs typeface="Times New Roman"/>
              </a:rPr>
              <a:t>RF-M-L, </a:t>
            </a:r>
            <a:r>
              <a:rPr dirty="0" sz="1100" spc="5">
                <a:latin typeface="Times New Roman"/>
                <a:cs typeface="Times New Roman"/>
              </a:rPr>
              <a:t>and, unless they invested 100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percent of their wealth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risk-free </a:t>
            </a:r>
            <a:r>
              <a:rPr dirty="0" sz="1100" spc="10">
                <a:latin typeface="Times New Roman"/>
                <a:cs typeface="Times New Roman"/>
              </a:rPr>
              <a:t>asset, they would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10">
                <a:latin typeface="Times New Roman"/>
                <a:cs typeface="Times New Roman"/>
              </a:rPr>
              <a:t>portfolio </a:t>
            </a:r>
            <a:r>
              <a:rPr dirty="0" sz="1100" spc="25">
                <a:latin typeface="Times New Roman"/>
                <a:cs typeface="Times New Roman"/>
              </a:rPr>
              <a:t>M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portion  of their investable </a:t>
            </a:r>
            <a:r>
              <a:rPr dirty="0" sz="1100" spc="10">
                <a:latin typeface="Times New Roman"/>
                <a:cs typeface="Times New Roman"/>
              </a:rPr>
              <a:t>wealth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they would invest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wealth </a:t>
            </a:r>
            <a:r>
              <a:rPr dirty="0" sz="1100" spc="10">
                <a:latin typeface="Times New Roman"/>
                <a:cs typeface="Times New Roman"/>
              </a:rPr>
              <a:t>plus borrowed funds </a:t>
            </a:r>
            <a:r>
              <a:rPr dirty="0" sz="1100" spc="5">
                <a:latin typeface="Times New Roman"/>
                <a:cs typeface="Times New Roman"/>
              </a:rPr>
              <a:t>in  portfolio </a:t>
            </a:r>
            <a:r>
              <a:rPr dirty="0" sz="1100" spc="10">
                <a:latin typeface="Times New Roman"/>
                <a:cs typeface="Times New Roman"/>
              </a:rPr>
              <a:t>M. </a:t>
            </a:r>
            <a:r>
              <a:rPr dirty="0" sz="1100" spc="5">
                <a:latin typeface="Times New Roman"/>
                <a:cs typeface="Times New Roman"/>
              </a:rPr>
              <a:t>This portfolio is </a:t>
            </a:r>
            <a:r>
              <a:rPr dirty="0" sz="1100" spc="10">
                <a:latin typeface="Times New Roman"/>
                <a:cs typeface="Times New Roman"/>
              </a:rPr>
              <a:t>the optimal </a:t>
            </a:r>
            <a:r>
              <a:rPr dirty="0" sz="1100" spc="5">
                <a:latin typeface="Times New Roman"/>
                <a:cs typeface="Times New Roman"/>
              </a:rPr>
              <a:t>portfolio of risky assets. (Referred to </a:t>
            </a:r>
            <a:r>
              <a:rPr dirty="0" sz="1100" spc="10">
                <a:latin typeface="Times New Roman"/>
                <a:cs typeface="Times New Roman"/>
              </a:rPr>
              <a:t>Handout #  36)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Arbitrage Pricing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Theory: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854200" marR="127635" indent="-1721485">
              <a:lnSpc>
                <a:spcPts val="1300"/>
              </a:lnSpc>
            </a:pPr>
            <a:r>
              <a:rPr dirty="0" sz="1100" spc="20" b="1">
                <a:latin typeface="Times New Roman"/>
                <a:cs typeface="Times New Roman"/>
              </a:rPr>
              <a:t>An </a:t>
            </a:r>
            <a:r>
              <a:rPr dirty="0" sz="1100" spc="5" b="1">
                <a:latin typeface="Times New Roman"/>
                <a:cs typeface="Times New Roman"/>
              </a:rPr>
              <a:t>equilibrium </a:t>
            </a:r>
            <a:r>
              <a:rPr dirty="0" sz="1100" spc="10" b="1">
                <a:latin typeface="Times New Roman"/>
                <a:cs typeface="Times New Roman"/>
              </a:rPr>
              <a:t>theory </a:t>
            </a:r>
            <a:r>
              <a:rPr dirty="0" sz="1100" spc="5" b="1">
                <a:latin typeface="Times New Roman"/>
                <a:cs typeface="Times New Roman"/>
              </a:rPr>
              <a:t>of expected </a:t>
            </a:r>
            <a:r>
              <a:rPr dirty="0" sz="1100" spc="10" b="1">
                <a:latin typeface="Times New Roman"/>
                <a:cs typeface="Times New Roman"/>
              </a:rPr>
              <a:t>returns </a:t>
            </a:r>
            <a:r>
              <a:rPr dirty="0" sz="1100" spc="5" b="1">
                <a:latin typeface="Times New Roman"/>
                <a:cs typeface="Times New Roman"/>
              </a:rPr>
              <a:t>for </a:t>
            </a:r>
            <a:r>
              <a:rPr dirty="0" sz="1100" spc="10" b="1">
                <a:latin typeface="Times New Roman"/>
                <a:cs typeface="Times New Roman"/>
              </a:rPr>
              <a:t>securities involving few </a:t>
            </a:r>
            <a:r>
              <a:rPr dirty="0" sz="1100" spc="5" b="1">
                <a:latin typeface="Times New Roman"/>
                <a:cs typeface="Times New Roman"/>
              </a:rPr>
              <a:t>assumptions  </a:t>
            </a:r>
            <a:r>
              <a:rPr dirty="0" sz="1100" spc="10" b="1">
                <a:latin typeface="Times New Roman"/>
                <a:cs typeface="Times New Roman"/>
              </a:rPr>
              <a:t>about </a:t>
            </a:r>
            <a:r>
              <a:rPr dirty="0" sz="1100" spc="5" b="1">
                <a:latin typeface="Times New Roman"/>
                <a:cs typeface="Times New Roman"/>
              </a:rPr>
              <a:t>investor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preferences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50"/>
              </a:lnSpc>
            </a:pPr>
            <a:r>
              <a:rPr dirty="0" sz="1100" spc="5">
                <a:latin typeface="Times New Roman"/>
                <a:cs typeface="Times New Roman"/>
              </a:rPr>
              <a:t>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37)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Performance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Measurement: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 process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designed to facilitate </a:t>
            </a:r>
            <a:r>
              <a:rPr dirty="0" sz="1100" spc="10">
                <a:latin typeface="Times New Roman"/>
                <a:cs typeface="Times New Roman"/>
              </a:rPr>
              <a:t>making investment decisions in  an </a:t>
            </a:r>
            <a:r>
              <a:rPr dirty="0" sz="1100" spc="5">
                <a:latin typeface="Times New Roman"/>
                <a:cs typeface="Times New Roman"/>
              </a:rPr>
              <a:t>organized, </a:t>
            </a:r>
            <a:r>
              <a:rPr dirty="0" sz="1100" spc="10">
                <a:latin typeface="Times New Roman"/>
                <a:cs typeface="Times New Roman"/>
              </a:rPr>
              <a:t>systematic </a:t>
            </a:r>
            <a:r>
              <a:rPr dirty="0" sz="1100" spc="5">
                <a:latin typeface="Times New Roman"/>
                <a:cs typeface="Times New Roman"/>
              </a:rPr>
              <a:t>manner. </a:t>
            </a:r>
            <a:r>
              <a:rPr dirty="0" sz="1100" spc="10">
                <a:latin typeface="Times New Roman"/>
                <a:cs typeface="Times New Roman"/>
              </a:rPr>
              <a:t>Clearly, </a:t>
            </a:r>
            <a:r>
              <a:rPr dirty="0" sz="1100" spc="5">
                <a:latin typeface="Times New Roman"/>
                <a:cs typeface="Times New Roman"/>
              </a:rPr>
              <a:t>it is important to </a:t>
            </a:r>
            <a:r>
              <a:rPr dirty="0" sz="1100" spc="10">
                <a:latin typeface="Times New Roman"/>
                <a:cs typeface="Times New Roman"/>
              </a:rPr>
              <a:t>evaluate the </a:t>
            </a:r>
            <a:r>
              <a:rPr dirty="0" sz="1100" spc="5">
                <a:latin typeface="Times New Roman"/>
                <a:cs typeface="Times New Roman"/>
              </a:rPr>
              <a:t>effectiveness, of the  </a:t>
            </a:r>
            <a:r>
              <a:rPr dirty="0" sz="1100" spc="10">
                <a:latin typeface="Times New Roman"/>
                <a:cs typeface="Times New Roman"/>
              </a:rPr>
              <a:t>overall decision-making process.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measurement of portfolio performance allows  investors to determine the </a:t>
            </a:r>
            <a:r>
              <a:rPr dirty="0" sz="1100" spc="5">
                <a:latin typeface="Times New Roman"/>
                <a:cs typeface="Times New Roman"/>
              </a:rPr>
              <a:t>success of the portfolio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process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manager.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a key </a:t>
            </a:r>
            <a:r>
              <a:rPr dirty="0" sz="1100" spc="5">
                <a:latin typeface="Times New Roman"/>
                <a:cs typeface="Times New Roman"/>
              </a:rPr>
              <a:t>part of monitoring the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strategy that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objectives, constraints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preferences. (Referred </a:t>
            </a:r>
            <a:r>
              <a:rPr dirty="0" sz="1100" spc="10">
                <a:latin typeface="Times New Roman"/>
                <a:cs typeface="Times New Roman"/>
              </a:rPr>
              <a:t>to Handout #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38)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Derivatives: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Derivative assets </a:t>
            </a:r>
            <a:r>
              <a:rPr dirty="0" sz="1100" spc="10">
                <a:latin typeface="Times New Roman"/>
                <a:cs typeface="Times New Roman"/>
              </a:rPr>
              <a:t>get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name from the </a:t>
            </a:r>
            <a:r>
              <a:rPr dirty="0" sz="1100" spc="5">
                <a:latin typeface="Times New Roman"/>
                <a:cs typeface="Times New Roman"/>
              </a:rPr>
              <a:t>fact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derives </a:t>
            </a:r>
            <a:r>
              <a:rPr dirty="0" sz="1100" spc="10">
                <a:latin typeface="Times New Roman"/>
                <a:cs typeface="Times New Roman"/>
              </a:rPr>
              <a:t>from some </a:t>
            </a:r>
            <a:r>
              <a:rPr dirty="0" sz="1100" spc="5">
                <a:latin typeface="Times New Roman"/>
                <a:cs typeface="Times New Roman"/>
              </a:rPr>
              <a:t>other asset. 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coupon for a </a:t>
            </a:r>
            <a:r>
              <a:rPr dirty="0" sz="1100" spc="5">
                <a:latin typeface="Times New Roman"/>
                <a:cs typeface="Times New Roman"/>
              </a:rPr>
              <a:t>free </a:t>
            </a:r>
            <a:r>
              <a:rPr dirty="0" sz="1100" spc="10">
                <a:latin typeface="Times New Roman"/>
                <a:cs typeface="Times New Roman"/>
              </a:rPr>
              <a:t>Big Mac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inherently valuable; </a:t>
            </a:r>
            <a:r>
              <a:rPr dirty="0" sz="1100" spc="10">
                <a:latin typeface="Times New Roman"/>
                <a:cs typeface="Times New Roman"/>
              </a:rPr>
              <a:t>the paper on which </a:t>
            </a:r>
            <a:r>
              <a:rPr dirty="0" sz="1100" spc="5">
                <a:latin typeface="Times New Roman"/>
                <a:cs typeface="Times New Roman"/>
              </a:rPr>
              <a:t>it is printed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virtually worthless.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agree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coupon </a:t>
            </a:r>
            <a:r>
              <a:rPr dirty="0" sz="1100" spc="5">
                <a:latin typeface="Times New Roman"/>
                <a:cs typeface="Times New Roman"/>
              </a:rPr>
              <a:t>is valuable for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it represents: </a:t>
            </a:r>
            <a:r>
              <a:rPr dirty="0" sz="1100" spc="10">
                <a:latin typeface="Times New Roman"/>
                <a:cs typeface="Times New Roman"/>
              </a:rPr>
              <a:t>the  chance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get a $ </a:t>
            </a:r>
            <a:r>
              <a:rPr dirty="0" sz="1100" spc="5">
                <a:latin typeface="Times New Roman"/>
                <a:cs typeface="Times New Roman"/>
              </a:rPr>
              <a:t>2.50 sandwich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nothing.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coupon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simple </a:t>
            </a:r>
            <a:r>
              <a:rPr dirty="0" sz="1100" spc="5">
                <a:latin typeface="Times New Roman"/>
                <a:cs typeface="Times New Roman"/>
              </a:rPr>
              <a:t>derivative asset.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40)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683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6076" y="9438193"/>
            <a:ext cx="24130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2</a:t>
            </a:r>
            <a:r>
              <a:rPr dirty="0" sz="1100" spc="15">
                <a:latin typeface="Times New Roman"/>
                <a:cs typeface="Times New Roman"/>
              </a:rPr>
              <a:t>7</a:t>
            </a:r>
            <a:r>
              <a:rPr dirty="0" sz="1100" spc="1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35270" cy="4827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The Futures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Market: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futures contract is </a:t>
            </a:r>
            <a:r>
              <a:rPr dirty="0" sz="1100" spc="10">
                <a:latin typeface="Times New Roman"/>
                <a:cs typeface="Times New Roman"/>
              </a:rPr>
              <a:t>a promise; the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initially sells </a:t>
            </a:r>
            <a:r>
              <a:rPr dirty="0" sz="1100" spc="10">
                <a:latin typeface="Times New Roman"/>
                <a:cs typeface="Times New Roman"/>
              </a:rPr>
              <a:t>the contract promises to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deliver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quantity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standardize </a:t>
            </a:r>
            <a:r>
              <a:rPr dirty="0" sz="1100" spc="10">
                <a:latin typeface="Times New Roman"/>
                <a:cs typeface="Times New Roman"/>
              </a:rPr>
              <a:t>commodity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designated </a:t>
            </a:r>
            <a:r>
              <a:rPr dirty="0" sz="1100" spc="5">
                <a:latin typeface="Times New Roman"/>
                <a:cs typeface="Times New Roman"/>
              </a:rPr>
              <a:t>delivery point during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certain  </a:t>
            </a:r>
            <a:r>
              <a:rPr dirty="0" sz="1100" spc="10">
                <a:latin typeface="Times New Roman"/>
                <a:cs typeface="Times New Roman"/>
              </a:rPr>
              <a:t>month called a delivery month.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party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promises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pay a </a:t>
            </a:r>
            <a:r>
              <a:rPr dirty="0" sz="1100" spc="5">
                <a:latin typeface="Times New Roman"/>
                <a:cs typeface="Times New Roman"/>
              </a:rPr>
              <a:t>predetermined  price for </a:t>
            </a:r>
            <a:r>
              <a:rPr dirty="0" sz="1100" spc="10">
                <a:latin typeface="Times New Roman"/>
                <a:cs typeface="Times New Roman"/>
              </a:rPr>
              <a:t>the goods upon </a:t>
            </a:r>
            <a:r>
              <a:rPr dirty="0" sz="1100" spc="5">
                <a:latin typeface="Times New Roman"/>
                <a:cs typeface="Times New Roman"/>
              </a:rPr>
              <a:t>delivery. </a:t>
            </a:r>
            <a:r>
              <a:rPr dirty="0" sz="1100" spc="10">
                <a:latin typeface="Times New Roman"/>
                <a:cs typeface="Times New Roman"/>
              </a:rPr>
              <a:t>The person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promises to buy </a:t>
            </a:r>
            <a:r>
              <a:rPr dirty="0" sz="1100" spc="5">
                <a:latin typeface="Times New Roman"/>
                <a:cs typeface="Times New Roman"/>
              </a:rPr>
              <a:t>is said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long; the 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promises to </a:t>
            </a:r>
            <a:r>
              <a:rPr dirty="0" sz="1100" spc="5">
                <a:latin typeface="Times New Roman"/>
                <a:cs typeface="Times New Roman"/>
              </a:rPr>
              <a:t>deliver is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short.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5" b="1">
                <a:latin typeface="Times New Roman"/>
                <a:cs typeface="Times New Roman"/>
              </a:rPr>
              <a:t>Understanding </a:t>
            </a:r>
            <a:r>
              <a:rPr dirty="0" sz="1100" spc="10" b="1">
                <a:latin typeface="Times New Roman"/>
                <a:cs typeface="Times New Roman"/>
              </a:rPr>
              <a:t>Futures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Markets: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(Referred </a:t>
            </a:r>
            <a:r>
              <a:rPr dirty="0" sz="1100" spc="10">
                <a:latin typeface="Times New Roman"/>
                <a:cs typeface="Times New Roman"/>
              </a:rPr>
              <a:t>to Handout #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41)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Market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Participants: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Two types </a:t>
            </a:r>
            <a:r>
              <a:rPr dirty="0" sz="1100" spc="5">
                <a:latin typeface="Times New Roman"/>
                <a:cs typeface="Times New Roman"/>
              </a:rPr>
              <a:t>of participants are required in order </a:t>
            </a:r>
            <a:r>
              <a:rPr dirty="0" sz="1100" spc="10">
                <a:latin typeface="Times New Roman"/>
                <a:cs typeface="Times New Roman"/>
              </a:rPr>
              <a:t>for a futures market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successful: hedgers  and speculators. Without hedgers 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would not </a:t>
            </a:r>
            <a:r>
              <a:rPr dirty="0" sz="1100" spc="5">
                <a:latin typeface="Times New Roman"/>
                <a:cs typeface="Times New Roman"/>
              </a:rPr>
              <a:t>exist, </a:t>
            </a:r>
            <a:r>
              <a:rPr dirty="0" sz="1100" spc="10">
                <a:latin typeface="Times New Roman"/>
                <a:cs typeface="Times New Roman"/>
              </a:rPr>
              <a:t>and no economic </a:t>
            </a:r>
            <a:r>
              <a:rPr dirty="0" sz="1100" spc="5">
                <a:latin typeface="Times New Roman"/>
                <a:cs typeface="Times New Roman"/>
              </a:rPr>
              <a:t>function  </a:t>
            </a:r>
            <a:r>
              <a:rPr dirty="0" sz="1100" spc="10">
                <a:latin typeface="Times New Roman"/>
                <a:cs typeface="Times New Roman"/>
              </a:rPr>
              <a:t>would be performed by </a:t>
            </a:r>
            <a:r>
              <a:rPr dirty="0" sz="1100" spc="5">
                <a:latin typeface="Times New Roman"/>
                <a:cs typeface="Times New Roman"/>
              </a:rPr>
              <a:t>speculators. (Referred to </a:t>
            </a:r>
            <a:r>
              <a:rPr dirty="0" sz="1100" spc="10">
                <a:latin typeface="Times New Roman"/>
                <a:cs typeface="Times New Roman"/>
              </a:rPr>
              <a:t>Handout #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41)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Uses </a:t>
            </a:r>
            <a:r>
              <a:rPr dirty="0" sz="1100" spc="10" b="1">
                <a:latin typeface="Times New Roman"/>
                <a:cs typeface="Times New Roman"/>
              </a:rPr>
              <a:t>of</a:t>
            </a:r>
            <a:r>
              <a:rPr dirty="0" sz="1100" spc="5" b="1">
                <a:latin typeface="Times New Roman"/>
                <a:cs typeface="Times New Roman"/>
              </a:rPr>
              <a:t> Derivatives: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59"/>
              </a:spcBef>
            </a:pPr>
            <a:r>
              <a:rPr dirty="0" sz="1100" spc="5">
                <a:latin typeface="Times New Roman"/>
                <a:cs typeface="Times New Roman"/>
              </a:rPr>
              <a:t>(Referred </a:t>
            </a:r>
            <a:r>
              <a:rPr dirty="0" sz="1100" spc="10">
                <a:latin typeface="Times New Roman"/>
                <a:cs typeface="Times New Roman"/>
              </a:rPr>
              <a:t>to Handout #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44)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Options: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represent claims </a:t>
            </a:r>
            <a:r>
              <a:rPr dirty="0" sz="1100" spc="10">
                <a:latin typeface="Times New Roman"/>
                <a:cs typeface="Times New Roman"/>
              </a:rPr>
              <a:t>on an underlying common </a:t>
            </a:r>
            <a:r>
              <a:rPr dirty="0" sz="1100" spc="5">
                <a:latin typeface="Times New Roman"/>
                <a:cs typeface="Times New Roman"/>
              </a:rPr>
              <a:t>stock, are created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other investors?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corporation whose common stock underlies these claims has </a:t>
            </a:r>
            <a:r>
              <a:rPr dirty="0" sz="1100" spc="15">
                <a:latin typeface="Times New Roman"/>
                <a:cs typeface="Times New Roman"/>
              </a:rPr>
              <a:t>no  </a:t>
            </a:r>
            <a:r>
              <a:rPr dirty="0" sz="1100" spc="5">
                <a:latin typeface="Times New Roman"/>
                <a:cs typeface="Times New Roman"/>
              </a:rPr>
              <a:t>direct interest in the transaction,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15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responsible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creating, terminating,  or executing put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call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contracts.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508000">
              <a:lnSpc>
                <a:spcPts val="1310"/>
              </a:lnSpc>
            </a:pPr>
            <a:r>
              <a:rPr dirty="0" sz="1100" spc="5" b="1">
                <a:latin typeface="Times New Roman"/>
                <a:cs typeface="Times New Roman"/>
              </a:rPr>
              <a:t>Contracts giving </a:t>
            </a:r>
            <a:r>
              <a:rPr dirty="0" sz="1100" spc="10" b="1">
                <a:latin typeface="Times New Roman"/>
                <a:cs typeface="Times New Roman"/>
              </a:rPr>
              <a:t>the owner </a:t>
            </a:r>
            <a:r>
              <a:rPr dirty="0" sz="1100" spc="5" b="1">
                <a:latin typeface="Times New Roman"/>
                <a:cs typeface="Times New Roman"/>
              </a:rPr>
              <a:t>the right to </a:t>
            </a:r>
            <a:r>
              <a:rPr dirty="0" sz="1100" spc="10" b="1">
                <a:latin typeface="Times New Roman"/>
                <a:cs typeface="Times New Roman"/>
              </a:rPr>
              <a:t>buy or </a:t>
            </a:r>
            <a:r>
              <a:rPr dirty="0" sz="1100" spc="5" b="1">
                <a:latin typeface="Times New Roman"/>
                <a:cs typeface="Times New Roman"/>
              </a:rPr>
              <a:t>sell the </a:t>
            </a:r>
            <a:r>
              <a:rPr dirty="0" sz="1100" spc="10" b="1">
                <a:latin typeface="Times New Roman"/>
                <a:cs typeface="Times New Roman"/>
              </a:rPr>
              <a:t>underlying</a:t>
            </a:r>
            <a:r>
              <a:rPr dirty="0" sz="1100" spc="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asset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(Referred </a:t>
            </a:r>
            <a:r>
              <a:rPr dirty="0" sz="1100" spc="10">
                <a:latin typeface="Times New Roman"/>
                <a:cs typeface="Times New Roman"/>
              </a:rPr>
              <a:t>to Handout #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44)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7037"/>
            <a:ext cx="325691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4227" y="407037"/>
            <a:ext cx="23367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572391"/>
            <a:ext cx="5335905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 b="1">
                <a:latin typeface="Times New Roman"/>
                <a:cs typeface="Times New Roman"/>
              </a:rPr>
              <a:t>Settlement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Procedures: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When people buy </a:t>
            </a:r>
            <a:r>
              <a:rPr dirty="0" sz="1100" spc="5">
                <a:latin typeface="Times New Roman"/>
                <a:cs typeface="Times New Roman"/>
              </a:rPr>
              <a:t>securities, </a:t>
            </a:r>
            <a:r>
              <a:rPr dirty="0" sz="1100" spc="10">
                <a:latin typeface="Times New Roman"/>
                <a:cs typeface="Times New Roman"/>
              </a:rPr>
              <a:t>they must pay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them. Similarly, when people sell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they expect to receive </a:t>
            </a:r>
            <a:r>
              <a:rPr dirty="0" sz="1100" spc="10">
                <a:latin typeface="Times New Roman"/>
                <a:cs typeface="Times New Roman"/>
              </a:rPr>
              <a:t>cash from the </a:t>
            </a:r>
            <a:r>
              <a:rPr dirty="0" sz="1100" spc="5">
                <a:latin typeface="Times New Roman"/>
                <a:cs typeface="Times New Roman"/>
              </a:rPr>
              <a:t>sale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timely fashion. </a:t>
            </a:r>
            <a:r>
              <a:rPr dirty="0" sz="1100" spc="15">
                <a:latin typeface="Times New Roman"/>
                <a:cs typeface="Times New Roman"/>
              </a:rPr>
              <a:t>The new </a:t>
            </a:r>
            <a:r>
              <a:rPr dirty="0" sz="1100" spc="10">
                <a:latin typeface="Times New Roman"/>
                <a:cs typeface="Times New Roman"/>
              </a:rPr>
              <a:t>owner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security  expects to receive future dividends, annual reports </a:t>
            </a:r>
            <a:r>
              <a:rPr dirty="0" sz="1100" spc="10">
                <a:latin typeface="Times New Roman"/>
                <a:cs typeface="Times New Roman"/>
              </a:rPr>
              <a:t>and the proxy </a:t>
            </a:r>
            <a:r>
              <a:rPr dirty="0" sz="1100" spc="5">
                <a:latin typeface="Times New Roman"/>
                <a:cs typeface="Times New Roman"/>
              </a:rPr>
              <a:t>statement,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anything  else other shareholders receive.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activities surrounding </a:t>
            </a:r>
            <a:r>
              <a:rPr dirty="0" sz="1100" spc="10">
                <a:latin typeface="Times New Roman"/>
                <a:cs typeface="Times New Roman"/>
              </a:rPr>
              <a:t>the transfer </a:t>
            </a:r>
            <a:r>
              <a:rPr dirty="0" sz="1100" spc="5">
                <a:latin typeface="Times New Roman"/>
                <a:cs typeface="Times New Roman"/>
              </a:rPr>
              <a:t>of ownership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5" b="1" i="1">
                <a:latin typeface="Times New Roman"/>
                <a:cs typeface="Times New Roman"/>
              </a:rPr>
              <a:t>settlement </a:t>
            </a:r>
            <a:r>
              <a:rPr dirty="0" sz="1100" spc="5">
                <a:latin typeface="Times New Roman"/>
                <a:cs typeface="Times New Roman"/>
              </a:rPr>
              <a:t>procedures. Stock  </a:t>
            </a:r>
            <a:r>
              <a:rPr dirty="0" sz="1100" spc="10">
                <a:latin typeface="Times New Roman"/>
                <a:cs typeface="Times New Roman"/>
              </a:rPr>
              <a:t>and bond transactions in the United </a:t>
            </a:r>
            <a:r>
              <a:rPr dirty="0" sz="1100" spc="5">
                <a:latin typeface="Times New Roman"/>
                <a:cs typeface="Times New Roman"/>
              </a:rPr>
              <a:t>States settle three business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trade </a:t>
            </a:r>
            <a:r>
              <a:rPr dirty="0" sz="1100" spc="5" b="1">
                <a:latin typeface="Times New Roman"/>
                <a:cs typeface="Times New Roman"/>
              </a:rPr>
              <a:t>date</a:t>
            </a:r>
            <a:r>
              <a:rPr dirty="0" sz="1100" spc="5">
                <a:latin typeface="Times New Roman"/>
                <a:cs typeface="Times New Roman"/>
              </a:rPr>
              <a:t>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date the order was </a:t>
            </a:r>
            <a:r>
              <a:rPr dirty="0" sz="1100" spc="5">
                <a:latin typeface="Times New Roman"/>
                <a:cs typeface="Times New Roman"/>
              </a:rPr>
              <a:t>actually </a:t>
            </a:r>
            <a:r>
              <a:rPr dirty="0" sz="1100" spc="10">
                <a:latin typeface="Times New Roman"/>
                <a:cs typeface="Times New Roman"/>
              </a:rPr>
              <a:t>executed. </a:t>
            </a:r>
            <a:r>
              <a:rPr dirty="0" sz="1100" spc="5">
                <a:latin typeface="Times New Roman"/>
                <a:cs typeface="Times New Roman"/>
              </a:rPr>
              <a:t>Sellers </a:t>
            </a:r>
            <a:r>
              <a:rPr dirty="0" sz="1100" spc="10">
                <a:latin typeface="Times New Roman"/>
                <a:cs typeface="Times New Roman"/>
              </a:rPr>
              <a:t>have three </a:t>
            </a:r>
            <a:r>
              <a:rPr dirty="0" sz="1100" spc="15">
                <a:latin typeface="Times New Roman"/>
                <a:cs typeface="Times New Roman"/>
              </a:rPr>
              <a:t>days </a:t>
            </a:r>
            <a:r>
              <a:rPr dirty="0" sz="1100" spc="10">
                <a:latin typeface="Times New Roman"/>
                <a:cs typeface="Times New Roman"/>
              </a:rPr>
              <a:t>to deliver the stock  </a:t>
            </a:r>
            <a:r>
              <a:rPr dirty="0" sz="1100" spc="5">
                <a:latin typeface="Times New Roman"/>
                <a:cs typeface="Times New Roman"/>
              </a:rPr>
              <a:t>certificates, </a:t>
            </a:r>
            <a:r>
              <a:rPr dirty="0" sz="1100" spc="10">
                <a:latin typeface="Times New Roman"/>
                <a:cs typeface="Times New Roman"/>
              </a:rPr>
              <a:t>and buyers have the same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of time </a:t>
            </a:r>
            <a:r>
              <a:rPr dirty="0" sz="1100" spc="5">
                <a:latin typeface="Times New Roman"/>
                <a:cs typeface="Times New Roman"/>
              </a:rPr>
              <a:t>to deliver </a:t>
            </a:r>
            <a:r>
              <a:rPr dirty="0" sz="1100" spc="10">
                <a:latin typeface="Times New Roman"/>
                <a:cs typeface="Times New Roman"/>
              </a:rPr>
              <a:t>a check </a:t>
            </a:r>
            <a:r>
              <a:rPr dirty="0" sz="1100" spc="5">
                <a:latin typeface="Times New Roman"/>
                <a:cs typeface="Times New Roman"/>
              </a:rPr>
              <a:t>for the purchase  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number of market </a:t>
            </a:r>
            <a:r>
              <a:rPr dirty="0" sz="1100" spc="5">
                <a:latin typeface="Times New Roman"/>
                <a:cs typeface="Times New Roman"/>
              </a:rPr>
              <a:t>speculators </a:t>
            </a:r>
            <a:r>
              <a:rPr dirty="0" sz="1100" spc="10">
                <a:latin typeface="Times New Roman"/>
                <a:cs typeface="Times New Roman"/>
              </a:rPr>
              <a:t>engage in a practice known as a </a:t>
            </a:r>
            <a:r>
              <a:rPr dirty="0" sz="1100" spc="15" b="1">
                <a:latin typeface="Times New Roman"/>
                <a:cs typeface="Times New Roman"/>
              </a:rPr>
              <a:t>day </a:t>
            </a:r>
            <a:r>
              <a:rPr dirty="0" sz="1100" spc="10" b="1">
                <a:latin typeface="Times New Roman"/>
                <a:cs typeface="Times New Roman"/>
              </a:rPr>
              <a:t>trade</a:t>
            </a:r>
            <a:r>
              <a:rPr dirty="0" sz="1100" spc="10">
                <a:latin typeface="Times New Roman"/>
                <a:cs typeface="Times New Roman"/>
              </a:rPr>
              <a:t>, which involves  buying and </a:t>
            </a:r>
            <a:r>
              <a:rPr dirty="0" sz="1100" spc="5">
                <a:latin typeface="Times New Roman"/>
                <a:cs typeface="Times New Roman"/>
              </a:rPr>
              <a:t>selling securities </a:t>
            </a:r>
            <a:r>
              <a:rPr dirty="0" sz="1100" spc="10">
                <a:latin typeface="Times New Roman"/>
                <a:cs typeface="Times New Roman"/>
              </a:rPr>
              <a:t>on the same day. This </a:t>
            </a:r>
            <a:r>
              <a:rPr dirty="0" sz="1100" spc="5">
                <a:latin typeface="Times New Roman"/>
                <a:cs typeface="Times New Roman"/>
              </a:rPr>
              <a:t>practice is attractive for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reasons.  First </a:t>
            </a:r>
            <a:r>
              <a:rPr dirty="0" sz="1100" spc="10" b="1" i="1">
                <a:latin typeface="Times New Roman"/>
                <a:cs typeface="Times New Roman"/>
              </a:rPr>
              <a:t>many </a:t>
            </a:r>
            <a:r>
              <a:rPr dirty="0" sz="1100" spc="5" b="1" i="1">
                <a:latin typeface="Times New Roman"/>
                <a:cs typeface="Times New Roman"/>
              </a:rPr>
              <a:t>brokerage </a:t>
            </a:r>
            <a:r>
              <a:rPr dirty="0" sz="1100" spc="10" b="1" i="1">
                <a:latin typeface="Times New Roman"/>
                <a:cs typeface="Times New Roman"/>
              </a:rPr>
              <a:t>firms </a:t>
            </a:r>
            <a:r>
              <a:rPr dirty="0" sz="1100" spc="5" b="1" i="1">
                <a:latin typeface="Times New Roman"/>
                <a:cs typeface="Times New Roman"/>
              </a:rPr>
              <a:t>only </a:t>
            </a:r>
            <a:r>
              <a:rPr dirty="0" sz="1100" spc="10" b="1" i="1">
                <a:latin typeface="Times New Roman"/>
                <a:cs typeface="Times New Roman"/>
              </a:rPr>
              <a:t>charge one commission on a day </a:t>
            </a:r>
            <a:r>
              <a:rPr dirty="0" sz="1100" spc="5" b="1" i="1">
                <a:latin typeface="Times New Roman"/>
                <a:cs typeface="Times New Roman"/>
              </a:rPr>
              <a:t>trade</a:t>
            </a:r>
            <a:r>
              <a:rPr dirty="0" sz="1100" spc="5">
                <a:latin typeface="Times New Roman"/>
                <a:cs typeface="Times New Roman"/>
              </a:rPr>
              <a:t>. </a:t>
            </a:r>
            <a:r>
              <a:rPr dirty="0" sz="1100" spc="10">
                <a:latin typeface="Times New Roman"/>
                <a:cs typeface="Times New Roman"/>
              </a:rPr>
              <a:t>Second because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purchase and </a:t>
            </a:r>
            <a:r>
              <a:rPr dirty="0" sz="1100" spc="5">
                <a:latin typeface="Times New Roman"/>
                <a:cs typeface="Times New Roman"/>
              </a:rPr>
              <a:t>sale settle </a:t>
            </a:r>
            <a:r>
              <a:rPr dirty="0" sz="1100" spc="10">
                <a:latin typeface="Times New Roman"/>
                <a:cs typeface="Times New Roman"/>
              </a:rPr>
              <a:t>on the same day, </a:t>
            </a:r>
            <a:r>
              <a:rPr dirty="0" sz="1100" spc="5">
                <a:latin typeface="Times New Roman"/>
                <a:cs typeface="Times New Roman"/>
              </a:rPr>
              <a:t>technically it is not </a:t>
            </a:r>
            <a:r>
              <a:rPr dirty="0" sz="1100" spc="10">
                <a:latin typeface="Times New Roman"/>
                <a:cs typeface="Times New Roman"/>
              </a:rPr>
              <a:t>necessary </a:t>
            </a:r>
            <a:r>
              <a:rPr dirty="0" sz="1100" spc="5">
                <a:latin typeface="Times New Roman"/>
                <a:cs typeface="Times New Roman"/>
              </a:rPr>
              <a:t>to pay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 being </a:t>
            </a:r>
            <a:r>
              <a:rPr dirty="0" sz="1100" spc="10">
                <a:latin typeface="Times New Roman"/>
                <a:cs typeface="Times New Roman"/>
              </a:rPr>
              <a:t>purchased.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buys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and day </a:t>
            </a:r>
            <a:r>
              <a:rPr dirty="0" sz="1100" spc="5">
                <a:latin typeface="Times New Roman"/>
                <a:cs typeface="Times New Roman"/>
              </a:rPr>
              <a:t>trades it </a:t>
            </a:r>
            <a:r>
              <a:rPr dirty="0" sz="1100" spc="10">
                <a:latin typeface="Times New Roman"/>
                <a:cs typeface="Times New Roman"/>
              </a:rPr>
              <a:t>on an up day,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investor’s account will be credited with the gain (three days </a:t>
            </a:r>
            <a:r>
              <a:rPr dirty="0" sz="1100" spc="5">
                <a:latin typeface="Times New Roman"/>
                <a:cs typeface="Times New Roman"/>
              </a:rPr>
              <a:t>later) </a:t>
            </a:r>
            <a:r>
              <a:rPr dirty="0" sz="1100" spc="10">
                <a:latin typeface="Times New Roman"/>
                <a:cs typeface="Times New Roman"/>
              </a:rPr>
              <a:t>without ever </a:t>
            </a:r>
            <a:r>
              <a:rPr dirty="0" sz="1100" spc="5">
                <a:latin typeface="Times New Roman"/>
                <a:cs typeface="Times New Roman"/>
              </a:rPr>
              <a:t>writing </a:t>
            </a:r>
            <a:r>
              <a:rPr dirty="0" sz="1100" spc="10">
                <a:latin typeface="Times New Roman"/>
                <a:cs typeface="Times New Roman"/>
              </a:rPr>
              <a:t>a  check. </a:t>
            </a:r>
            <a:r>
              <a:rPr dirty="0" sz="1100" spc="5">
                <a:latin typeface="Times New Roman"/>
                <a:cs typeface="Times New Roman"/>
              </a:rPr>
              <a:t>If, instead, the stock declines,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investor’s account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charged </a:t>
            </a:r>
            <a:r>
              <a:rPr dirty="0" sz="1100" spc="5">
                <a:latin typeface="Times New Roman"/>
                <a:cs typeface="Times New Roman"/>
              </a:rPr>
              <a:t>difference.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merits </a:t>
            </a:r>
            <a:r>
              <a:rPr dirty="0" sz="1100" spc="10">
                <a:latin typeface="Times New Roman"/>
                <a:cs typeface="Times New Roman"/>
              </a:rPr>
              <a:t>of day trading became a </a:t>
            </a:r>
            <a:r>
              <a:rPr dirty="0" sz="1100" spc="5">
                <a:latin typeface="Times New Roman"/>
                <a:cs typeface="Times New Roman"/>
              </a:rPr>
              <a:t>lively </a:t>
            </a:r>
            <a:r>
              <a:rPr dirty="0" sz="1100" spc="10">
                <a:latin typeface="Times New Roman"/>
                <a:cs typeface="Times New Roman"/>
              </a:rPr>
              <a:t>topic in the late1990s </a:t>
            </a:r>
            <a:r>
              <a:rPr dirty="0" sz="1100" spc="5">
                <a:latin typeface="Times New Roman"/>
                <a:cs typeface="Times New Roman"/>
              </a:rPr>
              <a:t>with increased </a:t>
            </a:r>
            <a:r>
              <a:rPr dirty="0" sz="1100" spc="10">
                <a:latin typeface="Times New Roman"/>
                <a:cs typeface="Times New Roman"/>
              </a:rPr>
              <a:t>access to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internet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online brokerage accounts.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media routinely reports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fortunes </a:t>
            </a:r>
            <a:r>
              <a:rPr dirty="0" sz="1100" spc="10">
                <a:latin typeface="Times New Roman"/>
                <a:cs typeface="Times New Roman"/>
              </a:rPr>
              <a:t>made and  </a:t>
            </a:r>
            <a:r>
              <a:rPr dirty="0" sz="1100" spc="5">
                <a:latin typeface="Times New Roman"/>
                <a:cs typeface="Times New Roman"/>
              </a:rPr>
              <a:t>lost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people using the stock market like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slot </a:t>
            </a:r>
            <a:r>
              <a:rPr dirty="0" sz="1100" spc="10">
                <a:latin typeface="Times New Roman"/>
                <a:cs typeface="Times New Roman"/>
              </a:rPr>
              <a:t>machine </a:t>
            </a:r>
            <a:r>
              <a:rPr dirty="0" sz="1100" spc="5">
                <a:latin typeface="Times New Roman"/>
                <a:cs typeface="Times New Roman"/>
              </a:rPr>
              <a:t>over the lunch hour.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true day  trader speculates </a:t>
            </a:r>
            <a:r>
              <a:rPr dirty="0" sz="1100" spc="10">
                <a:latin typeface="Times New Roman"/>
                <a:cs typeface="Times New Roman"/>
              </a:rPr>
              <a:t>short term on </a:t>
            </a:r>
            <a:r>
              <a:rPr dirty="0" sz="1100" spc="5">
                <a:latin typeface="Times New Roman"/>
                <a:cs typeface="Times New Roman"/>
              </a:rPr>
              <a:t>the basis of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informed decision regarding </a:t>
            </a:r>
            <a:r>
              <a:rPr dirty="0" sz="1100" spc="10">
                <a:latin typeface="Times New Roman"/>
                <a:cs typeface="Times New Roman"/>
              </a:rPr>
              <a:t>a company. 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or she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1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merely </a:t>
            </a:r>
            <a:r>
              <a:rPr dirty="0" sz="1100" spc="5">
                <a:latin typeface="Times New Roman"/>
                <a:cs typeface="Times New Roman"/>
              </a:rPr>
              <a:t>roll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dice </a:t>
            </a:r>
            <a:r>
              <a:rPr dirty="0" sz="1100" spc="10">
                <a:latin typeface="Times New Roman"/>
                <a:cs typeface="Times New Roman"/>
              </a:rPr>
              <a:t>and hope a </a:t>
            </a:r>
            <a:r>
              <a:rPr dirty="0" sz="1100" spc="5">
                <a:latin typeface="Times New Roman"/>
                <a:cs typeface="Times New Roman"/>
              </a:rPr>
              <a:t>volatile stock </a:t>
            </a:r>
            <a:r>
              <a:rPr dirty="0" sz="1100" spc="10">
                <a:latin typeface="Times New Roman"/>
                <a:cs typeface="Times New Roman"/>
              </a:rPr>
              <a:t>moves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desired  </a:t>
            </a:r>
            <a:r>
              <a:rPr dirty="0" sz="1100" spc="5">
                <a:latin typeface="Times New Roman"/>
                <a:cs typeface="Times New Roman"/>
              </a:rPr>
              <a:t>direction.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call themselves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traders </a:t>
            </a:r>
            <a:r>
              <a:rPr dirty="0" sz="1100" spc="10">
                <a:latin typeface="Times New Roman"/>
                <a:cs typeface="Times New Roman"/>
              </a:rPr>
              <a:t>are really just gamblers. Psychologists </a:t>
            </a:r>
            <a:r>
              <a:rPr dirty="0" sz="1100" spc="15">
                <a:latin typeface="Times New Roman"/>
                <a:cs typeface="Times New Roman"/>
              </a:rPr>
              <a:t>know  </a:t>
            </a:r>
            <a:r>
              <a:rPr dirty="0" sz="1100" spc="10">
                <a:latin typeface="Times New Roman"/>
                <a:cs typeface="Times New Roman"/>
              </a:rPr>
              <a:t>that a gambler who </a:t>
            </a:r>
            <a:r>
              <a:rPr dirty="0" sz="1100" spc="5">
                <a:latin typeface="Times New Roman"/>
                <a:cs typeface="Times New Roman"/>
              </a:rPr>
              <a:t>scores </a:t>
            </a:r>
            <a:r>
              <a:rPr dirty="0" sz="1100" spc="10">
                <a:latin typeface="Times New Roman"/>
                <a:cs typeface="Times New Roman"/>
              </a:rPr>
              <a:t>a big win </a:t>
            </a:r>
            <a:r>
              <a:rPr dirty="0" sz="1100" spc="5">
                <a:latin typeface="Times New Roman"/>
                <a:cs typeface="Times New Roman"/>
              </a:rPr>
              <a:t>is often </a:t>
            </a:r>
            <a:r>
              <a:rPr dirty="0" sz="1100" spc="10">
                <a:latin typeface="Times New Roman"/>
                <a:cs typeface="Times New Roman"/>
              </a:rPr>
              <a:t>prone to gamble even </a:t>
            </a:r>
            <a:r>
              <a:rPr dirty="0" sz="1100" spc="5">
                <a:latin typeface="Times New Roman"/>
                <a:cs typeface="Times New Roman"/>
              </a:rPr>
              <a:t>more, </a:t>
            </a:r>
            <a:r>
              <a:rPr dirty="0" sz="1100" spc="10">
                <a:latin typeface="Times New Roman"/>
                <a:cs typeface="Times New Roman"/>
              </a:rPr>
              <a:t>sometimes  considers his or her winnings “free money” and may </a:t>
            </a:r>
            <a:r>
              <a:rPr dirty="0" sz="1100" spc="5">
                <a:latin typeface="Times New Roman"/>
                <a:cs typeface="Times New Roman"/>
              </a:rPr>
              <a:t>develop </a:t>
            </a:r>
            <a:r>
              <a:rPr dirty="0" sz="1100" spc="10">
                <a:latin typeface="Times New Roman"/>
                <a:cs typeface="Times New Roman"/>
              </a:rPr>
              <a:t>a more relaxed </a:t>
            </a:r>
            <a:r>
              <a:rPr dirty="0" sz="1100" spc="5">
                <a:latin typeface="Times New Roman"/>
                <a:cs typeface="Times New Roman"/>
              </a:rPr>
              <a:t>attitudes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toward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Some </a:t>
            </a:r>
            <a:r>
              <a:rPr dirty="0" sz="1100" spc="5" b="1" i="1">
                <a:latin typeface="Times New Roman"/>
                <a:cs typeface="Times New Roman"/>
              </a:rPr>
              <a:t>brokerage firms charge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single </a:t>
            </a:r>
            <a:r>
              <a:rPr dirty="0" sz="1100" spc="10" b="1" i="1">
                <a:latin typeface="Times New Roman"/>
                <a:cs typeface="Times New Roman"/>
              </a:rPr>
              <a:t>commission on a day</a:t>
            </a:r>
            <a:r>
              <a:rPr dirty="0" sz="1100" spc="5" b="1" i="1">
                <a:latin typeface="Times New Roman"/>
                <a:cs typeface="Times New Roman"/>
              </a:rPr>
              <a:t> trade.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Specialist </a:t>
            </a:r>
            <a:r>
              <a:rPr dirty="0" sz="1100" spc="10" b="1">
                <a:latin typeface="Times New Roman"/>
                <a:cs typeface="Times New Roman"/>
              </a:rPr>
              <a:t>and </a:t>
            </a:r>
            <a:r>
              <a:rPr dirty="0" sz="1100" spc="5" b="1">
                <a:latin typeface="Times New Roman"/>
                <a:cs typeface="Times New Roman"/>
              </a:rPr>
              <a:t>the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Book: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 misunderstand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role of the specialist. </a:t>
            </a:r>
            <a:r>
              <a:rPr dirty="0" sz="1100" spc="10">
                <a:latin typeface="Times New Roman"/>
                <a:cs typeface="Times New Roman"/>
              </a:rPr>
              <a:t>To some, the concept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 individual </a:t>
            </a:r>
            <a:r>
              <a:rPr dirty="0" sz="1100" spc="10">
                <a:latin typeface="Times New Roman"/>
                <a:cs typeface="Times New Roman"/>
              </a:rPr>
              <a:t>through which </a:t>
            </a:r>
            <a:r>
              <a:rPr dirty="0" sz="1100" spc="5">
                <a:latin typeface="Times New Roman"/>
                <a:cs typeface="Times New Roman"/>
              </a:rPr>
              <a:t>orders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5">
                <a:latin typeface="Times New Roman"/>
                <a:cs typeface="Times New Roman"/>
              </a:rPr>
              <a:t>suggests monopoly </a:t>
            </a:r>
            <a:r>
              <a:rPr dirty="0" sz="1100" spc="10">
                <a:latin typeface="Times New Roman"/>
                <a:cs typeface="Times New Roman"/>
              </a:rPr>
              <a:t>power.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image </a:t>
            </a:r>
            <a:r>
              <a:rPr dirty="0" sz="1100" spc="5">
                <a:latin typeface="Times New Roman"/>
                <a:cs typeface="Times New Roman"/>
              </a:rPr>
              <a:t>is not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case,  </a:t>
            </a:r>
            <a:r>
              <a:rPr dirty="0" sz="1100" spc="10">
                <a:latin typeface="Times New Roman"/>
                <a:cs typeface="Times New Roman"/>
              </a:rPr>
              <a:t>however.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specialist performs several </a:t>
            </a:r>
            <a:r>
              <a:rPr dirty="0" sz="1100" spc="10">
                <a:latin typeface="Times New Roman"/>
                <a:cs typeface="Times New Roman"/>
              </a:rPr>
              <a:t>useful </a:t>
            </a:r>
            <a:r>
              <a:rPr dirty="0" sz="1100" spc="5">
                <a:latin typeface="Times New Roman"/>
                <a:cs typeface="Times New Roman"/>
              </a:rPr>
              <a:t>functions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instrumental in fulfilling  the continuous market function 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exchange.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Specialist </a:t>
            </a:r>
            <a:r>
              <a:rPr dirty="0" sz="1100" spc="10" b="1">
                <a:latin typeface="Times New Roman"/>
                <a:cs typeface="Times New Roman"/>
              </a:rPr>
              <a:t>and </a:t>
            </a:r>
            <a:r>
              <a:rPr dirty="0" sz="1100" spc="5" b="1">
                <a:latin typeface="Times New Roman"/>
                <a:cs typeface="Times New Roman"/>
              </a:rPr>
              <a:t>the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Spread: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common phrase </a:t>
            </a:r>
            <a:r>
              <a:rPr dirty="0" sz="1100" spc="5">
                <a:latin typeface="Times New Roman"/>
                <a:cs typeface="Times New Roman"/>
              </a:rPr>
              <a:t>associated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specialist is the maintenance of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fair </a:t>
            </a:r>
            <a:r>
              <a:rPr dirty="0" sz="1100" spc="15" b="1" i="1">
                <a:latin typeface="Times New Roman"/>
                <a:cs typeface="Times New Roman"/>
              </a:rPr>
              <a:t>and </a:t>
            </a:r>
            <a:r>
              <a:rPr dirty="0" sz="1100" spc="5" b="1" i="1">
                <a:latin typeface="Times New Roman"/>
                <a:cs typeface="Times New Roman"/>
              </a:rPr>
              <a:t>orderly </a:t>
            </a:r>
            <a:r>
              <a:rPr dirty="0" sz="1100" spc="28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market.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worthy goal is </a:t>
            </a:r>
            <a:r>
              <a:rPr dirty="0" sz="1100" spc="10">
                <a:latin typeface="Times New Roman"/>
                <a:cs typeface="Times New Roman"/>
              </a:rPr>
              <a:t>the exchange’s charge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specialist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primary reason  for having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specialists.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5" b="1" i="1">
                <a:latin typeface="Times New Roman"/>
                <a:cs typeface="Times New Roman"/>
              </a:rPr>
              <a:t>Specialists </a:t>
            </a:r>
            <a:r>
              <a:rPr dirty="0" sz="1100" spc="10" b="1" i="1">
                <a:latin typeface="Times New Roman"/>
                <a:cs typeface="Times New Roman"/>
              </a:rPr>
              <a:t>help </a:t>
            </a:r>
            <a:r>
              <a:rPr dirty="0" sz="1100" spc="5" b="1" i="1">
                <a:latin typeface="Times New Roman"/>
                <a:cs typeface="Times New Roman"/>
              </a:rPr>
              <a:t>maintain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fair </a:t>
            </a:r>
            <a:r>
              <a:rPr dirty="0" sz="1100" spc="10" b="1" i="1">
                <a:latin typeface="Times New Roman"/>
                <a:cs typeface="Times New Roman"/>
              </a:rPr>
              <a:t>and </a:t>
            </a:r>
            <a:r>
              <a:rPr dirty="0" sz="1100" spc="5" b="1" i="1">
                <a:latin typeface="Times New Roman"/>
                <a:cs typeface="Times New Roman"/>
              </a:rPr>
              <a:t>orderly</a:t>
            </a:r>
            <a:r>
              <a:rPr dirty="0" sz="1100" spc="1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Adjusting </a:t>
            </a:r>
            <a:r>
              <a:rPr dirty="0" sz="1100" spc="5" b="1">
                <a:latin typeface="Times New Roman"/>
                <a:cs typeface="Times New Roman"/>
              </a:rPr>
              <a:t>limit </a:t>
            </a:r>
            <a:r>
              <a:rPr dirty="0" sz="1100" spc="10" b="1">
                <a:latin typeface="Times New Roman"/>
                <a:cs typeface="Times New Roman"/>
              </a:rPr>
              <a:t>and </a:t>
            </a:r>
            <a:r>
              <a:rPr dirty="0" sz="1100" spc="5" b="1">
                <a:latin typeface="Times New Roman"/>
                <a:cs typeface="Times New Roman"/>
              </a:rPr>
              <a:t>stop prices </a:t>
            </a:r>
            <a:r>
              <a:rPr dirty="0" sz="1100" spc="15" b="1">
                <a:latin typeface="Times New Roman"/>
                <a:cs typeface="Times New Roman"/>
              </a:rPr>
              <a:t>for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dividend: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12700" marR="5080">
              <a:lnSpc>
                <a:spcPts val="1300"/>
              </a:lnSpc>
            </a:pPr>
            <a:r>
              <a:rPr dirty="0" sz="1100">
                <a:latin typeface="Times New Roman"/>
                <a:cs typeface="Times New Roman"/>
              </a:rPr>
              <a:t>Limit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stock orders are normally automatically adjusted for the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of the cash  dividend.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On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ex-dividend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tend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fall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by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amount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50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28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7037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about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paid. Unless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customer indicates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contrary wish, </a:t>
            </a:r>
            <a:r>
              <a:rPr dirty="0" sz="1100">
                <a:latin typeface="Times New Roman"/>
                <a:cs typeface="Times New Roman"/>
              </a:rPr>
              <a:t>limit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stop prices are  automatically adjusted </a:t>
            </a:r>
            <a:r>
              <a:rPr dirty="0" sz="1100" spc="10">
                <a:latin typeface="Times New Roman"/>
                <a:cs typeface="Times New Roman"/>
              </a:rPr>
              <a:t>downward </a:t>
            </a:r>
            <a:r>
              <a:rPr dirty="0" sz="1100" spc="5">
                <a:latin typeface="Times New Roman"/>
                <a:cs typeface="Times New Roman"/>
              </a:rPr>
              <a:t>to reflect the dividend. 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customer elects not to have the  </a:t>
            </a:r>
            <a:r>
              <a:rPr dirty="0" sz="1100">
                <a:latin typeface="Times New Roman"/>
                <a:cs typeface="Times New Roman"/>
              </a:rPr>
              <a:t>limit </a:t>
            </a:r>
            <a:r>
              <a:rPr dirty="0" sz="1100" spc="5">
                <a:latin typeface="Times New Roman"/>
                <a:cs typeface="Times New Roman"/>
              </a:rPr>
              <a:t>or stop prices adjusted because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dividends,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broker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circle this item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he  order </a:t>
            </a:r>
            <a:r>
              <a:rPr dirty="0" sz="1100" spc="10">
                <a:latin typeface="Times New Roman"/>
                <a:cs typeface="Times New Roman"/>
              </a:rPr>
              <a:t>would be </a:t>
            </a:r>
            <a:r>
              <a:rPr dirty="0" sz="1100" spc="5">
                <a:latin typeface="Times New Roman"/>
                <a:cs typeface="Times New Roman"/>
              </a:rPr>
              <a:t>recorded accordingly. People often ask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security prices in United States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have been quoted in interval of 1/8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Dollar for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long. Frankly, there 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5">
                <a:latin typeface="Times New Roman"/>
                <a:cs typeface="Times New Roman"/>
              </a:rPr>
              <a:t>no 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reason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this practice other than tradition. In September </a:t>
            </a:r>
            <a:r>
              <a:rPr dirty="0" sz="1100" spc="10">
                <a:latin typeface="Times New Roman"/>
                <a:cs typeface="Times New Roman"/>
              </a:rPr>
              <a:t>1999 </a:t>
            </a:r>
            <a:r>
              <a:rPr dirty="0" sz="1100" spc="5">
                <a:latin typeface="Times New Roman"/>
                <a:cs typeface="Times New Roman"/>
              </a:rPr>
              <a:t>Wall Street Leaders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proposed phasing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conversion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decimal trading beginning in July 2000. This means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see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price such as </a:t>
            </a:r>
            <a:r>
              <a:rPr dirty="0" sz="1100" spc="10">
                <a:latin typeface="Times New Roman"/>
                <a:cs typeface="Times New Roman"/>
              </a:rPr>
              <a:t>$ </a:t>
            </a:r>
            <a:r>
              <a:rPr dirty="0" sz="1100" spc="5">
                <a:latin typeface="Times New Roman"/>
                <a:cs typeface="Times New Roman"/>
              </a:rPr>
              <a:t>56.05.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phase </a:t>
            </a:r>
            <a:r>
              <a:rPr dirty="0" sz="1100" spc="5">
                <a:latin typeface="Times New Roman"/>
                <a:cs typeface="Times New Roman"/>
              </a:rPr>
              <a:t>of transition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last  about five </a:t>
            </a:r>
            <a:r>
              <a:rPr dirty="0" sz="1100" spc="10">
                <a:latin typeface="Times New Roman"/>
                <a:cs typeface="Times New Roman"/>
              </a:rPr>
              <a:t>weeks and would </a:t>
            </a:r>
            <a:r>
              <a:rPr dirty="0" sz="1100" spc="5">
                <a:latin typeface="Times New Roman"/>
                <a:cs typeface="Times New Roman"/>
              </a:rPr>
              <a:t>involve trading in five-cent intervals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group of </a:t>
            </a:r>
            <a:r>
              <a:rPr dirty="0" sz="1100" spc="10">
                <a:latin typeface="Times New Roman"/>
                <a:cs typeface="Times New Roman"/>
              </a:rPr>
              <a:t>30 or40  </a:t>
            </a:r>
            <a:r>
              <a:rPr dirty="0" sz="1100" spc="5">
                <a:latin typeface="Times New Roman"/>
                <a:cs typeface="Times New Roman"/>
              </a:rPr>
              <a:t>selected securities. </a:t>
            </a:r>
            <a:r>
              <a:rPr dirty="0" sz="1100" spc="10">
                <a:latin typeface="Times New Roman"/>
                <a:cs typeface="Times New Roman"/>
              </a:rPr>
              <a:t>The second </a:t>
            </a:r>
            <a:r>
              <a:rPr dirty="0" sz="1100" spc="5">
                <a:latin typeface="Times New Roman"/>
                <a:cs typeface="Times New Roman"/>
              </a:rPr>
              <a:t>phase, expected to last about eight weeks,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allow  nickel increment trading in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third phase, beginning in October 2000, </a:t>
            </a:r>
            <a:r>
              <a:rPr dirty="0" sz="1100" spc="10">
                <a:latin typeface="Times New Roman"/>
                <a:cs typeface="Times New Roman"/>
              </a:rPr>
              <a:t>would  </a:t>
            </a:r>
            <a:r>
              <a:rPr dirty="0" sz="1100" spc="5">
                <a:latin typeface="Times New Roman"/>
                <a:cs typeface="Times New Roman"/>
              </a:rPr>
              <a:t>allow stocks to trade in whatever increment market demands. This could conceivably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pennies.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Ticker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Tape: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ticker </a:t>
            </a:r>
            <a:r>
              <a:rPr dirty="0" sz="1100" spc="10" b="1">
                <a:latin typeface="Times New Roman"/>
                <a:cs typeface="Times New Roman"/>
              </a:rPr>
              <a:t>tape </a:t>
            </a:r>
            <a:r>
              <a:rPr dirty="0" sz="1100" spc="5">
                <a:latin typeface="Times New Roman"/>
                <a:cs typeface="Times New Roman"/>
              </a:rPr>
              <a:t>is perhaps the most widely </a:t>
            </a:r>
            <a:r>
              <a:rPr dirty="0" sz="1100" spc="10">
                <a:latin typeface="Times New Roman"/>
                <a:cs typeface="Times New Roman"/>
              </a:rPr>
              <a:t>known symbol </a:t>
            </a:r>
            <a:r>
              <a:rPr dirty="0" sz="1100" spc="5">
                <a:latin typeface="Times New Roman"/>
                <a:cs typeface="Times New Roman"/>
              </a:rPr>
              <a:t>of the investment business.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5">
                <a:latin typeface="Times New Roman"/>
                <a:cs typeface="Times New Roman"/>
              </a:rPr>
              <a:t>appears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cable television stations, computer </a:t>
            </a:r>
            <a:r>
              <a:rPr dirty="0" sz="1100">
                <a:latin typeface="Times New Roman"/>
                <a:cs typeface="Times New Roman"/>
              </a:rPr>
              <a:t>monitors, </a:t>
            </a:r>
            <a:r>
              <a:rPr dirty="0" sz="1100" spc="5">
                <a:latin typeface="Times New Roman"/>
                <a:cs typeface="Times New Roman"/>
              </a:rPr>
              <a:t>in restaurants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bars in financial  centers, </a:t>
            </a:r>
            <a:r>
              <a:rPr dirty="0" sz="1100" spc="10">
                <a:latin typeface="Times New Roman"/>
                <a:cs typeface="Times New Roman"/>
              </a:rPr>
              <a:t>and on </a:t>
            </a:r>
            <a:r>
              <a:rPr dirty="0" sz="1100" spc="5">
                <a:latin typeface="Times New Roman"/>
                <a:cs typeface="Times New Roman"/>
              </a:rPr>
              <a:t>handheld receivers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golf courses through out the </a:t>
            </a:r>
            <a:r>
              <a:rPr dirty="0" sz="1100" spc="10">
                <a:latin typeface="Times New Roman"/>
                <a:cs typeface="Times New Roman"/>
              </a:rPr>
              <a:t>world. </a:t>
            </a:r>
            <a:r>
              <a:rPr dirty="0" sz="1100" spc="5">
                <a:latin typeface="Times New Roman"/>
                <a:cs typeface="Times New Roman"/>
              </a:rPr>
              <a:t>Customers </a:t>
            </a:r>
            <a:r>
              <a:rPr dirty="0" sz="1100" spc="15">
                <a:latin typeface="Times New Roman"/>
                <a:cs typeface="Times New Roman"/>
              </a:rPr>
              <a:t>who  </a:t>
            </a:r>
            <a:r>
              <a:rPr dirty="0" sz="1100" spc="5">
                <a:latin typeface="Times New Roman"/>
                <a:cs typeface="Times New Roman"/>
              </a:rPr>
              <a:t>place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order while in the broker office enjoy watching the tape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looking for their trade.  Normally </a:t>
            </a:r>
            <a:r>
              <a:rPr dirty="0" sz="1100" spc="10">
                <a:latin typeface="Times New Roman"/>
                <a:cs typeface="Times New Roman"/>
              </a:rPr>
              <a:t>a trade </a:t>
            </a:r>
            <a:r>
              <a:rPr dirty="0" sz="1100" spc="5">
                <a:latin typeface="Times New Roman"/>
                <a:cs typeface="Times New Roman"/>
              </a:rPr>
              <a:t>crosses the </a:t>
            </a:r>
            <a:r>
              <a:rPr dirty="0" sz="1100" spc="10">
                <a:latin typeface="Times New Roman"/>
                <a:cs typeface="Times New Roman"/>
              </a:rPr>
              <a:t>ticker </a:t>
            </a:r>
            <a:r>
              <a:rPr dirty="0" sz="1100" spc="5">
                <a:latin typeface="Times New Roman"/>
                <a:cs typeface="Times New Roman"/>
              </a:rPr>
              <a:t>tape </a:t>
            </a:r>
            <a:r>
              <a:rPr dirty="0" sz="1100" spc="10">
                <a:latin typeface="Times New Roman"/>
                <a:cs typeface="Times New Roman"/>
              </a:rPr>
              <a:t>within </a:t>
            </a:r>
            <a:r>
              <a:rPr dirty="0" sz="1100" spc="5">
                <a:latin typeface="Times New Roman"/>
                <a:cs typeface="Times New Roman"/>
              </a:rPr>
              <a:t>five minutes of placing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order,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Format: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At one </a:t>
            </a:r>
            <a:r>
              <a:rPr dirty="0" sz="110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the ticker tape actually appeared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paper tape, coming out of domed bell jar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piling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to the floor. </a:t>
            </a:r>
            <a:r>
              <a:rPr dirty="0" sz="1100" spc="10">
                <a:latin typeface="Times New Roman"/>
                <a:cs typeface="Times New Roman"/>
              </a:rPr>
              <a:t>Today </a:t>
            </a:r>
            <a:r>
              <a:rPr dirty="0" sz="1100" spc="5">
                <a:latin typeface="Times New Roman"/>
                <a:cs typeface="Times New Roman"/>
              </a:rPr>
              <a:t>the tape is electronic, passing </a:t>
            </a:r>
            <a:r>
              <a:rPr dirty="0" sz="1100" spc="10">
                <a:latin typeface="Times New Roman"/>
                <a:cs typeface="Times New Roman"/>
              </a:rPr>
              <a:t>by on the </a:t>
            </a:r>
            <a:r>
              <a:rPr dirty="0" sz="1100" spc="5">
                <a:latin typeface="Times New Roman"/>
                <a:cs typeface="Times New Roman"/>
              </a:rPr>
              <a:t>screen but  generally not preserved for subsequent retrieval.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Active </a:t>
            </a:r>
            <a:r>
              <a:rPr dirty="0" sz="1100" spc="10">
                <a:latin typeface="Times New Roman"/>
                <a:cs typeface="Times New Roman"/>
              </a:rPr>
              <a:t>well known </a:t>
            </a:r>
            <a:r>
              <a:rPr dirty="0" sz="1100" spc="5">
                <a:latin typeface="Times New Roman"/>
                <a:cs typeface="Times New Roman"/>
              </a:rPr>
              <a:t>companies, ticker  tape some time eliminates leading numbers in the price under the presumption that people 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are following that particular stock </a:t>
            </a:r>
            <a:r>
              <a:rPr dirty="0" sz="1100" spc="10">
                <a:latin typeface="Times New Roman"/>
                <a:cs typeface="Times New Roman"/>
              </a:rPr>
              <a:t>know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approximate current price.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decimals  separate </a:t>
            </a: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trades; </a:t>
            </a:r>
            <a:r>
              <a:rPr dirty="0" sz="1100" spc="10">
                <a:latin typeface="Times New Roman"/>
                <a:cs typeface="Times New Roman"/>
              </a:rPr>
              <a:t>whole </a:t>
            </a:r>
            <a:r>
              <a:rPr dirty="0" sz="1100" spc="5">
                <a:latin typeface="Times New Roman"/>
                <a:cs typeface="Times New Roman"/>
              </a:rPr>
              <a:t>the dollars are </a:t>
            </a:r>
            <a:r>
              <a:rPr dirty="0" sz="1100">
                <a:latin typeface="Times New Roman"/>
                <a:cs typeface="Times New Roman"/>
              </a:rPr>
              <a:t>omitted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second trade. Information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arrives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ticker tape continuously throughout the trading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as trade occurs at the  various specialist posts.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entry such as this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appears </a:t>
            </a:r>
            <a:r>
              <a:rPr dirty="0" sz="1100" spc="10">
                <a:latin typeface="Times New Roman"/>
                <a:cs typeface="Times New Roman"/>
              </a:rPr>
              <a:t>when two </a:t>
            </a:r>
            <a:r>
              <a:rPr dirty="0" sz="1100" spc="5">
                <a:latin typeface="Times New Roman"/>
                <a:cs typeface="Times New Roman"/>
              </a:rPr>
              <a:t>trades happen to be  entered without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other intervening trade in another security. This may well have been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market order to </a:t>
            </a:r>
            <a:r>
              <a:rPr dirty="0" sz="1100" spc="10">
                <a:latin typeface="Times New Roman"/>
                <a:cs typeface="Times New Roman"/>
              </a:rPr>
              <a:t>buy 800 </a:t>
            </a:r>
            <a:r>
              <a:rPr dirty="0" sz="1100" spc="5">
                <a:latin typeface="Times New Roman"/>
                <a:cs typeface="Times New Roman"/>
              </a:rPr>
              <a:t>shares, with the trade filled at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prices. Different information  venders use slightly different ticker tape formats. Some, for instance, also </a:t>
            </a:r>
            <a:r>
              <a:rPr dirty="0" sz="1100" spc="10">
                <a:latin typeface="Times New Roman"/>
                <a:cs typeface="Times New Roman"/>
              </a:rPr>
              <a:t>show </a:t>
            </a:r>
            <a:r>
              <a:rPr dirty="0" sz="1100" spc="5">
                <a:latin typeface="Times New Roman"/>
                <a:cs typeface="Times New Roman"/>
              </a:rPr>
              <a:t>the daily  price change for each security.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Accuracy: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heavy trading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the ticker tap cannot keep up. </a:t>
            </a: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5">
                <a:latin typeface="Times New Roman"/>
                <a:cs typeface="Times New Roman"/>
              </a:rPr>
              <a:t>electronics can </a:t>
            </a:r>
            <a:r>
              <a:rPr dirty="0" sz="1100" spc="10">
                <a:latin typeface="Times New Roman"/>
                <a:cs typeface="Times New Roman"/>
              </a:rPr>
              <a:t>work </a:t>
            </a:r>
            <a:r>
              <a:rPr dirty="0" sz="1100" spc="5">
                <a:latin typeface="Times New Roman"/>
                <a:cs typeface="Times New Roman"/>
              </a:rPr>
              <a:t>at the  speed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light, the human </a:t>
            </a:r>
            <a:r>
              <a:rPr dirty="0" sz="1100" spc="15">
                <a:latin typeface="Times New Roman"/>
                <a:cs typeface="Times New Roman"/>
              </a:rPr>
              <a:t>eye </a:t>
            </a:r>
            <a:r>
              <a:rPr dirty="0" sz="1100" spc="5">
                <a:latin typeface="Times New Roman"/>
                <a:cs typeface="Times New Roman"/>
              </a:rPr>
              <a:t>cannot. </a:t>
            </a: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practical upper speed at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the tape can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move.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>
                <a:latin typeface="Times New Roman"/>
                <a:cs typeface="Times New Roman"/>
              </a:rPr>
              <a:t>limit </a:t>
            </a:r>
            <a:r>
              <a:rPr dirty="0" sz="1100" spc="5">
                <a:latin typeface="Times New Roman"/>
                <a:cs typeface="Times New Roman"/>
              </a:rPr>
              <a:t>is reached, incoming trade information gets backlogged awaiting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5">
                <a:latin typeface="Times New Roman"/>
                <a:cs typeface="Times New Roman"/>
              </a:rPr>
              <a:t>passage across the monitor.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system </a:t>
            </a:r>
            <a:r>
              <a:rPr dirty="0" sz="1100" spc="5">
                <a:latin typeface="Times New Roman"/>
                <a:cs typeface="Times New Roman"/>
              </a:rPr>
              <a:t>is able to monitor the buffered data in queue,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busy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periodic notices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ticker display indicate the length of the current </a:t>
            </a:r>
            <a:r>
              <a:rPr dirty="0" sz="1100" spc="10">
                <a:latin typeface="Times New Roman"/>
                <a:cs typeface="Times New Roman"/>
              </a:rPr>
              <a:t>delay. </a:t>
            </a:r>
            <a:r>
              <a:rPr dirty="0" sz="1100" spc="15">
                <a:latin typeface="Times New Roman"/>
                <a:cs typeface="Times New Roman"/>
              </a:rPr>
              <a:t>At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brokerage </a:t>
            </a:r>
            <a:r>
              <a:rPr dirty="0" sz="1100">
                <a:latin typeface="Times New Roman"/>
                <a:cs typeface="Times New Roman"/>
              </a:rPr>
              <a:t>firm, </a:t>
            </a:r>
            <a:r>
              <a:rPr dirty="0" sz="1100" spc="5">
                <a:latin typeface="Times New Roman"/>
                <a:cs typeface="Times New Roman"/>
              </a:rPr>
              <a:t>some might </a:t>
            </a:r>
            <a:r>
              <a:rPr dirty="0" sz="1100" spc="10">
                <a:latin typeface="Times New Roman"/>
                <a:cs typeface="Times New Roman"/>
              </a:rPr>
              <a:t>say, "The </a:t>
            </a:r>
            <a:r>
              <a:rPr dirty="0" sz="1100" spc="5">
                <a:latin typeface="Times New Roman"/>
                <a:cs typeface="Times New Roman"/>
              </a:rPr>
              <a:t>tape is </a:t>
            </a:r>
            <a:r>
              <a:rPr dirty="0" sz="1100" spc="10">
                <a:latin typeface="Times New Roman"/>
                <a:cs typeface="Times New Roman"/>
              </a:rPr>
              <a:t>10 </a:t>
            </a:r>
            <a:r>
              <a:rPr dirty="0" sz="1100" spc="5">
                <a:latin typeface="Times New Roman"/>
                <a:cs typeface="Times New Roman"/>
              </a:rPr>
              <a:t>minutes late." This indication of heavy  volume implies that the tape should not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relied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for current price information. </a:t>
            </a:r>
            <a:r>
              <a:rPr dirty="0" sz="1100" spc="10">
                <a:latin typeface="Times New Roman"/>
                <a:cs typeface="Times New Roman"/>
              </a:rPr>
              <a:t>Punching  up </a:t>
            </a:r>
            <a:r>
              <a:rPr dirty="0" sz="1100" spc="5">
                <a:latin typeface="Times New Roman"/>
                <a:cs typeface="Times New Roman"/>
              </a:rPr>
              <a:t>individual quotations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terminal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more accurate. Errors some </a:t>
            </a:r>
            <a:r>
              <a:rPr dirty="0" sz="110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occur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people input data into the price reporting system. Clerks correct these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they  discover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05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Other </a:t>
            </a:r>
            <a:r>
              <a:rPr dirty="0" sz="1100" spc="5" b="1">
                <a:latin typeface="Times New Roman"/>
                <a:cs typeface="Times New Roman"/>
              </a:rPr>
              <a:t>ticker </a:t>
            </a:r>
            <a:r>
              <a:rPr dirty="0" sz="1100" spc="10" b="1">
                <a:latin typeface="Times New Roman"/>
                <a:cs typeface="Times New Roman"/>
              </a:rPr>
              <a:t>tape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information:</a:t>
            </a:r>
            <a:endParaRPr sz="1100">
              <a:latin typeface="Times New Roman"/>
              <a:cs typeface="Times New Roman"/>
            </a:endParaRPr>
          </a:p>
          <a:p>
            <a:pPr marL="12700" marR="5715">
              <a:lnSpc>
                <a:spcPts val="1300"/>
              </a:lnSpc>
              <a:spcBef>
                <a:spcPts val="45"/>
              </a:spcBef>
            </a:pPr>
            <a:r>
              <a:rPr dirty="0" sz="1100" spc="5">
                <a:latin typeface="Times New Roman"/>
                <a:cs typeface="Times New Roman"/>
              </a:rPr>
              <a:t>Notices other than price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volume </a:t>
            </a:r>
            <a:r>
              <a:rPr dirty="0" sz="1100">
                <a:latin typeface="Times New Roman"/>
                <a:cs typeface="Times New Roman"/>
              </a:rPr>
              <a:t>sometime </a:t>
            </a:r>
            <a:r>
              <a:rPr dirty="0" sz="1100" spc="5">
                <a:latin typeface="Times New Roman"/>
                <a:cs typeface="Times New Roman"/>
              </a:rPr>
              <a:t>appear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ticker tape.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one day </a:t>
            </a:r>
            <a:r>
              <a:rPr dirty="0" sz="1100" spc="5">
                <a:latin typeface="Times New Roman"/>
                <a:cs typeface="Times New Roman"/>
              </a:rPr>
              <a:t>in  early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1981,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ticker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tape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announced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ominous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news: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"Shots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fired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Reagan."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29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7037"/>
            <a:ext cx="5336540" cy="89363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options contracts 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familiar derivative </a:t>
            </a:r>
            <a:r>
              <a:rPr dirty="0" sz="1100" spc="10">
                <a:latin typeface="Times New Roman"/>
                <a:cs typeface="Times New Roman"/>
              </a:rPr>
              <a:t>assets. These </a:t>
            </a:r>
            <a:r>
              <a:rPr dirty="0" sz="1100" spc="5">
                <a:latin typeface="Times New Roman"/>
                <a:cs typeface="Times New Roman"/>
              </a:rPr>
              <a:t>building blocks  </a:t>
            </a:r>
            <a:r>
              <a:rPr dirty="0" sz="1100" spc="10">
                <a:latin typeface="Times New Roman"/>
                <a:cs typeface="Times New Roman"/>
              </a:rPr>
              <a:t>of risk management programs are used by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large investment houses and commercial  </a:t>
            </a:r>
            <a:r>
              <a:rPr dirty="0" sz="1100" spc="5">
                <a:latin typeface="Times New Roman"/>
                <a:cs typeface="Times New Roman"/>
              </a:rPr>
              <a:t>banks.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281940" marR="277495">
              <a:lnSpc>
                <a:spcPts val="13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three broad </a:t>
            </a:r>
            <a:r>
              <a:rPr dirty="0" sz="1100" spc="5" b="1" i="1">
                <a:latin typeface="Times New Roman"/>
                <a:cs typeface="Times New Roman"/>
              </a:rPr>
              <a:t>categories of securities </a:t>
            </a:r>
            <a:r>
              <a:rPr dirty="0" sz="1100" spc="10" b="1" i="1">
                <a:latin typeface="Times New Roman"/>
                <a:cs typeface="Times New Roman"/>
              </a:rPr>
              <a:t>are </a:t>
            </a:r>
            <a:r>
              <a:rPr dirty="0" sz="1100" spc="5" b="1" i="1">
                <a:latin typeface="Times New Roman"/>
                <a:cs typeface="Times New Roman"/>
              </a:rPr>
              <a:t>equities, fixed </a:t>
            </a:r>
            <a:r>
              <a:rPr dirty="0" sz="1100" spc="10" b="1" i="1">
                <a:latin typeface="Times New Roman"/>
                <a:cs typeface="Times New Roman"/>
              </a:rPr>
              <a:t>income </a:t>
            </a:r>
            <a:r>
              <a:rPr dirty="0" sz="1100" spc="5" b="1" i="1">
                <a:latin typeface="Times New Roman"/>
                <a:cs typeface="Times New Roman"/>
              </a:rPr>
              <a:t>securities, </a:t>
            </a:r>
            <a:r>
              <a:rPr dirty="0" sz="1100" spc="15" b="1" i="1">
                <a:latin typeface="Times New Roman"/>
                <a:cs typeface="Times New Roman"/>
              </a:rPr>
              <a:t>and  </a:t>
            </a:r>
            <a:r>
              <a:rPr dirty="0" sz="1100" spc="10" b="1" i="1">
                <a:latin typeface="Times New Roman"/>
                <a:cs typeface="Times New Roman"/>
              </a:rPr>
              <a:t>derivative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asset.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THREE REASONS FOR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INVESTING: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choose </a:t>
            </a:r>
            <a:r>
              <a:rPr dirty="0" sz="1100" spc="5">
                <a:latin typeface="Times New Roman"/>
                <a:cs typeface="Times New Roman"/>
              </a:rPr>
              <a:t>to invest to supplement their </a:t>
            </a:r>
            <a:r>
              <a:rPr dirty="0" sz="1100" spc="10">
                <a:latin typeface="Times New Roman"/>
                <a:cs typeface="Times New Roman"/>
              </a:rPr>
              <a:t>income,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earn </a:t>
            </a:r>
            <a:r>
              <a:rPr dirty="0" sz="1100" spc="5">
                <a:latin typeface="Times New Roman"/>
                <a:cs typeface="Times New Roman"/>
              </a:rPr>
              <a:t>gains,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experience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excitement of the </a:t>
            </a:r>
            <a:r>
              <a:rPr dirty="0" sz="1100" spc="10">
                <a:latin typeface="Times New Roman"/>
                <a:cs typeface="Times New Roman"/>
              </a:rPr>
              <a:t>investment</a:t>
            </a:r>
            <a:r>
              <a:rPr dirty="0" sz="1100" spc="5">
                <a:latin typeface="Times New Roman"/>
                <a:cs typeface="Times New Roman"/>
              </a:rPr>
              <a:t> process.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arenR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Income: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Times New Roman"/>
              <a:buAutoNum type="arabicParenR"/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Some people invest in </a:t>
            </a:r>
            <a:r>
              <a:rPr dirty="0" sz="1100" spc="5">
                <a:latin typeface="Times New Roman"/>
                <a:cs typeface="Times New Roman"/>
              </a:rPr>
              <a:t>order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provide or supplement </a:t>
            </a:r>
            <a:r>
              <a:rPr dirty="0" sz="1100" spc="10">
                <a:latin typeface="Times New Roman"/>
                <a:cs typeface="Times New Roman"/>
              </a:rPr>
              <a:t>their income. Investments </a:t>
            </a:r>
            <a:r>
              <a:rPr dirty="0" sz="1100" spc="5">
                <a:latin typeface="Times New Roman"/>
                <a:cs typeface="Times New Roman"/>
              </a:rPr>
              <a:t>provide  </a:t>
            </a:r>
            <a:r>
              <a:rPr dirty="0" sz="1100" spc="10">
                <a:latin typeface="Times New Roman"/>
                <a:cs typeface="Times New Roman"/>
              </a:rPr>
              <a:t>income through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payment </a:t>
            </a:r>
            <a:r>
              <a:rPr dirty="0" sz="1100" spc="5">
                <a:latin typeface="Times New Roman"/>
                <a:cs typeface="Times New Roman"/>
              </a:rPr>
              <a:t>of dividends or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arenR" startAt="2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Appreciation: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arenR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Other individuals, especially those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peak working </a:t>
            </a:r>
            <a:r>
              <a:rPr dirty="0" sz="1100" spc="5">
                <a:latin typeface="Times New Roman"/>
                <a:cs typeface="Times New Roman"/>
              </a:rPr>
              <a:t>years, may </a:t>
            </a:r>
            <a:r>
              <a:rPr dirty="0" sz="1100" spc="10">
                <a:latin typeface="Times New Roman"/>
                <a:cs typeface="Times New Roman"/>
              </a:rPr>
              <a:t>be more </a:t>
            </a:r>
            <a:r>
              <a:rPr dirty="0" sz="1100" spc="5">
                <a:latin typeface="Times New Roman"/>
                <a:cs typeface="Times New Roman"/>
              </a:rPr>
              <a:t>interested </a:t>
            </a:r>
            <a:r>
              <a:rPr dirty="0" sz="1100" spc="10">
                <a:latin typeface="Times New Roman"/>
                <a:cs typeface="Times New Roman"/>
              </a:rPr>
              <a:t>in  </a:t>
            </a:r>
            <a:r>
              <a:rPr dirty="0" sz="1100" spc="5">
                <a:latin typeface="Times New Roman"/>
                <a:cs typeface="Times New Roman"/>
              </a:rPr>
              <a:t>seeing 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their investments </a:t>
            </a:r>
            <a:r>
              <a:rPr dirty="0" sz="1100" spc="10">
                <a:latin typeface="Times New Roman"/>
                <a:cs typeface="Times New Roman"/>
              </a:rPr>
              <a:t>grow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in receiving </a:t>
            </a:r>
            <a:r>
              <a:rPr dirty="0" sz="1100" spc="10">
                <a:latin typeface="Times New Roman"/>
                <a:cs typeface="Times New Roman"/>
              </a:rPr>
              <a:t>any income from  investment. </a:t>
            </a:r>
            <a:r>
              <a:rPr dirty="0" sz="1100" spc="5">
                <a:latin typeface="Times New Roman"/>
                <a:cs typeface="Times New Roman"/>
              </a:rPr>
              <a:t>Appreciation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increase in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arenR" startAt="3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Excitement: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Investing is frequently </a:t>
            </a:r>
            <a:r>
              <a:rPr dirty="0" sz="1100" spc="10">
                <a:latin typeface="Times New Roman"/>
                <a:cs typeface="Times New Roman"/>
              </a:rPr>
              <a:t>someone’s hobby. </a:t>
            </a:r>
            <a:r>
              <a:rPr dirty="0" sz="1100" spc="5">
                <a:latin typeface="Times New Roman"/>
                <a:cs typeface="Times New Roman"/>
              </a:rPr>
              <a:t>Investing 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inherently </a:t>
            </a:r>
            <a:r>
              <a:rPr dirty="0" sz="1100" spc="10">
                <a:latin typeface="Times New Roman"/>
                <a:cs typeface="Times New Roman"/>
              </a:rPr>
              <a:t>an end </a:t>
            </a:r>
            <a:r>
              <a:rPr dirty="0" sz="1100" spc="5">
                <a:latin typeface="Times New Roman"/>
                <a:cs typeface="Times New Roman"/>
              </a:rPr>
              <a:t>in itself; it is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means to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end. Ultimately, the investment objective involves improved financial standing.  If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active investor </a:t>
            </a:r>
            <a:r>
              <a:rPr dirty="0" sz="1100" spc="10">
                <a:latin typeface="Times New Roman"/>
                <a:cs typeface="Times New Roman"/>
              </a:rPr>
              <a:t>makes </a:t>
            </a:r>
            <a:r>
              <a:rPr dirty="0" sz="1100" spc="5">
                <a:latin typeface="Times New Roman"/>
                <a:cs typeface="Times New Roman"/>
              </a:rPr>
              <a:t>frequent </a:t>
            </a:r>
            <a:r>
              <a:rPr dirty="0" sz="1100" spc="10">
                <a:latin typeface="Times New Roman"/>
                <a:cs typeface="Times New Roman"/>
              </a:rPr>
              <a:t>trades but </a:t>
            </a:r>
            <a:r>
              <a:rPr dirty="0" sz="1100" spc="5">
                <a:latin typeface="Times New Roman"/>
                <a:cs typeface="Times New Roman"/>
              </a:rPr>
              <a:t>only breaks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process,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the  stockbroker will benefit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materially.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5" b="1" i="1">
                <a:latin typeface="Times New Roman"/>
                <a:cs typeface="Times New Roman"/>
              </a:rPr>
              <a:t>Investing is </a:t>
            </a:r>
            <a:r>
              <a:rPr dirty="0" sz="1100" spc="10" b="1" i="1">
                <a:latin typeface="Times New Roman"/>
                <a:cs typeface="Times New Roman"/>
              </a:rPr>
              <a:t>not an end </a:t>
            </a:r>
            <a:r>
              <a:rPr dirty="0" sz="1100" spc="5" b="1" i="1">
                <a:latin typeface="Times New Roman"/>
                <a:cs typeface="Times New Roman"/>
              </a:rPr>
              <a:t>in </a:t>
            </a:r>
            <a:r>
              <a:rPr dirty="0" sz="1100" b="1" i="1">
                <a:latin typeface="Times New Roman"/>
                <a:cs typeface="Times New Roman"/>
              </a:rPr>
              <a:t>itself; </a:t>
            </a:r>
            <a:r>
              <a:rPr dirty="0" sz="1100" spc="5" b="1" i="1">
                <a:latin typeface="Times New Roman"/>
                <a:cs typeface="Times New Roman"/>
              </a:rPr>
              <a:t>it </a:t>
            </a:r>
            <a:r>
              <a:rPr dirty="0" sz="1100" b="1" i="1">
                <a:latin typeface="Times New Roman"/>
                <a:cs typeface="Times New Roman"/>
              </a:rPr>
              <a:t>is </a:t>
            </a:r>
            <a:r>
              <a:rPr dirty="0" sz="1100" spc="10" b="1" i="1">
                <a:latin typeface="Times New Roman"/>
                <a:cs typeface="Times New Roman"/>
              </a:rPr>
              <a:t>a means </a:t>
            </a:r>
            <a:r>
              <a:rPr dirty="0" sz="1100" spc="5" b="1" i="1">
                <a:latin typeface="Times New Roman"/>
                <a:cs typeface="Times New Roman"/>
              </a:rPr>
              <a:t>to </a:t>
            </a:r>
            <a:r>
              <a:rPr dirty="0" sz="1100" spc="10" b="1" i="1">
                <a:latin typeface="Times New Roman"/>
                <a:cs typeface="Times New Roman"/>
              </a:rPr>
              <a:t>an</a:t>
            </a:r>
            <a:r>
              <a:rPr dirty="0" sz="1100" spc="4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end.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ACADEMICS STUDY OF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INVESTMENTS: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things 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markets and investor behavior are </a:t>
            </a:r>
            <a:r>
              <a:rPr dirty="0" sz="1100" spc="10">
                <a:latin typeface="Times New Roman"/>
                <a:cs typeface="Times New Roman"/>
              </a:rPr>
              <a:t>clear. Many </a:t>
            </a:r>
            <a:r>
              <a:rPr dirty="0" sz="1100" spc="5">
                <a:latin typeface="Times New Roman"/>
                <a:cs typeface="Times New Roman"/>
              </a:rPr>
              <a:t>other things </a:t>
            </a:r>
            <a:r>
              <a:rPr dirty="0" sz="1100" spc="10">
                <a:latin typeface="Times New Roman"/>
                <a:cs typeface="Times New Roman"/>
              </a:rPr>
              <a:t>remain a  puzzle.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10">
                <a:latin typeface="Times New Roman"/>
                <a:cs typeface="Times New Roman"/>
              </a:rPr>
              <a:t>objective of </a:t>
            </a:r>
            <a:r>
              <a:rPr dirty="0" sz="1100" spc="5">
                <a:latin typeface="Times New Roman"/>
                <a:cs typeface="Times New Roman"/>
              </a:rPr>
              <a:t>any </a:t>
            </a:r>
            <a:r>
              <a:rPr dirty="0" sz="1100" spc="10">
                <a:latin typeface="Times New Roman"/>
                <a:cs typeface="Times New Roman"/>
              </a:rPr>
              <a:t>investments course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to distinguish between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15">
                <a:latin typeface="Times New Roman"/>
                <a:cs typeface="Times New Roman"/>
              </a:rPr>
              <a:t>we  </a:t>
            </a:r>
            <a:r>
              <a:rPr dirty="0" sz="1100" spc="10">
                <a:latin typeface="Times New Roman"/>
                <a:cs typeface="Times New Roman"/>
              </a:rPr>
              <a:t>do and </a:t>
            </a:r>
            <a:r>
              <a:rPr dirty="0" sz="1100" spc="5">
                <a:latin typeface="Times New Roman"/>
                <a:cs typeface="Times New Roman"/>
              </a:rPr>
              <a:t>don’t </a:t>
            </a:r>
            <a:r>
              <a:rPr dirty="0" sz="1100" spc="10">
                <a:latin typeface="Times New Roman"/>
                <a:cs typeface="Times New Roman"/>
              </a:rPr>
              <a:t>know. Let’s look </a:t>
            </a:r>
            <a:r>
              <a:rPr dirty="0" sz="1100" spc="5">
                <a:latin typeface="Times New Roman"/>
                <a:cs typeface="Times New Roman"/>
              </a:rPr>
              <a:t>briefly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types of market research </a:t>
            </a:r>
            <a:r>
              <a:rPr dirty="0" sz="1100" spc="10">
                <a:latin typeface="Times New Roman"/>
                <a:cs typeface="Times New Roman"/>
              </a:rPr>
              <a:t>in which both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professors </a:t>
            </a:r>
            <a:r>
              <a:rPr dirty="0" sz="1100" spc="10">
                <a:latin typeface="Times New Roman"/>
                <a:cs typeface="Times New Roman"/>
              </a:rPr>
              <a:t>and Wall </a:t>
            </a:r>
            <a:r>
              <a:rPr dirty="0" sz="1100" spc="5">
                <a:latin typeface="Times New Roman"/>
                <a:cs typeface="Times New Roman"/>
              </a:rPr>
              <a:t>Street professionals </a:t>
            </a:r>
            <a:r>
              <a:rPr dirty="0" sz="1100" spc="10">
                <a:latin typeface="Times New Roman"/>
                <a:cs typeface="Times New Roman"/>
              </a:rPr>
              <a:t>engage: </a:t>
            </a:r>
            <a:r>
              <a:rPr dirty="0" sz="1100" spc="5">
                <a:latin typeface="Times New Roman"/>
                <a:cs typeface="Times New Roman"/>
              </a:rPr>
              <a:t>theoretical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empirical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research.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56515" marR="52705">
              <a:lnSpc>
                <a:spcPts val="13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One </a:t>
            </a:r>
            <a:r>
              <a:rPr dirty="0" sz="1100" spc="5" b="1" i="1">
                <a:latin typeface="Times New Roman"/>
                <a:cs typeface="Times New Roman"/>
              </a:rPr>
              <a:t>objective of </a:t>
            </a:r>
            <a:r>
              <a:rPr dirty="0" sz="1100" spc="10" b="1" i="1">
                <a:latin typeface="Times New Roman"/>
                <a:cs typeface="Times New Roman"/>
              </a:rPr>
              <a:t>any investment course should be </a:t>
            </a:r>
            <a:r>
              <a:rPr dirty="0" sz="1100" spc="5" b="1" i="1">
                <a:latin typeface="Times New Roman"/>
                <a:cs typeface="Times New Roman"/>
              </a:rPr>
              <a:t>to distinguish between </a:t>
            </a:r>
            <a:r>
              <a:rPr dirty="0" sz="1100" spc="10" b="1" i="1">
                <a:latin typeface="Times New Roman"/>
                <a:cs typeface="Times New Roman"/>
              </a:rPr>
              <a:t>what we </a:t>
            </a:r>
            <a:r>
              <a:rPr dirty="0" sz="1100" spc="15" b="1" i="1">
                <a:latin typeface="Times New Roman"/>
                <a:cs typeface="Times New Roman"/>
              </a:rPr>
              <a:t>do </a:t>
            </a:r>
            <a:r>
              <a:rPr dirty="0" sz="1100" spc="10" b="1" i="1">
                <a:latin typeface="Times New Roman"/>
                <a:cs typeface="Times New Roman"/>
              </a:rPr>
              <a:t>and  </a:t>
            </a:r>
            <a:r>
              <a:rPr dirty="0" sz="1100" spc="10" b="1" i="1">
                <a:latin typeface="Times New Roman"/>
                <a:cs typeface="Times New Roman"/>
              </a:rPr>
              <a:t>don’t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know.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Theoretical Research: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Theoretical research builds mathematical </a:t>
            </a:r>
            <a:r>
              <a:rPr dirty="0" sz="1100" spc="5">
                <a:latin typeface="Times New Roman"/>
                <a:cs typeface="Times New Roman"/>
              </a:rPr>
              <a:t>models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proposes pricing relationships rather  than </a:t>
            </a:r>
            <a:r>
              <a:rPr dirty="0" sz="1100" spc="10">
                <a:latin typeface="Times New Roman"/>
                <a:cs typeface="Times New Roman"/>
              </a:rPr>
              <a:t>studying </a:t>
            </a:r>
            <a:r>
              <a:rPr dirty="0" sz="1100" spc="5">
                <a:latin typeface="Times New Roman"/>
                <a:cs typeface="Times New Roman"/>
              </a:rPr>
              <a:t>actual market data. </a:t>
            </a:r>
            <a:r>
              <a:rPr dirty="0" sz="1100" spc="10">
                <a:latin typeface="Times New Roman"/>
                <a:cs typeface="Times New Roman"/>
              </a:rPr>
              <a:t>Arbitrage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presence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 less profit.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of  theoretical research is </a:t>
            </a:r>
            <a:r>
              <a:rPr dirty="0" sz="1100" spc="10">
                <a:latin typeface="Times New Roman"/>
                <a:cs typeface="Times New Roman"/>
              </a:rPr>
              <a:t>the study of </a:t>
            </a:r>
            <a:r>
              <a:rPr dirty="0" sz="1100" spc="5">
                <a:latin typeface="Times New Roman"/>
                <a:cs typeface="Times New Roman"/>
              </a:rPr>
              <a:t>arbitrage </a:t>
            </a:r>
            <a:r>
              <a:rPr dirty="0" sz="1100" spc="10">
                <a:latin typeface="Times New Roman"/>
                <a:cs typeface="Times New Roman"/>
              </a:rPr>
              <a:t>relationships.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10">
                <a:latin typeface="Times New Roman"/>
                <a:cs typeface="Times New Roman"/>
              </a:rPr>
              <a:t>Similarly,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dividends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must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paid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from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firm’s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checkbook,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once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checks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sent,</a:t>
            </a: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  <a:spcBef>
                <a:spcPts val="10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firms total assets decline.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reduced assets, the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is worth less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stock price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declines. </a:t>
            </a:r>
            <a:r>
              <a:rPr dirty="0" sz="1100" spc="10">
                <a:latin typeface="Times New Roman"/>
                <a:cs typeface="Times New Roman"/>
              </a:rPr>
              <a:t>Both these points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demonstrated </a:t>
            </a:r>
            <a:r>
              <a:rPr dirty="0" sz="1100" spc="5">
                <a:latin typeface="Times New Roman"/>
                <a:cs typeface="Times New Roman"/>
              </a:rPr>
              <a:t>with theoretical </a:t>
            </a:r>
            <a:r>
              <a:rPr dirty="0" sz="1100" spc="10">
                <a:latin typeface="Times New Roman"/>
                <a:cs typeface="Times New Roman"/>
              </a:rPr>
              <a:t>models, </a:t>
            </a:r>
            <a:r>
              <a:rPr dirty="0" sz="1100" spc="5">
                <a:latin typeface="Times New Roman"/>
                <a:cs typeface="Times New Roman"/>
              </a:rPr>
              <a:t>but that </a:t>
            </a:r>
            <a:r>
              <a:rPr dirty="0" sz="1100" spc="10">
                <a:latin typeface="Times New Roman"/>
                <a:cs typeface="Times New Roman"/>
              </a:rPr>
              <a:t>does not  mean people </a:t>
            </a:r>
            <a:r>
              <a:rPr dirty="0" sz="1100" spc="5">
                <a:latin typeface="Times New Roman"/>
                <a:cs typeface="Times New Roman"/>
              </a:rPr>
              <a:t>will believe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5" b="1" i="1">
                <a:latin typeface="Times New Roman"/>
                <a:cs typeface="Times New Roman"/>
              </a:rPr>
              <a:t>Arbitrage </a:t>
            </a:r>
            <a:r>
              <a:rPr dirty="0" sz="1100" b="1" i="1">
                <a:latin typeface="Times New Roman"/>
                <a:cs typeface="Times New Roman"/>
              </a:rPr>
              <a:t>is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presence </a:t>
            </a:r>
            <a:r>
              <a:rPr dirty="0" sz="1100" spc="10" b="1" i="1">
                <a:latin typeface="Times New Roman"/>
                <a:cs typeface="Times New Roman"/>
              </a:rPr>
              <a:t>of a </a:t>
            </a:r>
            <a:r>
              <a:rPr dirty="0" sz="1100" spc="5" b="1" i="1">
                <a:latin typeface="Times New Roman"/>
                <a:cs typeface="Times New Roman"/>
              </a:rPr>
              <a:t>risk less profit.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26" y="9438228"/>
            <a:ext cx="261683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70419" y="9438228"/>
            <a:ext cx="9715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7037"/>
            <a:ext cx="5335270" cy="102235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5080">
              <a:lnSpc>
                <a:spcPts val="1300"/>
              </a:lnSpc>
              <a:spcBef>
                <a:spcPts val="185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Information of this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is clearly of interest to virtually all people watching the ticker tape,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probably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to get the </a:t>
            </a:r>
            <a:r>
              <a:rPr dirty="0" sz="1100" spc="10">
                <a:latin typeface="Times New Roman"/>
                <a:cs typeface="Times New Roman"/>
              </a:rPr>
              <a:t>word out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quickly.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0"/>
              </a:lnSpc>
            </a:pPr>
            <a:r>
              <a:rPr dirty="0" sz="1100" spc="20">
                <a:latin typeface="Times New Roman"/>
                <a:cs typeface="Times New Roman"/>
              </a:rPr>
              <a:t>On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busy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days,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notices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may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indicate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volume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being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omitted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tape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duplicate prices are </a:t>
            </a:r>
            <a:r>
              <a:rPr dirty="0" sz="1100">
                <a:latin typeface="Times New Roman"/>
                <a:cs typeface="Times New Roman"/>
              </a:rPr>
              <a:t>omitted, </a:t>
            </a:r>
            <a:r>
              <a:rPr dirty="0" sz="1100" spc="5">
                <a:latin typeface="Times New Roman"/>
                <a:cs typeface="Times New Roman"/>
              </a:rPr>
              <a:t>or that leading member’s numerals in security prices are being  left out.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omissions help the tape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becoming delayed; </a:t>
            </a:r>
            <a:r>
              <a:rPr dirty="0" sz="1100" spc="10">
                <a:latin typeface="Times New Roman"/>
                <a:cs typeface="Times New Roman"/>
              </a:rPr>
              <a:t>a delayed </a:t>
            </a:r>
            <a:r>
              <a:rPr dirty="0" sz="1100" spc="5">
                <a:latin typeface="Times New Roman"/>
                <a:cs typeface="Times New Roman"/>
              </a:rPr>
              <a:t>tape is </a:t>
            </a:r>
            <a:r>
              <a:rPr dirty="0" sz="1100">
                <a:latin typeface="Times New Roman"/>
                <a:cs typeface="Times New Roman"/>
              </a:rPr>
              <a:t>little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30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7037"/>
            <a:ext cx="325564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4154" y="407037"/>
            <a:ext cx="2324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6104635" y="572391"/>
            <a:ext cx="66357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6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21618" y="736978"/>
            <a:ext cx="5362575" cy="62985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ts val="131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MARKET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MECHANICS</a:t>
            </a:r>
            <a:endParaRPr sz="1100">
              <a:latin typeface="Times New Roman"/>
              <a:cs typeface="Times New Roman"/>
            </a:endParaRPr>
          </a:p>
          <a:p>
            <a:pPr algn="just" marL="25400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TYPES OF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ACCOUNTS: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25400" marR="184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or sell stock through </a:t>
            </a:r>
            <a:r>
              <a:rPr dirty="0" sz="1100" spc="10">
                <a:latin typeface="Times New Roman"/>
                <a:cs typeface="Times New Roman"/>
              </a:rPr>
              <a:t>a brokerage firm have an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in which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they make </a:t>
            </a:r>
            <a:r>
              <a:rPr dirty="0" sz="1100" spc="5">
                <a:latin typeface="Times New Roman"/>
                <a:cs typeface="Times New Roman"/>
              </a:rPr>
              <a:t>their trades. </a:t>
            </a:r>
            <a:r>
              <a:rPr dirty="0" sz="1100" spc="10">
                <a:latin typeface="Times New Roman"/>
                <a:cs typeface="Times New Roman"/>
              </a:rPr>
              <a:t>While 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account number </a:t>
            </a:r>
            <a:r>
              <a:rPr dirty="0" sz="1100" spc="5">
                <a:latin typeface="Times New Roman"/>
                <a:cs typeface="Times New Roman"/>
              </a:rPr>
              <a:t>is associated </a:t>
            </a:r>
            <a:r>
              <a:rPr dirty="0" sz="1100" spc="10">
                <a:latin typeface="Times New Roman"/>
                <a:cs typeface="Times New Roman"/>
              </a:rPr>
              <a:t>with each </a:t>
            </a:r>
            <a:r>
              <a:rPr dirty="0" sz="1100" spc="5">
                <a:latin typeface="Times New Roman"/>
                <a:cs typeface="Times New Roman"/>
              </a:rPr>
              <a:t>investor,  </a:t>
            </a:r>
            <a:r>
              <a:rPr dirty="0" sz="1100" spc="10">
                <a:latin typeface="Times New Roman"/>
                <a:cs typeface="Times New Roman"/>
              </a:rPr>
              <a:t>these accounts have </a:t>
            </a:r>
            <a:r>
              <a:rPr dirty="0" sz="1100" spc="5">
                <a:latin typeface="Times New Roman"/>
                <a:cs typeface="Times New Roman"/>
              </a:rPr>
              <a:t>important subsidiary accounts. </a:t>
            </a:r>
            <a:r>
              <a:rPr dirty="0" sz="1100" spc="10">
                <a:latin typeface="Times New Roman"/>
                <a:cs typeface="Times New Roman"/>
              </a:rPr>
              <a:t>Two such </a:t>
            </a:r>
            <a:r>
              <a:rPr dirty="0" sz="1100" spc="5">
                <a:latin typeface="Times New Roman"/>
                <a:cs typeface="Times New Roman"/>
              </a:rPr>
              <a:t>accounts </a:t>
            </a:r>
            <a:r>
              <a:rPr dirty="0" sz="1100" spc="10">
                <a:latin typeface="Times New Roman"/>
                <a:cs typeface="Times New Roman"/>
              </a:rPr>
              <a:t>are cash account and  margin account.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54659" indent="-215265">
              <a:lnSpc>
                <a:spcPct val="100000"/>
              </a:lnSpc>
              <a:buAutoNum type="arabicPeriod"/>
              <a:tabLst>
                <a:tab pos="4552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Cash </a:t>
            </a:r>
            <a:r>
              <a:rPr dirty="0" sz="1100" spc="5" b="1">
                <a:latin typeface="Times New Roman"/>
                <a:cs typeface="Times New Roman"/>
              </a:rPr>
              <a:t>Account: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25400" marR="1968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Every investor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brokerage account automatically 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account. In a cash  </a:t>
            </a:r>
            <a:r>
              <a:rPr dirty="0" sz="1100" spc="5">
                <a:latin typeface="Times New Roman"/>
                <a:cs typeface="Times New Roman"/>
              </a:rPr>
              <a:t>account,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must come </a:t>
            </a:r>
            <a:r>
              <a:rPr dirty="0" sz="1100" spc="15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with cash </a:t>
            </a:r>
            <a:r>
              <a:rPr dirty="0" sz="1100" spc="10">
                <a:latin typeface="Times New Roman"/>
                <a:cs typeface="Times New Roman"/>
              </a:rPr>
              <a:t>equal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full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 purchased, unless sufficient funds are already in the accounts. Dividends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interest  </a:t>
            </a:r>
            <a:r>
              <a:rPr dirty="0" sz="1100" spc="10">
                <a:latin typeface="Times New Roman"/>
                <a:cs typeface="Times New Roman"/>
              </a:rPr>
              <a:t>accumulate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cash account </a:t>
            </a:r>
            <a:r>
              <a:rPr dirty="0" sz="1100" spc="5">
                <a:latin typeface="Times New Roman"/>
                <a:cs typeface="Times New Roman"/>
              </a:rPr>
              <a:t>as they are earned.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did not borrow to </a:t>
            </a:r>
            <a:r>
              <a:rPr dirty="0" sz="1100" spc="10">
                <a:latin typeface="Times New Roman"/>
                <a:cs typeface="Times New Roman"/>
              </a:rPr>
              <a:t>buy the 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the equity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balance sheet </a:t>
            </a:r>
            <a:r>
              <a:rPr dirty="0" sz="1100" spc="5">
                <a:latin typeface="Times New Roman"/>
                <a:cs typeface="Times New Roman"/>
              </a:rPr>
              <a:t>equals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assets; there are </a:t>
            </a:r>
            <a:r>
              <a:rPr dirty="0" sz="1100" spc="15">
                <a:latin typeface="Times New Roman"/>
                <a:cs typeface="Times New Roman"/>
              </a:rPr>
              <a:t>no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liabilities.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54659" indent="-215265">
              <a:lnSpc>
                <a:spcPct val="100000"/>
              </a:lnSpc>
              <a:buAutoNum type="arabicPeriod" startAt="2"/>
              <a:tabLst>
                <a:tab pos="455295" algn="l"/>
              </a:tabLst>
            </a:pPr>
            <a:r>
              <a:rPr dirty="0" sz="1100" spc="15" b="1">
                <a:latin typeface="Times New Roman"/>
                <a:cs typeface="Times New Roman"/>
              </a:rPr>
              <a:t>Margin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Account: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25400" marR="2032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Margin account are extremely </a:t>
            </a:r>
            <a:r>
              <a:rPr dirty="0" sz="1100" spc="5">
                <a:latin typeface="Times New Roman"/>
                <a:cs typeface="Times New Roman"/>
              </a:rPr>
              <a:t>useful, but, like most </a:t>
            </a:r>
            <a:r>
              <a:rPr dirty="0" sz="1100" spc="10">
                <a:latin typeface="Times New Roman"/>
                <a:cs typeface="Times New Roman"/>
              </a:rPr>
              <a:t>investment, need </a:t>
            </a:r>
            <a:r>
              <a:rPr dirty="0" sz="1100" spc="5">
                <a:latin typeface="Times New Roman"/>
                <a:cs typeface="Times New Roman"/>
              </a:rPr>
              <a:t>respect.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margin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account permits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investor to borrow part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cost of </a:t>
            </a:r>
            <a:r>
              <a:rPr dirty="0" sz="1100" spc="10">
                <a:latin typeface="Times New Roman"/>
                <a:cs typeface="Times New Roman"/>
              </a:rPr>
              <a:t>investment firm a brokerage </a:t>
            </a:r>
            <a:r>
              <a:rPr dirty="0" sz="1100" spc="5">
                <a:latin typeface="Times New Roman"/>
                <a:cs typeface="Times New Roman"/>
              </a:rPr>
              <a:t>firm.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allows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to </a:t>
            </a:r>
            <a:r>
              <a:rPr dirty="0" sz="1100" spc="10">
                <a:latin typeface="Times New Roman"/>
                <a:cs typeface="Times New Roman"/>
              </a:rPr>
              <a:t>round up and </a:t>
            </a:r>
            <a:r>
              <a:rPr dirty="0" sz="1100" spc="5">
                <a:latin typeface="Times New Roman"/>
                <a:cs typeface="Times New Roman"/>
              </a:rPr>
              <a:t>buy </a:t>
            </a:r>
            <a:r>
              <a:rPr dirty="0" sz="1100" spc="10">
                <a:latin typeface="Times New Roman"/>
                <a:cs typeface="Times New Roman"/>
              </a:rPr>
              <a:t>a round </a:t>
            </a:r>
            <a:r>
              <a:rPr dirty="0" sz="1100">
                <a:latin typeface="Times New Roman"/>
                <a:cs typeface="Times New Roman"/>
              </a:rPr>
              <a:t>lot, </a:t>
            </a:r>
            <a:r>
              <a:rPr dirty="0" sz="1100" spc="5">
                <a:latin typeface="Times New Roman"/>
                <a:cs typeface="Times New Roman"/>
              </a:rPr>
              <a:t>or to </a:t>
            </a:r>
            <a:r>
              <a:rPr dirty="0" sz="1100" spc="10">
                <a:latin typeface="Times New Roman"/>
                <a:cs typeface="Times New Roman"/>
              </a:rPr>
              <a:t>add </a:t>
            </a:r>
            <a:r>
              <a:rPr dirty="0" sz="1100" spc="5">
                <a:latin typeface="Times New Roman"/>
                <a:cs typeface="Times New Roman"/>
              </a:rPr>
              <a:t>leverage to  </a:t>
            </a:r>
            <a:r>
              <a:rPr dirty="0" sz="1100" spc="10">
                <a:latin typeface="Times New Roman"/>
                <a:cs typeface="Times New Roman"/>
              </a:rPr>
              <a:t>investments the same way a </a:t>
            </a:r>
            <a:r>
              <a:rPr dirty="0" sz="1100" spc="5">
                <a:latin typeface="Times New Roman"/>
                <a:cs typeface="Times New Roman"/>
              </a:rPr>
              <a:t>real state speculator </a:t>
            </a:r>
            <a:r>
              <a:rPr dirty="0" sz="1100" spc="10">
                <a:latin typeface="Times New Roman"/>
                <a:cs typeface="Times New Roman"/>
              </a:rPr>
              <a:t>gets leverage by </a:t>
            </a:r>
            <a:r>
              <a:rPr dirty="0" sz="1100" spc="5">
                <a:latin typeface="Times New Roman"/>
                <a:cs typeface="Times New Roman"/>
              </a:rPr>
              <a:t>purchasing </a:t>
            </a:r>
            <a:r>
              <a:rPr dirty="0" sz="1100" spc="10">
                <a:latin typeface="Times New Roman"/>
                <a:cs typeface="Times New Roman"/>
              </a:rPr>
              <a:t>land </a:t>
            </a:r>
            <a:r>
              <a:rPr dirty="0" sz="1100" spc="5">
                <a:latin typeface="Times New Roman"/>
                <a:cs typeface="Times New Roman"/>
              </a:rPr>
              <a:t>with  </a:t>
            </a:r>
            <a:r>
              <a:rPr dirty="0" sz="1100" spc="10">
                <a:latin typeface="Times New Roman"/>
                <a:cs typeface="Times New Roman"/>
              </a:rPr>
              <a:t>borrowing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funds.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254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Buying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Power: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25400" marR="177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Buying power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measure of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much more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be spent </a:t>
            </a:r>
            <a:r>
              <a:rPr dirty="0" sz="1100" spc="5">
                <a:latin typeface="Times New Roman"/>
                <a:cs typeface="Times New Roman"/>
              </a:rPr>
              <a:t>for securities without having to  put </a:t>
            </a:r>
            <a:r>
              <a:rPr dirty="0" sz="1100" spc="10">
                <a:latin typeface="Times New Roman"/>
                <a:cs typeface="Times New Roman"/>
              </a:rPr>
              <a:t>up any </a:t>
            </a:r>
            <a:r>
              <a:rPr dirty="0" sz="1100" spc="5">
                <a:latin typeface="Times New Roman"/>
                <a:cs typeface="Times New Roman"/>
              </a:rPr>
              <a:t>additional cash.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most common </a:t>
            </a:r>
            <a:r>
              <a:rPr dirty="0" sz="1100" spc="5">
                <a:latin typeface="Times New Roman"/>
                <a:cs typeface="Times New Roman"/>
              </a:rPr>
              <a:t>question brokers get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clients is,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"What's my </a:t>
            </a:r>
            <a:r>
              <a:rPr dirty="0" sz="1100" spc="10">
                <a:latin typeface="Times New Roman"/>
                <a:cs typeface="Times New Roman"/>
              </a:rPr>
              <a:t>buying power?"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software </a:t>
            </a:r>
            <a:r>
              <a:rPr dirty="0" sz="1100" spc="10">
                <a:latin typeface="Times New Roman"/>
                <a:cs typeface="Times New Roman"/>
              </a:rPr>
              <a:t>running on a </a:t>
            </a:r>
            <a:r>
              <a:rPr dirty="0" sz="1100" spc="5">
                <a:latin typeface="Times New Roman"/>
                <a:cs typeface="Times New Roman"/>
              </a:rPr>
              <a:t>broker's </a:t>
            </a:r>
            <a:r>
              <a:rPr dirty="0" sz="1100" spc="10">
                <a:latin typeface="Times New Roman"/>
                <a:cs typeface="Times New Roman"/>
              </a:rPr>
              <a:t>desktop </a:t>
            </a:r>
            <a:r>
              <a:rPr dirty="0" sz="1100" spc="5">
                <a:latin typeface="Times New Roman"/>
                <a:cs typeface="Times New Roman"/>
              </a:rPr>
              <a:t>monitor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have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menu </a:t>
            </a:r>
            <a:r>
              <a:rPr dirty="0" sz="1100" spc="5">
                <a:latin typeface="Times New Roman"/>
                <a:cs typeface="Times New Roman"/>
              </a:rPr>
              <a:t>item enabling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broker to </a:t>
            </a:r>
            <a:r>
              <a:rPr dirty="0" sz="1100" spc="10">
                <a:latin typeface="Times New Roman"/>
                <a:cs typeface="Times New Roman"/>
              </a:rPr>
              <a:t>quickly </a:t>
            </a:r>
            <a:r>
              <a:rPr dirty="0" sz="1100" spc="5">
                <a:latin typeface="Times New Roman"/>
                <a:cs typeface="Times New Roman"/>
              </a:rPr>
              <a:t>bring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buying power </a:t>
            </a:r>
            <a:r>
              <a:rPr dirty="0" sz="1100" spc="5">
                <a:latin typeface="Times New Roman"/>
                <a:cs typeface="Times New Roman"/>
              </a:rPr>
              <a:t>figure </a:t>
            </a:r>
            <a:r>
              <a:rPr dirty="0" sz="1100" spc="10">
                <a:latin typeface="Times New Roman"/>
                <a:cs typeface="Times New Roman"/>
              </a:rPr>
              <a:t>when a  customer </a:t>
            </a:r>
            <a:r>
              <a:rPr dirty="0" sz="1100" spc="5">
                <a:latin typeface="Times New Roman"/>
                <a:cs typeface="Times New Roman"/>
              </a:rPr>
              <a:t>asks. Brokers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investors both probably should </a:t>
            </a:r>
            <a:r>
              <a:rPr dirty="0" sz="1100" spc="10">
                <a:latin typeface="Times New Roman"/>
                <a:cs typeface="Times New Roman"/>
              </a:rPr>
              <a:t>know how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compute </a:t>
            </a:r>
            <a:r>
              <a:rPr dirty="0" sz="1100" spc="5">
                <a:latin typeface="Times New Roman"/>
                <a:cs typeface="Times New Roman"/>
              </a:rPr>
              <a:t>this  statistic; </a:t>
            </a:r>
            <a:r>
              <a:rPr dirty="0" sz="1100" spc="10">
                <a:latin typeface="Times New Roman"/>
                <a:cs typeface="Times New Roman"/>
              </a:rPr>
              <a:t>fortunately,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difficult. </a:t>
            </a:r>
            <a:r>
              <a:rPr dirty="0" sz="1100" spc="10">
                <a:latin typeface="Times New Roman"/>
                <a:cs typeface="Times New Roman"/>
              </a:rPr>
              <a:t>Regulation </a:t>
            </a:r>
            <a:r>
              <a:rPr dirty="0" sz="1100" spc="15">
                <a:latin typeface="Times New Roman"/>
                <a:cs typeface="Times New Roman"/>
              </a:rPr>
              <a:t>T </a:t>
            </a:r>
            <a:r>
              <a:rPr dirty="0" sz="1100" spc="10">
                <a:latin typeface="Times New Roman"/>
                <a:cs typeface="Times New Roman"/>
              </a:rPr>
              <a:t>currently provides </a:t>
            </a:r>
            <a:r>
              <a:rPr dirty="0" sz="1100" spc="5">
                <a:latin typeface="Times New Roman"/>
                <a:cs typeface="Times New Roman"/>
              </a:rPr>
              <a:t>an initial </a:t>
            </a:r>
            <a:r>
              <a:rPr dirty="0" sz="1100" spc="10">
                <a:latin typeface="Times New Roman"/>
                <a:cs typeface="Times New Roman"/>
              </a:rPr>
              <a:t>margin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requirement of </a:t>
            </a:r>
            <a:r>
              <a:rPr dirty="0" sz="1100" spc="15">
                <a:latin typeface="Times New Roman"/>
                <a:cs typeface="Times New Roman"/>
              </a:rPr>
              <a:t>50 </a:t>
            </a:r>
            <a:r>
              <a:rPr dirty="0" sz="1100" spc="5">
                <a:latin typeface="Times New Roman"/>
                <a:cs typeface="Times New Roman"/>
              </a:rPr>
              <a:t>percent. </a:t>
            </a:r>
            <a:r>
              <a:rPr dirty="0" sz="1100" spc="10">
                <a:latin typeface="Times New Roman"/>
                <a:cs typeface="Times New Roman"/>
              </a:rPr>
              <a:t>Therefore,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investor can </a:t>
            </a:r>
            <a:r>
              <a:rPr dirty="0" sz="1100" spc="5">
                <a:latin typeface="Times New Roman"/>
                <a:cs typeface="Times New Roman"/>
              </a:rPr>
              <a:t>borrow </a:t>
            </a:r>
            <a:r>
              <a:rPr dirty="0" sz="1100" spc="10">
                <a:latin typeface="Times New Roman"/>
                <a:cs typeface="Times New Roman"/>
              </a:rPr>
              <a:t>money from the </a:t>
            </a:r>
            <a:r>
              <a:rPr dirty="0" sz="1100" spc="5">
                <a:latin typeface="Times New Roman"/>
                <a:cs typeface="Times New Roman"/>
              </a:rPr>
              <a:t>broker </a:t>
            </a:r>
            <a:r>
              <a:rPr dirty="0" sz="1100" spc="10">
                <a:latin typeface="Times New Roman"/>
                <a:cs typeface="Times New Roman"/>
              </a:rPr>
              <a:t>up to  the point at which the debt balance </a:t>
            </a:r>
            <a:r>
              <a:rPr dirty="0" sz="1100" spc="5">
                <a:latin typeface="Times New Roman"/>
                <a:cs typeface="Times New Roman"/>
              </a:rPr>
              <a:t>equals </a:t>
            </a:r>
            <a:r>
              <a:rPr dirty="0" sz="1100" spc="10">
                <a:latin typeface="Times New Roman"/>
                <a:cs typeface="Times New Roman"/>
              </a:rPr>
              <a:t>the account </a:t>
            </a:r>
            <a:r>
              <a:rPr dirty="0" sz="1100" spc="5">
                <a:latin typeface="Times New Roman"/>
                <a:cs typeface="Times New Roman"/>
              </a:rPr>
              <a:t>equity.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these two </a:t>
            </a:r>
            <a:r>
              <a:rPr dirty="0" sz="1100" spc="5">
                <a:latin typeface="Times New Roman"/>
                <a:cs typeface="Times New Roman"/>
              </a:rPr>
              <a:t>figures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equal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 spc="10">
                <a:latin typeface="Times New Roman"/>
                <a:cs typeface="Times New Roman"/>
              </a:rPr>
              <a:t>loan amounts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50 </a:t>
            </a:r>
            <a:r>
              <a:rPr dirty="0" sz="1100" spc="5">
                <a:latin typeface="Times New Roman"/>
                <a:cs typeface="Times New Roman"/>
              </a:rPr>
              <a:t>percent of the portfolio total assets. </a:t>
            </a: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this point </a:t>
            </a:r>
            <a:r>
              <a:rPr dirty="0" sz="1100" spc="10">
                <a:latin typeface="Times New Roman"/>
                <a:cs typeface="Times New Roman"/>
              </a:rPr>
              <a:t>the  buying </a:t>
            </a:r>
            <a:r>
              <a:rPr dirty="0" sz="1100" spc="5">
                <a:latin typeface="Times New Roman"/>
                <a:cs typeface="Times New Roman"/>
              </a:rPr>
              <a:t>power is zero. </a:t>
            </a:r>
            <a:r>
              <a:rPr dirty="0" sz="1100" spc="10">
                <a:latin typeface="Times New Roman"/>
                <a:cs typeface="Times New Roman"/>
              </a:rPr>
              <a:t>Buying power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calculated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solving this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equation;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B = </a:t>
            </a:r>
            <a:r>
              <a:rPr dirty="0" sz="1100" spc="5" b="1">
                <a:latin typeface="Times New Roman"/>
                <a:cs typeface="Times New Roman"/>
              </a:rPr>
              <a:t>[</a:t>
            </a:r>
            <a:r>
              <a:rPr dirty="0" baseline="37037" sz="1125" spc="7" b="1">
                <a:latin typeface="Times New Roman"/>
                <a:cs typeface="Times New Roman"/>
              </a:rPr>
              <a:t>1</a:t>
            </a:r>
            <a:r>
              <a:rPr dirty="0" sz="1100" spc="5" b="1">
                <a:latin typeface="Times New Roman"/>
                <a:cs typeface="Times New Roman"/>
              </a:rPr>
              <a:t>/</a:t>
            </a:r>
            <a:r>
              <a:rPr dirty="0" baseline="-11111" sz="1125" spc="7" b="1">
                <a:latin typeface="Times New Roman"/>
                <a:cs typeface="Times New Roman"/>
              </a:rPr>
              <a:t>m</a:t>
            </a:r>
            <a:r>
              <a:rPr dirty="0" sz="1100" spc="5" b="1">
                <a:latin typeface="Times New Roman"/>
                <a:cs typeface="Times New Roman"/>
              </a:rPr>
              <a:t>-1]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E-D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34354" y="7001381"/>
            <a:ext cx="40640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>
                <a:latin typeface="Times New Roman"/>
                <a:cs typeface="Times New Roman"/>
              </a:rPr>
              <a:t>Wh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re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66777" y="7001381"/>
            <a:ext cx="106743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>
                <a:latin typeface="Times New Roman"/>
                <a:cs typeface="Times New Roman"/>
              </a:rPr>
              <a:t>B = </a:t>
            </a:r>
            <a:r>
              <a:rPr dirty="0" sz="1100" spc="10">
                <a:latin typeface="Times New Roman"/>
                <a:cs typeface="Times New Roman"/>
              </a:rPr>
              <a:t>buying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power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34354" y="7166728"/>
            <a:ext cx="5335905" cy="246951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621665" marR="2929255" indent="-635">
              <a:lnSpc>
                <a:spcPts val="1300"/>
              </a:lnSpc>
              <a:spcBef>
                <a:spcPts val="185"/>
              </a:spcBef>
            </a:pPr>
            <a:r>
              <a:rPr dirty="0" sz="1100" spc="25">
                <a:latin typeface="Times New Roman"/>
                <a:cs typeface="Times New Roman"/>
              </a:rPr>
              <a:t>M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initial margin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requirement  </a:t>
            </a:r>
            <a:r>
              <a:rPr dirty="0" sz="1100" spc="20">
                <a:latin typeface="Times New Roman"/>
                <a:cs typeface="Times New Roman"/>
              </a:rPr>
              <a:t>D </a:t>
            </a:r>
            <a:r>
              <a:rPr dirty="0" sz="1100" spc="15">
                <a:latin typeface="Times New Roman"/>
                <a:cs typeface="Times New Roman"/>
              </a:rPr>
              <a:t>=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debt</a:t>
            </a:r>
            <a:endParaRPr sz="1100">
              <a:latin typeface="Times New Roman"/>
              <a:cs typeface="Times New Roman"/>
            </a:endParaRPr>
          </a:p>
          <a:p>
            <a:pPr marL="621030">
              <a:lnSpc>
                <a:spcPts val="1250"/>
              </a:lnSpc>
            </a:pPr>
            <a:r>
              <a:rPr dirty="0" sz="1100" spc="15">
                <a:latin typeface="Times New Roman"/>
                <a:cs typeface="Times New Roman"/>
              </a:rPr>
              <a:t>E =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equity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98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50 percent </a:t>
            </a:r>
            <a:r>
              <a:rPr dirty="0" sz="1100" spc="5">
                <a:latin typeface="Times New Roman"/>
                <a:cs typeface="Times New Roman"/>
              </a:rPr>
              <a:t>initial </a:t>
            </a:r>
            <a:r>
              <a:rPr dirty="0" sz="1100" spc="10">
                <a:latin typeface="Times New Roman"/>
                <a:cs typeface="Times New Roman"/>
              </a:rPr>
              <a:t>requirement, the formula for determining buying power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simply the </a:t>
            </a:r>
            <a:r>
              <a:rPr dirty="0" sz="1100" spc="5">
                <a:latin typeface="Times New Roman"/>
                <a:cs typeface="Times New Roman"/>
              </a:rPr>
              <a:t>account equity minus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debt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balance.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With a 50% </a:t>
            </a:r>
            <a:r>
              <a:rPr dirty="0" sz="1100" spc="5" b="1" i="1">
                <a:latin typeface="Times New Roman"/>
                <a:cs typeface="Times New Roman"/>
              </a:rPr>
              <a:t>initial margin, </a:t>
            </a:r>
            <a:r>
              <a:rPr dirty="0" sz="1100" spc="10" b="1" i="1">
                <a:latin typeface="Times New Roman"/>
                <a:cs typeface="Times New Roman"/>
              </a:rPr>
              <a:t>buying power </a:t>
            </a:r>
            <a:r>
              <a:rPr dirty="0" sz="1100" spc="15" b="1" i="1">
                <a:latin typeface="Times New Roman"/>
                <a:cs typeface="Times New Roman"/>
              </a:rPr>
              <a:t>= </a:t>
            </a:r>
            <a:r>
              <a:rPr dirty="0" sz="1100" spc="5" b="1" i="1">
                <a:latin typeface="Times New Roman"/>
                <a:cs typeface="Times New Roman"/>
              </a:rPr>
              <a:t>equity </a:t>
            </a:r>
            <a:r>
              <a:rPr dirty="0" sz="1100" spc="10" b="1" i="1">
                <a:latin typeface="Times New Roman"/>
                <a:cs typeface="Times New Roman"/>
              </a:rPr>
              <a:t>– debt</a:t>
            </a:r>
            <a:r>
              <a:rPr dirty="0" sz="1100" spc="-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balance.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Withdrawing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Cash: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508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Buying power can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to withdraw cash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account. </a:t>
            </a:r>
            <a:r>
              <a:rPr dirty="0" sz="1100" spc="10">
                <a:latin typeface="Times New Roman"/>
                <a:cs typeface="Times New Roman"/>
              </a:rPr>
              <a:t>Taking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out reduces  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total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account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equity;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buying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power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doubly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reduced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by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cash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31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7037"/>
            <a:ext cx="5335270" cy="201104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85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withdrawal. </a:t>
            </a: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determine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much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withdrawn in cash, </a:t>
            </a:r>
            <a:r>
              <a:rPr dirty="0" sz="1100" spc="5">
                <a:latin typeface="Times New Roman"/>
                <a:cs typeface="Times New Roman"/>
              </a:rPr>
              <a:t>subtract </a:t>
            </a:r>
            <a:r>
              <a:rPr dirty="0" sz="1100" spc="10">
                <a:latin typeface="Times New Roman"/>
                <a:cs typeface="Times New Roman"/>
              </a:rPr>
              <a:t>the margin balance  from the account </a:t>
            </a:r>
            <a:r>
              <a:rPr dirty="0" sz="1100" spc="5">
                <a:latin typeface="Times New Roman"/>
                <a:cs typeface="Times New Roman"/>
              </a:rPr>
              <a:t>equity and </a:t>
            </a:r>
            <a:r>
              <a:rPr dirty="0" sz="1100" spc="10">
                <a:latin typeface="Times New Roman"/>
                <a:cs typeface="Times New Roman"/>
              </a:rPr>
              <a:t>divide </a:t>
            </a:r>
            <a:r>
              <a:rPr dirty="0" sz="1100" spc="15">
                <a:latin typeface="Times New Roman"/>
                <a:cs typeface="Times New Roman"/>
              </a:rPr>
              <a:t>by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two.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Margin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Calls: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happens if the market moves the other </a:t>
            </a:r>
            <a:r>
              <a:rPr dirty="0" sz="1100" spc="15">
                <a:latin typeface="Times New Roman"/>
                <a:cs typeface="Times New Roman"/>
              </a:rPr>
              <a:t>way?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maintenance margin enters the  picture in this scenario. If equity declines too </a:t>
            </a:r>
            <a:r>
              <a:rPr dirty="0" sz="1100">
                <a:latin typeface="Times New Roman"/>
                <a:cs typeface="Times New Roman"/>
              </a:rPr>
              <a:t>far, </a:t>
            </a:r>
            <a:r>
              <a:rPr dirty="0" sz="1100" spc="5">
                <a:latin typeface="Times New Roman"/>
                <a:cs typeface="Times New Roman"/>
              </a:rPr>
              <a:t>the investor must deposit more assets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(usually cash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cash equivalents) into the account, or some security position must be  involuntarily closed out to reduce the amount of margin debt. </a:t>
            </a:r>
            <a:r>
              <a:rPr dirty="0" sz="1100" spc="10">
                <a:latin typeface="Times New Roman"/>
                <a:cs typeface="Times New Roman"/>
              </a:rPr>
              <a:t>Such a </a:t>
            </a:r>
            <a:r>
              <a:rPr dirty="0" sz="1100" spc="5">
                <a:latin typeface="Times New Roman"/>
                <a:cs typeface="Times New Roman"/>
              </a:rPr>
              <a:t>requirement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>
                <a:latin typeface="Times New Roman"/>
                <a:cs typeface="Times New Roman"/>
              </a:rPr>
              <a:t>call.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minimum portfolio value 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determined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dividing the debit balance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quantity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minus the maintenance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margin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32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861810" y="2551283"/>
            <a:ext cx="168910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Minimum </a:t>
            </a:r>
            <a:r>
              <a:rPr dirty="0" sz="1100" spc="5" b="1">
                <a:latin typeface="Times New Roman"/>
                <a:cs typeface="Times New Roman"/>
              </a:rPr>
              <a:t>portfolio </a:t>
            </a:r>
            <a:r>
              <a:rPr dirty="0" sz="1100" spc="10" b="1">
                <a:latin typeface="Times New Roman"/>
                <a:cs typeface="Times New Roman"/>
              </a:rPr>
              <a:t>value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47591" y="2551283"/>
            <a:ext cx="1631314" cy="36258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43815" marR="5080" indent="-31750">
              <a:lnSpc>
                <a:spcPts val="1300"/>
              </a:lnSpc>
              <a:spcBef>
                <a:spcPts val="185"/>
              </a:spcBef>
              <a:tabLst>
                <a:tab pos="335280" algn="l"/>
                <a:tab pos="1581785" algn="l"/>
              </a:tabLst>
            </a:pP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debi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100" spc="2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dirty="0" u="heavy" sz="11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anc</a:t>
            </a:r>
            <a:r>
              <a:rPr dirty="0" u="heavy" sz="1100" spc="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</a:t>
            </a:r>
            <a:r>
              <a:rPr dirty="0" u="heavy" sz="11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heavy" sz="1100" spc="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. 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1-</a:t>
            </a:r>
            <a:r>
              <a:rPr dirty="0" sz="1100" spc="2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Maintenance</a:t>
            </a:r>
            <a:r>
              <a:rPr dirty="0" sz="1100" spc="-1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margin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3815" y="3045064"/>
            <a:ext cx="5335905" cy="596836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</a:pPr>
            <a:r>
              <a:rPr dirty="0" sz="1100" spc="10">
                <a:latin typeface="Times New Roman"/>
                <a:cs typeface="Times New Roman"/>
              </a:rPr>
              <a:t>Once an </a:t>
            </a:r>
            <a:r>
              <a:rPr dirty="0" sz="1100" spc="5">
                <a:latin typeface="Times New Roman"/>
                <a:cs typeface="Times New Roman"/>
              </a:rPr>
              <a:t>investor receives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>
                <a:latin typeface="Times New Roman"/>
                <a:cs typeface="Times New Roman"/>
              </a:rPr>
              <a:t>call, </a:t>
            </a:r>
            <a:r>
              <a:rPr dirty="0" sz="1100" spc="5">
                <a:latin typeface="Times New Roman"/>
                <a:cs typeface="Times New Roman"/>
              </a:rPr>
              <a:t>most brokerage </a:t>
            </a:r>
            <a:r>
              <a:rPr dirty="0" sz="1100">
                <a:latin typeface="Times New Roman"/>
                <a:cs typeface="Times New Roman"/>
              </a:rPr>
              <a:t>firms </a:t>
            </a:r>
            <a:r>
              <a:rPr dirty="0" sz="1100" spc="5">
                <a:latin typeface="Times New Roman"/>
                <a:cs typeface="Times New Roman"/>
              </a:rPr>
              <a:t>require the investor to deposit  sufficient </a:t>
            </a:r>
            <a:r>
              <a:rPr dirty="0" sz="1100" spc="10">
                <a:latin typeface="Times New Roman"/>
                <a:cs typeface="Times New Roman"/>
              </a:rPr>
              <a:t>funds </a:t>
            </a:r>
            <a:r>
              <a:rPr dirty="0" sz="1100" spc="5">
                <a:latin typeface="Times New Roman"/>
                <a:cs typeface="Times New Roman"/>
              </a:rPr>
              <a:t>to return the portfolio to the full </a:t>
            </a:r>
            <a:r>
              <a:rPr dirty="0" sz="1100">
                <a:latin typeface="Times New Roman"/>
                <a:cs typeface="Times New Roman"/>
              </a:rPr>
              <a:t>initial </a:t>
            </a:r>
            <a:r>
              <a:rPr dirty="0" sz="1100" spc="5">
                <a:latin typeface="Times New Roman"/>
                <a:cs typeface="Times New Roman"/>
              </a:rPr>
              <a:t>margin condition of </a:t>
            </a:r>
            <a:r>
              <a:rPr dirty="0" sz="1100" spc="10">
                <a:latin typeface="Times New Roman"/>
                <a:cs typeface="Times New Roman"/>
              </a:rPr>
              <a:t>50 </a:t>
            </a:r>
            <a:r>
              <a:rPr dirty="0" sz="1100" spc="5">
                <a:latin typeface="Times New Roman"/>
                <a:cs typeface="Times New Roman"/>
              </a:rPr>
              <a:t>percent  equity. This investor is likely to receive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telephone call indicating that margin call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5">
                <a:latin typeface="Times New Roman"/>
                <a:cs typeface="Times New Roman"/>
              </a:rPr>
              <a:t>way.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paper notice will arrive in the </a:t>
            </a:r>
            <a:r>
              <a:rPr dirty="0" sz="1100">
                <a:latin typeface="Times New Roman"/>
                <a:cs typeface="Times New Roman"/>
              </a:rPr>
              <a:t>mail </a:t>
            </a:r>
            <a:r>
              <a:rPr dirty="0" sz="1100" spc="5">
                <a:latin typeface="Times New Roman"/>
                <a:cs typeface="Times New Roman"/>
              </a:rPr>
              <a:t>with in </a:t>
            </a:r>
            <a:r>
              <a:rPr dirty="0" sz="1100" spc="10">
                <a:latin typeface="Times New Roman"/>
                <a:cs typeface="Times New Roman"/>
              </a:rPr>
              <a:t>a day </a:t>
            </a:r>
            <a:r>
              <a:rPr dirty="0" sz="1100" spc="5">
                <a:latin typeface="Times New Roman"/>
                <a:cs typeface="Times New Roman"/>
              </a:rPr>
              <a:t>or so.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is unable to  deposit sufficient funds to meet the margin calls must sell stock to get the balance sheet in  order. Selling stock produces cash that immediately used to </a:t>
            </a:r>
            <a:r>
              <a:rPr dirty="0" sz="1100" spc="10">
                <a:latin typeface="Times New Roman"/>
                <a:cs typeface="Times New Roman"/>
              </a:rPr>
              <a:t>pay down </a:t>
            </a:r>
            <a:r>
              <a:rPr dirty="0" sz="1100" spc="5">
                <a:latin typeface="Times New Roman"/>
                <a:cs typeface="Times New Roman"/>
              </a:rPr>
              <a:t>the margin loan.  Meeting the margin call this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requires the sale of sufficient shares to meet the dollar  amount of the margin call.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margin call is inevitable if the securities in the portfolio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 appreciate or generate income.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time passes, interest accrues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margin loan, so  equity will progressively decreases. Eventually equity will decline to the </a:t>
            </a:r>
            <a:r>
              <a:rPr dirty="0" sz="1100" spc="10">
                <a:latin typeface="Times New Roman"/>
                <a:cs typeface="Times New Roman"/>
              </a:rPr>
              <a:t>30 </a:t>
            </a:r>
            <a:r>
              <a:rPr dirty="0" sz="1100" spc="5">
                <a:latin typeface="Times New Roman"/>
                <a:cs typeface="Times New Roman"/>
              </a:rPr>
              <a:t>percent make </a:t>
            </a:r>
            <a:r>
              <a:rPr dirty="0" sz="1100">
                <a:latin typeface="Times New Roman"/>
                <a:cs typeface="Times New Roman"/>
              </a:rPr>
              <a:t>if  </a:t>
            </a:r>
            <a:r>
              <a:rPr dirty="0" sz="1100" spc="5">
                <a:latin typeface="Times New Roman"/>
                <a:cs typeface="Times New Roman"/>
              </a:rPr>
              <a:t>the investment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all dogs. Notice also that if securities 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sold because of margin </a:t>
            </a:r>
            <a:r>
              <a:rPr dirty="0" sz="1100">
                <a:latin typeface="Times New Roman"/>
                <a:cs typeface="Times New Roman"/>
              </a:rPr>
              <a:t>call,  </a:t>
            </a:r>
            <a:r>
              <a:rPr dirty="0" sz="1100" spc="5">
                <a:latin typeface="Times New Roman"/>
                <a:cs typeface="Times New Roman"/>
              </a:rPr>
              <a:t>the sale occurs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market is </a:t>
            </a:r>
            <a:r>
              <a:rPr dirty="0" sz="1100" spc="10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worst </a:t>
            </a:r>
            <a:r>
              <a:rPr dirty="0" sz="1100" spc="5">
                <a:latin typeface="Times New Roman"/>
                <a:cs typeface="Times New Roman"/>
              </a:rPr>
              <a:t>possible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marL="1545590" marR="65405" indent="-1474470">
              <a:lnSpc>
                <a:spcPts val="13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Once </a:t>
            </a:r>
            <a:r>
              <a:rPr dirty="0" sz="1100" spc="10" b="1" i="1">
                <a:latin typeface="Times New Roman"/>
                <a:cs typeface="Times New Roman"/>
              </a:rPr>
              <a:t>an investor </a:t>
            </a:r>
            <a:r>
              <a:rPr dirty="0" sz="1100" spc="5" b="1" i="1">
                <a:latin typeface="Times New Roman"/>
                <a:cs typeface="Times New Roman"/>
              </a:rPr>
              <a:t>receives </a:t>
            </a:r>
            <a:r>
              <a:rPr dirty="0" sz="1100" spc="10" b="1" i="1">
                <a:latin typeface="Times New Roman"/>
                <a:cs typeface="Times New Roman"/>
              </a:rPr>
              <a:t>a margin </a:t>
            </a:r>
            <a:r>
              <a:rPr dirty="0" sz="1100" spc="5" b="1" i="1">
                <a:latin typeface="Times New Roman"/>
                <a:cs typeface="Times New Roman"/>
              </a:rPr>
              <a:t>call, </a:t>
            </a:r>
            <a:r>
              <a:rPr dirty="0" sz="1100" spc="10" b="1" i="1">
                <a:latin typeface="Times New Roman"/>
                <a:cs typeface="Times New Roman"/>
              </a:rPr>
              <a:t>funds must usually </a:t>
            </a:r>
            <a:r>
              <a:rPr dirty="0" sz="1100" spc="15" b="1" i="1">
                <a:latin typeface="Times New Roman"/>
                <a:cs typeface="Times New Roman"/>
              </a:rPr>
              <a:t>be </a:t>
            </a:r>
            <a:r>
              <a:rPr dirty="0" sz="1100" spc="10" b="1" i="1">
                <a:latin typeface="Times New Roman"/>
                <a:cs typeface="Times New Roman"/>
              </a:rPr>
              <a:t>added to </a:t>
            </a:r>
            <a:r>
              <a:rPr dirty="0" sz="1100" spc="5" b="1" i="1">
                <a:latin typeface="Times New Roman"/>
                <a:cs typeface="Times New Roman"/>
              </a:rPr>
              <a:t>return </a:t>
            </a:r>
            <a:r>
              <a:rPr dirty="0" sz="1100" spc="10" b="1" i="1">
                <a:latin typeface="Times New Roman"/>
                <a:cs typeface="Times New Roman"/>
              </a:rPr>
              <a:t>to the </a:t>
            </a:r>
            <a:r>
              <a:rPr dirty="0" sz="1100" spc="5" b="1" i="1">
                <a:latin typeface="Times New Roman"/>
                <a:cs typeface="Times New Roman"/>
              </a:rPr>
              <a:t>50  </a:t>
            </a:r>
            <a:r>
              <a:rPr dirty="0" sz="1100" spc="5" b="1" i="1">
                <a:latin typeface="Times New Roman"/>
                <a:cs typeface="Times New Roman"/>
              </a:rPr>
              <a:t>percent equity </a:t>
            </a:r>
            <a:r>
              <a:rPr dirty="0" sz="1100" spc="10" b="1" i="1">
                <a:latin typeface="Times New Roman"/>
                <a:cs typeface="Times New Roman"/>
              </a:rPr>
              <a:t>percent </a:t>
            </a:r>
            <a:r>
              <a:rPr dirty="0" sz="1100" spc="5" b="1" i="1">
                <a:latin typeface="Times New Roman"/>
                <a:cs typeface="Times New Roman"/>
              </a:rPr>
              <a:t>equity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position.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Variations on </a:t>
            </a:r>
            <a:r>
              <a:rPr dirty="0" sz="1100" spc="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Margin</a:t>
            </a:r>
            <a:r>
              <a:rPr dirty="0" sz="1100" spc="5" b="1">
                <a:latin typeface="Times New Roman"/>
                <a:cs typeface="Times New Roman"/>
              </a:rPr>
              <a:t> Account: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brokerage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offer products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similar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traditional margin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offer additional </a:t>
            </a:r>
            <a:r>
              <a:rPr dirty="0" sz="1100" spc="5">
                <a:latin typeface="Times New Roman"/>
                <a:cs typeface="Times New Roman"/>
              </a:rPr>
              <a:t>flexibility to </a:t>
            </a:r>
            <a:r>
              <a:rPr dirty="0" sz="1100" spc="10">
                <a:latin typeface="Times New Roman"/>
                <a:cs typeface="Times New Roman"/>
              </a:rPr>
              <a:t>the customer. PaineWebber, for instance, offers a “Personal 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Loan </a:t>
            </a:r>
            <a:r>
              <a:rPr dirty="0" sz="1100" spc="5">
                <a:latin typeface="Times New Roman"/>
                <a:cs typeface="Times New Roman"/>
              </a:rPr>
              <a:t>Account” </a:t>
            </a:r>
            <a:r>
              <a:rPr dirty="0" sz="1100" spc="10">
                <a:latin typeface="Times New Roman"/>
                <a:cs typeface="Times New Roman"/>
              </a:rPr>
              <a:t>that allows </a:t>
            </a:r>
            <a:r>
              <a:rPr dirty="0" sz="1100" spc="5">
                <a:latin typeface="Times New Roman"/>
                <a:cs typeface="Times New Roman"/>
              </a:rPr>
              <a:t>customers </a:t>
            </a:r>
            <a:r>
              <a:rPr dirty="0" sz="1100" spc="10">
                <a:latin typeface="Times New Roman"/>
                <a:cs typeface="Times New Roman"/>
              </a:rPr>
              <a:t>to borrow against the </a:t>
            </a:r>
            <a:r>
              <a:rPr dirty="0" sz="1100" spc="5">
                <a:latin typeface="Times New Roman"/>
                <a:cs typeface="Times New Roman"/>
              </a:rPr>
              <a:t>securities in their  accounts. </a:t>
            </a:r>
            <a:r>
              <a:rPr dirty="0" sz="1100" spc="10">
                <a:latin typeface="Times New Roman"/>
                <a:cs typeface="Times New Roman"/>
              </a:rPr>
              <a:t>This account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set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independently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regular investment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loan proceeds used for education, </a:t>
            </a:r>
            <a:r>
              <a:rPr dirty="0" sz="1100" spc="15">
                <a:latin typeface="Times New Roman"/>
                <a:cs typeface="Times New Roman"/>
              </a:rPr>
              <a:t>home </a:t>
            </a:r>
            <a:r>
              <a:rPr dirty="0" sz="1100" spc="10">
                <a:latin typeface="Times New Roman"/>
                <a:cs typeface="Times New Roman"/>
              </a:rPr>
              <a:t>improvement, car payments, </a:t>
            </a:r>
            <a:r>
              <a:rPr dirty="0" sz="1100" spc="5">
                <a:latin typeface="Times New Roman"/>
                <a:cs typeface="Times New Roman"/>
              </a:rPr>
              <a:t>or other </a:t>
            </a:r>
            <a:r>
              <a:rPr dirty="0" sz="1100" spc="10">
                <a:latin typeface="Times New Roman"/>
                <a:cs typeface="Times New Roman"/>
              </a:rPr>
              <a:t>similar uses. 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loan 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being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purchase </a:t>
            </a:r>
            <a:r>
              <a:rPr dirty="0" sz="1100" spc="5">
                <a:latin typeface="Times New Roman"/>
                <a:cs typeface="Times New Roman"/>
              </a:rPr>
              <a:t>additional securities, the </a:t>
            </a:r>
            <a:r>
              <a:rPr dirty="0" sz="1100" spc="10">
                <a:latin typeface="Times New Roman"/>
                <a:cs typeface="Times New Roman"/>
              </a:rPr>
              <a:t>Federal </a:t>
            </a:r>
            <a:r>
              <a:rPr dirty="0" sz="1100" spc="5">
                <a:latin typeface="Times New Roman"/>
                <a:cs typeface="Times New Roman"/>
              </a:rPr>
              <a:t>Board  considers such </a:t>
            </a:r>
            <a:r>
              <a:rPr dirty="0" sz="1100" spc="10">
                <a:latin typeface="Times New Roman"/>
                <a:cs typeface="Times New Roman"/>
              </a:rPr>
              <a:t>a loan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less risky </a:t>
            </a:r>
            <a:r>
              <a:rPr dirty="0" sz="1100" spc="10">
                <a:latin typeface="Times New Roman"/>
                <a:cs typeface="Times New Roman"/>
              </a:rPr>
              <a:t>and therefore </a:t>
            </a:r>
            <a:r>
              <a:rPr dirty="0" sz="1100" spc="5">
                <a:latin typeface="Times New Roman"/>
                <a:cs typeface="Times New Roman"/>
              </a:rPr>
              <a:t>permits </a:t>
            </a:r>
            <a:r>
              <a:rPr dirty="0" sz="1100" spc="10">
                <a:latin typeface="Times New Roman"/>
                <a:cs typeface="Times New Roman"/>
              </a:rPr>
              <a:t>borrowing a </a:t>
            </a:r>
            <a:r>
              <a:rPr dirty="0" sz="1100" spc="5">
                <a:latin typeface="Times New Roman"/>
                <a:cs typeface="Times New Roman"/>
              </a:rPr>
              <a:t>great </a:t>
            </a:r>
            <a:r>
              <a:rPr dirty="0" sz="1100" spc="10">
                <a:latin typeface="Times New Roman"/>
                <a:cs typeface="Times New Roman"/>
              </a:rPr>
              <a:t>percentage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the portfolio value.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investor can borrow up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70 percent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stocks and  corporate </a:t>
            </a:r>
            <a:r>
              <a:rPr dirty="0" sz="1100" spc="10">
                <a:latin typeface="Times New Roman"/>
                <a:cs typeface="Times New Roman"/>
              </a:rPr>
              <a:t>bonds (compared </a:t>
            </a:r>
            <a:r>
              <a:rPr dirty="0" sz="1100" spc="5">
                <a:latin typeface="Times New Roman"/>
                <a:cs typeface="Times New Roman"/>
              </a:rPr>
              <a:t>to only </a:t>
            </a:r>
            <a:r>
              <a:rPr dirty="0" sz="1100" spc="10">
                <a:latin typeface="Times New Roman"/>
                <a:cs typeface="Times New Roman"/>
              </a:rPr>
              <a:t>50 </a:t>
            </a:r>
            <a:r>
              <a:rPr dirty="0" sz="1100" spc="5">
                <a:latin typeface="Times New Roman"/>
                <a:cs typeface="Times New Roman"/>
              </a:rPr>
              <a:t>percent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regular </a:t>
            </a:r>
            <a:r>
              <a:rPr dirty="0" sz="1100" spc="10">
                <a:latin typeface="Times New Roman"/>
                <a:cs typeface="Times New Roman"/>
              </a:rPr>
              <a:t>margin </a:t>
            </a:r>
            <a:r>
              <a:rPr dirty="0" sz="1100" spc="5">
                <a:latin typeface="Times New Roman"/>
                <a:cs typeface="Times New Roman"/>
              </a:rPr>
              <a:t>account), </a:t>
            </a:r>
            <a:r>
              <a:rPr dirty="0" sz="1100" spc="10">
                <a:latin typeface="Times New Roman"/>
                <a:cs typeface="Times New Roman"/>
              </a:rPr>
              <a:t>and up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90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percent of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government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Margin </a:t>
            </a:r>
            <a:r>
              <a:rPr dirty="0" sz="1100" spc="15" b="1">
                <a:latin typeface="Times New Roman"/>
                <a:cs typeface="Times New Roman"/>
              </a:rPr>
              <a:t>and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Speculation: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observers view the level of margin </a:t>
            </a:r>
            <a:r>
              <a:rPr dirty="0" sz="1100" spc="10">
                <a:latin typeface="Times New Roman"/>
                <a:cs typeface="Times New Roman"/>
              </a:rPr>
              <a:t>debt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precursor of things to </a:t>
            </a:r>
            <a:r>
              <a:rPr dirty="0" sz="1100" spc="10">
                <a:latin typeface="Times New Roman"/>
                <a:cs typeface="Times New Roman"/>
              </a:rPr>
              <a:t>come with  the market </a:t>
            </a:r>
            <a:r>
              <a:rPr dirty="0" sz="1100" spc="5">
                <a:latin typeface="Times New Roman"/>
                <a:cs typeface="Times New Roman"/>
              </a:rPr>
              <a:t>averages. </a:t>
            </a:r>
            <a:r>
              <a:rPr dirty="0" sz="1100" spc="10">
                <a:latin typeface="Times New Roman"/>
                <a:cs typeface="Times New Roman"/>
              </a:rPr>
              <a:t>Margin buying has </a:t>
            </a:r>
            <a:r>
              <a:rPr dirty="0" sz="1100" spc="5">
                <a:latin typeface="Times New Roman"/>
                <a:cs typeface="Times New Roman"/>
              </a:rPr>
              <a:t>historically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moved in tandem with </a:t>
            </a:r>
            <a:r>
              <a:rPr dirty="0" sz="1100" spc="5">
                <a:latin typeface="Times New Roman"/>
                <a:cs typeface="Times New Roman"/>
              </a:rPr>
              <a:t>popular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averages </a:t>
            </a:r>
            <a:r>
              <a:rPr dirty="0" sz="1100" spc="5">
                <a:latin typeface="Times New Roman"/>
                <a:cs typeface="Times New Roman"/>
              </a:rPr>
              <a:t>like 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Industrial </a:t>
            </a:r>
            <a:r>
              <a:rPr dirty="0" sz="1100" spc="10">
                <a:latin typeface="Times New Roman"/>
                <a:cs typeface="Times New Roman"/>
              </a:rPr>
              <a:t>Average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S&amp;P 500.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 spc="10">
                <a:latin typeface="Times New Roman"/>
                <a:cs typeface="Times New Roman"/>
              </a:rPr>
              <a:t>debt has  </a:t>
            </a:r>
            <a:r>
              <a:rPr dirty="0" sz="1100" spc="5">
                <a:latin typeface="Times New Roman"/>
                <a:cs typeface="Times New Roman"/>
              </a:rPr>
              <a:t>increased, </a:t>
            </a:r>
            <a:r>
              <a:rPr dirty="0" sz="1100" spc="15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level of </a:t>
            </a:r>
            <a:r>
              <a:rPr dirty="0" sz="1100" spc="10">
                <a:latin typeface="Times New Roman"/>
                <a:cs typeface="Times New Roman"/>
              </a:rPr>
              <a:t>stoke </a:t>
            </a:r>
            <a:r>
              <a:rPr dirty="0" sz="1100" spc="5">
                <a:latin typeface="Times New Roman"/>
                <a:cs typeface="Times New Roman"/>
              </a:rPr>
              <a:t>prices,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vice-versa. It is </a:t>
            </a:r>
            <a:r>
              <a:rPr dirty="0" sz="1100" spc="10">
                <a:latin typeface="Times New Roman"/>
                <a:cs typeface="Times New Roman"/>
              </a:rPr>
              <a:t>always dangerous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assume  the past </a:t>
            </a:r>
            <a:r>
              <a:rPr dirty="0" sz="1100" spc="5">
                <a:latin typeface="Times New Roman"/>
                <a:cs typeface="Times New Roman"/>
              </a:rPr>
              <a:t>will repeat itself, but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should not </a:t>
            </a:r>
            <a:r>
              <a:rPr dirty="0" sz="1100" spc="10">
                <a:latin typeface="Times New Roman"/>
                <a:cs typeface="Times New Roman"/>
              </a:rPr>
              <a:t>ignore past </a:t>
            </a:r>
            <a:r>
              <a:rPr dirty="0" sz="1100" spc="5">
                <a:latin typeface="Times New Roman"/>
                <a:cs typeface="Times New Roman"/>
              </a:rPr>
              <a:t>patterns,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either.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7037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According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 Journal, </a:t>
            </a:r>
            <a:r>
              <a:rPr dirty="0" sz="1100" spc="10">
                <a:latin typeface="Times New Roman"/>
                <a:cs typeface="Times New Roman"/>
              </a:rPr>
              <a:t>in February 2000 </a:t>
            </a:r>
            <a:r>
              <a:rPr dirty="0" sz="1100" spc="5">
                <a:latin typeface="Times New Roman"/>
                <a:cs typeface="Times New Roman"/>
              </a:rPr>
              <a:t>total </a:t>
            </a:r>
            <a:r>
              <a:rPr dirty="0" sz="1100" spc="10">
                <a:latin typeface="Times New Roman"/>
                <a:cs typeface="Times New Roman"/>
              </a:rPr>
              <a:t>margin debt </a:t>
            </a:r>
            <a:r>
              <a:rPr dirty="0" sz="1100" spc="5">
                <a:latin typeface="Times New Roman"/>
                <a:cs typeface="Times New Roman"/>
              </a:rPr>
              <a:t>equaled </a:t>
            </a:r>
            <a:r>
              <a:rPr dirty="0" sz="1100" spc="15">
                <a:latin typeface="Times New Roman"/>
                <a:cs typeface="Times New Roman"/>
              </a:rPr>
              <a:t>1.57%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overall </a:t>
            </a:r>
            <a:r>
              <a:rPr dirty="0" sz="1100" spc="10">
                <a:latin typeface="Times New Roman"/>
                <a:cs typeface="Times New Roman"/>
              </a:rPr>
              <a:t>market value. </a:t>
            </a:r>
            <a:r>
              <a:rPr dirty="0" sz="1100" spc="5">
                <a:latin typeface="Times New Roman"/>
                <a:cs typeface="Times New Roman"/>
              </a:rPr>
              <a:t>This is </a:t>
            </a:r>
            <a:r>
              <a:rPr dirty="0" sz="1100" spc="10">
                <a:latin typeface="Times New Roman"/>
                <a:cs typeface="Times New Roman"/>
              </a:rPr>
              <a:t>approximately where the percentage </a:t>
            </a:r>
            <a:r>
              <a:rPr dirty="0" sz="1100" spc="5">
                <a:latin typeface="Times New Roman"/>
                <a:cs typeface="Times New Roman"/>
              </a:rPr>
              <a:t>stood just before </a:t>
            </a:r>
            <a:r>
              <a:rPr dirty="0" sz="1100" spc="10">
                <a:latin typeface="Times New Roman"/>
                <a:cs typeface="Times New Roman"/>
              </a:rPr>
              <a:t>the  October 1987 </a:t>
            </a:r>
            <a:r>
              <a:rPr dirty="0" sz="1100" spc="5">
                <a:latin typeface="Times New Roman"/>
                <a:cs typeface="Times New Roman"/>
              </a:rPr>
              <a:t>market crash. In early </a:t>
            </a:r>
            <a:r>
              <a:rPr dirty="0" sz="1100" spc="10">
                <a:latin typeface="Times New Roman"/>
                <a:cs typeface="Times New Roman"/>
              </a:rPr>
              <a:t>2000 </a:t>
            </a:r>
            <a:r>
              <a:rPr dirty="0" sz="1100" spc="5">
                <a:latin typeface="Times New Roman"/>
                <a:cs typeface="Times New Roman"/>
              </a:rPr>
              <a:t>total margin </a:t>
            </a:r>
            <a:r>
              <a:rPr dirty="0" sz="1100" spc="10">
                <a:latin typeface="Times New Roman"/>
                <a:cs typeface="Times New Roman"/>
              </a:rPr>
              <a:t>debt exceeded $240 </a:t>
            </a:r>
            <a:r>
              <a:rPr dirty="0" sz="1100" spc="5">
                <a:latin typeface="Times New Roman"/>
                <a:cs typeface="Times New Roman"/>
              </a:rPr>
              <a:t>billion,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over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third in three </a:t>
            </a:r>
            <a:r>
              <a:rPr dirty="0" sz="1100" spc="10">
                <a:latin typeface="Times New Roman"/>
                <a:cs typeface="Times New Roman"/>
              </a:rPr>
              <a:t>months. Someone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0">
                <a:latin typeface="Times New Roman"/>
                <a:cs typeface="Times New Roman"/>
              </a:rPr>
              <a:t>argue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 spc="10">
                <a:latin typeface="Times New Roman"/>
                <a:cs typeface="Times New Roman"/>
              </a:rPr>
              <a:t>debt has never </a:t>
            </a:r>
            <a:r>
              <a:rPr dirty="0" sz="1100" spc="5">
                <a:latin typeface="Times New Roman"/>
                <a:cs typeface="Times New Roman"/>
              </a:rPr>
              <a:t>been higher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the market </a:t>
            </a:r>
            <a:r>
              <a:rPr dirty="0" sz="1100" spc="5">
                <a:latin typeface="Times New Roman"/>
                <a:cs typeface="Times New Roman"/>
              </a:rPr>
              <a:t>typical follow </a:t>
            </a:r>
            <a:r>
              <a:rPr dirty="0" sz="1100" spc="10">
                <a:latin typeface="Times New Roman"/>
                <a:cs typeface="Times New Roman"/>
              </a:rPr>
              <a:t>level </a:t>
            </a:r>
            <a:r>
              <a:rPr dirty="0" sz="1100" spc="5">
                <a:latin typeface="Times New Roman"/>
                <a:cs typeface="Times New Roman"/>
              </a:rPr>
              <a:t>of margin,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is </a:t>
            </a:r>
            <a:r>
              <a:rPr dirty="0" sz="1100" spc="10">
                <a:latin typeface="Times New Roman"/>
                <a:cs typeface="Times New Roman"/>
              </a:rPr>
              <a:t>headed down </a:t>
            </a:r>
            <a:r>
              <a:rPr dirty="0" sz="1100" spc="5">
                <a:latin typeface="Times New Roman"/>
                <a:cs typeface="Times New Roman"/>
              </a:rPr>
              <a:t>before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Other Types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Accounts: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Cash and </a:t>
            </a:r>
            <a:r>
              <a:rPr dirty="0" sz="1100" spc="5">
                <a:latin typeface="Times New Roman"/>
                <a:cs typeface="Times New Roman"/>
              </a:rPr>
              <a:t>margin accounts </a:t>
            </a:r>
            <a:r>
              <a:rPr dirty="0" sz="1100" spc="10">
                <a:latin typeface="Times New Roman"/>
                <a:cs typeface="Times New Roman"/>
              </a:rPr>
              <a:t>are the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most important types.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investors will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one  or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types </a:t>
            </a:r>
            <a:r>
              <a:rPr dirty="0" sz="1100" spc="5">
                <a:latin typeface="Times New Roman"/>
                <a:cs typeface="Times New Roman"/>
              </a:rPr>
              <a:t>of accounts. </a:t>
            </a:r>
            <a:r>
              <a:rPr dirty="0" sz="1100" spc="10">
                <a:latin typeface="Times New Roman"/>
                <a:cs typeface="Times New Roman"/>
              </a:rPr>
              <a:t>Bonds and income-producing </a:t>
            </a:r>
            <a:r>
              <a:rPr dirty="0" sz="1100" spc="5">
                <a:latin typeface="Times New Roman"/>
                <a:cs typeface="Times New Roman"/>
              </a:rPr>
              <a:t>securities 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separate account called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10" i="1">
                <a:latin typeface="Times New Roman"/>
                <a:cs typeface="Times New Roman"/>
              </a:rPr>
              <a:t>income </a:t>
            </a:r>
            <a:r>
              <a:rPr dirty="0" sz="1100" spc="5" i="1">
                <a:latin typeface="Times New Roman"/>
                <a:cs typeface="Times New Roman"/>
              </a:rPr>
              <a:t>account. </a:t>
            </a:r>
            <a:r>
              <a:rPr dirty="0" sz="1100" spc="5">
                <a:latin typeface="Times New Roman"/>
                <a:cs typeface="Times New Roman"/>
              </a:rPr>
              <a:t>Convertible </a:t>
            </a:r>
            <a:r>
              <a:rPr dirty="0" sz="1100" spc="10">
                <a:latin typeface="Times New Roman"/>
                <a:cs typeface="Times New Roman"/>
              </a:rPr>
              <a:t>bonds may be segregated into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own account,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government </a:t>
            </a:r>
            <a:r>
              <a:rPr dirty="0" sz="1100" spc="15">
                <a:latin typeface="Times New Roman"/>
                <a:cs typeface="Times New Roman"/>
              </a:rPr>
              <a:t>bonds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short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positions.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Selling Short: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short sale involves </a:t>
            </a:r>
            <a:r>
              <a:rPr dirty="0" sz="1100" spc="10">
                <a:latin typeface="Times New Roman"/>
                <a:cs typeface="Times New Roman"/>
              </a:rPr>
              <a:t>borrowing </a:t>
            </a:r>
            <a:r>
              <a:rPr dirty="0" sz="1100" spc="5">
                <a:latin typeface="Times New Roman"/>
                <a:cs typeface="Times New Roman"/>
              </a:rPr>
              <a:t>securities, selling </a:t>
            </a:r>
            <a:r>
              <a:rPr dirty="0" sz="1100" spc="10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5">
                <a:latin typeface="Times New Roman"/>
                <a:cs typeface="Times New Roman"/>
              </a:rPr>
              <a:t>else, eventually  purchasing similar shares </a:t>
            </a:r>
            <a:r>
              <a:rPr dirty="0" sz="1100" spc="10">
                <a:latin typeface="Times New Roman"/>
                <a:cs typeface="Times New Roman"/>
              </a:rPr>
              <a:t>from someone </a:t>
            </a:r>
            <a:r>
              <a:rPr dirty="0" sz="1100" spc="5">
                <a:latin typeface="Times New Roman"/>
                <a:cs typeface="Times New Roman"/>
              </a:rPr>
              <a:t>else,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delivering these substitute </a:t>
            </a:r>
            <a:r>
              <a:rPr dirty="0" sz="1100" spc="10">
                <a:latin typeface="Times New Roman"/>
                <a:cs typeface="Times New Roman"/>
              </a:rPr>
              <a:t>shares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original </a:t>
            </a:r>
            <a:r>
              <a:rPr dirty="0" sz="1100" spc="10">
                <a:latin typeface="Times New Roman"/>
                <a:cs typeface="Times New Roman"/>
              </a:rPr>
              <a:t>lender.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notion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can profitably and </a:t>
            </a:r>
            <a:r>
              <a:rPr dirty="0" sz="1100" spc="5">
                <a:latin typeface="Times New Roman"/>
                <a:cs typeface="Times New Roman"/>
              </a:rPr>
              <a:t>legitimately sell </a:t>
            </a:r>
            <a:r>
              <a:rPr dirty="0" sz="1100" spc="10">
                <a:latin typeface="Times New Roman"/>
                <a:cs typeface="Times New Roman"/>
              </a:rPr>
              <a:t>something you </a:t>
            </a:r>
            <a:r>
              <a:rPr dirty="0" sz="1100" spc="15">
                <a:latin typeface="Times New Roman"/>
                <a:cs typeface="Times New Roman"/>
              </a:rPr>
              <a:t>do 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10">
                <a:latin typeface="Times New Roman"/>
                <a:cs typeface="Times New Roman"/>
              </a:rPr>
              <a:t>has troubled market observers </a:t>
            </a:r>
            <a:r>
              <a:rPr dirty="0" sz="1100" spc="5">
                <a:latin typeface="Times New Roman"/>
                <a:cs typeface="Times New Roman"/>
              </a:rPr>
              <a:t>since the early 1600s, </a:t>
            </a:r>
            <a:r>
              <a:rPr dirty="0" sz="1100" spc="10">
                <a:latin typeface="Times New Roman"/>
                <a:cs typeface="Times New Roman"/>
              </a:rPr>
              <a:t>when Dutch </a:t>
            </a:r>
            <a:r>
              <a:rPr dirty="0" sz="1100" spc="5">
                <a:latin typeface="Times New Roman"/>
                <a:cs typeface="Times New Roman"/>
              </a:rPr>
              <a:t>authorities  attempted to outlaw short selling. </a:t>
            </a: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5">
                <a:latin typeface="Times New Roman"/>
                <a:cs typeface="Times New Roman"/>
              </a:rPr>
              <a:t>this procedure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conceptually </a:t>
            </a:r>
            <a:r>
              <a:rPr dirty="0" sz="1100" spc="10">
                <a:latin typeface="Times New Roman"/>
                <a:cs typeface="Times New Roman"/>
              </a:rPr>
              <a:t>awkward,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5">
                <a:latin typeface="Times New Roman"/>
                <a:cs typeface="Times New Roman"/>
              </a:rPr>
              <a:t>need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viewed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antisocial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Short </a:t>
            </a:r>
            <a:r>
              <a:rPr dirty="0" sz="1100" spc="5" b="1" i="1">
                <a:latin typeface="Times New Roman"/>
                <a:cs typeface="Times New Roman"/>
              </a:rPr>
              <a:t>selling involves selling </a:t>
            </a:r>
            <a:r>
              <a:rPr dirty="0" sz="1100" spc="10" b="1" i="1">
                <a:latin typeface="Times New Roman"/>
                <a:cs typeface="Times New Roman"/>
              </a:rPr>
              <a:t>borrowed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shares.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Rationale: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50">
              <a:latin typeface="Times New Roman"/>
              <a:cs typeface="Times New Roman"/>
            </a:endParaRPr>
          </a:p>
          <a:p>
            <a:pPr marL="12700" marR="571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short sellers </a:t>
            </a:r>
            <a:r>
              <a:rPr dirty="0" sz="1100" spc="10">
                <a:latin typeface="Times New Roman"/>
                <a:cs typeface="Times New Roman"/>
              </a:rPr>
              <a:t>are bearish </a:t>
            </a:r>
            <a:r>
              <a:rPr dirty="0" sz="1100" spc="5">
                <a:latin typeface="Times New Roman"/>
                <a:cs typeface="Times New Roman"/>
              </a:rPr>
              <a:t>toward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stock. 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short seller is able to borrow  shares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them at $25, </a:t>
            </a:r>
            <a:r>
              <a:rPr dirty="0" sz="1100" spc="5">
                <a:latin typeface="Times New Roman"/>
                <a:cs typeface="Times New Roman"/>
              </a:rPr>
              <a:t>the purchase of </a:t>
            </a:r>
            <a:r>
              <a:rPr dirty="0" sz="1100" spc="10">
                <a:latin typeface="Times New Roman"/>
                <a:cs typeface="Times New Roman"/>
              </a:rPr>
              <a:t>thee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a few months </a:t>
            </a:r>
            <a:r>
              <a:rPr dirty="0" sz="1100" spc="5">
                <a:latin typeface="Times New Roman"/>
                <a:cs typeface="Times New Roman"/>
              </a:rPr>
              <a:t>later at </a:t>
            </a:r>
            <a:r>
              <a:rPr dirty="0" sz="1100" spc="10">
                <a:latin typeface="Times New Roman"/>
                <a:cs typeface="Times New Roman"/>
              </a:rPr>
              <a:t>$ 19 </a:t>
            </a:r>
            <a:r>
              <a:rPr dirty="0" sz="1100" spc="5">
                <a:latin typeface="Times New Roman"/>
                <a:cs typeface="Times New Roman"/>
              </a:rPr>
              <a:t>results in</a:t>
            </a:r>
            <a:r>
              <a:rPr dirty="0" sz="1100" spc="2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45"/>
              </a:lnSpc>
            </a:pPr>
            <a:r>
              <a:rPr dirty="0" sz="1100" spc="10">
                <a:latin typeface="Times New Roman"/>
                <a:cs typeface="Times New Roman"/>
              </a:rPr>
              <a:t>$6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profit.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Instead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buying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at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low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selling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at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higher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prices,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short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seller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revered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order of the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transactions.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actual </a:t>
            </a:r>
            <a:r>
              <a:rPr dirty="0" sz="1100" spc="10">
                <a:latin typeface="Times New Roman"/>
                <a:cs typeface="Times New Roman"/>
              </a:rPr>
              <a:t>lender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normally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unknowing </a:t>
            </a:r>
            <a:r>
              <a:rPr dirty="0" sz="1100" spc="5">
                <a:latin typeface="Times New Roman"/>
                <a:cs typeface="Times New Roman"/>
              </a:rPr>
              <a:t>participant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entire </a:t>
            </a:r>
            <a:r>
              <a:rPr dirty="0" sz="1100" spc="10">
                <a:latin typeface="Times New Roman"/>
                <a:cs typeface="Times New Roman"/>
              </a:rPr>
              <a:t>matter.  For instance, investors with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 spc="10">
                <a:latin typeface="Times New Roman"/>
                <a:cs typeface="Times New Roman"/>
              </a:rPr>
              <a:t>accounts at their </a:t>
            </a:r>
            <a:r>
              <a:rPr dirty="0" sz="1100" spc="5">
                <a:latin typeface="Times New Roman"/>
                <a:cs typeface="Times New Roman"/>
              </a:rPr>
              <a:t>brokerage </a:t>
            </a:r>
            <a:r>
              <a:rPr dirty="0" sz="1100" spc="10">
                <a:latin typeface="Times New Roman"/>
                <a:cs typeface="Times New Roman"/>
              </a:rPr>
              <a:t>house may be involved in  the </a:t>
            </a:r>
            <a:r>
              <a:rPr dirty="0" sz="1100" spc="5">
                <a:latin typeface="Times New Roman"/>
                <a:cs typeface="Times New Roman"/>
              </a:rPr>
              <a:t>process.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an investor opens a </a:t>
            </a:r>
            <a:r>
              <a:rPr dirty="0" sz="1100" spc="5">
                <a:latin typeface="Times New Roman"/>
                <a:cs typeface="Times New Roman"/>
              </a:rPr>
              <a:t>margin account,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she signs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hypothecation  </a:t>
            </a:r>
            <a:r>
              <a:rPr dirty="0" sz="1100" spc="10">
                <a:latin typeface="Times New Roman"/>
                <a:cs typeface="Times New Roman"/>
              </a:rPr>
              <a:t>agreement </a:t>
            </a:r>
            <a:r>
              <a:rPr dirty="0" sz="1100" spc="5">
                <a:latin typeface="Times New Roman"/>
                <a:cs typeface="Times New Roman"/>
              </a:rPr>
              <a:t>giving </a:t>
            </a:r>
            <a:r>
              <a:rPr dirty="0" sz="1100" spc="10">
                <a:latin typeface="Times New Roman"/>
                <a:cs typeface="Times New Roman"/>
              </a:rPr>
              <a:t>the brokerage firm the </a:t>
            </a:r>
            <a:r>
              <a:rPr dirty="0" sz="1100" spc="5">
                <a:latin typeface="Times New Roman"/>
                <a:cs typeface="Times New Roman"/>
              </a:rPr>
              <a:t>right to lend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 to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5">
                <a:latin typeface="Times New Roman"/>
                <a:cs typeface="Times New Roman"/>
              </a:rPr>
              <a:t>else. </a:t>
            </a:r>
            <a:r>
              <a:rPr dirty="0" sz="1100" spc="10">
                <a:latin typeface="Times New Roman"/>
                <a:cs typeface="Times New Roman"/>
              </a:rPr>
              <a:t>This  arrangement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of no real concern to 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because 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trade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continued to earn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Short </a:t>
            </a:r>
            <a:r>
              <a:rPr dirty="0" sz="1100" spc="5" b="1" i="1">
                <a:latin typeface="Times New Roman"/>
                <a:cs typeface="Times New Roman"/>
              </a:rPr>
              <a:t>sellers sell first </a:t>
            </a:r>
            <a:r>
              <a:rPr dirty="0" sz="1100" spc="15" b="1" i="1">
                <a:latin typeface="Times New Roman"/>
                <a:cs typeface="Times New Roman"/>
              </a:rPr>
              <a:t>and </a:t>
            </a:r>
            <a:r>
              <a:rPr dirty="0" sz="1100" spc="10" b="1" i="1">
                <a:latin typeface="Times New Roman"/>
                <a:cs typeface="Times New Roman"/>
              </a:rPr>
              <a:t>buy</a:t>
            </a:r>
            <a:r>
              <a:rPr dirty="0" sz="1100" spc="-3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later.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Criticisms: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Over the year many discussions have focused on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merits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short selling; </a:t>
            </a:r>
            <a:r>
              <a:rPr dirty="0" sz="1100" spc="10">
                <a:latin typeface="Times New Roman"/>
                <a:cs typeface="Times New Roman"/>
              </a:rPr>
              <a:t>these  </a:t>
            </a:r>
            <a:r>
              <a:rPr dirty="0" sz="1100" spc="5">
                <a:latin typeface="Times New Roman"/>
                <a:cs typeface="Times New Roman"/>
              </a:rPr>
              <a:t>conversations occur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floor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Congress </a:t>
            </a:r>
            <a:r>
              <a:rPr dirty="0" sz="1100" spc="10">
                <a:latin typeface="Times New Roman"/>
                <a:cs typeface="Times New Roman"/>
              </a:rPr>
              <a:t>and in the </a:t>
            </a:r>
            <a:r>
              <a:rPr dirty="0" sz="1100" spc="5">
                <a:latin typeface="Times New Roman"/>
                <a:cs typeface="Times New Roman"/>
              </a:rPr>
              <a:t>smallest boardrooms. </a:t>
            </a:r>
            <a:r>
              <a:rPr dirty="0" sz="1100" spc="10">
                <a:latin typeface="Times New Roman"/>
                <a:cs typeface="Times New Roman"/>
              </a:rPr>
              <a:t>Those in  </a:t>
            </a:r>
            <a:r>
              <a:rPr dirty="0" sz="1100" spc="5">
                <a:latin typeface="Times New Roman"/>
                <a:cs typeface="Times New Roman"/>
              </a:rPr>
              <a:t>favor of short selling point out that margin trading actually </a:t>
            </a:r>
            <a:r>
              <a:rPr dirty="0" sz="1100" spc="10">
                <a:latin typeface="Times New Roman"/>
                <a:cs typeface="Times New Roman"/>
              </a:rPr>
              <a:t>encompass two </a:t>
            </a:r>
            <a:r>
              <a:rPr dirty="0" sz="1100" spc="5">
                <a:latin typeface="Times New Roman"/>
                <a:cs typeface="Times New Roman"/>
              </a:rPr>
              <a:t>activities:  </a:t>
            </a:r>
            <a:r>
              <a:rPr dirty="0" sz="1100" spc="10">
                <a:latin typeface="Times New Roman"/>
                <a:cs typeface="Times New Roman"/>
              </a:rPr>
              <a:t>buying on </a:t>
            </a:r>
            <a:r>
              <a:rPr dirty="0" sz="1100" spc="5">
                <a:latin typeface="Times New Roman"/>
                <a:cs typeface="Times New Roman"/>
              </a:rPr>
              <a:t>margin and selling short.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sticking point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leveraged purchase of shares;  </a:t>
            </a:r>
            <a:r>
              <a:rPr dirty="0" sz="1100" spc="10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find fault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related procedure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side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market? Short </a:t>
            </a:r>
            <a:r>
              <a:rPr dirty="0" sz="1100" spc="5">
                <a:latin typeface="Times New Roman"/>
                <a:cs typeface="Times New Roman"/>
              </a:rPr>
              <a:t>–selling gurus  will quickly assert that margin </a:t>
            </a:r>
            <a:r>
              <a:rPr dirty="0" sz="1100" spc="10">
                <a:latin typeface="Times New Roman"/>
                <a:cs typeface="Times New Roman"/>
              </a:rPr>
              <a:t>buyers were </a:t>
            </a:r>
            <a:r>
              <a:rPr dirty="0" sz="1100" spc="5">
                <a:latin typeface="Times New Roman"/>
                <a:cs typeface="Times New Roman"/>
              </a:rPr>
              <a:t>largely responsible for the events leading 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Great </a:t>
            </a:r>
            <a:r>
              <a:rPr dirty="0" sz="1100" spc="10">
                <a:latin typeface="Times New Roman"/>
                <a:cs typeface="Times New Roman"/>
              </a:rPr>
              <a:t>Crash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1929, and </a:t>
            </a:r>
            <a:r>
              <a:rPr dirty="0" sz="1100" spc="5">
                <a:latin typeface="Times New Roman"/>
                <a:cs typeface="Times New Roman"/>
              </a:rPr>
              <a:t>those speculative </a:t>
            </a:r>
            <a:r>
              <a:rPr dirty="0" sz="1100" spc="10">
                <a:latin typeface="Times New Roman"/>
                <a:cs typeface="Times New Roman"/>
              </a:rPr>
              <a:t>buying </a:t>
            </a:r>
            <a:r>
              <a:rPr dirty="0" sz="1100" spc="5">
                <a:latin typeface="Times New Roman"/>
                <a:cs typeface="Times New Roman"/>
              </a:rPr>
              <a:t>forces prices up,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 spc="10">
                <a:latin typeface="Times New Roman"/>
                <a:cs typeface="Times New Roman"/>
              </a:rPr>
              <a:t>buying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inflationary. </a:t>
            </a:r>
            <a:r>
              <a:rPr dirty="0" sz="1100" spc="10">
                <a:latin typeface="Times New Roman"/>
                <a:cs typeface="Times New Roman"/>
              </a:rPr>
              <a:t>Short selling helps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influence.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508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opposition will point out short </a:t>
            </a:r>
            <a:r>
              <a:rPr dirty="0" sz="1100" spc="5">
                <a:latin typeface="Times New Roman"/>
                <a:cs typeface="Times New Roman"/>
              </a:rPr>
              <a:t>selling </a:t>
            </a:r>
            <a:r>
              <a:rPr dirty="0" sz="1100" spc="10">
                <a:latin typeface="Times New Roman"/>
                <a:cs typeface="Times New Roman"/>
              </a:rPr>
              <a:t>has a checkered heritage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has, on occasion,  </a:t>
            </a:r>
            <a:r>
              <a:rPr dirty="0" sz="1100" spc="5">
                <a:latin typeface="Times New Roman"/>
                <a:cs typeface="Times New Roman"/>
              </a:rPr>
              <a:t>been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destabilizing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Traders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have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long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memory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manipulation,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corners,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50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33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7037"/>
            <a:ext cx="5335270" cy="84416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short squeezes,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1862 Harlem </a:t>
            </a:r>
            <a:r>
              <a:rPr dirty="0" sz="1100" spc="5">
                <a:latin typeface="Times New Roman"/>
                <a:cs typeface="Times New Roman"/>
              </a:rPr>
              <a:t>Railroad </a:t>
            </a:r>
            <a:r>
              <a:rPr dirty="0" sz="1100" spc="10">
                <a:latin typeface="Times New Roman"/>
                <a:cs typeface="Times New Roman"/>
              </a:rPr>
              <a:t>incident </a:t>
            </a:r>
            <a:r>
              <a:rPr dirty="0" sz="1100" spc="5">
                <a:latin typeface="Times New Roman"/>
                <a:cs typeface="Times New Roman"/>
              </a:rPr>
              <a:t>starring Cornelius Vanderbilt  </a:t>
            </a:r>
            <a:r>
              <a:rPr dirty="0" sz="1100" spc="10">
                <a:latin typeface="Times New Roman"/>
                <a:cs typeface="Times New Roman"/>
              </a:rPr>
              <a:t>and Boss Tweed. Also, </a:t>
            </a:r>
            <a:r>
              <a:rPr dirty="0" sz="1100" spc="5">
                <a:latin typeface="Times New Roman"/>
                <a:cs typeface="Times New Roman"/>
              </a:rPr>
              <a:t>people traditionally </a:t>
            </a:r>
            <a:r>
              <a:rPr dirty="0" sz="1100" spc="10">
                <a:latin typeface="Times New Roman"/>
                <a:cs typeface="Times New Roman"/>
              </a:rPr>
              <a:t>want the </a:t>
            </a:r>
            <a:r>
              <a:rPr dirty="0" sz="1100" spc="5">
                <a:latin typeface="Times New Roman"/>
                <a:cs typeface="Times New Roman"/>
              </a:rPr>
              <a:t>market to </a:t>
            </a:r>
            <a:r>
              <a:rPr dirty="0" sz="1100" spc="10">
                <a:latin typeface="Times New Roman"/>
                <a:cs typeface="Times New Roman"/>
              </a:rPr>
              <a:t>advance; few </a:t>
            </a:r>
            <a:r>
              <a:rPr dirty="0" sz="1100" spc="5">
                <a:latin typeface="Times New Roman"/>
                <a:cs typeface="Times New Roman"/>
              </a:rPr>
              <a:t>actively root 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decline.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the downward </a:t>
            </a:r>
            <a:r>
              <a:rPr dirty="0" sz="1100" spc="5">
                <a:latin typeface="Times New Roman"/>
                <a:cs typeface="Times New Roman"/>
              </a:rPr>
              <a:t>pressure </a:t>
            </a:r>
            <a:r>
              <a:rPr dirty="0" sz="1100" spc="10">
                <a:latin typeface="Times New Roman"/>
                <a:cs typeface="Times New Roman"/>
              </a:rPr>
              <a:t>induced by </a:t>
            </a:r>
            <a:r>
              <a:rPr dirty="0" sz="1100" spc="5">
                <a:latin typeface="Times New Roman"/>
                <a:cs typeface="Times New Roman"/>
              </a:rPr>
              <a:t>short selling runs </a:t>
            </a:r>
            <a:r>
              <a:rPr dirty="0" sz="1100" spc="10">
                <a:latin typeface="Times New Roman"/>
                <a:cs typeface="Times New Roman"/>
              </a:rPr>
              <a:t>counter </a:t>
            </a:r>
            <a:r>
              <a:rPr dirty="0" sz="1100" spc="5">
                <a:latin typeface="Times New Roman"/>
                <a:cs typeface="Times New Roman"/>
              </a:rPr>
              <a:t>to  public interest,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argue, short selling is evil.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Mechanics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a Short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Sale: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Regardless of </a:t>
            </a:r>
            <a:r>
              <a:rPr dirty="0" sz="1100" spc="10">
                <a:latin typeface="Times New Roman"/>
                <a:cs typeface="Times New Roman"/>
              </a:rPr>
              <a:t>where your </a:t>
            </a:r>
            <a:r>
              <a:rPr dirty="0" sz="1100" spc="5">
                <a:latin typeface="Times New Roman"/>
                <a:cs typeface="Times New Roman"/>
              </a:rPr>
              <a:t>opinion lies, short </a:t>
            </a:r>
            <a:r>
              <a:rPr dirty="0" sz="1100" spc="10">
                <a:latin typeface="Times New Roman"/>
                <a:cs typeface="Times New Roman"/>
              </a:rPr>
              <a:t>selling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fact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life </a:t>
            </a:r>
            <a:r>
              <a:rPr dirty="0" sz="1100" spc="10">
                <a:latin typeface="Times New Roman"/>
                <a:cs typeface="Times New Roman"/>
              </a:rPr>
              <a:t>worth understanding.  Figure </a:t>
            </a:r>
            <a:r>
              <a:rPr dirty="0" sz="1100" spc="5">
                <a:latin typeface="Times New Roman"/>
                <a:cs typeface="Times New Roman"/>
              </a:rPr>
              <a:t>6-16 outline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steps of </a:t>
            </a:r>
            <a:r>
              <a:rPr dirty="0" sz="1100" spc="10">
                <a:latin typeface="Times New Roman"/>
                <a:cs typeface="Times New Roman"/>
              </a:rPr>
              <a:t>a simple short </a:t>
            </a:r>
            <a:r>
              <a:rPr dirty="0" sz="1100" spc="5">
                <a:latin typeface="Times New Roman"/>
                <a:cs typeface="Times New Roman"/>
              </a:rPr>
              <a:t>sale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stock. Short sellers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recognize that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they are selling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margin, </a:t>
            </a:r>
            <a:r>
              <a:rPr dirty="0" sz="1100" spc="10">
                <a:latin typeface="Times New Roman"/>
                <a:cs typeface="Times New Roman"/>
              </a:rPr>
              <a:t>a margin requirement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met. </a:t>
            </a:r>
            <a:r>
              <a:rPr dirty="0" sz="1100" spc="10">
                <a:latin typeface="Times New Roman"/>
                <a:cs typeface="Times New Roman"/>
              </a:rPr>
              <a:t>An 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who buys on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 spc="15">
                <a:latin typeface="Times New Roman"/>
                <a:cs typeface="Times New Roman"/>
              </a:rPr>
              <a:t>pays </a:t>
            </a:r>
            <a:r>
              <a:rPr dirty="0" sz="1100" spc="5">
                <a:latin typeface="Times New Roman"/>
                <a:cs typeface="Times New Roman"/>
              </a:rPr>
              <a:t>interest,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selling short </a:t>
            </a:r>
            <a:r>
              <a:rPr dirty="0" sz="1100" spc="10">
                <a:latin typeface="Times New Roman"/>
                <a:cs typeface="Times New Roman"/>
              </a:rPr>
              <a:t>because no </a:t>
            </a:r>
            <a:r>
              <a:rPr dirty="0" sz="1100" spc="5">
                <a:latin typeface="Times New Roman"/>
                <a:cs typeface="Times New Roman"/>
              </a:rPr>
              <a:t>money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borrowed. In fact, an investor actually has to deposit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money.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Suppose an investor </a:t>
            </a:r>
            <a:r>
              <a:rPr dirty="0" sz="1100" spc="5">
                <a:latin typeface="Times New Roman"/>
                <a:cs typeface="Times New Roman"/>
              </a:rPr>
              <a:t>dealing </a:t>
            </a:r>
            <a:r>
              <a:rPr dirty="0" sz="1100" spc="10">
                <a:latin typeface="Times New Roman"/>
                <a:cs typeface="Times New Roman"/>
              </a:rPr>
              <a:t>through </a:t>
            </a:r>
            <a:r>
              <a:rPr dirty="0" sz="1100" spc="5">
                <a:latin typeface="Times New Roman"/>
                <a:cs typeface="Times New Roman"/>
              </a:rPr>
              <a:t>Merrill </a:t>
            </a:r>
            <a:r>
              <a:rPr dirty="0" sz="1100" spc="10">
                <a:latin typeface="Times New Roman"/>
                <a:cs typeface="Times New Roman"/>
              </a:rPr>
              <a:t>Lynch buys </a:t>
            </a:r>
            <a:r>
              <a:rPr dirty="0" sz="1100" spc="5">
                <a:latin typeface="Times New Roman"/>
                <a:cs typeface="Times New Roman"/>
              </a:rPr>
              <a:t>100 shares of </a:t>
            </a:r>
            <a:r>
              <a:rPr dirty="0" sz="1100" spc="15">
                <a:latin typeface="Times New Roman"/>
                <a:cs typeface="Times New Roman"/>
              </a:rPr>
              <a:t>XYZ </a:t>
            </a:r>
            <a:r>
              <a:rPr dirty="0" sz="1100" spc="10">
                <a:latin typeface="Times New Roman"/>
                <a:cs typeface="Times New Roman"/>
              </a:rPr>
              <a:t>in a </a:t>
            </a:r>
            <a:r>
              <a:rPr dirty="0" sz="1100" spc="5">
                <a:latin typeface="Times New Roman"/>
                <a:cs typeface="Times New Roman"/>
              </a:rPr>
              <a:t>margin  account,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Merrill subsequently lends these shares to another of its clients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wants to  sell </a:t>
            </a:r>
            <a:r>
              <a:rPr dirty="0" sz="1100" spc="10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short. </a:t>
            </a:r>
            <a:r>
              <a:rPr dirty="0" sz="1100" spc="10">
                <a:latin typeface="Times New Roman"/>
                <a:cs typeface="Times New Roman"/>
              </a:rPr>
              <a:t>The short </a:t>
            </a:r>
            <a:r>
              <a:rPr dirty="0" sz="1100" spc="5">
                <a:latin typeface="Times New Roman"/>
                <a:cs typeface="Times New Roman"/>
              </a:rPr>
              <a:t>seller </a:t>
            </a:r>
            <a:r>
              <a:rPr dirty="0" sz="1100" spc="10">
                <a:latin typeface="Times New Roman"/>
                <a:cs typeface="Times New Roman"/>
              </a:rPr>
              <a:t>then </a:t>
            </a:r>
            <a:r>
              <a:rPr dirty="0" sz="1100" spc="5">
                <a:latin typeface="Times New Roman"/>
                <a:cs typeface="Times New Roman"/>
              </a:rPr>
              <a:t>might sell these </a:t>
            </a:r>
            <a:r>
              <a:rPr dirty="0" sz="1100" spc="10">
                <a:latin typeface="Times New Roman"/>
                <a:cs typeface="Times New Roman"/>
              </a:rPr>
              <a:t>shares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an account </a:t>
            </a:r>
            <a:r>
              <a:rPr dirty="0" sz="1100" spc="5">
                <a:latin typeface="Times New Roman"/>
                <a:cs typeface="Times New Roman"/>
              </a:rPr>
              <a:t>at Kidder  </a:t>
            </a:r>
            <a:r>
              <a:rPr dirty="0" sz="1100" spc="10">
                <a:latin typeface="Times New Roman"/>
                <a:cs typeface="Times New Roman"/>
              </a:rPr>
              <a:t>Peabody.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important point </a:t>
            </a:r>
            <a:r>
              <a:rPr dirty="0" sz="1100" spc="10">
                <a:latin typeface="Times New Roman"/>
                <a:cs typeface="Times New Roman"/>
              </a:rPr>
              <a:t>here </a:t>
            </a:r>
            <a:r>
              <a:rPr dirty="0" sz="1100" spc="5">
                <a:latin typeface="Times New Roman"/>
                <a:cs typeface="Times New Roman"/>
              </a:rPr>
              <a:t>is that Merrill </a:t>
            </a:r>
            <a:r>
              <a:rPr dirty="0" sz="1100" spc="10">
                <a:latin typeface="Times New Roman"/>
                <a:cs typeface="Times New Roman"/>
              </a:rPr>
              <a:t>Lynch </a:t>
            </a:r>
            <a:r>
              <a:rPr dirty="0" sz="1100" spc="5">
                <a:latin typeface="Times New Roman"/>
                <a:cs typeface="Times New Roman"/>
              </a:rPr>
              <a:t>does not </a:t>
            </a:r>
            <a:r>
              <a:rPr dirty="0" sz="1100" spc="10">
                <a:latin typeface="Times New Roman"/>
                <a:cs typeface="Times New Roman"/>
              </a:rPr>
              <a:t>care who bought the </a:t>
            </a:r>
            <a:r>
              <a:rPr dirty="0" sz="1100" spc="5">
                <a:latin typeface="Times New Roman"/>
                <a:cs typeface="Times New Roman"/>
              </a:rPr>
              <a:t>shares, nor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Merrill </a:t>
            </a:r>
            <a:r>
              <a:rPr dirty="0" sz="1100" spc="10">
                <a:latin typeface="Times New Roman"/>
                <a:cs typeface="Times New Roman"/>
              </a:rPr>
              <a:t>Lynch </a:t>
            </a:r>
            <a:r>
              <a:rPr dirty="0" sz="1100" spc="5">
                <a:latin typeface="Times New Roman"/>
                <a:cs typeface="Times New Roman"/>
              </a:rPr>
              <a:t>informed.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short seller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obligation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what has </a:t>
            </a:r>
            <a:r>
              <a:rPr dirty="0" sz="1100" spc="5">
                <a:latin typeface="Times New Roman"/>
                <a:cs typeface="Times New Roman"/>
              </a:rPr>
              <a:t>been  </a:t>
            </a:r>
            <a:r>
              <a:rPr dirty="0" sz="1100" spc="10">
                <a:latin typeface="Times New Roman"/>
                <a:cs typeface="Times New Roman"/>
              </a:rPr>
              <a:t>borrowed sometime in 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this point, </a:t>
            </a:r>
            <a:r>
              <a:rPr dirty="0" sz="1100" spc="10">
                <a:latin typeface="Times New Roman"/>
                <a:cs typeface="Times New Roman"/>
              </a:rPr>
              <a:t>two investors </a:t>
            </a:r>
            <a:r>
              <a:rPr dirty="0" sz="1100" spc="5">
                <a:latin typeface="Times New Roman"/>
                <a:cs typeface="Times New Roman"/>
              </a:rPr>
              <a:t>believe thy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shares in </a:t>
            </a:r>
            <a:r>
              <a:rPr dirty="0" sz="1100" spc="10">
                <a:latin typeface="Times New Roman"/>
                <a:cs typeface="Times New Roman"/>
              </a:rPr>
              <a:t>XYZ: the lender (who bought the 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in a </a:t>
            </a:r>
            <a:r>
              <a:rPr dirty="0" sz="1100" spc="5">
                <a:latin typeface="Times New Roman"/>
                <a:cs typeface="Times New Roman"/>
              </a:rPr>
              <a:t>margin account)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bought </a:t>
            </a:r>
            <a:r>
              <a:rPr dirty="0" sz="1100" spc="10">
                <a:latin typeface="Times New Roman"/>
                <a:cs typeface="Times New Roman"/>
              </a:rPr>
              <a:t>the shares from the </a:t>
            </a:r>
            <a:r>
              <a:rPr dirty="0" sz="1100" spc="5">
                <a:latin typeface="Times New Roman"/>
                <a:cs typeface="Times New Roman"/>
              </a:rPr>
              <a:t>short seller.  Dividends are not </a:t>
            </a:r>
            <a:r>
              <a:rPr dirty="0" sz="1100" spc="10">
                <a:latin typeface="Times New Roman"/>
                <a:cs typeface="Times New Roman"/>
              </a:rPr>
              <a:t>a problem because the </a:t>
            </a:r>
            <a:r>
              <a:rPr dirty="0" sz="1100" spc="5">
                <a:latin typeface="Times New Roman"/>
                <a:cs typeface="Times New Roman"/>
              </a:rPr>
              <a:t>short seller,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industry practice, </a:t>
            </a:r>
            <a:r>
              <a:rPr dirty="0" sz="1100" spc="10">
                <a:latin typeface="Times New Roman"/>
                <a:cs typeface="Times New Roman"/>
              </a:rPr>
              <a:t>must pay them to  </a:t>
            </a:r>
            <a:r>
              <a:rPr dirty="0" sz="1100" spc="5">
                <a:latin typeface="Times New Roman"/>
                <a:cs typeface="Times New Roman"/>
              </a:rPr>
              <a:t>the lender.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short seller is </a:t>
            </a:r>
            <a:r>
              <a:rPr dirty="0" sz="1100" spc="10">
                <a:latin typeface="Times New Roman"/>
                <a:cs typeface="Times New Roman"/>
              </a:rPr>
              <a:t>not hurt by </a:t>
            </a:r>
            <a:r>
              <a:rPr dirty="0" sz="1100" spc="5">
                <a:latin typeface="Times New Roman"/>
                <a:cs typeface="Times New Roman"/>
              </a:rPr>
              <a:t>this, because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tends </a:t>
            </a:r>
            <a:r>
              <a:rPr dirty="0" sz="1100" spc="5">
                <a:latin typeface="Times New Roman"/>
                <a:cs typeface="Times New Roman"/>
              </a:rPr>
              <a:t>to fall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ex-  dividend </a:t>
            </a:r>
            <a:r>
              <a:rPr dirty="0" sz="1100" spc="10">
                <a:latin typeface="Times New Roman"/>
                <a:cs typeface="Times New Roman"/>
              </a:rPr>
              <a:t>day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anyway.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point in the future,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short seller </a:t>
            </a:r>
            <a:r>
              <a:rPr dirty="0" sz="1100" spc="10">
                <a:latin typeface="Times New Roman"/>
                <a:cs typeface="Times New Roman"/>
              </a:rPr>
              <a:t>covers </a:t>
            </a:r>
            <a:r>
              <a:rPr dirty="0" sz="1100" spc="5">
                <a:latin typeface="Times New Roman"/>
                <a:cs typeface="Times New Roman"/>
              </a:rPr>
              <a:t>the short position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purchasing shares </a:t>
            </a:r>
            <a:r>
              <a:rPr dirty="0" sz="1100">
                <a:latin typeface="Times New Roman"/>
                <a:cs typeface="Times New Roman"/>
              </a:rPr>
              <a:t>(it  </a:t>
            </a:r>
            <a:r>
              <a:rPr dirty="0" sz="1100" spc="5">
                <a:latin typeface="Times New Roman"/>
                <a:cs typeface="Times New Roman"/>
              </a:rPr>
              <a:t>does not matter </a:t>
            </a:r>
            <a:r>
              <a:rPr dirty="0" sz="1100" spc="10">
                <a:latin typeface="Times New Roman"/>
                <a:cs typeface="Times New Roman"/>
              </a:rPr>
              <a:t>from whom)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replace the </a:t>
            </a:r>
            <a:r>
              <a:rPr dirty="0" sz="1100" spc="5">
                <a:latin typeface="Times New Roman"/>
                <a:cs typeface="Times New Roman"/>
              </a:rPr>
              <a:t>certificates </a:t>
            </a:r>
            <a:r>
              <a:rPr dirty="0" sz="1100" spc="10">
                <a:latin typeface="Times New Roman"/>
                <a:cs typeface="Times New Roman"/>
              </a:rPr>
              <a:t>borrowed </a:t>
            </a:r>
            <a:r>
              <a:rPr dirty="0" sz="1100" spc="5">
                <a:latin typeface="Times New Roman"/>
                <a:cs typeface="Times New Roman"/>
              </a:rPr>
              <a:t>earlier. </a:t>
            </a:r>
            <a:r>
              <a:rPr dirty="0" sz="1100" spc="10">
                <a:latin typeface="Times New Roman"/>
                <a:cs typeface="Times New Roman"/>
              </a:rPr>
              <a:t>Buying the </a:t>
            </a:r>
            <a:r>
              <a:rPr dirty="0" sz="1100" spc="5">
                <a:latin typeface="Times New Roman"/>
                <a:cs typeface="Times New Roman"/>
              </a:rPr>
              <a:t>shares 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lower </a:t>
            </a:r>
            <a:r>
              <a:rPr dirty="0" sz="1100" spc="5">
                <a:latin typeface="Times New Roman"/>
                <a:cs typeface="Times New Roman"/>
              </a:rPr>
              <a:t>then that at </a:t>
            </a:r>
            <a:r>
              <a:rPr dirty="0" sz="1100" spc="10">
                <a:latin typeface="Times New Roman"/>
                <a:cs typeface="Times New Roman"/>
              </a:rPr>
              <a:t>which they were </a:t>
            </a:r>
            <a:r>
              <a:rPr dirty="0" sz="1100" spc="5">
                <a:latin typeface="Times New Roman"/>
                <a:cs typeface="Times New Roman"/>
              </a:rPr>
              <a:t>sold results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profit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short seller.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course, 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must be </a:t>
            </a:r>
            <a:r>
              <a:rPr dirty="0" sz="1100" spc="5">
                <a:latin typeface="Times New Roman"/>
                <a:cs typeface="Times New Roman"/>
              </a:rPr>
              <a:t>purchases at </a:t>
            </a:r>
            <a:r>
              <a:rPr dirty="0" sz="1100" spc="10">
                <a:latin typeface="Times New Roman"/>
                <a:cs typeface="Times New Roman"/>
              </a:rPr>
              <a:t>a higher </a:t>
            </a:r>
            <a:r>
              <a:rPr dirty="0" sz="1100" spc="5">
                <a:latin typeface="Times New Roman"/>
                <a:cs typeface="Times New Roman"/>
              </a:rPr>
              <a:t>price,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short seller suffers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5">
                <a:latin typeface="Times New Roman"/>
                <a:cs typeface="Times New Roman"/>
              </a:rPr>
              <a:t>selling </a:t>
            </a:r>
            <a:r>
              <a:rPr dirty="0" sz="1100" spc="10">
                <a:latin typeface="Times New Roman"/>
                <a:cs typeface="Times New Roman"/>
              </a:rPr>
              <a:t>short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legitimate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activity,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the best </a:t>
            </a:r>
            <a:r>
              <a:rPr dirty="0" sz="1100" spc="10">
                <a:latin typeface="Times New Roman"/>
                <a:cs typeface="Times New Roman"/>
              </a:rPr>
              <a:t>way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accomplish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purpose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making </a:t>
            </a:r>
            <a:r>
              <a:rPr dirty="0" sz="1100" spc="5">
                <a:latin typeface="Times New Roman"/>
                <a:cs typeface="Times New Roman"/>
              </a:rPr>
              <a:t>profit.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security,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instance, </a:t>
            </a:r>
            <a:r>
              <a:rPr dirty="0" sz="1100" spc="10">
                <a:latin typeface="Times New Roman"/>
                <a:cs typeface="Times New Roman"/>
              </a:rPr>
              <a:t>the purchase 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put option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often preferable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selling short. (This important activity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discussed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later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book).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short sale involve </a:t>
            </a:r>
            <a:r>
              <a:rPr dirty="0" sz="1100" spc="10">
                <a:latin typeface="Times New Roman"/>
                <a:cs typeface="Times New Roman"/>
              </a:rPr>
              <a:t>losses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are potentially </a:t>
            </a:r>
            <a:r>
              <a:rPr dirty="0" sz="1100" spc="5">
                <a:latin typeface="Times New Roman"/>
                <a:cs typeface="Times New Roman"/>
              </a:rPr>
              <a:t>unlimited, </a:t>
            </a:r>
            <a:r>
              <a:rPr dirty="0" sz="1100" spc="10">
                <a:latin typeface="Times New Roman"/>
                <a:cs typeface="Times New Roman"/>
              </a:rPr>
              <a:t>because the 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prices could rise astronomically yet shares must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repurchased.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exchanges </a:t>
            </a:r>
            <a:r>
              <a:rPr dirty="0" sz="1100" spc="5">
                <a:latin typeface="Times New Roman"/>
                <a:cs typeface="Times New Roman"/>
              </a:rPr>
              <a:t>there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special trading restriction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short sales. </a:t>
            </a:r>
            <a:r>
              <a:rPr dirty="0" sz="1100" spc="10">
                <a:latin typeface="Times New Roman"/>
                <a:cs typeface="Times New Roman"/>
              </a:rPr>
              <a:t>They can only </a:t>
            </a:r>
            <a:r>
              <a:rPr dirty="0" sz="1100" spc="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executed on an </a:t>
            </a:r>
            <a:r>
              <a:rPr dirty="0" sz="1100" spc="5">
                <a:latin typeface="Times New Roman"/>
                <a:cs typeface="Times New Roman"/>
              </a:rPr>
              <a:t>uptick.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uptick means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price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up.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downtick, </a:t>
            </a:r>
            <a:r>
              <a:rPr dirty="0" sz="1100" spc="15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surprisingly, means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down. The </a:t>
            </a:r>
            <a:r>
              <a:rPr dirty="0" sz="1100" spc="5">
                <a:latin typeface="Times New Roman"/>
                <a:cs typeface="Times New Roman"/>
              </a:rPr>
              <a:t>tick is based 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minute-by </a:t>
            </a:r>
            <a:r>
              <a:rPr dirty="0" sz="1100" spc="10">
                <a:latin typeface="Times New Roman"/>
                <a:cs typeface="Times New Roman"/>
              </a:rPr>
              <a:t>–minute </a:t>
            </a:r>
            <a:r>
              <a:rPr dirty="0" sz="1100" spc="5">
                <a:latin typeface="Times New Roman"/>
                <a:cs typeface="Times New Roman"/>
              </a:rPr>
              <a:t>price changes;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 relative </a:t>
            </a:r>
            <a:r>
              <a:rPr dirty="0" sz="1100" spc="10">
                <a:latin typeface="Times New Roman"/>
                <a:cs typeface="Times New Roman"/>
              </a:rPr>
              <a:t>to the </a:t>
            </a:r>
            <a:r>
              <a:rPr dirty="0" sz="1100" spc="5">
                <a:latin typeface="Times New Roman"/>
                <a:cs typeface="Times New Roman"/>
              </a:rPr>
              <a:t>previous </a:t>
            </a:r>
            <a:r>
              <a:rPr dirty="0" sz="1100" spc="10">
                <a:latin typeface="Times New Roman"/>
                <a:cs typeface="Times New Roman"/>
              </a:rPr>
              <a:t>day’s closing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rationale for the uptick rule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selling </a:t>
            </a:r>
            <a:r>
              <a:rPr dirty="0" sz="1100" spc="10">
                <a:latin typeface="Times New Roman"/>
                <a:cs typeface="Times New Roman"/>
              </a:rPr>
              <a:t>short tends to put </a:t>
            </a:r>
            <a:r>
              <a:rPr dirty="0" sz="1100" spc="15">
                <a:latin typeface="Times New Roman"/>
                <a:cs typeface="Times New Roman"/>
              </a:rPr>
              <a:t>downward </a:t>
            </a:r>
            <a:r>
              <a:rPr dirty="0" sz="1100" spc="10">
                <a:latin typeface="Times New Roman"/>
                <a:cs typeface="Times New Roman"/>
              </a:rPr>
              <a:t>pressure on a  </a:t>
            </a:r>
            <a:r>
              <a:rPr dirty="0" sz="1100" spc="5">
                <a:latin typeface="Times New Roman"/>
                <a:cs typeface="Times New Roman"/>
              </a:rPr>
              <a:t>stock price,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could accelerate the decline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that is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free fall.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rule, 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essence, </a:t>
            </a:r>
            <a:r>
              <a:rPr dirty="0" sz="1100" spc="10">
                <a:latin typeface="Times New Roman"/>
                <a:cs typeface="Times New Roman"/>
              </a:rPr>
              <a:t>keeps </a:t>
            </a:r>
            <a:r>
              <a:rPr dirty="0" sz="1100" spc="5">
                <a:latin typeface="Times New Roman"/>
                <a:cs typeface="Times New Roman"/>
              </a:rPr>
              <a:t>short sales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fanning the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flames.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The short </a:t>
            </a:r>
            <a:r>
              <a:rPr dirty="0" sz="1100" spc="5" b="1" i="1">
                <a:latin typeface="Times New Roman"/>
                <a:cs typeface="Times New Roman"/>
              </a:rPr>
              <a:t>seller </a:t>
            </a:r>
            <a:r>
              <a:rPr dirty="0" sz="1100" spc="10" b="1" i="1">
                <a:latin typeface="Times New Roman"/>
                <a:cs typeface="Times New Roman"/>
              </a:rPr>
              <a:t>has an </a:t>
            </a:r>
            <a:r>
              <a:rPr dirty="0" sz="1100" spc="5" b="1" i="1">
                <a:latin typeface="Times New Roman"/>
                <a:cs typeface="Times New Roman"/>
              </a:rPr>
              <a:t>eventual obligation to </a:t>
            </a:r>
            <a:r>
              <a:rPr dirty="0" sz="1100" spc="10" b="1" i="1">
                <a:latin typeface="Times New Roman"/>
                <a:cs typeface="Times New Roman"/>
              </a:rPr>
              <a:t>replace </a:t>
            </a:r>
            <a:r>
              <a:rPr dirty="0" sz="1100" spc="5" b="1" i="1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borrowed</a:t>
            </a:r>
            <a:r>
              <a:rPr dirty="0" sz="1100" spc="2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shares.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5" b="1" i="1">
                <a:latin typeface="Times New Roman"/>
                <a:cs typeface="Times New Roman"/>
              </a:rPr>
              <a:t>Short sellers </a:t>
            </a:r>
            <a:r>
              <a:rPr dirty="0" sz="1100" spc="10" b="1" i="1">
                <a:latin typeface="Times New Roman"/>
                <a:cs typeface="Times New Roman"/>
              </a:rPr>
              <a:t>must pay </a:t>
            </a:r>
            <a:r>
              <a:rPr dirty="0" sz="1100" spc="15" b="1" i="1">
                <a:latin typeface="Times New Roman"/>
                <a:cs typeface="Times New Roman"/>
              </a:rPr>
              <a:t>any </a:t>
            </a:r>
            <a:r>
              <a:rPr dirty="0" sz="1100" spc="10" b="1" i="1">
                <a:latin typeface="Times New Roman"/>
                <a:cs typeface="Times New Roman"/>
              </a:rPr>
              <a:t>dividends </a:t>
            </a:r>
            <a:r>
              <a:rPr dirty="0" sz="1100" spc="5" b="1" i="1">
                <a:latin typeface="Times New Roman"/>
                <a:cs typeface="Times New Roman"/>
              </a:rPr>
              <a:t>to the </a:t>
            </a:r>
            <a:r>
              <a:rPr dirty="0" sz="1100" spc="10" b="1" i="1">
                <a:latin typeface="Times New Roman"/>
                <a:cs typeface="Times New Roman"/>
              </a:rPr>
              <a:t>person from whom the stock was </a:t>
            </a:r>
            <a:r>
              <a:rPr dirty="0" sz="1100" spc="5" b="1" i="1">
                <a:latin typeface="Times New Roman"/>
                <a:cs typeface="Times New Roman"/>
              </a:rPr>
              <a:t>borrowed.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34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7037"/>
            <a:ext cx="325564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4154" y="407037"/>
            <a:ext cx="2324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572391"/>
            <a:ext cx="5337175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 b="1">
                <a:latin typeface="Times New Roman"/>
                <a:cs typeface="Times New Roman"/>
              </a:rPr>
              <a:t>Selling Short </a:t>
            </a:r>
            <a:r>
              <a:rPr dirty="0" sz="1100" spc="10" b="1">
                <a:latin typeface="Times New Roman"/>
                <a:cs typeface="Times New Roman"/>
              </a:rPr>
              <a:t>Against </a:t>
            </a:r>
            <a:r>
              <a:rPr dirty="0" sz="1100" spc="5" b="1">
                <a:latin typeface="Times New Roman"/>
                <a:cs typeface="Times New Roman"/>
              </a:rPr>
              <a:t>the</a:t>
            </a:r>
            <a:r>
              <a:rPr dirty="0" sz="1100" spc="10" b="1">
                <a:latin typeface="Times New Roman"/>
                <a:cs typeface="Times New Roman"/>
              </a:rPr>
              <a:t> Box: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variant of the </a:t>
            </a:r>
            <a:r>
              <a:rPr dirty="0" sz="1100" spc="10">
                <a:latin typeface="Times New Roman"/>
                <a:cs typeface="Times New Roman"/>
              </a:rPr>
              <a:t>short </a:t>
            </a:r>
            <a:r>
              <a:rPr dirty="0" sz="1100" spc="5">
                <a:latin typeface="Times New Roman"/>
                <a:cs typeface="Times New Roman"/>
              </a:rPr>
              <a:t>sale is against the </a:t>
            </a:r>
            <a:r>
              <a:rPr dirty="0" sz="1100" spc="10">
                <a:latin typeface="Times New Roman"/>
                <a:cs typeface="Times New Roman"/>
              </a:rPr>
              <a:t>box. </a:t>
            </a:r>
            <a:r>
              <a:rPr dirty="0" sz="1100" spc="5">
                <a:latin typeface="Times New Roman"/>
                <a:cs typeface="Times New Roman"/>
              </a:rPr>
              <a:t>In such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trade, the investor sells short shares  that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simultaneously </a:t>
            </a:r>
            <a:r>
              <a:rPr dirty="0" sz="1100" spc="10">
                <a:latin typeface="Times New Roman"/>
                <a:cs typeface="Times New Roman"/>
              </a:rPr>
              <a:t>owned. </a:t>
            </a:r>
            <a:r>
              <a:rPr dirty="0" sz="1100" spc="5">
                <a:latin typeface="Times New Roman"/>
                <a:cs typeface="Times New Roman"/>
              </a:rPr>
              <a:t>In this phrase, the </a:t>
            </a:r>
            <a:r>
              <a:rPr dirty="0" sz="1100" spc="10">
                <a:latin typeface="Times New Roman"/>
                <a:cs typeface="Times New Roman"/>
              </a:rPr>
              <a:t>term box </a:t>
            </a:r>
            <a:r>
              <a:rPr dirty="0" sz="1100" spc="5">
                <a:latin typeface="Times New Roman"/>
                <a:cs typeface="Times New Roman"/>
              </a:rPr>
              <a:t>refers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safe deposit </a:t>
            </a:r>
            <a:r>
              <a:rPr dirty="0" sz="1100" spc="10">
                <a:latin typeface="Times New Roman"/>
                <a:cs typeface="Times New Roman"/>
              </a:rPr>
              <a:t>box  where the </a:t>
            </a:r>
            <a:r>
              <a:rPr dirty="0" sz="1100" spc="5">
                <a:latin typeface="Times New Roman"/>
                <a:cs typeface="Times New Roman"/>
              </a:rPr>
              <a:t>share certificate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held. </a:t>
            </a:r>
            <a:r>
              <a:rPr dirty="0" sz="1100" spc="10">
                <a:latin typeface="Times New Roman"/>
                <a:cs typeface="Times New Roman"/>
              </a:rPr>
              <a:t>Selling </a:t>
            </a:r>
            <a:r>
              <a:rPr dirty="0" sz="1100" spc="5">
                <a:latin typeface="Times New Roman"/>
                <a:cs typeface="Times New Roman"/>
              </a:rPr>
              <a:t>short </a:t>
            </a:r>
            <a:r>
              <a:rPr dirty="0" sz="1100" spc="10">
                <a:latin typeface="Times New Roman"/>
                <a:cs typeface="Times New Roman"/>
              </a:rPr>
              <a:t>against the box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riskless strategy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designed to shift </a:t>
            </a:r>
            <a:r>
              <a:rPr dirty="0" sz="1100" spc="10">
                <a:latin typeface="Times New Roman"/>
                <a:cs typeface="Times New Roman"/>
              </a:rPr>
              <a:t>a tax </a:t>
            </a:r>
            <a:r>
              <a:rPr dirty="0" sz="1100" spc="5">
                <a:latin typeface="Times New Roman"/>
                <a:cs typeface="Times New Roman"/>
              </a:rPr>
              <a:t>liability into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future.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sells </a:t>
            </a:r>
            <a:r>
              <a:rPr dirty="0" sz="1100" spc="10">
                <a:latin typeface="Times New Roman"/>
                <a:cs typeface="Times New Roman"/>
              </a:rPr>
              <a:t>short against the box creates a </a:t>
            </a:r>
            <a:r>
              <a:rPr dirty="0" sz="1100" spc="5">
                <a:latin typeface="Times New Roman"/>
                <a:cs typeface="Times New Roman"/>
              </a:rPr>
              <a:t>perfect </a:t>
            </a:r>
            <a:r>
              <a:rPr dirty="0" sz="1100" spc="10">
                <a:latin typeface="Times New Roman"/>
                <a:cs typeface="Times New Roman"/>
              </a:rPr>
              <a:t>hedge. </a:t>
            </a:r>
            <a:r>
              <a:rPr dirty="0" sz="1100" spc="15">
                <a:latin typeface="Times New Roman"/>
                <a:cs typeface="Times New Roman"/>
              </a:rPr>
              <a:t>What </a:t>
            </a:r>
            <a:r>
              <a:rPr dirty="0" sz="1100" spc="10">
                <a:latin typeface="Times New Roman"/>
                <a:cs typeface="Times New Roman"/>
              </a:rPr>
              <a:t>ever gain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loss  </a:t>
            </a:r>
            <a:r>
              <a:rPr dirty="0" sz="1100" spc="5">
                <a:latin typeface="Times New Roman"/>
                <a:cs typeface="Times New Roman"/>
              </a:rPr>
              <a:t>occurs </a:t>
            </a:r>
            <a:r>
              <a:rPr dirty="0" sz="1100" spc="10">
                <a:latin typeface="Times New Roman"/>
                <a:cs typeface="Times New Roman"/>
              </a:rPr>
              <a:t>with the stock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exactly off set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loss or gain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short position.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reason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5">
                <a:latin typeface="Times New Roman"/>
                <a:cs typeface="Times New Roman"/>
              </a:rPr>
              <a:t>might </a:t>
            </a:r>
            <a:r>
              <a:rPr dirty="0" sz="1100" spc="10">
                <a:latin typeface="Times New Roman"/>
                <a:cs typeface="Times New Roman"/>
              </a:rPr>
              <a:t>engage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such a </a:t>
            </a:r>
            <a:r>
              <a:rPr dirty="0" sz="1100" spc="5">
                <a:latin typeface="Times New Roman"/>
                <a:cs typeface="Times New Roman"/>
              </a:rPr>
              <a:t>trade is </a:t>
            </a:r>
            <a:r>
              <a:rPr dirty="0" sz="1100" spc="10">
                <a:latin typeface="Times New Roman"/>
                <a:cs typeface="Times New Roman"/>
              </a:rPr>
              <a:t>almost always </a:t>
            </a:r>
            <a:r>
              <a:rPr dirty="0" sz="1100" spc="5">
                <a:latin typeface="Times New Roman"/>
                <a:cs typeface="Times New Roman"/>
              </a:rPr>
              <a:t>tax related. </a:t>
            </a:r>
            <a:r>
              <a:rPr dirty="0" sz="1100" spc="10">
                <a:latin typeface="Times New Roman"/>
                <a:cs typeface="Times New Roman"/>
              </a:rPr>
              <a:t>Suppose </a:t>
            </a:r>
            <a:r>
              <a:rPr dirty="0" sz="1100" spc="5">
                <a:latin typeface="Times New Roman"/>
                <a:cs typeface="Times New Roman"/>
              </a:rPr>
              <a:t>an  investor </a:t>
            </a:r>
            <a:r>
              <a:rPr dirty="0" sz="1100" spc="10">
                <a:latin typeface="Times New Roman"/>
                <a:cs typeface="Times New Roman"/>
              </a:rPr>
              <a:t>bought </a:t>
            </a:r>
            <a:r>
              <a:rPr dirty="0" sz="1100" spc="20">
                <a:latin typeface="Times New Roman"/>
                <a:cs typeface="Times New Roman"/>
              </a:rPr>
              <a:t>XYZ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$45 years ago </a:t>
            </a:r>
            <a:r>
              <a:rPr dirty="0" sz="1100" spc="5">
                <a:latin typeface="Times New Roman"/>
                <a:cs typeface="Times New Roman"/>
              </a:rPr>
              <a:t>and, in late </a:t>
            </a:r>
            <a:r>
              <a:rPr dirty="0" sz="1100" spc="10">
                <a:latin typeface="Times New Roman"/>
                <a:cs typeface="Times New Roman"/>
              </a:rPr>
              <a:t>November, would </a:t>
            </a:r>
            <a:r>
              <a:rPr dirty="0" sz="1100" spc="5">
                <a:latin typeface="Times New Roman"/>
                <a:cs typeface="Times New Roman"/>
              </a:rPr>
              <a:t>like to sell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at 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 of </a:t>
            </a:r>
            <a:r>
              <a:rPr dirty="0" sz="1100" spc="10">
                <a:latin typeface="Times New Roman"/>
                <a:cs typeface="Times New Roman"/>
              </a:rPr>
              <a:t>$ </a:t>
            </a:r>
            <a:r>
              <a:rPr dirty="0" sz="1100" spc="5">
                <a:latin typeface="Times New Roman"/>
                <a:cs typeface="Times New Roman"/>
              </a:rPr>
              <a:t>100. Selling the shares results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capital gain with tax  implications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tax year.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could wait </a:t>
            </a:r>
            <a:r>
              <a:rPr dirty="0" sz="1100" spc="5">
                <a:latin typeface="Times New Roman"/>
                <a:cs typeface="Times New Roman"/>
              </a:rPr>
              <a:t>until after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of the year </a:t>
            </a:r>
            <a:r>
              <a:rPr dirty="0" sz="1100" spc="5">
                <a:latin typeface="Times New Roman"/>
                <a:cs typeface="Times New Roman"/>
              </a:rPr>
              <a:t>to  sell, but </a:t>
            </a:r>
            <a:r>
              <a:rPr dirty="0" sz="1100" spc="10">
                <a:latin typeface="Times New Roman"/>
                <a:cs typeface="Times New Roman"/>
              </a:rPr>
              <a:t>then </a:t>
            </a:r>
            <a:r>
              <a:rPr dirty="0" sz="1100" spc="5">
                <a:latin typeface="Times New Roman"/>
                <a:cs typeface="Times New Roman"/>
              </a:rPr>
              <a:t>faces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 that share prices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5">
                <a:latin typeface="Times New Roman"/>
                <a:cs typeface="Times New Roman"/>
              </a:rPr>
              <a:t>fall. Instead,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sells </a:t>
            </a:r>
            <a:r>
              <a:rPr dirty="0" sz="1100" spc="15">
                <a:latin typeface="Times New Roman"/>
                <a:cs typeface="Times New Roman"/>
              </a:rPr>
              <a:t>XYZ </a:t>
            </a:r>
            <a:r>
              <a:rPr dirty="0" sz="1100" spc="5">
                <a:latin typeface="Times New Roman"/>
                <a:cs typeface="Times New Roman"/>
              </a:rPr>
              <a:t>short  at </a:t>
            </a:r>
            <a:r>
              <a:rPr dirty="0" sz="1100" spc="10">
                <a:latin typeface="Times New Roman"/>
                <a:cs typeface="Times New Roman"/>
              </a:rPr>
              <a:t>$ </a:t>
            </a:r>
            <a:r>
              <a:rPr dirty="0" sz="1100" spc="5">
                <a:latin typeface="Times New Roman"/>
                <a:cs typeface="Times New Roman"/>
              </a:rPr>
              <a:t>100.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obligation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eventually </a:t>
            </a:r>
            <a:r>
              <a:rPr dirty="0" sz="1100" spc="5">
                <a:latin typeface="Times New Roman"/>
                <a:cs typeface="Times New Roman"/>
              </a:rPr>
              <a:t>to replace </a:t>
            </a:r>
            <a:r>
              <a:rPr dirty="0" sz="1100" spc="10">
                <a:latin typeface="Times New Roman"/>
                <a:cs typeface="Times New Roman"/>
              </a:rPr>
              <a:t>the borrowed </a:t>
            </a:r>
            <a:r>
              <a:rPr dirty="0" sz="1100" spc="5">
                <a:latin typeface="Times New Roman"/>
                <a:cs typeface="Times New Roman"/>
              </a:rPr>
              <a:t>shares. In </a:t>
            </a:r>
            <a:r>
              <a:rPr dirty="0" sz="1100" spc="10">
                <a:latin typeface="Times New Roman"/>
                <a:cs typeface="Times New Roman"/>
              </a:rPr>
              <a:t>January, </a:t>
            </a:r>
            <a:r>
              <a:rPr dirty="0" sz="1100" spc="5">
                <a:latin typeface="Times New Roman"/>
                <a:cs typeface="Times New Roman"/>
              </a:rPr>
              <a:t>the  investor can cover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short by delivering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safe </a:t>
            </a:r>
            <a:r>
              <a:rPr dirty="0" sz="1100" spc="10">
                <a:latin typeface="Times New Roman"/>
                <a:cs typeface="Times New Roman"/>
              </a:rPr>
              <a:t>deposit </a:t>
            </a:r>
            <a:r>
              <a:rPr dirty="0" sz="1100" spc="5">
                <a:latin typeface="Times New Roman"/>
                <a:cs typeface="Times New Roman"/>
              </a:rPr>
              <a:t>box. Regardless  of the shares price in January, the investor </a:t>
            </a:r>
            <a:r>
              <a:rPr dirty="0" sz="1100" spc="10">
                <a:latin typeface="Times New Roman"/>
                <a:cs typeface="Times New Roman"/>
              </a:rPr>
              <a:t>has locked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$ 55 per </a:t>
            </a:r>
            <a:r>
              <a:rPr dirty="0" sz="1100" spc="5">
                <a:latin typeface="Times New Roman"/>
                <a:cs typeface="Times New Roman"/>
              </a:rPr>
              <a:t>share profit, </a:t>
            </a:r>
            <a:r>
              <a:rPr dirty="0" sz="1100" spc="10">
                <a:latin typeface="Times New Roman"/>
                <a:cs typeface="Times New Roman"/>
              </a:rPr>
              <a:t>and the  </a:t>
            </a:r>
            <a:r>
              <a:rPr dirty="0" sz="1100" spc="5">
                <a:latin typeface="Times New Roman"/>
                <a:cs typeface="Times New Roman"/>
              </a:rPr>
              <a:t>tax liability is </a:t>
            </a:r>
            <a:r>
              <a:rPr dirty="0" sz="1100" spc="10">
                <a:latin typeface="Times New Roman"/>
                <a:cs typeface="Times New Roman"/>
              </a:rPr>
              <a:t>pushed back another year. </a:t>
            </a:r>
            <a:r>
              <a:rPr dirty="0" sz="1100" spc="5">
                <a:latin typeface="Times New Roman"/>
                <a:cs typeface="Times New Roman"/>
              </a:rPr>
              <a:t>If the share price </a:t>
            </a:r>
            <a:r>
              <a:rPr dirty="0" sz="1100" spc="10">
                <a:latin typeface="Times New Roman"/>
                <a:cs typeface="Times New Roman"/>
              </a:rPr>
              <a:t>had </a:t>
            </a:r>
            <a:r>
              <a:rPr dirty="0" sz="1100" spc="5">
                <a:latin typeface="Times New Roman"/>
                <a:cs typeface="Times New Roman"/>
              </a:rPr>
              <a:t>fallen to $90, the investor  </a:t>
            </a:r>
            <a:r>
              <a:rPr dirty="0" sz="1100" spc="10">
                <a:latin typeface="Times New Roman"/>
                <a:cs typeface="Times New Roman"/>
              </a:rPr>
              <a:t>would make$ 10 </a:t>
            </a:r>
            <a:r>
              <a:rPr dirty="0" sz="1100" spc="5">
                <a:latin typeface="Times New Roman"/>
                <a:cs typeface="Times New Roman"/>
              </a:rPr>
              <a:t>per share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short sale,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exactly </a:t>
            </a:r>
            <a:r>
              <a:rPr dirty="0" sz="1100" spc="10">
                <a:latin typeface="Times New Roman"/>
                <a:cs typeface="Times New Roman"/>
              </a:rPr>
              <a:t>cancels the </a:t>
            </a:r>
            <a:r>
              <a:rPr dirty="0" sz="1100" spc="5">
                <a:latin typeface="Times New Roman"/>
                <a:cs typeface="Times New Roman"/>
              </a:rPr>
              <a:t>opportunity loss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the long </a:t>
            </a:r>
            <a:r>
              <a:rPr dirty="0" sz="1100" spc="5">
                <a:latin typeface="Times New Roman"/>
                <a:cs typeface="Times New Roman"/>
              </a:rPr>
              <a:t>stock position. 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 price instead rose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$110,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gain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stock offset  </a:t>
            </a:r>
            <a:r>
              <a:rPr dirty="0" sz="1100" spc="10">
                <a:latin typeface="Times New Roman"/>
                <a:cs typeface="Times New Roman"/>
              </a:rPr>
              <a:t>the loss on the </a:t>
            </a:r>
            <a:r>
              <a:rPr dirty="0" sz="1100" spc="5">
                <a:latin typeface="Times New Roman"/>
                <a:cs typeface="Times New Roman"/>
              </a:rPr>
              <a:t>short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position.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Trading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Fees: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order to </a:t>
            </a:r>
            <a:r>
              <a:rPr dirty="0" sz="1100" spc="15">
                <a:latin typeface="Times New Roman"/>
                <a:cs typeface="Times New Roman"/>
              </a:rPr>
              <a:t>make </a:t>
            </a:r>
            <a:r>
              <a:rPr dirty="0" sz="1100" spc="10">
                <a:latin typeface="Times New Roman"/>
                <a:cs typeface="Times New Roman"/>
              </a:rPr>
              <a:t>a trade, an </a:t>
            </a:r>
            <a:r>
              <a:rPr dirty="0" sz="1100" spc="5">
                <a:latin typeface="Times New Roman"/>
                <a:cs typeface="Times New Roman"/>
              </a:rPr>
              <a:t>investor needs access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marketplace. </a:t>
            </a:r>
            <a:r>
              <a:rPr dirty="0" sz="1100" spc="10">
                <a:latin typeface="Times New Roman"/>
                <a:cs typeface="Times New Roman"/>
              </a:rPr>
              <a:t>Typically </a:t>
            </a:r>
            <a:r>
              <a:rPr dirty="0" sz="1100" spc="5">
                <a:latin typeface="Times New Roman"/>
                <a:cs typeface="Times New Roman"/>
              </a:rPr>
              <a:t>that access  </a:t>
            </a:r>
            <a:r>
              <a:rPr dirty="0" sz="1100" spc="10">
                <a:latin typeface="Times New Roman"/>
                <a:cs typeface="Times New Roman"/>
              </a:rPr>
              <a:t>comes </a:t>
            </a:r>
            <a:r>
              <a:rPr dirty="0" sz="1100" spc="5">
                <a:latin typeface="Times New Roman"/>
                <a:cs typeface="Times New Roman"/>
              </a:rPr>
              <a:t>through </a:t>
            </a:r>
            <a:r>
              <a:rPr dirty="0" sz="1100" spc="10">
                <a:latin typeface="Times New Roman"/>
                <a:cs typeface="Times New Roman"/>
              </a:rPr>
              <a:t>an agent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a broker who </a:t>
            </a:r>
            <a:r>
              <a:rPr dirty="0" sz="1100" spc="5">
                <a:latin typeface="Times New Roman"/>
                <a:cs typeface="Times New Roman"/>
              </a:rPr>
              <a:t>makes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trade.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mentioned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previous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chapter, only </a:t>
            </a:r>
            <a:r>
              <a:rPr dirty="0" sz="1100" spc="10">
                <a:latin typeface="Times New Roman"/>
                <a:cs typeface="Times New Roman"/>
              </a:rPr>
              <a:t>members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may trade there,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need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make the trade for them.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fee for their </a:t>
            </a:r>
            <a:r>
              <a:rPr dirty="0" sz="1100" spc="5">
                <a:latin typeface="Times New Roman"/>
                <a:cs typeface="Times New Roman"/>
              </a:rPr>
              <a:t>services, brokerage firms </a:t>
            </a:r>
            <a:r>
              <a:rPr dirty="0" sz="1100" spc="10">
                <a:latin typeface="Times New Roman"/>
                <a:cs typeface="Times New Roman"/>
              </a:rPr>
              <a:t>charge a commission.  </a:t>
            </a:r>
            <a:r>
              <a:rPr dirty="0" sz="1100" spc="5">
                <a:latin typeface="Times New Roman"/>
                <a:cs typeface="Times New Roman"/>
              </a:rPr>
              <a:t>Perhaps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part of </a:t>
            </a:r>
            <a:r>
              <a:rPr dirty="0" sz="1100" spc="10">
                <a:latin typeface="Times New Roman"/>
                <a:cs typeface="Times New Roman"/>
              </a:rPr>
              <a:t>the investment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gets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discussion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is potentially as  </a:t>
            </a:r>
            <a:r>
              <a:rPr dirty="0" sz="1100" spc="15">
                <a:latin typeface="Times New Roman"/>
                <a:cs typeface="Times New Roman"/>
              </a:rPr>
              <a:t>awkward </a:t>
            </a:r>
            <a:r>
              <a:rPr dirty="0" sz="1100" spc="10">
                <a:latin typeface="Times New Roman"/>
                <a:cs typeface="Times New Roman"/>
              </a:rPr>
              <a:t>a topic to </a:t>
            </a:r>
            <a:r>
              <a:rPr dirty="0" sz="1100" spc="5">
                <a:latin typeface="Times New Roman"/>
                <a:cs typeface="Times New Roman"/>
              </a:rPr>
              <a:t>discuss with </a:t>
            </a:r>
            <a:r>
              <a:rPr dirty="0" sz="1100" spc="10">
                <a:latin typeface="Times New Roman"/>
                <a:cs typeface="Times New Roman"/>
              </a:rPr>
              <a:t>your </a:t>
            </a:r>
            <a:r>
              <a:rPr dirty="0" sz="1100" spc="5">
                <a:latin typeface="Times New Roman"/>
                <a:cs typeface="Times New Roman"/>
              </a:rPr>
              <a:t>broker as </a:t>
            </a:r>
            <a:r>
              <a:rPr dirty="0" sz="1100" spc="10">
                <a:latin typeface="Times New Roman"/>
                <a:cs typeface="Times New Roman"/>
              </a:rPr>
              <a:t>commission.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commission cost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important,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there are other costs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trading,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Cost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Trading: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50">
              <a:latin typeface="Times New Roman"/>
              <a:cs typeface="Times New Roman"/>
            </a:endParaRPr>
          </a:p>
          <a:p>
            <a:pPr algn="just" marL="12700" marR="825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While commissions </a:t>
            </a:r>
            <a:r>
              <a:rPr dirty="0" sz="1100" spc="5">
                <a:latin typeface="Times New Roman"/>
                <a:cs typeface="Times New Roman"/>
              </a:rPr>
              <a:t>are the most </a:t>
            </a:r>
            <a:r>
              <a:rPr dirty="0" sz="1100" spc="10">
                <a:latin typeface="Times New Roman"/>
                <a:cs typeface="Times New Roman"/>
              </a:rPr>
              <a:t>obvious </a:t>
            </a:r>
            <a:r>
              <a:rPr dirty="0" sz="1100" spc="5">
                <a:latin typeface="Times New Roman"/>
                <a:cs typeface="Times New Roman"/>
              </a:rPr>
              <a:t>costs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trading, there are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very important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costs as </a:t>
            </a:r>
            <a:r>
              <a:rPr dirty="0" sz="1100" spc="10">
                <a:latin typeface="Times New Roman"/>
                <a:cs typeface="Times New Roman"/>
              </a:rPr>
              <a:t>well. These </a:t>
            </a:r>
            <a:r>
              <a:rPr dirty="0" sz="1100" spc="5">
                <a:latin typeface="Times New Roman"/>
                <a:cs typeface="Times New Roman"/>
              </a:rPr>
              <a:t>falls into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groups: explicit costs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implicit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costs.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Explicit costs </a:t>
            </a:r>
            <a:r>
              <a:rPr dirty="0" sz="1100" spc="10">
                <a:latin typeface="Times New Roman"/>
                <a:cs typeface="Times New Roman"/>
              </a:rPr>
              <a:t>are the </a:t>
            </a:r>
            <a:r>
              <a:rPr dirty="0" sz="1100" spc="5">
                <a:latin typeface="Times New Roman"/>
                <a:cs typeface="Times New Roman"/>
              </a:rPr>
              <a:t>direct </a:t>
            </a:r>
            <a:r>
              <a:rPr dirty="0" sz="1100" spc="10">
                <a:latin typeface="Times New Roman"/>
                <a:cs typeface="Times New Roman"/>
              </a:rPr>
              <a:t>cost </a:t>
            </a:r>
            <a:r>
              <a:rPr dirty="0" sz="1100" spc="5">
                <a:latin typeface="Times New Roman"/>
                <a:cs typeface="Times New Roman"/>
              </a:rPr>
              <a:t>of trading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include </a:t>
            </a:r>
            <a:r>
              <a:rPr dirty="0" sz="1100" spc="10">
                <a:latin typeface="Times New Roman"/>
                <a:cs typeface="Times New Roman"/>
              </a:rPr>
              <a:t>brokerage </a:t>
            </a:r>
            <a:r>
              <a:rPr dirty="0" sz="1100" spc="5">
                <a:latin typeface="Times New Roman"/>
                <a:cs typeface="Times New Roman"/>
              </a:rPr>
              <a:t>fees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taxes. </a:t>
            </a:r>
            <a:r>
              <a:rPr dirty="0" sz="1100" spc="10">
                <a:latin typeface="Times New Roman"/>
                <a:cs typeface="Times New Roman"/>
              </a:rPr>
              <a:t>Taxes, </a:t>
            </a:r>
            <a:r>
              <a:rPr dirty="0" sz="1100" spc="5">
                <a:latin typeface="Times New Roman"/>
                <a:cs typeface="Times New Roman"/>
              </a:rPr>
              <a:t>in  fact </a:t>
            </a:r>
            <a:r>
              <a:rPr dirty="0" sz="1100" spc="10">
                <a:latin typeface="Times New Roman"/>
                <a:cs typeface="Times New Roman"/>
              </a:rPr>
              <a:t>are the </a:t>
            </a:r>
            <a:r>
              <a:rPr dirty="0" sz="1100" spc="5">
                <a:latin typeface="Times New Roman"/>
                <a:cs typeface="Times New Roman"/>
              </a:rPr>
              <a:t>largest of these.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your </a:t>
            </a:r>
            <a:r>
              <a:rPr dirty="0" sz="1100" spc="5">
                <a:latin typeface="Times New Roman"/>
                <a:cs typeface="Times New Roman"/>
              </a:rPr>
              <a:t>tax bracket is such that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lose over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fourth </a:t>
            </a:r>
            <a:r>
              <a:rPr dirty="0" sz="1100" spc="10">
                <a:latin typeface="Times New Roman"/>
                <a:cs typeface="Times New Roman"/>
              </a:rPr>
              <a:t>of  your </a:t>
            </a:r>
            <a:r>
              <a:rPr dirty="0" sz="1100" spc="5">
                <a:latin typeface="Times New Roman"/>
                <a:cs typeface="Times New Roman"/>
              </a:rPr>
              <a:t>capital gains to </a:t>
            </a:r>
            <a:r>
              <a:rPr dirty="0" sz="1100" spc="10">
                <a:latin typeface="Times New Roman"/>
                <a:cs typeface="Times New Roman"/>
              </a:rPr>
              <a:t>the tax </a:t>
            </a:r>
            <a:r>
              <a:rPr dirty="0" sz="1100" spc="5">
                <a:latin typeface="Times New Roman"/>
                <a:cs typeface="Times New Roman"/>
              </a:rPr>
              <a:t>collector, </a:t>
            </a:r>
            <a:r>
              <a:rPr dirty="0" sz="1100" spc="10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need to consider this before deciding to take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profit. Individual investors often </a:t>
            </a:r>
            <a:r>
              <a:rPr dirty="0" sz="1100" spc="10">
                <a:latin typeface="Times New Roman"/>
                <a:cs typeface="Times New Roman"/>
              </a:rPr>
              <a:t>think much more about commission than they do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tax  consequences.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Implicit costs are especially important to institutional traders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the size of the  trades they typically </a:t>
            </a:r>
            <a:r>
              <a:rPr dirty="0" sz="1100" spc="10">
                <a:latin typeface="Times New Roman"/>
                <a:cs typeface="Times New Roman"/>
              </a:rPr>
              <a:t>make.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important </a:t>
            </a:r>
            <a:r>
              <a:rPr dirty="0" sz="1100" spc="5">
                <a:latin typeface="Times New Roman"/>
                <a:cs typeface="Times New Roman"/>
              </a:rPr>
              <a:t>implicit costs relate to </a:t>
            </a:r>
            <a:r>
              <a:rPr dirty="0" sz="1100" spc="10">
                <a:latin typeface="Times New Roman"/>
                <a:cs typeface="Times New Roman"/>
              </a:rPr>
              <a:t>the size of the bid-  </a:t>
            </a:r>
            <a:r>
              <a:rPr dirty="0" sz="1100" spc="5">
                <a:latin typeface="Times New Roman"/>
                <a:cs typeface="Times New Roman"/>
              </a:rPr>
              <a:t>ask spread, the price </a:t>
            </a:r>
            <a:r>
              <a:rPr dirty="0" sz="1100" spc="10">
                <a:latin typeface="Times New Roman"/>
                <a:cs typeface="Times New Roman"/>
              </a:rPr>
              <a:t>impact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trade,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opportunity cost of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unable to </a:t>
            </a:r>
            <a:r>
              <a:rPr dirty="0" sz="1100" spc="10">
                <a:latin typeface="Times New Roman"/>
                <a:cs typeface="Times New Roman"/>
              </a:rPr>
              <a:t>execute  the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want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to.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Suppose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routinely trades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spread of 1/8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point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that its </a:t>
            </a:r>
            <a:r>
              <a:rPr dirty="0" sz="1100" spc="10">
                <a:latin typeface="Times New Roman"/>
                <a:cs typeface="Times New Roman"/>
              </a:rPr>
              <a:t>true value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midpoint of the spread.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buy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pay a bit more than the </a:t>
            </a:r>
            <a:r>
              <a:rPr dirty="0" sz="1100" spc="5">
                <a:latin typeface="Times New Roman"/>
                <a:cs typeface="Times New Roman"/>
              </a:rPr>
              <a:t>true </a:t>
            </a:r>
            <a:r>
              <a:rPr dirty="0" sz="1100" spc="10">
                <a:latin typeface="Times New Roman"/>
                <a:cs typeface="Times New Roman"/>
              </a:rPr>
              <a:t>value, and when  you </a:t>
            </a:r>
            <a:r>
              <a:rPr dirty="0" sz="1100" spc="5">
                <a:latin typeface="Times New Roman"/>
                <a:cs typeface="Times New Roman"/>
              </a:rPr>
              <a:t>get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bit </a:t>
            </a:r>
            <a:r>
              <a:rPr dirty="0" sz="1100" spc="10">
                <a:latin typeface="Times New Roman"/>
                <a:cs typeface="Times New Roman"/>
              </a:rPr>
              <a:t>less. </a:t>
            </a:r>
            <a:r>
              <a:rPr dirty="0" sz="1100" spc="5">
                <a:latin typeface="Times New Roman"/>
                <a:cs typeface="Times New Roman"/>
              </a:rPr>
              <a:t>Regardless of whether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goes up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down in the </a:t>
            </a:r>
            <a:r>
              <a:rPr dirty="0" sz="1100" spc="5">
                <a:latin typeface="Times New Roman"/>
                <a:cs typeface="Times New Roman"/>
              </a:rPr>
              <a:t>future, </a:t>
            </a:r>
            <a:r>
              <a:rPr dirty="0" sz="1100" spc="15">
                <a:latin typeface="Times New Roman"/>
                <a:cs typeface="Times New Roman"/>
              </a:rPr>
              <a:t>when you  </a:t>
            </a:r>
            <a:r>
              <a:rPr dirty="0" sz="1100" spc="5">
                <a:latin typeface="Times New Roman"/>
                <a:cs typeface="Times New Roman"/>
              </a:rPr>
              <a:t>sell it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probably do so at a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1/8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than the corresponding ask </a:t>
            </a:r>
            <a:r>
              <a:rPr dirty="0" sz="1100" spc="5">
                <a:latin typeface="Times New Roman"/>
                <a:cs typeface="Times New Roman"/>
              </a:rPr>
              <a:t>price.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block trade of 10,000 shares, this </a:t>
            </a:r>
            <a:r>
              <a:rPr dirty="0" sz="1100" spc="10">
                <a:latin typeface="Times New Roman"/>
                <a:cs typeface="Times New Roman"/>
              </a:rPr>
              <a:t>spread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$1,259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cost </a:t>
            </a:r>
            <a:r>
              <a:rPr dirty="0" sz="1100" spc="5">
                <a:latin typeface="Times New Roman"/>
                <a:cs typeface="Times New Roman"/>
              </a:rPr>
              <a:t>to 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trader.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35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7037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Price impact </a:t>
            </a:r>
            <a:r>
              <a:rPr dirty="0" sz="1100" spc="5">
                <a:latin typeface="Times New Roman"/>
                <a:cs typeface="Times New Roman"/>
              </a:rPr>
              <a:t>refers to </a:t>
            </a:r>
            <a:r>
              <a:rPr dirty="0" sz="1100" spc="10">
                <a:latin typeface="Times New Roman"/>
                <a:cs typeface="Times New Roman"/>
              </a:rPr>
              <a:t>the fact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trade will clear out the bids or offer prices 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particular level </a:t>
            </a:r>
            <a:r>
              <a:rPr dirty="0" sz="1100" spc="10">
                <a:latin typeface="Times New Roman"/>
                <a:cs typeface="Times New Roman"/>
              </a:rPr>
              <a:t>and cause the </a:t>
            </a:r>
            <a:r>
              <a:rPr dirty="0" sz="1100" spc="5">
                <a:latin typeface="Times New Roman"/>
                <a:cs typeface="Times New Roman"/>
              </a:rPr>
              <a:t>market price </a:t>
            </a:r>
            <a:r>
              <a:rPr dirty="0" sz="1100" spc="10">
                <a:latin typeface="Times New Roman"/>
                <a:cs typeface="Times New Roman"/>
              </a:rPr>
              <a:t>to move.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large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order to buy, for  </a:t>
            </a:r>
            <a:r>
              <a:rPr dirty="0" sz="1100" spc="5">
                <a:latin typeface="Times New Roman"/>
                <a:cs typeface="Times New Roman"/>
              </a:rPr>
              <a:t>instance, </a:t>
            </a:r>
            <a:r>
              <a:rPr dirty="0" sz="1100" spc="10">
                <a:latin typeface="Times New Roman"/>
                <a:cs typeface="Times New Roman"/>
              </a:rPr>
              <a:t>will almost </a:t>
            </a:r>
            <a:r>
              <a:rPr dirty="0" sz="1100" spc="5">
                <a:latin typeface="Times New Roman"/>
                <a:cs typeface="Times New Roman"/>
              </a:rPr>
              <a:t>certainly cause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price to rise.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might </a:t>
            </a:r>
            <a:r>
              <a:rPr dirty="0" sz="1100" spc="10">
                <a:latin typeface="Times New Roman"/>
                <a:cs typeface="Times New Roman"/>
              </a:rPr>
              <a:t>place </a:t>
            </a:r>
            <a:r>
              <a:rPr dirty="0" sz="1100" spc="5">
                <a:latin typeface="Times New Roman"/>
                <a:cs typeface="Times New Roman"/>
              </a:rPr>
              <a:t>the order </a:t>
            </a:r>
            <a:r>
              <a:rPr dirty="0" sz="1100" spc="10">
                <a:latin typeface="Times New Roman"/>
                <a:cs typeface="Times New Roman"/>
              </a:rPr>
              <a:t>when  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at $ 45, but find that you purchased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at prices ranging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$45 to $46;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very </a:t>
            </a:r>
            <a:r>
              <a:rPr dirty="0" sz="1100" spc="5">
                <a:latin typeface="Times New Roman"/>
                <a:cs typeface="Times New Roman"/>
              </a:rPr>
              <a:t>fact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placed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caused you </a:t>
            </a:r>
            <a:r>
              <a:rPr dirty="0" sz="1100" spc="5">
                <a:latin typeface="Times New Roman"/>
                <a:cs typeface="Times New Roman"/>
              </a:rPr>
              <a:t>to pay </a:t>
            </a:r>
            <a:r>
              <a:rPr dirty="0" sz="1100" spc="10">
                <a:latin typeface="Times New Roman"/>
                <a:cs typeface="Times New Roman"/>
              </a:rPr>
              <a:t>more.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thing </a:t>
            </a:r>
            <a:r>
              <a:rPr dirty="0" sz="1100" spc="10">
                <a:latin typeface="Times New Roman"/>
                <a:cs typeface="Times New Roman"/>
              </a:rPr>
              <a:t>happens  when a quantity </a:t>
            </a:r>
            <a:r>
              <a:rPr dirty="0" sz="1100" spc="5">
                <a:latin typeface="Times New Roman"/>
                <a:cs typeface="Times New Roman"/>
              </a:rPr>
              <a:t>of shares is </a:t>
            </a:r>
            <a:r>
              <a:rPr dirty="0" sz="1100" spc="10">
                <a:latin typeface="Times New Roman"/>
                <a:cs typeface="Times New Roman"/>
              </a:rPr>
              <a:t>dumped </a:t>
            </a:r>
            <a:r>
              <a:rPr dirty="0" sz="1100" spc="5">
                <a:latin typeface="Times New Roman"/>
                <a:cs typeface="Times New Roman"/>
              </a:rPr>
              <a:t>all at </a:t>
            </a:r>
            <a:r>
              <a:rPr dirty="0" sz="1100" spc="10">
                <a:latin typeface="Times New Roman"/>
                <a:cs typeface="Times New Roman"/>
              </a:rPr>
              <a:t>once. </a:t>
            </a:r>
            <a:r>
              <a:rPr dirty="0" sz="1100" spc="5">
                <a:latin typeface="Times New Roman"/>
                <a:cs typeface="Times New Roman"/>
              </a:rPr>
              <a:t>Institutional investors </a:t>
            </a:r>
            <a:r>
              <a:rPr dirty="0" sz="1100" spc="10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have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 be </a:t>
            </a:r>
            <a:r>
              <a:rPr dirty="0" sz="1100" spc="5">
                <a:latin typeface="Times New Roman"/>
                <a:cs typeface="Times New Roman"/>
              </a:rPr>
              <a:t>careful </a:t>
            </a:r>
            <a:r>
              <a:rPr dirty="0" sz="1100" spc="10">
                <a:latin typeface="Times New Roman"/>
                <a:cs typeface="Times New Roman"/>
              </a:rPr>
              <a:t>when trading large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blocks.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opportunity cost relates to this last point. </a:t>
            </a:r>
            <a:r>
              <a:rPr dirty="0" sz="1100" spc="10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may decide to </a:t>
            </a:r>
            <a:r>
              <a:rPr dirty="0" sz="1100" spc="10">
                <a:latin typeface="Times New Roman"/>
                <a:cs typeface="Times New Roman"/>
              </a:rPr>
              <a:t>make a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based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your </a:t>
            </a:r>
            <a:r>
              <a:rPr dirty="0" sz="1100" spc="5">
                <a:latin typeface="Times New Roman"/>
                <a:cs typeface="Times New Roman"/>
              </a:rPr>
              <a:t>expert analysis, but </a:t>
            </a:r>
            <a:r>
              <a:rPr dirty="0" sz="1100" spc="10">
                <a:latin typeface="Times New Roman"/>
                <a:cs typeface="Times New Roman"/>
              </a:rPr>
              <a:t>discover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actually </a:t>
            </a:r>
            <a:r>
              <a:rPr dirty="0" sz="1100" spc="10">
                <a:latin typeface="Times New Roman"/>
                <a:cs typeface="Times New Roman"/>
              </a:rPr>
              <a:t>execute the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people have come </a:t>
            </a:r>
            <a:r>
              <a:rPr dirty="0" sz="1100" spc="5">
                <a:latin typeface="Times New Roman"/>
                <a:cs typeface="Times New Roman"/>
              </a:rPr>
              <a:t>to the </a:t>
            </a:r>
            <a:r>
              <a:rPr dirty="0" sz="1100" spc="10">
                <a:latin typeface="Times New Roman"/>
                <a:cs typeface="Times New Roman"/>
              </a:rPr>
              <a:t>same conclusion about the </a:t>
            </a:r>
            <a:r>
              <a:rPr dirty="0" sz="1100" spc="5">
                <a:latin typeface="Times New Roman"/>
                <a:cs typeface="Times New Roman"/>
              </a:rPr>
              <a:t>stock and its price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already  </a:t>
            </a:r>
            <a:r>
              <a:rPr dirty="0" sz="1100" spc="10">
                <a:latin typeface="Times New Roman"/>
                <a:cs typeface="Times New Roman"/>
              </a:rPr>
              <a:t>moved. </a:t>
            </a:r>
            <a:r>
              <a:rPr dirty="0" sz="1100" spc="15">
                <a:latin typeface="Times New Roman"/>
                <a:cs typeface="Times New Roman"/>
              </a:rPr>
              <a:t>Your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would have </a:t>
            </a:r>
            <a:r>
              <a:rPr dirty="0" sz="1100" spc="5">
                <a:latin typeface="Times New Roman"/>
                <a:cs typeface="Times New Roman"/>
              </a:rPr>
              <a:t>been greater </a:t>
            </a:r>
            <a:r>
              <a:rPr dirty="0" sz="1100" spc="10">
                <a:latin typeface="Times New Roman"/>
                <a:cs typeface="Times New Roman"/>
              </a:rPr>
              <a:t>had you </a:t>
            </a:r>
            <a:r>
              <a:rPr dirty="0" sz="1100" spc="5">
                <a:latin typeface="Times New Roman"/>
                <a:cs typeface="Times New Roman"/>
              </a:rPr>
              <a:t>been able to execute the trade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quickly.</a:t>
            </a:r>
            <a:endParaRPr sz="1100">
              <a:latin typeface="Times New Roman"/>
              <a:cs typeface="Times New Roman"/>
            </a:endParaRPr>
          </a:p>
          <a:p>
            <a:pPr algn="just" marL="1135380">
              <a:lnSpc>
                <a:spcPct val="100000"/>
              </a:lnSpc>
              <a:spcBef>
                <a:spcPts val="63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There </a:t>
            </a:r>
            <a:r>
              <a:rPr dirty="0" sz="1100" spc="5" b="1" i="1">
                <a:latin typeface="Times New Roman"/>
                <a:cs typeface="Times New Roman"/>
              </a:rPr>
              <a:t>are </a:t>
            </a:r>
            <a:r>
              <a:rPr dirty="0" sz="1100" spc="10" b="1" i="1">
                <a:latin typeface="Times New Roman"/>
                <a:cs typeface="Times New Roman"/>
              </a:rPr>
              <a:t>both </a:t>
            </a:r>
            <a:r>
              <a:rPr dirty="0" sz="1100" spc="5" b="1" i="1">
                <a:latin typeface="Times New Roman"/>
                <a:cs typeface="Times New Roman"/>
              </a:rPr>
              <a:t>implicit </a:t>
            </a:r>
            <a:r>
              <a:rPr dirty="0" sz="1100" spc="10" b="1" i="1">
                <a:latin typeface="Times New Roman"/>
                <a:cs typeface="Times New Roman"/>
              </a:rPr>
              <a:t>and </a:t>
            </a:r>
            <a:r>
              <a:rPr dirty="0" sz="1100" spc="5" b="1" i="1">
                <a:latin typeface="Times New Roman"/>
                <a:cs typeface="Times New Roman"/>
              </a:rPr>
              <a:t>explicit costs of</a:t>
            </a:r>
            <a:r>
              <a:rPr dirty="0" sz="1100" spc="-5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trading.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62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Commission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Structure: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Commission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Schedules: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Commission </a:t>
            </a:r>
            <a:r>
              <a:rPr dirty="0" sz="1100" spc="5">
                <a:latin typeface="Times New Roman"/>
                <a:cs typeface="Times New Roman"/>
              </a:rPr>
              <a:t>schedule </a:t>
            </a:r>
            <a:r>
              <a:rPr dirty="0" sz="1100" spc="10">
                <a:latin typeface="Times New Roman"/>
                <a:cs typeface="Times New Roman"/>
              </a:rPr>
              <a:t>vary </a:t>
            </a:r>
            <a:r>
              <a:rPr dirty="0" sz="1100" spc="5">
                <a:latin typeface="Times New Roman"/>
                <a:cs typeface="Times New Roman"/>
              </a:rPr>
              <a:t>widely </a:t>
            </a:r>
            <a:r>
              <a:rPr dirty="0" sz="1100" spc="10">
                <a:latin typeface="Times New Roman"/>
                <a:cs typeface="Times New Roman"/>
              </a:rPr>
              <a:t>among </a:t>
            </a:r>
            <a:r>
              <a:rPr dirty="0" sz="1100" spc="5">
                <a:latin typeface="Times New Roman"/>
                <a:cs typeface="Times New Roman"/>
              </a:rPr>
              <a:t>broker firms. In general, </a:t>
            </a:r>
            <a:r>
              <a:rPr dirty="0" sz="1100" spc="10">
                <a:latin typeface="Times New Roman"/>
                <a:cs typeface="Times New Roman"/>
              </a:rPr>
              <a:t>though, the </a:t>
            </a:r>
            <a:r>
              <a:rPr dirty="0" sz="1100" spc="5">
                <a:latin typeface="Times New Roman"/>
                <a:cs typeface="Times New Roman"/>
              </a:rPr>
              <a:t>size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commission charged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function </a:t>
            </a:r>
            <a:r>
              <a:rPr dirty="0" sz="1100" spc="10">
                <a:latin typeface="Times New Roman"/>
                <a:cs typeface="Times New Roman"/>
              </a:rPr>
              <a:t>of two </a:t>
            </a:r>
            <a:r>
              <a:rPr dirty="0" sz="1100" spc="5">
                <a:latin typeface="Times New Roman"/>
                <a:cs typeface="Times New Roman"/>
              </a:rPr>
              <a:t>things: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dollar </a:t>
            </a:r>
            <a:r>
              <a:rPr dirty="0" sz="1100" spc="10">
                <a:latin typeface="Times New Roman"/>
                <a:cs typeface="Times New Roman"/>
              </a:rPr>
              <a:t>amount of </a:t>
            </a:r>
            <a:r>
              <a:rPr dirty="0" sz="1100" spc="5">
                <a:latin typeface="Times New Roman"/>
                <a:cs typeface="Times New Roman"/>
              </a:rPr>
              <a:t>the trade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shares involved.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to face </a:t>
            </a:r>
            <a:r>
              <a:rPr dirty="0" sz="1100" spc="10">
                <a:latin typeface="Times New Roman"/>
                <a:cs typeface="Times New Roman"/>
              </a:rPr>
              <a:t>a minimum commission, </a:t>
            </a:r>
            <a:r>
              <a:rPr dirty="0" sz="1100" spc="5">
                <a:latin typeface="Times New Roman"/>
                <a:cs typeface="Times New Roman"/>
              </a:rPr>
              <a:t>ranging </a:t>
            </a:r>
            <a:r>
              <a:rPr dirty="0" sz="1100" spc="10">
                <a:latin typeface="Times New Roman"/>
                <a:cs typeface="Times New Roman"/>
              </a:rPr>
              <a:t>from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95"/>
              </a:lnSpc>
            </a:pPr>
            <a:r>
              <a:rPr dirty="0" sz="1100" spc="10">
                <a:latin typeface="Times New Roman"/>
                <a:cs typeface="Times New Roman"/>
              </a:rPr>
              <a:t>$30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$40 </a:t>
            </a:r>
            <a:r>
              <a:rPr dirty="0" sz="1100" spc="5">
                <a:latin typeface="Times New Roman"/>
                <a:cs typeface="Times New Roman"/>
              </a:rPr>
              <a:t>at most retail brokerage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Commissions </a:t>
            </a:r>
            <a:r>
              <a:rPr dirty="0" sz="1100" spc="5">
                <a:latin typeface="Times New Roman"/>
                <a:cs typeface="Times New Roman"/>
              </a:rPr>
              <a:t>occur </a:t>
            </a:r>
            <a:r>
              <a:rPr dirty="0" sz="1100" spc="10">
                <a:latin typeface="Times New Roman"/>
                <a:cs typeface="Times New Roman"/>
              </a:rPr>
              <a:t>when a </a:t>
            </a:r>
            <a:r>
              <a:rPr dirty="0" sz="1100" spc="5">
                <a:latin typeface="Times New Roman"/>
                <a:cs typeface="Times New Roman"/>
              </a:rPr>
              <a:t>trade is actually executed; there 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charge, for instance,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raise </a:t>
            </a:r>
            <a:r>
              <a:rPr dirty="0" sz="1100" spc="10">
                <a:latin typeface="Times New Roman"/>
                <a:cs typeface="Times New Roman"/>
              </a:rPr>
              <a:t>the stop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stop order or to submit </a:t>
            </a:r>
            <a:r>
              <a:rPr dirty="0" sz="1100" spc="10">
                <a:latin typeface="Times New Roman"/>
                <a:cs typeface="Times New Roman"/>
              </a:rPr>
              <a:t>a limit order to buy. </a:t>
            </a:r>
            <a:r>
              <a:rPr dirty="0" sz="1100" spc="5">
                <a:latin typeface="Times New Roman"/>
                <a:cs typeface="Times New Roman"/>
              </a:rPr>
              <a:t>Only </a:t>
            </a:r>
            <a:r>
              <a:rPr dirty="0" sz="1100" spc="10">
                <a:latin typeface="Times New Roman"/>
                <a:cs typeface="Times New Roman"/>
              </a:rPr>
              <a:t>when a </a:t>
            </a:r>
            <a:r>
              <a:rPr dirty="0" sz="1100" spc="5">
                <a:latin typeface="Times New Roman"/>
                <a:cs typeface="Times New Roman"/>
              </a:rPr>
              <a:t>trade  </a:t>
            </a:r>
            <a:r>
              <a:rPr dirty="0" sz="1100" spc="10">
                <a:latin typeface="Times New Roman"/>
                <a:cs typeface="Times New Roman"/>
              </a:rPr>
              <a:t>occurs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commission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paid.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146685" marR="142240">
              <a:lnSpc>
                <a:spcPts val="130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Commissions </a:t>
            </a:r>
            <a:r>
              <a:rPr dirty="0" sz="1100" spc="5" b="1" i="1">
                <a:latin typeface="Times New Roman"/>
                <a:cs typeface="Times New Roman"/>
              </a:rPr>
              <a:t>are </a:t>
            </a:r>
            <a:r>
              <a:rPr dirty="0" sz="1100" spc="10" b="1" i="1">
                <a:latin typeface="Times New Roman"/>
                <a:cs typeface="Times New Roman"/>
              </a:rPr>
              <a:t>usually a </a:t>
            </a:r>
            <a:r>
              <a:rPr dirty="0" sz="1100" spc="5" b="1" i="1">
                <a:latin typeface="Times New Roman"/>
                <a:cs typeface="Times New Roman"/>
              </a:rPr>
              <a:t>function of </a:t>
            </a:r>
            <a:r>
              <a:rPr dirty="0" sz="1100" spc="10" b="1" i="1">
                <a:latin typeface="Times New Roman"/>
                <a:cs typeface="Times New Roman"/>
              </a:rPr>
              <a:t>the dollar </a:t>
            </a:r>
            <a:r>
              <a:rPr dirty="0" sz="1100" spc="15" b="1" i="1">
                <a:latin typeface="Times New Roman"/>
                <a:cs typeface="Times New Roman"/>
              </a:rPr>
              <a:t>amount </a:t>
            </a:r>
            <a:r>
              <a:rPr dirty="0" sz="1100" spc="10" b="1" i="1">
                <a:latin typeface="Times New Roman"/>
                <a:cs typeface="Times New Roman"/>
              </a:rPr>
              <a:t>involved </a:t>
            </a:r>
            <a:r>
              <a:rPr dirty="0" sz="1100" spc="15" b="1" i="1">
                <a:latin typeface="Times New Roman"/>
                <a:cs typeface="Times New Roman"/>
              </a:rPr>
              <a:t>and </a:t>
            </a: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15" b="1" i="1">
                <a:latin typeface="Times New Roman"/>
                <a:cs typeface="Times New Roman"/>
              </a:rPr>
              <a:t>number </a:t>
            </a:r>
            <a:r>
              <a:rPr dirty="0" sz="1100" spc="10" b="1" i="1">
                <a:latin typeface="Times New Roman"/>
                <a:cs typeface="Times New Roman"/>
              </a:rPr>
              <a:t>of  </a:t>
            </a:r>
            <a:r>
              <a:rPr dirty="0" sz="1100" spc="5" b="1" i="1">
                <a:latin typeface="Times New Roman"/>
                <a:cs typeface="Times New Roman"/>
              </a:rPr>
              <a:t>shares in the</a:t>
            </a:r>
            <a:r>
              <a:rPr dirty="0" sz="1100" spc="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trade.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85"/>
              </a:spcBef>
            </a:pPr>
            <a:r>
              <a:rPr dirty="0" sz="1100" spc="10" b="1">
                <a:latin typeface="Times New Roman"/>
                <a:cs typeface="Times New Roman"/>
              </a:rPr>
              <a:t>Commission and </a:t>
            </a:r>
            <a:r>
              <a:rPr dirty="0" sz="1100" spc="5" b="1">
                <a:latin typeface="Times New Roman"/>
                <a:cs typeface="Times New Roman"/>
              </a:rPr>
              <a:t>Limit</a:t>
            </a:r>
            <a:r>
              <a:rPr dirty="0" sz="1100" spc="10" b="1">
                <a:latin typeface="Times New Roman"/>
                <a:cs typeface="Times New Roman"/>
              </a:rPr>
              <a:t> Orders: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Limit orders are useful, </a:t>
            </a:r>
            <a:r>
              <a:rPr dirty="0" sz="1100" spc="10">
                <a:latin typeface="Times New Roman"/>
                <a:cs typeface="Times New Roman"/>
              </a:rPr>
              <a:t>and many </a:t>
            </a:r>
            <a:r>
              <a:rPr dirty="0" sz="1100" spc="5">
                <a:latin typeface="Times New Roman"/>
                <a:cs typeface="Times New Roman"/>
              </a:rPr>
              <a:t>investors routinely use them to control the price at </a:t>
            </a:r>
            <a:r>
              <a:rPr dirty="0" sz="1100" spc="10">
                <a:latin typeface="Times New Roman"/>
                <a:cs typeface="Times New Roman"/>
              </a:rPr>
              <a:t>which  they make </a:t>
            </a:r>
            <a:r>
              <a:rPr dirty="0" sz="1100" spc="5">
                <a:latin typeface="Times New Roman"/>
                <a:cs typeface="Times New Roman"/>
              </a:rPr>
              <a:t>their trades. Limit </a:t>
            </a:r>
            <a:r>
              <a:rPr dirty="0" sz="1100" spc="10">
                <a:latin typeface="Times New Roman"/>
                <a:cs typeface="Times New Roman"/>
              </a:rPr>
              <a:t>order </a:t>
            </a:r>
            <a:r>
              <a:rPr dirty="0" sz="1100" spc="5">
                <a:latin typeface="Times New Roman"/>
                <a:cs typeface="Times New Roman"/>
              </a:rPr>
              <a:t>user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familiar </a:t>
            </a:r>
            <a:r>
              <a:rPr dirty="0" sz="1100" spc="10">
                <a:latin typeface="Times New Roman"/>
                <a:cs typeface="Times New Roman"/>
              </a:rPr>
              <a:t>with one particular commission  </a:t>
            </a:r>
            <a:r>
              <a:rPr dirty="0" sz="1100" spc="5">
                <a:latin typeface="Times New Roman"/>
                <a:cs typeface="Times New Roman"/>
              </a:rPr>
              <a:t>issue,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however.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 indent="35560">
              <a:lnSpc>
                <a:spcPct val="98300"/>
              </a:lnSpc>
              <a:spcBef>
                <a:spcPts val="869"/>
              </a:spcBef>
            </a:pPr>
            <a:r>
              <a:rPr dirty="0" sz="1100" spc="10">
                <a:latin typeface="Times New Roman"/>
                <a:cs typeface="Times New Roman"/>
              </a:rPr>
              <a:t>Suppose an </a:t>
            </a:r>
            <a:r>
              <a:rPr dirty="0" sz="1100" spc="5">
                <a:latin typeface="Times New Roman"/>
                <a:cs typeface="Times New Roman"/>
              </a:rPr>
              <a:t>investor placed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order to </a:t>
            </a:r>
            <a:r>
              <a:rPr dirty="0" sz="1100" spc="10">
                <a:latin typeface="Times New Roman"/>
                <a:cs typeface="Times New Roman"/>
              </a:rPr>
              <a:t>buy 1,000 </a:t>
            </a:r>
            <a:r>
              <a:rPr dirty="0" sz="1100" spc="5">
                <a:latin typeface="Times New Roman"/>
                <a:cs typeface="Times New Roman"/>
              </a:rPr>
              <a:t>shares of </a:t>
            </a:r>
            <a:r>
              <a:rPr dirty="0" sz="1100" spc="10">
                <a:latin typeface="Times New Roman"/>
                <a:cs typeface="Times New Roman"/>
              </a:rPr>
              <a:t>Community West </a:t>
            </a:r>
            <a:r>
              <a:rPr dirty="0" sz="1100" spc="5">
                <a:latin typeface="Times New Roman"/>
                <a:cs typeface="Times New Roman"/>
              </a:rPr>
              <a:t>Bancshares  </a:t>
            </a:r>
            <a:r>
              <a:rPr dirty="0" sz="1100" spc="10">
                <a:latin typeface="Times New Roman"/>
                <a:cs typeface="Times New Roman"/>
              </a:rPr>
              <a:t>(CWBC, </a:t>
            </a:r>
            <a:r>
              <a:rPr dirty="0" sz="1100" spc="15">
                <a:latin typeface="Times New Roman"/>
                <a:cs typeface="Times New Roman"/>
              </a:rPr>
              <a:t>NASDAQ)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$5 ½, good </a:t>
            </a:r>
            <a:r>
              <a:rPr dirty="0" sz="1100" spc="5">
                <a:latin typeface="Times New Roman"/>
                <a:cs typeface="Times New Roman"/>
              </a:rPr>
              <a:t>till canceled. </a:t>
            </a:r>
            <a:r>
              <a:rPr dirty="0" sz="1100" spc="20">
                <a:latin typeface="Times New Roman"/>
                <a:cs typeface="Times New Roman"/>
              </a:rPr>
              <a:t>CWBC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thinly traded stock. Thin  trading 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inexact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referring to </a:t>
            </a:r>
            <a:r>
              <a:rPr dirty="0" sz="1100" spc="10">
                <a:latin typeface="Times New Roman"/>
                <a:cs typeface="Times New Roman"/>
              </a:rPr>
              <a:t>a general </a:t>
            </a:r>
            <a:r>
              <a:rPr dirty="0" sz="1100" spc="5">
                <a:latin typeface="Times New Roman"/>
                <a:cs typeface="Times New Roman"/>
              </a:rPr>
              <a:t>lack of trading activity. Shares that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thinly traded often </a:t>
            </a:r>
            <a:r>
              <a:rPr dirty="0" sz="1100" spc="10">
                <a:latin typeface="Times New Roman"/>
                <a:cs typeface="Times New Roman"/>
              </a:rPr>
              <a:t>have a </a:t>
            </a:r>
            <a:r>
              <a:rPr dirty="0" sz="1100" spc="5">
                <a:latin typeface="Times New Roman"/>
                <a:cs typeface="Times New Roman"/>
              </a:rPr>
              <a:t>wider </a:t>
            </a:r>
            <a:r>
              <a:rPr dirty="0" sz="1100" spc="10">
                <a:latin typeface="Times New Roman"/>
                <a:cs typeface="Times New Roman"/>
              </a:rPr>
              <a:t>bid ask </a:t>
            </a:r>
            <a:r>
              <a:rPr dirty="0" sz="1100" spc="5">
                <a:latin typeface="Times New Roman"/>
                <a:cs typeface="Times New Roman"/>
              </a:rPr>
              <a:t>spread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fewer standing. </a:t>
            </a:r>
            <a:r>
              <a:rPr dirty="0" sz="1100" spc="10">
                <a:latin typeface="Times New Roman"/>
                <a:cs typeface="Times New Roman"/>
              </a:rPr>
              <a:t>Limit </a:t>
            </a:r>
            <a:r>
              <a:rPr dirty="0" sz="1100" spc="5">
                <a:latin typeface="Times New Roman"/>
                <a:cs typeface="Times New Roman"/>
              </a:rPr>
              <a:t>orders </a:t>
            </a:r>
            <a:r>
              <a:rPr dirty="0" sz="1100" spc="10">
                <a:latin typeface="Times New Roman"/>
                <a:cs typeface="Times New Roman"/>
              </a:rPr>
              <a:t>on the  </a:t>
            </a:r>
            <a:r>
              <a:rPr dirty="0" sz="1100" spc="5">
                <a:latin typeface="Times New Roman"/>
                <a:cs typeface="Times New Roman"/>
              </a:rPr>
              <a:t>specialist’s </a:t>
            </a:r>
            <a:r>
              <a:rPr dirty="0" sz="1100" spc="10">
                <a:latin typeface="Times New Roman"/>
                <a:cs typeface="Times New Roman"/>
              </a:rPr>
              <a:t>book. </a:t>
            </a:r>
            <a:r>
              <a:rPr dirty="0" sz="1100" spc="5">
                <a:latin typeface="Times New Roman"/>
                <a:cs typeface="Times New Roman"/>
              </a:rPr>
              <a:t>Assume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is </a:t>
            </a:r>
            <a:r>
              <a:rPr dirty="0" sz="1100" spc="10">
                <a:latin typeface="Times New Roman"/>
                <a:cs typeface="Times New Roman"/>
              </a:rPr>
              <a:t>trading </a:t>
            </a:r>
            <a:r>
              <a:rPr dirty="0" sz="1100" spc="5">
                <a:latin typeface="Times New Roman"/>
                <a:cs typeface="Times New Roman"/>
              </a:rPr>
              <a:t>t </a:t>
            </a:r>
            <a:r>
              <a:rPr dirty="0" sz="1100" spc="10">
                <a:latin typeface="Times New Roman"/>
                <a:cs typeface="Times New Roman"/>
              </a:rPr>
              <a:t>5 3/8 to 5 </a:t>
            </a:r>
            <a:r>
              <a:rPr dirty="0" sz="1100" spc="20">
                <a:latin typeface="Times New Roman"/>
                <a:cs typeface="Times New Roman"/>
              </a:rPr>
              <a:t>½ </a:t>
            </a:r>
            <a:r>
              <a:rPr dirty="0" sz="1100" spc="10">
                <a:latin typeface="Times New Roman"/>
                <a:cs typeface="Times New Roman"/>
              </a:rPr>
              <a:t>at the time the limit order </a:t>
            </a:r>
            <a:r>
              <a:rPr dirty="0" sz="1100" spc="5">
                <a:latin typeface="Times New Roman"/>
                <a:cs typeface="Times New Roman"/>
              </a:rPr>
              <a:t>is  placed. </a:t>
            </a:r>
            <a:r>
              <a:rPr dirty="0" sz="1100" spc="10">
                <a:latin typeface="Times New Roman"/>
                <a:cs typeface="Times New Roman"/>
              </a:rPr>
              <a:t>Even though the </a:t>
            </a:r>
            <a:r>
              <a:rPr dirty="0" sz="1100" spc="15">
                <a:latin typeface="Times New Roman"/>
                <a:cs typeface="Times New Roman"/>
              </a:rPr>
              <a:t>CWBC </a:t>
            </a:r>
            <a:r>
              <a:rPr dirty="0" sz="1100" spc="5">
                <a:latin typeface="Times New Roman"/>
                <a:cs typeface="Times New Roman"/>
              </a:rPr>
              <a:t>ask price is </a:t>
            </a:r>
            <a:r>
              <a:rPr dirty="0" sz="1100" spc="10">
                <a:latin typeface="Times New Roman"/>
                <a:cs typeface="Times New Roman"/>
              </a:rPr>
              <a:t>$5 </a:t>
            </a:r>
            <a:r>
              <a:rPr dirty="0" sz="1100" spc="20">
                <a:latin typeface="Times New Roman"/>
                <a:cs typeface="Times New Roman"/>
              </a:rPr>
              <a:t>½ </a:t>
            </a:r>
            <a:r>
              <a:rPr dirty="0" sz="1100" spc="5">
                <a:latin typeface="Times New Roman"/>
                <a:cs typeface="Times New Roman"/>
              </a:rPr>
              <a:t>1,000 shares are not likely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available  at that price. </a:t>
            </a:r>
            <a:r>
              <a:rPr dirty="0" sz="1100" spc="10">
                <a:latin typeface="Times New Roman"/>
                <a:cs typeface="Times New Roman"/>
              </a:rPr>
              <a:t>Perhaps </a:t>
            </a:r>
            <a:r>
              <a:rPr dirty="0" sz="1100" spc="5">
                <a:latin typeface="Times New Roman"/>
                <a:cs typeface="Times New Roman"/>
              </a:rPr>
              <a:t>only four lots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offered at </a:t>
            </a:r>
            <a:r>
              <a:rPr dirty="0" sz="1100" spc="10">
                <a:latin typeface="Times New Roman"/>
                <a:cs typeface="Times New Roman"/>
              </a:rPr>
              <a:t>5 </a:t>
            </a:r>
            <a:r>
              <a:rPr dirty="0" sz="1100" spc="15">
                <a:latin typeface="Times New Roman"/>
                <a:cs typeface="Times New Roman"/>
              </a:rPr>
              <a:t>½, </a:t>
            </a:r>
            <a:r>
              <a:rPr dirty="0" sz="1100" spc="10">
                <a:latin typeface="Times New Roman"/>
                <a:cs typeface="Times New Roman"/>
              </a:rPr>
              <a:t>and once these </a:t>
            </a:r>
            <a:r>
              <a:rPr dirty="0" sz="1100" spc="5">
                <a:latin typeface="Times New Roman"/>
                <a:cs typeface="Times New Roman"/>
              </a:rPr>
              <a:t>are sold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ask price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jumps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5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5/8.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If the specialist is unwilling </a:t>
            </a:r>
            <a:r>
              <a:rPr dirty="0" sz="1100" spc="10">
                <a:latin typeface="Times New Roman"/>
                <a:cs typeface="Times New Roman"/>
              </a:rPr>
              <a:t>to enter the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side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for his or her </a:t>
            </a:r>
            <a:r>
              <a:rPr dirty="0" sz="1100" spc="10">
                <a:latin typeface="Times New Roman"/>
                <a:cs typeface="Times New Roman"/>
              </a:rPr>
              <a:t>own account,  the </a:t>
            </a:r>
            <a:r>
              <a:rPr dirty="0" sz="1100" spc="5">
                <a:latin typeface="Times New Roman"/>
                <a:cs typeface="Times New Roman"/>
              </a:rPr>
              <a:t>floor </a:t>
            </a:r>
            <a:r>
              <a:rPr dirty="0" sz="1100" spc="10">
                <a:latin typeface="Times New Roman"/>
                <a:cs typeface="Times New Roman"/>
              </a:rPr>
              <a:t>broker would </a:t>
            </a:r>
            <a:r>
              <a:rPr dirty="0" sz="1100" spc="5">
                <a:latin typeface="Times New Roman"/>
                <a:cs typeface="Times New Roman"/>
              </a:rPr>
              <a:t>instruct the specialist to put </a:t>
            </a:r>
            <a:r>
              <a:rPr dirty="0" sz="1100" spc="10">
                <a:latin typeface="Times New Roman"/>
                <a:cs typeface="Times New Roman"/>
              </a:rPr>
              <a:t>the other 600 in </a:t>
            </a:r>
            <a:r>
              <a:rPr dirty="0" sz="1100" spc="5">
                <a:latin typeface="Times New Roman"/>
                <a:cs typeface="Times New Roman"/>
              </a:rPr>
              <a:t>the book.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investor  would then </a:t>
            </a:r>
            <a:r>
              <a:rPr dirty="0" sz="1100" spc="5">
                <a:latin typeface="Times New Roman"/>
                <a:cs typeface="Times New Roman"/>
              </a:rPr>
              <a:t>get confirmation </a:t>
            </a:r>
            <a:r>
              <a:rPr dirty="0" sz="1100" spc="10">
                <a:latin typeface="Times New Roman"/>
                <a:cs typeface="Times New Roman"/>
              </a:rPr>
              <a:t>that “you </a:t>
            </a:r>
            <a:r>
              <a:rPr dirty="0" sz="1100" spc="5">
                <a:latin typeface="Times New Roman"/>
                <a:cs typeface="Times New Roman"/>
              </a:rPr>
              <a:t>bought </a:t>
            </a:r>
            <a:r>
              <a:rPr dirty="0" sz="1100" spc="10">
                <a:latin typeface="Times New Roman"/>
                <a:cs typeface="Times New Roman"/>
              </a:rPr>
              <a:t>400 </a:t>
            </a:r>
            <a:r>
              <a:rPr dirty="0" sz="1100" spc="15">
                <a:latin typeface="Times New Roman"/>
                <a:cs typeface="Times New Roman"/>
              </a:rPr>
              <a:t>CWBC </a:t>
            </a:r>
            <a:r>
              <a:rPr dirty="0" sz="1100" spc="10">
                <a:latin typeface="Times New Roman"/>
                <a:cs typeface="Times New Roman"/>
              </a:rPr>
              <a:t>at 5 </a:t>
            </a:r>
            <a:r>
              <a:rPr dirty="0" sz="1100" spc="20">
                <a:latin typeface="Times New Roman"/>
                <a:cs typeface="Times New Roman"/>
              </a:rPr>
              <a:t>½ </a:t>
            </a:r>
            <a:r>
              <a:rPr dirty="0" sz="1100" spc="10">
                <a:latin typeface="Times New Roman"/>
                <a:cs typeface="Times New Roman"/>
              </a:rPr>
              <a:t>“.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logical </a:t>
            </a:r>
            <a:r>
              <a:rPr dirty="0" sz="1100" spc="5">
                <a:latin typeface="Times New Roman"/>
                <a:cs typeface="Times New Roman"/>
              </a:rPr>
              <a:t>for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to </a:t>
            </a:r>
            <a:r>
              <a:rPr dirty="0" sz="1100" spc="10">
                <a:latin typeface="Times New Roman"/>
                <a:cs typeface="Times New Roman"/>
              </a:rPr>
              <a:t>question this action, saying, “Wait a minute, </a:t>
            </a:r>
            <a:r>
              <a:rPr dirty="0" sz="1100" spc="5">
                <a:latin typeface="Times New Roman"/>
                <a:cs typeface="Times New Roman"/>
              </a:rPr>
              <a:t>I </a:t>
            </a:r>
            <a:r>
              <a:rPr dirty="0" sz="1100" spc="10">
                <a:latin typeface="Times New Roman"/>
                <a:cs typeface="Times New Roman"/>
              </a:rPr>
              <a:t>wanted 1,000”.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5">
                <a:latin typeface="Times New Roman"/>
                <a:cs typeface="Times New Roman"/>
              </a:rPr>
              <a:t>happened, </a:t>
            </a:r>
            <a:r>
              <a:rPr dirty="0" sz="1100" spc="10">
                <a:latin typeface="Times New Roman"/>
                <a:cs typeface="Times New Roman"/>
              </a:rPr>
              <a:t>1.000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not available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specified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12065" marR="5080" indent="-1270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few days </a:t>
            </a:r>
            <a:r>
              <a:rPr dirty="0" sz="1100" spc="5">
                <a:latin typeface="Times New Roman"/>
                <a:cs typeface="Times New Roman"/>
              </a:rPr>
              <a:t>later </a:t>
            </a:r>
            <a:r>
              <a:rPr dirty="0" sz="1100" spc="15">
                <a:latin typeface="Times New Roman"/>
                <a:cs typeface="Times New Roman"/>
              </a:rPr>
              <a:t>CWBC </a:t>
            </a:r>
            <a:r>
              <a:rPr dirty="0" sz="1100" spc="5">
                <a:latin typeface="Times New Roman"/>
                <a:cs typeface="Times New Roman"/>
              </a:rPr>
              <a:t>might again </a:t>
            </a:r>
            <a:r>
              <a:rPr dirty="0" sz="1100" spc="10">
                <a:latin typeface="Times New Roman"/>
                <a:cs typeface="Times New Roman"/>
              </a:rPr>
              <a:t>become available at 5 </a:t>
            </a:r>
            <a:r>
              <a:rPr dirty="0" sz="1100" spc="15">
                <a:latin typeface="Times New Roman"/>
                <a:cs typeface="Times New Roman"/>
              </a:rPr>
              <a:t>½,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rest of </a:t>
            </a:r>
            <a:r>
              <a:rPr dirty="0" sz="1100" spc="10">
                <a:latin typeface="Times New Roman"/>
                <a:cs typeface="Times New Roman"/>
              </a:rPr>
              <a:t>the investors  </a:t>
            </a:r>
            <a:r>
              <a:rPr dirty="0" sz="1100" spc="5">
                <a:latin typeface="Times New Roman"/>
                <a:cs typeface="Times New Roman"/>
              </a:rPr>
              <a:t>order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would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filled.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second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confirmation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would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received,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indicating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purchase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75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36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7037"/>
            <a:ext cx="5337175" cy="922909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8890">
              <a:lnSpc>
                <a:spcPts val="1300"/>
              </a:lnSpc>
              <a:spcBef>
                <a:spcPts val="185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600 </a:t>
            </a:r>
            <a:r>
              <a:rPr dirty="0" sz="1100" spc="15">
                <a:latin typeface="Times New Roman"/>
                <a:cs typeface="Times New Roman"/>
              </a:rPr>
              <a:t>CWBC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$5 ½.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second confirmation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5">
                <a:latin typeface="Times New Roman"/>
                <a:cs typeface="Times New Roman"/>
              </a:rPr>
              <a:t>show </a:t>
            </a:r>
            <a:r>
              <a:rPr dirty="0" sz="1100" spc="10">
                <a:latin typeface="Times New Roman"/>
                <a:cs typeface="Times New Roman"/>
              </a:rPr>
              <a:t>a second commission </a:t>
            </a:r>
            <a:r>
              <a:rPr dirty="0" sz="1100" spc="5">
                <a:latin typeface="Times New Roman"/>
                <a:cs typeface="Times New Roman"/>
              </a:rPr>
              <a:t>even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though the investor placed a </a:t>
            </a:r>
            <a:r>
              <a:rPr dirty="0" sz="1100" spc="5">
                <a:latin typeface="Times New Roman"/>
                <a:cs typeface="Times New Roman"/>
              </a:rPr>
              <a:t>single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order.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policy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follows: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order filled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various prices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is charged </a:t>
            </a:r>
            <a:r>
              <a:rPr dirty="0" sz="1100" spc="10">
                <a:latin typeface="Times New Roman"/>
                <a:cs typeface="Times New Roman"/>
              </a:rPr>
              <a:t>one  commission, </a:t>
            </a:r>
            <a:r>
              <a:rPr dirty="0" sz="1100" spc="5">
                <a:latin typeface="Times New Roman"/>
                <a:cs typeface="Times New Roman"/>
              </a:rPr>
              <a:t>but an </a:t>
            </a:r>
            <a:r>
              <a:rPr dirty="0" sz="1100" spc="10">
                <a:latin typeface="Times New Roman"/>
                <a:cs typeface="Times New Roman"/>
              </a:rPr>
              <a:t>order </a:t>
            </a:r>
            <a:r>
              <a:rPr dirty="0" sz="1100" spc="5">
                <a:latin typeface="Times New Roman"/>
                <a:cs typeface="Times New Roman"/>
              </a:rPr>
              <a:t>filled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charged separate commissions for each  day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which a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made. Many </a:t>
            </a:r>
            <a:r>
              <a:rPr dirty="0" sz="1100" spc="5">
                <a:latin typeface="Times New Roman"/>
                <a:cs typeface="Times New Roman"/>
              </a:rPr>
              <a:t>brokers can tell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tale </a:t>
            </a:r>
            <a:r>
              <a:rPr dirty="0" sz="1100" spc="10">
                <a:latin typeface="Times New Roman"/>
                <a:cs typeface="Times New Roman"/>
              </a:rPr>
              <a:t>of one </a:t>
            </a:r>
            <a:r>
              <a:rPr dirty="0" sz="1100" spc="5">
                <a:latin typeface="Times New Roman"/>
                <a:cs typeface="Times New Roman"/>
              </a:rPr>
              <a:t>of their clients </a:t>
            </a:r>
            <a:r>
              <a:rPr dirty="0" sz="1100" spc="10">
                <a:latin typeface="Times New Roman"/>
                <a:cs typeface="Times New Roman"/>
              </a:rPr>
              <a:t>who was  unhappy </a:t>
            </a:r>
            <a:r>
              <a:rPr dirty="0" sz="1100" spc="5">
                <a:latin typeface="Times New Roman"/>
                <a:cs typeface="Times New Roman"/>
              </a:rPr>
              <a:t>upon first discovering this convention within </a:t>
            </a:r>
            <a:r>
              <a:rPr dirty="0" sz="1100" spc="10">
                <a:latin typeface="Times New Roman"/>
                <a:cs typeface="Times New Roman"/>
              </a:rPr>
              <a:t>the brokerage </a:t>
            </a:r>
            <a:r>
              <a:rPr dirty="0" sz="1100" spc="5">
                <a:latin typeface="Times New Roman"/>
                <a:cs typeface="Times New Roman"/>
              </a:rPr>
              <a:t>industry.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thinly  traded stock, the extra commission (or </a:t>
            </a:r>
            <a:r>
              <a:rPr dirty="0" sz="1100" spc="10">
                <a:latin typeface="Times New Roman"/>
                <a:cs typeface="Times New Roman"/>
              </a:rPr>
              <a:t>two) </a:t>
            </a:r>
            <a:r>
              <a:rPr dirty="0" sz="1100" spc="5">
                <a:latin typeface="Times New Roman"/>
                <a:cs typeface="Times New Roman"/>
              </a:rPr>
              <a:t>might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an investor </a:t>
            </a:r>
            <a:r>
              <a:rPr dirty="0" sz="1100" spc="10">
                <a:latin typeface="Times New Roman"/>
                <a:cs typeface="Times New Roman"/>
              </a:rPr>
              <a:t>would have </a:t>
            </a:r>
            <a:r>
              <a:rPr dirty="0" sz="1100" spc="5">
                <a:latin typeface="Times New Roman"/>
                <a:cs typeface="Times New Roman"/>
              </a:rPr>
              <a:t>been better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off </a:t>
            </a:r>
            <a:r>
              <a:rPr dirty="0" sz="1100" spc="10">
                <a:latin typeface="Times New Roman"/>
                <a:cs typeface="Times New Roman"/>
              </a:rPr>
              <a:t>buying </a:t>
            </a:r>
            <a:r>
              <a:rPr dirty="0" sz="1100" spc="5">
                <a:latin typeface="Times New Roman"/>
                <a:cs typeface="Times New Roman"/>
              </a:rPr>
              <a:t>the shares </a:t>
            </a:r>
            <a:r>
              <a:rPr dirty="0" sz="1100" spc="10">
                <a:latin typeface="Times New Roman"/>
                <a:cs typeface="Times New Roman"/>
              </a:rPr>
              <a:t>with a market </a:t>
            </a:r>
            <a:r>
              <a:rPr dirty="0" sz="1100" spc="5">
                <a:latin typeface="Times New Roman"/>
                <a:cs typeface="Times New Roman"/>
              </a:rPr>
              <a:t>order </a:t>
            </a:r>
            <a:r>
              <a:rPr dirty="0" sz="1100" spc="10">
                <a:latin typeface="Times New Roman"/>
                <a:cs typeface="Times New Roman"/>
              </a:rPr>
              <a:t>and not ‘Trying </a:t>
            </a:r>
            <a:r>
              <a:rPr dirty="0" sz="1100" spc="5">
                <a:latin typeface="Times New Roman"/>
                <a:cs typeface="Times New Roman"/>
              </a:rPr>
              <a:t>to get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eighth”.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Commission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Discounts: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brokerage </a:t>
            </a:r>
            <a:r>
              <a:rPr dirty="0" sz="1100" spc="5">
                <a:latin typeface="Times New Roman"/>
                <a:cs typeface="Times New Roman"/>
              </a:rPr>
              <a:t>firms, the broker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deals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public personally keeps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15">
                <a:latin typeface="Times New Roman"/>
                <a:cs typeface="Times New Roman"/>
              </a:rPr>
              <a:t>25 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and 45 </a:t>
            </a:r>
            <a:r>
              <a:rPr dirty="0" sz="1100" spc="5">
                <a:latin typeface="Times New Roman"/>
                <a:cs typeface="Times New Roman"/>
              </a:rPr>
              <a:t>percent of the actual </a:t>
            </a:r>
            <a:r>
              <a:rPr dirty="0" sz="1100" spc="10">
                <a:latin typeface="Times New Roman"/>
                <a:cs typeface="Times New Roman"/>
              </a:rPr>
              <a:t>commission </a:t>
            </a:r>
            <a:r>
              <a:rPr dirty="0" sz="1100" spc="5">
                <a:latin typeface="Times New Roman"/>
                <a:cs typeface="Times New Roman"/>
              </a:rPr>
              <a:t>charged. Especially productive brokers 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active clients </a:t>
            </a:r>
            <a:r>
              <a:rPr dirty="0" sz="1100" spc="10">
                <a:latin typeface="Times New Roman"/>
                <a:cs typeface="Times New Roman"/>
              </a:rPr>
              <a:t>command the </a:t>
            </a:r>
            <a:r>
              <a:rPr dirty="0" sz="1100" spc="5">
                <a:latin typeface="Times New Roman"/>
                <a:cs typeface="Times New Roman"/>
              </a:rPr>
              <a:t>highest </a:t>
            </a:r>
            <a:r>
              <a:rPr dirty="0" sz="1100" spc="10">
                <a:latin typeface="Times New Roman"/>
                <a:cs typeface="Times New Roman"/>
              </a:rPr>
              <a:t>rate. Some brokers are </a:t>
            </a:r>
            <a:r>
              <a:rPr dirty="0" sz="1100" spc="5">
                <a:latin typeface="Times New Roman"/>
                <a:cs typeface="Times New Roman"/>
              </a:rPr>
              <a:t>willing to  discount their </a:t>
            </a:r>
            <a:r>
              <a:rPr dirty="0" sz="1100" spc="10">
                <a:latin typeface="Times New Roman"/>
                <a:cs typeface="Times New Roman"/>
              </a:rPr>
              <a:t>commissions with </a:t>
            </a:r>
            <a:r>
              <a:rPr dirty="0" sz="1100" spc="5">
                <a:latin typeface="Times New Roman"/>
                <a:cs typeface="Times New Roman"/>
              </a:rPr>
              <a:t>active clients. </a:t>
            </a:r>
            <a:r>
              <a:rPr dirty="0" sz="1100" spc="10">
                <a:latin typeface="Times New Roman"/>
                <a:cs typeface="Times New Roman"/>
              </a:rPr>
              <a:t>Such a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 spc="10">
                <a:latin typeface="Times New Roman"/>
                <a:cs typeface="Times New Roman"/>
              </a:rPr>
              <a:t>comes from the </a:t>
            </a:r>
            <a:r>
              <a:rPr dirty="0" sz="1100" spc="5">
                <a:latin typeface="Times New Roman"/>
                <a:cs typeface="Times New Roman"/>
              </a:rPr>
              <a:t>broker’s  share 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">
                <a:latin typeface="Times New Roman"/>
                <a:cs typeface="Times New Roman"/>
              </a:rPr>
              <a:t> commission.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Suppose </a:t>
            </a:r>
            <a:r>
              <a:rPr dirty="0" sz="1100" spc="10">
                <a:latin typeface="Times New Roman"/>
                <a:cs typeface="Times New Roman"/>
              </a:rPr>
              <a:t>a commission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$100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broker earns $35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trade. If the broker  </a:t>
            </a:r>
            <a:r>
              <a:rPr dirty="0" sz="1100" spc="5">
                <a:latin typeface="Times New Roman"/>
                <a:cs typeface="Times New Roman"/>
              </a:rPr>
              <a:t>wished, </a:t>
            </a:r>
            <a:r>
              <a:rPr dirty="0" sz="1100" spc="10">
                <a:latin typeface="Times New Roman"/>
                <a:cs typeface="Times New Roman"/>
              </a:rPr>
              <a:t>he or </a:t>
            </a:r>
            <a:r>
              <a:rPr dirty="0" sz="1100" spc="5">
                <a:latin typeface="Times New Roman"/>
                <a:cs typeface="Times New Roman"/>
              </a:rPr>
              <a:t>she could </a:t>
            </a:r>
            <a:r>
              <a:rPr dirty="0" sz="1100" spc="10">
                <a:latin typeface="Times New Roman"/>
                <a:cs typeface="Times New Roman"/>
              </a:rPr>
              <a:t>reduce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commission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$65 and earn </a:t>
            </a:r>
            <a:r>
              <a:rPr dirty="0" sz="1100" spc="5">
                <a:latin typeface="Times New Roman"/>
                <a:cs typeface="Times New Roman"/>
              </a:rPr>
              <a:t>nothing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trade. It is </a:t>
            </a:r>
            <a:r>
              <a:rPr dirty="0" sz="1100" spc="10">
                <a:latin typeface="Times New Roman"/>
                <a:cs typeface="Times New Roman"/>
              </a:rPr>
              <a:t>a  broker’s advantage to be good </a:t>
            </a:r>
            <a:r>
              <a:rPr dirty="0" sz="1100" spc="5">
                <a:latin typeface="Times New Roman"/>
                <a:cs typeface="Times New Roman"/>
              </a:rPr>
              <a:t>citizen, respected in </a:t>
            </a:r>
            <a:r>
              <a:rPr dirty="0" sz="1100" spc="10">
                <a:latin typeface="Times New Roman"/>
                <a:cs typeface="Times New Roman"/>
              </a:rPr>
              <a:t>the community, </a:t>
            </a:r>
            <a:r>
              <a:rPr dirty="0" sz="1100" spc="5">
                <a:latin typeface="Times New Roman"/>
                <a:cs typeface="Times New Roman"/>
              </a:rPr>
              <a:t>and active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affairs. 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this reason, many brokers </a:t>
            </a:r>
            <a:r>
              <a:rPr dirty="0" sz="1100" spc="10">
                <a:latin typeface="Times New Roman"/>
                <a:cs typeface="Times New Roman"/>
              </a:rPr>
              <a:t>reduce their commissions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much as </a:t>
            </a:r>
            <a:r>
              <a:rPr dirty="0" sz="1100" spc="5">
                <a:latin typeface="Times New Roman"/>
                <a:cs typeface="Times New Roman"/>
              </a:rPr>
              <a:t>possible </a:t>
            </a:r>
            <a:r>
              <a:rPr dirty="0" sz="1100" spc="10">
                <a:latin typeface="Times New Roman"/>
                <a:cs typeface="Times New Roman"/>
              </a:rPr>
              <a:t>for work they  do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local </a:t>
            </a:r>
            <a:r>
              <a:rPr dirty="0" sz="1100" spc="5">
                <a:latin typeface="Times New Roman"/>
                <a:cs typeface="Times New Roman"/>
              </a:rPr>
              <a:t>nonprofit organizations such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20">
                <a:latin typeface="Times New Roman"/>
                <a:cs typeface="Times New Roman"/>
              </a:rPr>
              <a:t>YWCA </a:t>
            </a:r>
            <a:r>
              <a:rPr dirty="0" sz="1100" spc="10">
                <a:latin typeface="Times New Roman"/>
                <a:cs typeface="Times New Roman"/>
              </a:rPr>
              <a:t>endowment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hospital </a:t>
            </a:r>
            <a:r>
              <a:rPr dirty="0" sz="1100" spc="10">
                <a:latin typeface="Times New Roman"/>
                <a:cs typeface="Times New Roman"/>
              </a:rPr>
              <a:t>building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Full-Service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Brokers: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Some firms are full-service brokers.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well-known examples are Merrill </a:t>
            </a:r>
            <a:r>
              <a:rPr dirty="0" sz="1100" spc="10">
                <a:latin typeface="Times New Roman"/>
                <a:cs typeface="Times New Roman"/>
              </a:rPr>
              <a:t>Lynch,  PaineWebber, </a:t>
            </a:r>
            <a:r>
              <a:rPr dirty="0" sz="1100" spc="5">
                <a:latin typeface="Times New Roman"/>
                <a:cs typeface="Times New Roman"/>
              </a:rPr>
              <a:t>Kidder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Peabody,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Smith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Barney/Shearson. At a </a:t>
            </a:r>
            <a:r>
              <a:rPr dirty="0" sz="1100" spc="5">
                <a:latin typeface="Times New Roman"/>
                <a:cs typeface="Times New Roman"/>
              </a:rPr>
              <a:t>full-service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brokers </a:t>
            </a:r>
            <a:r>
              <a:rPr dirty="0" sz="1100" spc="5">
                <a:latin typeface="Times New Roman"/>
                <a:cs typeface="Times New Roman"/>
              </a:rPr>
              <a:t>provide personalized service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their clients. Brokers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expected to </a:t>
            </a:r>
            <a:r>
              <a:rPr dirty="0" sz="1100" spc="10">
                <a:latin typeface="Times New Roman"/>
                <a:cs typeface="Times New Roman"/>
              </a:rPr>
              <a:t>be a  </a:t>
            </a:r>
            <a:r>
              <a:rPr dirty="0" sz="1100" spc="5">
                <a:latin typeface="Times New Roman"/>
                <a:cs typeface="Times New Roman"/>
              </a:rPr>
              <a:t>familiar </a:t>
            </a:r>
            <a:r>
              <a:rPr dirty="0" sz="1100" spc="10">
                <a:latin typeface="Times New Roman"/>
                <a:cs typeface="Times New Roman"/>
              </a:rPr>
              <a:t>with their </a:t>
            </a:r>
            <a:r>
              <a:rPr dirty="0" sz="1100" spc="5">
                <a:latin typeface="Times New Roman"/>
                <a:cs typeface="Times New Roman"/>
              </a:rPr>
              <a:t>clients, their </a:t>
            </a:r>
            <a:r>
              <a:rPr dirty="0" sz="1100" spc="10">
                <a:latin typeface="Times New Roman"/>
                <a:cs typeface="Times New Roman"/>
              </a:rPr>
              <a:t>needs, and </a:t>
            </a:r>
            <a:r>
              <a:rPr dirty="0" sz="1100" spc="5">
                <a:latin typeface="Times New Roman"/>
                <a:cs typeface="Times New Roman"/>
              </a:rPr>
              <a:t>their individual </a:t>
            </a:r>
            <a:r>
              <a:rPr dirty="0" sz="1100" spc="10">
                <a:latin typeface="Times New Roman"/>
                <a:cs typeface="Times New Roman"/>
              </a:rPr>
              <a:t>circumstances. Extensive  </a:t>
            </a:r>
            <a:r>
              <a:rPr dirty="0" sz="1100" spc="5">
                <a:latin typeface="Times New Roman"/>
                <a:cs typeface="Times New Roman"/>
              </a:rPr>
              <a:t>research is available,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accounts holders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ask for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receive free of </a:t>
            </a:r>
            <a:r>
              <a:rPr dirty="0" sz="1100" spc="10">
                <a:latin typeface="Times New Roman"/>
                <a:cs typeface="Times New Roman"/>
              </a:rPr>
              <a:t>charge an  enormous quantity </a:t>
            </a:r>
            <a:r>
              <a:rPr dirty="0" sz="1100" spc="5">
                <a:latin typeface="Times New Roman"/>
                <a:cs typeface="Times New Roman"/>
              </a:rPr>
              <a:t>of market </a:t>
            </a:r>
            <a:r>
              <a:rPr dirty="0" sz="1100" spc="10">
                <a:latin typeface="Times New Roman"/>
                <a:cs typeface="Times New Roman"/>
              </a:rPr>
              <a:t>commentary and </a:t>
            </a:r>
            <a:r>
              <a:rPr dirty="0" sz="1100" spc="5">
                <a:latin typeface="Times New Roman"/>
                <a:cs typeface="Times New Roman"/>
              </a:rPr>
              <a:t>specific </a:t>
            </a:r>
            <a:r>
              <a:rPr dirty="0" sz="1100" spc="10">
                <a:latin typeface="Times New Roman"/>
                <a:cs typeface="Times New Roman"/>
              </a:rPr>
              <a:t>opinion </a:t>
            </a:r>
            <a:r>
              <a:rPr dirty="0" sz="1100" spc="5">
                <a:latin typeface="Times New Roman"/>
                <a:cs typeface="Times New Roman"/>
              </a:rPr>
              <a:t>regarding security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issues.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full service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performs a </a:t>
            </a:r>
            <a:r>
              <a:rPr dirty="0" sz="1100" spc="5">
                <a:latin typeface="Times New Roman"/>
                <a:cs typeface="Times New Roman"/>
              </a:rPr>
              <a:t>function </a:t>
            </a:r>
            <a:r>
              <a:rPr dirty="0" sz="1100" spc="10">
                <a:latin typeface="Times New Roman"/>
                <a:cs typeface="Times New Roman"/>
              </a:rPr>
              <a:t>commonly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handholding. Some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absolutely require the reassurance they get </a:t>
            </a:r>
            <a:r>
              <a:rPr dirty="0" sz="1100" spc="10">
                <a:latin typeface="Times New Roman"/>
                <a:cs typeface="Times New Roman"/>
              </a:rPr>
              <a:t>from face-to-face </a:t>
            </a:r>
            <a:r>
              <a:rPr dirty="0" sz="1100" spc="5">
                <a:latin typeface="Times New Roman"/>
                <a:cs typeface="Times New Roman"/>
              </a:rPr>
              <a:t>meeting with </a:t>
            </a:r>
            <a:r>
              <a:rPr dirty="0" sz="1100" spc="10">
                <a:latin typeface="Times New Roman"/>
                <a:cs typeface="Times New Roman"/>
              </a:rPr>
              <a:t>their financial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advisor. There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nothing </a:t>
            </a:r>
            <a:r>
              <a:rPr dirty="0" sz="1100" spc="10">
                <a:latin typeface="Times New Roman"/>
                <a:cs typeface="Times New Roman"/>
              </a:rPr>
              <a:t>wrong </a:t>
            </a:r>
            <a:r>
              <a:rPr dirty="0" sz="1100" spc="5">
                <a:latin typeface="Times New Roman"/>
                <a:cs typeface="Times New Roman"/>
              </a:rPr>
              <a:t>with handholding, </a:t>
            </a:r>
            <a:r>
              <a:rPr dirty="0" sz="1100" spc="10">
                <a:latin typeface="Times New Roman"/>
                <a:cs typeface="Times New Roman"/>
              </a:rPr>
              <a:t>and a good </a:t>
            </a:r>
            <a:r>
              <a:rPr dirty="0" sz="1100" spc="5">
                <a:latin typeface="Times New Roman"/>
                <a:cs typeface="Times New Roman"/>
              </a:rPr>
              <a:t>broker understands this </a:t>
            </a:r>
            <a:r>
              <a:rPr dirty="0" sz="1100" spc="10">
                <a:latin typeface="Times New Roman"/>
                <a:cs typeface="Times New Roman"/>
              </a:rPr>
              <a:t>type 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customer </a:t>
            </a:r>
            <a:r>
              <a:rPr dirty="0" sz="1100" spc="5">
                <a:latin typeface="Times New Roman"/>
                <a:cs typeface="Times New Roman"/>
              </a:rPr>
              <a:t>service is </a:t>
            </a:r>
            <a:r>
              <a:rPr dirty="0" sz="1100" spc="10">
                <a:latin typeface="Times New Roman"/>
                <a:cs typeface="Times New Roman"/>
              </a:rPr>
              <a:t>part of the </a:t>
            </a:r>
            <a:r>
              <a:rPr dirty="0" sz="1100" spc="5">
                <a:latin typeface="Times New Roman"/>
                <a:cs typeface="Times New Roman"/>
              </a:rPr>
              <a:t>job.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investors, of </a:t>
            </a:r>
            <a:r>
              <a:rPr dirty="0" sz="1100" spc="10">
                <a:latin typeface="Times New Roman"/>
                <a:cs typeface="Times New Roman"/>
              </a:rPr>
              <a:t>the game; and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5">
                <a:latin typeface="Times New Roman"/>
                <a:cs typeface="Times New Roman"/>
              </a:rPr>
              <a:t>own  </a:t>
            </a:r>
            <a:r>
              <a:rPr dirty="0" sz="1100" spc="5">
                <a:latin typeface="Times New Roman"/>
                <a:cs typeface="Times New Roman"/>
              </a:rPr>
              <a:t>research.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choose to </a:t>
            </a:r>
            <a:r>
              <a:rPr dirty="0" sz="1100" spc="10">
                <a:latin typeface="Times New Roman"/>
                <a:cs typeface="Times New Roman"/>
              </a:rPr>
              <a:t>reduce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commission </a:t>
            </a:r>
            <a:r>
              <a:rPr dirty="0" sz="1100" spc="5">
                <a:latin typeface="Times New Roman"/>
                <a:cs typeface="Times New Roman"/>
              </a:rPr>
              <a:t>burden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through a  </a:t>
            </a:r>
            <a:r>
              <a:rPr dirty="0" sz="1100" spc="5">
                <a:latin typeface="Times New Roman"/>
                <a:cs typeface="Times New Roman"/>
              </a:rPr>
              <a:t>discount brokerage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Discount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Brokers: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5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discount broker </a:t>
            </a:r>
            <a:r>
              <a:rPr dirty="0" sz="1100" spc="5">
                <a:latin typeface="Times New Roman"/>
                <a:cs typeface="Times New Roman"/>
              </a:rPr>
              <a:t>works </a:t>
            </a:r>
            <a:r>
              <a:rPr dirty="0" sz="1100" spc="10">
                <a:latin typeface="Times New Roman"/>
                <a:cs typeface="Times New Roman"/>
              </a:rPr>
              <a:t>for an organization </a:t>
            </a:r>
            <a:r>
              <a:rPr dirty="0" sz="1100" spc="5">
                <a:latin typeface="Times New Roman"/>
                <a:cs typeface="Times New Roman"/>
              </a:rPr>
              <a:t>that executes traders for its clients, </a:t>
            </a:r>
            <a:r>
              <a:rPr dirty="0" sz="1100" spc="10">
                <a:latin typeface="Times New Roman"/>
                <a:cs typeface="Times New Roman"/>
              </a:rPr>
              <a:t>but does  </a:t>
            </a:r>
            <a:r>
              <a:rPr dirty="0" sz="1100" spc="5">
                <a:latin typeface="Times New Roman"/>
                <a:cs typeface="Times New Roman"/>
              </a:rPr>
              <a:t>little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else.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holders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will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receive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 confirmations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monthly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accounts  statements, but research will generally not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available for the asking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handholding will 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limited.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fact, most client of </a:t>
            </a:r>
            <a:r>
              <a:rPr dirty="0" sz="1100" spc="10">
                <a:latin typeface="Times New Roman"/>
                <a:cs typeface="Times New Roman"/>
              </a:rPr>
              <a:t>a discount </a:t>
            </a:r>
            <a:r>
              <a:rPr dirty="0" sz="1100" spc="5">
                <a:latin typeface="Times New Roman"/>
                <a:cs typeface="Times New Roman"/>
              </a:rPr>
              <a:t>broker </a:t>
            </a:r>
            <a:r>
              <a:rPr dirty="0" sz="1100" spc="10">
                <a:latin typeface="Times New Roman"/>
                <a:cs typeface="Times New Roman"/>
              </a:rPr>
              <a:t>never </a:t>
            </a:r>
            <a:r>
              <a:rPr dirty="0" sz="1100" spc="5">
                <a:latin typeface="Times New Roman"/>
                <a:cs typeface="Times New Roman"/>
              </a:rPr>
              <a:t>meets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broker face to </a:t>
            </a:r>
            <a:r>
              <a:rPr dirty="0" sz="1100" spc="10">
                <a:latin typeface="Times New Roman"/>
                <a:cs typeface="Times New Roman"/>
              </a:rPr>
              <a:t>face. </a:t>
            </a:r>
            <a:r>
              <a:rPr dirty="0" sz="1100" spc="5">
                <a:latin typeface="Times New Roman"/>
                <a:cs typeface="Times New Roman"/>
              </a:rPr>
              <a:t>Rather,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call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toll free telephone </a:t>
            </a:r>
            <a:r>
              <a:rPr dirty="0" sz="1100" spc="10">
                <a:latin typeface="Times New Roman"/>
                <a:cs typeface="Times New Roman"/>
              </a:rPr>
              <a:t>number and place </a:t>
            </a:r>
            <a:r>
              <a:rPr dirty="0" sz="1100" spc="5">
                <a:latin typeface="Times New Roman"/>
                <a:cs typeface="Times New Roman"/>
              </a:rPr>
              <a:t>their order </a:t>
            </a:r>
            <a:r>
              <a:rPr dirty="0" sz="1100" spc="10">
                <a:latin typeface="Times New Roman"/>
                <a:cs typeface="Times New Roman"/>
              </a:rPr>
              <a:t>with whoever answers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phone. </a:t>
            </a:r>
            <a:r>
              <a:rPr dirty="0" sz="1100" spc="5">
                <a:latin typeface="Times New Roman"/>
                <a:cs typeface="Times New Roman"/>
              </a:rPr>
              <a:t>Brokers  </a:t>
            </a:r>
            <a:r>
              <a:rPr dirty="0" sz="1100" spc="10">
                <a:latin typeface="Times New Roman"/>
                <a:cs typeface="Times New Roman"/>
              </a:rPr>
              <a:t>at a discount firm are largely </a:t>
            </a:r>
            <a:r>
              <a:rPr dirty="0" sz="1100" spc="5">
                <a:latin typeface="Times New Roman"/>
                <a:cs typeface="Times New Roman"/>
              </a:rPr>
              <a:t>order takers, </a:t>
            </a:r>
            <a:r>
              <a:rPr dirty="0" sz="1100" spc="10">
                <a:latin typeface="Times New Roman"/>
                <a:cs typeface="Times New Roman"/>
              </a:rPr>
              <a:t>meaning they do what the </a:t>
            </a:r>
            <a:r>
              <a:rPr dirty="0" sz="1100" spc="5">
                <a:latin typeface="Times New Roman"/>
                <a:cs typeface="Times New Roman"/>
              </a:rPr>
              <a:t>client </a:t>
            </a:r>
            <a:r>
              <a:rPr dirty="0" sz="1100" spc="10">
                <a:latin typeface="Times New Roman"/>
                <a:cs typeface="Times New Roman"/>
              </a:rPr>
              <a:t>direct and do not  </a:t>
            </a:r>
            <a:r>
              <a:rPr dirty="0" sz="1100" spc="5">
                <a:latin typeface="Times New Roman"/>
                <a:cs typeface="Times New Roman"/>
              </a:rPr>
              <a:t>question </a:t>
            </a:r>
            <a:r>
              <a:rPr dirty="0" sz="1100" spc="10">
                <a:latin typeface="Times New Roman"/>
                <a:cs typeface="Times New Roman"/>
              </a:rPr>
              <a:t>the wisdom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trade. (They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ask </a:t>
            </a:r>
            <a:r>
              <a:rPr dirty="0" sz="1100" spc="5">
                <a:latin typeface="Times New Roman"/>
                <a:cs typeface="Times New Roman"/>
              </a:rPr>
              <a:t>for clarification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trade or point out an  invalid request.) Broker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 spc="10">
                <a:latin typeface="Times New Roman"/>
                <a:cs typeface="Times New Roman"/>
              </a:rPr>
              <a:t>firm are </a:t>
            </a:r>
            <a:r>
              <a:rPr dirty="0" sz="1100" spc="5">
                <a:latin typeface="Times New Roman"/>
                <a:cs typeface="Times New Roman"/>
              </a:rPr>
              <a:t>salaried; </a:t>
            </a:r>
            <a:r>
              <a:rPr dirty="0" sz="1100" spc="10">
                <a:latin typeface="Times New Roman"/>
                <a:cs typeface="Times New Roman"/>
              </a:rPr>
              <a:t>they have no </a:t>
            </a:r>
            <a:r>
              <a:rPr dirty="0" sz="1100" spc="5">
                <a:latin typeface="Times New Roman"/>
                <a:cs typeface="Times New Roman"/>
              </a:rPr>
              <a:t>particular incentive to  </a:t>
            </a:r>
            <a:r>
              <a:rPr dirty="0" sz="1100" spc="10">
                <a:latin typeface="Times New Roman"/>
                <a:cs typeface="Times New Roman"/>
              </a:rPr>
              <a:t>encourage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trades.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5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37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7037"/>
            <a:ext cx="5335905" cy="877062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985">
              <a:lnSpc>
                <a:spcPct val="98400"/>
              </a:lnSpc>
              <a:spcBef>
                <a:spcPts val="150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ongoing debate continues to </a:t>
            </a:r>
            <a:r>
              <a:rPr dirty="0" sz="1100" spc="10">
                <a:latin typeface="Times New Roman"/>
                <a:cs typeface="Times New Roman"/>
              </a:rPr>
              <a:t>rage </a:t>
            </a:r>
            <a:r>
              <a:rPr dirty="0" sz="1100" spc="5">
                <a:latin typeface="Times New Roman"/>
                <a:cs typeface="Times New Roman"/>
              </a:rPr>
              <a:t>within </a:t>
            </a:r>
            <a:r>
              <a:rPr dirty="0" sz="1100" spc="10">
                <a:latin typeface="Times New Roman"/>
                <a:cs typeface="Times New Roman"/>
              </a:rPr>
              <a:t>the investment community </a:t>
            </a:r>
            <a:r>
              <a:rPr dirty="0" sz="1100" spc="5">
                <a:latin typeface="Times New Roman"/>
                <a:cs typeface="Times New Roman"/>
              </a:rPr>
              <a:t>about the use of  </a:t>
            </a:r>
            <a:r>
              <a:rPr dirty="0" sz="1100" spc="10">
                <a:latin typeface="Times New Roman"/>
                <a:cs typeface="Times New Roman"/>
              </a:rPr>
              <a:t>discount brokers.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full-service brokers will claim </a:t>
            </a:r>
            <a:r>
              <a:rPr dirty="0" sz="1100" spc="5">
                <a:latin typeface="Times New Roman"/>
                <a:cs typeface="Times New Roman"/>
              </a:rPr>
              <a:t>that an investor gets better order  </a:t>
            </a:r>
            <a:r>
              <a:rPr dirty="0" sz="1100" spc="10">
                <a:latin typeface="Times New Roman"/>
                <a:cs typeface="Times New Roman"/>
              </a:rPr>
              <a:t>execution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full-service firm.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claim </a:t>
            </a:r>
            <a:r>
              <a:rPr dirty="0" sz="1100" spc="5">
                <a:latin typeface="Times New Roman"/>
                <a:cs typeface="Times New Roman"/>
              </a:rPr>
              <a:t>is true, but it is not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general rule.  Discount </a:t>
            </a:r>
            <a:r>
              <a:rPr dirty="0" sz="1100" spc="10">
                <a:latin typeface="Times New Roman"/>
                <a:cs typeface="Times New Roman"/>
              </a:rPr>
              <a:t>brokerage firms (and some financial planning people) believe that people who  make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decision are foolish 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more than </a:t>
            </a:r>
            <a:r>
              <a:rPr dirty="0" sz="1100" spc="10">
                <a:latin typeface="Times New Roman"/>
                <a:cs typeface="Times New Roman"/>
              </a:rPr>
              <a:t>necessary </a:t>
            </a:r>
            <a:r>
              <a:rPr dirty="0" sz="1100" spc="5">
                <a:latin typeface="Times New Roman"/>
                <a:cs typeface="Times New Roman"/>
              </a:rPr>
              <a:t>in trading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fees.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 in </a:t>
            </a:r>
            <a:r>
              <a:rPr dirty="0" sz="1100" spc="10">
                <a:latin typeface="Times New Roman"/>
                <a:cs typeface="Times New Roman"/>
              </a:rPr>
              <a:t>commission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between a full-service house and a </a:t>
            </a:r>
            <a:r>
              <a:rPr dirty="0" sz="1100" spc="5">
                <a:latin typeface="Times New Roman"/>
                <a:cs typeface="Times New Roman"/>
              </a:rPr>
              <a:t>discount house </a:t>
            </a:r>
            <a:r>
              <a:rPr dirty="0" sz="1100" spc="10">
                <a:latin typeface="Times New Roman"/>
                <a:cs typeface="Times New Roman"/>
              </a:rPr>
              <a:t>can  be </a:t>
            </a:r>
            <a:r>
              <a:rPr dirty="0" sz="1100" spc="5">
                <a:latin typeface="Times New Roman"/>
                <a:cs typeface="Times New Roman"/>
              </a:rPr>
              <a:t>significant. </a:t>
            </a:r>
            <a:r>
              <a:rPr dirty="0" sz="1100" spc="10">
                <a:latin typeface="Times New Roman"/>
                <a:cs typeface="Times New Roman"/>
              </a:rPr>
              <a:t>For example with one </a:t>
            </a:r>
            <a:r>
              <a:rPr dirty="0" sz="1100" spc="5">
                <a:latin typeface="Times New Roman"/>
                <a:cs typeface="Times New Roman"/>
              </a:rPr>
              <a:t>particular it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possible to buy 1,000 shares of </a:t>
            </a:r>
            <a:r>
              <a:rPr dirty="0" sz="1100" spc="10">
                <a:latin typeface="Times New Roman"/>
                <a:cs typeface="Times New Roman"/>
              </a:rPr>
              <a:t>a $ 5  </a:t>
            </a:r>
            <a:r>
              <a:rPr dirty="0" sz="1100" spc="5">
                <a:latin typeface="Times New Roman"/>
                <a:cs typeface="Times New Roman"/>
              </a:rPr>
              <a:t>stock, sell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10">
                <a:latin typeface="Times New Roman"/>
                <a:cs typeface="Times New Roman"/>
              </a:rPr>
              <a:t>at $ 5 </a:t>
            </a:r>
            <a:r>
              <a:rPr dirty="0" sz="1100" spc="5">
                <a:latin typeface="Times New Roman"/>
                <a:cs typeface="Times New Roman"/>
              </a:rPr>
              <a:t>1/8, </a:t>
            </a:r>
            <a:r>
              <a:rPr dirty="0" sz="1100" spc="10">
                <a:latin typeface="Times New Roman"/>
                <a:cs typeface="Times New Roman"/>
              </a:rPr>
              <a:t>and make a </a:t>
            </a:r>
            <a:r>
              <a:rPr dirty="0" sz="1100" spc="5">
                <a:latin typeface="Times New Roman"/>
                <a:cs typeface="Times New Roman"/>
              </a:rPr>
              <a:t>profit after </a:t>
            </a:r>
            <a:r>
              <a:rPr dirty="0" sz="1100" spc="10">
                <a:latin typeface="Times New Roman"/>
                <a:cs typeface="Times New Roman"/>
              </a:rPr>
              <a:t>the two commissions. The wall </a:t>
            </a:r>
            <a:r>
              <a:rPr dirty="0" sz="1100" spc="5">
                <a:latin typeface="Times New Roman"/>
                <a:cs typeface="Times New Roman"/>
              </a:rPr>
              <a:t>Street  </a:t>
            </a:r>
            <a:r>
              <a:rPr dirty="0" sz="1100" spc="10">
                <a:latin typeface="Times New Roman"/>
                <a:cs typeface="Times New Roman"/>
              </a:rPr>
              <a:t>journal has advertisements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discount brokerage firms </a:t>
            </a:r>
            <a:r>
              <a:rPr dirty="0" sz="1100" spc="5">
                <a:latin typeface="Times New Roman"/>
                <a:cs typeface="Times New Roman"/>
              </a:rPr>
              <a:t>virtually every </a:t>
            </a:r>
            <a:r>
              <a:rPr dirty="0" sz="1100" spc="10">
                <a:latin typeface="Times New Roman"/>
                <a:cs typeface="Times New Roman"/>
              </a:rPr>
              <a:t>day in which the  </a:t>
            </a:r>
            <a:r>
              <a:rPr dirty="0" sz="1100" spc="5">
                <a:latin typeface="Times New Roman"/>
                <a:cs typeface="Times New Roman"/>
              </a:rPr>
              <a:t>discounted </a:t>
            </a:r>
            <a:r>
              <a:rPr dirty="0" sz="1100" spc="10">
                <a:latin typeface="Times New Roman"/>
                <a:cs typeface="Times New Roman"/>
              </a:rPr>
              <a:t>commissions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compared with a sampling from </a:t>
            </a:r>
            <a:r>
              <a:rPr dirty="0" sz="1100" spc="5">
                <a:latin typeface="Times New Roman"/>
                <a:cs typeface="Times New Roman"/>
              </a:rPr>
              <a:t>major full-service houses.  Discounts as high as </a:t>
            </a:r>
            <a:r>
              <a:rPr dirty="0" sz="1100" spc="10">
                <a:latin typeface="Times New Roman"/>
                <a:cs typeface="Times New Roman"/>
              </a:rPr>
              <a:t>75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are</a:t>
            </a:r>
            <a:r>
              <a:rPr dirty="0" sz="1100" spc="5">
                <a:latin typeface="Times New Roman"/>
                <a:cs typeface="Times New Roman"/>
              </a:rPr>
              <a:t> possible.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About dozen </a:t>
            </a:r>
            <a:r>
              <a:rPr dirty="0" sz="1100" spc="5">
                <a:latin typeface="Times New Roman"/>
                <a:cs typeface="Times New Roman"/>
              </a:rPr>
              <a:t>firms, including Exxon, </a:t>
            </a:r>
            <a:r>
              <a:rPr dirty="0" sz="1100" spc="10">
                <a:latin typeface="Times New Roman"/>
                <a:cs typeface="Times New Roman"/>
              </a:rPr>
              <a:t>Ker-McGee, Texaco, </a:t>
            </a:r>
            <a:r>
              <a:rPr dirty="0" sz="1100" spc="5">
                <a:latin typeface="Times New Roman"/>
                <a:cs typeface="Times New Roman"/>
              </a:rPr>
              <a:t>and Mobil, permit individuals to 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shares of stock directly </a:t>
            </a:r>
            <a:r>
              <a:rPr dirty="0" sz="1100" spc="10">
                <a:latin typeface="Times New Roman"/>
                <a:cs typeface="Times New Roman"/>
              </a:rPr>
              <a:t>from the company.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instances this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done </a:t>
            </a:r>
            <a:r>
              <a:rPr dirty="0" sz="1100" spc="5">
                <a:latin typeface="Times New Roman"/>
                <a:cs typeface="Times New Roman"/>
              </a:rPr>
              <a:t>at no  cost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shareholder, while in other cases </a:t>
            </a:r>
            <a:r>
              <a:rPr dirty="0" sz="1100" spc="10">
                <a:latin typeface="Times New Roman"/>
                <a:cs typeface="Times New Roman"/>
              </a:rPr>
              <a:t>a modest commission </a:t>
            </a:r>
            <a:r>
              <a:rPr dirty="0" sz="1100" spc="5">
                <a:latin typeface="Times New Roman"/>
                <a:cs typeface="Times New Roman"/>
              </a:rPr>
              <a:t>of perhaps </a:t>
            </a:r>
            <a:r>
              <a:rPr dirty="0" sz="1100" spc="10">
                <a:latin typeface="Times New Roman"/>
                <a:cs typeface="Times New Roman"/>
              </a:rPr>
              <a:t>seven </a:t>
            </a:r>
            <a:r>
              <a:rPr dirty="0" sz="1100" spc="5">
                <a:latin typeface="Times New Roman"/>
                <a:cs typeface="Times New Roman"/>
              </a:rPr>
              <a:t>cents  per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is charged.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investor interested in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these firms,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trading fees  approach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ultimate discount: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zero.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Electronic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Brokers: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advent and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online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along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growth </a:t>
            </a:r>
            <a:r>
              <a:rPr dirty="0" sz="1100" spc="5">
                <a:latin typeface="Times New Roman"/>
                <a:cs typeface="Times New Roman"/>
              </a:rPr>
              <a:t>of the Internet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significant  </a:t>
            </a:r>
            <a:r>
              <a:rPr dirty="0" sz="1100" spc="10">
                <a:latin typeface="Times New Roman"/>
                <a:cs typeface="Times New Roman"/>
              </a:rPr>
              <a:t>event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 history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discussion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late </a:t>
            </a:r>
            <a:r>
              <a:rPr dirty="0" sz="1100" spc="10">
                <a:latin typeface="Times New Roman"/>
                <a:cs typeface="Times New Roman"/>
              </a:rPr>
              <a:t>1990s. </a:t>
            </a:r>
            <a:r>
              <a:rPr dirty="0" sz="1100" spc="5">
                <a:latin typeface="Times New Roman"/>
                <a:cs typeface="Times New Roman"/>
              </a:rPr>
              <a:t>firms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such as  </a:t>
            </a:r>
            <a:r>
              <a:rPr dirty="0" sz="1100" spc="15">
                <a:latin typeface="Times New Roman"/>
                <a:cs typeface="Times New Roman"/>
              </a:rPr>
              <a:t>E*TRADE, </a:t>
            </a:r>
            <a:r>
              <a:rPr dirty="0" sz="1100" spc="10">
                <a:latin typeface="Times New Roman"/>
                <a:cs typeface="Times New Roman"/>
              </a:rPr>
              <a:t>Datek, Ameritrade, </a:t>
            </a:r>
            <a:r>
              <a:rPr dirty="0" sz="1100" spc="15">
                <a:latin typeface="Times New Roman"/>
                <a:cs typeface="Times New Roman"/>
              </a:rPr>
              <a:t>DLJ </a:t>
            </a:r>
            <a:r>
              <a:rPr dirty="0" sz="1100" spc="5">
                <a:latin typeface="Times New Roman"/>
                <a:cs typeface="Times New Roman"/>
              </a:rPr>
              <a:t>direct, </a:t>
            </a:r>
            <a:r>
              <a:rPr dirty="0" sz="1100" spc="15">
                <a:latin typeface="Times New Roman"/>
                <a:cs typeface="Times New Roman"/>
              </a:rPr>
              <a:t>TD </a:t>
            </a:r>
            <a:r>
              <a:rPr dirty="0" sz="1100" spc="5">
                <a:latin typeface="Times New Roman"/>
                <a:cs typeface="Times New Roman"/>
              </a:rPr>
              <a:t>Waterhouse, </a:t>
            </a:r>
            <a:r>
              <a:rPr dirty="0" sz="1100" spc="10">
                <a:latin typeface="Times New Roman"/>
                <a:cs typeface="Times New Roman"/>
              </a:rPr>
              <a:t>and numerous </a:t>
            </a:r>
            <a:r>
              <a:rPr dirty="0" sz="1100" spc="5">
                <a:latin typeface="Times New Roman"/>
                <a:cs typeface="Times New Roman"/>
              </a:rPr>
              <a:t>others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5">
                <a:latin typeface="Times New Roman"/>
                <a:cs typeface="Times New Roman"/>
              </a:rPr>
              <a:t>easy for investors </a:t>
            </a:r>
            <a:r>
              <a:rPr dirty="0" sz="1100" spc="10">
                <a:latin typeface="Times New Roman"/>
                <a:cs typeface="Times New Roman"/>
              </a:rPr>
              <a:t>who know what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want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to trade </a:t>
            </a:r>
            <a:r>
              <a:rPr dirty="0" sz="1100" spc="10">
                <a:latin typeface="Times New Roman"/>
                <a:cs typeface="Times New Roman"/>
              </a:rPr>
              <a:t>inexpensively, </a:t>
            </a:r>
            <a:r>
              <a:rPr dirty="0" sz="1100" spc="5">
                <a:latin typeface="Times New Roman"/>
                <a:cs typeface="Times New Roman"/>
              </a:rPr>
              <a:t>reliably, and  quickly from their personal </a:t>
            </a:r>
            <a:r>
              <a:rPr dirty="0" sz="1100" spc="10">
                <a:latin typeface="Times New Roman"/>
                <a:cs typeface="Times New Roman"/>
              </a:rPr>
              <a:t>computer.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that would cost several hundred dollars on a  full-service commission schedule might cost only $ 12 </a:t>
            </a:r>
            <a:r>
              <a:rPr dirty="0" sz="1100" spc="5">
                <a:latin typeface="Times New Roman"/>
                <a:cs typeface="Times New Roman"/>
              </a:rPr>
              <a:t>via </a:t>
            </a:r>
            <a:r>
              <a:rPr dirty="0" sz="1100" spc="10">
                <a:latin typeface="Times New Roman"/>
                <a:cs typeface="Times New Roman"/>
              </a:rPr>
              <a:t>one of these </a:t>
            </a:r>
            <a:r>
              <a:rPr dirty="0" sz="1100" spc="5">
                <a:latin typeface="Times New Roman"/>
                <a:cs typeface="Times New Roman"/>
              </a:rPr>
              <a:t>firms. </a:t>
            </a:r>
            <a:r>
              <a:rPr dirty="0" sz="1100" spc="10">
                <a:latin typeface="Times New Roman"/>
                <a:cs typeface="Times New Roman"/>
              </a:rPr>
              <a:t>Some pundits,  in </a:t>
            </a:r>
            <a:r>
              <a:rPr dirty="0" sz="1100" spc="5">
                <a:latin typeface="Times New Roman"/>
                <a:cs typeface="Times New Roman"/>
              </a:rPr>
              <a:t>fact predict that </a:t>
            </a:r>
            <a:r>
              <a:rPr dirty="0" sz="1100" spc="10">
                <a:latin typeface="Times New Roman"/>
                <a:cs typeface="Times New Roman"/>
              </a:rPr>
              <a:t>online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will be </a:t>
            </a:r>
            <a:r>
              <a:rPr dirty="0" sz="1100" spc="5">
                <a:latin typeface="Times New Roman"/>
                <a:cs typeface="Times New Roman"/>
              </a:rPr>
              <a:t>free in </a:t>
            </a:r>
            <a:r>
              <a:rPr dirty="0" sz="1100" spc="10">
                <a:latin typeface="Times New Roman"/>
                <a:cs typeface="Times New Roman"/>
              </a:rPr>
              <a:t>a few years.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logical to </a:t>
            </a:r>
            <a:r>
              <a:rPr dirty="0" sz="1100" spc="5">
                <a:latin typeface="Times New Roman"/>
                <a:cs typeface="Times New Roman"/>
              </a:rPr>
              <a:t>ask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make a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with such </a:t>
            </a:r>
            <a:r>
              <a:rPr dirty="0" sz="1100" spc="5">
                <a:latin typeface="Times New Roman"/>
                <a:cs typeface="Times New Roman"/>
              </a:rPr>
              <a:t>low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typical online brokerage </a:t>
            </a:r>
            <a:r>
              <a:rPr dirty="0" sz="1100" spc="15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probably </a:t>
            </a:r>
            <a:r>
              <a:rPr dirty="0" sz="1100" spc="10">
                <a:latin typeface="Times New Roman"/>
                <a:cs typeface="Times New Roman"/>
              </a:rPr>
              <a:t>makes only about half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revenue from  brokerage commissions.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remainder comes </a:t>
            </a:r>
            <a:r>
              <a:rPr dirty="0" sz="1100" spc="5">
                <a:latin typeface="Times New Roman"/>
                <a:cs typeface="Times New Roman"/>
              </a:rPr>
              <a:t>largely </a:t>
            </a:r>
            <a:r>
              <a:rPr dirty="0" sz="1100" spc="10">
                <a:latin typeface="Times New Roman"/>
                <a:cs typeface="Times New Roman"/>
              </a:rPr>
              <a:t>from interest charged on margin  account and from payment for order flow. This </a:t>
            </a:r>
            <a:r>
              <a:rPr dirty="0" sz="1100" spc="5">
                <a:latin typeface="Times New Roman"/>
                <a:cs typeface="Times New Roman"/>
              </a:rPr>
              <a:t>latter </a:t>
            </a:r>
            <a:r>
              <a:rPr dirty="0" sz="1100" spc="10">
                <a:latin typeface="Times New Roman"/>
                <a:cs typeface="Times New Roman"/>
              </a:rPr>
              <a:t>source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extremely important, long  established, and perfectly legal despite appearances </a:t>
            </a:r>
            <a:r>
              <a:rPr dirty="0" sz="1100" spc="5">
                <a:latin typeface="Times New Roman"/>
                <a:cs typeface="Times New Roman"/>
              </a:rPr>
              <a:t>of being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kick-back. </a:t>
            </a:r>
            <a:r>
              <a:rPr dirty="0" sz="1100" spc="10">
                <a:latin typeface="Times New Roman"/>
                <a:cs typeface="Times New Roman"/>
              </a:rPr>
              <a:t>When someone  places an order to buy 500 shares of General </a:t>
            </a:r>
            <a:r>
              <a:rPr dirty="0" sz="1100" spc="5">
                <a:latin typeface="Times New Roman"/>
                <a:cs typeface="Times New Roman"/>
              </a:rPr>
              <a:t>Electronic this order is likely sent to </a:t>
            </a:r>
            <a:r>
              <a:rPr dirty="0" sz="1100" spc="10">
                <a:latin typeface="Times New Roman"/>
                <a:cs typeface="Times New Roman"/>
              </a:rPr>
              <a:t>a stock 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exchange for a </a:t>
            </a:r>
            <a:r>
              <a:rPr dirty="0" sz="1100" spc="5">
                <a:latin typeface="Times New Roman"/>
                <a:cs typeface="Times New Roman"/>
              </a:rPr>
              <a:t>“referral fee.”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0">
                <a:latin typeface="Times New Roman"/>
                <a:cs typeface="Times New Roman"/>
              </a:rPr>
              <a:t>customer pays no commission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all, </a:t>
            </a:r>
            <a:r>
              <a:rPr dirty="0" sz="1100" spc="10">
                <a:latin typeface="Times New Roman"/>
                <a:cs typeface="Times New Roman"/>
              </a:rPr>
              <a:t>the online </a:t>
            </a:r>
            <a:r>
              <a:rPr dirty="0" sz="1100" spc="5">
                <a:latin typeface="Times New Roman"/>
                <a:cs typeface="Times New Roman"/>
              </a:rPr>
              <a:t>brokerage will still </a:t>
            </a:r>
            <a:r>
              <a:rPr dirty="0" sz="1100" spc="10">
                <a:latin typeface="Times New Roman"/>
                <a:cs typeface="Times New Roman"/>
              </a:rPr>
              <a:t>get payment </a:t>
            </a:r>
            <a:r>
              <a:rPr dirty="0" sz="1100" spc="5">
                <a:latin typeface="Times New Roman"/>
                <a:cs typeface="Times New Roman"/>
              </a:rPr>
              <a:t>order flow. In essence,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trading </a:t>
            </a:r>
            <a:r>
              <a:rPr dirty="0" sz="1100" spc="10">
                <a:latin typeface="Times New Roman"/>
                <a:cs typeface="Times New Roman"/>
              </a:rPr>
              <a:t>firm  </a:t>
            </a:r>
            <a:r>
              <a:rPr dirty="0" sz="1100" spc="5">
                <a:latin typeface="Times New Roman"/>
                <a:cs typeface="Times New Roman"/>
              </a:rPr>
              <a:t>is returning part of the spread to the </a:t>
            </a:r>
            <a:r>
              <a:rPr dirty="0" sz="1100" spc="10">
                <a:latin typeface="Times New Roman"/>
                <a:cs typeface="Times New Roman"/>
              </a:rPr>
              <a:t>online </a:t>
            </a:r>
            <a:r>
              <a:rPr dirty="0" sz="1100" spc="5">
                <a:latin typeface="Times New Roman"/>
                <a:cs typeface="Times New Roman"/>
              </a:rPr>
              <a:t>broker, as </a:t>
            </a:r>
            <a:r>
              <a:rPr dirty="0" sz="1100" spc="10">
                <a:latin typeface="Times New Roman"/>
                <a:cs typeface="Times New Roman"/>
              </a:rPr>
              <a:t>the volume </a:t>
            </a:r>
            <a:r>
              <a:rPr dirty="0" sz="1100" spc="5">
                <a:latin typeface="Times New Roman"/>
                <a:cs typeface="Times New Roman"/>
              </a:rPr>
              <a:t>of trades directed to </a:t>
            </a:r>
            <a:r>
              <a:rPr dirty="0" sz="1100" spc="10">
                <a:latin typeface="Times New Roman"/>
                <a:cs typeface="Times New Roman"/>
              </a:rPr>
              <a:t>a  particular trading house increase, the percentage paid </a:t>
            </a:r>
            <a:r>
              <a:rPr dirty="0" sz="1100" spc="5">
                <a:latin typeface="Times New Roman"/>
                <a:cs typeface="Times New Roman"/>
              </a:rPr>
              <a:t>to the referring </a:t>
            </a:r>
            <a:r>
              <a:rPr dirty="0" sz="1100" spc="10">
                <a:latin typeface="Times New Roman"/>
                <a:cs typeface="Times New Roman"/>
              </a:rPr>
              <a:t>broker </a:t>
            </a:r>
            <a:r>
              <a:rPr dirty="0" sz="1100" spc="5">
                <a:latin typeface="Times New Roman"/>
                <a:cs typeface="Times New Roman"/>
              </a:rPr>
              <a:t>typically  increases,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Current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Event: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Broker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Compensation: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There are approximately </a:t>
            </a:r>
            <a:r>
              <a:rPr dirty="0" sz="1100" spc="5">
                <a:latin typeface="Times New Roman"/>
                <a:cs typeface="Times New Roman"/>
              </a:rPr>
              <a:t>91,000 stockbrokers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United States.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Securities Industry  </a:t>
            </a:r>
            <a:r>
              <a:rPr dirty="0" sz="1100" spc="10">
                <a:latin typeface="Times New Roman"/>
                <a:cs typeface="Times New Roman"/>
              </a:rPr>
              <a:t>association </a:t>
            </a:r>
            <a:r>
              <a:rPr dirty="0" sz="1100" spc="5">
                <a:latin typeface="Times New Roman"/>
                <a:cs typeface="Times New Roman"/>
              </a:rPr>
              <a:t>reports that in 1993, </a:t>
            </a:r>
            <a:r>
              <a:rPr dirty="0" sz="1100" spc="10">
                <a:latin typeface="Times New Roman"/>
                <a:cs typeface="Times New Roman"/>
              </a:rPr>
              <a:t>the median annual compensation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retail stockbroker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$90,000.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figure is nearly double </a:t>
            </a:r>
            <a:r>
              <a:rPr dirty="0" sz="1100" spc="10">
                <a:latin typeface="Times New Roman"/>
                <a:cs typeface="Times New Roman"/>
              </a:rPr>
              <a:t>the amount earned a decade </a:t>
            </a:r>
            <a:r>
              <a:rPr dirty="0" sz="1100" spc="5">
                <a:latin typeface="Times New Roman"/>
                <a:cs typeface="Times New Roman"/>
              </a:rPr>
              <a:t>earlier. Broker  </a:t>
            </a:r>
            <a:r>
              <a:rPr dirty="0" sz="1100" spc="10">
                <a:latin typeface="Times New Roman"/>
                <a:cs typeface="Times New Roman"/>
              </a:rPr>
              <a:t>compensation </a:t>
            </a:r>
            <a:r>
              <a:rPr dirty="0" sz="1100" spc="5">
                <a:latin typeface="Times New Roman"/>
                <a:cs typeface="Times New Roman"/>
              </a:rPr>
              <a:t>statistics frequently appear in the financial press, but they must </a:t>
            </a:r>
            <a:r>
              <a:rPr dirty="0" sz="1100" spc="10">
                <a:latin typeface="Times New Roman"/>
                <a:cs typeface="Times New Roman"/>
              </a:rPr>
              <a:t>be taken </a:t>
            </a:r>
            <a:r>
              <a:rPr dirty="0" sz="1100" spc="5">
                <a:latin typeface="Times New Roman"/>
                <a:cs typeface="Times New Roman"/>
              </a:rPr>
              <a:t>with  </a:t>
            </a:r>
            <a:r>
              <a:rPr dirty="0" sz="1100" spc="10">
                <a:latin typeface="Times New Roman"/>
                <a:cs typeface="Times New Roman"/>
              </a:rPr>
              <a:t>a grain </a:t>
            </a:r>
            <a:r>
              <a:rPr dirty="0" sz="1100" spc="5">
                <a:latin typeface="Times New Roman"/>
                <a:cs typeface="Times New Roman"/>
              </a:rPr>
              <a:t>of salt.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superstar brokers </a:t>
            </a:r>
            <a:r>
              <a:rPr dirty="0" sz="1100" spc="10">
                <a:latin typeface="Times New Roman"/>
                <a:cs typeface="Times New Roman"/>
              </a:rPr>
              <a:t>can make </a:t>
            </a:r>
            <a:r>
              <a:rPr dirty="0" sz="1100" spc="5">
                <a:latin typeface="Times New Roman"/>
                <a:cs typeface="Times New Roman"/>
              </a:rPr>
              <a:t>well </a:t>
            </a:r>
            <a:r>
              <a:rPr dirty="0" sz="1100" spc="10">
                <a:latin typeface="Times New Roman"/>
                <a:cs typeface="Times New Roman"/>
              </a:rPr>
              <a:t>over $ 1 </a:t>
            </a:r>
            <a:r>
              <a:rPr dirty="0" sz="1100" spc="5">
                <a:latin typeface="Times New Roman"/>
                <a:cs typeface="Times New Roman"/>
              </a:rPr>
              <a:t>million per </a:t>
            </a:r>
            <a:r>
              <a:rPr dirty="0" sz="1100" spc="10">
                <a:latin typeface="Times New Roman"/>
                <a:cs typeface="Times New Roman"/>
              </a:rPr>
              <a:t>year. These curve  </a:t>
            </a:r>
            <a:r>
              <a:rPr dirty="0" sz="1100" spc="5">
                <a:latin typeface="Times New Roman"/>
                <a:cs typeface="Times New Roman"/>
              </a:rPr>
              <a:t>busters naturally pull </a:t>
            </a:r>
            <a:r>
              <a:rPr dirty="0" sz="1100" spc="10">
                <a:latin typeface="Times New Roman"/>
                <a:cs typeface="Times New Roman"/>
              </a:rPr>
              <a:t>up the </a:t>
            </a:r>
            <a:r>
              <a:rPr dirty="0" sz="1100" spc="5">
                <a:latin typeface="Times New Roman"/>
                <a:cs typeface="Times New Roman"/>
              </a:rPr>
              <a:t>arithmetic average, </a:t>
            </a:r>
            <a:r>
              <a:rPr dirty="0" sz="1100" spc="10">
                <a:latin typeface="Times New Roman"/>
                <a:cs typeface="Times New Roman"/>
              </a:rPr>
              <a:t>making </a:t>
            </a:r>
            <a:r>
              <a:rPr dirty="0" sz="1100" spc="5">
                <a:latin typeface="Times New Roman"/>
                <a:cs typeface="Times New Roman"/>
              </a:rPr>
              <a:t>it appear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typical </a:t>
            </a:r>
            <a:r>
              <a:rPr dirty="0" sz="1100" spc="10">
                <a:latin typeface="Times New Roman"/>
                <a:cs typeface="Times New Roman"/>
              </a:rPr>
              <a:t>broker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doing better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she actually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38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7037"/>
            <a:ext cx="325564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4154" y="407037"/>
            <a:ext cx="2324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26" y="9438228"/>
            <a:ext cx="261874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99008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39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35905" cy="853694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NASDAQ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Commission: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may be an </a:t>
            </a:r>
            <a:r>
              <a:rPr dirty="0" sz="1100" spc="5">
                <a:latin typeface="Times New Roman"/>
                <a:cs typeface="Times New Roman"/>
              </a:rPr>
              <a:t>incentive for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brokers to trade </a:t>
            </a:r>
            <a:r>
              <a:rPr dirty="0" sz="1100" spc="10">
                <a:latin typeface="Times New Roman"/>
                <a:cs typeface="Times New Roman"/>
              </a:rPr>
              <a:t>via 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10">
                <a:latin typeface="Times New Roman"/>
                <a:cs typeface="Times New Roman"/>
              </a:rPr>
              <a:t>system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 on the exchange. Most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their brokers </a:t>
            </a:r>
            <a:r>
              <a:rPr dirty="0" sz="1100" spc="10">
                <a:latin typeface="Times New Roman"/>
                <a:cs typeface="Times New Roman"/>
              </a:rPr>
              <a:t>40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gross commission charged 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stocks for </a:t>
            </a:r>
            <a:r>
              <a:rPr dirty="0" sz="1100" spc="10">
                <a:latin typeface="Times New Roman"/>
                <a:cs typeface="Times New Roman"/>
              </a:rPr>
              <a:t>which the brokerage </a:t>
            </a:r>
            <a:r>
              <a:rPr dirty="0" sz="1100" spc="5">
                <a:latin typeface="Times New Roman"/>
                <a:cs typeface="Times New Roman"/>
              </a:rPr>
              <a:t>firm is </a:t>
            </a:r>
            <a:r>
              <a:rPr dirty="0" sz="1100" spc="10">
                <a:latin typeface="Times New Roman"/>
                <a:cs typeface="Times New Roman"/>
              </a:rPr>
              <a:t>a market maker. </a:t>
            </a:r>
            <a:r>
              <a:rPr dirty="0" sz="1100" spc="5">
                <a:latin typeface="Times New Roman"/>
                <a:cs typeface="Times New Roman"/>
              </a:rPr>
              <a:t>This rate </a:t>
            </a:r>
            <a:r>
              <a:rPr dirty="0" sz="1100" spc="10">
                <a:latin typeface="Times New Roman"/>
                <a:cs typeface="Times New Roman"/>
              </a:rPr>
              <a:t>compares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average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33 percent </a:t>
            </a:r>
            <a:r>
              <a:rPr dirty="0" sz="1100" spc="5">
                <a:latin typeface="Times New Roman"/>
                <a:cs typeface="Times New Roman"/>
              </a:rPr>
              <a:t>for listed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Also, spreads are </a:t>
            </a:r>
            <a:r>
              <a:rPr dirty="0" sz="1100" spc="10">
                <a:latin typeface="Times New Roman"/>
                <a:cs typeface="Times New Roman"/>
              </a:rPr>
              <a:t>sometimes wider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over-the counter market.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customer’s  perspective, the spread contributes to the cost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trading. According to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article in Forbes  in </a:t>
            </a:r>
            <a:r>
              <a:rPr dirty="0" sz="1100" spc="15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1993, </a:t>
            </a:r>
            <a:r>
              <a:rPr dirty="0" sz="1100" spc="10">
                <a:latin typeface="Times New Roman"/>
                <a:cs typeface="Times New Roman"/>
              </a:rPr>
              <a:t>the average </a:t>
            </a:r>
            <a:r>
              <a:rPr dirty="0" sz="1100" spc="5">
                <a:latin typeface="Times New Roman"/>
                <a:cs typeface="Times New Roman"/>
              </a:rPr>
              <a:t>spread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10">
                <a:latin typeface="Times New Roman"/>
                <a:cs typeface="Times New Roman"/>
              </a:rPr>
              <a:t>National Market System firms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59 </a:t>
            </a:r>
            <a:r>
              <a:rPr dirty="0" sz="1100" spc="5">
                <a:latin typeface="Times New Roman"/>
                <a:cs typeface="Times New Roman"/>
              </a:rPr>
              <a:t>cents,  </a:t>
            </a:r>
            <a:r>
              <a:rPr dirty="0" sz="1100" spc="10">
                <a:latin typeface="Times New Roman"/>
                <a:cs typeface="Times New Roman"/>
              </a:rPr>
              <a:t>an increase from 43 cents in May1989. </a:t>
            </a:r>
            <a:r>
              <a:rPr dirty="0" sz="1100" spc="5">
                <a:latin typeface="Times New Roman"/>
                <a:cs typeface="Times New Roman"/>
              </a:rPr>
              <a:t>In contrast, </a:t>
            </a:r>
            <a:r>
              <a:rPr dirty="0" sz="1100" spc="10">
                <a:latin typeface="Times New Roman"/>
                <a:cs typeface="Times New Roman"/>
              </a:rPr>
              <a:t>the average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5">
                <a:latin typeface="Times New Roman"/>
                <a:cs typeface="Times New Roman"/>
              </a:rPr>
              <a:t>spread </a:t>
            </a:r>
            <a:r>
              <a:rPr dirty="0" sz="1100" spc="10">
                <a:latin typeface="Times New Roman"/>
                <a:cs typeface="Times New Roman"/>
              </a:rPr>
              <a:t>remained  constant at </a:t>
            </a:r>
            <a:r>
              <a:rPr dirty="0" sz="1100" spc="15">
                <a:latin typeface="Times New Roman"/>
                <a:cs typeface="Times New Roman"/>
              </a:rPr>
              <a:t>21 </a:t>
            </a:r>
            <a:r>
              <a:rPr dirty="0" sz="1100" spc="5">
                <a:latin typeface="Times New Roman"/>
                <a:cs typeface="Times New Roman"/>
              </a:rPr>
              <a:t>cents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period. In </a:t>
            </a:r>
            <a:r>
              <a:rPr dirty="0" sz="1100" spc="5">
                <a:latin typeface="Times New Roman"/>
                <a:cs typeface="Times New Roman"/>
              </a:rPr>
              <a:t>Forbes’ words, </a:t>
            </a:r>
            <a:r>
              <a:rPr dirty="0" sz="1100" spc="15">
                <a:latin typeface="Times New Roman"/>
                <a:cs typeface="Times New Roman"/>
              </a:rPr>
              <a:t>“No </a:t>
            </a:r>
            <a:r>
              <a:rPr dirty="0" sz="1100" spc="10">
                <a:latin typeface="Times New Roman"/>
                <a:cs typeface="Times New Roman"/>
              </a:rPr>
              <a:t>question where </a:t>
            </a:r>
            <a:r>
              <a:rPr dirty="0" sz="1100" spc="5">
                <a:latin typeface="Times New Roman"/>
                <a:cs typeface="Times New Roman"/>
              </a:rPr>
              <a:t>investors get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better deal.” </a:t>
            </a:r>
            <a:r>
              <a:rPr dirty="0" sz="1100" spc="10">
                <a:latin typeface="Times New Roman"/>
                <a:cs typeface="Times New Roman"/>
              </a:rPr>
              <a:t>By 1999, </a:t>
            </a:r>
            <a:r>
              <a:rPr dirty="0" sz="1100" spc="5">
                <a:latin typeface="Times New Roman"/>
                <a:cs typeface="Times New Roman"/>
              </a:rPr>
              <a:t>though,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spread </a:t>
            </a:r>
            <a:r>
              <a:rPr dirty="0" sz="1100" spc="10">
                <a:latin typeface="Times New Roman"/>
                <a:cs typeface="Times New Roman"/>
              </a:rPr>
              <a:t>had narrowed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considerably.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Forthcoming Changes </a:t>
            </a:r>
            <a:r>
              <a:rPr dirty="0" sz="1100" spc="5" b="1">
                <a:latin typeface="Times New Roman"/>
                <a:cs typeface="Times New Roman"/>
              </a:rPr>
              <a:t>in the </a:t>
            </a:r>
            <a:r>
              <a:rPr dirty="0" sz="1100" spc="10" b="1">
                <a:latin typeface="Times New Roman"/>
                <a:cs typeface="Times New Roman"/>
              </a:rPr>
              <a:t>Reward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System:</a:t>
            </a: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755"/>
              </a:spcBef>
            </a:pPr>
            <a:r>
              <a:rPr dirty="0" sz="1100" spc="10">
                <a:latin typeface="Times New Roman"/>
                <a:cs typeface="Times New Roman"/>
              </a:rPr>
              <a:t>The SEC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applying </a:t>
            </a:r>
            <a:r>
              <a:rPr dirty="0" sz="1100" spc="5">
                <a:latin typeface="Times New Roman"/>
                <a:cs typeface="Times New Roman"/>
              </a:rPr>
              <a:t>increase pressure </a:t>
            </a:r>
            <a:r>
              <a:rPr dirty="0" sz="1100" spc="10">
                <a:latin typeface="Times New Roman"/>
                <a:cs typeface="Times New Roman"/>
              </a:rPr>
              <a:t>on brokerage </a:t>
            </a:r>
            <a:r>
              <a:rPr dirty="0" sz="1100" spc="5">
                <a:latin typeface="Times New Roman"/>
                <a:cs typeface="Times New Roman"/>
              </a:rPr>
              <a:t>firms to alter </a:t>
            </a:r>
            <a:r>
              <a:rPr dirty="0" sz="1100" spc="10">
                <a:latin typeface="Times New Roman"/>
                <a:cs typeface="Times New Roman"/>
              </a:rPr>
              <a:t>the manner </a:t>
            </a:r>
            <a:r>
              <a:rPr dirty="0" sz="1100" spc="5">
                <a:latin typeface="Times New Roman"/>
                <a:cs typeface="Times New Roman"/>
              </a:rPr>
              <a:t>in which  </a:t>
            </a:r>
            <a:r>
              <a:rPr dirty="0" sz="1100" spc="10">
                <a:latin typeface="Times New Roman"/>
                <a:cs typeface="Times New Roman"/>
              </a:rPr>
              <a:t>brokers earn commissions.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official </a:t>
            </a:r>
            <a:r>
              <a:rPr dirty="0" sz="1100" spc="10">
                <a:latin typeface="Times New Roman"/>
                <a:cs typeface="Times New Roman"/>
              </a:rPr>
              <a:t>SEC position seems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that a commission  </a:t>
            </a:r>
            <a:r>
              <a:rPr dirty="0" sz="1100" spc="5">
                <a:latin typeface="Times New Roman"/>
                <a:cs typeface="Times New Roman"/>
              </a:rPr>
              <a:t>structure in </a:t>
            </a:r>
            <a:r>
              <a:rPr dirty="0" sz="1100" spc="10">
                <a:latin typeface="Times New Roman"/>
                <a:cs typeface="Times New Roman"/>
              </a:rPr>
              <a:t>which “more </a:t>
            </a:r>
            <a:r>
              <a:rPr dirty="0" sz="1100" spc="5">
                <a:latin typeface="Times New Roman"/>
                <a:cs typeface="Times New Roman"/>
              </a:rPr>
              <a:t>trades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commissions” </a:t>
            </a:r>
            <a:r>
              <a:rPr dirty="0" sz="1100" spc="5">
                <a:latin typeface="Times New Roman"/>
                <a:cs typeface="Times New Roman"/>
              </a:rPr>
              <a:t>tends to encourage active trading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may </a:t>
            </a:r>
            <a:r>
              <a:rPr dirty="0" sz="1100" spc="10">
                <a:latin typeface="Times New Roman"/>
                <a:cs typeface="Times New Roman"/>
              </a:rPr>
              <a:t>lead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account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churning.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experimenting with </a:t>
            </a:r>
            <a:r>
              <a:rPr dirty="0" sz="1100" spc="10">
                <a:latin typeface="Times New Roman"/>
                <a:cs typeface="Times New Roman"/>
              </a:rPr>
              <a:t>a compensation </a:t>
            </a:r>
            <a:r>
              <a:rPr dirty="0" sz="1100" spc="5">
                <a:latin typeface="Times New Roman"/>
                <a:cs typeface="Times New Roman"/>
              </a:rPr>
              <a:t>structure based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dollar value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broker brings into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level of activity within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broker’s accounts.  This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 structure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5">
                <a:latin typeface="Times New Roman"/>
                <a:cs typeface="Times New Roman"/>
              </a:rPr>
              <a:t>encourage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portfolio approach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investing rather </a:t>
            </a:r>
            <a:r>
              <a:rPr dirty="0" sz="1100" spc="10">
                <a:latin typeface="Times New Roman"/>
                <a:cs typeface="Times New Roman"/>
              </a:rPr>
              <a:t>than a </a:t>
            </a:r>
            <a:r>
              <a:rPr dirty="0" sz="1100" spc="5">
                <a:latin typeface="Times New Roman"/>
                <a:cs typeface="Times New Roman"/>
              </a:rPr>
              <a:t>stock-  picking attitude.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least </a:t>
            </a:r>
            <a:r>
              <a:rPr dirty="0" sz="1100" spc="10">
                <a:latin typeface="Times New Roman"/>
                <a:cs typeface="Times New Roman"/>
              </a:rPr>
              <a:t>brokerage </a:t>
            </a:r>
            <a:r>
              <a:rPr dirty="0" sz="1100" spc="15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offers investors virtually unlimited trading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flat  annual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fee.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precise protocol </a:t>
            </a:r>
            <a:r>
              <a:rPr dirty="0" sz="1100" spc="10">
                <a:latin typeface="Times New Roman"/>
                <a:cs typeface="Times New Roman"/>
              </a:rPr>
              <a:t>should be </a:t>
            </a:r>
            <a:r>
              <a:rPr dirty="0" sz="1100" spc="5">
                <a:latin typeface="Times New Roman"/>
                <a:cs typeface="Times New Roman"/>
              </a:rPr>
              <a:t>followed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placing order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broker. This protocol  helps eliminate uncertainty 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investor’s </a:t>
            </a:r>
            <a:r>
              <a:rPr dirty="0" sz="1100" spc="10">
                <a:latin typeface="Times New Roman"/>
                <a:cs typeface="Times New Roman"/>
              </a:rPr>
              <a:t>exact </a:t>
            </a:r>
            <a:r>
              <a:rPr dirty="0" sz="1100" spc="5">
                <a:latin typeface="Times New Roman"/>
                <a:cs typeface="Times New Roman"/>
              </a:rPr>
              <a:t>wishes. </a:t>
            </a:r>
            <a:r>
              <a:rPr dirty="0" sz="1100" spc="10">
                <a:latin typeface="Times New Roman"/>
                <a:cs typeface="Times New Roman"/>
              </a:rPr>
              <a:t>The most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types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orders </a:t>
            </a:r>
            <a:r>
              <a:rPr dirty="0" sz="1100" spc="10">
                <a:latin typeface="Times New Roman"/>
                <a:cs typeface="Times New Roman"/>
              </a:rPr>
              <a:t>are the </a:t>
            </a:r>
            <a:r>
              <a:rPr dirty="0" sz="1100" spc="5">
                <a:latin typeface="Times New Roman"/>
                <a:cs typeface="Times New Roman"/>
              </a:rPr>
              <a:t>market orders,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limit order,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stop order. Stop orders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especially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useful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protecting profits, but </a:t>
            </a:r>
            <a:r>
              <a:rPr dirty="0" sz="1100" spc="10">
                <a:latin typeface="Times New Roman"/>
                <a:cs typeface="Times New Roman"/>
              </a:rPr>
              <a:t>can also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used to minimize losses. Unfortunately,  investors seldom </a:t>
            </a:r>
            <a:r>
              <a:rPr dirty="0" sz="1100" spc="5">
                <a:latin typeface="Times New Roman"/>
                <a:cs typeface="Times New Roman"/>
              </a:rPr>
              <a:t>use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2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specialist helps </a:t>
            </a:r>
            <a:r>
              <a:rPr dirty="0" sz="1100" spc="10">
                <a:latin typeface="Times New Roman"/>
                <a:cs typeface="Times New Roman"/>
              </a:rPr>
              <a:t>maintain a fair and orderly market in his or </a:t>
            </a:r>
            <a:r>
              <a:rPr dirty="0" sz="1100" spc="5">
                <a:latin typeface="Times New Roman"/>
                <a:cs typeface="Times New Roman"/>
              </a:rPr>
              <a:t>her </a:t>
            </a:r>
            <a:r>
              <a:rPr dirty="0" sz="1100" spc="10">
                <a:latin typeface="Times New Roman"/>
                <a:cs typeface="Times New Roman"/>
              </a:rPr>
              <a:t>assigned  </a:t>
            </a:r>
            <a:r>
              <a:rPr dirty="0" sz="1100" spc="5">
                <a:latin typeface="Times New Roman"/>
                <a:cs typeface="Times New Roman"/>
              </a:rPr>
              <a:t>securities.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maintain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inventory of shares for sale </a:t>
            </a:r>
            <a:r>
              <a:rPr dirty="0" sz="1100" spc="10">
                <a:latin typeface="Times New Roman"/>
                <a:cs typeface="Times New Roman"/>
              </a:rPr>
              <a:t>and are </a:t>
            </a:r>
            <a:r>
              <a:rPr dirty="0" sz="1100" spc="5">
                <a:latin typeface="Times New Roman"/>
                <a:cs typeface="Times New Roman"/>
              </a:rPr>
              <a:t>willing to </a:t>
            </a:r>
            <a:r>
              <a:rPr dirty="0" sz="1100" spc="10">
                <a:latin typeface="Times New Roman"/>
                <a:cs typeface="Times New Roman"/>
              </a:rPr>
              <a:t>be buyers </a:t>
            </a:r>
            <a:r>
              <a:rPr dirty="0" sz="1100" spc="5">
                <a:latin typeface="Times New Roman"/>
                <a:cs typeface="Times New Roman"/>
              </a:rPr>
              <a:t>for  </a:t>
            </a:r>
            <a:r>
              <a:rPr dirty="0" sz="1100" spc="10">
                <a:latin typeface="Times New Roman"/>
                <a:cs typeface="Times New Roman"/>
              </a:rPr>
              <a:t>those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wish to </a:t>
            </a:r>
            <a:r>
              <a:rPr dirty="0" sz="1100" spc="5">
                <a:latin typeface="Times New Roman"/>
                <a:cs typeface="Times New Roman"/>
              </a:rPr>
              <a:t>sell. If </a:t>
            </a:r>
            <a:r>
              <a:rPr dirty="0" sz="1100" spc="10">
                <a:latin typeface="Times New Roman"/>
                <a:cs typeface="Times New Roman"/>
              </a:rPr>
              <a:t>the spread </a:t>
            </a:r>
            <a:r>
              <a:rPr dirty="0" sz="1100" spc="5">
                <a:latin typeface="Times New Roman"/>
                <a:cs typeface="Times New Roman"/>
              </a:rPr>
              <a:t>gets </a:t>
            </a:r>
            <a:r>
              <a:rPr dirty="0" sz="1100" spc="10">
                <a:latin typeface="Times New Roman"/>
                <a:cs typeface="Times New Roman"/>
              </a:rPr>
              <a:t>too </a:t>
            </a:r>
            <a:r>
              <a:rPr dirty="0" sz="1100" spc="5">
                <a:latin typeface="Times New Roman"/>
                <a:cs typeface="Times New Roman"/>
              </a:rPr>
              <a:t>wide,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specialist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enter the market 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sides </a:t>
            </a:r>
            <a:r>
              <a:rPr dirty="0" sz="1100" spc="10">
                <a:latin typeface="Times New Roman"/>
                <a:cs typeface="Times New Roman"/>
              </a:rPr>
              <a:t>to provide better price for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customers.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ticker </a:t>
            </a:r>
            <a:r>
              <a:rPr dirty="0" sz="1100" spc="10">
                <a:latin typeface="Times New Roman"/>
                <a:cs typeface="Times New Roman"/>
              </a:rPr>
              <a:t>tape provides a </a:t>
            </a:r>
            <a:r>
              <a:rPr dirty="0" sz="1100" spc="5">
                <a:latin typeface="Times New Roman"/>
                <a:cs typeface="Times New Roman"/>
              </a:rPr>
              <a:t>chronological listing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trades at </a:t>
            </a:r>
            <a:r>
              <a:rPr dirty="0" sz="1100" spc="10">
                <a:latin typeface="Times New Roman"/>
                <a:cs typeface="Times New Roman"/>
              </a:rPr>
              <a:t>the exchange. </a:t>
            </a:r>
            <a:r>
              <a:rPr dirty="0" sz="1100" spc="15">
                <a:latin typeface="Times New Roman"/>
                <a:cs typeface="Times New Roman"/>
              </a:rPr>
              <a:t>No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longer on</a:t>
            </a:r>
            <a:endParaRPr sz="1100">
              <a:latin typeface="Times New Roman"/>
              <a:cs typeface="Times New Roman"/>
            </a:endParaRPr>
          </a:p>
          <a:p>
            <a:pPr algn="just" marL="12700" marR="8890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paper, this electronic </a:t>
            </a:r>
            <a:r>
              <a:rPr dirty="0" sz="1100" spc="10">
                <a:latin typeface="Times New Roman"/>
                <a:cs typeface="Times New Roman"/>
              </a:rPr>
              <a:t>displays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symbols, </a:t>
            </a:r>
            <a:r>
              <a:rPr dirty="0" sz="1100" spc="5">
                <a:latin typeface="Times New Roman"/>
                <a:cs typeface="Times New Roman"/>
              </a:rPr>
              <a:t>volume,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trades  occurred. </a:t>
            </a:r>
            <a:r>
              <a:rPr dirty="0" sz="1100" spc="2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busy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the tape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run </a:t>
            </a:r>
            <a:r>
              <a:rPr dirty="0" sz="1100">
                <a:latin typeface="Times New Roman"/>
                <a:cs typeface="Times New Roman"/>
              </a:rPr>
              <a:t>late.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two main types </a:t>
            </a:r>
            <a:r>
              <a:rPr dirty="0" sz="1100" spc="5">
                <a:latin typeface="Times New Roman"/>
                <a:cs typeface="Times New Roman"/>
              </a:rPr>
              <a:t>of accounts are the cash account in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pays </a:t>
            </a:r>
            <a:r>
              <a:rPr dirty="0" sz="1100" spc="5">
                <a:latin typeface="Times New Roman"/>
                <a:cs typeface="Times New Roman"/>
              </a:rPr>
              <a:t>for the  share in full,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margin account, </a:t>
            </a:r>
            <a:r>
              <a:rPr dirty="0" sz="1100" spc="10">
                <a:latin typeface="Times New Roman"/>
                <a:cs typeface="Times New Roman"/>
              </a:rPr>
              <a:t>where a </a:t>
            </a:r>
            <a:r>
              <a:rPr dirty="0" sz="1100" spc="5">
                <a:latin typeface="Times New Roman"/>
                <a:cs typeface="Times New Roman"/>
              </a:rPr>
              <a:t>portion of </a:t>
            </a:r>
            <a:r>
              <a:rPr dirty="0" sz="1100" spc="10">
                <a:latin typeface="Times New Roman"/>
                <a:cs typeface="Times New Roman"/>
              </a:rPr>
              <a:t>the share cost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borrowed  from the brokerage </a:t>
            </a:r>
            <a:r>
              <a:rPr dirty="0" sz="1100" spc="5">
                <a:latin typeface="Times New Roman"/>
                <a:cs typeface="Times New Roman"/>
              </a:rPr>
              <a:t>firm. If </a:t>
            </a:r>
            <a:r>
              <a:rPr dirty="0" sz="1100" spc="10">
                <a:latin typeface="Times New Roman"/>
                <a:cs typeface="Times New Roman"/>
              </a:rPr>
              <a:t>the account </a:t>
            </a:r>
            <a:r>
              <a:rPr dirty="0" sz="1100" spc="5">
                <a:latin typeface="Times New Roman"/>
                <a:cs typeface="Times New Roman"/>
              </a:rPr>
              <a:t>equity deteriorates too far,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may get a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margin call </a:t>
            </a:r>
            <a:r>
              <a:rPr dirty="0" sz="1100" spc="10">
                <a:latin typeface="Times New Roman"/>
                <a:cs typeface="Times New Roman"/>
              </a:rPr>
              <a:t>under the </a:t>
            </a:r>
            <a:r>
              <a:rPr dirty="0" sz="1100" spc="5">
                <a:latin typeface="Times New Roman"/>
                <a:cs typeface="Times New Roman"/>
              </a:rPr>
              <a:t>rules of Federal </a:t>
            </a:r>
            <a:r>
              <a:rPr dirty="0" sz="1100" spc="10">
                <a:latin typeface="Times New Roman"/>
                <a:cs typeface="Times New Roman"/>
              </a:rPr>
              <a:t>Reserve Board </a:t>
            </a:r>
            <a:r>
              <a:rPr dirty="0" sz="1100" spc="5">
                <a:latin typeface="Times New Roman"/>
                <a:cs typeface="Times New Roman"/>
              </a:rPr>
              <a:t>Regulation </a:t>
            </a:r>
            <a:r>
              <a:rPr dirty="0" sz="1100" spc="10">
                <a:latin typeface="Times New Roman"/>
                <a:cs typeface="Times New Roman"/>
              </a:rPr>
              <a:t>T, </a:t>
            </a:r>
            <a:r>
              <a:rPr dirty="0" sz="1100" spc="5">
                <a:latin typeface="Times New Roman"/>
                <a:cs typeface="Times New Roman"/>
              </a:rPr>
              <a:t>requiring the deposit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additional </a:t>
            </a:r>
            <a:r>
              <a:rPr dirty="0" sz="1100" spc="10">
                <a:latin typeface="Times New Roman"/>
                <a:cs typeface="Times New Roman"/>
              </a:rPr>
              <a:t>funds </a:t>
            </a:r>
            <a:r>
              <a:rPr dirty="0" sz="1100" spc="5">
                <a:latin typeface="Times New Roman"/>
                <a:cs typeface="Times New Roman"/>
              </a:rPr>
              <a:t>or the sale of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securities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position.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Selling short involves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sale of borrowed securities in anticipation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decline in security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prices. </a:t>
            </a:r>
            <a:r>
              <a:rPr dirty="0" sz="1100" spc="10">
                <a:latin typeface="Times New Roman"/>
                <a:cs typeface="Times New Roman"/>
              </a:rPr>
              <a:t>Shares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10">
                <a:latin typeface="Times New Roman"/>
                <a:cs typeface="Times New Roman"/>
              </a:rPr>
              <a:t>short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eventually be covered </a:t>
            </a:r>
            <a:r>
              <a:rPr dirty="0" sz="1100" spc="5">
                <a:latin typeface="Times New Roman"/>
                <a:cs typeface="Times New Roman"/>
              </a:rPr>
              <a:t>(brought </a:t>
            </a:r>
            <a:r>
              <a:rPr dirty="0" sz="1100" spc="10">
                <a:latin typeface="Times New Roman"/>
                <a:cs typeface="Times New Roman"/>
              </a:rPr>
              <a:t>back). Brokers </a:t>
            </a:r>
            <a:r>
              <a:rPr dirty="0" sz="1100" spc="5">
                <a:latin typeface="Times New Roman"/>
                <a:cs typeface="Times New Roman"/>
              </a:rPr>
              <a:t>receive </a:t>
            </a:r>
            <a:r>
              <a:rPr dirty="0" sz="1100" spc="10">
                <a:latin typeface="Times New Roman"/>
                <a:cs typeface="Times New Roman"/>
              </a:rPr>
              <a:t>a  commission </a:t>
            </a:r>
            <a:r>
              <a:rPr dirty="0" sz="1100" spc="5">
                <a:latin typeface="Times New Roman"/>
                <a:cs typeface="Times New Roman"/>
              </a:rPr>
              <a:t>for executing </a:t>
            </a:r>
            <a:r>
              <a:rPr dirty="0" sz="1100" spc="10">
                <a:latin typeface="Times New Roman"/>
                <a:cs typeface="Times New Roman"/>
              </a:rPr>
              <a:t>customer </a:t>
            </a:r>
            <a:r>
              <a:rPr dirty="0" sz="1100" spc="5">
                <a:latin typeface="Times New Roman"/>
                <a:cs typeface="Times New Roman"/>
              </a:rPr>
              <a:t>trades. </a:t>
            </a:r>
            <a:r>
              <a:rPr dirty="0" sz="1100" spc="10">
                <a:latin typeface="Times New Roman"/>
                <a:cs typeface="Times New Roman"/>
              </a:rPr>
              <a:t>Some firms are </a:t>
            </a:r>
            <a:r>
              <a:rPr dirty="0" sz="1100" spc="5">
                <a:latin typeface="Times New Roman"/>
                <a:cs typeface="Times New Roman"/>
              </a:rPr>
              <a:t>full-service firms, providing  extensive </a:t>
            </a:r>
            <a:r>
              <a:rPr dirty="0" sz="1100" spc="10">
                <a:latin typeface="Times New Roman"/>
                <a:cs typeface="Times New Roman"/>
              </a:rPr>
              <a:t>research and </a:t>
            </a:r>
            <a:r>
              <a:rPr dirty="0" sz="1100" spc="5">
                <a:latin typeface="Times New Roman"/>
                <a:cs typeface="Times New Roman"/>
              </a:rPr>
              <a:t>advice.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are discount firms, executing orders but providing few  other services.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firms also </a:t>
            </a:r>
            <a:r>
              <a:rPr dirty="0" sz="1100" spc="10">
                <a:latin typeface="Times New Roman"/>
                <a:cs typeface="Times New Roman"/>
              </a:rPr>
              <a:t>provide for making trades via a home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computer.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7037"/>
            <a:ext cx="325691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4227" y="407037"/>
            <a:ext cx="23367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40133" y="9438228"/>
            <a:ext cx="9715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8" y="572391"/>
            <a:ext cx="5335270" cy="23406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Empirical</a:t>
            </a:r>
            <a:r>
              <a:rPr dirty="0" sz="1100" spc="5" b="1">
                <a:latin typeface="Times New Roman"/>
                <a:cs typeface="Times New Roman"/>
              </a:rPr>
              <a:t> Research: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Empirical research </a:t>
            </a:r>
            <a:r>
              <a:rPr dirty="0" sz="1100" spc="10">
                <a:latin typeface="Times New Roman"/>
                <a:cs typeface="Times New Roman"/>
              </a:rPr>
              <a:t>uses </a:t>
            </a:r>
            <a:r>
              <a:rPr dirty="0" sz="1100" spc="5">
                <a:latin typeface="Times New Roman"/>
                <a:cs typeface="Times New Roman"/>
              </a:rPr>
              <a:t>actual market </a:t>
            </a:r>
            <a:r>
              <a:rPr dirty="0" sz="1100" spc="10">
                <a:latin typeface="Times New Roman"/>
                <a:cs typeface="Times New Roman"/>
              </a:rPr>
              <a:t>data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mathematical </a:t>
            </a:r>
            <a:r>
              <a:rPr dirty="0" sz="1100" spc="5">
                <a:latin typeface="Times New Roman"/>
                <a:cs typeface="Times New Roman"/>
              </a:rPr>
              <a:t>models. Financial  </a:t>
            </a:r>
            <a:r>
              <a:rPr dirty="0" sz="1100" spc="10">
                <a:latin typeface="Times New Roman"/>
                <a:cs typeface="Times New Roman"/>
              </a:rPr>
              <a:t>theory might </a:t>
            </a:r>
            <a:r>
              <a:rPr dirty="0" sz="1100" spc="5">
                <a:latin typeface="Times New Roman"/>
                <a:cs typeface="Times New Roman"/>
              </a:rPr>
              <a:t>suggest </a:t>
            </a:r>
            <a:r>
              <a:rPr dirty="0" sz="1100" spc="10">
                <a:latin typeface="Times New Roman"/>
                <a:cs typeface="Times New Roman"/>
              </a:rPr>
              <a:t>a relationship that should </a:t>
            </a:r>
            <a:r>
              <a:rPr dirty="0" sz="1100" spc="5">
                <a:latin typeface="Times New Roman"/>
                <a:cs typeface="Times New Roman"/>
              </a:rPr>
              <a:t>hold,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research might then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hypothesis  using real </a:t>
            </a:r>
            <a:r>
              <a:rPr dirty="0" sz="1100" spc="10">
                <a:latin typeface="Times New Roman"/>
                <a:cs typeface="Times New Roman"/>
              </a:rPr>
              <a:t>numbers. </a:t>
            </a:r>
            <a:r>
              <a:rPr dirty="0" sz="1100" spc="5">
                <a:latin typeface="Times New Roman"/>
                <a:cs typeface="Times New Roman"/>
              </a:rPr>
              <a:t>Relatively arbitrary </a:t>
            </a:r>
            <a:r>
              <a:rPr dirty="0" sz="1100" spc="10">
                <a:latin typeface="Times New Roman"/>
                <a:cs typeface="Times New Roman"/>
              </a:rPr>
              <a:t>accounting decisions </a:t>
            </a:r>
            <a:r>
              <a:rPr dirty="0" sz="1100" spc="5">
                <a:latin typeface="Times New Roman"/>
                <a:cs typeface="Times New Roman"/>
              </a:rPr>
              <a:t>within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firms should not  affect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theoretical underpinnings of </a:t>
            </a:r>
            <a:r>
              <a:rPr dirty="0" sz="1100" spc="10">
                <a:latin typeface="Times New Roman"/>
                <a:cs typeface="Times New Roman"/>
              </a:rPr>
              <a:t>firm value show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>
                <a:latin typeface="Times New Roman"/>
                <a:cs typeface="Times New Roman"/>
              </a:rPr>
              <a:t>if 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0">
                <a:latin typeface="Times New Roman"/>
                <a:cs typeface="Times New Roman"/>
              </a:rPr>
              <a:t>increase the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 simple management action </a:t>
            </a:r>
            <a:r>
              <a:rPr dirty="0" sz="1100" spc="5">
                <a:latin typeface="Times New Roman"/>
                <a:cs typeface="Times New Roman"/>
              </a:rPr>
              <a:t>all rational  </a:t>
            </a:r>
            <a:r>
              <a:rPr dirty="0" sz="1100" spc="10">
                <a:latin typeface="Times New Roman"/>
                <a:cs typeface="Times New Roman"/>
              </a:rPr>
              <a:t>management teams would do </a:t>
            </a:r>
            <a:r>
              <a:rPr dirty="0" sz="1100" spc="5">
                <a:latin typeface="Times New Roman"/>
                <a:cs typeface="Times New Roman"/>
              </a:rPr>
              <a:t>so.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empirical research </a:t>
            </a:r>
            <a:r>
              <a:rPr dirty="0" sz="1100" spc="10">
                <a:latin typeface="Times New Roman"/>
                <a:cs typeface="Times New Roman"/>
              </a:rPr>
              <a:t>project </a:t>
            </a:r>
            <a:r>
              <a:rPr dirty="0" sz="1100" spc="5">
                <a:latin typeface="Times New Roman"/>
                <a:cs typeface="Times New Roman"/>
              </a:rPr>
              <a:t>might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to investigate all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 splits over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past </a:t>
            </a:r>
            <a:r>
              <a:rPr dirty="0" sz="1100" spc="10">
                <a:latin typeface="Times New Roman"/>
                <a:cs typeface="Times New Roman"/>
              </a:rPr>
              <a:t>60 </a:t>
            </a:r>
            <a:r>
              <a:rPr dirty="0" sz="1100" spc="5">
                <a:latin typeface="Times New Roman"/>
                <a:cs typeface="Times New Roman"/>
              </a:rPr>
              <a:t>months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see if the </a:t>
            </a:r>
            <a:r>
              <a:rPr dirty="0" sz="1100" spc="10">
                <a:latin typeface="Times New Roman"/>
                <a:cs typeface="Times New Roman"/>
              </a:rPr>
              <a:t>evidence </a:t>
            </a:r>
            <a:r>
              <a:rPr dirty="0" sz="1100" spc="5">
                <a:latin typeface="Times New Roman"/>
                <a:cs typeface="Times New Roman"/>
              </a:rPr>
              <a:t>is consistent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“no 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firm value”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financial press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particularly interested in </a:t>
            </a:r>
            <a:r>
              <a:rPr dirty="0" sz="1100" spc="5">
                <a:latin typeface="Times New Roman"/>
                <a:cs typeface="Times New Roman"/>
              </a:rPr>
              <a:t>empirical research, </a:t>
            </a:r>
            <a:r>
              <a:rPr dirty="0" sz="1100" spc="10">
                <a:latin typeface="Times New Roman"/>
                <a:cs typeface="Times New Roman"/>
              </a:rPr>
              <a:t>especially </a:t>
            </a:r>
            <a:r>
              <a:rPr dirty="0" sz="1100" spc="5">
                <a:latin typeface="Times New Roman"/>
                <a:cs typeface="Times New Roman"/>
              </a:rPr>
              <a:t>research  dealing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anomalies.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anomaly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observed </a:t>
            </a:r>
            <a:r>
              <a:rPr dirty="0" sz="1100" spc="5">
                <a:latin typeface="Times New Roman"/>
                <a:cs typeface="Times New Roman"/>
              </a:rPr>
              <a:t>result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defies explanation within </a:t>
            </a:r>
            <a:r>
              <a:rPr dirty="0" sz="1100" spc="10">
                <a:latin typeface="Times New Roman"/>
                <a:cs typeface="Times New Roman"/>
              </a:rPr>
              <a:t>the  known theoretical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framework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7037"/>
            <a:ext cx="325691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4227" y="407037"/>
            <a:ext cx="23367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19" y="572391"/>
            <a:ext cx="5335905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635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6</a:t>
            </a:r>
            <a:endParaRPr sz="1100">
              <a:latin typeface="Times New Roman"/>
              <a:cs typeface="Times New Roman"/>
            </a:endParaRPr>
          </a:p>
          <a:p>
            <a:pPr marL="12700" marR="1446530" indent="1438275">
              <a:lnSpc>
                <a:spcPct val="196400"/>
              </a:lnSpc>
              <a:spcBef>
                <a:spcPts val="10"/>
              </a:spcBef>
            </a:pPr>
            <a:r>
              <a:rPr dirty="0" sz="1100" spc="15" b="1">
                <a:latin typeface="Times New Roman"/>
                <a:cs typeface="Times New Roman"/>
              </a:rPr>
              <a:t>FUNDAMENTAL STOCK </a:t>
            </a:r>
            <a:r>
              <a:rPr dirty="0" sz="1100" spc="10" b="1">
                <a:latin typeface="Times New Roman"/>
                <a:cs typeface="Times New Roman"/>
              </a:rPr>
              <a:t>ANALYSIS  </a:t>
            </a:r>
            <a:r>
              <a:rPr dirty="0" sz="1100" spc="15" b="1">
                <a:latin typeface="Times New Roman"/>
                <a:cs typeface="Times New Roman"/>
              </a:rPr>
              <a:t>VALUATION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PHILOSOPHIES: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much the same </a:t>
            </a:r>
            <a:r>
              <a:rPr dirty="0" sz="1100" spc="5">
                <a:latin typeface="Times New Roman"/>
                <a:cs typeface="Times New Roman"/>
              </a:rPr>
              <a:t>manner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Republicans </a:t>
            </a:r>
            <a:r>
              <a:rPr dirty="0" sz="1100" spc="10">
                <a:latin typeface="Times New Roman"/>
                <a:cs typeface="Times New Roman"/>
              </a:rPr>
              <a:t>and Democrats have inherent differences in  </a:t>
            </a:r>
            <a:r>
              <a:rPr dirty="0" sz="1100" spc="5">
                <a:latin typeface="Times New Roman"/>
                <a:cs typeface="Times New Roman"/>
              </a:rPr>
              <a:t>political </a:t>
            </a:r>
            <a:r>
              <a:rPr dirty="0" sz="1100" spc="10">
                <a:latin typeface="Times New Roman"/>
                <a:cs typeface="Times New Roman"/>
              </a:rPr>
              <a:t>philosophy,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analysts also may be </a:t>
            </a:r>
            <a:r>
              <a:rPr dirty="0" sz="1100" spc="5">
                <a:latin typeface="Times New Roman"/>
                <a:cs typeface="Times New Roman"/>
              </a:rPr>
              <a:t>grouped into </a:t>
            </a:r>
            <a:r>
              <a:rPr dirty="0" sz="1100" spc="10">
                <a:latin typeface="Times New Roman"/>
                <a:cs typeface="Times New Roman"/>
              </a:rPr>
              <a:t>two camps: fundamental  and </a:t>
            </a:r>
            <a:r>
              <a:rPr dirty="0" sz="1100" spc="5">
                <a:latin typeface="Times New Roman"/>
                <a:cs typeface="Times New Roman"/>
              </a:rPr>
              <a:t>technical analysts.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fundamental analyst believes that securities are priced in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rational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manner </a:t>
            </a:r>
            <a:r>
              <a:rPr dirty="0" sz="1100" spc="5">
                <a:latin typeface="Times New Roman"/>
                <a:cs typeface="Times New Roman"/>
              </a:rPr>
              <a:t>based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macroeconomic information, industry news, and </a:t>
            </a:r>
            <a:r>
              <a:rPr dirty="0" sz="1100" spc="5">
                <a:latin typeface="Times New Roman"/>
                <a:cs typeface="Times New Roman"/>
              </a:rPr>
              <a:t>the firm's  financial statements.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technical </a:t>
            </a:r>
            <a:r>
              <a:rPr dirty="0" sz="1100" spc="10">
                <a:latin typeface="Times New Roman"/>
                <a:cs typeface="Times New Roman"/>
              </a:rPr>
              <a:t>analyst </a:t>
            </a:r>
            <a:r>
              <a:rPr dirty="0" sz="1100" spc="5">
                <a:latin typeface="Times New Roman"/>
                <a:cs typeface="Times New Roman"/>
              </a:rPr>
              <a:t>believes that prices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largely determined by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investor behavior and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supply </a:t>
            </a:r>
            <a:r>
              <a:rPr dirty="0" sz="1100" spc="10">
                <a:latin typeface="Times New Roman"/>
                <a:cs typeface="Times New Roman"/>
              </a:rPr>
              <a:t>and demand, even when demand may seem </a:t>
            </a:r>
            <a:r>
              <a:rPr dirty="0" sz="1100" spc="5">
                <a:latin typeface="Times New Roman"/>
                <a:cs typeface="Times New Roman"/>
              </a:rPr>
              <a:t>irrational.  Technical analysis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controversial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finance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covered in its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chapter,  </a:t>
            </a:r>
            <a:r>
              <a:rPr dirty="0" sz="1100" spc="10">
                <a:latin typeface="Times New Roman"/>
                <a:cs typeface="Times New Roman"/>
              </a:rPr>
              <a:t>Chapter </a:t>
            </a:r>
            <a:r>
              <a:rPr dirty="0" sz="1100" spc="5">
                <a:latin typeface="Times New Roman"/>
                <a:cs typeface="Times New Roman"/>
              </a:rPr>
              <a:t>Eight.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investment research </a:t>
            </a:r>
            <a:r>
              <a:rPr dirty="0" sz="1100" spc="10">
                <a:latin typeface="Times New Roman"/>
                <a:cs typeface="Times New Roman"/>
              </a:rPr>
              <a:t>firms have both fundamental and technical  analysts on </a:t>
            </a:r>
            <a:r>
              <a:rPr dirty="0" sz="1100" spc="5">
                <a:latin typeface="Times New Roman"/>
                <a:cs typeface="Times New Roman"/>
              </a:rPr>
              <a:t>the payroll. Despite their philosophical differences, </a:t>
            </a:r>
            <a:r>
              <a:rPr dirty="0" sz="1100" spc="10">
                <a:latin typeface="Times New Roman"/>
                <a:cs typeface="Times New Roman"/>
              </a:rPr>
              <a:t>both groups </a:t>
            </a:r>
            <a:r>
              <a:rPr dirty="0" sz="1100" spc="5">
                <a:latin typeface="Times New Roman"/>
                <a:cs typeface="Times New Roman"/>
              </a:rPr>
              <a:t>agree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certain  things.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we enter a new </a:t>
            </a:r>
            <a:r>
              <a:rPr dirty="0" sz="1100" spc="5">
                <a:latin typeface="Times New Roman"/>
                <a:cs typeface="Times New Roman"/>
              </a:rPr>
              <a:t>millennium, </a:t>
            </a:r>
            <a:r>
              <a:rPr dirty="0" sz="1100" spc="10">
                <a:latin typeface="Times New Roman"/>
                <a:cs typeface="Times New Roman"/>
              </a:rPr>
              <a:t>however, both fundamental and technical analysts </a:t>
            </a:r>
            <a:r>
              <a:rPr dirty="0" sz="1100" spc="5">
                <a:latin typeface="Times New Roman"/>
                <a:cs typeface="Times New Roman"/>
              </a:rPr>
              <a:t>wonder  </a:t>
            </a:r>
            <a:r>
              <a:rPr dirty="0" sz="1100" spc="10">
                <a:latin typeface="Times New Roman"/>
                <a:cs typeface="Times New Roman"/>
              </a:rPr>
              <a:t>whether the </a:t>
            </a:r>
            <a:r>
              <a:rPr dirty="0" sz="1100" spc="5">
                <a:latin typeface="Times New Roman"/>
                <a:cs typeface="Times New Roman"/>
              </a:rPr>
              <a:t>old rules still work.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proliferation of seemingly high-priced Internet and  </a:t>
            </a:r>
            <a:r>
              <a:rPr dirty="0" sz="1100" spc="10">
                <a:latin typeface="Times New Roman"/>
                <a:cs typeface="Times New Roman"/>
              </a:rPr>
              <a:t>technology </a:t>
            </a:r>
            <a:r>
              <a:rPr dirty="0" sz="1100" spc="5">
                <a:latin typeface="Times New Roman"/>
                <a:cs typeface="Times New Roman"/>
              </a:rPr>
              <a:t>stocks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made everyone wonder </a:t>
            </a:r>
            <a:r>
              <a:rPr dirty="0" sz="1100" spc="5">
                <a:latin typeface="Times New Roman"/>
                <a:cs typeface="Times New Roman"/>
              </a:rPr>
              <a:t>whether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reasonable.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Many  investors cannot decide whether they should remain on the </a:t>
            </a:r>
            <a:r>
              <a:rPr dirty="0" sz="1100" spc="5">
                <a:latin typeface="Times New Roman"/>
                <a:cs typeface="Times New Roman"/>
              </a:rPr>
              <a:t>sideline </a:t>
            </a:r>
            <a:r>
              <a:rPr dirty="0" sz="1100" spc="10">
                <a:latin typeface="Times New Roman"/>
                <a:cs typeface="Times New Roman"/>
              </a:rPr>
              <a:t>or whether the </a:t>
            </a:r>
            <a:r>
              <a:rPr dirty="0" sz="1100" spc="5">
                <a:latin typeface="Times New Roman"/>
                <a:cs typeface="Times New Roman"/>
              </a:rPr>
              <a:t>train is  </a:t>
            </a:r>
            <a:r>
              <a:rPr dirty="0" sz="1100" spc="10">
                <a:latin typeface="Times New Roman"/>
                <a:cs typeface="Times New Roman"/>
              </a:rPr>
              <a:t>about to leave </a:t>
            </a:r>
            <a:r>
              <a:rPr dirty="0" sz="1100" spc="5">
                <a:latin typeface="Times New Roman"/>
                <a:cs typeface="Times New Roman"/>
              </a:rPr>
              <a:t>without </a:t>
            </a:r>
            <a:r>
              <a:rPr dirty="0" sz="1100" spc="10">
                <a:latin typeface="Times New Roman"/>
                <a:cs typeface="Times New Roman"/>
              </a:rPr>
              <a:t>them. Forbes </a:t>
            </a:r>
            <a:r>
              <a:rPr dirty="0" sz="1100" spc="15">
                <a:latin typeface="Times New Roman"/>
                <a:cs typeface="Times New Roman"/>
              </a:rPr>
              <a:t>ASAP </a:t>
            </a:r>
            <a:r>
              <a:rPr dirty="0" sz="1100" spc="10">
                <a:latin typeface="Times New Roman"/>
                <a:cs typeface="Times New Roman"/>
              </a:rPr>
              <a:t>ran an article with the tine "Is Internet Wealth  Real7"1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issue Forbes listed </a:t>
            </a:r>
            <a:r>
              <a:rPr dirty="0" sz="1100" spc="10">
                <a:latin typeface="Times New Roman"/>
                <a:cs typeface="Times New Roman"/>
              </a:rPr>
              <a:t>53 Internet executives with a total wealth of $48  </a:t>
            </a:r>
            <a:r>
              <a:rPr dirty="0" sz="1100" spc="5">
                <a:latin typeface="Times New Roman"/>
                <a:cs typeface="Times New Roman"/>
              </a:rPr>
              <a:t>billion,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writer </a:t>
            </a:r>
            <a:r>
              <a:rPr dirty="0" sz="1100" spc="10">
                <a:latin typeface="Times New Roman"/>
                <a:cs typeface="Times New Roman"/>
              </a:rPr>
              <a:t>calls a </a:t>
            </a:r>
            <a:r>
              <a:rPr dirty="0" sz="1100" spc="5">
                <a:latin typeface="Times New Roman"/>
                <a:cs typeface="Times New Roman"/>
              </a:rPr>
              <a:t>"blurry snapshot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moving target." </a:t>
            </a:r>
            <a:r>
              <a:rPr dirty="0" sz="1100" spc="10">
                <a:latin typeface="Times New Roman"/>
                <a:cs typeface="Times New Roman"/>
              </a:rPr>
              <a:t>Ben Holmes, </a:t>
            </a:r>
            <a:r>
              <a:rPr dirty="0" sz="1100" spc="5">
                <a:latin typeface="Times New Roman"/>
                <a:cs typeface="Times New Roman"/>
              </a:rPr>
              <a:t>founder  of </a:t>
            </a:r>
            <a:r>
              <a:rPr dirty="0" sz="1100" spc="10">
                <a:latin typeface="Times New Roman"/>
                <a:cs typeface="Times New Roman"/>
              </a:rPr>
              <a:t>an IPO </a:t>
            </a:r>
            <a:r>
              <a:rPr dirty="0" sz="1100" spc="5">
                <a:latin typeface="Times New Roman"/>
                <a:cs typeface="Times New Roman"/>
              </a:rPr>
              <a:t>research </a:t>
            </a:r>
            <a:r>
              <a:rPr dirty="0" sz="1100" spc="10">
                <a:latin typeface="Times New Roman"/>
                <a:cs typeface="Times New Roman"/>
              </a:rPr>
              <a:t>firm, says, </a:t>
            </a:r>
            <a:r>
              <a:rPr dirty="0" sz="1100" spc="5">
                <a:latin typeface="Times New Roman"/>
                <a:cs typeface="Times New Roman"/>
              </a:rPr>
              <a:t>"This wealth isn't like other wealth.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paper, Jay </a:t>
            </a:r>
            <a:r>
              <a:rPr dirty="0" sz="1100" spc="5">
                <a:latin typeface="Times New Roman"/>
                <a:cs typeface="Times New Roman"/>
              </a:rPr>
              <a:t>Walker's  </a:t>
            </a:r>
            <a:r>
              <a:rPr dirty="0" sz="1100" spc="10">
                <a:latin typeface="Times New Roman"/>
                <a:cs typeface="Times New Roman"/>
              </a:rPr>
              <a:t>62 </a:t>
            </a:r>
            <a:r>
              <a:rPr dirty="0" sz="1100" spc="5">
                <a:latin typeface="Times New Roman"/>
                <a:cs typeface="Times New Roman"/>
              </a:rPr>
              <a:t>million shares of Price line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are worth about </a:t>
            </a:r>
            <a:r>
              <a:rPr dirty="0" sz="1100" spc="10">
                <a:latin typeface="Times New Roman"/>
                <a:cs typeface="Times New Roman"/>
              </a:rPr>
              <a:t>$4 </a:t>
            </a:r>
            <a:r>
              <a:rPr dirty="0" sz="1100" spc="5">
                <a:latin typeface="Times New Roman"/>
                <a:cs typeface="Times New Roman"/>
              </a:rPr>
              <a:t>billion, but </a:t>
            </a:r>
            <a:r>
              <a:rPr dirty="0" sz="1100" spc="10">
                <a:latin typeface="Times New Roman"/>
                <a:cs typeface="Times New Roman"/>
              </a:rPr>
              <a:t>nobody knows what  </a:t>
            </a:r>
            <a:r>
              <a:rPr dirty="0" sz="1100" spc="5">
                <a:latin typeface="Times New Roman"/>
                <a:cs typeface="Times New Roman"/>
              </a:rPr>
              <a:t>they're really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worth."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Early in the </a:t>
            </a:r>
            <a:r>
              <a:rPr dirty="0" sz="1100" spc="10">
                <a:latin typeface="Times New Roman"/>
                <a:cs typeface="Times New Roman"/>
              </a:rPr>
              <a:t>year 2000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 Journal ran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front </a:t>
            </a:r>
            <a:r>
              <a:rPr dirty="0" sz="1100" spc="10">
                <a:latin typeface="Times New Roman"/>
                <a:cs typeface="Times New Roman"/>
              </a:rPr>
              <a:t>page </a:t>
            </a:r>
            <a:r>
              <a:rPr dirty="0" sz="1100" spc="5">
                <a:latin typeface="Times New Roman"/>
                <a:cs typeface="Times New Roman"/>
              </a:rPr>
              <a:t>article entitled </a:t>
            </a:r>
            <a:r>
              <a:rPr dirty="0" sz="1100" spc="15">
                <a:latin typeface="Times New Roman"/>
                <a:cs typeface="Times New Roman"/>
              </a:rPr>
              <a:t>"How </a:t>
            </a:r>
            <a:r>
              <a:rPr dirty="0" sz="1100" spc="5">
                <a:latin typeface="Times New Roman"/>
                <a:cs typeface="Times New Roman"/>
              </a:rPr>
              <a:t>High  Is </a:t>
            </a:r>
            <a:r>
              <a:rPr dirty="0" sz="1100" spc="10">
                <a:latin typeface="Times New Roman"/>
                <a:cs typeface="Times New Roman"/>
              </a:rPr>
              <a:t>Too High </a:t>
            </a:r>
            <a:r>
              <a:rPr dirty="0" sz="1100" spc="5">
                <a:latin typeface="Times New Roman"/>
                <a:cs typeface="Times New Roman"/>
              </a:rPr>
              <a:t>for Stocks That Lead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Revolution?"2 The </a:t>
            </a:r>
            <a:r>
              <a:rPr dirty="0" sz="1100" spc="5">
                <a:latin typeface="Times New Roman"/>
                <a:cs typeface="Times New Roman"/>
              </a:rPr>
              <a:t>article subtitle is "Whether  old </a:t>
            </a:r>
            <a:r>
              <a:rPr dirty="0" sz="1100" spc="10">
                <a:latin typeface="Times New Roman"/>
                <a:cs typeface="Times New Roman"/>
              </a:rPr>
              <a:t>valuation </a:t>
            </a:r>
            <a:r>
              <a:rPr dirty="0" sz="1100" spc="5">
                <a:latin typeface="Times New Roman"/>
                <a:cs typeface="Times New Roman"/>
              </a:rPr>
              <a:t>rules 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ignored </a:t>
            </a:r>
            <a:r>
              <a:rPr dirty="0" sz="1100" spc="10">
                <a:latin typeface="Times New Roman"/>
                <a:cs typeface="Times New Roman"/>
              </a:rPr>
              <a:t>for some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key </a:t>
            </a:r>
            <a:r>
              <a:rPr dirty="0" sz="1100" spc="5">
                <a:latin typeface="Times New Roman"/>
                <a:cs typeface="Times New Roman"/>
              </a:rPr>
              <a:t>to volatile </a:t>
            </a:r>
            <a:r>
              <a:rPr dirty="0" sz="1100" spc="10">
                <a:latin typeface="Times New Roman"/>
                <a:cs typeface="Times New Roman"/>
              </a:rPr>
              <a:t>NASDAQ."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this chapter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show, </a:t>
            </a:r>
            <a:r>
              <a:rPr dirty="0" sz="1100" spc="5">
                <a:latin typeface="Times New Roman"/>
                <a:cs typeface="Times New Roman"/>
              </a:rPr>
              <a:t>investors historically have </a:t>
            </a:r>
            <a:r>
              <a:rPr dirty="0" sz="1100" spc="10">
                <a:latin typeface="Times New Roman"/>
                <a:cs typeface="Times New Roman"/>
              </a:rPr>
              <a:t>paid </a:t>
            </a:r>
            <a:r>
              <a:rPr dirty="0" sz="1100" spc="5">
                <a:latin typeface="Times New Roman"/>
                <a:cs typeface="Times New Roman"/>
              </a:rPr>
              <a:t>considerable attention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firm's price-earnings  ratio, </a:t>
            </a:r>
            <a:r>
              <a:rPr dirty="0" sz="1100" spc="10">
                <a:latin typeface="Times New Roman"/>
                <a:cs typeface="Times New Roman"/>
              </a:rPr>
              <a:t>widely </a:t>
            </a:r>
            <a:r>
              <a:rPr dirty="0" sz="1100" spc="5">
                <a:latin typeface="Times New Roman"/>
                <a:cs typeface="Times New Roman"/>
              </a:rPr>
              <a:t>viewed </a:t>
            </a:r>
            <a:r>
              <a:rPr dirty="0" sz="1100" spc="10">
                <a:latin typeface="Times New Roman"/>
                <a:cs typeface="Times New Roman"/>
              </a:rPr>
              <a:t>as a </a:t>
            </a:r>
            <a:r>
              <a:rPr dirty="0" sz="1100" spc="5">
                <a:latin typeface="Times New Roman"/>
                <a:cs typeface="Times New Roman"/>
              </a:rPr>
              <a:t>useful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of relative </a:t>
            </a:r>
            <a:r>
              <a:rPr dirty="0" sz="1100" spc="10">
                <a:latin typeface="Times New Roman"/>
                <a:cs typeface="Times New Roman"/>
              </a:rPr>
              <a:t>value. </a:t>
            </a:r>
            <a:r>
              <a:rPr dirty="0" sz="1100" spc="15">
                <a:latin typeface="Times New Roman"/>
                <a:cs typeface="Times New Roman"/>
              </a:rPr>
              <a:t>PEs </a:t>
            </a:r>
            <a:r>
              <a:rPr dirty="0" sz="1100" spc="10">
                <a:latin typeface="Times New Roman"/>
                <a:cs typeface="Times New Roman"/>
              </a:rPr>
              <a:t>around </a:t>
            </a:r>
            <a:r>
              <a:rPr dirty="0" sz="1100" spc="15">
                <a:latin typeface="Times New Roman"/>
                <a:cs typeface="Times New Roman"/>
              </a:rPr>
              <a:t>15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20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the norm. </a:t>
            </a:r>
            <a:r>
              <a:rPr dirty="0" sz="1100" spc="5">
                <a:latin typeface="Times New Roman"/>
                <a:cs typeface="Times New Roman"/>
              </a:rPr>
              <a:t>In early </a:t>
            </a:r>
            <a:r>
              <a:rPr dirty="0" sz="1100" spc="10">
                <a:latin typeface="Times New Roman"/>
                <a:cs typeface="Times New Roman"/>
              </a:rPr>
              <a:t>2000, however,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15">
                <a:latin typeface="Times New Roman"/>
                <a:cs typeface="Times New Roman"/>
              </a:rPr>
              <a:t>PE </a:t>
            </a:r>
            <a:r>
              <a:rPr dirty="0" sz="1100" spc="5">
                <a:latin typeface="Times New Roman"/>
                <a:cs typeface="Times New Roman"/>
              </a:rPr>
              <a:t>ratio in excess of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accounted for  about </a:t>
            </a:r>
            <a:r>
              <a:rPr dirty="0" sz="1100" spc="10">
                <a:latin typeface="Times New Roman"/>
                <a:cs typeface="Times New Roman"/>
              </a:rPr>
              <a:t>20 percent of the </a:t>
            </a:r>
            <a:r>
              <a:rPr dirty="0" sz="1100" spc="5">
                <a:latin typeface="Times New Roman"/>
                <a:cs typeface="Times New Roman"/>
              </a:rPr>
              <a:t>total </a:t>
            </a:r>
            <a:r>
              <a:rPr dirty="0" sz="1100" spc="10">
                <a:latin typeface="Times New Roman"/>
                <a:cs typeface="Times New Roman"/>
              </a:rPr>
              <a:t>market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NASDAQ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10" b="1" i="1">
                <a:latin typeface="Times New Roman"/>
                <a:cs typeface="Times New Roman"/>
              </a:rPr>
              <a:t>Value comes from </a:t>
            </a:r>
            <a:r>
              <a:rPr dirty="0" sz="1100" spc="5" b="1" i="1">
                <a:latin typeface="Times New Roman"/>
                <a:cs typeface="Times New Roman"/>
              </a:rPr>
              <a:t>utility; utility </a:t>
            </a:r>
            <a:r>
              <a:rPr dirty="0" sz="1100" spc="10" b="1" i="1">
                <a:latin typeface="Times New Roman"/>
                <a:cs typeface="Times New Roman"/>
              </a:rPr>
              <a:t>comes from a </a:t>
            </a:r>
            <a:r>
              <a:rPr dirty="0" sz="1100" spc="5" b="1" i="1">
                <a:latin typeface="Times New Roman"/>
                <a:cs typeface="Times New Roman"/>
              </a:rPr>
              <a:t>variety of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sources.</a:t>
            </a:r>
            <a:endParaRPr sz="1100">
              <a:latin typeface="Times New Roman"/>
              <a:cs typeface="Times New Roman"/>
            </a:endParaRPr>
          </a:p>
          <a:p>
            <a:pPr algn="ctr" marL="92075" marR="86360">
              <a:lnSpc>
                <a:spcPts val="1300"/>
              </a:lnSpc>
              <a:spcBef>
                <a:spcPts val="50"/>
              </a:spcBef>
            </a:pPr>
            <a:r>
              <a:rPr dirty="0" sz="1100" spc="10" b="1" i="1">
                <a:latin typeface="Times New Roman"/>
                <a:cs typeface="Times New Roman"/>
              </a:rPr>
              <a:t>Fundamental </a:t>
            </a:r>
            <a:r>
              <a:rPr dirty="0" sz="1100" spc="5" b="1" i="1">
                <a:latin typeface="Times New Roman"/>
                <a:cs typeface="Times New Roman"/>
              </a:rPr>
              <a:t>analysts believe securities are priced </a:t>
            </a:r>
            <a:r>
              <a:rPr dirty="0" sz="1100" spc="10" b="1" i="1">
                <a:latin typeface="Times New Roman"/>
                <a:cs typeface="Times New Roman"/>
              </a:rPr>
              <a:t>according </a:t>
            </a:r>
            <a:r>
              <a:rPr dirty="0" sz="1100" spc="5" b="1" i="1">
                <a:latin typeface="Times New Roman"/>
                <a:cs typeface="Times New Roman"/>
              </a:rPr>
              <a:t>to </a:t>
            </a:r>
            <a:r>
              <a:rPr dirty="0" sz="1100" spc="10" b="1" i="1">
                <a:latin typeface="Times New Roman"/>
                <a:cs typeface="Times New Roman"/>
              </a:rPr>
              <a:t>fundamental economic  </a:t>
            </a:r>
            <a:r>
              <a:rPr dirty="0" sz="1100" spc="5" b="1" i="1">
                <a:latin typeface="Times New Roman"/>
                <a:cs typeface="Times New Roman"/>
              </a:rPr>
              <a:t>data. Technical analysts think supply </a:t>
            </a:r>
            <a:r>
              <a:rPr dirty="0" sz="1100" spc="15" b="1" i="1">
                <a:latin typeface="Times New Roman"/>
                <a:cs typeface="Times New Roman"/>
              </a:rPr>
              <a:t>and demand </a:t>
            </a:r>
            <a:r>
              <a:rPr dirty="0" sz="1100" spc="5" b="1" i="1">
                <a:latin typeface="Times New Roman"/>
                <a:cs typeface="Times New Roman"/>
              </a:rPr>
              <a:t>factors play the </a:t>
            </a:r>
            <a:r>
              <a:rPr dirty="0" sz="1100" spc="10" b="1" i="1">
                <a:latin typeface="Times New Roman"/>
                <a:cs typeface="Times New Roman"/>
              </a:rPr>
              <a:t>most </a:t>
            </a:r>
            <a:r>
              <a:rPr dirty="0" sz="1100" spc="5" b="1" i="1">
                <a:latin typeface="Times New Roman"/>
                <a:cs typeface="Times New Roman"/>
              </a:rPr>
              <a:t>important</a:t>
            </a:r>
            <a:r>
              <a:rPr dirty="0" sz="1100" spc="7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role.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Investors' </a:t>
            </a:r>
            <a:r>
              <a:rPr dirty="0" sz="1100" spc="10" b="1">
                <a:latin typeface="Times New Roman"/>
                <a:cs typeface="Times New Roman"/>
              </a:rPr>
              <a:t>Understanding of Risk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Premiums: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Investors are almost always risk-averse. </a:t>
            </a:r>
            <a:r>
              <a:rPr dirty="0" sz="1100" spc="5">
                <a:latin typeface="Times New Roman"/>
                <a:cs typeface="Times New Roman"/>
              </a:rPr>
              <a:t>Investors often </a:t>
            </a:r>
            <a:r>
              <a:rPr dirty="0" sz="1100" spc="10">
                <a:latin typeface="Times New Roman"/>
                <a:cs typeface="Times New Roman"/>
              </a:rPr>
              <a:t>cannot </a:t>
            </a:r>
            <a:r>
              <a:rPr dirty="0" sz="1100" spc="5">
                <a:latin typeface="Times New Roman"/>
                <a:cs typeface="Times New Roman"/>
              </a:rPr>
              <a:t>explicitly define risk, </a:t>
            </a:r>
            <a:r>
              <a:rPr dirty="0" sz="1100" spc="10">
                <a:latin typeface="Times New Roman"/>
                <a:cs typeface="Times New Roman"/>
              </a:rPr>
              <a:t>but  </a:t>
            </a:r>
            <a:r>
              <a:rPr dirty="0" sz="1100" spc="5">
                <a:latin typeface="Times New Roman"/>
                <a:cs typeface="Times New Roman"/>
              </a:rPr>
              <a:t>they have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intuitive understanding of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0">
                <a:latin typeface="Times New Roman"/>
                <a:cs typeface="Times New Roman"/>
              </a:rPr>
              <a:t>They do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like </a:t>
            </a:r>
            <a:r>
              <a:rPr dirty="0" sz="1100" spc="5">
                <a:latin typeface="Times New Roman"/>
                <a:cs typeface="Times New Roman"/>
              </a:rPr>
              <a:t>taking risks, but will </a:t>
            </a:r>
            <a:r>
              <a:rPr dirty="0" sz="1100" spc="10">
                <a:latin typeface="Times New Roman"/>
                <a:cs typeface="Times New Roman"/>
              </a:rPr>
              <a:t>do so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order to increase potential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return- </a:t>
            </a:r>
            <a:r>
              <a:rPr dirty="0" sz="1100" spc="10">
                <a:latin typeface="Times New Roman"/>
                <a:cs typeface="Times New Roman"/>
              </a:rPr>
              <a:t>Preceding </a:t>
            </a:r>
            <a:r>
              <a:rPr dirty="0" sz="1100" spc="5">
                <a:latin typeface="Times New Roman"/>
                <a:cs typeface="Times New Roman"/>
              </a:rPr>
              <a:t>chapters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discussed </a:t>
            </a:r>
            <a:r>
              <a:rPr dirty="0" sz="1100" spc="10">
                <a:latin typeface="Times New Roman"/>
                <a:cs typeface="Times New Roman"/>
              </a:rPr>
              <a:t>how  investors can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the variance of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returns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proxy for risk. </a:t>
            </a:r>
            <a:r>
              <a:rPr dirty="0" sz="1100" spc="10">
                <a:latin typeface="Times New Roman"/>
                <a:cs typeface="Times New Roman"/>
              </a:rPr>
              <a:t>This balance  between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reason un-bonds have higher yields to maturity than </a:t>
            </a:r>
            <a:r>
              <a:rPr dirty="0" sz="1100" spc="10">
                <a:latin typeface="Times New Roman"/>
                <a:cs typeface="Times New Roman"/>
              </a:rPr>
              <a:t>U.S.  </a:t>
            </a:r>
            <a:r>
              <a:rPr dirty="0" sz="1100" spc="5">
                <a:latin typeface="Times New Roman"/>
                <a:cs typeface="Times New Roman"/>
              </a:rPr>
              <a:t>Treasury bonds,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10">
                <a:latin typeface="Times New Roman"/>
                <a:cs typeface="Times New Roman"/>
              </a:rPr>
              <a:t>some shares </a:t>
            </a:r>
            <a:r>
              <a:rPr dirty="0" sz="1100" spc="5">
                <a:latin typeface="Times New Roman"/>
                <a:cs typeface="Times New Roman"/>
              </a:rPr>
              <a:t>of stock sell for more </a:t>
            </a:r>
            <a:r>
              <a:rPr dirty="0" sz="1100" spc="10">
                <a:latin typeface="Times New Roman"/>
                <a:cs typeface="Times New Roman"/>
              </a:rPr>
              <a:t>than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others.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Time Value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Money: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12700" marR="698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Everyone </a:t>
            </a:r>
            <a:r>
              <a:rPr dirty="0" sz="1100" spc="5">
                <a:latin typeface="Times New Roman"/>
                <a:cs typeface="Times New Roman"/>
              </a:rPr>
              <a:t>agrees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this basic principle, </a:t>
            </a:r>
            <a:r>
              <a:rPr dirty="0" sz="1100" spc="10">
                <a:latin typeface="Times New Roman"/>
                <a:cs typeface="Times New Roman"/>
              </a:rPr>
              <a:t>even those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would not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10">
                <a:latin typeface="Times New Roman"/>
                <a:cs typeface="Times New Roman"/>
              </a:rPr>
              <a:t>a balance </a:t>
            </a:r>
            <a:r>
              <a:rPr dirty="0" sz="1100" spc="5">
                <a:latin typeface="Times New Roman"/>
                <a:cs typeface="Times New Roman"/>
              </a:rPr>
              <a:t>sheet if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they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saw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one.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People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postpone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paying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bills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prefer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paycheck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now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rather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than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later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40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7037"/>
            <a:ext cx="5337175" cy="922909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7620">
              <a:lnSpc>
                <a:spcPts val="1300"/>
              </a:lnSpc>
              <a:spcBef>
                <a:spcPts val="185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Ever </a:t>
            </a:r>
            <a:r>
              <a:rPr dirty="0" sz="1100" spc="5">
                <a:latin typeface="Times New Roman"/>
                <a:cs typeface="Times New Roman"/>
              </a:rPr>
              <a:t>tiling else </a:t>
            </a:r>
            <a:r>
              <a:rPr dirty="0" sz="1100" spc="10">
                <a:latin typeface="Times New Roman"/>
                <a:cs typeface="Times New Roman"/>
              </a:rPr>
              <a:t>being equal,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longer someone </a:t>
            </a:r>
            <a:r>
              <a:rPr dirty="0" sz="1100" spc="5">
                <a:latin typeface="Times New Roman"/>
                <a:cs typeface="Times New Roman"/>
              </a:rPr>
              <a:t>must wait </a:t>
            </a:r>
            <a:r>
              <a:rPr dirty="0" sz="1100" spc="10">
                <a:latin typeface="Times New Roman"/>
                <a:cs typeface="Times New Roman"/>
              </a:rPr>
              <a:t>for the payoff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an  </a:t>
            </a:r>
            <a:r>
              <a:rPr dirty="0" sz="1100" spc="5">
                <a:latin typeface="Times New Roman"/>
                <a:cs typeface="Times New Roman"/>
              </a:rPr>
              <a:t>investment, die </a:t>
            </a:r>
            <a:r>
              <a:rPr dirty="0" sz="1100" spc="10">
                <a:latin typeface="Times New Roman"/>
                <a:cs typeface="Times New Roman"/>
              </a:rPr>
              <a:t>less the investment </a:t>
            </a:r>
            <a:r>
              <a:rPr dirty="0" sz="1100" spc="5">
                <a:latin typeface="Times New Roman"/>
                <a:cs typeface="Times New Roman"/>
              </a:rPr>
              <a:t>is worth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today.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Suppose </a:t>
            </a:r>
            <a:r>
              <a:rPr dirty="0" sz="1100" spc="10">
                <a:latin typeface="Times New Roman"/>
                <a:cs typeface="Times New Roman"/>
              </a:rPr>
              <a:t>a AAA-rated firm </a:t>
            </a:r>
            <a:r>
              <a:rPr dirty="0" sz="1100" spc="5">
                <a:latin typeface="Times New Roman"/>
                <a:cs typeface="Times New Roman"/>
              </a:rPr>
              <a:t>tries to issue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zero </a:t>
            </a:r>
            <a:r>
              <a:rPr dirty="0" sz="1100" spc="10">
                <a:latin typeface="Times New Roman"/>
                <a:cs typeface="Times New Roman"/>
              </a:rPr>
              <a:t>coupon consol; at what price </a:t>
            </a:r>
            <a:r>
              <a:rPr dirty="0" sz="1100" spc="5">
                <a:latin typeface="Times New Roman"/>
                <a:cs typeface="Times New Roman"/>
              </a:rPr>
              <a:t>might it </a:t>
            </a:r>
            <a:r>
              <a:rPr dirty="0" sz="1100" spc="10">
                <a:latin typeface="Times New Roman"/>
                <a:cs typeface="Times New Roman"/>
              </a:rPr>
              <a:t>sell7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might have some collector's value, but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investment value </a:t>
            </a:r>
            <a:r>
              <a:rPr dirty="0" sz="1100" spc="5">
                <a:latin typeface="Times New Roman"/>
                <a:cs typeface="Times New Roman"/>
              </a:rPr>
              <a:t>is nil. </a:t>
            </a:r>
            <a:r>
              <a:rPr dirty="0" sz="1100" spc="10">
                <a:latin typeface="Times New Roman"/>
                <a:cs typeface="Times New Roman"/>
              </a:rPr>
              <a:t>What good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right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receive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interest forever? </a:t>
            </a:r>
            <a:r>
              <a:rPr dirty="0" sz="1100" spc="10">
                <a:latin typeface="Times New Roman"/>
                <a:cs typeface="Times New Roman"/>
              </a:rPr>
              <a:t>Similarly, when Coca-Cola and </a:t>
            </a:r>
            <a:r>
              <a:rPr dirty="0" sz="1100" spc="5">
                <a:latin typeface="Times New Roman"/>
                <a:cs typeface="Times New Roman"/>
              </a:rPr>
              <a:t>Disney issued </a:t>
            </a:r>
            <a:r>
              <a:rPr dirty="0" sz="1100" spc="10">
                <a:latin typeface="Times New Roman"/>
                <a:cs typeface="Times New Roman"/>
              </a:rPr>
              <a:t>the 100-year  </a:t>
            </a:r>
            <a:r>
              <a:rPr dirty="0" sz="1100" spc="5">
                <a:latin typeface="Times New Roman"/>
                <a:cs typeface="Times New Roman"/>
              </a:rPr>
              <a:t>bonds described in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earlier chapter, </a:t>
            </a:r>
            <a:r>
              <a:rPr dirty="0" sz="1100" spc="10">
                <a:latin typeface="Times New Roman"/>
                <a:cs typeface="Times New Roman"/>
              </a:rPr>
              <a:t>why was </a:t>
            </a:r>
            <a:r>
              <a:rPr dirty="0" sz="1100" spc="5">
                <a:latin typeface="Times New Roman"/>
                <a:cs typeface="Times New Roman"/>
              </a:rPr>
              <a:t>their initial market price </a:t>
            </a:r>
            <a:r>
              <a:rPr dirty="0" sz="1100" spc="10">
                <a:latin typeface="Times New Roman"/>
                <a:cs typeface="Times New Roman"/>
              </a:rPr>
              <a:t>such a deep 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 spc="10">
                <a:latin typeface="Times New Roman"/>
                <a:cs typeface="Times New Roman"/>
              </a:rPr>
              <a:t>from par?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answer </a:t>
            </a:r>
            <a:r>
              <a:rPr dirty="0" sz="1100" spc="5">
                <a:latin typeface="Times New Roman"/>
                <a:cs typeface="Times New Roman"/>
              </a:rPr>
              <a:t>is obvious: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of the par value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generations  </a:t>
            </a:r>
            <a:r>
              <a:rPr dirty="0" sz="1100" spc="10">
                <a:latin typeface="Times New Roman"/>
                <a:cs typeface="Times New Roman"/>
              </a:rPr>
              <a:t>from now, and people are not willing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pay much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cash </a:t>
            </a:r>
            <a:r>
              <a:rPr dirty="0" sz="1100" spc="5">
                <a:latin typeface="Times New Roman"/>
                <a:cs typeface="Times New Roman"/>
              </a:rPr>
              <a:t>flow that distant.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bond's  current </a:t>
            </a:r>
            <a:r>
              <a:rPr dirty="0" sz="1100" spc="10">
                <a:latin typeface="Times New Roman"/>
                <a:cs typeface="Times New Roman"/>
              </a:rPr>
              <a:t>value comes almost </a:t>
            </a:r>
            <a:r>
              <a:rPr dirty="0" sz="1100" spc="5">
                <a:latin typeface="Times New Roman"/>
                <a:cs typeface="Times New Roman"/>
              </a:rPr>
              <a:t>entirely </a:t>
            </a:r>
            <a:r>
              <a:rPr dirty="0" sz="1100" spc="10">
                <a:latin typeface="Times New Roman"/>
                <a:cs typeface="Times New Roman"/>
              </a:rPr>
              <a:t>from the coupon </a:t>
            </a:r>
            <a:r>
              <a:rPr dirty="0" sz="1100" spc="5">
                <a:latin typeface="Times New Roman"/>
                <a:cs typeface="Times New Roman"/>
              </a:rPr>
              <a:t>stream.3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15">
                <a:latin typeface="Times New Roman"/>
                <a:cs typeface="Times New Roman"/>
              </a:rPr>
              <a:t>75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the eventual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principal will </a:t>
            </a:r>
            <a:r>
              <a:rPr dirty="0" sz="1100" spc="5">
                <a:latin typeface="Times New Roman"/>
                <a:cs typeface="Times New Roman"/>
              </a:rPr>
              <a:t>start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matter, </a:t>
            </a:r>
            <a:r>
              <a:rPr dirty="0" sz="1100" spc="10">
                <a:latin typeface="Times New Roman"/>
                <a:cs typeface="Times New Roman"/>
              </a:rPr>
              <a:t>but in 1996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had </a:t>
            </a:r>
            <a:r>
              <a:rPr dirty="0" sz="1100" spc="5">
                <a:latin typeface="Times New Roman"/>
                <a:cs typeface="Times New Roman"/>
              </a:rPr>
              <a:t>little </a:t>
            </a:r>
            <a:r>
              <a:rPr dirty="0" sz="1100" spc="10">
                <a:latin typeface="Times New Roman"/>
                <a:cs typeface="Times New Roman"/>
              </a:rPr>
              <a:t>impact on the present  </a:t>
            </a:r>
            <a:r>
              <a:rPr dirty="0" sz="1100" spc="5">
                <a:latin typeface="Times New Roman"/>
                <a:cs typeface="Times New Roman"/>
              </a:rPr>
              <a:t>value 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">
                <a:latin typeface="Times New Roman"/>
                <a:cs typeface="Times New Roman"/>
              </a:rPr>
              <a:t> bond.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257175" marR="255270">
              <a:lnSpc>
                <a:spcPts val="130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Everything else being equal, the longer someone must wait </a:t>
            </a:r>
            <a:r>
              <a:rPr dirty="0" sz="1100" spc="5" b="1" i="1">
                <a:latin typeface="Times New Roman"/>
                <a:cs typeface="Times New Roman"/>
              </a:rPr>
              <a:t>for the payoff </a:t>
            </a:r>
            <a:r>
              <a:rPr dirty="0" sz="1100" spc="10" b="1" i="1">
                <a:latin typeface="Times New Roman"/>
                <a:cs typeface="Times New Roman"/>
              </a:rPr>
              <a:t>from an  </a:t>
            </a:r>
            <a:r>
              <a:rPr dirty="0" sz="1100" spc="10" b="1" i="1">
                <a:latin typeface="Times New Roman"/>
                <a:cs typeface="Times New Roman"/>
              </a:rPr>
              <a:t>investment, the less the investment </a:t>
            </a:r>
            <a:r>
              <a:rPr dirty="0" sz="1100" spc="5" b="1" i="1">
                <a:latin typeface="Times New Roman"/>
                <a:cs typeface="Times New Roman"/>
              </a:rPr>
              <a:t>is </a:t>
            </a:r>
            <a:r>
              <a:rPr dirty="0" sz="1100" spc="10" b="1" i="1">
                <a:latin typeface="Times New Roman"/>
                <a:cs typeface="Times New Roman"/>
              </a:rPr>
              <a:t>worth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today.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Importance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Cash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Flows: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Start-up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often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zero sales. It takes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to develop products, particularly  those that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innovative </a:t>
            </a:r>
            <a:r>
              <a:rPr dirty="0" sz="1100" spc="10">
                <a:latin typeface="Times New Roman"/>
                <a:cs typeface="Times New Roman"/>
              </a:rPr>
              <a:t>and brimming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technology. Some </a:t>
            </a:r>
            <a:r>
              <a:rPr dirty="0" sz="1100" spc="5">
                <a:latin typeface="Times New Roman"/>
                <a:cs typeface="Times New Roman"/>
              </a:rPr>
              <a:t>of the great success stories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recent years, like Microsoft, </a:t>
            </a:r>
            <a:r>
              <a:rPr dirty="0" sz="1100" spc="10">
                <a:latin typeface="Times New Roman"/>
                <a:cs typeface="Times New Roman"/>
              </a:rPr>
              <a:t>Yahoo </a:t>
            </a:r>
            <a:r>
              <a:rPr dirty="0" sz="1100" spc="5">
                <a:latin typeface="Times New Roman"/>
                <a:cs typeface="Times New Roman"/>
              </a:rPr>
              <a:t>and Apple, all involved </a:t>
            </a:r>
            <a:r>
              <a:rPr dirty="0" sz="1100" spc="10">
                <a:latin typeface="Times New Roman"/>
                <a:cs typeface="Times New Roman"/>
              </a:rPr>
              <a:t>a period of time when the 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spent money at a </a:t>
            </a:r>
            <a:r>
              <a:rPr dirty="0" sz="1100" spc="5">
                <a:latin typeface="Times New Roman"/>
                <a:cs typeface="Times New Roman"/>
              </a:rPr>
              <a:t>steady </a:t>
            </a:r>
            <a:r>
              <a:rPr dirty="0" sz="1100" spc="10">
                <a:latin typeface="Times New Roman"/>
                <a:cs typeface="Times New Roman"/>
              </a:rPr>
              <a:t>pace </a:t>
            </a:r>
            <a:r>
              <a:rPr dirty="0" sz="1100" spc="5">
                <a:latin typeface="Times New Roman"/>
                <a:cs typeface="Times New Roman"/>
              </a:rPr>
              <a:t>while little </a:t>
            </a:r>
            <a:r>
              <a:rPr dirty="0" sz="1100" spc="10">
                <a:latin typeface="Times New Roman"/>
                <a:cs typeface="Times New Roman"/>
              </a:rPr>
              <a:t>was coming </a:t>
            </a:r>
            <a:r>
              <a:rPr dirty="0" sz="1100" spc="5">
                <a:latin typeface="Times New Roman"/>
                <a:cs typeface="Times New Roman"/>
              </a:rPr>
              <a:t>in. </a:t>
            </a:r>
            <a:r>
              <a:rPr dirty="0" sz="1100" spc="10">
                <a:latin typeface="Times New Roman"/>
                <a:cs typeface="Times New Roman"/>
              </a:rPr>
              <a:t>Investors understand this  </a:t>
            </a:r>
            <a:r>
              <a:rPr dirty="0" sz="1100" spc="5">
                <a:latin typeface="Times New Roman"/>
                <a:cs typeface="Times New Roman"/>
              </a:rPr>
              <a:t>process arid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are willing to put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seed capital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help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ventures get off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ground.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market's </a:t>
            </a:r>
            <a:r>
              <a:rPr dirty="0" sz="1100" spc="10">
                <a:latin typeface="Times New Roman"/>
                <a:cs typeface="Times New Roman"/>
              </a:rPr>
              <a:t>patience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unlimited, </a:t>
            </a:r>
            <a:r>
              <a:rPr dirty="0" sz="1100" spc="10">
                <a:latin typeface="Times New Roman"/>
                <a:cs typeface="Times New Roman"/>
              </a:rPr>
              <a:t>however. Eventually, the shareholders expect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see 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lead to product sales </a:t>
            </a:r>
            <a:r>
              <a:rPr dirty="0" sz="1100" spc="10">
                <a:latin typeface="Times New Roman"/>
                <a:cs typeface="Times New Roman"/>
              </a:rPr>
              <a:t>and to </a:t>
            </a:r>
            <a:r>
              <a:rPr dirty="0" sz="1100" spc="5">
                <a:latin typeface="Times New Roman"/>
                <a:cs typeface="Times New Roman"/>
              </a:rPr>
              <a:t>profits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those </a:t>
            </a:r>
            <a:r>
              <a:rPr dirty="0" sz="1100" spc="5">
                <a:latin typeface="Times New Roman"/>
                <a:cs typeface="Times New Roman"/>
              </a:rPr>
              <a:t>sales. </a:t>
            </a:r>
            <a:r>
              <a:rPr dirty="0" sz="1100" spc="10">
                <a:latin typeface="Times New Roman"/>
                <a:cs typeface="Times New Roman"/>
              </a:rPr>
              <a:t>Share price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appreciation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cash dividends </a:t>
            </a:r>
            <a:r>
              <a:rPr dirty="0" sz="1100" spc="10">
                <a:latin typeface="Times New Roman"/>
                <a:cs typeface="Times New Roman"/>
              </a:rPr>
              <a:t>stem </a:t>
            </a:r>
            <a:r>
              <a:rPr dirty="0" sz="1100" spc="5">
                <a:latin typeface="Times New Roman"/>
                <a:cs typeface="Times New Roman"/>
              </a:rPr>
              <a:t>directly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profitability of the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importance </a:t>
            </a:r>
            <a:r>
              <a:rPr dirty="0" sz="1100" spc="5">
                <a:latin typeface="Times New Roman"/>
                <a:cs typeface="Times New Roman"/>
              </a:rPr>
              <a:t>of earnings never subsides. In fact,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investment research deals  primarily with predicting future earnings. </a:t>
            </a:r>
            <a:r>
              <a:rPr dirty="0" sz="1100" spc="10">
                <a:latin typeface="Times New Roman"/>
                <a:cs typeface="Times New Roman"/>
              </a:rPr>
              <a:t>The link </a:t>
            </a:r>
            <a:r>
              <a:rPr dirty="0" sz="1100" spc="5">
                <a:latin typeface="Times New Roman"/>
                <a:cs typeface="Times New Roman"/>
              </a:rPr>
              <a:t>between earnings, dividends,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price  appreciation is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established,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all analysts </a:t>
            </a:r>
            <a:r>
              <a:rPr dirty="0" sz="1100" spc="10">
                <a:latin typeface="Times New Roman"/>
                <a:cs typeface="Times New Roman"/>
              </a:rPr>
              <a:t>know that good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are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important.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While earnings are </a:t>
            </a:r>
            <a:r>
              <a:rPr dirty="0" sz="1100" spc="5">
                <a:latin typeface="Times New Roman"/>
                <a:cs typeface="Times New Roman"/>
              </a:rPr>
              <a:t>clearly </a:t>
            </a:r>
            <a:r>
              <a:rPr dirty="0" sz="1100" spc="10">
                <a:latin typeface="Times New Roman"/>
                <a:cs typeface="Times New Roman"/>
              </a:rPr>
              <a:t>important,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clear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important dividends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to the  contemporary investor. At one time </a:t>
            </a:r>
            <a:r>
              <a:rPr dirty="0" sz="1100" spc="5">
                <a:latin typeface="Times New Roman"/>
                <a:cs typeface="Times New Roman"/>
              </a:rPr>
              <a:t>many investors selected </a:t>
            </a:r>
            <a:r>
              <a:rPr dirty="0" sz="1100" spc="10">
                <a:latin typeface="Times New Roman"/>
                <a:cs typeface="Times New Roman"/>
              </a:rPr>
              <a:t>a stock </a:t>
            </a:r>
            <a:r>
              <a:rPr dirty="0" sz="1100" spc="5">
                <a:latin typeface="Times New Roman"/>
                <a:cs typeface="Times New Roman"/>
              </a:rPr>
              <a:t>largely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basis of 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expected </a:t>
            </a:r>
            <a:r>
              <a:rPr dirty="0" sz="1100" spc="10">
                <a:latin typeface="Times New Roman"/>
                <a:cs typeface="Times New Roman"/>
              </a:rPr>
              <a:t>dividends; the average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was about </a:t>
            </a:r>
            <a:r>
              <a:rPr dirty="0" sz="1100" spc="15">
                <a:latin typeface="Times New Roman"/>
                <a:cs typeface="Times New Roman"/>
              </a:rPr>
              <a:t>5% </a:t>
            </a:r>
            <a:r>
              <a:rPr dirty="0" sz="1100" spc="10">
                <a:latin typeface="Times New Roman"/>
                <a:cs typeface="Times New Roman"/>
              </a:rPr>
              <a:t>in the early 1980s. There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a bird-  </a:t>
            </a:r>
            <a:r>
              <a:rPr dirty="0" sz="1100" spc="5">
                <a:latin typeface="Times New Roman"/>
                <a:cs typeface="Times New Roman"/>
              </a:rPr>
              <a:t>in-the-hand </a:t>
            </a:r>
            <a:r>
              <a:rPr dirty="0" sz="1100" spc="10">
                <a:latin typeface="Times New Roman"/>
                <a:cs typeface="Times New Roman"/>
              </a:rPr>
              <a:t>argument </a:t>
            </a:r>
            <a:r>
              <a:rPr dirty="0" sz="1100" spc="5">
                <a:latin typeface="Times New Roman"/>
                <a:cs typeface="Times New Roman"/>
              </a:rPr>
              <a:t>that placed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high </a:t>
            </a:r>
            <a:r>
              <a:rPr dirty="0" sz="1100">
                <a:latin typeface="Times New Roman"/>
                <a:cs typeface="Times New Roman"/>
              </a:rPr>
              <a:t>priority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cash receipts </a:t>
            </a:r>
            <a:r>
              <a:rPr dirty="0" sz="1100" spc="10">
                <a:latin typeface="Times New Roman"/>
                <a:cs typeface="Times New Roman"/>
              </a:rPr>
              <a:t>now, with a much </a:t>
            </a:r>
            <a:r>
              <a:rPr dirty="0" sz="1100" spc="5">
                <a:latin typeface="Times New Roman"/>
                <a:cs typeface="Times New Roman"/>
              </a:rPr>
              <a:t>lesser  </a:t>
            </a:r>
            <a:r>
              <a:rPr dirty="0" sz="1100" spc="10">
                <a:latin typeface="Times New Roman"/>
                <a:cs typeface="Times New Roman"/>
              </a:rPr>
              <a:t>emphasis on growth in </a:t>
            </a: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0">
                <a:latin typeface="Times New Roman"/>
                <a:cs typeface="Times New Roman"/>
              </a:rPr>
              <a:t>equity. This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much less true today. About </a:t>
            </a:r>
            <a:r>
              <a:rPr dirty="0" sz="1100" spc="15">
                <a:latin typeface="Times New Roman"/>
                <a:cs typeface="Times New Roman"/>
              </a:rPr>
              <a:t>80%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stocks in </a:t>
            </a:r>
            <a:r>
              <a:rPr dirty="0" sz="1100" spc="10">
                <a:latin typeface="Times New Roman"/>
                <a:cs typeface="Times New Roman"/>
              </a:rPr>
              <a:t>the SP 500 </a:t>
            </a: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10">
                <a:latin typeface="Times New Roman"/>
                <a:cs typeface="Times New Roman"/>
              </a:rPr>
              <a:t>paid a dividend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1999. Of </a:t>
            </a:r>
            <a:r>
              <a:rPr dirty="0" sz="1100" spc="5">
                <a:latin typeface="Times New Roman"/>
                <a:cs typeface="Times New Roman"/>
              </a:rPr>
              <a:t>the top I5 performers for die year,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however, </a:t>
            </a:r>
            <a:r>
              <a:rPr dirty="0" sz="1100" spc="10">
                <a:latin typeface="Times New Roman"/>
                <a:cs typeface="Times New Roman"/>
              </a:rPr>
              <a:t>14 </a:t>
            </a:r>
            <a:r>
              <a:rPr dirty="0" sz="1100" spc="5">
                <a:latin typeface="Times New Roman"/>
                <a:cs typeface="Times New Roman"/>
              </a:rPr>
              <a:t>paid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dividend.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highly successful,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popular,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pay </a:t>
            </a:r>
            <a:r>
              <a:rPr dirty="0" sz="1100" spc="15">
                <a:latin typeface="Times New Roman"/>
                <a:cs typeface="Times New Roman"/>
              </a:rPr>
              <a:t>no  </a:t>
            </a:r>
            <a:r>
              <a:rPr dirty="0" sz="1100" spc="10">
                <a:latin typeface="Times New Roman"/>
                <a:cs typeface="Times New Roman"/>
              </a:rPr>
              <a:t>dividends and have no plans to do so: Microsoft, Cisco Systems, </a:t>
            </a:r>
            <a:r>
              <a:rPr dirty="0" sz="1100" spc="15">
                <a:latin typeface="Times New Roman"/>
                <a:cs typeface="Times New Roman"/>
              </a:rPr>
              <a:t>AOL, </a:t>
            </a:r>
            <a:r>
              <a:rPr dirty="0" sz="1100" spc="10">
                <a:latin typeface="Times New Roman"/>
                <a:cs typeface="Times New Roman"/>
              </a:rPr>
              <a:t>MCI WorldCom,  and </a:t>
            </a:r>
            <a:r>
              <a:rPr dirty="0" sz="1100" spc="5">
                <a:latin typeface="Times New Roman"/>
                <a:cs typeface="Times New Roman"/>
              </a:rPr>
              <a:t>Oracle are </a:t>
            </a:r>
            <a:r>
              <a:rPr dirty="0" sz="1100" spc="10">
                <a:latin typeface="Times New Roman"/>
                <a:cs typeface="Times New Roman"/>
              </a:rPr>
              <a:t>ready </a:t>
            </a:r>
            <a:r>
              <a:rPr dirty="0" sz="1100" spc="5">
                <a:latin typeface="Times New Roman"/>
                <a:cs typeface="Times New Roman"/>
              </a:rPr>
              <a:t>examples. It is also </a:t>
            </a:r>
            <a:r>
              <a:rPr dirty="0" sz="1100" spc="10">
                <a:latin typeface="Times New Roman"/>
                <a:cs typeface="Times New Roman"/>
              </a:rPr>
              <a:t>true </a:t>
            </a:r>
            <a:r>
              <a:rPr dirty="0" sz="1100" spc="5">
                <a:latin typeface="Times New Roman"/>
                <a:cs typeface="Times New Roman"/>
              </a:rPr>
              <a:t>that the </a:t>
            </a:r>
            <a:r>
              <a:rPr dirty="0" sz="1100" spc="10">
                <a:latin typeface="Times New Roman"/>
                <a:cs typeface="Times New Roman"/>
              </a:rPr>
              <a:t>average dividend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been  falling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10">
                <a:latin typeface="Times New Roman"/>
                <a:cs typeface="Times New Roman"/>
              </a:rPr>
              <a:t>decades. Growth of the Internet and changing </a:t>
            </a:r>
            <a:r>
              <a:rPr dirty="0" sz="1100" spc="5">
                <a:latin typeface="Times New Roman"/>
                <a:cs typeface="Times New Roman"/>
              </a:rPr>
              <a:t>attitudes </a:t>
            </a:r>
            <a:r>
              <a:rPr dirty="0" sz="1100" spc="10">
                <a:latin typeface="Times New Roman"/>
                <a:cs typeface="Times New Roman"/>
              </a:rPr>
              <a:t>toward </a:t>
            </a:r>
            <a:r>
              <a:rPr dirty="0" sz="1100" spc="5">
                <a:latin typeface="Times New Roman"/>
                <a:cs typeface="Times New Roman"/>
              </a:rPr>
              <a:t>technology  </a:t>
            </a:r>
            <a:r>
              <a:rPr dirty="0" sz="1100" spc="10">
                <a:latin typeface="Times New Roman"/>
                <a:cs typeface="Times New Roman"/>
              </a:rPr>
              <a:t>are influencing the investment </a:t>
            </a:r>
            <a:r>
              <a:rPr dirty="0" sz="1100" spc="5">
                <a:latin typeface="Times New Roman"/>
                <a:cs typeface="Times New Roman"/>
              </a:rPr>
              <a:t>process </a:t>
            </a:r>
            <a:r>
              <a:rPr dirty="0" sz="1100" spc="10">
                <a:latin typeface="Times New Roman"/>
                <a:cs typeface="Times New Roman"/>
              </a:rPr>
              <a:t>in many ways, </a:t>
            </a:r>
            <a:r>
              <a:rPr dirty="0" sz="1100" spc="5">
                <a:latin typeface="Times New Roman"/>
                <a:cs typeface="Times New Roman"/>
              </a:rPr>
              <a:t>perhaps </a:t>
            </a:r>
            <a:r>
              <a:rPr dirty="0" sz="1100" spc="10">
                <a:latin typeface="Times New Roman"/>
                <a:cs typeface="Times New Roman"/>
              </a:rPr>
              <a:t>including </a:t>
            </a:r>
            <a:r>
              <a:rPr dirty="0" sz="1100" spc="5">
                <a:latin typeface="Times New Roman"/>
                <a:cs typeface="Times New Roman"/>
              </a:rPr>
              <a:t>our </a:t>
            </a:r>
            <a:r>
              <a:rPr dirty="0" sz="1100" spc="10">
                <a:latin typeface="Times New Roman"/>
                <a:cs typeface="Times New Roman"/>
              </a:rPr>
              <a:t>attitude toward  </a:t>
            </a:r>
            <a:r>
              <a:rPr dirty="0" sz="1100" spc="5">
                <a:latin typeface="Times New Roman"/>
                <a:cs typeface="Times New Roman"/>
              </a:rPr>
              <a:t>dividend checks.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Most </a:t>
            </a:r>
            <a:r>
              <a:rPr dirty="0" sz="1100" spc="10" b="1" i="1">
                <a:latin typeface="Times New Roman"/>
                <a:cs typeface="Times New Roman"/>
              </a:rPr>
              <a:t>investment research deals with </a:t>
            </a:r>
            <a:r>
              <a:rPr dirty="0" sz="1100" spc="5" b="1" i="1">
                <a:latin typeface="Times New Roman"/>
                <a:cs typeface="Times New Roman"/>
              </a:rPr>
              <a:t>predicting future corporate</a:t>
            </a:r>
            <a:r>
              <a:rPr dirty="0" sz="1100" spc="2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earnings.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Tax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Factor: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Taxes are supposedly </a:t>
            </a:r>
            <a:r>
              <a:rPr dirty="0" sz="1100" spc="5">
                <a:latin typeface="Times New Roman"/>
                <a:cs typeface="Times New Roman"/>
              </a:rPr>
              <a:t>"one of </a:t>
            </a: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certainties in </a:t>
            </a:r>
            <a:r>
              <a:rPr dirty="0" sz="1100">
                <a:latin typeface="Times New Roman"/>
                <a:cs typeface="Times New Roman"/>
              </a:rPr>
              <a:t>life. </a:t>
            </a:r>
            <a:r>
              <a:rPr dirty="0" sz="1100" spc="5">
                <a:latin typeface="Times New Roman"/>
                <a:cs typeface="Times New Roman"/>
              </a:rPr>
              <a:t>Investors also </a:t>
            </a:r>
            <a:r>
              <a:rPr dirty="0" sz="1100" spc="10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that, in  addition to being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certainty, the tax code is </a:t>
            </a:r>
            <a:r>
              <a:rPr dirty="0" sz="1100" spc="10">
                <a:latin typeface="Times New Roman"/>
                <a:cs typeface="Times New Roman"/>
              </a:rPr>
              <a:t>complicated and </a:t>
            </a:r>
            <a:r>
              <a:rPr dirty="0" sz="1100" spc="5">
                <a:latin typeface="Times New Roman"/>
                <a:cs typeface="Times New Roman"/>
              </a:rPr>
              <a:t>not all </a:t>
            </a:r>
            <a:r>
              <a:rPr dirty="0" sz="1100" spc="10">
                <a:latin typeface="Times New Roman"/>
                <a:cs typeface="Times New Roman"/>
              </a:rPr>
              <a:t>investments are taxed  equally. For </a:t>
            </a:r>
            <a:r>
              <a:rPr dirty="0" sz="1100" spc="5">
                <a:latin typeface="Times New Roman"/>
                <a:cs typeface="Times New Roman"/>
              </a:rPr>
              <a:t>this reason, municipal </a:t>
            </a:r>
            <a:r>
              <a:rPr dirty="0" sz="1100" spc="10">
                <a:latin typeface="Times New Roman"/>
                <a:cs typeface="Times New Roman"/>
              </a:rPr>
              <a:t>bonds (paying </a:t>
            </a:r>
            <a:r>
              <a:rPr dirty="0" sz="1100" spc="5">
                <a:latin typeface="Times New Roman"/>
                <a:cs typeface="Times New Roman"/>
              </a:rPr>
              <a:t>tax-free interest)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sell with </a:t>
            </a:r>
            <a:r>
              <a:rPr dirty="0" sz="1100" spc="10">
                <a:latin typeface="Times New Roman"/>
                <a:cs typeface="Times New Roman"/>
              </a:rPr>
              <a:t>a lower  expected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rate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return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than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taxable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corporate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bond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equal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risk,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some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investors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will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5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41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7037"/>
            <a:ext cx="5335905" cy="922909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85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favor growth stocks (with tax deferral of </a:t>
            </a:r>
            <a:r>
              <a:rPr dirty="0" sz="1100" spc="10">
                <a:latin typeface="Times New Roman"/>
                <a:cs typeface="Times New Roman"/>
              </a:rPr>
              <a:t>appreciation) over income stocks (with immediate  </a:t>
            </a:r>
            <a:r>
              <a:rPr dirty="0" sz="1100" spc="5">
                <a:latin typeface="Times New Roman"/>
                <a:cs typeface="Times New Roman"/>
              </a:rPr>
              <a:t>taxation of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dividends).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EIC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traditional </a:t>
            </a:r>
            <a:r>
              <a:rPr dirty="0" sz="1100" spc="10">
                <a:latin typeface="Times New Roman"/>
                <a:cs typeface="Times New Roman"/>
              </a:rPr>
              <a:t>approach </a:t>
            </a:r>
            <a:r>
              <a:rPr dirty="0" sz="1100" spc="5">
                <a:latin typeface="Times New Roman"/>
                <a:cs typeface="Times New Roman"/>
              </a:rPr>
              <a:t>to security selection </a:t>
            </a:r>
            <a:r>
              <a:rPr dirty="0" sz="1100" spc="10">
                <a:latin typeface="Times New Roman"/>
                <a:cs typeface="Times New Roman"/>
              </a:rPr>
              <a:t>involves </a:t>
            </a:r>
            <a:r>
              <a:rPr dirty="0" sz="1100" spc="15">
                <a:latin typeface="Times New Roman"/>
                <a:cs typeface="Times New Roman"/>
              </a:rPr>
              <a:t>EIC </a:t>
            </a:r>
            <a:r>
              <a:rPr dirty="0" sz="1100" spc="10">
                <a:latin typeface="Times New Roman"/>
                <a:cs typeface="Times New Roman"/>
              </a:rPr>
              <a:t>analysis, which stands </a:t>
            </a:r>
            <a:r>
              <a:rPr dirty="0" sz="1100" spc="5">
                <a:latin typeface="Times New Roman"/>
                <a:cs typeface="Times New Roman"/>
              </a:rPr>
              <a:t>for  </a:t>
            </a:r>
            <a:r>
              <a:rPr dirty="0" sz="1100" spc="10">
                <a:latin typeface="Times New Roman"/>
                <a:cs typeface="Times New Roman"/>
              </a:rPr>
              <a:t>economy, </a:t>
            </a:r>
            <a:r>
              <a:rPr dirty="0" sz="1100" spc="5">
                <a:latin typeface="Times New Roman"/>
                <a:cs typeface="Times New Roman"/>
              </a:rPr>
              <a:t>industry, </a:t>
            </a:r>
            <a:r>
              <a:rPr dirty="0" sz="1100" spc="10">
                <a:latin typeface="Times New Roman"/>
                <a:cs typeface="Times New Roman"/>
              </a:rPr>
              <a:t>and company. The </a:t>
            </a:r>
            <a:r>
              <a:rPr dirty="0" sz="1100" spc="5">
                <a:latin typeface="Times New Roman"/>
                <a:cs typeface="Times New Roman"/>
              </a:rPr>
              <a:t>analyst first </a:t>
            </a:r>
            <a:r>
              <a:rPr dirty="0" sz="1100" spc="10">
                <a:latin typeface="Times New Roman"/>
                <a:cs typeface="Times New Roman"/>
              </a:rPr>
              <a:t>considers conditions in the overall  economy, and then </a:t>
            </a:r>
            <a:r>
              <a:rPr dirty="0" sz="1100" spc="5">
                <a:latin typeface="Times New Roman"/>
                <a:cs typeface="Times New Roman"/>
              </a:rPr>
              <a:t>determines </a:t>
            </a:r>
            <a:r>
              <a:rPr dirty="0" sz="1100" spc="10">
                <a:latin typeface="Times New Roman"/>
                <a:cs typeface="Times New Roman"/>
              </a:rPr>
              <a:t>which industries are most </a:t>
            </a:r>
            <a:r>
              <a:rPr dirty="0" sz="1100" spc="5">
                <a:latin typeface="Times New Roman"/>
                <a:cs typeface="Times New Roman"/>
              </a:rPr>
              <a:t>attractive in light </a:t>
            </a:r>
            <a:r>
              <a:rPr dirty="0" sz="1100" spc="10">
                <a:latin typeface="Times New Roman"/>
                <a:cs typeface="Times New Roman"/>
              </a:rPr>
              <a:t>of the economic  </a:t>
            </a:r>
            <a:r>
              <a:rPr dirty="0" sz="1100" spc="5">
                <a:latin typeface="Times New Roman"/>
                <a:cs typeface="Times New Roman"/>
              </a:rPr>
              <a:t>conditions,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finally identifies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attractive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within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attractive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industries.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Economic</a:t>
            </a:r>
            <a:r>
              <a:rPr dirty="0" sz="1100" spc="5" b="1">
                <a:latin typeface="Times New Roman"/>
                <a:cs typeface="Times New Roman"/>
              </a:rPr>
              <a:t> 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Every issue of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has a common </a:t>
            </a:r>
            <a:r>
              <a:rPr dirty="0" sz="1100" spc="5">
                <a:latin typeface="Times New Roman"/>
                <a:cs typeface="Times New Roman"/>
              </a:rPr>
              <a:t>characteristic: susceptibility to market risk.  This </a:t>
            </a:r>
            <a:r>
              <a:rPr dirty="0" sz="1100" spc="10">
                <a:latin typeface="Times New Roman"/>
                <a:cs typeface="Times New Roman"/>
              </a:rPr>
              <a:t>tendency </a:t>
            </a:r>
            <a:r>
              <a:rPr dirty="0" sz="1100" spc="5">
                <a:latin typeface="Times New Roman"/>
                <a:cs typeface="Times New Roman"/>
              </a:rPr>
              <a:t>of stocks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group means that </a:t>
            </a:r>
            <a:r>
              <a:rPr dirty="0" sz="1100" spc="10">
                <a:latin typeface="Times New Roman"/>
                <a:cs typeface="Times New Roman"/>
              </a:rPr>
              <a:t>they move together as economic conditions  improve or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deteriorate.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Stock prices </a:t>
            </a:r>
            <a:r>
              <a:rPr dirty="0" sz="1100" spc="5">
                <a:latin typeface="Times New Roman"/>
                <a:cs typeface="Times New Roman"/>
              </a:rPr>
              <a:t>react </a:t>
            </a:r>
            <a:r>
              <a:rPr dirty="0" sz="1100" spc="10">
                <a:latin typeface="Times New Roman"/>
                <a:cs typeface="Times New Roman"/>
              </a:rPr>
              <a:t>favorably to earnings growth, low </a:t>
            </a:r>
            <a:r>
              <a:rPr dirty="0" sz="1100" spc="5">
                <a:latin typeface="Times New Roman"/>
                <a:cs typeface="Times New Roman"/>
              </a:rPr>
              <a:t>inflation, </a:t>
            </a:r>
            <a:r>
              <a:rPr dirty="0" sz="1100" spc="10">
                <a:latin typeface="Times New Roman"/>
                <a:cs typeface="Times New Roman"/>
              </a:rPr>
              <a:t>increasing gross national  </a:t>
            </a:r>
            <a:r>
              <a:rPr dirty="0" sz="1100" spc="5">
                <a:latin typeface="Times New Roman"/>
                <a:cs typeface="Times New Roman"/>
              </a:rPr>
              <a:t>product,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trade, and other </a:t>
            </a:r>
            <a:r>
              <a:rPr dirty="0" sz="1100" spc="5">
                <a:latin typeface="Times New Roman"/>
                <a:cs typeface="Times New Roman"/>
              </a:rPr>
              <a:t>positive </a:t>
            </a:r>
            <a:r>
              <a:rPr dirty="0" sz="1100" spc="10">
                <a:latin typeface="Times New Roman"/>
                <a:cs typeface="Times New Roman"/>
              </a:rPr>
              <a:t>macroeconomic news. </a:t>
            </a:r>
            <a:r>
              <a:rPr dirty="0" sz="1100" spc="5">
                <a:latin typeface="Times New Roman"/>
                <a:cs typeface="Times New Roman"/>
              </a:rPr>
              <a:t>Signs that  inflation is picking up, that </a:t>
            </a:r>
            <a:r>
              <a:rPr dirty="0" sz="1100" spc="10">
                <a:latin typeface="Times New Roman"/>
                <a:cs typeface="Times New Roman"/>
              </a:rPr>
              <a:t>unemployment </a:t>
            </a:r>
            <a:r>
              <a:rPr dirty="0" sz="1100" spc="5">
                <a:latin typeface="Times New Roman"/>
                <a:cs typeface="Times New Roman"/>
              </a:rPr>
              <a:t>is rising, or that earnings estimates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being  revised </a:t>
            </a:r>
            <a:r>
              <a:rPr dirty="0" sz="1100" spc="10">
                <a:latin typeface="Times New Roman"/>
                <a:cs typeface="Times New Roman"/>
              </a:rPr>
              <a:t>downward will and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depress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In fact, this relationship </a:t>
            </a:r>
            <a:r>
              <a:rPr dirty="0" sz="1100" spc="5">
                <a:latin typeface="Times New Roman"/>
                <a:cs typeface="Times New Roman"/>
              </a:rPr>
              <a:t>is sufficiently reliable that </a:t>
            </a:r>
            <a:r>
              <a:rPr dirty="0" sz="1100" spc="10">
                <a:latin typeface="Times New Roman"/>
                <a:cs typeface="Times New Roman"/>
              </a:rPr>
              <a:t>the 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Poor's </a:t>
            </a:r>
            <a:r>
              <a:rPr dirty="0" sz="1100" spc="10">
                <a:latin typeface="Times New Roman"/>
                <a:cs typeface="Times New Roman"/>
              </a:rPr>
              <a:t>500 stock index (a  </a:t>
            </a:r>
            <a:r>
              <a:rPr dirty="0" sz="1100" spc="5">
                <a:latin typeface="Times New Roman"/>
                <a:cs typeface="Times New Roman"/>
              </a:rPr>
              <a:t>popular market </a:t>
            </a:r>
            <a:r>
              <a:rPr dirty="0" sz="1100" spc="10">
                <a:latin typeface="Times New Roman"/>
                <a:cs typeface="Times New Roman"/>
              </a:rPr>
              <a:t>indicator)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U.S. Commerce </a:t>
            </a:r>
            <a:r>
              <a:rPr dirty="0" sz="1100" spc="5">
                <a:latin typeface="Times New Roman"/>
                <a:cs typeface="Times New Roman"/>
              </a:rPr>
              <a:t>department's </a:t>
            </a:r>
            <a:r>
              <a:rPr dirty="0" sz="1100" spc="10">
                <a:latin typeface="Times New Roman"/>
                <a:cs typeface="Times New Roman"/>
              </a:rPr>
              <a:t>leading </a:t>
            </a:r>
            <a:r>
              <a:rPr dirty="0" sz="1100" spc="5">
                <a:latin typeface="Times New Roman"/>
                <a:cs typeface="Times New Roman"/>
              </a:rPr>
              <a:t>indicators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U.S. economy. 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 will </a:t>
            </a:r>
            <a:r>
              <a:rPr dirty="0" sz="1100" spc="5">
                <a:latin typeface="Times New Roman"/>
                <a:cs typeface="Times New Roman"/>
              </a:rPr>
              <a:t>anticipate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recession or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15">
                <a:latin typeface="Times New Roman"/>
                <a:cs typeface="Times New Roman"/>
              </a:rPr>
              <a:t>boom </a:t>
            </a:r>
            <a:r>
              <a:rPr dirty="0" sz="1100" spc="5">
                <a:latin typeface="Times New Roman"/>
                <a:cs typeface="Times New Roman"/>
              </a:rPr>
              <a:t>well in  </a:t>
            </a:r>
            <a:r>
              <a:rPr dirty="0" sz="1100" spc="10">
                <a:latin typeface="Times New Roman"/>
                <a:cs typeface="Times New Roman"/>
              </a:rPr>
              <a:t>advance </a:t>
            </a:r>
            <a:r>
              <a:rPr dirty="0" sz="1100" spc="5">
                <a:latin typeface="Times New Roman"/>
                <a:cs typeface="Times New Roman"/>
              </a:rPr>
              <a:t>of signs visible to </a:t>
            </a:r>
            <a:r>
              <a:rPr dirty="0" sz="1100" spc="10">
                <a:latin typeface="Times New Roman"/>
                <a:cs typeface="Times New Roman"/>
              </a:rPr>
              <a:t>the average </a:t>
            </a:r>
            <a:r>
              <a:rPr dirty="0" sz="1100" spc="5">
                <a:latin typeface="Times New Roman"/>
                <a:cs typeface="Times New Roman"/>
              </a:rPr>
              <a:t>citizen. </a:t>
            </a:r>
            <a:r>
              <a:rPr dirty="0" sz="1100" spc="10">
                <a:latin typeface="Times New Roman"/>
                <a:cs typeface="Times New Roman"/>
              </a:rPr>
              <a:t>Research by the </a:t>
            </a:r>
            <a:r>
              <a:rPr dirty="0" sz="1100" spc="5">
                <a:latin typeface="Times New Roman"/>
                <a:cs typeface="Times New Roman"/>
              </a:rPr>
              <a:t>Federal </a:t>
            </a:r>
            <a:r>
              <a:rPr dirty="0" sz="1100" spc="10">
                <a:latin typeface="Times New Roman"/>
                <a:cs typeface="Times New Roman"/>
              </a:rPr>
              <a:t>Reserve </a:t>
            </a:r>
            <a:r>
              <a:rPr dirty="0" sz="1100" spc="15">
                <a:latin typeface="Times New Roman"/>
                <a:cs typeface="Times New Roman"/>
              </a:rPr>
              <a:t>Bank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</a:t>
            </a:r>
            <a:r>
              <a:rPr dirty="0" sz="1100" spc="5">
                <a:latin typeface="Times New Roman"/>
                <a:cs typeface="Times New Roman"/>
              </a:rPr>
              <a:t>found that </a:t>
            </a:r>
            <a:r>
              <a:rPr dirty="0" sz="1100" spc="10">
                <a:latin typeface="Times New Roman"/>
                <a:cs typeface="Times New Roman"/>
              </a:rPr>
              <a:t>the slope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curve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best </a:t>
            </a:r>
            <a:r>
              <a:rPr dirty="0" sz="1100" spc="5">
                <a:latin typeface="Times New Roman"/>
                <a:cs typeface="Times New Roman"/>
              </a:rPr>
              <a:t>predictor of </a:t>
            </a:r>
            <a:r>
              <a:rPr dirty="0" sz="1100" spc="10">
                <a:latin typeface="Times New Roman"/>
                <a:cs typeface="Times New Roman"/>
              </a:rPr>
              <a:t>economic growth  more than three months </a:t>
            </a:r>
            <a:r>
              <a:rPr dirty="0" sz="1100" spc="5">
                <a:latin typeface="Times New Roman"/>
                <a:cs typeface="Times New Roman"/>
              </a:rPr>
              <a:t>out.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positive </a:t>
            </a:r>
            <a:r>
              <a:rPr dirty="0" sz="1100" spc="10">
                <a:latin typeface="Times New Roman"/>
                <a:cs typeface="Times New Roman"/>
              </a:rPr>
              <a:t>slope </a:t>
            </a:r>
            <a:r>
              <a:rPr dirty="0" sz="1100" spc="5">
                <a:latin typeface="Times New Roman"/>
                <a:cs typeface="Times New Roman"/>
              </a:rPr>
              <a:t>is good, while </a:t>
            </a:r>
            <a:r>
              <a:rPr dirty="0" sz="1100" spc="10">
                <a:latin typeface="Times New Roman"/>
                <a:cs typeface="Times New Roman"/>
              </a:rPr>
              <a:t>a negative slope </a:t>
            </a:r>
            <a:r>
              <a:rPr dirty="0" sz="1100" spc="5">
                <a:latin typeface="Times New Roman"/>
                <a:cs typeface="Times New Roman"/>
              </a:rPr>
              <a:t>predicts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recession.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investor, the implications </a:t>
            </a:r>
            <a:r>
              <a:rPr dirty="0" sz="1100" spc="5">
                <a:latin typeface="Times New Roman"/>
                <a:cs typeface="Times New Roman"/>
              </a:rPr>
              <a:t>of market risk should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obvious. </a:t>
            </a:r>
            <a:r>
              <a:rPr dirty="0" sz="1100" spc="10">
                <a:latin typeface="Times New Roman"/>
                <a:cs typeface="Times New Roman"/>
              </a:rPr>
              <a:t>When the economy  </a:t>
            </a:r>
            <a:r>
              <a:rPr dirty="0" sz="1100" spc="5">
                <a:latin typeface="Times New Roman"/>
                <a:cs typeface="Times New Roman"/>
              </a:rPr>
              <a:t>appears to </a:t>
            </a:r>
            <a:r>
              <a:rPr dirty="0" sz="1100" spc="10">
                <a:latin typeface="Times New Roman"/>
                <a:cs typeface="Times New Roman"/>
              </a:rPr>
              <a:t>be moving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recession, stocks as </a:t>
            </a:r>
            <a:r>
              <a:rPr dirty="0" sz="1100" spc="10">
                <a:latin typeface="Times New Roman"/>
                <a:cs typeface="Times New Roman"/>
              </a:rPr>
              <a:t>a group </a:t>
            </a:r>
            <a:r>
              <a:rPr dirty="0" sz="1100" spc="5">
                <a:latin typeface="Times New Roman"/>
                <a:cs typeface="Times New Roman"/>
              </a:rPr>
              <a:t>are going to </a:t>
            </a:r>
            <a:r>
              <a:rPr dirty="0" sz="1100" spc="10">
                <a:latin typeface="Times New Roman"/>
                <a:cs typeface="Times New Roman"/>
              </a:rPr>
              <a:t>be c </a:t>
            </a:r>
            <a:r>
              <a:rPr dirty="0" sz="1100" spc="5">
                <a:latin typeface="Times New Roman"/>
                <a:cs typeface="Times New Roman"/>
              </a:rPr>
              <a:t>hurt. </a:t>
            </a:r>
            <a:r>
              <a:rPr dirty="0" sz="1100" spc="10">
                <a:latin typeface="Times New Roman"/>
                <a:cs typeface="Times New Roman"/>
              </a:rPr>
              <a:t>All  companies, whether they are high performing or </a:t>
            </a:r>
            <a:r>
              <a:rPr dirty="0" sz="1100" spc="5">
                <a:latin typeface="Times New Roman"/>
                <a:cs typeface="Times New Roman"/>
              </a:rPr>
              <a:t>lackluster, will </a:t>
            </a:r>
            <a:r>
              <a:rPr dirty="0" sz="1100" spc="10">
                <a:latin typeface="Times New Roman"/>
                <a:cs typeface="Times New Roman"/>
              </a:rPr>
              <a:t>suffer the </a:t>
            </a:r>
            <a:r>
              <a:rPr dirty="0" sz="1100" spc="5">
                <a:latin typeface="Times New Roman"/>
                <a:cs typeface="Times New Roman"/>
              </a:rPr>
              <a:t>effects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 recession.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is surging </a:t>
            </a:r>
            <a:r>
              <a:rPr dirty="0" sz="1100" spc="10">
                <a:latin typeface="Times New Roman"/>
                <a:cs typeface="Times New Roman"/>
              </a:rPr>
              <a:t>ahead, </a:t>
            </a:r>
            <a:r>
              <a:rPr dirty="0" sz="1100" spc="5">
                <a:latin typeface="Times New Roman"/>
                <a:cs typeface="Times New Roman"/>
              </a:rPr>
              <a:t>most stocks will follow suit. During 1999,  for instance, the overall stock market </a:t>
            </a:r>
            <a:r>
              <a:rPr dirty="0" sz="1100" spc="10">
                <a:latin typeface="Times New Roman"/>
                <a:cs typeface="Times New Roman"/>
              </a:rPr>
              <a:t>advanced </a:t>
            </a:r>
            <a:r>
              <a:rPr dirty="0" sz="1100" spc="5">
                <a:latin typeface="Times New Roman"/>
                <a:cs typeface="Times New Roman"/>
              </a:rPr>
              <a:t>sharply, </a:t>
            </a:r>
            <a:r>
              <a:rPr dirty="0" sz="1100" spc="10">
                <a:latin typeface="Times New Roman"/>
                <a:cs typeface="Times New Roman"/>
              </a:rPr>
              <a:t>and few </a:t>
            </a:r>
            <a:r>
              <a:rPr dirty="0" sz="1100" spc="5">
                <a:latin typeface="Times New Roman"/>
                <a:cs typeface="Times New Roman"/>
              </a:rPr>
              <a:t>investors lost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in  stocks.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positive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performance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was not </a:t>
            </a:r>
            <a:r>
              <a:rPr dirty="0" sz="1100" spc="5">
                <a:latin typeface="Times New Roman"/>
                <a:cs typeface="Times New Roman"/>
              </a:rPr>
              <a:t>because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year's crop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CEOs was  </a:t>
            </a:r>
            <a:r>
              <a:rPr dirty="0" sz="1100" spc="5">
                <a:latin typeface="Times New Roman"/>
                <a:cs typeface="Times New Roman"/>
              </a:rPr>
              <a:t>exceptionally good, but principally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strong </a:t>
            </a:r>
            <a:r>
              <a:rPr dirty="0" sz="1100" spc="10">
                <a:latin typeface="Times New Roman"/>
                <a:cs typeface="Times New Roman"/>
              </a:rPr>
              <a:t>economy. The </a:t>
            </a:r>
            <a:r>
              <a:rPr dirty="0" sz="1100" spc="5">
                <a:latin typeface="Times New Roman"/>
                <a:cs typeface="Times New Roman"/>
              </a:rPr>
              <a:t>shared market risk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characteristic </a:t>
            </a:r>
            <a:r>
              <a:rPr dirty="0" sz="1100" spc="10">
                <a:latin typeface="Times New Roman"/>
                <a:cs typeface="Times New Roman"/>
              </a:rPr>
              <a:t>tended </a:t>
            </a:r>
            <a:r>
              <a:rPr dirty="0" sz="1100" spc="5">
                <a:latin typeface="Times New Roman"/>
                <a:cs typeface="Times New Roman"/>
              </a:rPr>
              <a:t>to pull </a:t>
            </a:r>
            <a:r>
              <a:rPr dirty="0" sz="1100" spc="10">
                <a:latin typeface="Times New Roman"/>
                <a:cs typeface="Times New Roman"/>
              </a:rPr>
              <a:t>up the </a:t>
            </a:r>
            <a:r>
              <a:rPr dirty="0" sz="1100" spc="5">
                <a:latin typeface="Times New Roman"/>
                <a:cs typeface="Times New Roman"/>
              </a:rPr>
              <a:t>price of most stocks, </a:t>
            </a:r>
            <a:r>
              <a:rPr dirty="0" sz="1100" spc="10">
                <a:latin typeface="Times New Roman"/>
                <a:cs typeface="Times New Roman"/>
              </a:rPr>
              <a:t>even those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substandard  management.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2"/>
              <a:tabLst>
                <a:tab pos="443230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Industry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5">
                <a:latin typeface="Times New Roman"/>
                <a:cs typeface="Times New Roman"/>
              </a:rPr>
              <a:t>all stocks carry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are hurt </a:t>
            </a:r>
            <a:r>
              <a:rPr dirty="0" sz="1100" spc="10">
                <a:latin typeface="Times New Roman"/>
                <a:cs typeface="Times New Roman"/>
              </a:rPr>
              <a:t>by a </a:t>
            </a:r>
            <a:r>
              <a:rPr dirty="0" sz="1100" spc="5">
                <a:latin typeface="Times New Roman"/>
                <a:cs typeface="Times New Roman"/>
              </a:rPr>
              <a:t>recession, they will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suffer 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same </a:t>
            </a:r>
            <a:r>
              <a:rPr dirty="0" sz="1100" spc="10">
                <a:latin typeface="Times New Roman"/>
                <a:cs typeface="Times New Roman"/>
              </a:rPr>
              <a:t>degree.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pointed out </a:t>
            </a:r>
            <a:r>
              <a:rPr dirty="0" sz="1100" spc="10">
                <a:latin typeface="Times New Roman"/>
                <a:cs typeface="Times New Roman"/>
              </a:rPr>
              <a:t>earlier, a </a:t>
            </a:r>
            <a:r>
              <a:rPr dirty="0" sz="1100" spc="5">
                <a:latin typeface="Times New Roman"/>
                <a:cs typeface="Times New Roman"/>
              </a:rPr>
              <a:t>defensive stock (like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retail food chain) 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hurt  less </a:t>
            </a:r>
            <a:r>
              <a:rPr dirty="0" sz="1100" spc="10">
                <a:latin typeface="Times New Roman"/>
                <a:cs typeface="Times New Roman"/>
              </a:rPr>
              <a:t>than a </a:t>
            </a:r>
            <a:r>
              <a:rPr dirty="0" sz="1100" spc="5">
                <a:latin typeface="Times New Roman"/>
                <a:cs typeface="Times New Roman"/>
              </a:rPr>
              <a:t>cyclical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(like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steel </a:t>
            </a:r>
            <a:r>
              <a:rPr dirty="0" sz="1100" spc="10">
                <a:latin typeface="Times New Roman"/>
                <a:cs typeface="Times New Roman"/>
              </a:rPr>
              <a:t>company). Once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bottoms out, </a:t>
            </a:r>
            <a:r>
              <a:rPr dirty="0" sz="1100" spc="10">
                <a:latin typeface="Times New Roman"/>
                <a:cs typeface="Times New Roman"/>
              </a:rPr>
              <a:t>the  cyclical stocks </a:t>
            </a:r>
            <a:r>
              <a:rPr dirty="0" sz="1100" spc="5">
                <a:latin typeface="Times New Roman"/>
                <a:cs typeface="Times New Roman"/>
              </a:rPr>
              <a:t>are precisely </a:t>
            </a:r>
            <a:r>
              <a:rPr dirty="0" sz="1100" spc="10">
                <a:latin typeface="Times New Roman"/>
                <a:cs typeface="Times New Roman"/>
              </a:rPr>
              <a:t>the place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be, because </a:t>
            </a:r>
            <a:r>
              <a:rPr dirty="0" sz="1100" spc="5">
                <a:latin typeface="Times New Roman"/>
                <a:cs typeface="Times New Roman"/>
              </a:rPr>
              <a:t>their sales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profits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closely tied  </a:t>
            </a:r>
            <a:r>
              <a:rPr dirty="0" sz="1100" spc="10">
                <a:latin typeface="Times New Roman"/>
                <a:cs typeface="Times New Roman"/>
              </a:rPr>
              <a:t>to overall economic </a:t>
            </a:r>
            <a:r>
              <a:rPr dirty="0" sz="1100" spc="5">
                <a:latin typeface="Times New Roman"/>
                <a:cs typeface="Times New Roman"/>
              </a:rPr>
              <a:t>activity- </a:t>
            </a:r>
            <a:r>
              <a:rPr dirty="0" sz="1100" spc="10">
                <a:latin typeface="Times New Roman"/>
                <a:cs typeface="Times New Roman"/>
              </a:rPr>
              <a:t>Determining which industries are likely to fare best in the  </a:t>
            </a:r>
            <a:r>
              <a:rPr dirty="0" sz="1100" spc="5">
                <a:latin typeface="Times New Roman"/>
                <a:cs typeface="Times New Roman"/>
              </a:rPr>
              <a:t>anticipated </a:t>
            </a:r>
            <a:r>
              <a:rPr dirty="0" sz="1100" spc="10">
                <a:latin typeface="Times New Roman"/>
                <a:cs typeface="Times New Roman"/>
              </a:rPr>
              <a:t>economic environment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essence of industry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analysis.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standard approach to industry analysis is </a:t>
            </a:r>
            <a:r>
              <a:rPr dirty="0" sz="1100" spc="10">
                <a:latin typeface="Times New Roman"/>
                <a:cs typeface="Times New Roman"/>
              </a:rPr>
              <a:t>the competitive </a:t>
            </a:r>
            <a:r>
              <a:rPr dirty="0" sz="1100" spc="5">
                <a:latin typeface="Times New Roman"/>
                <a:cs typeface="Times New Roman"/>
              </a:rPr>
              <a:t>strategy </a:t>
            </a:r>
            <a:r>
              <a:rPr dirty="0" sz="1100" spc="10">
                <a:latin typeface="Times New Roman"/>
                <a:cs typeface="Times New Roman"/>
              </a:rPr>
              <a:t>analysis framework  proposed by </a:t>
            </a:r>
            <a:r>
              <a:rPr dirty="0" sz="1100" spc="5">
                <a:latin typeface="Times New Roman"/>
                <a:cs typeface="Times New Roman"/>
              </a:rPr>
              <a:t>Michael Porter in 1980. Threats of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entrants measure the barriers to entry  into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industry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expected reaction of existing competitors to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competitors. 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industries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company would have great </a:t>
            </a:r>
            <a:r>
              <a:rPr dirty="0" sz="1100" spc="5">
                <a:latin typeface="Times New Roman"/>
                <a:cs typeface="Times New Roman"/>
              </a:rPr>
              <a:t>difficulty in </a:t>
            </a:r>
            <a:r>
              <a:rPr dirty="0" sz="1100" spc="10">
                <a:latin typeface="Times New Roman"/>
                <a:cs typeface="Times New Roman"/>
              </a:rPr>
              <a:t>competing </a:t>
            </a:r>
            <a:r>
              <a:rPr dirty="0" sz="1100" spc="5">
                <a:latin typeface="Times New Roman"/>
                <a:cs typeface="Times New Roman"/>
              </a:rPr>
              <a:t>successfully.  </a:t>
            </a:r>
            <a:r>
              <a:rPr dirty="0" sz="1100" spc="10">
                <a:latin typeface="Times New Roman"/>
                <a:cs typeface="Times New Roman"/>
              </a:rPr>
              <a:t>Consider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difficulty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new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automobile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manufacturer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would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going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up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against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Ford,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42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7037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General </a:t>
            </a:r>
            <a:r>
              <a:rPr dirty="0" sz="1100" spc="10">
                <a:latin typeface="Times New Roman"/>
                <a:cs typeface="Times New Roman"/>
              </a:rPr>
              <a:t>Motors, and Daimler </a:t>
            </a:r>
            <a:r>
              <a:rPr dirty="0" sz="1100" spc="5">
                <a:latin typeface="Times New Roman"/>
                <a:cs typeface="Times New Roman"/>
              </a:rPr>
              <a:t>Chrysler.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effort, </a:t>
            </a:r>
            <a:r>
              <a:rPr dirty="0" sz="1100" spc="10">
                <a:latin typeface="Times New Roman"/>
                <a:cs typeface="Times New Roman"/>
              </a:rPr>
              <a:t>by De </a:t>
            </a:r>
            <a:r>
              <a:rPr dirty="0" sz="1100" spc="5">
                <a:latin typeface="Times New Roman"/>
                <a:cs typeface="Times New Roman"/>
              </a:rPr>
              <a:t>Lorean, </a:t>
            </a:r>
            <a:r>
              <a:rPr dirty="0" sz="1100" spc="10">
                <a:latin typeface="Times New Roman"/>
                <a:cs typeface="Times New Roman"/>
              </a:rPr>
              <a:t>was an </a:t>
            </a:r>
            <a:r>
              <a:rPr dirty="0" sz="1100" spc="5">
                <a:latin typeface="Times New Roman"/>
                <a:cs typeface="Times New Roman"/>
              </a:rPr>
              <a:t>ex-  pensive </a:t>
            </a:r>
            <a:r>
              <a:rPr dirty="0" sz="1100" spc="10">
                <a:latin typeface="Times New Roman"/>
                <a:cs typeface="Times New Roman"/>
              </a:rPr>
              <a:t>failure. </a:t>
            </a:r>
            <a:r>
              <a:rPr dirty="0" sz="1100" spc="5">
                <a:latin typeface="Times New Roman"/>
                <a:cs typeface="Times New Roman"/>
              </a:rPr>
              <a:t>In other </a:t>
            </a:r>
            <a:r>
              <a:rPr dirty="0" sz="1100" spc="10">
                <a:latin typeface="Times New Roman"/>
                <a:cs typeface="Times New Roman"/>
              </a:rPr>
              <a:t>industries, </a:t>
            </a:r>
            <a:r>
              <a:rPr dirty="0" sz="1100" spc="5">
                <a:latin typeface="Times New Roman"/>
                <a:cs typeface="Times New Roman"/>
              </a:rPr>
              <a:t>such as financial planning, entry is easier. </a:t>
            </a:r>
            <a:r>
              <a:rPr dirty="0" sz="1100" spc="15">
                <a:latin typeface="Times New Roman"/>
                <a:cs typeface="Times New Roman"/>
              </a:rPr>
              <a:t>New  </a:t>
            </a:r>
            <a:r>
              <a:rPr dirty="0" sz="1100" spc="5">
                <a:latin typeface="Times New Roman"/>
                <a:cs typeface="Times New Roman"/>
              </a:rPr>
              <a:t>businesses </a:t>
            </a:r>
            <a:r>
              <a:rPr dirty="0" sz="1100" spc="10">
                <a:latin typeface="Times New Roman"/>
                <a:cs typeface="Times New Roman"/>
              </a:rPr>
              <a:t>simply hang </a:t>
            </a:r>
            <a:r>
              <a:rPr dirty="0" sz="1100" spc="5">
                <a:latin typeface="Times New Roman"/>
                <a:cs typeface="Times New Roman"/>
              </a:rPr>
              <a:t>out their shingle, put </a:t>
            </a:r>
            <a:r>
              <a:rPr dirty="0" sz="1100" spc="10">
                <a:latin typeface="Times New Roman"/>
                <a:cs typeface="Times New Roman"/>
              </a:rPr>
              <a:t>an ad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yellow </a:t>
            </a:r>
            <a:r>
              <a:rPr dirty="0" sz="1100" spc="5">
                <a:latin typeface="Times New Roman"/>
                <a:cs typeface="Times New Roman"/>
              </a:rPr>
              <a:t>pages, </a:t>
            </a:r>
            <a:r>
              <a:rPr dirty="0" sz="1100" spc="10">
                <a:latin typeface="Times New Roman"/>
                <a:cs typeface="Times New Roman"/>
              </a:rPr>
              <a:t>do some local  </a:t>
            </a:r>
            <a:r>
              <a:rPr dirty="0" sz="1100" spc="5">
                <a:latin typeface="Times New Roman"/>
                <a:cs typeface="Times New Roman"/>
              </a:rPr>
              <a:t>advertising, </a:t>
            </a:r>
            <a:r>
              <a:rPr dirty="0" sz="1100" spc="10">
                <a:latin typeface="Times New Roman"/>
                <a:cs typeface="Times New Roman"/>
              </a:rPr>
              <a:t>and begin </a:t>
            </a:r>
            <a:r>
              <a:rPr dirty="0" sz="1100" spc="5">
                <a:latin typeface="Times New Roman"/>
                <a:cs typeface="Times New Roman"/>
              </a:rPr>
              <a:t>to build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customer base while </a:t>
            </a:r>
            <a:r>
              <a:rPr dirty="0" sz="1100" spc="10">
                <a:latin typeface="Times New Roman"/>
                <a:cs typeface="Times New Roman"/>
              </a:rPr>
              <a:t>politics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exactly an industry; </a:t>
            </a:r>
            <a:r>
              <a:rPr dirty="0" sz="1100" spc="5">
                <a:latin typeface="Times New Roman"/>
                <a:cs typeface="Times New Roman"/>
              </a:rPr>
              <a:t>it is  </a:t>
            </a:r>
            <a:r>
              <a:rPr dirty="0" sz="1100" spc="10">
                <a:latin typeface="Times New Roman"/>
                <a:cs typeface="Times New Roman"/>
              </a:rPr>
              <a:t>a good example of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reaction of existing competitors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important. Most </a:t>
            </a:r>
            <a:r>
              <a:rPr dirty="0" sz="1100" spc="5">
                <a:latin typeface="Times New Roman"/>
                <a:cs typeface="Times New Roman"/>
              </a:rPr>
              <a:t>states  </a:t>
            </a:r>
            <a:r>
              <a:rPr dirty="0" sz="1100" spc="10">
                <a:latin typeface="Times New Roman"/>
                <a:cs typeface="Times New Roman"/>
              </a:rPr>
              <a:t>have their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set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"existing </a:t>
            </a:r>
            <a:r>
              <a:rPr dirty="0" sz="1100" spc="10">
                <a:latin typeface="Times New Roman"/>
                <a:cs typeface="Times New Roman"/>
              </a:rPr>
              <a:t>competitors" for public </a:t>
            </a:r>
            <a:r>
              <a:rPr dirty="0" sz="1100" spc="5">
                <a:latin typeface="Times New Roman"/>
                <a:cs typeface="Times New Roman"/>
              </a:rPr>
              <a:t>office.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newcomer </a:t>
            </a:r>
            <a:r>
              <a:rPr dirty="0" sz="1100" spc="5">
                <a:latin typeface="Times New Roman"/>
                <a:cs typeface="Times New Roman"/>
              </a:rPr>
              <a:t>is often </a:t>
            </a:r>
            <a:r>
              <a:rPr dirty="0" sz="1100" spc="10">
                <a:latin typeface="Times New Roman"/>
                <a:cs typeface="Times New Roman"/>
              </a:rPr>
              <a:t>looked  upon with great </a:t>
            </a:r>
            <a:r>
              <a:rPr dirty="0" sz="1100" spc="5">
                <a:latin typeface="Times New Roman"/>
                <a:cs typeface="Times New Roman"/>
              </a:rPr>
              <a:t>suspicion.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Consider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negative </a:t>
            </a:r>
            <a:r>
              <a:rPr dirty="0" sz="1100" spc="5">
                <a:latin typeface="Times New Roman"/>
                <a:cs typeface="Times New Roman"/>
              </a:rPr>
              <a:t>reaction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both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Democrats and  </a:t>
            </a:r>
            <a:r>
              <a:rPr dirty="0" sz="1100" spc="5">
                <a:latin typeface="Times New Roman"/>
                <a:cs typeface="Times New Roman"/>
              </a:rPr>
              <a:t>Republicans to </a:t>
            </a:r>
            <a:r>
              <a:rPr dirty="0" sz="1100" spc="10">
                <a:latin typeface="Times New Roman"/>
                <a:cs typeface="Times New Roman"/>
              </a:rPr>
              <a:t>the Ross </a:t>
            </a:r>
            <a:r>
              <a:rPr dirty="0" sz="1100" spc="5">
                <a:latin typeface="Times New Roman"/>
                <a:cs typeface="Times New Roman"/>
              </a:rPr>
              <a:t>Perot presidential</a:t>
            </a:r>
            <a:r>
              <a:rPr dirty="0" sz="1100" spc="10">
                <a:latin typeface="Times New Roman"/>
                <a:cs typeface="Times New Roman"/>
              </a:rPr>
              <a:t> bid.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rivalry </a:t>
            </a:r>
            <a:r>
              <a:rPr dirty="0" sz="1100" spc="10">
                <a:latin typeface="Times New Roman"/>
                <a:cs typeface="Times New Roman"/>
              </a:rPr>
              <a:t>among existing </a:t>
            </a:r>
            <a:r>
              <a:rPr dirty="0" sz="1100" spc="5">
                <a:latin typeface="Times New Roman"/>
                <a:cs typeface="Times New Roman"/>
              </a:rPr>
              <a:t>competitors,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intense, </a:t>
            </a:r>
            <a:r>
              <a:rPr dirty="0" sz="1100" spc="10">
                <a:latin typeface="Times New Roman"/>
                <a:cs typeface="Times New Roman"/>
              </a:rPr>
              <a:t>will slow </a:t>
            </a:r>
            <a:r>
              <a:rPr dirty="0" sz="1100" spc="5">
                <a:latin typeface="Times New Roman"/>
                <a:cs typeface="Times New Roman"/>
              </a:rPr>
              <a:t>industry growth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tend to  level </a:t>
            </a:r>
            <a:r>
              <a:rPr dirty="0" sz="1100" spc="10">
                <a:latin typeface="Times New Roman"/>
                <a:cs typeface="Times New Roman"/>
              </a:rPr>
              <a:t>the playing </a:t>
            </a:r>
            <a:r>
              <a:rPr dirty="0" sz="1100" spc="5">
                <a:latin typeface="Times New Roman"/>
                <a:cs typeface="Times New Roman"/>
              </a:rPr>
              <a:t>field </a:t>
            </a:r>
            <a:r>
              <a:rPr dirty="0" sz="1100" spc="10">
                <a:latin typeface="Times New Roman"/>
                <a:cs typeface="Times New Roman"/>
              </a:rPr>
              <a:t>among the competitors.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margins can be depressed </a:t>
            </a:r>
            <a:r>
              <a:rPr dirty="0" sz="1100" spc="5">
                <a:latin typeface="Times New Roman"/>
                <a:cs typeface="Times New Roman"/>
              </a:rPr>
              <a:t>as firms seek  to gain market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expense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current </a:t>
            </a:r>
            <a:r>
              <a:rPr dirty="0" sz="1100" spc="5">
                <a:latin typeface="Times New Roman"/>
                <a:cs typeface="Times New Roman"/>
              </a:rPr>
              <a:t>earnings.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greater opportunity for  product differentiation </a:t>
            </a:r>
            <a:r>
              <a:rPr dirty="0" sz="1100" spc="10">
                <a:latin typeface="Times New Roman"/>
                <a:cs typeface="Times New Roman"/>
              </a:rPr>
              <a:t>and enhanced </a:t>
            </a:r>
            <a:r>
              <a:rPr dirty="0" sz="1100" spc="5">
                <a:latin typeface="Times New Roman"/>
                <a:cs typeface="Times New Roman"/>
              </a:rPr>
              <a:t>profits exists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industries </a:t>
            </a:r>
            <a:r>
              <a:rPr dirty="0" sz="1100" spc="10">
                <a:latin typeface="Times New Roman"/>
                <a:cs typeface="Times New Roman"/>
              </a:rPr>
              <a:t>where the </a:t>
            </a:r>
            <a:r>
              <a:rPr dirty="0" sz="1100" spc="5">
                <a:latin typeface="Times New Roman"/>
                <a:cs typeface="Times New Roman"/>
              </a:rPr>
              <a:t>rivalry is modest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friendly. </a:t>
            </a:r>
            <a:r>
              <a:rPr dirty="0" sz="1100" spc="10">
                <a:latin typeface="Times New Roman"/>
                <a:cs typeface="Times New Roman"/>
              </a:rPr>
              <a:t>Heavy competition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consumer,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necessarily good </a:t>
            </a:r>
            <a:r>
              <a:rPr dirty="0" sz="1100" spc="10">
                <a:latin typeface="Times New Roman"/>
                <a:cs typeface="Times New Roman"/>
              </a:rPr>
              <a:t>for  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firm. </a:t>
            </a:r>
            <a:r>
              <a:rPr dirty="0" sz="1100" spc="10">
                <a:latin typeface="Times New Roman"/>
                <a:cs typeface="Times New Roman"/>
              </a:rPr>
              <a:t>Consider the </a:t>
            </a:r>
            <a:r>
              <a:rPr dirty="0" sz="1100" spc="5">
                <a:latin typeface="Times New Roman"/>
                <a:cs typeface="Times New Roman"/>
              </a:rPr>
              <a:t>frequent </a:t>
            </a:r>
            <a:r>
              <a:rPr dirty="0" sz="1100" spc="10">
                <a:latin typeface="Times New Roman"/>
                <a:cs typeface="Times New Roman"/>
              </a:rPr>
              <a:t>fare price wars in the </a:t>
            </a:r>
            <a:r>
              <a:rPr dirty="0" sz="1100" spc="5">
                <a:latin typeface="Times New Roman"/>
                <a:cs typeface="Times New Roman"/>
              </a:rPr>
              <a:t>airline </a:t>
            </a:r>
            <a:r>
              <a:rPr dirty="0" sz="1100" spc="10">
                <a:latin typeface="Times New Roman"/>
                <a:cs typeface="Times New Roman"/>
              </a:rPr>
              <a:t>industry. In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industry the </a:t>
            </a:r>
            <a:r>
              <a:rPr dirty="0" sz="1100" spc="10">
                <a:latin typeface="Times New Roman"/>
                <a:cs typeface="Times New Roman"/>
              </a:rPr>
              <a:t>competition </a:t>
            </a:r>
            <a:r>
              <a:rPr dirty="0" sz="1100" spc="5">
                <a:latin typeface="Times New Roman"/>
                <a:cs typeface="Times New Roman"/>
              </a:rPr>
              <a:t>for customers is intense. </a:t>
            </a:r>
            <a:r>
              <a:rPr dirty="0" sz="1100" spc="10">
                <a:latin typeface="Times New Roman"/>
                <a:cs typeface="Times New Roman"/>
              </a:rPr>
              <a:t>When one </a:t>
            </a:r>
            <a:r>
              <a:rPr dirty="0" sz="1100" spc="5">
                <a:latin typeface="Times New Roman"/>
                <a:cs typeface="Times New Roman"/>
              </a:rPr>
              <a:t>airline cuts prices, the other  airlines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obligated 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to keep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customers.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substantial threat of substitutes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5">
                <a:latin typeface="Times New Roman"/>
                <a:cs typeface="Times New Roman"/>
              </a:rPr>
              <a:t>that firms are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free to raise their prices as they  </a:t>
            </a:r>
            <a:r>
              <a:rPr dirty="0" sz="1100" spc="10">
                <a:latin typeface="Times New Roman"/>
                <a:cs typeface="Times New Roman"/>
              </a:rPr>
              <a:t>might wish. Too </a:t>
            </a:r>
            <a:r>
              <a:rPr dirty="0" sz="1100" spc="5">
                <a:latin typeface="Times New Roman"/>
                <a:cs typeface="Times New Roman"/>
              </a:rPr>
              <a:t>high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buyers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simply choose an alternate product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providing essentially the same Junction- Consider, for instance, video games such as </a:t>
            </a:r>
            <a:r>
              <a:rPr dirty="0" sz="1100" spc="5">
                <a:latin typeface="Times New Roman"/>
                <a:cs typeface="Times New Roman"/>
              </a:rPr>
              <a:t>Sega  </a:t>
            </a:r>
            <a:r>
              <a:rPr dirty="0" sz="1100" spc="10">
                <a:latin typeface="Times New Roman"/>
                <a:cs typeface="Times New Roman"/>
              </a:rPr>
              <a:t>and Nintendo, These </a:t>
            </a:r>
            <a:r>
              <a:rPr dirty="0" sz="1100" spc="5">
                <a:latin typeface="Times New Roman"/>
                <a:cs typeface="Times New Roman"/>
              </a:rPr>
              <a:t>brands are direct competitors. If </a:t>
            </a:r>
            <a:r>
              <a:rPr dirty="0" sz="1100" spc="10">
                <a:latin typeface="Times New Roman"/>
                <a:cs typeface="Times New Roman"/>
              </a:rPr>
              <a:t>Sega </a:t>
            </a:r>
            <a:r>
              <a:rPr dirty="0" sz="1100" spc="5">
                <a:latin typeface="Times New Roman"/>
                <a:cs typeface="Times New Roman"/>
              </a:rPr>
              <a:t>unilaterally raises its prices, </a:t>
            </a:r>
            <a:r>
              <a:rPr dirty="0" sz="1100" spc="10">
                <a:latin typeface="Times New Roman"/>
                <a:cs typeface="Times New Roman"/>
              </a:rPr>
              <a:t>new  video game customers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be favorably </a:t>
            </a:r>
            <a:r>
              <a:rPr dirty="0" sz="1100" spc="5">
                <a:latin typeface="Times New Roman"/>
                <a:cs typeface="Times New Roman"/>
              </a:rPr>
              <a:t>inclined toward Nintendo.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potential investor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concerned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a firm </a:t>
            </a:r>
            <a:r>
              <a:rPr dirty="0" sz="1100" spc="5">
                <a:latin typeface="Times New Roman"/>
                <a:cs typeface="Times New Roman"/>
              </a:rPr>
              <a:t>faces </a:t>
            </a:r>
            <a:r>
              <a:rPr dirty="0" sz="1100" spc="10">
                <a:latin typeface="Times New Roman"/>
                <a:cs typeface="Times New Roman"/>
              </a:rPr>
              <a:t>a high degree </a:t>
            </a:r>
            <a:r>
              <a:rPr dirty="0" sz="1100" spc="5">
                <a:latin typeface="Times New Roman"/>
                <a:cs typeface="Times New Roman"/>
              </a:rPr>
              <a:t>of this risk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product substitution. It puts </a:t>
            </a:r>
            <a:r>
              <a:rPr dirty="0" sz="1100" spc="10">
                <a:latin typeface="Times New Roman"/>
                <a:cs typeface="Times New Roman"/>
              </a:rPr>
              <a:t>a  damper on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earnings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growth.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buyer's bargaining </a:t>
            </a:r>
            <a:r>
              <a:rPr dirty="0" sz="1100" spc="10">
                <a:latin typeface="Times New Roman"/>
                <a:cs typeface="Times New Roman"/>
              </a:rPr>
              <a:t>power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strong </a:t>
            </a:r>
            <a:r>
              <a:rPr dirty="0" sz="1100" spc="10">
                <a:latin typeface="Times New Roman"/>
                <a:cs typeface="Times New Roman"/>
              </a:rPr>
              <a:t>when a buyer </a:t>
            </a:r>
            <a:r>
              <a:rPr dirty="0" sz="1100" spc="5">
                <a:latin typeface="Times New Roman"/>
                <a:cs typeface="Times New Roman"/>
              </a:rPr>
              <a:t>accounts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substantial </a:t>
            </a:r>
            <a:r>
              <a:rPr dirty="0" sz="1100" spc="10">
                <a:latin typeface="Times New Roman"/>
                <a:cs typeface="Times New Roman"/>
              </a:rPr>
              <a:t>percentage 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seller's sales. In such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case, </a:t>
            </a:r>
            <a:r>
              <a:rPr dirty="0" sz="1100" spc="10">
                <a:latin typeface="Times New Roman"/>
                <a:cs typeface="Times New Roman"/>
              </a:rPr>
              <a:t>profit margins tend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low. The </a:t>
            </a:r>
            <a:r>
              <a:rPr dirty="0" sz="1100" spc="5">
                <a:latin typeface="Times New Roman"/>
                <a:cs typeface="Times New Roman"/>
              </a:rPr>
              <a:t>seller really cannot  afford to </a:t>
            </a:r>
            <a:r>
              <a:rPr dirty="0" sz="1100" spc="10">
                <a:latin typeface="Times New Roman"/>
                <a:cs typeface="Times New Roman"/>
              </a:rPr>
              <a:t>lose the </a:t>
            </a:r>
            <a:r>
              <a:rPr dirty="0" sz="1100" spc="5">
                <a:latin typeface="Times New Roman"/>
                <a:cs typeface="Times New Roman"/>
              </a:rPr>
              <a:t>customer </a:t>
            </a:r>
            <a:r>
              <a:rPr dirty="0" sz="1100" spc="10">
                <a:latin typeface="Times New Roman"/>
                <a:cs typeface="Times New Roman"/>
              </a:rPr>
              <a:t>and might be </a:t>
            </a:r>
            <a:r>
              <a:rPr dirty="0" sz="1100" spc="5">
                <a:latin typeface="Times New Roman"/>
                <a:cs typeface="Times New Roman"/>
              </a:rPr>
              <a:t>forced to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concessions in order to </a:t>
            </a:r>
            <a:r>
              <a:rPr dirty="0" sz="1100" spc="10">
                <a:latin typeface="Times New Roman"/>
                <a:cs typeface="Times New Roman"/>
              </a:rPr>
              <a:t>keep the  </a:t>
            </a:r>
            <a:r>
              <a:rPr dirty="0" sz="1100" spc="5">
                <a:latin typeface="Times New Roman"/>
                <a:cs typeface="Times New Roman"/>
              </a:rPr>
              <a:t>business. Consider the </a:t>
            </a:r>
            <a:r>
              <a:rPr dirty="0" sz="1100" spc="10">
                <a:latin typeface="Times New Roman"/>
                <a:cs typeface="Times New Roman"/>
              </a:rPr>
              <a:t>case of a </a:t>
            </a:r>
            <a:r>
              <a:rPr dirty="0" sz="1100" spc="5">
                <a:latin typeface="Times New Roman"/>
                <a:cs typeface="Times New Roman"/>
              </a:rPr>
              <a:t>ship-building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5">
                <a:latin typeface="Times New Roman"/>
                <a:cs typeface="Times New Roman"/>
              </a:rPr>
              <a:t>whom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U.S. </a:t>
            </a:r>
            <a:r>
              <a:rPr dirty="0" sz="1100" spc="10">
                <a:latin typeface="Times New Roman"/>
                <a:cs typeface="Times New Roman"/>
              </a:rPr>
              <a:t>Navy </a:t>
            </a:r>
            <a:r>
              <a:rPr dirty="0" sz="1100" spc="5">
                <a:latin typeface="Times New Roman"/>
                <a:cs typeface="Times New Roman"/>
              </a:rPr>
              <a:t>is the  principal customer.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firm may </a:t>
            </a:r>
            <a:r>
              <a:rPr dirty="0" sz="1100" spc="5">
                <a:latin typeface="Times New Roman"/>
                <a:cs typeface="Times New Roman"/>
              </a:rPr>
              <a:t>only produce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or three ships per year,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loss of </a:t>
            </a:r>
            <a:r>
              <a:rPr dirty="0" sz="1100" spc="10">
                <a:latin typeface="Times New Roman"/>
                <a:cs typeface="Times New Roman"/>
              </a:rPr>
              <a:t>a  navy </a:t>
            </a:r>
            <a:r>
              <a:rPr dirty="0" sz="1100" spc="5">
                <a:latin typeface="Times New Roman"/>
                <a:cs typeface="Times New Roman"/>
              </a:rPr>
              <a:t>contract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disastrous-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other hand,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a business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many small  </a:t>
            </a:r>
            <a:r>
              <a:rPr dirty="0" sz="1100" spc="5">
                <a:latin typeface="Times New Roman"/>
                <a:cs typeface="Times New Roman"/>
              </a:rPr>
              <a:t>customers, as in </a:t>
            </a:r>
            <a:r>
              <a:rPr dirty="0" sz="1100" spc="10">
                <a:latin typeface="Times New Roman"/>
                <a:cs typeface="Times New Roman"/>
              </a:rPr>
              <a:t>department </a:t>
            </a:r>
            <a:r>
              <a:rPr dirty="0" sz="1100" spc="5">
                <a:latin typeface="Times New Roman"/>
                <a:cs typeface="Times New Roman"/>
              </a:rPr>
              <a:t>stores, the loss of any particular </a:t>
            </a:r>
            <a:r>
              <a:rPr dirty="0" sz="1100" spc="10">
                <a:latin typeface="Times New Roman"/>
                <a:cs typeface="Times New Roman"/>
              </a:rPr>
              <a:t>customer </a:t>
            </a:r>
            <a:r>
              <a:rPr dirty="0" sz="1100" spc="5">
                <a:latin typeface="Times New Roman"/>
                <a:cs typeface="Times New Roman"/>
              </a:rPr>
              <a:t>is not </a:t>
            </a:r>
            <a:r>
              <a:rPr dirty="0" sz="1100" spc="10">
                <a:latin typeface="Times New Roman"/>
                <a:cs typeface="Times New Roman"/>
              </a:rPr>
              <a:t>cause </a:t>
            </a:r>
            <a:r>
              <a:rPr dirty="0" sz="1100" spc="5">
                <a:latin typeface="Times New Roman"/>
                <a:cs typeface="Times New Roman"/>
              </a:rPr>
              <a:t>for  </a:t>
            </a:r>
            <a:r>
              <a:rPr dirty="0" sz="1100" spc="10">
                <a:latin typeface="Times New Roman"/>
                <a:cs typeface="Times New Roman"/>
              </a:rPr>
              <a:t>concern. Customers </a:t>
            </a:r>
            <a:r>
              <a:rPr dirty="0" sz="1100" spc="5">
                <a:latin typeface="Times New Roman"/>
                <a:cs typeface="Times New Roman"/>
              </a:rPr>
              <a:t>don't </a:t>
            </a:r>
            <a:r>
              <a:rPr dirty="0" sz="1100" spc="10">
                <a:latin typeface="Times New Roman"/>
                <a:cs typeface="Times New Roman"/>
              </a:rPr>
              <a:t>have much bargaining power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JC Penney </a:t>
            </a:r>
            <a:r>
              <a:rPr dirty="0" sz="1100" spc="5">
                <a:latin typeface="Times New Roman"/>
                <a:cs typeface="Times New Roman"/>
              </a:rPr>
              <a:t>(JCP, </a:t>
            </a:r>
            <a:r>
              <a:rPr dirty="0" sz="1100" spc="10">
                <a:latin typeface="Times New Roman"/>
                <a:cs typeface="Times New Roman"/>
              </a:rPr>
              <a:t>NYSE}, </a:t>
            </a:r>
            <a:r>
              <a:rPr dirty="0" sz="1100" spc="5">
                <a:latin typeface="Times New Roman"/>
                <a:cs typeface="Times New Roman"/>
              </a:rPr>
              <a:t>but  they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Boeing </a:t>
            </a:r>
            <a:r>
              <a:rPr dirty="0" sz="1100" spc="15">
                <a:latin typeface="Times New Roman"/>
                <a:cs typeface="Times New Roman"/>
              </a:rPr>
              <a:t>(BA,</a:t>
            </a:r>
            <a:r>
              <a:rPr dirty="0" sz="1100" spc="10">
                <a:latin typeface="Times New Roman"/>
                <a:cs typeface="Times New Roman"/>
              </a:rPr>
              <a:t> NYSE).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This industry </a:t>
            </a:r>
            <a:r>
              <a:rPr dirty="0" sz="1100" spc="5">
                <a:latin typeface="Times New Roman"/>
                <a:cs typeface="Times New Roman"/>
              </a:rPr>
              <a:t>factor </a:t>
            </a:r>
            <a:r>
              <a:rPr dirty="0" sz="1100" spc="10">
                <a:latin typeface="Times New Roman"/>
                <a:cs typeface="Times New Roman"/>
              </a:rPr>
              <a:t>need 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limited </a:t>
            </a:r>
            <a:r>
              <a:rPr dirty="0" sz="1100" spc="10">
                <a:latin typeface="Times New Roman"/>
                <a:cs typeface="Times New Roman"/>
              </a:rPr>
              <a:t>to a capital-intensive industry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ship building  Consider </a:t>
            </a:r>
            <a:r>
              <a:rPr dirty="0" sz="1100" spc="5">
                <a:latin typeface="Times New Roman"/>
                <a:cs typeface="Times New Roman"/>
              </a:rPr>
              <a:t>the need for consultants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retail </a:t>
            </a:r>
            <a:r>
              <a:rPr dirty="0" sz="1100" spc="10">
                <a:latin typeface="Times New Roman"/>
                <a:cs typeface="Times New Roman"/>
              </a:rPr>
              <a:t>computer </a:t>
            </a:r>
            <a:r>
              <a:rPr dirty="0" sz="1100" spc="5">
                <a:latin typeface="Times New Roman"/>
                <a:cs typeface="Times New Roman"/>
              </a:rPr>
              <a:t>sales store. </a:t>
            </a:r>
            <a:r>
              <a:rPr dirty="0" sz="1100" spc="10">
                <a:latin typeface="Times New Roman"/>
                <a:cs typeface="Times New Roman"/>
              </a:rPr>
              <a:t>While a </a:t>
            </a:r>
            <a:r>
              <a:rPr dirty="0" sz="1100" spc="5">
                <a:latin typeface="Times New Roman"/>
                <a:cs typeface="Times New Roman"/>
              </a:rPr>
              <a:t>need </a:t>
            </a:r>
            <a:r>
              <a:rPr dirty="0" sz="1100" spc="10">
                <a:latin typeface="Times New Roman"/>
                <a:cs typeface="Times New Roman"/>
              </a:rPr>
              <a:t>will  probably always exist for computer </a:t>
            </a:r>
            <a:r>
              <a:rPr dirty="0" sz="1100" spc="5">
                <a:latin typeface="Times New Roman"/>
                <a:cs typeface="Times New Roman"/>
              </a:rPr>
              <a:t>technicians to help </a:t>
            </a:r>
            <a:r>
              <a:rPr dirty="0" sz="1100" spc="10">
                <a:latin typeface="Times New Roman"/>
                <a:cs typeface="Times New Roman"/>
              </a:rPr>
              <a:t>people with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system </a:t>
            </a:r>
            <a:r>
              <a:rPr dirty="0" sz="1100" spc="5">
                <a:latin typeface="Times New Roman"/>
                <a:cs typeface="Times New Roman"/>
              </a:rPr>
              <a:t>problems,  consumers in general </a:t>
            </a:r>
            <a:r>
              <a:rPr dirty="0" sz="1100" spc="10">
                <a:latin typeface="Times New Roman"/>
                <a:cs typeface="Times New Roman"/>
              </a:rPr>
              <a:t>are more </a:t>
            </a:r>
            <a:r>
              <a:rPr dirty="0" sz="1100" spc="5">
                <a:latin typeface="Times New Roman"/>
                <a:cs typeface="Times New Roman"/>
              </a:rPr>
              <a:t>sophisticated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personal </a:t>
            </a:r>
            <a:r>
              <a:rPr dirty="0" sz="1100" spc="10">
                <a:latin typeface="Times New Roman"/>
                <a:cs typeface="Times New Roman"/>
              </a:rPr>
              <a:t>computers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were must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five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ago.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better </a:t>
            </a:r>
            <a:r>
              <a:rPr dirty="0" sz="1100" spc="10">
                <a:latin typeface="Times New Roman"/>
                <a:cs typeface="Times New Roman"/>
              </a:rPr>
              <a:t>informed and more willing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decisions  about their </a:t>
            </a:r>
            <a:r>
              <a:rPr dirty="0" sz="1100" spc="10">
                <a:latin typeface="Times New Roman"/>
                <a:cs typeface="Times New Roman"/>
              </a:rPr>
              <a:t>hardware and software </a:t>
            </a:r>
            <a:r>
              <a:rPr dirty="0" sz="1100" spc="5">
                <a:latin typeface="Times New Roman"/>
                <a:cs typeface="Times New Roman"/>
              </a:rPr>
              <a:t>needs. In essence, they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power when </a:t>
            </a:r>
            <a:r>
              <a:rPr dirty="0" sz="1100" spc="5">
                <a:latin typeface="Times New Roman"/>
                <a:cs typeface="Times New Roman"/>
              </a:rPr>
              <a:t>they  approach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sales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staff.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firm facing </a:t>
            </a:r>
            <a:r>
              <a:rPr dirty="0" sz="1100" spc="5">
                <a:latin typeface="Times New Roman"/>
                <a:cs typeface="Times New Roman"/>
              </a:rPr>
              <a:t>powerful supplier groups encounters </a:t>
            </a:r>
            <a:r>
              <a:rPr dirty="0" sz="1100" spc="10">
                <a:latin typeface="Times New Roman"/>
                <a:cs typeface="Times New Roman"/>
              </a:rPr>
              <a:t>more difficulty negotiating favorable  </a:t>
            </a:r>
            <a:r>
              <a:rPr dirty="0" sz="1100" spc="5">
                <a:latin typeface="Times New Roman"/>
                <a:cs typeface="Times New Roman"/>
              </a:rPr>
              <a:t>contract terms.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 spc="5">
                <a:latin typeface="Times New Roman"/>
                <a:cs typeface="Times New Roman"/>
              </a:rPr>
              <a:t>needs the products supplied </a:t>
            </a:r>
            <a:r>
              <a:rPr dirty="0" sz="1100" spc="10">
                <a:latin typeface="Times New Roman"/>
                <a:cs typeface="Times New Roman"/>
              </a:rPr>
              <a:t>and has </a:t>
            </a:r>
            <a:r>
              <a:rPr dirty="0" sz="1100">
                <a:latin typeface="Times New Roman"/>
                <a:cs typeface="Times New Roman"/>
              </a:rPr>
              <a:t>little </a:t>
            </a:r>
            <a:r>
              <a:rPr dirty="0" sz="1100" spc="5">
                <a:latin typeface="Times New Roman"/>
                <a:cs typeface="Times New Roman"/>
              </a:rPr>
              <a:t>control over their costs. </a:t>
            </a:r>
            <a:r>
              <a:rPr dirty="0" sz="1100">
                <a:latin typeface="Times New Roman"/>
                <a:cs typeface="Times New Roman"/>
              </a:rPr>
              <a:t>If 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unable </a:t>
            </a:r>
            <a:r>
              <a:rPr dirty="0" sz="1100" spc="5">
                <a:latin typeface="Times New Roman"/>
                <a:cs typeface="Times New Roman"/>
              </a:rPr>
              <a:t>to raise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of its finished </a:t>
            </a:r>
            <a:r>
              <a:rPr dirty="0" sz="1100" spc="10">
                <a:latin typeface="Times New Roman"/>
                <a:cs typeface="Times New Roman"/>
              </a:rPr>
              <a:t>goods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presence of  substitutes </a:t>
            </a:r>
            <a:r>
              <a:rPr dirty="0" sz="1100" spc="10">
                <a:latin typeface="Times New Roman"/>
                <a:cs typeface="Times New Roman"/>
              </a:rPr>
              <a:t>or powerful buyer groups,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profit margin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earnings are tenuous.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potential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views the presence of powerful </a:t>
            </a:r>
            <a:r>
              <a:rPr dirty="0" sz="1100" spc="5">
                <a:latin typeface="Times New Roman"/>
                <a:cs typeface="Times New Roman"/>
              </a:rPr>
              <a:t>supplier </a:t>
            </a:r>
            <a:r>
              <a:rPr dirty="0" sz="1100" spc="10">
                <a:latin typeface="Times New Roman"/>
                <a:cs typeface="Times New Roman"/>
              </a:rPr>
              <a:t>groups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negatively.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10">
                <a:latin typeface="Times New Roman"/>
                <a:cs typeface="Times New Roman"/>
              </a:rPr>
              <a:t>By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considering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each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these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five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elements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industry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structure,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analyst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will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5"/>
              </a:spcBef>
            </a:pPr>
            <a:r>
              <a:rPr dirty="0" sz="1100" spc="5">
                <a:latin typeface="Times New Roman"/>
                <a:cs typeface="Times New Roman"/>
              </a:rPr>
              <a:t>develop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10">
                <a:latin typeface="Times New Roman"/>
                <a:cs typeface="Times New Roman"/>
              </a:rPr>
              <a:t>estimate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the industry is likely to fare in the forthcoming </a:t>
            </a:r>
            <a:r>
              <a:rPr dirty="0" sz="1100" spc="10">
                <a:latin typeface="Times New Roman"/>
                <a:cs typeface="Times New Roman"/>
              </a:rPr>
              <a:t>economic  </a:t>
            </a:r>
            <a:r>
              <a:rPr dirty="0" sz="1100" spc="5">
                <a:latin typeface="Times New Roman"/>
                <a:cs typeface="Times New Roman"/>
              </a:rPr>
              <a:t>environment. </a:t>
            </a:r>
            <a:r>
              <a:rPr dirty="0" sz="1100" spc="10">
                <a:latin typeface="Times New Roman"/>
                <a:cs typeface="Times New Roman"/>
              </a:rPr>
              <a:t>Having determined which industries </a:t>
            </a:r>
            <a:r>
              <a:rPr dirty="0" sz="1100" spc="5">
                <a:latin typeface="Times New Roman"/>
                <a:cs typeface="Times New Roman"/>
              </a:rPr>
              <a:t>currently </a:t>
            </a:r>
            <a:r>
              <a:rPr dirty="0" sz="1100" spc="10">
                <a:latin typeface="Times New Roman"/>
                <a:cs typeface="Times New Roman"/>
              </a:rPr>
              <a:t>seem </a:t>
            </a:r>
            <a:r>
              <a:rPr dirty="0" sz="1100" spc="5">
                <a:latin typeface="Times New Roman"/>
                <a:cs typeface="Times New Roman"/>
              </a:rPr>
              <a:t>attractive, </a:t>
            </a:r>
            <a:r>
              <a:rPr dirty="0" sz="1100" spc="10">
                <a:latin typeface="Times New Roman"/>
                <a:cs typeface="Times New Roman"/>
              </a:rPr>
              <a:t>the next </a:t>
            </a:r>
            <a:r>
              <a:rPr dirty="0" sz="1100" spc="5">
                <a:latin typeface="Times New Roman"/>
                <a:cs typeface="Times New Roman"/>
              </a:rPr>
              <a:t>step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recommending </a:t>
            </a:r>
            <a:r>
              <a:rPr dirty="0" sz="1100" spc="5">
                <a:latin typeface="Times New Roman"/>
                <a:cs typeface="Times New Roman"/>
              </a:rPr>
              <a:t>specific firms </a:t>
            </a:r>
            <a:r>
              <a:rPr dirty="0" sz="1100" spc="10">
                <a:latin typeface="Times New Roman"/>
                <a:cs typeface="Times New Roman"/>
              </a:rPr>
              <a:t>within 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industry.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0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43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7037"/>
            <a:ext cx="325691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4227" y="407037"/>
            <a:ext cx="23367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14" y="572391"/>
            <a:ext cx="5336540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560070">
              <a:lnSpc>
                <a:spcPct val="100000"/>
              </a:lnSpc>
              <a:spcBef>
                <a:spcPts val="125"/>
              </a:spcBef>
            </a:pPr>
            <a:r>
              <a:rPr dirty="0" sz="1100" spc="5" b="1" i="1">
                <a:latin typeface="Times New Roman"/>
                <a:cs typeface="Times New Roman"/>
              </a:rPr>
              <a:t>Porter’s competitive strategy analysis helps </a:t>
            </a:r>
            <a:r>
              <a:rPr dirty="0" sz="1100" spc="10" b="1" i="1">
                <a:latin typeface="Times New Roman"/>
                <a:cs typeface="Times New Roman"/>
              </a:rPr>
              <a:t>evaluate industry</a:t>
            </a:r>
            <a:r>
              <a:rPr dirty="0" sz="1100" spc="2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prospects.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3.</a:t>
            </a:r>
            <a:r>
              <a:rPr dirty="0" sz="1100" spc="28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Company: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rest of this chapter deals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EIC </a:t>
            </a:r>
            <a:r>
              <a:rPr dirty="0" sz="1100" spc="5">
                <a:latin typeface="Times New Roman"/>
                <a:cs typeface="Times New Roman"/>
              </a:rPr>
              <a:t>analysis: choosing specific  </a:t>
            </a:r>
            <a:r>
              <a:rPr dirty="0" sz="1100" spc="10">
                <a:latin typeface="Times New Roman"/>
                <a:cs typeface="Times New Roman"/>
              </a:rPr>
              <a:t>companies. Some people </a:t>
            </a:r>
            <a:r>
              <a:rPr dirty="0" sz="1100" spc="5">
                <a:latin typeface="Times New Roman"/>
                <a:cs typeface="Times New Roman"/>
              </a:rPr>
              <a:t>refer to this activity as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picking, or,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formally, as  security analysis-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different schools of </a:t>
            </a:r>
            <a:r>
              <a:rPr dirty="0" sz="1100" spc="10">
                <a:latin typeface="Times New Roman"/>
                <a:cs typeface="Times New Roman"/>
              </a:rPr>
              <a:t>thought </a:t>
            </a:r>
            <a:r>
              <a:rPr dirty="0" sz="1100" spc="5">
                <a:latin typeface="Times New Roman"/>
                <a:cs typeface="Times New Roman"/>
              </a:rPr>
              <a:t>offer </a:t>
            </a:r>
            <a:r>
              <a:rPr dirty="0" sz="1100" spc="10">
                <a:latin typeface="Times New Roman"/>
                <a:cs typeface="Times New Roman"/>
              </a:rPr>
              <a:t>methods on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to go about this  task.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review </a:t>
            </a:r>
            <a:r>
              <a:rPr dirty="0" sz="1100" spc="10">
                <a:latin typeface="Times New Roman"/>
                <a:cs typeface="Times New Roman"/>
              </a:rPr>
              <a:t>this topic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some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detail.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20" b="1">
                <a:latin typeface="Times New Roman"/>
                <a:cs typeface="Times New Roman"/>
              </a:rPr>
              <a:t>VALUE </a:t>
            </a:r>
            <a:r>
              <a:rPr dirty="0" sz="1100" spc="15" b="1">
                <a:latin typeface="Times New Roman"/>
                <a:cs typeface="Times New Roman"/>
              </a:rPr>
              <a:t>VS GROWTH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INVESTING: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factions </a:t>
            </a:r>
            <a:r>
              <a:rPr dirty="0" sz="1100" spc="10">
                <a:latin typeface="Times New Roman"/>
                <a:cs typeface="Times New Roman"/>
              </a:rPr>
              <a:t>within </a:t>
            </a:r>
            <a:r>
              <a:rPr dirty="0" sz="1100" spc="5">
                <a:latin typeface="Times New Roman"/>
                <a:cs typeface="Times New Roman"/>
              </a:rPr>
              <a:t>the fundamental analysts' camp are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and the  growth </a:t>
            </a:r>
            <a:r>
              <a:rPr dirty="0" sz="1100" spc="5">
                <a:latin typeface="Times New Roman"/>
                <a:cs typeface="Times New Roman"/>
              </a:rPr>
              <a:t>investors.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terms became popular in the </a:t>
            </a:r>
            <a:r>
              <a:rPr dirty="0" sz="1100" spc="10">
                <a:latin typeface="Times New Roman"/>
                <a:cs typeface="Times New Roman"/>
              </a:rPr>
              <a:t>1980s and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now a </a:t>
            </a:r>
            <a:r>
              <a:rPr dirty="0" sz="1100" spc="5">
                <a:latin typeface="Times New Roman"/>
                <a:cs typeface="Times New Roman"/>
              </a:rPr>
              <a:t>standard part of  </a:t>
            </a:r>
            <a:r>
              <a:rPr dirty="0" sz="1100" spc="10">
                <a:latin typeface="Times New Roman"/>
                <a:cs typeface="Times New Roman"/>
              </a:rPr>
              <a:t>the investment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lexicon.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Value Approach </a:t>
            </a:r>
            <a:r>
              <a:rPr dirty="0" sz="1100" spc="5" b="1">
                <a:latin typeface="Times New Roman"/>
                <a:cs typeface="Times New Roman"/>
              </a:rPr>
              <a:t>to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Investing: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value investor believes that securities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purchased only </a:t>
            </a:r>
            <a:r>
              <a:rPr dirty="0" sz="1100" spc="10">
                <a:latin typeface="Times New Roman"/>
                <a:cs typeface="Times New Roman"/>
              </a:rPr>
              <a:t>when the </a:t>
            </a:r>
            <a:r>
              <a:rPr dirty="0" sz="1100" spc="5">
                <a:latin typeface="Times New Roman"/>
                <a:cs typeface="Times New Roman"/>
              </a:rPr>
              <a:t>underlying  </a:t>
            </a:r>
            <a:r>
              <a:rPr dirty="0" sz="1100" spc="10">
                <a:latin typeface="Times New Roman"/>
                <a:cs typeface="Times New Roman"/>
              </a:rPr>
              <a:t>fundamentals (macroeconomic information, </a:t>
            </a:r>
            <a:r>
              <a:rPr dirty="0" sz="1100" spc="5">
                <a:latin typeface="Times New Roman"/>
                <a:cs typeface="Times New Roman"/>
              </a:rPr>
              <a:t>industry news,  and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firm's  financial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statements) justify the purchase, </a:t>
            </a:r>
            <a:r>
              <a:rPr dirty="0" sz="1100" spc="10">
                <a:latin typeface="Times New Roman"/>
                <a:cs typeface="Times New Roman"/>
              </a:rPr>
              <a:t>even when these fundamentals seem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inconsistent with  </a:t>
            </a:r>
            <a:r>
              <a:rPr dirty="0" sz="1100" spc="10">
                <a:latin typeface="Times New Roman"/>
                <a:cs typeface="Times New Roman"/>
              </a:rPr>
              <a:t>the belief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overall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marketplace. Value </a:t>
            </a:r>
            <a:r>
              <a:rPr dirty="0" sz="1100" spc="5">
                <a:latin typeface="Times New Roman"/>
                <a:cs typeface="Times New Roman"/>
              </a:rPr>
              <a:t>investors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consider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statement  information such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to </a:t>
            </a:r>
            <a:r>
              <a:rPr dirty="0" sz="1100" spc="15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ratio, 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assets,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equity.7 </a:t>
            </a:r>
            <a:r>
              <a:rPr dirty="0" sz="1100" spc="10">
                <a:latin typeface="Times New Roman"/>
                <a:cs typeface="Times New Roman"/>
              </a:rPr>
              <a:t>Value  </a:t>
            </a:r>
            <a:r>
              <a:rPr dirty="0" sz="1100" spc="5">
                <a:latin typeface="Times New Roman"/>
                <a:cs typeface="Times New Roman"/>
              </a:rPr>
              <a:t>players evaluate earning </a:t>
            </a:r>
            <a:r>
              <a:rPr dirty="0" sz="1100" spc="10">
                <a:latin typeface="Times New Roman"/>
                <a:cs typeface="Times New Roman"/>
              </a:rPr>
              <a:t>growth within a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industry, </a:t>
            </a:r>
            <a:r>
              <a:rPr dirty="0" sz="1100" spc="5">
                <a:latin typeface="Times New Roman"/>
                <a:cs typeface="Times New Roman"/>
              </a:rPr>
              <a:t>many of </a:t>
            </a:r>
            <a:r>
              <a:rPr dirty="0" sz="1100" spc="10">
                <a:latin typeface="Times New Roman"/>
                <a:cs typeface="Times New Roman"/>
              </a:rPr>
              <a:t>which have low  growth </a:t>
            </a:r>
            <a:r>
              <a:rPr dirty="0" sz="1100" spc="5">
                <a:latin typeface="Times New Roman"/>
                <a:cs typeface="Times New Roman"/>
              </a:rPr>
              <a:t>rates.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attempt to spot those </a:t>
            </a:r>
            <a:r>
              <a:rPr dirty="0" sz="1100" spc="10">
                <a:latin typeface="Times New Roman"/>
                <a:cs typeface="Times New Roman"/>
              </a:rPr>
              <a:t>companies that have above-average </a:t>
            </a:r>
            <a:r>
              <a:rPr dirty="0" sz="1100" spc="5">
                <a:latin typeface="Times New Roman"/>
                <a:cs typeface="Times New Roman"/>
              </a:rPr>
              <a:t>earnings 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 that industry.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investor is willing to </a:t>
            </a:r>
            <a:r>
              <a:rPr dirty="0" sz="1100" spc="10">
                <a:latin typeface="Times New Roman"/>
                <a:cs typeface="Times New Roman"/>
              </a:rPr>
              <a:t>wait </a:t>
            </a:r>
            <a:r>
              <a:rPr dirty="0" sz="1100" spc="5">
                <a:latin typeface="Times New Roman"/>
                <a:cs typeface="Times New Roman"/>
              </a:rPr>
              <a:t>to reap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rewards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his </a:t>
            </a:r>
            <a:r>
              <a:rPr dirty="0" sz="1100" spc="10">
                <a:latin typeface="Times New Roman"/>
                <a:cs typeface="Times New Roman"/>
              </a:rPr>
              <a:t>or  </a:t>
            </a:r>
            <a:r>
              <a:rPr dirty="0" sz="1100" spc="5">
                <a:latin typeface="Times New Roman"/>
                <a:cs typeface="Times New Roman"/>
              </a:rPr>
              <a:t>her research-Value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often seek </a:t>
            </a:r>
            <a:r>
              <a:rPr dirty="0" sz="1100" spc="10">
                <a:latin typeface="Times New Roman"/>
                <a:cs typeface="Times New Roman"/>
              </a:rPr>
              <a:t>out new </a:t>
            </a:r>
            <a:r>
              <a:rPr dirty="0" sz="1100" spc="5">
                <a:latin typeface="Times New Roman"/>
                <a:cs typeface="Times New Roman"/>
              </a:rPr>
              <a:t>corporate ventures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sound ideas and  </a:t>
            </a:r>
            <a:r>
              <a:rPr dirty="0" sz="1100" spc="10">
                <a:latin typeface="Times New Roman"/>
                <a:cs typeface="Times New Roman"/>
              </a:rPr>
              <a:t>experienced management,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prefer not to chase pie-in-the-sky ideas or subscribe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bandwagon </a:t>
            </a:r>
            <a:r>
              <a:rPr dirty="0" sz="1100" spc="5">
                <a:latin typeface="Times New Roman"/>
                <a:cs typeface="Times New Roman"/>
              </a:rPr>
              <a:t>approach to investing.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don't mind </a:t>
            </a:r>
            <a:r>
              <a:rPr dirty="0" sz="1100">
                <a:latin typeface="Times New Roman"/>
                <a:cs typeface="Times New Roman"/>
              </a:rPr>
              <a:t>sitting </a:t>
            </a:r>
            <a:r>
              <a:rPr dirty="0" sz="1100" spc="5">
                <a:latin typeface="Times New Roman"/>
                <a:cs typeface="Times New Roman"/>
              </a:rPr>
              <a:t>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next </a:t>
            </a:r>
            <a:r>
              <a:rPr dirty="0" sz="1100" spc="10">
                <a:latin typeface="Times New Roman"/>
                <a:cs typeface="Times New Roman"/>
              </a:rPr>
              <a:t>dance </a:t>
            </a:r>
            <a:r>
              <a:rPr dirty="0" sz="1100" spc="5">
                <a:latin typeface="Times New Roman"/>
                <a:cs typeface="Times New Roman"/>
              </a:rPr>
              <a:t>if they  </a:t>
            </a:r>
            <a:r>
              <a:rPr dirty="0" sz="1100" spc="10">
                <a:latin typeface="Times New Roman"/>
                <a:cs typeface="Times New Roman"/>
              </a:rPr>
              <a:t>view </a:t>
            </a:r>
            <a:r>
              <a:rPr dirty="0" sz="1100" spc="5">
                <a:latin typeface="Times New Roman"/>
                <a:cs typeface="Times New Roman"/>
              </a:rPr>
              <a:t>it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passing fad </a:t>
            </a:r>
            <a:r>
              <a:rPr dirty="0" sz="1100" spc="10">
                <a:latin typeface="Times New Roman"/>
                <a:cs typeface="Times New Roman"/>
              </a:rPr>
              <a:t>with no long-term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prospects.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investors also </a:t>
            </a:r>
            <a:r>
              <a:rPr dirty="0" sz="1100" spc="10">
                <a:latin typeface="Times New Roman"/>
                <a:cs typeface="Times New Roman"/>
              </a:rPr>
              <a:t>believe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regression to the </a:t>
            </a:r>
            <a:r>
              <a:rPr dirty="0" sz="1100" spc="10">
                <a:latin typeface="Times New Roman"/>
                <a:cs typeface="Times New Roman"/>
              </a:rPr>
              <a:t>mean. They </a:t>
            </a:r>
            <a:r>
              <a:rPr dirty="0" sz="1100" spc="5">
                <a:latin typeface="Times New Roman"/>
                <a:cs typeface="Times New Roman"/>
              </a:rPr>
              <a:t>think securities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long-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expected returns that are consistent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level of risk associated with </a:t>
            </a:r>
            <a:r>
              <a:rPr dirty="0" sz="1100" spc="10">
                <a:latin typeface="Times New Roman"/>
                <a:cs typeface="Times New Roman"/>
              </a:rPr>
              <a:t>them.  Suppose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live in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area </a:t>
            </a: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average annual </a:t>
            </a:r>
            <a:r>
              <a:rPr dirty="0" sz="1100" spc="5">
                <a:latin typeface="Times New Roman"/>
                <a:cs typeface="Times New Roman"/>
              </a:rPr>
              <a:t>temperature is 59°. </a:t>
            </a:r>
            <a:r>
              <a:rPr dirty="0" sz="1100" spc="1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the current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temperature were </a:t>
            </a:r>
            <a:r>
              <a:rPr dirty="0" sz="1100" spc="5">
                <a:latin typeface="Times New Roman"/>
                <a:cs typeface="Times New Roman"/>
              </a:rPr>
              <a:t>75°, </a:t>
            </a:r>
            <a:r>
              <a:rPr dirty="0" sz="1100" spc="10">
                <a:latin typeface="Times New Roman"/>
                <a:cs typeface="Times New Roman"/>
              </a:rPr>
              <a:t>in the absence of </a:t>
            </a:r>
            <a:r>
              <a:rPr dirty="0" sz="1100" spc="5">
                <a:latin typeface="Times New Roman"/>
                <a:cs typeface="Times New Roman"/>
              </a:rPr>
              <a:t>any other information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predict </a:t>
            </a:r>
            <a:r>
              <a:rPr dirty="0" sz="1100" spc="10">
                <a:latin typeface="Times New Roman"/>
                <a:cs typeface="Times New Roman"/>
              </a:rPr>
              <a:t>that  </a:t>
            </a:r>
            <a:r>
              <a:rPr dirty="0" sz="1100" spc="5">
                <a:latin typeface="Times New Roman"/>
                <a:cs typeface="Times New Roman"/>
              </a:rPr>
              <a:t>temperatures will fall </a:t>
            </a:r>
            <a:r>
              <a:rPr dirty="0" sz="1100" spc="10">
                <a:latin typeface="Times New Roman"/>
                <a:cs typeface="Times New Roman"/>
              </a:rPr>
              <a:t>over the next few months. </a:t>
            </a:r>
            <a:r>
              <a:rPr dirty="0" sz="1100" spc="5">
                <a:latin typeface="Times New Roman"/>
                <a:cs typeface="Times New Roman"/>
              </a:rPr>
              <a:t>Similarly, if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currently </a:t>
            </a:r>
            <a:r>
              <a:rPr dirty="0" sz="1100" spc="10">
                <a:latin typeface="Times New Roman"/>
                <a:cs typeface="Times New Roman"/>
              </a:rPr>
              <a:t>25° </a:t>
            </a:r>
            <a:r>
              <a:rPr dirty="0" sz="1100" spc="5">
                <a:latin typeface="Times New Roman"/>
                <a:cs typeface="Times New Roman"/>
              </a:rPr>
              <a:t>outside, </a:t>
            </a:r>
            <a:r>
              <a:rPr dirty="0" sz="1100" spc="10">
                <a:latin typeface="Times New Roman"/>
                <a:cs typeface="Times New Roman"/>
              </a:rPr>
              <a:t>your  long-range </a:t>
            </a:r>
            <a:r>
              <a:rPr dirty="0" sz="1100" spc="5">
                <a:latin typeface="Times New Roman"/>
                <a:cs typeface="Times New Roman"/>
              </a:rPr>
              <a:t>forecast </a:t>
            </a:r>
            <a:r>
              <a:rPr dirty="0" sz="1100" spc="10">
                <a:latin typeface="Times New Roman"/>
                <a:cs typeface="Times New Roman"/>
              </a:rPr>
              <a:t>should be for rising </a:t>
            </a:r>
            <a:r>
              <a:rPr dirty="0" sz="1100" spc="5">
                <a:latin typeface="Times New Roman"/>
                <a:cs typeface="Times New Roman"/>
              </a:rPr>
              <a:t>temperatures.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investors subscribe </a:t>
            </a:r>
            <a:r>
              <a:rPr dirty="0" sz="1100" spc="10">
                <a:latin typeface="Times New Roman"/>
                <a:cs typeface="Times New Roman"/>
              </a:rPr>
              <a:t>to this logic  with stock prices and the </a:t>
            </a:r>
            <a:r>
              <a:rPr dirty="0" sz="1100" spc="5">
                <a:latin typeface="Times New Roman"/>
                <a:cs typeface="Times New Roman"/>
              </a:rPr>
              <a:t>associated returns- </a:t>
            </a:r>
            <a:r>
              <a:rPr dirty="0" sz="1100" spc="10">
                <a:latin typeface="Times New Roman"/>
                <a:cs typeface="Times New Roman"/>
              </a:rPr>
              <a:t>When a </a:t>
            </a:r>
            <a:r>
              <a:rPr dirty="0" sz="1100" spc="5">
                <a:latin typeface="Times New Roman"/>
                <a:cs typeface="Times New Roman"/>
              </a:rPr>
              <a:t>stack's returns </a:t>
            </a:r>
            <a:r>
              <a:rPr dirty="0" sz="1100" spc="10">
                <a:latin typeface="Times New Roman"/>
                <a:cs typeface="Times New Roman"/>
              </a:rPr>
              <a:t>have been below </a:t>
            </a:r>
            <a:r>
              <a:rPr dirty="0" sz="1100" spc="5">
                <a:latin typeface="Times New Roman"/>
                <a:cs typeface="Times New Roman"/>
              </a:rPr>
              <a:t>their  expected </a:t>
            </a:r>
            <a:r>
              <a:rPr dirty="0" sz="1100" spc="10">
                <a:latin typeface="Times New Roman"/>
                <a:cs typeface="Times New Roman"/>
              </a:rPr>
              <a:t>long-term </a:t>
            </a:r>
            <a:r>
              <a:rPr dirty="0" sz="1100" spc="5">
                <a:latin typeface="Times New Roman"/>
                <a:cs typeface="Times New Roman"/>
              </a:rPr>
              <a:t>level,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likely to </a:t>
            </a:r>
            <a:r>
              <a:rPr dirty="0" sz="1100" spc="10">
                <a:latin typeface="Times New Roman"/>
                <a:cs typeface="Times New Roman"/>
              </a:rPr>
              <a:t>make up the </a:t>
            </a:r>
            <a:r>
              <a:rPr dirty="0" sz="1100" spc="5">
                <a:latin typeface="Times New Roman"/>
                <a:cs typeface="Times New Roman"/>
              </a:rPr>
              <a:t>difference in the future, rising  </a:t>
            </a:r>
            <a:r>
              <a:rPr dirty="0" sz="1100" spc="10">
                <a:latin typeface="Times New Roman"/>
                <a:cs typeface="Times New Roman"/>
              </a:rPr>
              <a:t>more than </a:t>
            </a:r>
            <a:r>
              <a:rPr dirty="0" sz="1100" spc="5">
                <a:latin typeface="Times New Roman"/>
                <a:cs typeface="Times New Roman"/>
              </a:rPr>
              <a:t>other securities </a:t>
            </a:r>
            <a:r>
              <a:rPr dirty="0" sz="1100" spc="10">
                <a:latin typeface="Times New Roman"/>
                <a:cs typeface="Times New Roman"/>
              </a:rPr>
              <a:t>Conversely, </a:t>
            </a:r>
            <a:r>
              <a:rPr dirty="0" sz="1100" spc="5">
                <a:latin typeface="Times New Roman"/>
                <a:cs typeface="Times New Roman"/>
              </a:rPr>
              <a:t>returns that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unusually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probably will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not persist; </a:t>
            </a:r>
            <a:r>
              <a:rPr dirty="0" sz="1100" spc="10">
                <a:latin typeface="Times New Roman"/>
                <a:cs typeface="Times New Roman"/>
              </a:rPr>
              <a:t>instead, </a:t>
            </a:r>
            <a:r>
              <a:rPr dirty="0" sz="1100" spc="5">
                <a:latin typeface="Times New Roman"/>
                <a:cs typeface="Times New Roman"/>
              </a:rPr>
              <a:t>future re-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turns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likely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depressed until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long-term </a:t>
            </a:r>
            <a:r>
              <a:rPr dirty="0" sz="1100" spc="10">
                <a:latin typeface="Times New Roman"/>
                <a:cs typeface="Times New Roman"/>
              </a:rPr>
              <a:t>average 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back </a:t>
            </a:r>
            <a:r>
              <a:rPr dirty="0" sz="1100" spc="5">
                <a:latin typeface="Times New Roman"/>
                <a:cs typeface="Times New Roman"/>
              </a:rPr>
              <a:t>in line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associated level of risk.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Stated another </a:t>
            </a:r>
            <a:r>
              <a:rPr dirty="0" sz="1100" spc="15">
                <a:latin typeface="Times New Roman"/>
                <a:cs typeface="Times New Roman"/>
              </a:rPr>
              <a:t>way, </a:t>
            </a:r>
            <a:r>
              <a:rPr dirty="0" sz="1100" spc="10">
                <a:latin typeface="Times New Roman"/>
                <a:cs typeface="Times New Roman"/>
              </a:rPr>
              <a:t>a security may perform unusually </a:t>
            </a:r>
            <a:r>
              <a:rPr dirty="0" sz="1100" spc="5">
                <a:latin typeface="Times New Roman"/>
                <a:cs typeface="Times New Roman"/>
              </a:rPr>
              <a:t>well </a:t>
            </a:r>
            <a:r>
              <a:rPr dirty="0" sz="1100" spc="10">
                <a:latin typeface="Times New Roman"/>
                <a:cs typeface="Times New Roman"/>
              </a:rPr>
              <a:t>for a while, </a:t>
            </a:r>
            <a:r>
              <a:rPr dirty="0" sz="1100" spc="1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this over-  performance </a:t>
            </a:r>
            <a:r>
              <a:rPr dirty="0" sz="1100" spc="5">
                <a:latin typeface="Times New Roman"/>
                <a:cs typeface="Times New Roman"/>
              </a:rPr>
              <a:t>will likely </a:t>
            </a:r>
            <a:r>
              <a:rPr dirty="0" sz="1100" spc="10">
                <a:latin typeface="Times New Roman"/>
                <a:cs typeface="Times New Roman"/>
              </a:rPr>
              <a:t>be subdued in </a:t>
            </a:r>
            <a:r>
              <a:rPr dirty="0" sz="1100" spc="5">
                <a:latin typeface="Times New Roman"/>
                <a:cs typeface="Times New Roman"/>
              </a:rPr>
              <a:t>subsequent periods </a:t>
            </a:r>
            <a:r>
              <a:rPr dirty="0" sz="1100" spc="10">
                <a:latin typeface="Times New Roman"/>
                <a:cs typeface="Times New Roman"/>
              </a:rPr>
              <a:t>when the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are less </a:t>
            </a:r>
            <a:r>
              <a:rPr dirty="0" sz="1100" spc="5">
                <a:latin typeface="Times New Roman"/>
                <a:cs typeface="Times New Roman"/>
              </a:rPr>
              <a:t>than  expected.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trick is to find securities mat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currently below their </a:t>
            </a:r>
            <a:r>
              <a:rPr dirty="0" sz="1100" spc="10">
                <a:latin typeface="Times New Roman"/>
                <a:cs typeface="Times New Roman"/>
              </a:rPr>
              <a:t>long </a:t>
            </a:r>
            <a:r>
              <a:rPr dirty="0" sz="1100" spc="5">
                <a:latin typeface="Times New Roman"/>
                <a:cs typeface="Times New Roman"/>
              </a:rPr>
              <a:t>run trend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buy  them. Similarly,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value investor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consider selling securities that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performing </a:t>
            </a:r>
            <a:r>
              <a:rPr dirty="0" sz="1100" spc="10">
                <a:latin typeface="Times New Roman"/>
                <a:cs typeface="Times New Roman"/>
              </a:rPr>
              <a:t>above  their </a:t>
            </a:r>
            <a:r>
              <a:rPr dirty="0" sz="1100" spc="5">
                <a:latin typeface="Times New Roman"/>
                <a:cs typeface="Times New Roman"/>
              </a:rPr>
              <a:t>long-run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rate of return. </a:t>
            </a:r>
            <a:r>
              <a:rPr dirty="0" sz="1100" spc="10">
                <a:latin typeface="Times New Roman"/>
                <a:cs typeface="Times New Roman"/>
              </a:rPr>
              <a:t>Figure illustrates this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concept.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study  </a:t>
            </a:r>
            <a:r>
              <a:rPr dirty="0" sz="1100" spc="10">
                <a:latin typeface="Times New Roman"/>
                <a:cs typeface="Times New Roman"/>
              </a:rPr>
              <a:t>in  the  Financial  Analysts  </a:t>
            </a:r>
            <a:r>
              <a:rPr dirty="0" sz="1100" spc="5">
                <a:latin typeface="Times New Roman"/>
                <a:cs typeface="Times New Roman"/>
              </a:rPr>
              <a:t>Journal  </a:t>
            </a:r>
            <a:r>
              <a:rPr dirty="0" sz="1100" spc="10">
                <a:latin typeface="Times New Roman"/>
                <a:cs typeface="Times New Roman"/>
              </a:rPr>
              <a:t>looked  at  the  performance 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29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companies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15"/>
              </a:spcBef>
            </a:pPr>
            <a:r>
              <a:rPr dirty="0" sz="1100" spc="5">
                <a:latin typeface="Times New Roman"/>
                <a:cs typeface="Times New Roman"/>
              </a:rPr>
              <a:t>identified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best-selling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In Search of Excellence: </a:t>
            </a:r>
            <a:r>
              <a:rPr dirty="0" sz="1100" spc="10">
                <a:latin typeface="Times New Roman"/>
                <a:cs typeface="Times New Roman"/>
              </a:rPr>
              <a:t>Lessons </a:t>
            </a:r>
            <a:r>
              <a:rPr dirty="0" sz="1100" spc="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America's </a:t>
            </a:r>
            <a:r>
              <a:rPr dirty="0" sz="1100" spc="5">
                <a:latin typeface="Times New Roman"/>
                <a:cs typeface="Times New Roman"/>
              </a:rPr>
              <a:t>Best-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Run Companies, by Thomas </a:t>
            </a:r>
            <a:r>
              <a:rPr dirty="0" sz="1100" spc="5">
                <a:latin typeface="Times New Roman"/>
                <a:cs typeface="Times New Roman"/>
              </a:rPr>
              <a:t>Peters </a:t>
            </a:r>
            <a:r>
              <a:rPr dirty="0" sz="1100" spc="10">
                <a:latin typeface="Times New Roman"/>
                <a:cs typeface="Times New Roman"/>
              </a:rPr>
              <a:t>and Robert Waterman.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same </a:t>
            </a:r>
            <a:r>
              <a:rPr dirty="0" sz="1100" spc="10">
                <a:latin typeface="Times New Roman"/>
                <a:cs typeface="Times New Roman"/>
              </a:rPr>
              <a:t>financial </a:t>
            </a:r>
            <a:r>
              <a:rPr dirty="0" sz="1100" spc="5">
                <a:latin typeface="Times New Roman"/>
                <a:cs typeface="Times New Roman"/>
              </a:rPr>
              <a:t>ratios  as in the </a:t>
            </a:r>
            <a:r>
              <a:rPr dirty="0" sz="1100" spc="10">
                <a:latin typeface="Times New Roman"/>
                <a:cs typeface="Times New Roman"/>
              </a:rPr>
              <a:t>book,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author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5">
                <a:latin typeface="Times New Roman"/>
                <a:cs typeface="Times New Roman"/>
              </a:rPr>
              <a:t>FAJ </a:t>
            </a:r>
            <a:r>
              <a:rPr dirty="0" sz="1100" spc="5">
                <a:latin typeface="Times New Roman"/>
                <a:cs typeface="Times New Roman"/>
              </a:rPr>
              <a:t>article </a:t>
            </a:r>
            <a:r>
              <a:rPr dirty="0" sz="1100" spc="10">
                <a:latin typeface="Times New Roman"/>
                <a:cs typeface="Times New Roman"/>
              </a:rPr>
              <a:t>found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financial health of these firms  began </a:t>
            </a:r>
            <a:r>
              <a:rPr dirty="0" sz="1100" spc="5">
                <a:latin typeface="Times New Roman"/>
                <a:cs typeface="Times New Roman"/>
              </a:rPr>
              <a:t>to decline once the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identified </a:t>
            </a:r>
            <a:r>
              <a:rPr dirty="0" sz="1100" spc="10">
                <a:latin typeface="Times New Roman"/>
                <a:cs typeface="Times New Roman"/>
              </a:rPr>
              <a:t>them. At </a:t>
            </a:r>
            <a:r>
              <a:rPr dirty="0" sz="1100" spc="5">
                <a:latin typeface="Times New Roman"/>
                <a:cs typeface="Times New Roman"/>
              </a:rPr>
              <a:t>the same time,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control </a:t>
            </a:r>
            <a:r>
              <a:rPr dirty="0" sz="1100" spc="10">
                <a:latin typeface="Times New Roman"/>
                <a:cs typeface="Times New Roman"/>
              </a:rPr>
              <a:t>group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ranked 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low 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according 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Peters 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Waterman 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criteria 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showed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44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7037"/>
            <a:ext cx="5335905" cy="922909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85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substantial </a:t>
            </a:r>
            <a:r>
              <a:rPr dirty="0" sz="1100" spc="10">
                <a:latin typeface="Times New Roman"/>
                <a:cs typeface="Times New Roman"/>
              </a:rPr>
              <a:t>improvement over the subsequent five years-These </a:t>
            </a:r>
            <a:r>
              <a:rPr dirty="0" sz="1100" spc="5">
                <a:latin typeface="Times New Roman"/>
                <a:cs typeface="Times New Roman"/>
              </a:rPr>
              <a:t>results are consistent </a:t>
            </a:r>
            <a:r>
              <a:rPr dirty="0" sz="1100" spc="10">
                <a:latin typeface="Times New Roman"/>
                <a:cs typeface="Times New Roman"/>
              </a:rPr>
              <a:t>with the  </a:t>
            </a:r>
            <a:r>
              <a:rPr dirty="0" sz="1100" spc="5">
                <a:latin typeface="Times New Roman"/>
                <a:cs typeface="Times New Roman"/>
              </a:rPr>
              <a:t>notion of security performance </a:t>
            </a:r>
            <a:r>
              <a:rPr dirty="0" sz="1100" spc="10">
                <a:latin typeface="Times New Roman"/>
                <a:cs typeface="Times New Roman"/>
              </a:rPr>
              <a:t>reverting to some </a:t>
            </a:r>
            <a:r>
              <a:rPr dirty="0" sz="1100" spc="5">
                <a:latin typeface="Times New Roman"/>
                <a:cs typeface="Times New Roman"/>
              </a:rPr>
              <a:t>long-term </a:t>
            </a:r>
            <a:r>
              <a:rPr dirty="0" sz="1100" spc="10">
                <a:latin typeface="Times New Roman"/>
                <a:cs typeface="Times New Roman"/>
              </a:rPr>
              <a:t>mean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Value </a:t>
            </a:r>
            <a:r>
              <a:rPr dirty="0" sz="1100" spc="5" b="1" i="1">
                <a:latin typeface="Times New Roman"/>
                <a:cs typeface="Times New Roman"/>
              </a:rPr>
              <a:t>investors are willing to</a:t>
            </a:r>
            <a:r>
              <a:rPr dirty="0" sz="1100" spc="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wait.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Growth Approach </a:t>
            </a:r>
            <a:r>
              <a:rPr dirty="0" sz="1100" spc="5" b="1">
                <a:latin typeface="Times New Roman"/>
                <a:cs typeface="Times New Roman"/>
              </a:rPr>
              <a:t>to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Investing: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investment community,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growth is used </a:t>
            </a:r>
            <a:r>
              <a:rPr dirty="0" sz="1100" spc="10">
                <a:latin typeface="Times New Roman"/>
                <a:cs typeface="Times New Roman"/>
              </a:rPr>
              <a:t>as both an investment </a:t>
            </a:r>
            <a:r>
              <a:rPr dirty="0" sz="1100" spc="5">
                <a:latin typeface="Times New Roman"/>
                <a:cs typeface="Times New Roman"/>
              </a:rPr>
              <a:t>objective and  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investment style. In this latter case,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growth investor </a:t>
            </a:r>
            <a:r>
              <a:rPr dirty="0" sz="1100" spc="10">
                <a:latin typeface="Times New Roman"/>
                <a:cs typeface="Times New Roman"/>
              </a:rPr>
              <a:t>seeks </a:t>
            </a:r>
            <a:r>
              <a:rPr dirty="0" sz="1100" spc="5">
                <a:latin typeface="Times New Roman"/>
                <a:cs typeface="Times New Roman"/>
              </a:rPr>
              <a:t>steadily </a:t>
            </a:r>
            <a:r>
              <a:rPr dirty="0" sz="1100" spc="10">
                <a:latin typeface="Times New Roman"/>
                <a:cs typeface="Times New Roman"/>
              </a:rPr>
              <a:t>growing  companies. The two </a:t>
            </a:r>
            <a:r>
              <a:rPr dirty="0" sz="1100" spc="5">
                <a:latin typeface="Times New Roman"/>
                <a:cs typeface="Times New Roman"/>
              </a:rPr>
              <a:t>factions </a:t>
            </a:r>
            <a:r>
              <a:rPr dirty="0" sz="1100" spc="10">
                <a:latin typeface="Times New Roman"/>
                <a:cs typeface="Times New Roman"/>
              </a:rPr>
              <a:t>within </a:t>
            </a:r>
            <a:r>
              <a:rPr dirty="0" sz="1100" spc="5">
                <a:latin typeface="Times New Roman"/>
                <a:cs typeface="Times New Roman"/>
              </a:rPr>
              <a:t>the growth investor camp </a:t>
            </a:r>
            <a:r>
              <a:rPr dirty="0" sz="1100" spc="10">
                <a:latin typeface="Times New Roman"/>
                <a:cs typeface="Times New Roman"/>
              </a:rPr>
              <a:t>are the information </a:t>
            </a:r>
            <a:r>
              <a:rPr dirty="0" sz="1100" spc="5">
                <a:latin typeface="Times New Roman"/>
                <a:cs typeface="Times New Roman"/>
              </a:rPr>
              <a:t>trader and  </a:t>
            </a:r>
            <a:r>
              <a:rPr dirty="0" sz="1100" spc="10">
                <a:latin typeface="Times New Roman"/>
                <a:cs typeface="Times New Roman"/>
              </a:rPr>
              <a:t>the true growth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investor.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Information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Trader: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information trader is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hurry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believes that profits are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made by </a:t>
            </a:r>
            <a:r>
              <a:rPr dirty="0" sz="1100" spc="5">
                <a:latin typeface="Times New Roman"/>
                <a:cs typeface="Times New Roman"/>
              </a:rPr>
              <a:t>processing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news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next </a:t>
            </a:r>
            <a:r>
              <a:rPr dirty="0" sz="1100" spc="10">
                <a:latin typeface="Times New Roman"/>
                <a:cs typeface="Times New Roman"/>
              </a:rPr>
              <a:t>person.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information </a:t>
            </a:r>
            <a:r>
              <a:rPr dirty="0" sz="1100" spc="10">
                <a:latin typeface="Times New Roman"/>
                <a:cs typeface="Times New Roman"/>
              </a:rPr>
              <a:t>trader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believes that information  </a:t>
            </a:r>
            <a:r>
              <a:rPr dirty="0" sz="1100" spc="5">
                <a:latin typeface="Times New Roman"/>
                <a:cs typeface="Times New Roman"/>
              </a:rPr>
              <a:t>differentials characterize the marketplace.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0">
                <a:latin typeface="Times New Roman"/>
                <a:cs typeface="Times New Roman"/>
              </a:rPr>
              <a:t>some people have </a:t>
            </a:r>
            <a:r>
              <a:rPr dirty="0" sz="1100" spc="5">
                <a:latin typeface="Times New Roman"/>
                <a:cs typeface="Times New Roman"/>
              </a:rPr>
              <a:t>access to better quality  information than others, </a:t>
            </a:r>
            <a:r>
              <a:rPr dirty="0" sz="1100" spc="10">
                <a:latin typeface="Times New Roman"/>
                <a:cs typeface="Times New Roman"/>
              </a:rPr>
              <a:t>and some people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better at </a:t>
            </a:r>
            <a:r>
              <a:rPr dirty="0" sz="1100" spc="5">
                <a:latin typeface="Times New Roman"/>
                <a:cs typeface="Times New Roman"/>
              </a:rPr>
              <a:t>processing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available information. 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using more </a:t>
            </a:r>
            <a:r>
              <a:rPr dirty="0" sz="1100" spc="10">
                <a:latin typeface="Times New Roman"/>
                <a:cs typeface="Times New Roman"/>
              </a:rPr>
              <a:t>complete information and using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effectively </a:t>
            </a:r>
            <a:r>
              <a:rPr dirty="0" sz="1100" spc="10">
                <a:latin typeface="Times New Roman"/>
                <a:cs typeface="Times New Roman"/>
              </a:rPr>
              <a:t>than the next person, </a:t>
            </a:r>
            <a:r>
              <a:rPr dirty="0" sz="1100" spc="5">
                <a:latin typeface="Times New Roman"/>
                <a:cs typeface="Times New Roman"/>
              </a:rPr>
              <a:t>an  information trader believes that </a:t>
            </a:r>
            <a:r>
              <a:rPr dirty="0" sz="1100" spc="10">
                <a:latin typeface="Times New Roman"/>
                <a:cs typeface="Times New Roman"/>
              </a:rPr>
              <a:t>above-average </a:t>
            </a:r>
            <a:r>
              <a:rPr dirty="0" sz="1100" spc="5">
                <a:latin typeface="Times New Roman"/>
                <a:cs typeface="Times New Roman"/>
              </a:rPr>
              <a:t>profits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possible.11 </a:t>
            </a:r>
            <a:r>
              <a:rPr dirty="0" sz="1100" spc="10">
                <a:latin typeface="Times New Roman"/>
                <a:cs typeface="Times New Roman"/>
              </a:rPr>
              <a:t>As an example, one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Street's most </a:t>
            </a:r>
            <a:r>
              <a:rPr dirty="0" sz="1100" spc="10">
                <a:latin typeface="Times New Roman"/>
                <a:cs typeface="Times New Roman"/>
              </a:rPr>
              <a:t>widely </a:t>
            </a:r>
            <a:r>
              <a:rPr dirty="0" sz="1100" spc="5">
                <a:latin typeface="Times New Roman"/>
                <a:cs typeface="Times New Roman"/>
              </a:rPr>
              <a:t>watched statistics is the </a:t>
            </a:r>
            <a:r>
              <a:rPr dirty="0" sz="1100" spc="10">
                <a:latin typeface="Times New Roman"/>
                <a:cs typeface="Times New Roman"/>
              </a:rPr>
              <a:t>weekly unemployment </a:t>
            </a:r>
            <a:r>
              <a:rPr dirty="0" sz="1100" spc="5">
                <a:latin typeface="Times New Roman"/>
                <a:cs typeface="Times New Roman"/>
              </a:rPr>
              <a:t>figure, released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every Friday morning at </a:t>
            </a:r>
            <a:r>
              <a:rPr dirty="0" sz="1100" spc="10">
                <a:latin typeface="Times New Roman"/>
                <a:cs typeface="Times New Roman"/>
              </a:rPr>
              <a:t>8:30 EST. When the </a:t>
            </a:r>
            <a:r>
              <a:rPr dirty="0" sz="1100" spc="5">
                <a:latin typeface="Times New Roman"/>
                <a:cs typeface="Times New Roman"/>
              </a:rPr>
              <a:t>actual statistic </a:t>
            </a:r>
            <a:r>
              <a:rPr dirty="0" sz="1100" spc="10">
                <a:latin typeface="Times New Roman"/>
                <a:cs typeface="Times New Roman"/>
              </a:rPr>
              <a:t>deviates from what </a:t>
            </a:r>
            <a:r>
              <a:rPr dirty="0" sz="1100" spc="15">
                <a:latin typeface="Times New Roman"/>
                <a:cs typeface="Times New Roman"/>
              </a:rPr>
              <a:t>was  </a:t>
            </a:r>
            <a:r>
              <a:rPr dirty="0" sz="1100" spc="10">
                <a:latin typeface="Times New Roman"/>
                <a:cs typeface="Times New Roman"/>
              </a:rPr>
              <a:t>expected, the bond </a:t>
            </a:r>
            <a:r>
              <a:rPr dirty="0" sz="1100" spc="5">
                <a:latin typeface="Times New Roman"/>
                <a:cs typeface="Times New Roman"/>
              </a:rPr>
              <a:t>market reacts </a:t>
            </a:r>
            <a:r>
              <a:rPr dirty="0" sz="1100" spc="10">
                <a:latin typeface="Times New Roman"/>
                <a:cs typeface="Times New Roman"/>
              </a:rPr>
              <a:t>instantly </a:t>
            </a:r>
            <a:r>
              <a:rPr dirty="0" sz="1100" spc="5">
                <a:latin typeface="Times New Roman"/>
                <a:cs typeface="Times New Roman"/>
              </a:rPr>
              <a:t>because of </a:t>
            </a:r>
            <a:r>
              <a:rPr dirty="0" sz="1100" spc="10">
                <a:latin typeface="Times New Roman"/>
                <a:cs typeface="Times New Roman"/>
              </a:rPr>
              <a:t>the implications </a:t>
            </a:r>
            <a:r>
              <a:rPr dirty="0" sz="1100" spc="5">
                <a:latin typeface="Times New Roman"/>
                <a:cs typeface="Times New Roman"/>
              </a:rPr>
              <a:t>for inflationary  pressure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an example,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keynote speaker </a:t>
            </a:r>
            <a:r>
              <a:rPr dirty="0" sz="1100" spc="5">
                <a:latin typeface="Times New Roman"/>
                <a:cs typeface="Times New Roman"/>
              </a:rPr>
              <a:t>for the </a:t>
            </a:r>
            <a:r>
              <a:rPr dirty="0" sz="1100" spc="10">
                <a:latin typeface="Times New Roman"/>
                <a:cs typeface="Times New Roman"/>
              </a:rPr>
              <a:t>annual Chicago </a:t>
            </a:r>
            <a:r>
              <a:rPr dirty="0" sz="1100" spc="5">
                <a:latin typeface="Times New Roman"/>
                <a:cs typeface="Times New Roman"/>
              </a:rPr>
              <a:t>Board  of Trade/Chicago </a:t>
            </a:r>
            <a:r>
              <a:rPr dirty="0" sz="1100" spc="10">
                <a:latin typeface="Times New Roman"/>
                <a:cs typeface="Times New Roman"/>
              </a:rPr>
              <a:t>Board </a:t>
            </a:r>
            <a:r>
              <a:rPr dirty="0" sz="1100" spc="5">
                <a:latin typeface="Times New Roman"/>
                <a:cs typeface="Times New Roman"/>
              </a:rPr>
              <a:t>Options </a:t>
            </a:r>
            <a:r>
              <a:rPr dirty="0" sz="1100" spc="10">
                <a:latin typeface="Times New Roman"/>
                <a:cs typeface="Times New Roman"/>
              </a:rPr>
              <a:t>Exchange Risk Management conference </a:t>
            </a:r>
            <a:r>
              <a:rPr dirty="0" sz="1100" spc="5">
                <a:latin typeface="Times New Roman"/>
                <a:cs typeface="Times New Roman"/>
              </a:rPr>
              <a:t>is often at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podium 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unemployment data </a:t>
            </a:r>
            <a:r>
              <a:rPr dirty="0" sz="1100" spc="5">
                <a:latin typeface="Times New Roman"/>
                <a:cs typeface="Times New Roman"/>
              </a:rPr>
              <a:t>are released. </a:t>
            </a:r>
            <a:r>
              <a:rPr dirty="0" sz="1100" spc="10">
                <a:latin typeface="Times New Roman"/>
                <a:cs typeface="Times New Roman"/>
              </a:rPr>
              <a:t>The audience </a:t>
            </a:r>
            <a:r>
              <a:rPr dirty="0" sz="1100" spc="5">
                <a:latin typeface="Times New Roman"/>
                <a:cs typeface="Times New Roman"/>
              </a:rPr>
              <a:t>of portfolio </a:t>
            </a:r>
            <a:r>
              <a:rPr dirty="0" sz="1100" spc="10">
                <a:latin typeface="Times New Roman"/>
                <a:cs typeface="Times New Roman"/>
              </a:rPr>
              <a:t>managers and 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managers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extremely </a:t>
            </a:r>
            <a:r>
              <a:rPr dirty="0" sz="1100" spc="5">
                <a:latin typeface="Times New Roman"/>
                <a:cs typeface="Times New Roman"/>
              </a:rPr>
              <a:t>interested in </a:t>
            </a:r>
            <a:r>
              <a:rPr dirty="0" sz="1100" spc="10">
                <a:latin typeface="Times New Roman"/>
                <a:cs typeface="Times New Roman"/>
              </a:rPr>
              <a:t>"the number," and </a:t>
            </a:r>
            <a:r>
              <a:rPr dirty="0" sz="1100" spc="5">
                <a:latin typeface="Times New Roman"/>
                <a:cs typeface="Times New Roman"/>
              </a:rPr>
              <a:t>at about </a:t>
            </a:r>
            <a:r>
              <a:rPr dirty="0" sz="1100" spc="10">
                <a:latin typeface="Times New Roman"/>
                <a:cs typeface="Times New Roman"/>
              </a:rPr>
              <a:t>8:32 an exchange  employee </a:t>
            </a:r>
            <a:r>
              <a:rPr dirty="0" sz="1100" spc="5">
                <a:latin typeface="Times New Roman"/>
                <a:cs typeface="Times New Roman"/>
              </a:rPr>
              <a:t>hands </a:t>
            </a:r>
            <a:r>
              <a:rPr dirty="0" sz="1100" spc="10">
                <a:latin typeface="Times New Roman"/>
                <a:cs typeface="Times New Roman"/>
              </a:rPr>
              <a:t>the speaker a note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read </a:t>
            </a:r>
            <a:r>
              <a:rPr dirty="0" sz="1100" spc="5">
                <a:latin typeface="Times New Roman"/>
                <a:cs typeface="Times New Roman"/>
              </a:rPr>
              <a:t>containing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just-released statistic. If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surprise, </a:t>
            </a:r>
            <a:r>
              <a:rPr dirty="0" sz="1100" spc="10">
                <a:latin typeface="Times New Roman"/>
                <a:cs typeface="Times New Roman"/>
              </a:rPr>
              <a:t>some people </a:t>
            </a:r>
            <a:r>
              <a:rPr dirty="0" sz="1100" spc="5">
                <a:latin typeface="Times New Roman"/>
                <a:cs typeface="Times New Roman"/>
              </a:rPr>
              <a:t>scurry </a:t>
            </a:r>
            <a:r>
              <a:rPr dirty="0" sz="1100" spc="10">
                <a:latin typeface="Times New Roman"/>
                <a:cs typeface="Times New Roman"/>
              </a:rPr>
              <a:t>out of the conference in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rush to </a:t>
            </a:r>
            <a:r>
              <a:rPr dirty="0" sz="1100" spc="5">
                <a:latin typeface="Times New Roman"/>
                <a:cs typeface="Times New Roman"/>
              </a:rPr>
              <a:t>get </a:t>
            </a:r>
            <a:r>
              <a:rPr dirty="0" sz="1100" spc="10">
                <a:latin typeface="Times New Roman"/>
                <a:cs typeface="Times New Roman"/>
              </a:rPr>
              <a:t>to a  </a:t>
            </a:r>
            <a:r>
              <a:rPr dirty="0" sz="1100" spc="5">
                <a:latin typeface="Times New Roman"/>
                <a:cs typeface="Times New Roman"/>
              </a:rPr>
              <a:t>phone.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326390" marR="321310">
              <a:lnSpc>
                <a:spcPts val="1300"/>
              </a:lnSpc>
              <a:spcBef>
                <a:spcPts val="5"/>
              </a:spcBef>
            </a:pPr>
            <a:r>
              <a:rPr dirty="0" sz="1100" spc="5" b="1" i="1">
                <a:latin typeface="Times New Roman"/>
                <a:cs typeface="Times New Roman"/>
              </a:rPr>
              <a:t>Information traders are in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hurry; they believe information differentials in </a:t>
            </a:r>
            <a:r>
              <a:rPr dirty="0" sz="1100" spc="10" b="1" i="1">
                <a:latin typeface="Times New Roman"/>
                <a:cs typeface="Times New Roman"/>
              </a:rPr>
              <a:t>the  </a:t>
            </a:r>
            <a:r>
              <a:rPr dirty="0" sz="1100" spc="10" b="1" i="1">
                <a:latin typeface="Times New Roman"/>
                <a:cs typeface="Times New Roman"/>
              </a:rPr>
              <a:t>marketplace can be </a:t>
            </a:r>
            <a:r>
              <a:rPr dirty="0" sz="1100" spc="5" b="1" i="1">
                <a:latin typeface="Times New Roman"/>
                <a:cs typeface="Times New Roman"/>
              </a:rPr>
              <a:t>profitably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exploited.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True Growth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Investor: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true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trader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more willing to </a:t>
            </a:r>
            <a:r>
              <a:rPr dirty="0" sz="1100" spc="10">
                <a:latin typeface="Times New Roman"/>
                <a:cs typeface="Times New Roman"/>
              </a:rPr>
              <a:t>wait </a:t>
            </a:r>
            <a:r>
              <a:rPr dirty="0" sz="1100" spc="5">
                <a:latin typeface="Times New Roman"/>
                <a:cs typeface="Times New Roman"/>
              </a:rPr>
              <a:t>than the information trader,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shares the  belief that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managers </a:t>
            </a:r>
            <a:r>
              <a:rPr dirty="0" sz="1100" spc="5">
                <a:latin typeface="Times New Roman"/>
                <a:cs typeface="Times New Roman"/>
              </a:rPr>
              <a:t>can earn </a:t>
            </a:r>
            <a:r>
              <a:rPr dirty="0" sz="1100" spc="10">
                <a:latin typeface="Times New Roman"/>
                <a:cs typeface="Times New Roman"/>
              </a:rPr>
              <a:t>above-average </a:t>
            </a:r>
            <a:r>
              <a:rPr dirty="0" sz="1100" spc="5">
                <a:latin typeface="Times New Roman"/>
                <a:cs typeface="Times New Roman"/>
              </a:rPr>
              <a:t>returns for their clients.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growth trader often focuses </a:t>
            </a:r>
            <a:r>
              <a:rPr dirty="0" sz="1100" spc="10">
                <a:latin typeface="Times New Roman"/>
                <a:cs typeface="Times New Roman"/>
              </a:rPr>
              <a:t>on companies </a:t>
            </a:r>
            <a:r>
              <a:rPr dirty="0" sz="1100" spc="5">
                <a:latin typeface="Times New Roman"/>
                <a:cs typeface="Times New Roman"/>
              </a:rPr>
              <a:t>that are currently in favor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 </a:t>
            </a:r>
            <a:r>
              <a:rPr dirty="0" sz="1100" spc="10">
                <a:latin typeface="Times New Roman"/>
                <a:cs typeface="Times New Roman"/>
              </a:rPr>
              <a:t>community. The </a:t>
            </a:r>
            <a:r>
              <a:rPr dirty="0" sz="1100" spc="5">
                <a:latin typeface="Times New Roman"/>
                <a:cs typeface="Times New Roman"/>
              </a:rPr>
              <a:t>proliferation of </a:t>
            </a:r>
            <a:r>
              <a:rPr dirty="0" sz="1100" spc="10">
                <a:latin typeface="Times New Roman"/>
                <a:cs typeface="Times New Roman"/>
              </a:rPr>
              <a:t>home computers and </a:t>
            </a:r>
            <a:r>
              <a:rPr dirty="0" sz="1100" spc="5">
                <a:latin typeface="Times New Roman"/>
                <a:cs typeface="Times New Roman"/>
              </a:rPr>
              <a:t>information superhighway  </a:t>
            </a:r>
            <a:r>
              <a:rPr dirty="0" sz="1100" spc="10">
                <a:latin typeface="Times New Roman"/>
                <a:cs typeface="Times New Roman"/>
              </a:rPr>
              <a:t>developments </a:t>
            </a:r>
            <a:r>
              <a:rPr dirty="0" sz="1100" spc="5">
                <a:latin typeface="Times New Roman"/>
                <a:cs typeface="Times New Roman"/>
              </a:rPr>
              <a:t>led to significant price rises for </a:t>
            </a:r>
            <a:r>
              <a:rPr dirty="0" sz="1100" spc="10">
                <a:latin typeface="Times New Roman"/>
                <a:cs typeface="Times New Roman"/>
              </a:rPr>
              <a:t>firms like </a:t>
            </a:r>
            <a:r>
              <a:rPr dirty="0" sz="1100" spc="5">
                <a:latin typeface="Times New Roman"/>
                <a:cs typeface="Times New Roman"/>
              </a:rPr>
              <a:t>Intel, </a:t>
            </a:r>
            <a:r>
              <a:rPr dirty="0" sz="1100" spc="10">
                <a:latin typeface="Times New Roman"/>
                <a:cs typeface="Times New Roman"/>
              </a:rPr>
              <a:t>Microsoft, and Gateway  </a:t>
            </a:r>
            <a:r>
              <a:rPr dirty="0" sz="1100" spc="15">
                <a:latin typeface="Times New Roman"/>
                <a:cs typeface="Times New Roman"/>
              </a:rPr>
              <a:t>(GTW, </a:t>
            </a:r>
            <a:r>
              <a:rPr dirty="0" sz="1100" spc="10">
                <a:latin typeface="Times New Roman"/>
                <a:cs typeface="Times New Roman"/>
              </a:rPr>
              <a:t>NYSE). Sometimes the notion of </a:t>
            </a:r>
            <a:r>
              <a:rPr dirty="0" sz="1100" spc="5">
                <a:latin typeface="Times New Roman"/>
                <a:cs typeface="Times New Roman"/>
              </a:rPr>
              <a:t>whether </a:t>
            </a:r>
            <a:r>
              <a:rPr dirty="0" sz="1100" spc="10">
                <a:latin typeface="Times New Roman"/>
                <a:cs typeface="Times New Roman"/>
              </a:rPr>
              <a:t>the existing </a:t>
            </a:r>
            <a:r>
              <a:rPr dirty="0" sz="1100" spc="5">
                <a:latin typeface="Times New Roman"/>
                <a:cs typeface="Times New Roman"/>
              </a:rPr>
              <a:t>level </a:t>
            </a:r>
            <a:r>
              <a:rPr dirty="0" sz="1100" spc="10">
                <a:latin typeface="Times New Roman"/>
                <a:cs typeface="Times New Roman"/>
              </a:rPr>
              <a:t>of earnings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sufficient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justify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particularly high stock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is unclear.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traders are </a:t>
            </a:r>
            <a:r>
              <a:rPr dirty="0" sz="1100" spc="10">
                <a:latin typeface="Times New Roman"/>
                <a:cs typeface="Times New Roman"/>
              </a:rPr>
              <a:t>willing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pay more  </a:t>
            </a:r>
            <a:r>
              <a:rPr dirty="0" sz="1100" spc="5">
                <a:latin typeface="Times New Roman"/>
                <a:cs typeface="Times New Roman"/>
              </a:rPr>
              <a:t>than might </a:t>
            </a:r>
            <a:r>
              <a:rPr dirty="0" sz="1100" spc="10">
                <a:latin typeface="Times New Roman"/>
                <a:cs typeface="Times New Roman"/>
              </a:rPr>
              <a:t>seem </a:t>
            </a:r>
            <a:r>
              <a:rPr dirty="0" sz="1100" spc="5">
                <a:latin typeface="Times New Roman"/>
                <a:cs typeface="Times New Roman"/>
              </a:rPr>
              <a:t>reasonable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they like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stack's future prospects;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buying  </a:t>
            </a:r>
            <a:r>
              <a:rPr dirty="0" sz="1100" spc="5">
                <a:latin typeface="Times New Roman"/>
                <a:cs typeface="Times New Roman"/>
              </a:rPr>
              <a:t>future earnings that may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may not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develop.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How </a:t>
            </a:r>
            <a:r>
              <a:rPr dirty="0" sz="1100" spc="10" b="1">
                <a:latin typeface="Times New Roman"/>
                <a:cs typeface="Times New Roman"/>
              </a:rPr>
              <a:t>Price </a:t>
            </a:r>
            <a:r>
              <a:rPr dirty="0" sz="1100" spc="5" b="1">
                <a:latin typeface="Times New Roman"/>
                <a:cs typeface="Times New Roman"/>
              </a:rPr>
              <a:t>Relates to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Value: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Categorizing an investment approach </a:t>
            </a:r>
            <a:r>
              <a:rPr dirty="0" sz="1100" spc="5">
                <a:latin typeface="Times New Roman"/>
                <a:cs typeface="Times New Roman"/>
              </a:rPr>
              <a:t>as either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or value oriented is not really </a:t>
            </a:r>
            <a:r>
              <a:rPr dirty="0" sz="1100" spc="10">
                <a:latin typeface="Times New Roman"/>
                <a:cs typeface="Times New Roman"/>
              </a:rPr>
              <a:t>a new  </a:t>
            </a:r>
            <a:r>
              <a:rPr dirty="0" sz="1100" spc="5">
                <a:latin typeface="Times New Roman"/>
                <a:cs typeface="Times New Roman"/>
              </a:rPr>
              <a:t>idea.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holds </a:t>
            </a:r>
            <a:r>
              <a:rPr dirty="0" sz="1100" spc="5">
                <a:latin typeface="Times New Roman"/>
                <a:cs typeface="Times New Roman"/>
              </a:rPr>
              <a:t>the distinction as all-time </a:t>
            </a:r>
            <a:r>
              <a:rPr dirty="0" sz="1100" spc="10">
                <a:latin typeface="Times New Roman"/>
                <a:cs typeface="Times New Roman"/>
              </a:rPr>
              <a:t>best </a:t>
            </a:r>
            <a:r>
              <a:rPr dirty="0" sz="1100" spc="5">
                <a:latin typeface="Times New Roman"/>
                <a:cs typeface="Times New Roman"/>
              </a:rPr>
              <a:t>seller in the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probably Security Analysis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Benjamin </a:t>
            </a:r>
            <a:r>
              <a:rPr dirty="0" sz="1100" spc="10">
                <a:latin typeface="Times New Roman"/>
                <a:cs typeface="Times New Roman"/>
              </a:rPr>
              <a:t>Graham and David Dodd. </a:t>
            </a:r>
            <a:r>
              <a:rPr dirty="0" sz="1100" spc="5">
                <a:latin typeface="Times New Roman"/>
                <a:cs typeface="Times New Roman"/>
              </a:rPr>
              <a:t>In this book,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authors  describe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precursor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present-day </a:t>
            </a:r>
            <a:r>
              <a:rPr dirty="0" sz="1100" spc="10">
                <a:latin typeface="Times New Roman"/>
                <a:cs typeface="Times New Roman"/>
              </a:rPr>
              <a:t>value-versus-growth dichotomy called </a:t>
            </a:r>
            <a:r>
              <a:rPr dirty="0" sz="1100" spc="5">
                <a:latin typeface="Times New Roman"/>
                <a:cs typeface="Times New Roman"/>
              </a:rPr>
              <a:t>historical  </a:t>
            </a:r>
            <a:r>
              <a:rPr dirty="0" sz="1100" spc="10">
                <a:latin typeface="Times New Roman"/>
                <a:cs typeface="Times New Roman"/>
              </a:rPr>
              <a:t>optimism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selectivity. </a:t>
            </a:r>
            <a:r>
              <a:rPr dirty="0" sz="1100" spc="10">
                <a:latin typeface="Times New Roman"/>
                <a:cs typeface="Times New Roman"/>
              </a:rPr>
              <a:t>Graham and Dodd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state: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4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45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7037"/>
            <a:ext cx="325691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4227" y="407037"/>
            <a:ext cx="23367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46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0" y="572391"/>
            <a:ext cx="5335905" cy="860552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ctr" marL="86360" marR="81915" indent="1270">
              <a:lnSpc>
                <a:spcPct val="98300"/>
              </a:lnSpc>
              <a:spcBef>
                <a:spcPts val="150"/>
              </a:spcBef>
            </a:pPr>
            <a:r>
              <a:rPr dirty="0" sz="1100" spc="10" i="1">
                <a:latin typeface="Times New Roman"/>
                <a:cs typeface="Times New Roman"/>
              </a:rPr>
              <a:t>“The </a:t>
            </a:r>
            <a:r>
              <a:rPr dirty="0" sz="1100" spc="5" i="1">
                <a:latin typeface="Times New Roman"/>
                <a:cs typeface="Times New Roman"/>
              </a:rPr>
              <a:t>principle </a:t>
            </a:r>
            <a:r>
              <a:rPr dirty="0" sz="1100" spc="10" i="1">
                <a:latin typeface="Times New Roman"/>
                <a:cs typeface="Times New Roman"/>
              </a:rPr>
              <a:t>of </a:t>
            </a:r>
            <a:r>
              <a:rPr dirty="0" sz="1100" spc="5" i="1">
                <a:latin typeface="Times New Roman"/>
                <a:cs typeface="Times New Roman"/>
              </a:rPr>
              <a:t>selectivity </a:t>
            </a:r>
            <a:r>
              <a:rPr dirty="0" sz="1100" spc="10" i="1">
                <a:latin typeface="Times New Roman"/>
                <a:cs typeface="Times New Roman"/>
              </a:rPr>
              <a:t>was an </a:t>
            </a:r>
            <a:r>
              <a:rPr dirty="0" sz="1100" spc="5" i="1">
                <a:latin typeface="Times New Roman"/>
                <a:cs typeface="Times New Roman"/>
              </a:rPr>
              <a:t>old </a:t>
            </a:r>
            <a:r>
              <a:rPr dirty="0" sz="1100" spc="10" i="1">
                <a:latin typeface="Times New Roman"/>
                <a:cs typeface="Times New Roman"/>
              </a:rPr>
              <a:t>and obvious guidepost in Wall </a:t>
            </a:r>
            <a:r>
              <a:rPr dirty="0" sz="1100" spc="5" i="1">
                <a:latin typeface="Times New Roman"/>
                <a:cs typeface="Times New Roman"/>
              </a:rPr>
              <a:t>Street. It </a:t>
            </a:r>
            <a:r>
              <a:rPr dirty="0" sz="1100" spc="15" i="1">
                <a:latin typeface="Times New Roman"/>
                <a:cs typeface="Times New Roman"/>
              </a:rPr>
              <a:t>was </a:t>
            </a:r>
            <a:r>
              <a:rPr dirty="0" sz="1100" spc="10" i="1">
                <a:latin typeface="Times New Roman"/>
                <a:cs typeface="Times New Roman"/>
              </a:rPr>
              <a:t>no  </a:t>
            </a:r>
            <a:r>
              <a:rPr dirty="0" sz="1100" spc="10" i="1">
                <a:latin typeface="Times New Roman"/>
                <a:cs typeface="Times New Roman"/>
              </a:rPr>
              <a:t>more </a:t>
            </a:r>
            <a:r>
              <a:rPr dirty="0" sz="1100" spc="5" i="1">
                <a:latin typeface="Times New Roman"/>
                <a:cs typeface="Times New Roman"/>
              </a:rPr>
              <a:t>than </a:t>
            </a:r>
            <a:r>
              <a:rPr dirty="0" sz="1100" spc="10" i="1">
                <a:latin typeface="Times New Roman"/>
                <a:cs typeface="Times New Roman"/>
              </a:rPr>
              <a:t>the </a:t>
            </a:r>
            <a:r>
              <a:rPr dirty="0" sz="1100" spc="5" i="1">
                <a:latin typeface="Times New Roman"/>
                <a:cs typeface="Times New Roman"/>
              </a:rPr>
              <a:t>truism that </a:t>
            </a:r>
            <a:r>
              <a:rPr dirty="0" sz="1100" spc="10" i="1">
                <a:latin typeface="Times New Roman"/>
                <a:cs typeface="Times New Roman"/>
              </a:rPr>
              <a:t>some </a:t>
            </a:r>
            <a:r>
              <a:rPr dirty="0" sz="1100" spc="5" i="1">
                <a:latin typeface="Times New Roman"/>
                <a:cs typeface="Times New Roman"/>
              </a:rPr>
              <a:t>companies </a:t>
            </a:r>
            <a:r>
              <a:rPr dirty="0" sz="1100" spc="10" i="1">
                <a:latin typeface="Times New Roman"/>
                <a:cs typeface="Times New Roman"/>
              </a:rPr>
              <a:t>are </a:t>
            </a:r>
            <a:r>
              <a:rPr dirty="0" sz="1100" spc="5" i="1">
                <a:latin typeface="Times New Roman"/>
                <a:cs typeface="Times New Roman"/>
              </a:rPr>
              <a:t>better than others, </a:t>
            </a:r>
            <a:r>
              <a:rPr dirty="0" sz="1100" spc="10" i="1">
                <a:latin typeface="Times New Roman"/>
                <a:cs typeface="Times New Roman"/>
              </a:rPr>
              <a:t>and hence some </a:t>
            </a:r>
            <a:r>
              <a:rPr dirty="0" sz="1100" spc="5" i="1">
                <a:latin typeface="Times New Roman"/>
                <a:cs typeface="Times New Roman"/>
              </a:rPr>
              <a:t>stocks  will fare better </a:t>
            </a:r>
            <a:r>
              <a:rPr dirty="0" sz="1100" spc="10" i="1">
                <a:latin typeface="Times New Roman"/>
                <a:cs typeface="Times New Roman"/>
              </a:rPr>
              <a:t>than </a:t>
            </a:r>
            <a:r>
              <a:rPr dirty="0" sz="1100" spc="5" i="1">
                <a:latin typeface="Times New Roman"/>
                <a:cs typeface="Times New Roman"/>
              </a:rPr>
              <a:t>others </a:t>
            </a:r>
            <a:r>
              <a:rPr dirty="0" sz="1100" spc="10" i="1">
                <a:latin typeface="Times New Roman"/>
                <a:cs typeface="Times New Roman"/>
              </a:rPr>
              <a:t>in the </a:t>
            </a:r>
            <a:r>
              <a:rPr dirty="0" sz="1100" spc="5" i="1">
                <a:latin typeface="Times New Roman"/>
                <a:cs typeface="Times New Roman"/>
              </a:rPr>
              <a:t>market- In </a:t>
            </a:r>
            <a:r>
              <a:rPr dirty="0" sz="1100" spc="10" i="1">
                <a:latin typeface="Times New Roman"/>
                <a:cs typeface="Times New Roman"/>
              </a:rPr>
              <a:t>the </a:t>
            </a:r>
            <a:r>
              <a:rPr dirty="0" sz="1100" spc="5" i="1">
                <a:latin typeface="Times New Roman"/>
                <a:cs typeface="Times New Roman"/>
              </a:rPr>
              <a:t>1920s, however, selectivity </a:t>
            </a:r>
            <a:r>
              <a:rPr dirty="0" sz="1100" spc="10" i="1">
                <a:latin typeface="Times New Roman"/>
                <a:cs typeface="Times New Roman"/>
              </a:rPr>
              <a:t>took on a new  </a:t>
            </a:r>
            <a:r>
              <a:rPr dirty="0" sz="1100" spc="5" i="1">
                <a:latin typeface="Times New Roman"/>
                <a:cs typeface="Times New Roman"/>
              </a:rPr>
              <a:t>character </a:t>
            </a:r>
            <a:r>
              <a:rPr dirty="0" sz="1100" spc="10" i="1">
                <a:latin typeface="Times New Roman"/>
                <a:cs typeface="Times New Roman"/>
              </a:rPr>
              <a:t>by </a:t>
            </a:r>
            <a:r>
              <a:rPr dirty="0" sz="1100" spc="5" i="1">
                <a:latin typeface="Times New Roman"/>
                <a:cs typeface="Times New Roman"/>
              </a:rPr>
              <a:t>reason </a:t>
            </a:r>
            <a:r>
              <a:rPr dirty="0" sz="1100" spc="10" i="1">
                <a:latin typeface="Times New Roman"/>
                <a:cs typeface="Times New Roman"/>
              </a:rPr>
              <a:t>of the overshadowing </a:t>
            </a:r>
            <a:r>
              <a:rPr dirty="0" sz="1100" spc="5" i="1">
                <a:latin typeface="Times New Roman"/>
                <a:cs typeface="Times New Roman"/>
              </a:rPr>
              <a:t>placed </a:t>
            </a:r>
            <a:r>
              <a:rPr dirty="0" sz="1100" spc="10" i="1">
                <a:latin typeface="Times New Roman"/>
                <a:cs typeface="Times New Roman"/>
              </a:rPr>
              <a:t>on </a:t>
            </a:r>
            <a:r>
              <a:rPr dirty="0" sz="1100" spc="5" i="1">
                <a:latin typeface="Times New Roman"/>
                <a:cs typeface="Times New Roman"/>
              </a:rPr>
              <a:t>expected </a:t>
            </a:r>
            <a:r>
              <a:rPr dirty="0" sz="1100" spc="10" i="1">
                <a:latin typeface="Times New Roman"/>
                <a:cs typeface="Times New Roman"/>
              </a:rPr>
              <a:t>future </a:t>
            </a:r>
            <a:r>
              <a:rPr dirty="0" sz="1100" spc="5" i="1">
                <a:latin typeface="Times New Roman"/>
                <a:cs typeface="Times New Roman"/>
              </a:rPr>
              <a:t>growth </a:t>
            </a:r>
            <a:r>
              <a:rPr dirty="0" sz="1100" spc="10" i="1">
                <a:latin typeface="Times New Roman"/>
                <a:cs typeface="Times New Roman"/>
              </a:rPr>
              <a:t>as </a:t>
            </a:r>
            <a:r>
              <a:rPr dirty="0" sz="1100" spc="5" i="1">
                <a:latin typeface="Times New Roman"/>
                <a:cs typeface="Times New Roman"/>
              </a:rPr>
              <a:t>the </a:t>
            </a:r>
            <a:r>
              <a:rPr dirty="0" sz="1100" spc="10" i="1">
                <a:latin typeface="Times New Roman"/>
                <a:cs typeface="Times New Roman"/>
              </a:rPr>
              <a:t>prime  </a:t>
            </a:r>
            <a:r>
              <a:rPr dirty="0" sz="1100" spc="5" i="1">
                <a:latin typeface="Times New Roman"/>
                <a:cs typeface="Times New Roman"/>
              </a:rPr>
              <a:t>criterion of </a:t>
            </a:r>
            <a:r>
              <a:rPr dirty="0" sz="1100" spc="10" i="1">
                <a:latin typeface="Times New Roman"/>
                <a:cs typeface="Times New Roman"/>
              </a:rPr>
              <a:t>an </a:t>
            </a:r>
            <a:r>
              <a:rPr dirty="0" sz="1100" spc="5" i="1">
                <a:latin typeface="Times New Roman"/>
                <a:cs typeface="Times New Roman"/>
              </a:rPr>
              <a:t>attractive</a:t>
            </a:r>
            <a:r>
              <a:rPr dirty="0" sz="1100" spc="10" i="1">
                <a:latin typeface="Times New Roman"/>
                <a:cs typeface="Times New Roman"/>
              </a:rPr>
              <a:t> </a:t>
            </a:r>
            <a:r>
              <a:rPr dirty="0" sz="1100" spc="5" i="1">
                <a:latin typeface="Times New Roman"/>
                <a:cs typeface="Times New Roman"/>
              </a:rPr>
              <a:t>investment.”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remarkable thing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investment theory in the early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minor </a:t>
            </a:r>
            <a:r>
              <a:rPr dirty="0" sz="1100" spc="5">
                <a:latin typeface="Times New Roman"/>
                <a:cs typeface="Times New Roman"/>
              </a:rPr>
              <a:t>role  that price </a:t>
            </a:r>
            <a:r>
              <a:rPr dirty="0" sz="1100" spc="10">
                <a:latin typeface="Times New Roman"/>
                <a:cs typeface="Times New Roman"/>
              </a:rPr>
              <a:t>played, Graham and Dodd summarize </a:t>
            </a:r>
            <a:r>
              <a:rPr dirty="0" sz="1100" spc="5">
                <a:latin typeface="Times New Roman"/>
                <a:cs typeface="Times New Roman"/>
              </a:rPr>
              <a:t>the attitude in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statement: </a:t>
            </a:r>
            <a:r>
              <a:rPr dirty="0" sz="1100" spc="10">
                <a:latin typeface="Times New Roman"/>
                <a:cs typeface="Times New Roman"/>
              </a:rPr>
              <a:t>"A </a:t>
            </a:r>
            <a:r>
              <a:rPr dirty="0" sz="1100" spc="5">
                <a:latin typeface="Times New Roman"/>
                <a:cs typeface="Times New Roman"/>
              </a:rPr>
              <a:t>stock with  </a:t>
            </a:r>
            <a:r>
              <a:rPr dirty="0" sz="1100" spc="10">
                <a:latin typeface="Times New Roman"/>
                <a:cs typeface="Times New Roman"/>
              </a:rPr>
              <a:t>good long-term </a:t>
            </a:r>
            <a:r>
              <a:rPr dirty="0" sz="1100" spc="5">
                <a:latin typeface="Times New Roman"/>
                <a:cs typeface="Times New Roman"/>
              </a:rPr>
              <a:t>prospects is </a:t>
            </a:r>
            <a:r>
              <a:rPr dirty="0" sz="1100" spc="10">
                <a:latin typeface="Times New Roman"/>
                <a:cs typeface="Times New Roman"/>
              </a:rPr>
              <a:t>always a good investment" As the stock market soared in the  late 1920s, the primary determinant of value, in the minds of many people at least, was </a:t>
            </a:r>
            <a:r>
              <a:rPr dirty="0" sz="1100" spc="5">
                <a:latin typeface="Times New Roman"/>
                <a:cs typeface="Times New Roman"/>
              </a:rPr>
              <a:t>its 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potential.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stock that experienced high earnings growth was a quality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and no  </a:t>
            </a:r>
            <a:r>
              <a:rPr dirty="0" sz="1100" spc="5">
                <a:latin typeface="Times New Roman"/>
                <a:cs typeface="Times New Roman"/>
              </a:rPr>
              <a:t>external factor could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that, not </a:t>
            </a:r>
            <a:r>
              <a:rPr dirty="0" sz="1100" spc="10">
                <a:latin typeface="Times New Roman"/>
                <a:cs typeface="Times New Roman"/>
              </a:rPr>
              <a:t>even a </a:t>
            </a:r>
            <a:r>
              <a:rPr dirty="0" sz="1100" spc="5">
                <a:latin typeface="Times New Roman"/>
                <a:cs typeface="Times New Roman"/>
              </a:rPr>
              <a:t>stock price </a:t>
            </a:r>
            <a:r>
              <a:rPr dirty="0" sz="1100" spc="10">
                <a:latin typeface="Times New Roman"/>
                <a:cs typeface="Times New Roman"/>
              </a:rPr>
              <a:t>run-up </a:t>
            </a:r>
            <a:r>
              <a:rPr dirty="0" sz="1100" spc="5">
                <a:latin typeface="Times New Roman"/>
                <a:cs typeface="Times New Roman"/>
              </a:rPr>
              <a:t>to exorbitant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levels.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Great </a:t>
            </a:r>
            <a:r>
              <a:rPr dirty="0" sz="1100" spc="5">
                <a:latin typeface="Times New Roman"/>
                <a:cs typeface="Times New Roman"/>
              </a:rPr>
              <a:t>Crash of 1929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resulting depression </a:t>
            </a:r>
            <a:r>
              <a:rPr dirty="0" sz="1100" spc="10">
                <a:latin typeface="Times New Roman"/>
                <a:cs typeface="Times New Roman"/>
              </a:rPr>
              <a:t>changed a </a:t>
            </a:r>
            <a:r>
              <a:rPr dirty="0" sz="1100" spc="5">
                <a:latin typeface="Times New Roman"/>
                <a:cs typeface="Times New Roman"/>
              </a:rPr>
              <a:t>lot of </a:t>
            </a:r>
            <a:r>
              <a:rPr dirty="0" sz="1100" spc="10">
                <a:latin typeface="Times New Roman"/>
                <a:cs typeface="Times New Roman"/>
              </a:rPr>
              <a:t>minds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the source  </a:t>
            </a:r>
            <a:r>
              <a:rPr dirty="0" sz="1100" spc="5">
                <a:latin typeface="Times New Roman"/>
                <a:cs typeface="Times New Roman"/>
              </a:rPr>
              <a:t>of value. Firms </a:t>
            </a:r>
            <a:r>
              <a:rPr dirty="0" sz="1100" spc="10">
                <a:latin typeface="Times New Roman"/>
                <a:cs typeface="Times New Roman"/>
              </a:rPr>
              <a:t>whose </a:t>
            </a:r>
            <a:r>
              <a:rPr dirty="0" sz="1100" spc="5">
                <a:latin typeface="Times New Roman"/>
                <a:cs typeface="Times New Roman"/>
              </a:rPr>
              <a:t>equity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reasonably </a:t>
            </a:r>
            <a:r>
              <a:rPr dirty="0" sz="1100" spc="10">
                <a:latin typeface="Times New Roman"/>
                <a:cs typeface="Times New Roman"/>
              </a:rPr>
              <a:t>backed by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popular </a:t>
            </a:r>
            <a:r>
              <a:rPr dirty="0" sz="1100" spc="10">
                <a:latin typeface="Times New Roman"/>
                <a:cs typeface="Times New Roman"/>
              </a:rPr>
              <a:t>product </a:t>
            </a:r>
            <a:r>
              <a:rPr dirty="0" sz="1100" spc="5">
                <a:latin typeface="Times New Roman"/>
                <a:cs typeface="Times New Roman"/>
              </a:rPr>
              <a:t>fared  far better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peddling fanciful </a:t>
            </a:r>
            <a:r>
              <a:rPr dirty="0" sz="1100" spc="5">
                <a:latin typeface="Times New Roman"/>
                <a:cs typeface="Times New Roman"/>
              </a:rPr>
              <a:t>visions of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might </a:t>
            </a:r>
            <a:r>
              <a:rPr dirty="0" sz="1100" spc="10">
                <a:latin typeface="Times New Roman"/>
                <a:cs typeface="Times New Roman"/>
              </a:rPr>
              <a:t>some-day </a:t>
            </a:r>
            <a:r>
              <a:rPr dirty="0" sz="1100" spc="5">
                <a:latin typeface="Times New Roman"/>
                <a:cs typeface="Times New Roman"/>
              </a:rPr>
              <a:t>be.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Since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Depression, </a:t>
            </a:r>
            <a:r>
              <a:rPr dirty="0" sz="1100" spc="10">
                <a:latin typeface="Times New Roman"/>
                <a:cs typeface="Times New Roman"/>
              </a:rPr>
              <a:t>the economy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traversed both </a:t>
            </a:r>
            <a:r>
              <a:rPr dirty="0" sz="1100" spc="5">
                <a:latin typeface="Times New Roman"/>
                <a:cs typeface="Times New Roman"/>
              </a:rPr>
              <a:t>recessions </a:t>
            </a:r>
            <a:r>
              <a:rPr dirty="0" sz="1100" spc="10">
                <a:latin typeface="Times New Roman"/>
                <a:cs typeface="Times New Roman"/>
              </a:rPr>
              <a:t>and economic </a:t>
            </a:r>
            <a:r>
              <a:rPr dirty="0" sz="1100" spc="5">
                <a:latin typeface="Times New Roman"/>
                <a:cs typeface="Times New Roman"/>
              </a:rPr>
              <a:t>expansions.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 severely penalizes growth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without a </a:t>
            </a:r>
            <a:r>
              <a:rPr dirty="0" sz="1100" spc="15">
                <a:latin typeface="Times New Roman"/>
                <a:cs typeface="Times New Roman"/>
              </a:rPr>
              <a:t>firm </a:t>
            </a:r>
            <a:r>
              <a:rPr dirty="0" sz="1100" spc="10">
                <a:latin typeface="Times New Roman"/>
                <a:cs typeface="Times New Roman"/>
              </a:rPr>
              <a:t>foundation during the  recessions, but falls in love with them during </a:t>
            </a:r>
            <a:r>
              <a:rPr dirty="0" sz="1100" spc="15">
                <a:latin typeface="Times New Roman"/>
                <a:cs typeface="Times New Roman"/>
              </a:rPr>
              <a:t>boom </a:t>
            </a:r>
            <a:r>
              <a:rPr dirty="0" sz="1100" spc="5">
                <a:latin typeface="Times New Roman"/>
                <a:cs typeface="Times New Roman"/>
              </a:rPr>
              <a:t>times. </a:t>
            </a:r>
            <a:r>
              <a:rPr dirty="0" sz="1100" spc="10">
                <a:latin typeface="Times New Roman"/>
                <a:cs typeface="Times New Roman"/>
              </a:rPr>
              <a:t>Most of </a:t>
            </a:r>
            <a:r>
              <a:rPr dirty="0" sz="1100" spc="5">
                <a:latin typeface="Times New Roman"/>
                <a:cs typeface="Times New Roman"/>
              </a:rPr>
              <a:t>today's </a:t>
            </a:r>
            <a:r>
              <a:rPr dirty="0" sz="1100" spc="10">
                <a:latin typeface="Times New Roman"/>
                <a:cs typeface="Times New Roman"/>
              </a:rPr>
              <a:t>investment  managers look </a:t>
            </a:r>
            <a:r>
              <a:rPr dirty="0" sz="1100" spc="5">
                <a:latin typeface="Times New Roman"/>
                <a:cs typeface="Times New Roman"/>
              </a:rPr>
              <a:t>favorably </a:t>
            </a:r>
            <a:r>
              <a:rPr dirty="0" sz="1100" spc="10">
                <a:latin typeface="Times New Roman"/>
                <a:cs typeface="Times New Roman"/>
              </a:rPr>
              <a:t>upon a </a:t>
            </a:r>
            <a:r>
              <a:rPr dirty="0" sz="1100" spc="5">
                <a:latin typeface="Times New Roman"/>
                <a:cs typeface="Times New Roman"/>
              </a:rPr>
              <a:t>history of earnings </a:t>
            </a:r>
            <a:r>
              <a:rPr dirty="0" sz="1100" spc="10">
                <a:latin typeface="Times New Roman"/>
                <a:cs typeface="Times New Roman"/>
              </a:rPr>
              <a:t>and dividend growth, but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0">
                <a:latin typeface="Times New Roman"/>
                <a:cs typeface="Times New Roman"/>
              </a:rPr>
              <a:t>look </a:t>
            </a:r>
            <a:r>
              <a:rPr dirty="0" sz="1100" spc="5">
                <a:latin typeface="Times New Roman"/>
                <a:cs typeface="Times New Roman"/>
              </a:rPr>
              <a:t>at  the firm's financial statements to see if future </a:t>
            </a:r>
            <a:r>
              <a:rPr dirty="0" sz="1100" spc="10">
                <a:latin typeface="Times New Roman"/>
                <a:cs typeface="Times New Roman"/>
              </a:rPr>
              <a:t>growth can </a:t>
            </a:r>
            <a:r>
              <a:rPr dirty="0" sz="1100" spc="5">
                <a:latin typeface="Times New Roman"/>
                <a:cs typeface="Times New Roman"/>
              </a:rPr>
              <a:t>reasonably </a:t>
            </a:r>
            <a:r>
              <a:rPr dirty="0" sz="1100" spc="10">
                <a:latin typeface="Times New Roman"/>
                <a:cs typeface="Times New Roman"/>
              </a:rPr>
              <a:t>be expected. Unlike  </a:t>
            </a:r>
            <a:r>
              <a:rPr dirty="0" sz="1100" spc="5">
                <a:latin typeface="Times New Roman"/>
                <a:cs typeface="Times New Roman"/>
              </a:rPr>
              <a:t>their predecessors, though, contemporary analysts understand that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inextricably  intertwined with price,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that the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efficient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productive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in the world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poor investment if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too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high.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10" b="1" i="1">
                <a:latin typeface="Times New Roman"/>
                <a:cs typeface="Times New Roman"/>
              </a:rPr>
              <a:t>The modern </a:t>
            </a:r>
            <a:r>
              <a:rPr dirty="0" sz="1100" spc="5" b="1" i="1">
                <a:latin typeface="Times New Roman"/>
                <a:cs typeface="Times New Roman"/>
              </a:rPr>
              <a:t>perspective: </a:t>
            </a:r>
            <a:r>
              <a:rPr dirty="0" sz="1100" spc="10" b="1" i="1">
                <a:latin typeface="Times New Roman"/>
                <a:cs typeface="Times New Roman"/>
              </a:rPr>
              <a:t>Value </a:t>
            </a:r>
            <a:r>
              <a:rPr dirty="0" sz="1100" spc="5" b="1" i="1">
                <a:latin typeface="Times New Roman"/>
                <a:cs typeface="Times New Roman"/>
              </a:rPr>
              <a:t>is inextricably intertwined </a:t>
            </a:r>
            <a:r>
              <a:rPr dirty="0" sz="1100" spc="10" b="1" i="1">
                <a:latin typeface="Times New Roman"/>
                <a:cs typeface="Times New Roman"/>
              </a:rPr>
              <a:t>with</a:t>
            </a:r>
            <a:r>
              <a:rPr dirty="0" sz="1100" spc="1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 algn="ctr" marL="68580" marR="63500">
              <a:lnSpc>
                <a:spcPts val="1300"/>
              </a:lnSpc>
              <a:spcBef>
                <a:spcPts val="50"/>
              </a:spcBef>
            </a:pPr>
            <a:r>
              <a:rPr dirty="0" sz="1100" spc="15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most efficient </a:t>
            </a:r>
            <a:r>
              <a:rPr dirty="0" sz="1100" spc="10" b="1" i="1">
                <a:latin typeface="Times New Roman"/>
                <a:cs typeface="Times New Roman"/>
              </a:rPr>
              <a:t>and </a:t>
            </a:r>
            <a:r>
              <a:rPr dirty="0" sz="1100" spc="5" b="1" i="1">
                <a:latin typeface="Times New Roman"/>
                <a:cs typeface="Times New Roman"/>
              </a:rPr>
              <a:t>productive </a:t>
            </a:r>
            <a:r>
              <a:rPr dirty="0" sz="1100" spc="10" b="1" i="1">
                <a:latin typeface="Times New Roman"/>
                <a:cs typeface="Times New Roman"/>
              </a:rPr>
              <a:t>company </a:t>
            </a:r>
            <a:r>
              <a:rPr dirty="0" sz="1100" spc="5" b="1" i="1">
                <a:latin typeface="Times New Roman"/>
                <a:cs typeface="Times New Roman"/>
              </a:rPr>
              <a:t>in the world </a:t>
            </a:r>
            <a:r>
              <a:rPr dirty="0" sz="1100" b="1" i="1">
                <a:latin typeface="Times New Roman"/>
                <a:cs typeface="Times New Roman"/>
              </a:rPr>
              <a:t>is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poor investment if the stock  </a:t>
            </a:r>
            <a:r>
              <a:rPr dirty="0" sz="1100" spc="5" b="1" i="1">
                <a:latin typeface="Times New Roman"/>
                <a:cs typeface="Times New Roman"/>
              </a:rPr>
              <a:t>price is too</a:t>
            </a:r>
            <a:r>
              <a:rPr dirty="0" sz="1100" spc="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high.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Value Stocks </a:t>
            </a:r>
            <a:r>
              <a:rPr dirty="0" sz="1100" spc="15" b="1">
                <a:latin typeface="Times New Roman"/>
                <a:cs typeface="Times New Roman"/>
              </a:rPr>
              <a:t>and </a:t>
            </a:r>
            <a:r>
              <a:rPr dirty="0" sz="1100" spc="10" b="1">
                <a:latin typeface="Times New Roman"/>
                <a:cs typeface="Times New Roman"/>
              </a:rPr>
              <a:t>Growth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Stocks: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How </a:t>
            </a:r>
            <a:r>
              <a:rPr dirty="0" sz="1100" spc="5" b="1">
                <a:latin typeface="Times New Roman"/>
                <a:cs typeface="Times New Roman"/>
              </a:rPr>
              <a:t>to Tell </a:t>
            </a:r>
            <a:r>
              <a:rPr dirty="0" sz="1100" spc="10" b="1">
                <a:latin typeface="Times New Roman"/>
                <a:cs typeface="Times New Roman"/>
              </a:rPr>
              <a:t>by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Looking: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precise definition of value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stock will satisfy </a:t>
            </a:r>
            <a:r>
              <a:rPr dirty="0" sz="1100" spc="10">
                <a:latin typeface="Times New Roman"/>
                <a:cs typeface="Times New Roman"/>
              </a:rPr>
              <a:t>everyone. However, a  </a:t>
            </a:r>
            <a:r>
              <a:rPr dirty="0" sz="1100" spc="5">
                <a:latin typeface="Times New Roman"/>
                <a:cs typeface="Times New Roman"/>
              </a:rPr>
              <a:t>firm's price </a:t>
            </a:r>
            <a:r>
              <a:rPr dirty="0" sz="1100" spc="10">
                <a:latin typeface="Times New Roman"/>
                <a:cs typeface="Times New Roman"/>
              </a:rPr>
              <a:t>to book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its price-earnings ratio </a:t>
            </a:r>
            <a:r>
              <a:rPr dirty="0" sz="1100" spc="10">
                <a:latin typeface="Times New Roman"/>
                <a:cs typeface="Times New Roman"/>
              </a:rPr>
              <a:t>play important </a:t>
            </a:r>
            <a:r>
              <a:rPr dirty="0" sz="1100" spc="5">
                <a:latin typeface="Times New Roman"/>
                <a:cs typeface="Times New Roman"/>
              </a:rPr>
              <a:t>roles in </a:t>
            </a:r>
            <a:r>
              <a:rPr dirty="0" sz="1100" spc="10">
                <a:latin typeface="Times New Roman"/>
                <a:cs typeface="Times New Roman"/>
              </a:rPr>
              <a:t>this segregation.  </a:t>
            </a:r>
            <a:r>
              <a:rPr dirty="0" sz="1100" spc="5" i="1">
                <a:latin typeface="Times New Roman"/>
                <a:cs typeface="Times New Roman"/>
              </a:rPr>
              <a:t>Morningstar </a:t>
            </a:r>
            <a:r>
              <a:rPr dirty="0" sz="1100" spc="10" i="1">
                <a:latin typeface="Times New Roman"/>
                <a:cs typeface="Times New Roman"/>
              </a:rPr>
              <a:t>Mutual Funds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popular source of information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public investment  </a:t>
            </a:r>
            <a:r>
              <a:rPr dirty="0" sz="1100" spc="10">
                <a:latin typeface="Times New Roman"/>
                <a:cs typeface="Times New Roman"/>
              </a:rPr>
              <a:t>portfolios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mutual funds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principal topic of Chapter Nineteen. This </a:t>
            </a:r>
            <a:r>
              <a:rPr dirty="0" sz="1100" spc="5">
                <a:latin typeface="Times New Roman"/>
                <a:cs typeface="Times New Roman"/>
              </a:rPr>
              <a:t>service sorts  </a:t>
            </a:r>
            <a:r>
              <a:rPr dirty="0" sz="1100" spc="10">
                <a:latin typeface="Times New Roman"/>
                <a:cs typeface="Times New Roman"/>
              </a:rPr>
              <a:t>mutual funds </a:t>
            </a:r>
            <a:r>
              <a:rPr dirty="0" sz="1100" spc="5">
                <a:latin typeface="Times New Roman"/>
                <a:cs typeface="Times New Roman"/>
              </a:rPr>
              <a:t>into three groups; value, </a:t>
            </a:r>
            <a:r>
              <a:rPr dirty="0" sz="1100" spc="10">
                <a:latin typeface="Times New Roman"/>
                <a:cs typeface="Times New Roman"/>
              </a:rPr>
              <a:t>blend, and growth.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placement criteria are the  </a:t>
            </a:r>
            <a:r>
              <a:rPr dirty="0" sz="1100" spc="5">
                <a:latin typeface="Times New Roman"/>
                <a:cs typeface="Times New Roman"/>
              </a:rPr>
              <a:t>fund's relative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book and PE </a:t>
            </a:r>
            <a:r>
              <a:rPr dirty="0" sz="1100" spc="5">
                <a:latin typeface="Times New Roman"/>
                <a:cs typeface="Times New Roman"/>
              </a:rPr>
              <a:t>ratios.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each fund, its </a:t>
            </a:r>
            <a:r>
              <a:rPr dirty="0" sz="1100" spc="15">
                <a:latin typeface="Times New Roman"/>
                <a:cs typeface="Times New Roman"/>
              </a:rPr>
              <a:t>PE </a:t>
            </a:r>
            <a:r>
              <a:rPr dirty="0" sz="1100" spc="5">
                <a:latin typeface="Times New Roman"/>
                <a:cs typeface="Times New Roman"/>
              </a:rPr>
              <a:t>is divided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market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produce a </a:t>
            </a:r>
            <a:r>
              <a:rPr dirty="0" sz="1100" spc="5">
                <a:latin typeface="Times New Roman"/>
                <a:cs typeface="Times New Roman"/>
              </a:rPr>
              <a:t>relative </a:t>
            </a:r>
            <a:r>
              <a:rPr dirty="0" sz="1100" spc="10">
                <a:latin typeface="Times New Roman"/>
                <a:cs typeface="Times New Roman"/>
              </a:rPr>
              <a:t>PE; an average fund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relative </a:t>
            </a:r>
            <a:r>
              <a:rPr dirty="0" sz="1100" spc="15">
                <a:latin typeface="Times New Roman"/>
                <a:cs typeface="Times New Roman"/>
              </a:rPr>
              <a:t>PE </a:t>
            </a:r>
            <a:r>
              <a:rPr dirty="0" sz="1100" spc="5">
                <a:latin typeface="Times New Roman"/>
                <a:cs typeface="Times New Roman"/>
              </a:rPr>
              <a:t>of 1.0.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thing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done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to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ratio. </a:t>
            </a:r>
            <a:r>
              <a:rPr dirty="0" sz="1100" spc="10">
                <a:latin typeface="Times New Roman"/>
                <a:cs typeface="Times New Roman"/>
              </a:rPr>
              <a:t>Adding these two </a:t>
            </a:r>
            <a:r>
              <a:rPr dirty="0" sz="1100" spc="5">
                <a:latin typeface="Times New Roman"/>
                <a:cs typeface="Times New Roman"/>
              </a:rPr>
              <a:t>values </a:t>
            </a:r>
            <a:r>
              <a:rPr dirty="0" sz="1100" spc="10">
                <a:latin typeface="Times New Roman"/>
                <a:cs typeface="Times New Roman"/>
              </a:rPr>
              <a:t>gives the magic number. An  average fund, by </a:t>
            </a:r>
            <a:r>
              <a:rPr dirty="0" sz="1100" spc="5">
                <a:latin typeface="Times New Roman"/>
                <a:cs typeface="Times New Roman"/>
              </a:rPr>
              <a:t>definition, </a:t>
            </a:r>
            <a:r>
              <a:rPr dirty="0" sz="1100" spc="10">
                <a:latin typeface="Times New Roman"/>
                <a:cs typeface="Times New Roman"/>
              </a:rPr>
              <a:t>has a rating </a:t>
            </a:r>
            <a:r>
              <a:rPr dirty="0" sz="1100" spc="5">
                <a:latin typeface="Times New Roman"/>
                <a:cs typeface="Times New Roman"/>
              </a:rPr>
              <a:t>of 2.00. 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fund's </a:t>
            </a:r>
            <a:r>
              <a:rPr dirty="0" sz="1100" spc="10">
                <a:latin typeface="Times New Roman"/>
                <a:cs typeface="Times New Roman"/>
              </a:rPr>
              <a:t>magic number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below </a:t>
            </a:r>
            <a:r>
              <a:rPr dirty="0" sz="1100" spc="5">
                <a:latin typeface="Times New Roman"/>
                <a:cs typeface="Times New Roman"/>
              </a:rPr>
              <a:t>1.75,  Morningstar classifies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fund </a:t>
            </a:r>
            <a:r>
              <a:rPr dirty="0" sz="1100" spc="10">
                <a:latin typeface="Times New Roman"/>
                <a:cs typeface="Times New Roman"/>
              </a:rPr>
              <a:t>as a value </a:t>
            </a:r>
            <a:r>
              <a:rPr dirty="0" sz="1100" spc="5">
                <a:latin typeface="Times New Roman"/>
                <a:cs typeface="Times New Roman"/>
              </a:rPr>
              <a:t>fund. Ratings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2-25 </a:t>
            </a:r>
            <a:r>
              <a:rPr dirty="0" sz="1100" spc="10">
                <a:latin typeface="Times New Roman"/>
                <a:cs typeface="Times New Roman"/>
              </a:rPr>
              <a:t>are growth </a:t>
            </a:r>
            <a:r>
              <a:rPr dirty="0" sz="1100" spc="5">
                <a:latin typeface="Times New Roman"/>
                <a:cs typeface="Times New Roman"/>
              </a:rPr>
              <a:t>funds, </a:t>
            </a:r>
            <a:r>
              <a:rPr dirty="0" sz="1100" spc="10">
                <a:latin typeface="Times New Roman"/>
                <a:cs typeface="Times New Roman"/>
              </a:rPr>
              <a:t>with  </a:t>
            </a:r>
            <a:r>
              <a:rPr dirty="0" sz="1100" spc="5">
                <a:latin typeface="Times New Roman"/>
                <a:cs typeface="Times New Roman"/>
              </a:rPr>
              <a:t>those in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classified as </a:t>
            </a:r>
            <a:r>
              <a:rPr dirty="0" sz="1100" spc="10">
                <a:latin typeface="Times New Roman"/>
                <a:cs typeface="Times New Roman"/>
              </a:rPr>
              <a:t>blend </a:t>
            </a:r>
            <a:r>
              <a:rPr dirty="0" sz="1100" spc="5">
                <a:latin typeface="Times New Roman"/>
                <a:cs typeface="Times New Roman"/>
              </a:rPr>
              <a:t>funds. </a:t>
            </a:r>
            <a:r>
              <a:rPr dirty="0" sz="1100" spc="10">
                <a:latin typeface="Times New Roman"/>
                <a:cs typeface="Times New Roman"/>
              </a:rPr>
              <a:t>While the </a:t>
            </a:r>
            <a:r>
              <a:rPr dirty="0" sz="1100" spc="10" i="1">
                <a:latin typeface="Times New Roman"/>
                <a:cs typeface="Times New Roman"/>
              </a:rPr>
              <a:t>Morningstar </a:t>
            </a:r>
            <a:r>
              <a:rPr dirty="0" sz="1100" spc="10">
                <a:latin typeface="Times New Roman"/>
                <a:cs typeface="Times New Roman"/>
              </a:rPr>
              <a:t>system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definitive, 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variant of it is probably used by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value-oriented investors. </a:t>
            </a:r>
            <a:r>
              <a:rPr dirty="0" sz="1100" spc="10" i="1">
                <a:latin typeface="Times New Roman"/>
                <a:cs typeface="Times New Roman"/>
              </a:rPr>
              <a:t>Morningstar </a:t>
            </a:r>
            <a:r>
              <a:rPr dirty="0" sz="1100" spc="5">
                <a:latin typeface="Times New Roman"/>
                <a:cs typeface="Times New Roman"/>
              </a:rPr>
              <a:t>explains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their </a:t>
            </a:r>
            <a:r>
              <a:rPr dirty="0" sz="1100" spc="5">
                <a:latin typeface="Times New Roman"/>
                <a:cs typeface="Times New Roman"/>
              </a:rPr>
              <a:t>rating </a:t>
            </a:r>
            <a:r>
              <a:rPr dirty="0" sz="1100" spc="10">
                <a:latin typeface="Times New Roman"/>
                <a:cs typeface="Times New Roman"/>
              </a:rPr>
              <a:t>rationale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follows: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opted to </a:t>
            </a:r>
            <a:r>
              <a:rPr dirty="0" sz="1100" spc="10">
                <a:latin typeface="Times New Roman"/>
                <a:cs typeface="Times New Roman"/>
              </a:rPr>
              <a:t>combine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price-earnings ratio (PE) and </a:t>
            </a:r>
            <a:r>
              <a:rPr dirty="0" sz="1100" spc="10">
                <a:latin typeface="Times New Roman"/>
                <a:cs typeface="Times New Roman"/>
              </a:rPr>
              <a:t>the price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ratio 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funds, thus </a:t>
            </a:r>
            <a:r>
              <a:rPr dirty="0" sz="1100" spc="10">
                <a:latin typeface="Times New Roman"/>
                <a:cs typeface="Times New Roman"/>
              </a:rPr>
              <a:t>emphasizing </a:t>
            </a:r>
            <a:r>
              <a:rPr dirty="0" sz="1100" spc="5">
                <a:latin typeface="Times New Roman"/>
                <a:cs typeface="Times New Roman"/>
              </a:rPr>
              <a:t>relative, rather than absolute, </a:t>
            </a:r>
            <a:r>
              <a:rPr dirty="0" sz="1100" spc="10">
                <a:latin typeface="Times New Roman"/>
                <a:cs typeface="Times New Roman"/>
              </a:rPr>
              <a:t>numbers. </a:t>
            </a:r>
            <a:r>
              <a:rPr dirty="0" sz="1100" spc="5">
                <a:latin typeface="Times New Roman"/>
                <a:cs typeface="Times New Roman"/>
              </a:rPr>
              <a:t>After all </a:t>
            </a:r>
            <a:r>
              <a:rPr dirty="0" sz="1100" spc="10">
                <a:latin typeface="Times New Roman"/>
                <a:cs typeface="Times New Roman"/>
              </a:rPr>
              <a:t>a PE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15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cheap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market, </a:t>
            </a:r>
            <a:r>
              <a:rPr dirty="0" sz="1100" spc="10">
                <a:latin typeface="Times New Roman"/>
                <a:cs typeface="Times New Roman"/>
              </a:rPr>
              <a:t>but dear </a:t>
            </a:r>
            <a:r>
              <a:rPr dirty="0" sz="1100" spc="5">
                <a:latin typeface="Times New Roman"/>
                <a:cs typeface="Times New Roman"/>
              </a:rPr>
              <a:t>in another; what's really important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knowing how 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compares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with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other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funds.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By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combining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each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fund's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relative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book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7037"/>
            <a:ext cx="5335905" cy="922909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6985">
              <a:lnSpc>
                <a:spcPts val="1300"/>
              </a:lnSpc>
              <a:spcBef>
                <a:spcPts val="185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ratios,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arrive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multidimensional picture of </a:t>
            </a: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 spc="10">
                <a:latin typeface="Times New Roman"/>
                <a:cs typeface="Times New Roman"/>
              </a:rPr>
              <a:t>stock fund </a:t>
            </a:r>
            <a:r>
              <a:rPr dirty="0" sz="1100" spc="5">
                <a:latin typeface="Times New Roman"/>
                <a:cs typeface="Times New Roman"/>
              </a:rPr>
              <a:t>stands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value/growth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spectrum.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Given the importance of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ratios in determining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style,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now  look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statistics in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detail.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Price </a:t>
            </a:r>
            <a:r>
              <a:rPr dirty="0" sz="1100" spc="10" b="1">
                <a:latin typeface="Times New Roman"/>
                <a:cs typeface="Times New Roman"/>
              </a:rPr>
              <a:t>to Book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value per share is </a:t>
            </a:r>
            <a:r>
              <a:rPr dirty="0" sz="1100" spc="10">
                <a:latin typeface="Times New Roman"/>
                <a:cs typeface="Times New Roman"/>
              </a:rPr>
              <a:t>an accounting concept that measures what </a:t>
            </a:r>
            <a:r>
              <a:rPr dirty="0" sz="1100" spc="5">
                <a:latin typeface="Times New Roman"/>
                <a:cs typeface="Times New Roman"/>
              </a:rPr>
              <a:t>shareholders </a:t>
            </a:r>
            <a:r>
              <a:rPr dirty="0" sz="1100" spc="10">
                <a:latin typeface="Times New Roman"/>
                <a:cs typeface="Times New Roman"/>
              </a:rPr>
              <a:t>would  </a:t>
            </a:r>
            <a:r>
              <a:rPr dirty="0" sz="1100" spc="5">
                <a:latin typeface="Times New Roman"/>
                <a:cs typeface="Times New Roman"/>
              </a:rPr>
              <a:t>receive if 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firm's liabilities </a:t>
            </a:r>
            <a:r>
              <a:rPr dirty="0" sz="1100" spc="10">
                <a:latin typeface="Times New Roman"/>
                <a:cs typeface="Times New Roman"/>
              </a:rPr>
              <a:t>were paid and </a:t>
            </a:r>
            <a:r>
              <a:rPr dirty="0" sz="1100" spc="5">
                <a:latin typeface="Times New Roman"/>
                <a:cs typeface="Times New Roman"/>
              </a:rPr>
              <a:t>all its assets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sold </a:t>
            </a:r>
            <a:r>
              <a:rPr dirty="0" sz="1100" spc="5">
                <a:latin typeface="Times New Roman"/>
                <a:cs typeface="Times New Roman"/>
              </a:rPr>
              <a:t>at their </a:t>
            </a:r>
            <a:r>
              <a:rPr dirty="0" sz="1100" spc="10">
                <a:latin typeface="Times New Roman"/>
                <a:cs typeface="Times New Roman"/>
              </a:rPr>
              <a:t>balance  </a:t>
            </a:r>
            <a:r>
              <a:rPr dirty="0" sz="1100" spc="5">
                <a:latin typeface="Times New Roman"/>
                <a:cs typeface="Times New Roman"/>
              </a:rPr>
              <a:t>sheet </a:t>
            </a:r>
            <a:r>
              <a:rPr dirty="0" sz="1100" spc="10">
                <a:latin typeface="Times New Roman"/>
                <a:cs typeface="Times New Roman"/>
              </a:rPr>
              <a:t>value. The term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synonymous with </a:t>
            </a:r>
            <a:r>
              <a:rPr dirty="0" sz="1100" spc="5">
                <a:latin typeface="Times New Roman"/>
                <a:cs typeface="Times New Roman"/>
              </a:rPr>
              <a:t>equity per share or net asset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Share price </a:t>
            </a:r>
            <a:r>
              <a:rPr dirty="0" sz="1100" spc="10">
                <a:latin typeface="Times New Roman"/>
                <a:cs typeface="Times New Roman"/>
              </a:rPr>
              <a:t>normally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equal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value. </a:t>
            </a:r>
            <a:r>
              <a:rPr dirty="0" sz="1100" spc="10">
                <a:latin typeface="Times New Roman"/>
                <a:cs typeface="Times New Roman"/>
              </a:rPr>
              <a:t>Depreciation methods, a </a:t>
            </a:r>
            <a:r>
              <a:rPr dirty="0" sz="1100" spc="5">
                <a:latin typeface="Times New Roman"/>
                <a:cs typeface="Times New Roman"/>
              </a:rPr>
              <a:t>firm's </a:t>
            </a:r>
            <a:r>
              <a:rPr dirty="0" sz="1100" spc="10">
                <a:latin typeface="Times New Roman"/>
                <a:cs typeface="Times New Roman"/>
              </a:rPr>
              <a:t>method of  </a:t>
            </a:r>
            <a:r>
              <a:rPr dirty="0" sz="1100" spc="5">
                <a:latin typeface="Times New Roman"/>
                <a:cs typeface="Times New Roman"/>
              </a:rPr>
              <a:t>allowing for uncollectible debts,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presence of goodwill,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host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things </a:t>
            </a:r>
            <a:r>
              <a:rPr dirty="0" sz="1100" spc="5">
                <a:latin typeface="Times New Roman"/>
                <a:cs typeface="Times New Roman"/>
              </a:rPr>
              <a:t>can  distort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value. </a:t>
            </a:r>
            <a:r>
              <a:rPr dirty="0" sz="1100" spc="10">
                <a:latin typeface="Times New Roman"/>
                <a:cs typeface="Times New Roman"/>
              </a:rPr>
              <a:t>The market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building usually appreciates,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instance, while  </a:t>
            </a:r>
            <a:r>
              <a:rPr dirty="0" sz="1100" spc="10">
                <a:latin typeface="Times New Roman"/>
                <a:cs typeface="Times New Roman"/>
              </a:rPr>
              <a:t>the  owner  </a:t>
            </a:r>
            <a:r>
              <a:rPr dirty="0" sz="1100" spc="5">
                <a:latin typeface="Times New Roman"/>
                <a:cs typeface="Times New Roman"/>
              </a:rPr>
              <a:t>often  </a:t>
            </a:r>
            <a:r>
              <a:rPr dirty="0" sz="1100" spc="10">
                <a:latin typeface="Times New Roman"/>
                <a:cs typeface="Times New Roman"/>
              </a:rPr>
              <a:t>can  </a:t>
            </a:r>
            <a:r>
              <a:rPr dirty="0" sz="1100" spc="5">
                <a:latin typeface="Times New Roman"/>
                <a:cs typeface="Times New Roman"/>
              </a:rPr>
              <a:t>depreciate  </a:t>
            </a:r>
            <a:r>
              <a:rPr dirty="0" sz="1100">
                <a:latin typeface="Times New Roman"/>
                <a:cs typeface="Times New Roman"/>
              </a:rPr>
              <a:t>it.  </a:t>
            </a:r>
            <a:r>
              <a:rPr dirty="0" sz="1100" spc="20">
                <a:latin typeface="Times New Roman"/>
                <a:cs typeface="Times New Roman"/>
              </a:rPr>
              <a:t>An  </a:t>
            </a:r>
            <a:r>
              <a:rPr dirty="0" sz="1100" spc="10">
                <a:latin typeface="Times New Roman"/>
                <a:cs typeface="Times New Roman"/>
              </a:rPr>
              <a:t>apartment  complex  may  have  a  book  value </a:t>
            </a:r>
            <a:r>
              <a:rPr dirty="0" sz="1100" spc="2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$250,000, but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$1 </a:t>
            </a:r>
            <a:r>
              <a:rPr dirty="0" sz="1100" spc="5">
                <a:latin typeface="Times New Roman"/>
                <a:cs typeface="Times New Roman"/>
              </a:rPr>
              <a:t>million.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value- </a:t>
            </a:r>
            <a:r>
              <a:rPr dirty="0" sz="1100" spc="10">
                <a:latin typeface="Times New Roman"/>
                <a:cs typeface="Times New Roman"/>
              </a:rPr>
              <a:t>0 </a:t>
            </a:r>
            <a:r>
              <a:rPr dirty="0" sz="1100" spc="5">
                <a:latin typeface="Times New Roman"/>
                <a:cs typeface="Times New Roman"/>
              </a:rPr>
              <a:t>oriented investor </a:t>
            </a:r>
            <a:r>
              <a:rPr dirty="0" sz="1100" spc="10">
                <a:latin typeface="Times New Roman"/>
                <a:cs typeface="Times New Roman"/>
              </a:rPr>
              <a:t>would be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favorably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inclined </a:t>
            </a:r>
            <a:r>
              <a:rPr dirty="0" sz="1100" spc="10">
                <a:latin typeface="Times New Roman"/>
                <a:cs typeface="Times New Roman"/>
              </a:rPr>
              <a:t>toward 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whose </a:t>
            </a:r>
            <a:r>
              <a:rPr dirty="0" sz="1100" spc="5">
                <a:latin typeface="Times New Roman"/>
                <a:cs typeface="Times New Roman"/>
              </a:rPr>
              <a:t>market price </a:t>
            </a:r>
            <a:r>
              <a:rPr dirty="0" sz="1100" spc="10">
                <a:latin typeface="Times New Roman"/>
                <a:cs typeface="Times New Roman"/>
              </a:rPr>
              <a:t>was below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value. </a:t>
            </a:r>
            <a:r>
              <a:rPr dirty="0" sz="1100" spc="10">
                <a:latin typeface="Times New Roman"/>
                <a:cs typeface="Times New Roman"/>
              </a:rPr>
              <a:t>It might seem </a:t>
            </a:r>
            <a:r>
              <a:rPr dirty="0" sz="1100" spc="5">
                <a:latin typeface="Times New Roman"/>
                <a:cs typeface="Times New Roman"/>
              </a:rPr>
              <a:t>curious  that this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ever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case,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it frequently occurs.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guidelines </a:t>
            </a:r>
            <a:r>
              <a:rPr dirty="0" sz="1100" spc="10">
                <a:latin typeface="Times New Roman"/>
                <a:cs typeface="Times New Roman"/>
              </a:rPr>
              <a:t>from  Graham and Dodd </a:t>
            </a:r>
            <a:r>
              <a:rPr dirty="0" sz="1100" spc="5">
                <a:latin typeface="Times New Roman"/>
                <a:cs typeface="Times New Roman"/>
              </a:rPr>
              <a:t>the criterion that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two-thirds of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value. </a:t>
            </a:r>
            <a:r>
              <a:rPr dirty="0" sz="1100" spc="1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me  </a:t>
            </a:r>
            <a:r>
              <a:rPr dirty="0" sz="1100" spc="5">
                <a:latin typeface="Times New Roman"/>
                <a:cs typeface="Times New Roman"/>
              </a:rPr>
              <a:t>securities in the </a:t>
            </a:r>
            <a:r>
              <a:rPr dirty="0" sz="1100" spc="10">
                <a:latin typeface="Times New Roman"/>
                <a:cs typeface="Times New Roman"/>
              </a:rPr>
              <a:t>Compustat </a:t>
            </a:r>
            <a:r>
              <a:rPr dirty="0" sz="1100" spc="5">
                <a:latin typeface="Times New Roman"/>
                <a:cs typeface="Times New Roman"/>
              </a:rPr>
              <a:t>data </a:t>
            </a:r>
            <a:r>
              <a:rPr dirty="0" sz="1100" spc="10">
                <a:latin typeface="Times New Roman"/>
                <a:cs typeface="Times New Roman"/>
              </a:rPr>
              <a:t>base, </a:t>
            </a:r>
            <a:r>
              <a:rPr dirty="0" sz="1100" spc="5">
                <a:latin typeface="Times New Roman"/>
                <a:cs typeface="Times New Roman"/>
              </a:rPr>
              <a:t>nearly one-third </a:t>
            </a:r>
            <a:r>
              <a:rPr dirty="0" sz="1100" spc="10">
                <a:latin typeface="Times New Roman"/>
                <a:cs typeface="Times New Roman"/>
              </a:rPr>
              <a:t>traded below book value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some  </a:t>
            </a:r>
            <a:r>
              <a:rPr dirty="0" sz="1100" spc="5">
                <a:latin typeface="Times New Roman"/>
                <a:cs typeface="Times New Roman"/>
              </a:rPr>
              <a:t>time.13 In October </a:t>
            </a:r>
            <a:r>
              <a:rPr dirty="0" sz="1100" spc="10">
                <a:latin typeface="Times New Roman"/>
                <a:cs typeface="Times New Roman"/>
              </a:rPr>
              <a:t>1999, 471 </a:t>
            </a:r>
            <a:r>
              <a:rPr dirty="0" sz="1100" spc="5">
                <a:latin typeface="Times New Roman"/>
                <a:cs typeface="Times New Roman"/>
              </a:rPr>
              <a:t>of the 6,135 stocks </a:t>
            </a:r>
            <a:r>
              <a:rPr dirty="0" sz="1100" spc="10">
                <a:latin typeface="Times New Roman"/>
                <a:cs typeface="Times New Roman"/>
              </a:rPr>
              <a:t>covered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expanded </a:t>
            </a:r>
            <a:r>
              <a:rPr dirty="0" sz="1100" spc="5">
                <a:latin typeface="Times New Roman"/>
                <a:cs typeface="Times New Roman"/>
              </a:rPr>
              <a:t>Value </a:t>
            </a:r>
            <a:r>
              <a:rPr dirty="0" sz="1100" spc="10">
                <a:latin typeface="Times New Roman"/>
                <a:cs typeface="Times New Roman"/>
              </a:rPr>
              <a:t>Line 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Survey </a:t>
            </a:r>
            <a:r>
              <a:rPr dirty="0" sz="1100" spc="5">
                <a:latin typeface="Times New Roman"/>
                <a:cs typeface="Times New Roman"/>
              </a:rPr>
              <a:t>traded </a:t>
            </a:r>
            <a:r>
              <a:rPr dirty="0" sz="1100" spc="10">
                <a:latin typeface="Times New Roman"/>
                <a:cs typeface="Times New Roman"/>
              </a:rPr>
              <a:t>below </a:t>
            </a:r>
            <a:r>
              <a:rPr dirty="0" sz="1100" spc="15">
                <a:latin typeface="Times New Roman"/>
                <a:cs typeface="Times New Roman"/>
              </a:rPr>
              <a:t>book</a:t>
            </a:r>
            <a:r>
              <a:rPr dirty="0" sz="1100" spc="5">
                <a:latin typeface="Times New Roman"/>
                <a:cs typeface="Times New Roman"/>
              </a:rPr>
              <a:t> 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Economic obsolescence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another reason market value and book value may </a:t>
            </a:r>
            <a:r>
              <a:rPr dirty="0" sz="1100" spc="5">
                <a:latin typeface="Times New Roman"/>
                <a:cs typeface="Times New Roman"/>
              </a:rPr>
              <a:t>diverge.  </a:t>
            </a:r>
            <a:r>
              <a:rPr dirty="0" sz="1100" spc="10">
                <a:latin typeface="Times New Roman"/>
                <a:cs typeface="Times New Roman"/>
              </a:rPr>
              <a:t>Consider the </a:t>
            </a:r>
            <a:r>
              <a:rPr dirty="0" sz="1100" spc="5">
                <a:latin typeface="Times New Roman"/>
                <a:cs typeface="Times New Roman"/>
              </a:rPr>
              <a:t>personal computer market. </a:t>
            </a:r>
            <a:r>
              <a:rPr dirty="0" sz="1100" spc="10">
                <a:latin typeface="Times New Roman"/>
                <a:cs typeface="Times New Roman"/>
              </a:rPr>
              <a:t>Someone might </a:t>
            </a:r>
            <a:r>
              <a:rPr dirty="0" sz="1100" spc="5">
                <a:latin typeface="Times New Roman"/>
                <a:cs typeface="Times New Roman"/>
              </a:rPr>
              <a:t>begin to depreciate </a:t>
            </a:r>
            <a:r>
              <a:rPr dirty="0" sz="1100" spc="10">
                <a:latin typeface="Times New Roman"/>
                <a:cs typeface="Times New Roman"/>
              </a:rPr>
              <a:t>a new, $2,700  </a:t>
            </a:r>
            <a:r>
              <a:rPr dirty="0" sz="1100" spc="5">
                <a:latin typeface="Times New Roman"/>
                <a:cs typeface="Times New Roman"/>
              </a:rPr>
              <a:t>personal </a:t>
            </a:r>
            <a:r>
              <a:rPr dirty="0" sz="1100" spc="10">
                <a:latin typeface="Times New Roman"/>
                <a:cs typeface="Times New Roman"/>
              </a:rPr>
              <a:t>computer </a:t>
            </a:r>
            <a:r>
              <a:rPr dirty="0" sz="1100" spc="5">
                <a:latin typeface="Times New Roman"/>
                <a:cs typeface="Times New Roman"/>
              </a:rPr>
              <a:t>over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three-year period. After </a:t>
            </a:r>
            <a:r>
              <a:rPr dirty="0" sz="1100" spc="10">
                <a:latin typeface="Times New Roman"/>
                <a:cs typeface="Times New Roman"/>
              </a:rPr>
              <a:t>two years,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book value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$900.  The way </a:t>
            </a:r>
            <a:r>
              <a:rPr dirty="0" sz="1100" spc="5">
                <a:latin typeface="Times New Roman"/>
                <a:cs typeface="Times New Roman"/>
              </a:rPr>
              <a:t>technology is </a:t>
            </a:r>
            <a:r>
              <a:rPr dirty="0" sz="1100" spc="10">
                <a:latin typeface="Times New Roman"/>
                <a:cs typeface="Times New Roman"/>
              </a:rPr>
              <a:t>moving </a:t>
            </a:r>
            <a:r>
              <a:rPr dirty="0" sz="1100" spc="5">
                <a:latin typeface="Times New Roman"/>
                <a:cs typeface="Times New Roman"/>
              </a:rPr>
              <a:t>in this industry, after </a:t>
            </a:r>
            <a:r>
              <a:rPr dirty="0" sz="1100" spc="10">
                <a:latin typeface="Times New Roman"/>
                <a:cs typeface="Times New Roman"/>
              </a:rPr>
              <a:t>two years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computer may </a:t>
            </a:r>
            <a:r>
              <a:rPr dirty="0" sz="1100" spc="5">
                <a:latin typeface="Times New Roman"/>
                <a:cs typeface="Times New Roman"/>
              </a:rPr>
              <a:t>well </a:t>
            </a:r>
            <a:r>
              <a:rPr dirty="0" sz="1100" spc="10">
                <a:latin typeface="Times New Roman"/>
                <a:cs typeface="Times New Roman"/>
              </a:rPr>
              <a:t>have  </a:t>
            </a:r>
            <a:r>
              <a:rPr dirty="0" sz="1100" spc="5">
                <a:latin typeface="Times New Roman"/>
                <a:cs typeface="Times New Roman"/>
              </a:rPr>
              <a:t>virtually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resale </a:t>
            </a:r>
            <a:r>
              <a:rPr dirty="0" sz="1100" spc="10">
                <a:latin typeface="Times New Roman"/>
                <a:cs typeface="Times New Roman"/>
              </a:rPr>
              <a:t>value. </a:t>
            </a:r>
            <a:r>
              <a:rPr dirty="0" sz="1100" spc="5">
                <a:latin typeface="Times New Roman"/>
                <a:cs typeface="Times New Roman"/>
              </a:rPr>
              <a:t>If this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case, its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value overstates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actual market value.  Table </a:t>
            </a:r>
            <a:r>
              <a:rPr dirty="0" sz="1100" spc="10">
                <a:latin typeface="Times New Roman"/>
                <a:cs typeface="Times New Roman"/>
              </a:rPr>
              <a:t>7-1 shows </a:t>
            </a:r>
            <a:r>
              <a:rPr dirty="0" sz="1100" spc="5">
                <a:latin typeface="Times New Roman"/>
                <a:cs typeface="Times New Roman"/>
              </a:rPr>
              <a:t>stocks selling </a:t>
            </a:r>
            <a:r>
              <a:rPr dirty="0" sz="1100" spc="10">
                <a:latin typeface="Times New Roman"/>
                <a:cs typeface="Times New Roman"/>
              </a:rPr>
              <a:t>at less than </a:t>
            </a:r>
            <a:r>
              <a:rPr dirty="0" sz="1100" spc="5">
                <a:latin typeface="Times New Roman"/>
                <a:cs typeface="Times New Roman"/>
              </a:rPr>
              <a:t>half their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value. </a:t>
            </a:r>
            <a:r>
              <a:rPr dirty="0" sz="1100" spc="10">
                <a:latin typeface="Times New Roman"/>
                <a:cs typeface="Times New Roman"/>
              </a:rPr>
              <a:t>The mere </a:t>
            </a:r>
            <a:r>
              <a:rPr dirty="0" sz="1100" spc="5">
                <a:latin typeface="Times New Roman"/>
                <a:cs typeface="Times New Roman"/>
              </a:rPr>
              <a:t>fact 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sells </a:t>
            </a:r>
            <a:r>
              <a:rPr dirty="0" sz="1100" spc="10">
                <a:latin typeface="Times New Roman"/>
                <a:cs typeface="Times New Roman"/>
              </a:rPr>
              <a:t>below book </a:t>
            </a:r>
            <a:r>
              <a:rPr dirty="0" sz="1100" spc="5">
                <a:latin typeface="Times New Roman"/>
                <a:cs typeface="Times New Roman"/>
              </a:rPr>
              <a:t>value is </a:t>
            </a:r>
            <a:r>
              <a:rPr dirty="0" sz="1100" spc="10">
                <a:latin typeface="Times New Roman"/>
                <a:cs typeface="Times New Roman"/>
              </a:rPr>
              <a:t>insufficient evidence that a value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would recommend </a:t>
            </a:r>
            <a:r>
              <a:rPr dirty="0" sz="1100" spc="5">
                <a:latin typeface="Times New Roman"/>
                <a:cs typeface="Times New Roman"/>
              </a:rPr>
              <a:t>it.  </a:t>
            </a:r>
            <a:r>
              <a:rPr dirty="0" sz="1100" spc="10">
                <a:latin typeface="Times New Roman"/>
                <a:cs typeface="Times New Roman"/>
              </a:rPr>
              <a:t>Such a stock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likely, however, to attract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investor's attention. Additional research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necessary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discover </a:t>
            </a:r>
            <a:r>
              <a:rPr dirty="0" sz="1100" spc="10">
                <a:latin typeface="Times New Roman"/>
                <a:cs typeface="Times New Roman"/>
              </a:rPr>
              <a:t>whether </a:t>
            </a:r>
            <a:r>
              <a:rPr dirty="0" sz="1100" spc="5">
                <a:latin typeface="Times New Roman"/>
                <a:cs typeface="Times New Roman"/>
              </a:rPr>
              <a:t>any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reasons explain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is selling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such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seemingly </a:t>
            </a:r>
            <a:r>
              <a:rPr dirty="0" sz="1100" spc="10">
                <a:latin typeface="Times New Roman"/>
                <a:cs typeface="Times New Roman"/>
              </a:rPr>
              <a:t>low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problem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characteristic of the price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book value ratio.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stems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changing </a:t>
            </a:r>
            <a:r>
              <a:rPr dirty="0" sz="1100" spc="10">
                <a:latin typeface="Times New Roman"/>
                <a:cs typeface="Times New Roman"/>
              </a:rPr>
              <a:t>nature </a:t>
            </a:r>
            <a:r>
              <a:rPr dirty="0" sz="1100" spc="5">
                <a:latin typeface="Times New Roman"/>
                <a:cs typeface="Times New Roman"/>
              </a:rPr>
              <a:t>of life in </a:t>
            </a:r>
            <a:r>
              <a:rPr dirty="0" sz="1100" spc="10">
                <a:latin typeface="Times New Roman"/>
                <a:cs typeface="Times New Roman"/>
              </a:rPr>
              <a:t>the 1990s and the </a:t>
            </a:r>
            <a:r>
              <a:rPr dirty="0" sz="1100" spc="5">
                <a:latin typeface="Times New Roman"/>
                <a:cs typeface="Times New Roman"/>
              </a:rPr>
              <a:t>increasingly intangible aspects </a:t>
            </a:r>
            <a:r>
              <a:rPr dirty="0" sz="1100" spc="10">
                <a:latin typeface="Times New Roman"/>
                <a:cs typeface="Times New Roman"/>
              </a:rPr>
              <a:t>of some  investment </a:t>
            </a:r>
            <a:r>
              <a:rPr dirty="0" sz="1100" spc="5">
                <a:latin typeface="Times New Roman"/>
                <a:cs typeface="Times New Roman"/>
              </a:rPr>
              <a:t>value. Rich Karlgaard, editor of </a:t>
            </a:r>
            <a:r>
              <a:rPr dirty="0" sz="1100" spc="10">
                <a:latin typeface="Times New Roman"/>
                <a:cs typeface="Times New Roman"/>
              </a:rPr>
              <a:t>Forbes </a:t>
            </a:r>
            <a:r>
              <a:rPr dirty="0" sz="1100" spc="15">
                <a:latin typeface="Times New Roman"/>
                <a:cs typeface="Times New Roman"/>
              </a:rPr>
              <a:t>ASAP,</a:t>
            </a:r>
            <a:r>
              <a:rPr dirty="0" sz="1100" spc="5">
                <a:latin typeface="Times New Roman"/>
                <a:cs typeface="Times New Roman"/>
              </a:rPr>
              <a:t> states: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34290" marR="29209" indent="-1905">
              <a:lnSpc>
                <a:spcPct val="98400"/>
              </a:lnSpc>
            </a:pPr>
            <a:r>
              <a:rPr dirty="0" sz="1100" spc="15" i="1">
                <a:latin typeface="Times New Roman"/>
                <a:cs typeface="Times New Roman"/>
              </a:rPr>
              <a:t>“As </a:t>
            </a:r>
            <a:r>
              <a:rPr dirty="0" sz="1100" spc="10" i="1">
                <a:latin typeface="Times New Roman"/>
                <a:cs typeface="Times New Roman"/>
              </a:rPr>
              <a:t>an </a:t>
            </a:r>
            <a:r>
              <a:rPr dirty="0" sz="1100" spc="5" i="1">
                <a:latin typeface="Times New Roman"/>
                <a:cs typeface="Times New Roman"/>
              </a:rPr>
              <a:t>index, </a:t>
            </a:r>
            <a:r>
              <a:rPr dirty="0" sz="1100" spc="10" i="1">
                <a:latin typeface="Times New Roman"/>
                <a:cs typeface="Times New Roman"/>
              </a:rPr>
              <a:t>book value </a:t>
            </a:r>
            <a:r>
              <a:rPr dirty="0" sz="1100" spc="5" i="1">
                <a:latin typeface="Times New Roman"/>
                <a:cs typeface="Times New Roman"/>
              </a:rPr>
              <a:t>is </a:t>
            </a:r>
            <a:r>
              <a:rPr dirty="0" sz="1100" spc="10" i="1">
                <a:latin typeface="Times New Roman"/>
                <a:cs typeface="Times New Roman"/>
              </a:rPr>
              <a:t>dead </a:t>
            </a:r>
            <a:r>
              <a:rPr dirty="0" sz="1100" spc="15" i="1">
                <a:latin typeface="Times New Roman"/>
                <a:cs typeface="Times New Roman"/>
              </a:rPr>
              <a:t>as </a:t>
            </a:r>
            <a:r>
              <a:rPr dirty="0" sz="1100" spc="10" i="1">
                <a:latin typeface="Times New Roman"/>
                <a:cs typeface="Times New Roman"/>
              </a:rPr>
              <a:t>a </a:t>
            </a:r>
            <a:r>
              <a:rPr dirty="0" sz="1100" spc="5" i="1">
                <a:latin typeface="Times New Roman"/>
                <a:cs typeface="Times New Roman"/>
              </a:rPr>
              <a:t>doornail, </a:t>
            </a:r>
            <a:r>
              <a:rPr dirty="0" sz="1100" spc="10" i="1">
                <a:latin typeface="Times New Roman"/>
                <a:cs typeface="Times New Roman"/>
              </a:rPr>
              <a:t>an </a:t>
            </a:r>
            <a:r>
              <a:rPr dirty="0" sz="1100" spc="5" i="1">
                <a:latin typeface="Times New Roman"/>
                <a:cs typeface="Times New Roman"/>
              </a:rPr>
              <a:t>artifact </a:t>
            </a:r>
            <a:r>
              <a:rPr dirty="0" sz="1100" spc="10" i="1">
                <a:latin typeface="Times New Roman"/>
                <a:cs typeface="Times New Roman"/>
              </a:rPr>
              <a:t>of the </a:t>
            </a:r>
            <a:r>
              <a:rPr dirty="0" sz="1100" spc="5" i="1">
                <a:latin typeface="Times New Roman"/>
                <a:cs typeface="Times New Roman"/>
              </a:rPr>
              <a:t>Industrial </a:t>
            </a:r>
            <a:r>
              <a:rPr dirty="0" sz="1100" spc="10" i="1">
                <a:latin typeface="Times New Roman"/>
                <a:cs typeface="Times New Roman"/>
              </a:rPr>
              <a:t>Age. </a:t>
            </a:r>
            <a:r>
              <a:rPr dirty="0" sz="1100" spc="15" i="1">
                <a:latin typeface="Times New Roman"/>
                <a:cs typeface="Times New Roman"/>
              </a:rPr>
              <a:t>We </a:t>
            </a:r>
            <a:r>
              <a:rPr dirty="0" sz="1100" spc="5" i="1">
                <a:latin typeface="Times New Roman"/>
                <a:cs typeface="Times New Roman"/>
              </a:rPr>
              <a:t>live in  </a:t>
            </a:r>
            <a:r>
              <a:rPr dirty="0" sz="1100" spc="5" i="1">
                <a:latin typeface="Times New Roman"/>
                <a:cs typeface="Times New Roman"/>
              </a:rPr>
              <a:t>the Information Age, </a:t>
            </a:r>
            <a:r>
              <a:rPr dirty="0" sz="1100" spc="10" i="1">
                <a:latin typeface="Times New Roman"/>
                <a:cs typeface="Times New Roman"/>
              </a:rPr>
              <a:t>of </a:t>
            </a:r>
            <a:r>
              <a:rPr dirty="0" sz="1100" spc="5" i="1">
                <a:latin typeface="Times New Roman"/>
                <a:cs typeface="Times New Roman"/>
              </a:rPr>
              <a:t>course, </a:t>
            </a:r>
            <a:r>
              <a:rPr dirty="0" sz="1100" spc="10" i="1">
                <a:latin typeface="Times New Roman"/>
                <a:cs typeface="Times New Roman"/>
              </a:rPr>
              <a:t>though </a:t>
            </a:r>
            <a:r>
              <a:rPr dirty="0" sz="1100" spc="5" i="1">
                <a:latin typeface="Times New Roman"/>
                <a:cs typeface="Times New Roman"/>
              </a:rPr>
              <a:t>remarkably </a:t>
            </a:r>
            <a:r>
              <a:rPr dirty="0" sz="1100" spc="10" i="1">
                <a:latin typeface="Times New Roman"/>
                <a:cs typeface="Times New Roman"/>
              </a:rPr>
              <a:t>few people </a:t>
            </a:r>
            <a:r>
              <a:rPr dirty="0" sz="1100" spc="5" i="1">
                <a:latin typeface="Times New Roman"/>
                <a:cs typeface="Times New Roman"/>
              </a:rPr>
              <a:t>have </a:t>
            </a:r>
            <a:r>
              <a:rPr dirty="0" sz="1100" spc="10" i="1">
                <a:latin typeface="Times New Roman"/>
                <a:cs typeface="Times New Roman"/>
              </a:rPr>
              <a:t>come </a:t>
            </a:r>
            <a:r>
              <a:rPr dirty="0" sz="1100" spc="5" i="1">
                <a:latin typeface="Times New Roman"/>
                <a:cs typeface="Times New Roman"/>
              </a:rPr>
              <a:t>to </a:t>
            </a:r>
            <a:r>
              <a:rPr dirty="0" sz="1100" spc="10" i="1">
                <a:latin typeface="Times New Roman"/>
                <a:cs typeface="Times New Roman"/>
              </a:rPr>
              <a:t>terms </a:t>
            </a:r>
            <a:r>
              <a:rPr dirty="0" sz="1100" spc="5" i="1">
                <a:latin typeface="Times New Roman"/>
                <a:cs typeface="Times New Roman"/>
              </a:rPr>
              <a:t>with that  fact. Failure to </a:t>
            </a:r>
            <a:r>
              <a:rPr dirty="0" sz="1100" spc="10" i="1">
                <a:latin typeface="Times New Roman"/>
                <a:cs typeface="Times New Roman"/>
              </a:rPr>
              <a:t>understand </a:t>
            </a:r>
            <a:r>
              <a:rPr dirty="0" sz="1100" spc="5" i="1">
                <a:latin typeface="Times New Roman"/>
                <a:cs typeface="Times New Roman"/>
              </a:rPr>
              <a:t>the declining relevance of </a:t>
            </a:r>
            <a:r>
              <a:rPr dirty="0" sz="1100" spc="10" i="1">
                <a:latin typeface="Times New Roman"/>
                <a:cs typeface="Times New Roman"/>
              </a:rPr>
              <a:t>book </a:t>
            </a:r>
            <a:r>
              <a:rPr dirty="0" sz="1100" spc="5" i="1">
                <a:latin typeface="Times New Roman"/>
                <a:cs typeface="Times New Roman"/>
              </a:rPr>
              <a:t>value </a:t>
            </a:r>
            <a:r>
              <a:rPr dirty="0" sz="1100" spc="10" i="1">
                <a:latin typeface="Times New Roman"/>
                <a:cs typeface="Times New Roman"/>
              </a:rPr>
              <a:t>and the </a:t>
            </a:r>
            <a:r>
              <a:rPr dirty="0" sz="1100" spc="5" i="1">
                <a:latin typeface="Times New Roman"/>
                <a:cs typeface="Times New Roman"/>
              </a:rPr>
              <a:t>tangible assets  that form the ratio's numerator is </a:t>
            </a:r>
            <a:r>
              <a:rPr dirty="0" sz="1100" spc="10" i="1">
                <a:latin typeface="Times New Roman"/>
                <a:cs typeface="Times New Roman"/>
              </a:rPr>
              <a:t>proof of </a:t>
            </a:r>
            <a:r>
              <a:rPr dirty="0" sz="1100" spc="5" i="1">
                <a:latin typeface="Times New Roman"/>
                <a:cs typeface="Times New Roman"/>
              </a:rPr>
              <a:t>this. </a:t>
            </a:r>
            <a:r>
              <a:rPr dirty="0" sz="1100" spc="15" i="1">
                <a:latin typeface="Times New Roman"/>
                <a:cs typeface="Times New Roman"/>
              </a:rPr>
              <a:t>Human </a:t>
            </a:r>
            <a:r>
              <a:rPr dirty="0" sz="1100" spc="5" i="1">
                <a:latin typeface="Times New Roman"/>
                <a:cs typeface="Times New Roman"/>
              </a:rPr>
              <a:t>intelligence </a:t>
            </a:r>
            <a:r>
              <a:rPr dirty="0" sz="1100" spc="10" i="1">
                <a:latin typeface="Times New Roman"/>
                <a:cs typeface="Times New Roman"/>
              </a:rPr>
              <a:t>and </a:t>
            </a:r>
            <a:r>
              <a:rPr dirty="0" sz="1100" spc="5" i="1">
                <a:latin typeface="Times New Roman"/>
                <a:cs typeface="Times New Roman"/>
              </a:rPr>
              <a:t>intellectual  resources are </a:t>
            </a:r>
            <a:r>
              <a:rPr dirty="0" sz="1100" spc="10" i="1">
                <a:latin typeface="Times New Roman"/>
                <a:cs typeface="Times New Roman"/>
              </a:rPr>
              <a:t>now </a:t>
            </a:r>
            <a:r>
              <a:rPr dirty="0" sz="1100" spc="15" i="1">
                <a:latin typeface="Times New Roman"/>
                <a:cs typeface="Times New Roman"/>
              </a:rPr>
              <a:t>any </a:t>
            </a:r>
            <a:r>
              <a:rPr dirty="0" sz="1100" spc="10" i="1">
                <a:latin typeface="Times New Roman"/>
                <a:cs typeface="Times New Roman"/>
              </a:rPr>
              <a:t>company's </a:t>
            </a:r>
            <a:r>
              <a:rPr dirty="0" sz="1100" spc="5" i="1">
                <a:latin typeface="Times New Roman"/>
                <a:cs typeface="Times New Roman"/>
              </a:rPr>
              <a:t>most valuable</a:t>
            </a:r>
            <a:r>
              <a:rPr dirty="0" sz="1100" spc="-15" i="1">
                <a:latin typeface="Times New Roman"/>
                <a:cs typeface="Times New Roman"/>
              </a:rPr>
              <a:t> </a:t>
            </a:r>
            <a:r>
              <a:rPr dirty="0" sz="1100" spc="5" i="1">
                <a:latin typeface="Times New Roman"/>
                <a:cs typeface="Times New Roman"/>
              </a:rPr>
              <a:t>assets.”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Price-Earnings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price-earnings ratio (PE)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of the most </a:t>
            </a:r>
            <a:r>
              <a:rPr dirty="0" sz="1100" spc="5">
                <a:latin typeface="Times New Roman"/>
                <a:cs typeface="Times New Roman"/>
              </a:rPr>
              <a:t>widely followed statistics </a:t>
            </a:r>
            <a:r>
              <a:rPr dirty="0" sz="1100" spc="10">
                <a:latin typeface="Times New Roman"/>
                <a:cs typeface="Times New Roman"/>
              </a:rPr>
              <a:t>about a </a:t>
            </a:r>
            <a:r>
              <a:rPr dirty="0" sz="1100" spc="15">
                <a:latin typeface="Times New Roman"/>
                <a:cs typeface="Times New Roman"/>
              </a:rPr>
              <a:t>common  </a:t>
            </a:r>
            <a:r>
              <a:rPr dirty="0" sz="1100" spc="5">
                <a:latin typeface="Times New Roman"/>
                <a:cs typeface="Times New Roman"/>
              </a:rPr>
              <a:t>stock. It is </a:t>
            </a:r>
            <a:r>
              <a:rPr dirty="0" sz="1100" spc="10">
                <a:latin typeface="Times New Roman"/>
                <a:cs typeface="Times New Roman"/>
              </a:rPr>
              <a:t>computed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dividing the current stock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firm's earnings per share.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There are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versions of the </a:t>
            </a:r>
            <a:r>
              <a:rPr dirty="0" sz="1100" spc="10">
                <a:latin typeface="Times New Roman"/>
                <a:cs typeface="Times New Roman"/>
              </a:rPr>
              <a:t>PE </a:t>
            </a:r>
            <a:r>
              <a:rPr dirty="0" sz="1100" spc="5">
                <a:latin typeface="Times New Roman"/>
                <a:cs typeface="Times New Roman"/>
              </a:rPr>
              <a:t>ratio.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trailing </a:t>
            </a:r>
            <a:r>
              <a:rPr dirty="0" sz="1100" spc="10">
                <a:latin typeface="Times New Roman"/>
                <a:cs typeface="Times New Roman"/>
              </a:rPr>
              <a:t>PE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current </a:t>
            </a:r>
            <a:r>
              <a:rPr dirty="0" sz="1100" spc="5">
                <a:latin typeface="Times New Roman"/>
                <a:cs typeface="Times New Roman"/>
              </a:rPr>
              <a:t>market price </a:t>
            </a:r>
            <a:r>
              <a:rPr dirty="0" sz="1100" spc="10">
                <a:latin typeface="Times New Roman"/>
                <a:cs typeface="Times New Roman"/>
              </a:rPr>
              <a:t>divided </a:t>
            </a:r>
            <a:r>
              <a:rPr dirty="0" sz="1100" spc="5">
                <a:latin typeface="Times New Roman"/>
                <a:cs typeface="Times New Roman"/>
              </a:rPr>
              <a:t>by  </a:t>
            </a:r>
            <a:r>
              <a:rPr dirty="0" sz="1100" spc="10">
                <a:latin typeface="Times New Roman"/>
                <a:cs typeface="Times New Roman"/>
              </a:rPr>
              <a:t>the company's </a:t>
            </a:r>
            <a:r>
              <a:rPr dirty="0" sz="1100" spc="5">
                <a:latin typeface="Times New Roman"/>
                <a:cs typeface="Times New Roman"/>
              </a:rPr>
              <a:t>reported earnings </a:t>
            </a:r>
            <a:r>
              <a:rPr dirty="0" sz="1100" spc="10">
                <a:latin typeface="Times New Roman"/>
                <a:cs typeface="Times New Roman"/>
              </a:rPr>
              <a:t>per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past </a:t>
            </a:r>
            <a:r>
              <a:rPr dirty="0" sz="1100" spc="10">
                <a:latin typeface="Times New Roman"/>
                <a:cs typeface="Times New Roman"/>
              </a:rPr>
              <a:t>year. The </a:t>
            </a:r>
            <a:r>
              <a:rPr dirty="0" sz="1100" spc="5">
                <a:latin typeface="Times New Roman"/>
                <a:cs typeface="Times New Roman"/>
              </a:rPr>
              <a:t>stock market is </a:t>
            </a:r>
            <a:r>
              <a:rPr dirty="0" sz="1100" spc="10">
                <a:latin typeface="Times New Roman"/>
                <a:cs typeface="Times New Roman"/>
              </a:rPr>
              <a:t>much  more </a:t>
            </a:r>
            <a:r>
              <a:rPr dirty="0" sz="1100" spc="5">
                <a:latin typeface="Times New Roman"/>
                <a:cs typeface="Times New Roman"/>
              </a:rPr>
              <a:t>concerned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what' </a:t>
            </a:r>
            <a:r>
              <a:rPr dirty="0" sz="1100" spc="10">
                <a:latin typeface="Times New Roman"/>
                <a:cs typeface="Times New Roman"/>
              </a:rPr>
              <a:t>will happen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than </a:t>
            </a:r>
            <a:r>
              <a:rPr dirty="0" sz="1100" spc="10">
                <a:latin typeface="Times New Roman"/>
                <a:cs typeface="Times New Roman"/>
              </a:rPr>
              <a:t>what happened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past, </a:t>
            </a:r>
            <a:r>
              <a:rPr dirty="0" sz="1100" spc="10">
                <a:latin typeface="Times New Roman"/>
                <a:cs typeface="Times New Roman"/>
              </a:rPr>
              <a:t>so  some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analysts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prefer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compute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based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on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expected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earnings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rather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than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actual,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77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rights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rtual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47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793" y="407037"/>
            <a:ext cx="5336540" cy="86061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marL="12700" marR="6350">
              <a:lnSpc>
                <a:spcPct val="98300"/>
              </a:lnSpc>
              <a:spcBef>
                <a:spcPts val="150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realized earnings. </a:t>
            </a:r>
            <a:r>
              <a:rPr dirty="0" sz="1100" spc="10">
                <a:latin typeface="Times New Roman"/>
                <a:cs typeface="Times New Roman"/>
              </a:rPr>
              <a:t>Although a PE </a:t>
            </a:r>
            <a:r>
              <a:rPr dirty="0" sz="1100" spc="5">
                <a:latin typeface="Times New Roman"/>
                <a:cs typeface="Times New Roman"/>
              </a:rPr>
              <a:t>calculated this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name, </a:t>
            </a:r>
            <a:r>
              <a:rPr dirty="0" sz="1100" spc="5">
                <a:latin typeface="Times New Roman"/>
                <a:cs typeface="Times New Roman"/>
              </a:rPr>
              <a:t>it is indicated  by statements such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sells at </a:t>
            </a:r>
            <a:r>
              <a:rPr dirty="0" sz="1100" spc="10">
                <a:latin typeface="Times New Roman"/>
                <a:cs typeface="Times New Roman"/>
              </a:rPr>
              <a:t>15 times estimated earnings." This </a:t>
            </a:r>
            <a:r>
              <a:rPr dirty="0" sz="1100" spc="5">
                <a:latin typeface="Times New Roman"/>
                <a:cs typeface="Times New Roman"/>
              </a:rPr>
              <a:t>description  </a:t>
            </a:r>
            <a:r>
              <a:rPr dirty="0" sz="1100" spc="10">
                <a:latin typeface="Times New Roman"/>
                <a:cs typeface="Times New Roman"/>
              </a:rPr>
              <a:t>means the </a:t>
            </a:r>
            <a:r>
              <a:rPr dirty="0" sz="1100" spc="5">
                <a:latin typeface="Times New Roman"/>
                <a:cs typeface="Times New Roman"/>
              </a:rPr>
              <a:t>current market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divided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earnings estimate for the </a:t>
            </a:r>
            <a:r>
              <a:rPr dirty="0" sz="1100" spc="10">
                <a:latin typeface="Times New Roman"/>
                <a:cs typeface="Times New Roman"/>
              </a:rPr>
              <a:t>next year </a:t>
            </a:r>
            <a:r>
              <a:rPr dirty="0" sz="1100" spc="5">
                <a:latin typeface="Times New Roman"/>
                <a:cs typeface="Times New Roman"/>
              </a:rPr>
              <a:t>equals 15. 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stocks tend to </a:t>
            </a:r>
            <a:r>
              <a:rPr dirty="0" sz="1100" spc="10">
                <a:latin typeface="Times New Roman"/>
                <a:cs typeface="Times New Roman"/>
              </a:rPr>
              <a:t>have PE </a:t>
            </a:r>
            <a:r>
              <a:rPr dirty="0" sz="1100" spc="5">
                <a:latin typeface="Times New Roman"/>
                <a:cs typeface="Times New Roman"/>
              </a:rPr>
              <a:t>ratios higher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average. Corporate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generally  likes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firm's </a:t>
            </a:r>
            <a:r>
              <a:rPr dirty="0" sz="1100" spc="10">
                <a:latin typeface="Times New Roman"/>
                <a:cs typeface="Times New Roman"/>
              </a:rPr>
              <a:t>PE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high.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higher </a:t>
            </a:r>
            <a:r>
              <a:rPr dirty="0" sz="1100" spc="10">
                <a:latin typeface="Times New Roman"/>
                <a:cs typeface="Times New Roman"/>
              </a:rPr>
              <a:t>PE </a:t>
            </a:r>
            <a:r>
              <a:rPr dirty="0" sz="1100" spc="5">
                <a:latin typeface="Times New Roman"/>
                <a:cs typeface="Times New Roman"/>
              </a:rPr>
              <a:t>ratio allows </a:t>
            </a:r>
            <a:r>
              <a:rPr dirty="0" sz="1100" spc="10">
                <a:latin typeface="Times New Roman"/>
                <a:cs typeface="Times New Roman"/>
              </a:rPr>
              <a:t>management </a:t>
            </a:r>
            <a:r>
              <a:rPr dirty="0" sz="1100" spc="5">
                <a:latin typeface="Times New Roman"/>
                <a:cs typeface="Times New Roman"/>
              </a:rPr>
              <a:t>to raise capital more  easily without having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a large number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number of </a:t>
            </a:r>
            <a:r>
              <a:rPr dirty="0" sz="1100" spc="5">
                <a:latin typeface="Times New Roman"/>
                <a:cs typeface="Times New Roman"/>
              </a:rPr>
              <a:t>academic studies provide </a:t>
            </a:r>
            <a:r>
              <a:rPr dirty="0" sz="1100" spc="10">
                <a:latin typeface="Times New Roman"/>
                <a:cs typeface="Times New Roman"/>
              </a:rPr>
              <a:t>evidence </a:t>
            </a:r>
            <a:r>
              <a:rPr dirty="0" sz="1100" spc="5">
                <a:latin typeface="Times New Roman"/>
                <a:cs typeface="Times New Roman"/>
              </a:rPr>
              <a:t>supporting the theory that </a:t>
            </a:r>
            <a:r>
              <a:rPr dirty="0" sz="1100" spc="10">
                <a:latin typeface="Times New Roman"/>
                <a:cs typeface="Times New Roman"/>
              </a:rPr>
              <a:t>low PE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attractive.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important of-these is </a:t>
            </a:r>
            <a:r>
              <a:rPr dirty="0" sz="1100" spc="10">
                <a:latin typeface="Times New Roman"/>
                <a:cs typeface="Times New Roman"/>
              </a:rPr>
              <a:t>probably a </a:t>
            </a:r>
            <a:r>
              <a:rPr dirty="0" sz="1100" spc="5">
                <a:latin typeface="Times New Roman"/>
                <a:cs typeface="Times New Roman"/>
              </a:rPr>
              <a:t>now-classic </a:t>
            </a:r>
            <a:r>
              <a:rPr dirty="0" sz="1100" spc="10">
                <a:latin typeface="Times New Roman"/>
                <a:cs typeface="Times New Roman"/>
              </a:rPr>
              <a:t>study </a:t>
            </a:r>
            <a:r>
              <a:rPr dirty="0" sz="1100" spc="5">
                <a:latin typeface="Times New Roman"/>
                <a:cs typeface="Times New Roman"/>
              </a:rPr>
              <a:t>by Sanjoy Basu,  finding </a:t>
            </a:r>
            <a:r>
              <a:rPr dirty="0" sz="1100" spc="10">
                <a:latin typeface="Times New Roman"/>
                <a:cs typeface="Times New Roman"/>
              </a:rPr>
              <a:t>above-average performance with low PE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general, </a:t>
            </a:r>
            <a:r>
              <a:rPr dirty="0" sz="1100" spc="10">
                <a:latin typeface="Times New Roman"/>
                <a:cs typeface="Times New Roman"/>
              </a:rPr>
              <a:t>a low </a:t>
            </a:r>
            <a:r>
              <a:rPr dirty="0" sz="1100" spc="5">
                <a:latin typeface="Times New Roman"/>
                <a:cs typeface="Times New Roman"/>
              </a:rPr>
              <a:t>price-earnings ratio implies greater risk. Higher leverage means higher  risk,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higher </a:t>
            </a:r>
            <a:r>
              <a:rPr dirty="0" sz="1100" spc="10">
                <a:latin typeface="Times New Roman"/>
                <a:cs typeface="Times New Roman"/>
              </a:rPr>
              <a:t>leverage </a:t>
            </a:r>
            <a:r>
              <a:rPr dirty="0" sz="1100" spc="5">
                <a:latin typeface="Times New Roman"/>
                <a:cs typeface="Times New Roman"/>
              </a:rPr>
              <a:t>tends to produce </a:t>
            </a:r>
            <a:r>
              <a:rPr dirty="0" sz="1100" spc="10">
                <a:latin typeface="Times New Roman"/>
                <a:cs typeface="Times New Roman"/>
              </a:rPr>
              <a:t>a low PE, </a:t>
            </a:r>
            <a:r>
              <a:rPr dirty="0" sz="1100" spc="5">
                <a:latin typeface="Times New Roman"/>
                <a:cs typeface="Times New Roman"/>
              </a:rPr>
              <a:t>because leverage increases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volatility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firm's earnings, regardless of whether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leverage </a:t>
            </a:r>
            <a:r>
              <a:rPr dirty="0" sz="1100" spc="10">
                <a:latin typeface="Times New Roman"/>
                <a:cs typeface="Times New Roman"/>
              </a:rPr>
              <a:t>comes from the </a:t>
            </a:r>
            <a:r>
              <a:rPr dirty="0" sz="1100" spc="5">
                <a:latin typeface="Times New Roman"/>
                <a:cs typeface="Times New Roman"/>
              </a:rPr>
              <a:t>fixed costs  </a:t>
            </a:r>
            <a:r>
              <a:rPr dirty="0" sz="1100" spc="10">
                <a:latin typeface="Times New Roman"/>
                <a:cs typeface="Times New Roman"/>
              </a:rPr>
              <a:t>associated with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payments on </a:t>
            </a:r>
            <a:r>
              <a:rPr dirty="0" sz="1100" spc="5">
                <a:latin typeface="Times New Roman"/>
                <a:cs typeface="Times New Roman"/>
              </a:rPr>
              <a:t>debt. Increased </a:t>
            </a:r>
            <a:r>
              <a:rPr dirty="0" sz="1100" spc="10">
                <a:latin typeface="Times New Roman"/>
                <a:cs typeface="Times New Roman"/>
              </a:rPr>
              <a:t>uncertainty  in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may depress 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price, and hence </a:t>
            </a:r>
            <a:r>
              <a:rPr dirty="0" sz="1100" spc="5">
                <a:latin typeface="Times New Roman"/>
                <a:cs typeface="Times New Roman"/>
              </a:rPr>
              <a:t>produce </a:t>
            </a:r>
            <a:r>
              <a:rPr dirty="0" sz="1100" spc="10">
                <a:latin typeface="Times New Roman"/>
                <a:cs typeface="Times New Roman"/>
              </a:rPr>
              <a:t>a lower PE </a:t>
            </a:r>
            <a:r>
              <a:rPr dirty="0" sz="1100" spc="5">
                <a:latin typeface="Times New Roman"/>
                <a:cs typeface="Times New Roman"/>
              </a:rPr>
              <a:t>ratio.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should  not,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automatically </a:t>
            </a:r>
            <a:r>
              <a:rPr dirty="0" sz="1100" spc="10">
                <a:latin typeface="Times New Roman"/>
                <a:cs typeface="Times New Roman"/>
              </a:rPr>
              <a:t>assume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 low PE </a:t>
            </a:r>
            <a:r>
              <a:rPr dirty="0" sz="1100" spc="5">
                <a:latin typeface="Times New Roman"/>
                <a:cs typeface="Times New Roman"/>
              </a:rPr>
              <a:t>stock is highly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leveraged.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71170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Stock Market </a:t>
            </a:r>
            <a:r>
              <a:rPr dirty="0" sz="1100" spc="5" b="1" i="1">
                <a:latin typeface="Times New Roman"/>
                <a:cs typeface="Times New Roman"/>
              </a:rPr>
              <a:t>investors are </a:t>
            </a:r>
            <a:r>
              <a:rPr dirty="0" sz="1100" spc="10" b="1" i="1">
                <a:latin typeface="Times New Roman"/>
                <a:cs typeface="Times New Roman"/>
              </a:rPr>
              <a:t>more concerned with </a:t>
            </a:r>
            <a:r>
              <a:rPr dirty="0" sz="1100" spc="5" b="1" i="1">
                <a:latin typeface="Times New Roman"/>
                <a:cs typeface="Times New Roman"/>
              </a:rPr>
              <a:t>future than with the</a:t>
            </a:r>
            <a:r>
              <a:rPr dirty="0" sz="1100" spc="4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past.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Differences </a:t>
            </a:r>
            <a:r>
              <a:rPr dirty="0" sz="1100" spc="10" b="1">
                <a:latin typeface="Times New Roman"/>
                <a:cs typeface="Times New Roman"/>
              </a:rPr>
              <a:t>between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Industries: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Neither the </a:t>
            </a:r>
            <a:r>
              <a:rPr dirty="0" sz="1100" spc="5">
                <a:latin typeface="Times New Roman"/>
                <a:cs typeface="Times New Roman"/>
              </a:rPr>
              <a:t>price-earnings ratio </a:t>
            </a:r>
            <a:r>
              <a:rPr dirty="0" sz="1100" spc="10">
                <a:latin typeface="Times New Roman"/>
                <a:cs typeface="Times New Roman"/>
              </a:rPr>
              <a:t>nor </a:t>
            </a:r>
            <a:r>
              <a:rPr dirty="0" sz="1100" spc="5">
                <a:latin typeface="Times New Roman"/>
                <a:cs typeface="Times New Roman"/>
              </a:rPr>
              <a:t>the price to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ratio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stand-alone </a:t>
            </a:r>
            <a:r>
              <a:rPr dirty="0" sz="1100">
                <a:latin typeface="Times New Roman"/>
                <a:cs typeface="Times New Roman"/>
              </a:rPr>
              <a:t>statistic. 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10">
                <a:latin typeface="Times New Roman"/>
                <a:cs typeface="Times New Roman"/>
              </a:rPr>
              <a:t>industry </a:t>
            </a:r>
            <a:r>
              <a:rPr dirty="0" sz="1100" spc="5">
                <a:latin typeface="Times New Roman"/>
                <a:cs typeface="Times New Roman"/>
              </a:rPr>
              <a:t>differences need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considered.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firm whose </a:t>
            </a:r>
            <a:r>
              <a:rPr dirty="0" sz="1100" spc="5">
                <a:latin typeface="Times New Roman"/>
                <a:cs typeface="Times New Roman"/>
              </a:rPr>
              <a:t>primary asset is  brainpower (such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software </a:t>
            </a:r>
            <a:r>
              <a:rPr dirty="0" sz="1100" spc="10">
                <a:latin typeface="Times New Roman"/>
                <a:cs typeface="Times New Roman"/>
              </a:rPr>
              <a:t>company)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fewer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assets than a smokestack  company </a:t>
            </a:r>
            <a:r>
              <a:rPr dirty="0" sz="1100" spc="5">
                <a:latin typeface="Times New Roman"/>
                <a:cs typeface="Times New Roman"/>
              </a:rPr>
              <a:t>(like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steel mill).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software industry </a:t>
            </a:r>
            <a:r>
              <a:rPr dirty="0" sz="1100" spc="10">
                <a:latin typeface="Times New Roman"/>
                <a:cs typeface="Times New Roman"/>
              </a:rPr>
              <a:t>would normally </a:t>
            </a:r>
            <a:r>
              <a:rPr dirty="0" sz="1100" spc="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higher price to 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steel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this reason, relative ratios </a:t>
            </a:r>
            <a:r>
              <a:rPr dirty="0" sz="1100" spc="10">
                <a:latin typeface="Times New Roman"/>
                <a:cs typeface="Times New Roman"/>
              </a:rPr>
              <a:t>are commonly computed </a:t>
            </a:r>
            <a:r>
              <a:rPr dirty="0" sz="1100" spc="5">
                <a:latin typeface="Times New Roman"/>
                <a:cs typeface="Times New Roman"/>
              </a:rPr>
              <a:t>for both the </a:t>
            </a:r>
            <a:r>
              <a:rPr dirty="0" sz="1100" spc="10">
                <a:latin typeface="Times New Roman"/>
                <a:cs typeface="Times New Roman"/>
              </a:rPr>
              <a:t>PE and the price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statistics. This calculation provides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ratio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firm's statistic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industry  </a:t>
            </a:r>
            <a:r>
              <a:rPr dirty="0" sz="1100" spc="10">
                <a:latin typeface="Times New Roman"/>
                <a:cs typeface="Times New Roman"/>
              </a:rPr>
              <a:t>average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statistic.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SOME ANALYTICAL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FACTORS: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Growth Rates: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rates are </a:t>
            </a:r>
            <a:r>
              <a:rPr dirty="0" sz="1100" spc="10">
                <a:latin typeface="Times New Roman"/>
                <a:cs typeface="Times New Roman"/>
              </a:rPr>
              <a:t>important to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value and growth </a:t>
            </a:r>
            <a:r>
              <a:rPr dirty="0" sz="1100" spc="5">
                <a:latin typeface="Times New Roman"/>
                <a:cs typeface="Times New Roman"/>
              </a:rPr>
              <a:t>investors, but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especially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growth </a:t>
            </a:r>
            <a:r>
              <a:rPr dirty="0" sz="1100" spc="10">
                <a:latin typeface="Times New Roman"/>
                <a:cs typeface="Times New Roman"/>
              </a:rPr>
              <a:t>investor.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estimation of further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rates is </a:t>
            </a:r>
            <a:r>
              <a:rPr dirty="0" sz="1100" spc="10">
                <a:latin typeface="Times New Roman"/>
                <a:cs typeface="Times New Roman"/>
              </a:rPr>
              <a:t>an art </a:t>
            </a:r>
            <a:r>
              <a:rPr dirty="0" sz="1100" spc="5">
                <a:latin typeface="Times New Roman"/>
                <a:cs typeface="Times New Roman"/>
              </a:rPr>
              <a:t>rather than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science.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models that attempt to calculate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stock’s worth are quite sensitive to </a:t>
            </a:r>
            <a:r>
              <a:rPr dirty="0" sz="1100" spc="10">
                <a:latin typeface="Times New Roman"/>
                <a:cs typeface="Times New Roman"/>
              </a:rPr>
              <a:t>the  growth </a:t>
            </a:r>
            <a:r>
              <a:rPr dirty="0" sz="1100" spc="5">
                <a:latin typeface="Times New Roman"/>
                <a:cs typeface="Times New Roman"/>
              </a:rPr>
              <a:t>rate used; consequently, an </a:t>
            </a:r>
            <a:r>
              <a:rPr dirty="0" sz="1100" spc="10">
                <a:latin typeface="Times New Roman"/>
                <a:cs typeface="Times New Roman"/>
              </a:rPr>
              <a:t>analyst needs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careful in </a:t>
            </a:r>
            <a:r>
              <a:rPr dirty="0" sz="1100" spc="10">
                <a:latin typeface="Times New Roman"/>
                <a:cs typeface="Times New Roman"/>
              </a:rPr>
              <a:t>preparing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statistic.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Corporations like to establish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predictable dividend </a:t>
            </a:r>
            <a:r>
              <a:rPr dirty="0" sz="1100" spc="10">
                <a:latin typeface="Times New Roman"/>
                <a:cs typeface="Times New Roman"/>
              </a:rPr>
              <a:t>payout </a:t>
            </a:r>
            <a:r>
              <a:rPr dirty="0" sz="1100" spc="5">
                <a:latin typeface="Times New Roman"/>
                <a:cs typeface="Times New Roman"/>
              </a:rPr>
              <a:t>pattern, normally </a:t>
            </a:r>
            <a:r>
              <a:rPr dirty="0" sz="1100" spc="10">
                <a:latin typeface="Times New Roman"/>
                <a:cs typeface="Times New Roman"/>
              </a:rPr>
              <a:t>including </a:t>
            </a:r>
            <a:r>
              <a:rPr dirty="0" sz="1100" spc="5">
                <a:latin typeface="Times New Roman"/>
                <a:cs typeface="Times New Roman"/>
              </a:rPr>
              <a:t>an  </a:t>
            </a:r>
            <a:r>
              <a:rPr dirty="0" sz="1100" spc="10">
                <a:latin typeface="Times New Roman"/>
                <a:cs typeface="Times New Roman"/>
              </a:rPr>
              <a:t>annual </a:t>
            </a:r>
            <a:r>
              <a:rPr dirty="0" sz="1100" spc="5">
                <a:latin typeface="Times New Roman"/>
                <a:cs typeface="Times New Roman"/>
              </a:rPr>
              <a:t>increase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payment- Some people </a:t>
            </a:r>
            <a:r>
              <a:rPr dirty="0" sz="1100" spc="5">
                <a:latin typeface="Times New Roman"/>
                <a:cs typeface="Times New Roman"/>
              </a:rPr>
              <a:t>feel that predictable dividends  reduce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uncertainty surrounding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cash flows to which </a:t>
            </a:r>
            <a:r>
              <a:rPr dirty="0" sz="1100" spc="5">
                <a:latin typeface="Times New Roman"/>
                <a:cs typeface="Times New Roman"/>
              </a:rPr>
              <a:t>shareholders </a:t>
            </a:r>
            <a:r>
              <a:rPr dirty="0" sz="1100" spc="10">
                <a:latin typeface="Times New Roman"/>
                <a:cs typeface="Times New Roman"/>
              </a:rPr>
              <a:t>are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entitled.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PepsiCo (PEP, NYSE'), a </a:t>
            </a:r>
            <a:r>
              <a:rPr dirty="0" sz="1100" spc="5">
                <a:latin typeface="Times New Roman"/>
                <a:cs typeface="Times New Roman"/>
              </a:rPr>
              <a:t>familiar </a:t>
            </a:r>
            <a:r>
              <a:rPr dirty="0" sz="1100" spc="10">
                <a:latin typeface="Times New Roman"/>
                <a:cs typeface="Times New Roman"/>
              </a:rPr>
              <a:t>soft-drink company, </a:t>
            </a:r>
            <a:r>
              <a:rPr dirty="0" sz="1100" spc="5">
                <a:latin typeface="Times New Roman"/>
                <a:cs typeface="Times New Roman"/>
              </a:rPr>
              <a:t>is also </a:t>
            </a:r>
            <a:r>
              <a:rPr dirty="0" sz="1100" spc="10">
                <a:latin typeface="Times New Roman"/>
                <a:cs typeface="Times New Roman"/>
              </a:rPr>
              <a:t>the parent corporation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Frito-Lay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Tropicana Products. Table </a:t>
            </a:r>
            <a:r>
              <a:rPr dirty="0" sz="1100" spc="10">
                <a:latin typeface="Times New Roman"/>
                <a:cs typeface="Times New Roman"/>
              </a:rPr>
              <a:t>7-4 shows </a:t>
            </a:r>
            <a:r>
              <a:rPr dirty="0" sz="1100" spc="5">
                <a:latin typeface="Times New Roman"/>
                <a:cs typeface="Times New Roman"/>
              </a:rPr>
              <a:t>historical </a:t>
            </a:r>
            <a:r>
              <a:rPr dirty="0" sz="1100" spc="10">
                <a:latin typeface="Times New Roman"/>
                <a:cs typeface="Times New Roman"/>
              </a:rPr>
              <a:t>dividend and </a:t>
            </a:r>
            <a:r>
              <a:rPr dirty="0" sz="1100" spc="5">
                <a:latin typeface="Times New Roman"/>
                <a:cs typeface="Times New Roman"/>
              </a:rPr>
              <a:t>earnings  information that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in </a:t>
            </a:r>
            <a:r>
              <a:rPr dirty="0" sz="1100" spc="10">
                <a:latin typeface="Times New Roman"/>
                <a:cs typeface="Times New Roman"/>
              </a:rPr>
              <a:t>the examples </a:t>
            </a:r>
            <a:r>
              <a:rPr dirty="0" sz="1100" spc="5">
                <a:latin typeface="Times New Roman"/>
                <a:cs typeface="Times New Roman"/>
              </a:rPr>
              <a:t>to follow. In its </a:t>
            </a:r>
            <a:r>
              <a:rPr dirty="0" sz="1100" spc="10">
                <a:latin typeface="Times New Roman"/>
                <a:cs typeface="Times New Roman"/>
              </a:rPr>
              <a:t>1994 annual </a:t>
            </a:r>
            <a:r>
              <a:rPr dirty="0" sz="1100" spc="5">
                <a:latin typeface="Times New Roman"/>
                <a:cs typeface="Times New Roman"/>
              </a:rPr>
              <a:t>report, </a:t>
            </a:r>
            <a:r>
              <a:rPr dirty="0" sz="1100" spc="10">
                <a:latin typeface="Times New Roman"/>
                <a:cs typeface="Times New Roman"/>
              </a:rPr>
              <a:t>the  company </a:t>
            </a:r>
            <a:r>
              <a:rPr dirty="0" sz="1100" spc="5">
                <a:latin typeface="Times New Roman"/>
                <a:cs typeface="Times New Roman"/>
              </a:rPr>
              <a:t>states that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payout </a:t>
            </a:r>
            <a:r>
              <a:rPr dirty="0" sz="1100" spc="5">
                <a:latin typeface="Times New Roman"/>
                <a:cs typeface="Times New Roman"/>
              </a:rPr>
              <a:t>target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approximately one-third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prior year's  </a:t>
            </a:r>
            <a:r>
              <a:rPr dirty="0" sz="1100" spc="10">
                <a:latin typeface="Times New Roman"/>
                <a:cs typeface="Times New Roman"/>
              </a:rPr>
              <a:t>income from </a:t>
            </a:r>
            <a:r>
              <a:rPr dirty="0" sz="1100" spc="5">
                <a:latin typeface="Times New Roman"/>
                <a:cs typeface="Times New Roman"/>
              </a:rPr>
              <a:t>continuing operations. Since </a:t>
            </a:r>
            <a:r>
              <a:rPr dirty="0" sz="1100" spc="10">
                <a:latin typeface="Times New Roman"/>
                <a:cs typeface="Times New Roman"/>
              </a:rPr>
              <a:t>1988, the average annual payout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33.7  percent.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499" y="9438228"/>
            <a:ext cx="1689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48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7037"/>
            <a:ext cx="5334635" cy="250571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Of the two common ways </a:t>
            </a:r>
            <a:r>
              <a:rPr dirty="0" sz="1100" spc="5">
                <a:latin typeface="Times New Roman"/>
                <a:cs typeface="Times New Roman"/>
              </a:rPr>
              <a:t>of determining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rates,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method </a:t>
            </a:r>
            <a:r>
              <a:rPr dirty="0" sz="1100" spc="10">
                <a:latin typeface="Times New Roman"/>
                <a:cs typeface="Times New Roman"/>
              </a:rPr>
              <a:t>uses the company's  </a:t>
            </a:r>
            <a:r>
              <a:rPr dirty="0" sz="1100" spc="5">
                <a:latin typeface="Times New Roman"/>
                <a:cs typeface="Times New Roman"/>
              </a:rPr>
              <a:t>past history of dividends. </a:t>
            </a:r>
            <a:r>
              <a:rPr dirty="0" sz="1100" spc="10">
                <a:latin typeface="Times New Roman"/>
                <a:cs typeface="Times New Roman"/>
              </a:rPr>
              <a:t>The other method </a:t>
            </a:r>
            <a:r>
              <a:rPr dirty="0" sz="1100" spc="5">
                <a:latin typeface="Times New Roman"/>
                <a:cs typeface="Times New Roman"/>
              </a:rPr>
              <a:t>uses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firm's </a:t>
            </a:r>
            <a:r>
              <a:rPr dirty="0" sz="1100" spc="10">
                <a:latin typeface="Times New Roman"/>
                <a:cs typeface="Times New Roman"/>
              </a:rPr>
              <a:t>earnings </a:t>
            </a:r>
            <a:r>
              <a:rPr dirty="0" sz="1100" spc="5">
                <a:latin typeface="Times New Roman"/>
                <a:cs typeface="Times New Roman"/>
              </a:rPr>
              <a:t>retention rate </a:t>
            </a:r>
            <a:r>
              <a:rPr dirty="0" sz="1100" spc="10">
                <a:latin typeface="Times New Roman"/>
                <a:cs typeface="Times New Roman"/>
              </a:rPr>
              <a:t>coupled 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firm's return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equity.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look at each of these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methods.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2484755" marR="156210" indent="-2322830">
              <a:lnSpc>
                <a:spcPts val="1300"/>
              </a:lnSpc>
            </a:pPr>
            <a:r>
              <a:rPr dirty="0" sz="1100" spc="5" b="1" i="1">
                <a:latin typeface="Times New Roman"/>
                <a:cs typeface="Times New Roman"/>
              </a:rPr>
              <a:t>Calculate dividend growth rates using </a:t>
            </a:r>
            <a:r>
              <a:rPr dirty="0" sz="1100" spc="10" b="1" i="1">
                <a:latin typeface="Times New Roman"/>
                <a:cs typeface="Times New Roman"/>
              </a:rPr>
              <a:t>the geometric mean </a:t>
            </a:r>
            <a:r>
              <a:rPr dirty="0" sz="1100" spc="5" b="1" i="1">
                <a:latin typeface="Times New Roman"/>
                <a:cs typeface="Times New Roman"/>
              </a:rPr>
              <a:t>rather </a:t>
            </a:r>
            <a:r>
              <a:rPr dirty="0" sz="1100" spc="10" b="1" i="1">
                <a:latin typeface="Times New Roman"/>
                <a:cs typeface="Times New Roman"/>
              </a:rPr>
              <a:t>than </a:t>
            </a:r>
            <a:r>
              <a:rPr dirty="0" sz="1100" spc="5" b="1" i="1">
                <a:latin typeface="Times New Roman"/>
                <a:cs typeface="Times New Roman"/>
              </a:rPr>
              <a:t>the arithmetic  </a:t>
            </a:r>
            <a:r>
              <a:rPr dirty="0" sz="1100" spc="10" b="1" i="1">
                <a:latin typeface="Times New Roman"/>
                <a:cs typeface="Times New Roman"/>
              </a:rPr>
              <a:t>mean.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Dividend Discount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Model: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Stock potentially has an </a:t>
            </a:r>
            <a:r>
              <a:rPr dirty="0" sz="1100" spc="10">
                <a:latin typeface="Times New Roman"/>
                <a:cs typeface="Times New Roman"/>
              </a:rPr>
              <a:t>infinite </a:t>
            </a:r>
            <a:r>
              <a:rPr dirty="0" sz="1100" spc="5">
                <a:latin typeface="Times New Roman"/>
                <a:cs typeface="Times New Roman"/>
              </a:rPr>
              <a:t>life. If the stack's </a:t>
            </a:r>
            <a:r>
              <a:rPr dirty="0" sz="1100" spc="10">
                <a:latin typeface="Times New Roman"/>
                <a:cs typeface="Times New Roman"/>
              </a:rPr>
              <a:t>dividends increase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 known growth  </a:t>
            </a:r>
            <a:r>
              <a:rPr dirty="0" sz="1100" spc="5">
                <a:latin typeface="Times New Roman"/>
                <a:cs typeface="Times New Roman"/>
              </a:rPr>
              <a:t>rate each year, it is </a:t>
            </a:r>
            <a:r>
              <a:rPr dirty="0" sz="1100" spc="10">
                <a:latin typeface="Times New Roman"/>
                <a:cs typeface="Times New Roman"/>
              </a:rPr>
              <a:t>valued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growing </a:t>
            </a:r>
            <a:r>
              <a:rPr dirty="0" sz="1100" spc="5">
                <a:latin typeface="Times New Roman"/>
                <a:cs typeface="Times New Roman"/>
              </a:rPr>
              <a:t>perpetuity. Standard </a:t>
            </a:r>
            <a:r>
              <a:rPr dirty="0" sz="1100" spc="10">
                <a:latin typeface="Times New Roman"/>
                <a:cs typeface="Times New Roman"/>
              </a:rPr>
              <a:t>present value </a:t>
            </a:r>
            <a:r>
              <a:rPr dirty="0" sz="1100" spc="5">
                <a:latin typeface="Times New Roman"/>
                <a:cs typeface="Times New Roman"/>
              </a:rPr>
              <a:t>tables </a:t>
            </a:r>
            <a:r>
              <a:rPr dirty="0" sz="1100" spc="10">
                <a:latin typeface="Times New Roman"/>
                <a:cs typeface="Times New Roman"/>
              </a:rPr>
              <a:t>cannot be  </a:t>
            </a:r>
            <a:r>
              <a:rPr dirty="0" sz="1100" spc="5">
                <a:latin typeface="Times New Roman"/>
                <a:cs typeface="Times New Roman"/>
              </a:rPr>
              <a:t>used for </a:t>
            </a:r>
            <a:r>
              <a:rPr dirty="0" sz="1100" spc="10">
                <a:latin typeface="Times New Roman"/>
                <a:cs typeface="Times New Roman"/>
              </a:rPr>
              <a:t>a growing </a:t>
            </a:r>
            <a:r>
              <a:rPr dirty="0" sz="1100" spc="5">
                <a:latin typeface="Times New Roman"/>
                <a:cs typeface="Times New Roman"/>
              </a:rPr>
              <a:t>perpetuity, but fortunately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mathematical identity </a:t>
            </a:r>
            <a:r>
              <a:rPr dirty="0" sz="1100" spc="10">
                <a:latin typeface="Times New Roman"/>
                <a:cs typeface="Times New Roman"/>
              </a:rPr>
              <a:t>makes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value  determinations a </a:t>
            </a:r>
            <a:r>
              <a:rPr dirty="0" sz="1100" spc="5">
                <a:latin typeface="Times New Roman"/>
                <a:cs typeface="Times New Roman"/>
              </a:rPr>
              <a:t>simple </a:t>
            </a:r>
            <a:r>
              <a:rPr dirty="0" sz="1100" spc="10">
                <a:latin typeface="Times New Roman"/>
                <a:cs typeface="Times New Roman"/>
              </a:rPr>
              <a:t>task. Equation (7-3) shows a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5">
                <a:latin typeface="Times New Roman"/>
                <a:cs typeface="Times New Roman"/>
              </a:rPr>
              <a:t>known </a:t>
            </a:r>
            <a:r>
              <a:rPr dirty="0" sz="1100" spc="10">
                <a:latin typeface="Times New Roman"/>
                <a:cs typeface="Times New Roman"/>
              </a:rPr>
              <a:t>as the dividend  </a:t>
            </a:r>
            <a:r>
              <a:rPr dirty="0" sz="1100" spc="5">
                <a:latin typeface="Times New Roman"/>
                <a:cs typeface="Times New Roman"/>
              </a:rPr>
              <a:t>discount model </a:t>
            </a:r>
            <a:r>
              <a:rPr dirty="0" sz="1100" spc="10">
                <a:latin typeface="Times New Roman"/>
                <a:cs typeface="Times New Roman"/>
              </a:rPr>
              <a:t>(DDM), </a:t>
            </a:r>
            <a:r>
              <a:rPr dirty="0" sz="1100" spc="5">
                <a:latin typeface="Times New Roman"/>
                <a:cs typeface="Times New Roman"/>
              </a:rPr>
              <a:t>also called </a:t>
            </a:r>
            <a:r>
              <a:rPr dirty="0" sz="1100" spc="10">
                <a:latin typeface="Times New Roman"/>
                <a:cs typeface="Times New Roman"/>
              </a:rPr>
              <a:t>Gordon's </a:t>
            </a:r>
            <a:r>
              <a:rPr dirty="0" sz="1100" spc="5">
                <a:latin typeface="Times New Roman"/>
                <a:cs typeface="Times New Roman"/>
              </a:rPr>
              <a:t>growth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model.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736847" y="3284220"/>
            <a:ext cx="573405" cy="0"/>
          </a:xfrm>
          <a:custGeom>
            <a:avLst/>
            <a:gdLst/>
            <a:ahLst/>
            <a:cxnLst/>
            <a:rect l="l" t="t" r="r" b="b"/>
            <a:pathLst>
              <a:path w="573404" h="0">
                <a:moveTo>
                  <a:pt x="0" y="0"/>
                </a:moveTo>
                <a:lnTo>
                  <a:pt x="573024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470653" y="3284220"/>
            <a:ext cx="297180" cy="0"/>
          </a:xfrm>
          <a:custGeom>
            <a:avLst/>
            <a:gdLst/>
            <a:ahLst/>
            <a:cxnLst/>
            <a:rect l="l" t="t" r="r" b="b"/>
            <a:pathLst>
              <a:path w="297179" h="0">
                <a:moveTo>
                  <a:pt x="0" y="0"/>
                </a:moveTo>
                <a:lnTo>
                  <a:pt x="297180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3429238" y="3163816"/>
            <a:ext cx="9715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 i="1">
                <a:latin typeface="Times New Roman"/>
                <a:cs typeface="Times New Roman"/>
              </a:rPr>
              <a:t>p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05453" y="3259435"/>
            <a:ext cx="67310" cy="12636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650" i="1">
                <a:latin typeface="Times New Roman"/>
                <a:cs typeface="Times New Roman"/>
              </a:rPr>
              <a:t>o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67173" y="3035060"/>
            <a:ext cx="1223010" cy="438784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16230" marR="30480" indent="-266065">
              <a:lnSpc>
                <a:spcPct val="123200"/>
              </a:lnSpc>
              <a:spcBef>
                <a:spcPts val="90"/>
              </a:spcBef>
              <a:tabLst>
                <a:tab pos="913130" algn="l"/>
              </a:tabLst>
            </a:pPr>
            <a:r>
              <a:rPr dirty="0" baseline="-37878" sz="1650" spc="22">
                <a:latin typeface="Symbol"/>
                <a:cs typeface="Symbol"/>
              </a:rPr>
              <a:t></a:t>
            </a:r>
            <a:r>
              <a:rPr dirty="0" baseline="-37878" sz="1650" spc="22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D</a:t>
            </a:r>
            <a:r>
              <a:rPr dirty="0" baseline="-25641" sz="975" spc="15">
                <a:latin typeface="Times New Roman"/>
                <a:cs typeface="Times New Roman"/>
              </a:rPr>
              <a:t>0 </a:t>
            </a:r>
            <a:r>
              <a:rPr dirty="0" sz="1100" spc="40">
                <a:latin typeface="Times New Roman"/>
                <a:cs typeface="Times New Roman"/>
              </a:rPr>
              <a:t>(</a:t>
            </a:r>
            <a:r>
              <a:rPr dirty="0" sz="1100" spc="40" i="1">
                <a:latin typeface="Times New Roman"/>
                <a:cs typeface="Times New Roman"/>
              </a:rPr>
              <a:t>I </a:t>
            </a:r>
            <a:r>
              <a:rPr dirty="0" sz="1100" spc="15">
                <a:latin typeface="Symbol"/>
                <a:cs typeface="Symbol"/>
              </a:rPr>
              <a:t>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0" i="1">
                <a:latin typeface="Times New Roman"/>
                <a:cs typeface="Times New Roman"/>
              </a:rPr>
              <a:t>g</a:t>
            </a:r>
            <a:r>
              <a:rPr dirty="0" sz="1100" spc="50">
                <a:latin typeface="Times New Roman"/>
                <a:cs typeface="Times New Roman"/>
              </a:rPr>
              <a:t>) </a:t>
            </a:r>
            <a:r>
              <a:rPr dirty="0" baseline="-37878" sz="1650" spc="22">
                <a:latin typeface="Symbol"/>
                <a:cs typeface="Symbol"/>
              </a:rPr>
              <a:t></a:t>
            </a:r>
            <a:r>
              <a:rPr dirty="0" baseline="-37878" sz="1650" spc="22">
                <a:latin typeface="Times New Roman"/>
                <a:cs typeface="Times New Roman"/>
              </a:rPr>
              <a:t> </a:t>
            </a:r>
            <a:r>
              <a:rPr dirty="0" sz="1100" spc="-20" i="1">
                <a:latin typeface="Times New Roman"/>
                <a:cs typeface="Times New Roman"/>
              </a:rPr>
              <a:t>D</a:t>
            </a:r>
            <a:r>
              <a:rPr dirty="0" baseline="-25641" sz="975" spc="-30">
                <a:latin typeface="Times New Roman"/>
                <a:cs typeface="Times New Roman"/>
              </a:rPr>
              <a:t>1  </a:t>
            </a:r>
            <a:r>
              <a:rPr dirty="0" sz="1100" spc="10" i="1">
                <a:latin typeface="Times New Roman"/>
                <a:cs typeface="Times New Roman"/>
              </a:rPr>
              <a:t>k</a:t>
            </a:r>
            <a:r>
              <a:rPr dirty="0" sz="1100" spc="-35" i="1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Symbol"/>
                <a:cs typeface="Symbol"/>
              </a:rPr>
              <a:t>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15" i="1">
                <a:latin typeface="Times New Roman"/>
                <a:cs typeface="Times New Roman"/>
              </a:rPr>
              <a:t>g	</a:t>
            </a:r>
            <a:r>
              <a:rPr dirty="0" sz="1100" spc="10" i="1">
                <a:latin typeface="Times New Roman"/>
                <a:cs typeface="Times New Roman"/>
              </a:rPr>
              <a:t>k </a:t>
            </a:r>
            <a:r>
              <a:rPr dirty="0" sz="1100" spc="15">
                <a:latin typeface="Symbol"/>
                <a:cs typeface="Symbol"/>
              </a:rPr>
              <a:t></a:t>
            </a:r>
            <a:r>
              <a:rPr dirty="0" sz="1100" spc="-210">
                <a:latin typeface="Times New Roman"/>
                <a:cs typeface="Times New Roman"/>
              </a:rPr>
              <a:t> </a:t>
            </a:r>
            <a:r>
              <a:rPr dirty="0" sz="1100" spc="15" i="1">
                <a:latin typeface="Times New Roman"/>
                <a:cs typeface="Times New Roman"/>
              </a:rPr>
              <a:t>g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809238" y="5679185"/>
            <a:ext cx="574040" cy="0"/>
          </a:xfrm>
          <a:custGeom>
            <a:avLst/>
            <a:gdLst/>
            <a:ahLst/>
            <a:cxnLst/>
            <a:rect l="l" t="t" r="r" b="b"/>
            <a:pathLst>
              <a:path w="574039" h="0">
                <a:moveTo>
                  <a:pt x="0" y="0"/>
                </a:moveTo>
                <a:lnTo>
                  <a:pt x="573786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1307344" y="3640070"/>
            <a:ext cx="5589270" cy="599567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39700" marR="132080">
              <a:lnSpc>
                <a:spcPct val="98300"/>
              </a:lnSpc>
              <a:spcBef>
                <a:spcPts val="150"/>
              </a:spcBef>
            </a:pP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this equation, D</a:t>
            </a:r>
            <a:r>
              <a:rPr dirty="0" baseline="-11111" sz="1125" spc="7">
                <a:latin typeface="Times New Roman"/>
                <a:cs typeface="Times New Roman"/>
              </a:rPr>
              <a:t>o </a:t>
            </a:r>
            <a:r>
              <a:rPr dirty="0" sz="1100" spc="5">
                <a:latin typeface="Times New Roman"/>
                <a:cs typeface="Times New Roman"/>
              </a:rPr>
              <a:t>is the current dividend; D</a:t>
            </a:r>
            <a:r>
              <a:rPr dirty="0" baseline="-11111" sz="1125" spc="7">
                <a:latin typeface="Times New Roman"/>
                <a:cs typeface="Times New Roman"/>
              </a:rPr>
              <a:t>1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paid </a:t>
            </a:r>
            <a:r>
              <a:rPr dirty="0" sz="1100" spc="5">
                <a:latin typeface="Times New Roman"/>
                <a:cs typeface="Times New Roman"/>
              </a:rPr>
              <a:t>next </a:t>
            </a:r>
            <a:r>
              <a:rPr dirty="0" sz="1100" spc="10">
                <a:latin typeface="Times New Roman"/>
                <a:cs typeface="Times New Roman"/>
              </a:rPr>
              <a:t>year; </a:t>
            </a:r>
            <a:r>
              <a:rPr dirty="0" sz="1100" spc="15">
                <a:latin typeface="Times New Roman"/>
                <a:cs typeface="Times New Roman"/>
              </a:rPr>
              <a:t>g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 expected dividend growth </a:t>
            </a:r>
            <a:r>
              <a:rPr dirty="0" sz="1100" spc="5">
                <a:latin typeface="Times New Roman"/>
                <a:cs typeface="Times New Roman"/>
              </a:rPr>
              <a:t>rate;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k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discount factor according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riskiness </a:t>
            </a:r>
            <a:r>
              <a:rPr dirty="0" sz="1100" spc="10">
                <a:latin typeface="Times New Roman"/>
                <a:cs typeface="Times New Roman"/>
              </a:rPr>
              <a:t>of the  </a:t>
            </a:r>
            <a:r>
              <a:rPr dirty="0" sz="1100" spc="5">
                <a:latin typeface="Times New Roman"/>
                <a:cs typeface="Times New Roman"/>
              </a:rPr>
              <a:t>stock.20 </a:t>
            </a:r>
            <a:r>
              <a:rPr dirty="0" sz="1100" spc="10">
                <a:latin typeface="Times New Roman"/>
                <a:cs typeface="Times New Roman"/>
              </a:rPr>
              <a:t>the model assumes that the dividend </a:t>
            </a:r>
            <a:r>
              <a:rPr dirty="0" sz="1100" spc="5">
                <a:latin typeface="Times New Roman"/>
                <a:cs typeface="Times New Roman"/>
              </a:rPr>
              <a:t>stream is </a:t>
            </a:r>
            <a:r>
              <a:rPr dirty="0" sz="1100" spc="10">
                <a:latin typeface="Times New Roman"/>
                <a:cs typeface="Times New Roman"/>
              </a:rPr>
              <a:t>perpetual and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long-term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rate is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constant.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700" marR="132715">
              <a:lnSpc>
                <a:spcPct val="982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DDM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sometimes used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get an idea of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risky the </a:t>
            </a:r>
            <a:r>
              <a:rPr dirty="0" sz="1100" spc="10">
                <a:latin typeface="Times New Roman"/>
                <a:cs typeface="Times New Roman"/>
              </a:rPr>
              <a:t>market thinks a particular </a:t>
            </a:r>
            <a:r>
              <a:rPr dirty="0" sz="1100" spc="5">
                <a:latin typeface="Times New Roman"/>
                <a:cs typeface="Times New Roman"/>
              </a:rPr>
              <a:t>stock  is at </a:t>
            </a:r>
            <a:r>
              <a:rPr dirty="0" sz="1100" spc="10">
                <a:latin typeface="Times New Roman"/>
                <a:cs typeface="Times New Roman"/>
              </a:rPr>
              <a:t>the moment. In </a:t>
            </a:r>
            <a:r>
              <a:rPr dirty="0" sz="1100" spc="5">
                <a:latin typeface="Times New Roman"/>
                <a:cs typeface="Times New Roman"/>
              </a:rPr>
              <a:t>equation (7-3),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observe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stock </a:t>
            </a:r>
            <a:r>
              <a:rPr dirty="0" sz="1100" spc="10">
                <a:latin typeface="Times New Roman"/>
                <a:cs typeface="Times New Roman"/>
              </a:rPr>
              <a:t>price and the </a:t>
            </a:r>
            <a:r>
              <a:rPr dirty="0" sz="1100" spc="5">
                <a:latin typeface="Times New Roman"/>
                <a:cs typeface="Times New Roman"/>
              </a:rPr>
              <a:t>current  dividend.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estimate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dividend growth </a:t>
            </a:r>
            <a:r>
              <a:rPr dirty="0" sz="1100" spc="5">
                <a:latin typeface="Times New Roman"/>
                <a:cs typeface="Times New Roman"/>
              </a:rPr>
              <a:t>rate.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variable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cannot </a:t>
            </a:r>
            <a:r>
              <a:rPr dirty="0" sz="1100" spc="5">
                <a:latin typeface="Times New Roman"/>
                <a:cs typeface="Times New Roman"/>
              </a:rPr>
              <a:t>observe 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discount </a:t>
            </a:r>
            <a:r>
              <a:rPr dirty="0" sz="1100" spc="5">
                <a:latin typeface="Times New Roman"/>
                <a:cs typeface="Times New Roman"/>
              </a:rPr>
              <a:t>rate k. This value, </a:t>
            </a:r>
            <a:r>
              <a:rPr dirty="0" sz="1100" spc="10">
                <a:latin typeface="Times New Roman"/>
                <a:cs typeface="Times New Roman"/>
              </a:rPr>
              <a:t>however, can be </a:t>
            </a:r>
            <a:r>
              <a:rPr dirty="0" sz="1100" spc="5">
                <a:latin typeface="Times New Roman"/>
                <a:cs typeface="Times New Roman"/>
              </a:rPr>
              <a:t>calculated if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variables in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equation.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variable </a:t>
            </a:r>
            <a:r>
              <a:rPr dirty="0" sz="1100" spc="15">
                <a:latin typeface="Times New Roman"/>
                <a:cs typeface="Times New Roman"/>
              </a:rPr>
              <a:t>k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shareholders' required </a:t>
            </a:r>
            <a:r>
              <a:rPr dirty="0" sz="1100" spc="10">
                <a:latin typeface="Times New Roman"/>
                <a:cs typeface="Times New Roman"/>
              </a:rPr>
              <a:t>rate of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return.</a:t>
            </a:r>
            <a:endParaRPr sz="1100">
              <a:latin typeface="Times New Roman"/>
              <a:cs typeface="Times New Roman"/>
            </a:endParaRPr>
          </a:p>
          <a:p>
            <a:pPr algn="ctr" marL="2270760" marR="2284095">
              <a:lnSpc>
                <a:spcPct val="123600"/>
              </a:lnSpc>
              <a:spcBef>
                <a:spcPts val="1050"/>
              </a:spcBef>
            </a:pPr>
            <a:r>
              <a:rPr dirty="0" baseline="-37878" sz="1650" spc="15" i="1">
                <a:latin typeface="Times New Roman"/>
                <a:cs typeface="Times New Roman"/>
              </a:rPr>
              <a:t>k </a:t>
            </a:r>
            <a:r>
              <a:rPr dirty="0" baseline="-37878" sz="1650" spc="22">
                <a:latin typeface="Symbol"/>
                <a:cs typeface="Symbol"/>
              </a:rPr>
              <a:t></a:t>
            </a:r>
            <a:r>
              <a:rPr dirty="0" baseline="-37878" sz="1650" spc="22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D</a:t>
            </a:r>
            <a:r>
              <a:rPr dirty="0" baseline="-25641" sz="975" spc="15">
                <a:latin typeface="Times New Roman"/>
                <a:cs typeface="Times New Roman"/>
              </a:rPr>
              <a:t>0 </a:t>
            </a:r>
            <a:r>
              <a:rPr dirty="0" sz="1100" spc="35">
                <a:latin typeface="Times New Roman"/>
                <a:cs typeface="Times New Roman"/>
              </a:rPr>
              <a:t>(</a:t>
            </a:r>
            <a:r>
              <a:rPr dirty="0" sz="1100" spc="35" i="1">
                <a:latin typeface="Times New Roman"/>
                <a:cs typeface="Times New Roman"/>
              </a:rPr>
              <a:t>I </a:t>
            </a:r>
            <a:r>
              <a:rPr dirty="0" sz="1100" spc="15">
                <a:latin typeface="Symbol"/>
                <a:cs typeface="Symbol"/>
              </a:rPr>
              <a:t>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5" i="1">
                <a:latin typeface="Times New Roman"/>
                <a:cs typeface="Times New Roman"/>
              </a:rPr>
              <a:t>g</a:t>
            </a:r>
            <a:r>
              <a:rPr dirty="0" sz="1100" spc="55">
                <a:latin typeface="Times New Roman"/>
                <a:cs typeface="Times New Roman"/>
              </a:rPr>
              <a:t>) </a:t>
            </a:r>
            <a:r>
              <a:rPr dirty="0" baseline="-37878" sz="1650" spc="22">
                <a:latin typeface="Symbol"/>
                <a:cs typeface="Symbol"/>
              </a:rPr>
              <a:t></a:t>
            </a:r>
            <a:r>
              <a:rPr dirty="0" baseline="-37878" sz="1650" spc="22">
                <a:latin typeface="Times New Roman"/>
                <a:cs typeface="Times New Roman"/>
              </a:rPr>
              <a:t> </a:t>
            </a:r>
            <a:r>
              <a:rPr dirty="0" baseline="-37878" sz="1650" spc="15" i="1">
                <a:latin typeface="Times New Roman"/>
                <a:cs typeface="Times New Roman"/>
              </a:rPr>
              <a:t>g  </a:t>
            </a:r>
            <a:r>
              <a:rPr dirty="0" sz="1100" spc="25" i="1">
                <a:latin typeface="Times New Roman"/>
                <a:cs typeface="Times New Roman"/>
              </a:rPr>
              <a:t>p</a:t>
            </a:r>
            <a:r>
              <a:rPr dirty="0" baseline="-25641" sz="975" spc="37">
                <a:latin typeface="Times New Roman"/>
                <a:cs typeface="Times New Roman"/>
              </a:rPr>
              <a:t>0</a:t>
            </a:r>
            <a:endParaRPr baseline="-25641" sz="97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50">
              <a:latin typeface="Times New Roman"/>
              <a:cs typeface="Times New Roman"/>
            </a:endParaRPr>
          </a:p>
          <a:p>
            <a:pPr algn="just" marL="139065" marR="13144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expression for k,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shareholders' required </a:t>
            </a:r>
            <a:r>
              <a:rPr dirty="0" sz="1100" spc="10">
                <a:latin typeface="Times New Roman"/>
                <a:cs typeface="Times New Roman"/>
              </a:rPr>
              <a:t>rate of </a:t>
            </a:r>
            <a:r>
              <a:rPr dirty="0" sz="1100" spc="5">
                <a:latin typeface="Times New Roman"/>
                <a:cs typeface="Times New Roman"/>
              </a:rPr>
              <a:t>return,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two  </a:t>
            </a:r>
            <a:r>
              <a:rPr dirty="0" sz="1100" spc="10">
                <a:latin typeface="Times New Roman"/>
                <a:cs typeface="Times New Roman"/>
              </a:rPr>
              <a:t>components: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expected dividend yield on </a:t>
            </a:r>
            <a:r>
              <a:rPr dirty="0" sz="1100" spc="5">
                <a:latin typeface="Times New Roman"/>
                <a:cs typeface="Times New Roman"/>
              </a:rPr>
              <a:t>the stock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expected growth </a:t>
            </a:r>
            <a:r>
              <a:rPr dirty="0" sz="1100" spc="5">
                <a:latin typeface="Times New Roman"/>
                <a:cs typeface="Times New Roman"/>
              </a:rPr>
              <a:t>rate. If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yield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constant, </a:t>
            </a:r>
            <a:r>
              <a:rPr dirty="0" sz="1100" spc="15">
                <a:latin typeface="Times New Roman"/>
                <a:cs typeface="Times New Roman"/>
              </a:rPr>
              <a:t>g </a:t>
            </a:r>
            <a:r>
              <a:rPr dirty="0" sz="1100" spc="5">
                <a:latin typeface="Times New Roman"/>
                <a:cs typeface="Times New Roman"/>
              </a:rPr>
              <a:t>represents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anticipated capital appreciation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 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190500" marR="186055">
              <a:lnSpc>
                <a:spcPts val="13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shareholders’ required rate of return </a:t>
            </a:r>
            <a:r>
              <a:rPr dirty="0" sz="1100" spc="5" b="1" i="1">
                <a:latin typeface="Times New Roman"/>
                <a:cs typeface="Times New Roman"/>
              </a:rPr>
              <a:t>is </a:t>
            </a: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15" b="1" i="1">
                <a:latin typeface="Times New Roman"/>
                <a:cs typeface="Times New Roman"/>
              </a:rPr>
              <a:t>sum </a:t>
            </a:r>
            <a:r>
              <a:rPr dirty="0" sz="1100" spc="5" b="1" i="1">
                <a:latin typeface="Times New Roman"/>
                <a:cs typeface="Times New Roman"/>
              </a:rPr>
              <a:t>of the </a:t>
            </a:r>
            <a:r>
              <a:rPr dirty="0" sz="1100" spc="10" b="1" i="1">
                <a:latin typeface="Times New Roman"/>
                <a:cs typeface="Times New Roman"/>
              </a:rPr>
              <a:t>expected </a:t>
            </a:r>
            <a:r>
              <a:rPr dirty="0" sz="1100" spc="15" b="1" i="1">
                <a:latin typeface="Times New Roman"/>
                <a:cs typeface="Times New Roman"/>
              </a:rPr>
              <a:t>sum </a:t>
            </a:r>
            <a:r>
              <a:rPr dirty="0" sz="1100" spc="5" b="1" i="1">
                <a:latin typeface="Times New Roman"/>
                <a:cs typeface="Times New Roman"/>
              </a:rPr>
              <a:t>of the expected  </a:t>
            </a:r>
            <a:r>
              <a:rPr dirty="0" sz="1100" spc="5" b="1" i="1">
                <a:latin typeface="Times New Roman"/>
                <a:cs typeface="Times New Roman"/>
              </a:rPr>
              <a:t>dividend yield </a:t>
            </a:r>
            <a:r>
              <a:rPr dirty="0" sz="1100" spc="15" b="1" i="1">
                <a:latin typeface="Times New Roman"/>
                <a:cs typeface="Times New Roman"/>
              </a:rPr>
              <a:t>and </a:t>
            </a:r>
            <a:r>
              <a:rPr dirty="0" sz="1100" spc="5" b="1" i="1">
                <a:latin typeface="Times New Roman"/>
                <a:cs typeface="Times New Roman"/>
              </a:rPr>
              <a:t>the expected </a:t>
            </a:r>
            <a:r>
              <a:rPr dirty="0" sz="1100" spc="10" b="1" i="1">
                <a:latin typeface="Times New Roman"/>
                <a:cs typeface="Times New Roman"/>
              </a:rPr>
              <a:t>stock </a:t>
            </a:r>
            <a:r>
              <a:rPr dirty="0" sz="1100" spc="5" b="1" i="1">
                <a:latin typeface="Times New Roman"/>
                <a:cs typeface="Times New Roman"/>
              </a:rPr>
              <a:t>price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appreciation.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39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Importance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Hitting </a:t>
            </a:r>
            <a:r>
              <a:rPr dirty="0" sz="1100" spc="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Earnings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Estimate: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065" marR="133350">
              <a:lnSpc>
                <a:spcPct val="982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0">
                <a:latin typeface="Times New Roman"/>
                <a:cs typeface="Times New Roman"/>
              </a:rPr>
              <a:t>CFOs know </a:t>
            </a:r>
            <a:r>
              <a:rPr dirty="0" sz="1100" spc="5">
                <a:latin typeface="Times New Roman"/>
                <a:cs typeface="Times New Roman"/>
              </a:rPr>
              <a:t>the importance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hitting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Street's earnings estimates. </a:t>
            </a:r>
            <a:r>
              <a:rPr dirty="0" sz="1100" spc="10">
                <a:latin typeface="Times New Roman"/>
                <a:cs typeface="Times New Roman"/>
              </a:rPr>
              <a:t>Analysts  </a:t>
            </a:r>
            <a:r>
              <a:rPr dirty="0" sz="1100" spc="5">
                <a:latin typeface="Times New Roman"/>
                <a:cs typeface="Times New Roman"/>
              </a:rPr>
              <a:t>are in frequent </a:t>
            </a:r>
            <a:r>
              <a:rPr dirty="0" sz="1100" spc="10">
                <a:latin typeface="Times New Roman"/>
                <a:cs typeface="Times New Roman"/>
              </a:rPr>
              <a:t>contact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company, know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operations well,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usually base their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estimates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sound information-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often penalizes </a:t>
            </a:r>
            <a:r>
              <a:rPr dirty="0" sz="1100" spc="10">
                <a:latin typeface="Times New Roman"/>
                <a:cs typeface="Times New Roman"/>
              </a:rPr>
              <a:t>a company's </a:t>
            </a:r>
            <a:r>
              <a:rPr dirty="0" sz="1100" spc="5">
                <a:latin typeface="Times New Roman"/>
                <a:cs typeface="Times New Roman"/>
              </a:rPr>
              <a:t>stock substantially 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earnings report is disappointing. This is especially true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required rate of  return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estimated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rate are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high.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39065" marR="13144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Suppose a company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dividend payout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50%, </a:t>
            </a:r>
            <a:r>
              <a:rPr dirty="0" sz="1100" spc="5">
                <a:latin typeface="Times New Roman"/>
                <a:cs typeface="Times New Roman"/>
              </a:rPr>
              <a:t>analysts expect earnings </a:t>
            </a:r>
            <a:r>
              <a:rPr dirty="0" sz="1100" spc="1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$1.10 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coming year, the consensus median dividend growth </a:t>
            </a:r>
            <a:r>
              <a:rPr dirty="0" sz="1100" spc="5">
                <a:latin typeface="Times New Roman"/>
                <a:cs typeface="Times New Roman"/>
              </a:rPr>
              <a:t>rate is </a:t>
            </a:r>
            <a:r>
              <a:rPr dirty="0" sz="1100" spc="10">
                <a:latin typeface="Times New Roman"/>
                <a:cs typeface="Times New Roman"/>
              </a:rPr>
              <a:t>15%, and the </a:t>
            </a:r>
            <a:r>
              <a:rPr dirty="0" sz="1100" spc="5">
                <a:latin typeface="Times New Roman"/>
                <a:cs typeface="Times New Roman"/>
              </a:rPr>
              <a:t>current  stock price is $27'/2, </a:t>
            </a:r>
            <a:r>
              <a:rPr dirty="0" sz="1100" spc="10">
                <a:latin typeface="Times New Roman"/>
                <a:cs typeface="Times New Roman"/>
              </a:rPr>
              <a:t>According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DDM,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shareholders' required rate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return is  </a:t>
            </a:r>
            <a:r>
              <a:rPr dirty="0" sz="1100" spc="10">
                <a:latin typeface="Times New Roman"/>
                <a:cs typeface="Times New Roman"/>
              </a:rPr>
              <a:t>17%:</a:t>
            </a:r>
            <a:endParaRPr sz="1100">
              <a:latin typeface="Times New Roman"/>
              <a:cs typeface="Times New Roman"/>
            </a:endParaRPr>
          </a:p>
          <a:p>
            <a:pPr marL="1325245">
              <a:lnSpc>
                <a:spcPct val="100000"/>
              </a:lnSpc>
              <a:spcBef>
                <a:spcPts val="800"/>
              </a:spcBef>
              <a:tabLst>
                <a:tab pos="5304155" algn="l"/>
              </a:tabLst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</a:t>
            </a:r>
            <a:r>
              <a:rPr dirty="0" sz="1100" spc="10">
                <a:latin typeface="Times New Roman"/>
                <a:cs typeface="Times New Roman"/>
              </a:rPr>
              <a:t>49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7037"/>
            <a:ext cx="325564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4154" y="407037"/>
            <a:ext cx="23241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26" y="9438228"/>
            <a:ext cx="261683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70419" y="9438228"/>
            <a:ext cx="9715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47" y="572391"/>
            <a:ext cx="5335270" cy="860552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635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2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INTRODUCTION OF MARKET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PLACE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Capital </a:t>
            </a:r>
            <a:r>
              <a:rPr dirty="0" sz="1100" spc="5">
                <a:latin typeface="Times New Roman"/>
                <a:cs typeface="Times New Roman"/>
              </a:rPr>
              <a:t>markets </a:t>
            </a:r>
            <a:r>
              <a:rPr dirty="0" sz="1100" spc="10">
                <a:latin typeface="Times New Roman"/>
                <a:cs typeface="Times New Roman"/>
              </a:rPr>
              <a:t>are the </a:t>
            </a:r>
            <a:r>
              <a:rPr dirty="0" sz="1100" spc="5">
                <a:latin typeface="Times New Roman"/>
                <a:cs typeface="Times New Roman"/>
              </a:rPr>
              <a:t>hallmark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capitalized </a:t>
            </a:r>
            <a:r>
              <a:rPr dirty="0" sz="1100" spc="10">
                <a:latin typeface="Times New Roman"/>
                <a:cs typeface="Times New Roman"/>
              </a:rPr>
              <a:t>system. With the collapse </a:t>
            </a:r>
            <a:r>
              <a:rPr dirty="0" sz="1100" spc="5">
                <a:latin typeface="Times New Roman"/>
                <a:cs typeface="Times New Roman"/>
              </a:rPr>
              <a:t>of the Soviet  Union, hundreds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delegations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former </a:t>
            </a:r>
            <a:r>
              <a:rPr dirty="0" sz="1100" spc="10">
                <a:latin typeface="Times New Roman"/>
                <a:cs typeface="Times New Roman"/>
              </a:rPr>
              <a:t>communist bloc </a:t>
            </a:r>
            <a:r>
              <a:rPr dirty="0" sz="1100" spc="5">
                <a:latin typeface="Times New Roman"/>
                <a:cs typeface="Times New Roman"/>
              </a:rPr>
              <a:t>countries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visited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United States to learn about </a:t>
            </a:r>
            <a:r>
              <a:rPr dirty="0" sz="1100" spc="10">
                <a:latin typeface="Times New Roman"/>
                <a:cs typeface="Times New Roman"/>
              </a:rPr>
              <a:t>out </a:t>
            </a:r>
            <a:r>
              <a:rPr dirty="0" sz="1100" spc="5">
                <a:latin typeface="Times New Roman"/>
                <a:cs typeface="Times New Roman"/>
              </a:rPr>
              <a:t>markets and to facilitate the </a:t>
            </a:r>
            <a:r>
              <a:rPr dirty="0" sz="1100" spc="10">
                <a:latin typeface="Times New Roman"/>
                <a:cs typeface="Times New Roman"/>
              </a:rPr>
              <a:t>development </a:t>
            </a:r>
            <a:r>
              <a:rPr dirty="0" sz="1100" spc="5">
                <a:latin typeface="Times New Roman"/>
                <a:cs typeface="Times New Roman"/>
              </a:rPr>
              <a:t>of markets </a:t>
            </a:r>
            <a:r>
              <a:rPr dirty="0" sz="1100" spc="10">
                <a:latin typeface="Times New Roman"/>
                <a:cs typeface="Times New Roman"/>
              </a:rPr>
              <a:t>in  </a:t>
            </a:r>
            <a:r>
              <a:rPr dirty="0" sz="1100" spc="5">
                <a:latin typeface="Times New Roman"/>
                <a:cs typeface="Times New Roman"/>
              </a:rPr>
              <a:t>Eastern </a:t>
            </a:r>
            <a:r>
              <a:rPr dirty="0" sz="1100" spc="10">
                <a:latin typeface="Times New Roman"/>
                <a:cs typeface="Times New Roman"/>
              </a:rPr>
              <a:t>Europe. Stock markets are 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humankind’s </a:t>
            </a:r>
            <a:r>
              <a:rPr dirty="0" sz="1100" spc="5">
                <a:latin typeface="Times New Roman"/>
                <a:cs typeface="Times New Roman"/>
              </a:rPr>
              <a:t>greatest inventions;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raise  </a:t>
            </a:r>
            <a:r>
              <a:rPr dirty="0" sz="1100" spc="10">
                <a:latin typeface="Times New Roman"/>
                <a:cs typeface="Times New Roman"/>
              </a:rPr>
              <a:t>everyone‘s </a:t>
            </a:r>
            <a:r>
              <a:rPr dirty="0" sz="1100" spc="5">
                <a:latin typeface="Times New Roman"/>
                <a:cs typeface="Times New Roman"/>
              </a:rPr>
              <a:t>standard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living,. Capital growth </a:t>
            </a:r>
            <a:r>
              <a:rPr dirty="0" sz="1100" spc="10">
                <a:latin typeface="Times New Roman"/>
                <a:cs typeface="Times New Roman"/>
              </a:rPr>
              <a:t>promotes </a:t>
            </a:r>
            <a:r>
              <a:rPr dirty="0" sz="1100" spc="5">
                <a:latin typeface="Times New Roman"/>
                <a:cs typeface="Times New Roman"/>
              </a:rPr>
              <a:t>job creation, increases </a:t>
            </a:r>
            <a:r>
              <a:rPr dirty="0" sz="1100" spc="10">
                <a:latin typeface="Times New Roman"/>
                <a:cs typeface="Times New Roman"/>
              </a:rPr>
              <a:t>disposable  income, and </a:t>
            </a:r>
            <a:r>
              <a:rPr dirty="0" sz="1100" spc="5">
                <a:latin typeface="Times New Roman"/>
                <a:cs typeface="Times New Roman"/>
              </a:rPr>
              <a:t>increases charitable giving.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markets enable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of the  resources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have, allowing us to alter </a:t>
            </a:r>
            <a:r>
              <a:rPr dirty="0" sz="1100" spc="5">
                <a:latin typeface="Times New Roman"/>
                <a:cs typeface="Times New Roman"/>
              </a:rPr>
              <a:t>our </a:t>
            </a:r>
            <a:r>
              <a:rPr dirty="0" sz="1100" spc="10">
                <a:latin typeface="Times New Roman"/>
                <a:cs typeface="Times New Roman"/>
              </a:rPr>
              <a:t>consumption </a:t>
            </a:r>
            <a:r>
              <a:rPr dirty="0" sz="1100" spc="5">
                <a:latin typeface="Times New Roman"/>
                <a:cs typeface="Times New Roman"/>
              </a:rPr>
              <a:t>pattern </a:t>
            </a:r>
            <a:r>
              <a:rPr dirty="0" sz="1100" spc="10">
                <a:latin typeface="Times New Roman"/>
                <a:cs typeface="Times New Roman"/>
              </a:rPr>
              <a:t>over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Despite these benefits, </a:t>
            </a:r>
            <a:r>
              <a:rPr dirty="0" sz="1100" spc="10">
                <a:latin typeface="Times New Roman"/>
                <a:cs typeface="Times New Roman"/>
              </a:rPr>
              <a:t>many Americans </a:t>
            </a:r>
            <a:r>
              <a:rPr dirty="0" sz="1100" spc="5">
                <a:latin typeface="Times New Roman"/>
                <a:cs typeface="Times New Roman"/>
              </a:rPr>
              <a:t>are ignorant of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markets work.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them,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0"/>
              </a:spcBef>
            </a:pPr>
            <a:r>
              <a:rPr dirty="0" sz="1100" spc="5">
                <a:latin typeface="Times New Roman"/>
                <a:cs typeface="Times New Roman"/>
              </a:rPr>
              <a:t>nightly newscast is largely incomprehensible </a:t>
            </a:r>
            <a:r>
              <a:rPr dirty="0" sz="1100" spc="10">
                <a:latin typeface="Times New Roman"/>
                <a:cs typeface="Times New Roman"/>
              </a:rPr>
              <a:t>when the </a:t>
            </a:r>
            <a:r>
              <a:rPr dirty="0" sz="1100" spc="5">
                <a:latin typeface="Times New Roman"/>
                <a:cs typeface="Times New Roman"/>
              </a:rPr>
              <a:t>talk turns to the </a:t>
            </a:r>
            <a:r>
              <a:rPr dirty="0" sz="1100" spc="10">
                <a:latin typeface="Times New Roman"/>
                <a:cs typeface="Times New Roman"/>
              </a:rPr>
              <a:t>day’s </a:t>
            </a:r>
            <a:r>
              <a:rPr dirty="0" sz="1100" spc="5">
                <a:latin typeface="Times New Roman"/>
                <a:cs typeface="Times New Roman"/>
              </a:rPr>
              <a:t>activity </a:t>
            </a:r>
            <a:r>
              <a:rPr dirty="0" sz="1100" spc="15">
                <a:latin typeface="Times New Roman"/>
                <a:cs typeface="Times New Roman"/>
              </a:rPr>
              <a:t>on 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Street. This </a:t>
            </a:r>
            <a:r>
              <a:rPr dirty="0" sz="1100" spc="10">
                <a:latin typeface="Times New Roman"/>
                <a:cs typeface="Times New Roman"/>
              </a:rPr>
              <a:t>chapter </a:t>
            </a:r>
            <a:r>
              <a:rPr dirty="0" sz="1100" spc="5">
                <a:latin typeface="Times New Roman"/>
                <a:cs typeface="Times New Roman"/>
              </a:rPr>
              <a:t>serves as </a:t>
            </a:r>
            <a:r>
              <a:rPr dirty="0" sz="1100" spc="10">
                <a:latin typeface="Times New Roman"/>
                <a:cs typeface="Times New Roman"/>
              </a:rPr>
              <a:t>a primer on </a:t>
            </a:r>
            <a:r>
              <a:rPr dirty="0" sz="1100" spc="5">
                <a:latin typeface="Times New Roman"/>
                <a:cs typeface="Times New Roman"/>
              </a:rPr>
              <a:t>our markets,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work, and why we  have them. More </a:t>
            </a:r>
            <a:r>
              <a:rPr dirty="0" sz="1100" spc="5">
                <a:latin typeface="Times New Roman"/>
                <a:cs typeface="Times New Roman"/>
              </a:rPr>
              <a:t>detail follows in subsequent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chapters.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0"/>
              </a:lnSpc>
            </a:pPr>
            <a:r>
              <a:rPr dirty="0" sz="1100" spc="5">
                <a:latin typeface="Times New Roman"/>
                <a:cs typeface="Times New Roman"/>
              </a:rPr>
              <a:t>This chapter also introduces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Association for Investment </a:t>
            </a:r>
            <a:r>
              <a:rPr dirty="0" sz="1100" spc="10">
                <a:latin typeface="Times New Roman"/>
                <a:cs typeface="Times New Roman"/>
              </a:rPr>
              <a:t>Management and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Research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10"/>
              </a:spcBef>
            </a:pPr>
            <a:r>
              <a:rPr dirty="0" sz="1100" spc="10">
                <a:latin typeface="Times New Roman"/>
                <a:cs typeface="Times New Roman"/>
              </a:rPr>
              <a:t>(AIMR), and </a:t>
            </a:r>
            <a:r>
              <a:rPr dirty="0" sz="1100" spc="5">
                <a:latin typeface="Times New Roman"/>
                <a:cs typeface="Times New Roman"/>
              </a:rPr>
              <a:t>the Chartered </a:t>
            </a:r>
            <a:r>
              <a:rPr dirty="0" sz="1100" spc="10">
                <a:latin typeface="Times New Roman"/>
                <a:cs typeface="Times New Roman"/>
              </a:rPr>
              <a:t>Financial Analyst (CFA) </a:t>
            </a:r>
            <a:r>
              <a:rPr dirty="0" sz="1100" spc="5">
                <a:latin typeface="Times New Roman"/>
                <a:cs typeface="Times New Roman"/>
              </a:rPr>
              <a:t>program. </a:t>
            </a:r>
            <a:r>
              <a:rPr dirty="0" sz="1100" spc="15">
                <a:latin typeface="Times New Roman"/>
                <a:cs typeface="Times New Roman"/>
              </a:rPr>
              <a:t>The CFA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prestigious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credential </a:t>
            </a:r>
            <a:r>
              <a:rPr dirty="0" sz="1100" spc="10">
                <a:latin typeface="Times New Roman"/>
                <a:cs typeface="Times New Roman"/>
              </a:rPr>
              <a:t>for those involved in the investment </a:t>
            </a:r>
            <a:r>
              <a:rPr dirty="0" sz="1100" spc="5">
                <a:latin typeface="Times New Roman"/>
                <a:cs typeface="Times New Roman"/>
              </a:rPr>
              <a:t>business. </a:t>
            </a:r>
            <a:r>
              <a:rPr dirty="0" sz="1100" spc="15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require participation in  the </a:t>
            </a:r>
            <a:r>
              <a:rPr dirty="0" sz="1100" spc="15">
                <a:latin typeface="Times New Roman"/>
                <a:cs typeface="Times New Roman"/>
              </a:rPr>
              <a:t>CFA </a:t>
            </a:r>
            <a:r>
              <a:rPr dirty="0" sz="1100" spc="10">
                <a:latin typeface="Times New Roman"/>
                <a:cs typeface="Times New Roman"/>
              </a:rPr>
              <a:t>program as a condition of employment. </a:t>
            </a:r>
            <a:r>
              <a:rPr dirty="0" sz="1100" spc="5">
                <a:latin typeface="Times New Roman"/>
                <a:cs typeface="Times New Roman"/>
              </a:rPr>
              <a:t>Sections </a:t>
            </a:r>
            <a:r>
              <a:rPr dirty="0" sz="1100" spc="10">
                <a:latin typeface="Times New Roman"/>
                <a:cs typeface="Times New Roman"/>
              </a:rPr>
              <a:t>of this book and end-of-chapter  </a:t>
            </a:r>
            <a:r>
              <a:rPr dirty="0" sz="1100" spc="5">
                <a:latin typeface="Times New Roman"/>
                <a:cs typeface="Times New Roman"/>
              </a:rPr>
              <a:t>problems </a:t>
            </a:r>
            <a:r>
              <a:rPr dirty="0" sz="1100" spc="10">
                <a:latin typeface="Times New Roman"/>
                <a:cs typeface="Times New Roman"/>
              </a:rPr>
              <a:t>related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CFA </a:t>
            </a:r>
            <a:r>
              <a:rPr dirty="0" sz="1100" spc="5">
                <a:latin typeface="Times New Roman"/>
                <a:cs typeface="Times New Roman"/>
              </a:rPr>
              <a:t>program </a:t>
            </a:r>
            <a:r>
              <a:rPr dirty="0" sz="1100" spc="10">
                <a:latin typeface="Times New Roman"/>
                <a:cs typeface="Times New Roman"/>
              </a:rPr>
              <a:t>are marked with the symbol shown in the</a:t>
            </a:r>
            <a:r>
              <a:rPr dirty="0" sz="1100" spc="5">
                <a:latin typeface="Times New Roman"/>
                <a:cs typeface="Times New Roman"/>
              </a:rPr>
              <a:t> margin.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ROLE OF THE CAPITAL</a:t>
            </a:r>
            <a:r>
              <a:rPr dirty="0" sz="1100" spc="-4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MARKETS: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is there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Exchange, or a Chicago Board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Trade,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 Chicago  Board option Exchange?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exchange serves three principal functions: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economic  </a:t>
            </a:r>
            <a:r>
              <a:rPr dirty="0" sz="1100" spc="5">
                <a:latin typeface="Times New Roman"/>
                <a:cs typeface="Times New Roman"/>
              </a:rPr>
              <a:t>function,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continuous pricing function, and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fair pricing function. </a:t>
            </a:r>
            <a:r>
              <a:rPr dirty="0" sz="1100" spc="10">
                <a:latin typeface="Times New Roman"/>
                <a:cs typeface="Times New Roman"/>
              </a:rPr>
              <a:t>Although exchange  </a:t>
            </a:r>
            <a:r>
              <a:rPr dirty="0" sz="1100" spc="5">
                <a:latin typeface="Times New Roman"/>
                <a:cs typeface="Times New Roman"/>
              </a:rPr>
              <a:t>function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topic in macroeconomics,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concept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sufficiently important to warrant  </a:t>
            </a:r>
            <a:r>
              <a:rPr dirty="0" sz="1100" spc="10">
                <a:latin typeface="Times New Roman"/>
                <a:cs typeface="Times New Roman"/>
              </a:rPr>
              <a:t>discussion in an investments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text.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ECONOMIC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FUNCTION: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most </a:t>
            </a:r>
            <a:r>
              <a:rPr dirty="0" sz="1100" spc="5">
                <a:latin typeface="Times New Roman"/>
                <a:cs typeface="Times New Roman"/>
              </a:rPr>
              <a:t>important function is </a:t>
            </a:r>
            <a:r>
              <a:rPr dirty="0" sz="1100" spc="10">
                <a:latin typeface="Times New Roman"/>
                <a:cs typeface="Times New Roman"/>
              </a:rPr>
              <a:t>the economic </a:t>
            </a:r>
            <a:r>
              <a:rPr dirty="0" sz="1100" spc="5">
                <a:latin typeface="Times New Roman"/>
                <a:cs typeface="Times New Roman"/>
              </a:rPr>
              <a:t>function. This </a:t>
            </a:r>
            <a:r>
              <a:rPr dirty="0" sz="1100" spc="10">
                <a:latin typeface="Times New Roman"/>
                <a:cs typeface="Times New Roman"/>
              </a:rPr>
              <a:t>mechanism </a:t>
            </a:r>
            <a:r>
              <a:rPr dirty="0" sz="1100" spc="5">
                <a:latin typeface="Times New Roman"/>
                <a:cs typeface="Times New Roman"/>
              </a:rPr>
              <a:t>facilitates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transfer </a:t>
            </a:r>
            <a:r>
              <a:rPr dirty="0" sz="1100" spc="10">
                <a:latin typeface="Times New Roman"/>
                <a:cs typeface="Times New Roman"/>
              </a:rPr>
              <a:t>of money from savers to borrowers. As an example, </a:t>
            </a:r>
            <a:r>
              <a:rPr dirty="0" sz="1100" spc="5">
                <a:latin typeface="Times New Roman"/>
                <a:cs typeface="Times New Roman"/>
              </a:rPr>
              <a:t>consider </a:t>
            </a:r>
            <a:r>
              <a:rPr dirty="0" sz="1100" spc="10">
                <a:latin typeface="Times New Roman"/>
                <a:cs typeface="Times New Roman"/>
              </a:rPr>
              <a:t>the secondary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home </a:t>
            </a:r>
            <a:r>
              <a:rPr dirty="0" sz="1100" spc="5">
                <a:latin typeface="Times New Roman"/>
                <a:cs typeface="Times New Roman"/>
              </a:rPr>
              <a:t>mortgages.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small </a:t>
            </a:r>
            <a:r>
              <a:rPr dirty="0" sz="1100" spc="10">
                <a:latin typeface="Times New Roman"/>
                <a:cs typeface="Times New Roman"/>
              </a:rPr>
              <a:t>communities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United </a:t>
            </a:r>
            <a:r>
              <a:rPr dirty="0" sz="1100" spc="5">
                <a:latin typeface="Times New Roman"/>
                <a:cs typeface="Times New Roman"/>
              </a:rPr>
              <a:t>States contain middle-class  residents with </a:t>
            </a:r>
            <a:r>
              <a:rPr dirty="0" sz="1100" spc="10">
                <a:latin typeface="Times New Roman"/>
                <a:cs typeface="Times New Roman"/>
              </a:rPr>
              <a:t>modest </a:t>
            </a:r>
            <a:r>
              <a:rPr dirty="0" sz="1100" spc="5">
                <a:latin typeface="Times New Roman"/>
                <a:cs typeface="Times New Roman"/>
              </a:rPr>
              <a:t>savings. Still, the </a:t>
            </a:r>
            <a:r>
              <a:rPr dirty="0" sz="1100" spc="10">
                <a:latin typeface="Times New Roman"/>
                <a:cs typeface="Times New Roman"/>
              </a:rPr>
              <a:t>houses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are expensive,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virtually  </a:t>
            </a:r>
            <a:r>
              <a:rPr dirty="0" sz="1100" spc="10">
                <a:latin typeface="Times New Roman"/>
                <a:cs typeface="Times New Roman"/>
              </a:rPr>
              <a:t>everyone </a:t>
            </a:r>
            <a:r>
              <a:rPr dirty="0" sz="1100" spc="5">
                <a:latin typeface="Times New Roman"/>
                <a:cs typeface="Times New Roman"/>
              </a:rPr>
              <a:t>needs to borrow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to buy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house.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town’s </a:t>
            </a:r>
            <a:r>
              <a:rPr dirty="0" sz="1100" spc="5">
                <a:latin typeface="Times New Roman"/>
                <a:cs typeface="Times New Roman"/>
              </a:rPr>
              <a:t>residents usually have </a:t>
            </a:r>
            <a:r>
              <a:rPr dirty="0" sz="1100" spc="10">
                <a:latin typeface="Times New Roman"/>
                <a:cs typeface="Times New Roman"/>
              </a:rPr>
              <a:t>a bank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relationship because of the </a:t>
            </a:r>
            <a:r>
              <a:rPr dirty="0" sz="1100" spc="10">
                <a:latin typeface="Times New Roman"/>
                <a:cs typeface="Times New Roman"/>
              </a:rPr>
              <a:t>convenience checking and savings accounts </a:t>
            </a:r>
            <a:r>
              <a:rPr dirty="0" sz="1100" spc="5">
                <a:latin typeface="Times New Roman"/>
                <a:cs typeface="Times New Roman"/>
              </a:rPr>
              <a:t>offer.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also  </a:t>
            </a:r>
            <a:r>
              <a:rPr dirty="0" sz="1100" spc="10">
                <a:latin typeface="Times New Roman"/>
                <a:cs typeface="Times New Roman"/>
              </a:rPr>
              <a:t>look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banks for home mortgages </a:t>
            </a:r>
            <a:r>
              <a:rPr dirty="0" sz="1100" spc="5">
                <a:latin typeface="Times New Roman"/>
                <a:cs typeface="Times New Roman"/>
              </a:rPr>
              <a:t>suppose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person goes to the local </a:t>
            </a:r>
            <a:r>
              <a:rPr dirty="0" sz="1100" spc="10">
                <a:latin typeface="Times New Roman"/>
                <a:cs typeface="Times New Roman"/>
              </a:rPr>
              <a:t>bank and </a:t>
            </a:r>
            <a:r>
              <a:rPr dirty="0" sz="1100" spc="5">
                <a:latin typeface="Times New Roman"/>
                <a:cs typeface="Times New Roman"/>
              </a:rPr>
              <a:t>is able to  get </a:t>
            </a:r>
            <a:r>
              <a:rPr dirty="0" sz="1100" spc="10">
                <a:latin typeface="Times New Roman"/>
                <a:cs typeface="Times New Roman"/>
              </a:rPr>
              <a:t>a $100000 </a:t>
            </a:r>
            <a:r>
              <a:rPr dirty="0" sz="1100" spc="5">
                <a:latin typeface="Times New Roman"/>
                <a:cs typeface="Times New Roman"/>
              </a:rPr>
              <a:t>loan. </a:t>
            </a:r>
            <a:r>
              <a:rPr dirty="0" sz="1100" spc="10">
                <a:latin typeface="Times New Roman"/>
                <a:cs typeface="Times New Roman"/>
              </a:rPr>
              <a:t>Three other </a:t>
            </a:r>
            <a:r>
              <a:rPr dirty="0" sz="1100" spc="5">
                <a:latin typeface="Times New Roman"/>
                <a:cs typeface="Times New Roman"/>
              </a:rPr>
              <a:t>families </a:t>
            </a:r>
            <a:r>
              <a:rPr dirty="0" sz="1100" spc="10">
                <a:latin typeface="Times New Roman"/>
                <a:cs typeface="Times New Roman"/>
              </a:rPr>
              <a:t>do the same </a:t>
            </a:r>
            <a:r>
              <a:rPr dirty="0" sz="1100" spc="5">
                <a:latin typeface="Times New Roman"/>
                <a:cs typeface="Times New Roman"/>
              </a:rPr>
              <a:t>thing shortly thereafter. </a:t>
            </a:r>
            <a:r>
              <a:rPr dirty="0" sz="1100" spc="10">
                <a:latin typeface="Times New Roman"/>
                <a:cs typeface="Times New Roman"/>
              </a:rPr>
              <a:t>Very </a:t>
            </a:r>
            <a:r>
              <a:rPr dirty="0" sz="1100" spc="5">
                <a:latin typeface="Times New Roman"/>
                <a:cs typeface="Times New Roman"/>
              </a:rPr>
              <a:t>quickly,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entire saving of the </a:t>
            </a:r>
            <a:r>
              <a:rPr dirty="0" sz="1100" spc="10">
                <a:latin typeface="Times New Roman"/>
                <a:cs typeface="Times New Roman"/>
              </a:rPr>
              <a:t>town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loaned </a:t>
            </a:r>
            <a:r>
              <a:rPr dirty="0" sz="1100" spc="5">
                <a:latin typeface="Times New Roman"/>
                <a:cs typeface="Times New Roman"/>
              </a:rPr>
              <a:t>out.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bank cannot </a:t>
            </a:r>
            <a:r>
              <a:rPr dirty="0" sz="1100" spc="5">
                <a:latin typeface="Times New Roman"/>
                <a:cs typeface="Times New Roman"/>
              </a:rPr>
              <a:t>loan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it does not </a:t>
            </a:r>
            <a:r>
              <a:rPr dirty="0" sz="1100" spc="10">
                <a:latin typeface="Times New Roman"/>
                <a:cs typeface="Times New Roman"/>
              </a:rPr>
              <a:t>have.  Does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no one else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town can </a:t>
            </a:r>
            <a:r>
              <a:rPr dirty="0" sz="1100" spc="5">
                <a:latin typeface="Times New Roman"/>
                <a:cs typeface="Times New Roman"/>
              </a:rPr>
              <a:t>buy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house? Fortunately,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does not.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Elsewhere in the </a:t>
            </a:r>
            <a:r>
              <a:rPr dirty="0" sz="1100" spc="5">
                <a:latin typeface="Times New Roman"/>
                <a:cs typeface="Times New Roman"/>
              </a:rPr>
              <a:t>United States, </a:t>
            </a:r>
            <a:r>
              <a:rPr dirty="0" sz="1100" spc="10">
                <a:latin typeface="Times New Roman"/>
                <a:cs typeface="Times New Roman"/>
              </a:rPr>
              <a:t>individual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want </a:t>
            </a:r>
            <a:r>
              <a:rPr dirty="0" sz="1100" spc="5">
                <a:latin typeface="Times New Roman"/>
                <a:cs typeface="Times New Roman"/>
              </a:rPr>
              <a:t>to lend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borrow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key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to match up the would-be </a:t>
            </a:r>
            <a:r>
              <a:rPr dirty="0" sz="1100" spc="5">
                <a:latin typeface="Times New Roman"/>
                <a:cs typeface="Times New Roman"/>
              </a:rPr>
              <a:t>borrowers </a:t>
            </a:r>
            <a:r>
              <a:rPr dirty="0" sz="1100" spc="10">
                <a:latin typeface="Times New Roman"/>
                <a:cs typeface="Times New Roman"/>
              </a:rPr>
              <a:t>with the available </a:t>
            </a:r>
            <a:r>
              <a:rPr dirty="0" sz="1100" spc="5">
                <a:latin typeface="Times New Roman"/>
                <a:cs typeface="Times New Roman"/>
              </a:rPr>
              <a:t>savers. </a:t>
            </a:r>
            <a:r>
              <a:rPr dirty="0" sz="1100" spc="2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local  banks holding the mortgage certificates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sell these mortgages to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5">
                <a:latin typeface="Times New Roman"/>
                <a:cs typeface="Times New Roman"/>
              </a:rPr>
              <a:t>else,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routinely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so. </a:t>
            </a:r>
            <a:r>
              <a:rPr dirty="0" sz="1100" spc="10">
                <a:latin typeface="Times New Roman"/>
                <a:cs typeface="Times New Roman"/>
              </a:rPr>
              <a:t>Government </a:t>
            </a:r>
            <a:r>
              <a:rPr dirty="0" sz="1100" spc="5">
                <a:latin typeface="Times New Roman"/>
                <a:cs typeface="Times New Roman"/>
              </a:rPr>
              <a:t>agencies like </a:t>
            </a:r>
            <a:r>
              <a:rPr dirty="0" sz="1100" spc="10">
                <a:latin typeface="Times New Roman"/>
                <a:cs typeface="Times New Roman"/>
              </a:rPr>
              <a:t>the Government </a:t>
            </a:r>
            <a:r>
              <a:rPr dirty="0" sz="1100" spc="5">
                <a:latin typeface="Times New Roman"/>
                <a:cs typeface="Times New Roman"/>
              </a:rPr>
              <a:t>National </a:t>
            </a:r>
            <a:r>
              <a:rPr dirty="0" sz="1100" spc="10">
                <a:latin typeface="Times New Roman"/>
                <a:cs typeface="Times New Roman"/>
              </a:rPr>
              <a:t>Mortgage </a:t>
            </a:r>
            <a:r>
              <a:rPr dirty="0" sz="1100" spc="5">
                <a:latin typeface="Times New Roman"/>
                <a:cs typeface="Times New Roman"/>
              </a:rPr>
              <a:t>Association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the Federal National Mortgage </a:t>
            </a:r>
            <a:r>
              <a:rPr dirty="0" sz="1100" spc="5">
                <a:latin typeface="Times New Roman"/>
                <a:cs typeface="Times New Roman"/>
              </a:rPr>
              <a:t>Association help facilitate these sales. </a:t>
            </a:r>
            <a:r>
              <a:rPr dirty="0" sz="1100" spc="10">
                <a:latin typeface="Times New Roman"/>
                <a:cs typeface="Times New Roman"/>
              </a:rPr>
              <a:t>Once the local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bank </a:t>
            </a:r>
            <a:r>
              <a:rPr dirty="0" sz="1100" spc="5">
                <a:latin typeface="Times New Roman"/>
                <a:cs typeface="Times New Roman"/>
              </a:rPr>
              <a:t>sells </a:t>
            </a:r>
            <a:r>
              <a:rPr dirty="0" sz="1100" spc="10">
                <a:latin typeface="Times New Roman"/>
                <a:cs typeface="Times New Roman"/>
              </a:rPr>
              <a:t>a mortgage, </a:t>
            </a:r>
            <a:r>
              <a:rPr dirty="0" sz="1100" spc="5">
                <a:latin typeface="Times New Roman"/>
                <a:cs typeface="Times New Roman"/>
              </a:rPr>
              <a:t>it receives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inflow of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can be used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finance someone  </a:t>
            </a:r>
            <a:r>
              <a:rPr dirty="0" sz="1100" spc="5">
                <a:latin typeface="Times New Roman"/>
                <a:cs typeface="Times New Roman"/>
              </a:rPr>
              <a:t>else’s </a:t>
            </a:r>
            <a:r>
              <a:rPr dirty="0" sz="1100" spc="10">
                <a:latin typeface="Times New Roman"/>
                <a:cs typeface="Times New Roman"/>
              </a:rPr>
              <a:t>home mortgage. These mortgages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sold, too,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cycle goes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Similarly, </a:t>
            </a:r>
            <a:r>
              <a:rPr dirty="0" sz="1100" spc="10">
                <a:latin typeface="Times New Roman"/>
                <a:cs typeface="Times New Roman"/>
              </a:rPr>
              <a:t>corporations periodically need </a:t>
            </a:r>
            <a:r>
              <a:rPr dirty="0" sz="1100" spc="5">
                <a:latin typeface="Times New Roman"/>
                <a:cs typeface="Times New Roman"/>
              </a:rPr>
              <a:t>to raise </a:t>
            </a:r>
            <a:r>
              <a:rPr dirty="0" sz="1100" spc="10">
                <a:latin typeface="Times New Roman"/>
                <a:cs typeface="Times New Roman"/>
              </a:rPr>
              <a:t>money and </a:t>
            </a:r>
            <a:r>
              <a:rPr dirty="0" sz="1100" spc="5">
                <a:latin typeface="Times New Roman"/>
                <a:cs typeface="Times New Roman"/>
              </a:rPr>
              <a:t>often sells stocks </a:t>
            </a:r>
            <a:r>
              <a:rPr dirty="0" sz="1100" spc="10">
                <a:latin typeface="Times New Roman"/>
                <a:cs typeface="Times New Roman"/>
              </a:rPr>
              <a:t>and bonds to  the </a:t>
            </a:r>
            <a:r>
              <a:rPr dirty="0" sz="1100" spc="5">
                <a:latin typeface="Times New Roman"/>
                <a:cs typeface="Times New Roman"/>
              </a:rPr>
              <a:t>public. </a:t>
            </a:r>
            <a:r>
              <a:rPr dirty="0" sz="1100" spc="10">
                <a:latin typeface="Times New Roman"/>
                <a:cs typeface="Times New Roman"/>
              </a:rPr>
              <a:t>The U.S </a:t>
            </a:r>
            <a:r>
              <a:rPr dirty="0" sz="1100" spc="5">
                <a:latin typeface="Times New Roman"/>
                <a:cs typeface="Times New Roman"/>
              </a:rPr>
              <a:t>government </a:t>
            </a:r>
            <a:r>
              <a:rPr dirty="0" sz="1100" spc="10">
                <a:latin typeface="Times New Roman"/>
                <a:cs typeface="Times New Roman"/>
              </a:rPr>
              <a:t>never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enough money, </a:t>
            </a:r>
            <a:r>
              <a:rPr dirty="0" sz="1100" spc="5">
                <a:latin typeface="Times New Roman"/>
                <a:cs typeface="Times New Roman"/>
              </a:rPr>
              <a:t>it seems,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sells treasury bonds  to </a:t>
            </a:r>
            <a:r>
              <a:rPr dirty="0" sz="1100" spc="10">
                <a:latin typeface="Times New Roman"/>
                <a:cs typeface="Times New Roman"/>
              </a:rPr>
              <a:t>buyers </a:t>
            </a:r>
            <a:r>
              <a:rPr dirty="0" sz="1100" spc="5">
                <a:latin typeface="Times New Roman"/>
                <a:cs typeface="Times New Roman"/>
              </a:rPr>
              <a:t>all over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world.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with surplus cash </a:t>
            </a:r>
            <a:r>
              <a:rPr dirty="0" sz="1100" spc="10">
                <a:latin typeface="Times New Roman"/>
                <a:cs typeface="Times New Roman"/>
              </a:rPr>
              <a:t>buy </a:t>
            </a:r>
            <a:r>
              <a:rPr dirty="0" sz="1100" spc="5">
                <a:latin typeface="Times New Roman"/>
                <a:cs typeface="Times New Roman"/>
              </a:rPr>
              <a:t>these securities.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Individual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09"/>
            <a:ext cx="325691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4284" y="40690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2487929" y="2667000"/>
            <a:ext cx="2366010" cy="451484"/>
          </a:xfrm>
          <a:prstGeom prst="rect">
            <a:avLst/>
          </a:prstGeom>
          <a:ln w="8966">
            <a:solidFill>
              <a:srgbClr val="000000"/>
            </a:solidFill>
          </a:ln>
        </p:spPr>
        <p:txBody>
          <a:bodyPr wrap="square" lIns="0" tIns="48260" rIns="0" bIns="0" rtlCol="0" vert="horz">
            <a:spAutoFit/>
          </a:bodyPr>
          <a:lstStyle/>
          <a:p>
            <a:pPr marL="413384" marR="86360" indent="-323215">
              <a:lnSpc>
                <a:spcPts val="1300"/>
              </a:lnSpc>
              <a:spcBef>
                <a:spcPts val="380"/>
              </a:spcBef>
              <a:tabLst>
                <a:tab pos="520700" algn="l"/>
                <a:tab pos="843280" algn="l"/>
                <a:tab pos="1057910" algn="l"/>
              </a:tabLst>
            </a:pP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baseline="-11111" sz="1125" spc="15">
                <a:latin typeface="Times New Roman"/>
                <a:cs typeface="Times New Roman"/>
              </a:rPr>
              <a:t>0</a:t>
            </a:r>
            <a:r>
              <a:rPr dirty="0" baseline="-11111" sz="1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=</a:t>
            </a:r>
            <a:r>
              <a:rPr dirty="0" u="heavy" sz="1100" spc="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		</a:t>
            </a:r>
            <a:r>
              <a:rPr dirty="0" u="heavy" sz="1100" spc="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</a:t>
            </a:r>
            <a:r>
              <a:rPr dirty="0" u="heavy" baseline="-11111" sz="1125" spc="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	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u="sng" sz="1100" spc="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0.5 ($1.08)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$10.80  </a:t>
            </a:r>
            <a:r>
              <a:rPr dirty="0" sz="1100" spc="15">
                <a:latin typeface="Times New Roman"/>
                <a:cs typeface="Times New Roman"/>
              </a:rPr>
              <a:t>k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–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g		</a:t>
            </a:r>
            <a:r>
              <a:rPr dirty="0" sz="1100" spc="10">
                <a:latin typeface="Times New Roman"/>
                <a:cs typeface="Times New Roman"/>
              </a:rPr>
              <a:t>0.18 -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0.13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820161" y="798576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 h="0">
                <a:moveTo>
                  <a:pt x="0" y="0"/>
                </a:moveTo>
                <a:lnTo>
                  <a:pt x="171450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360420" y="798576"/>
            <a:ext cx="635635" cy="0"/>
          </a:xfrm>
          <a:custGeom>
            <a:avLst/>
            <a:gdLst/>
            <a:ahLst/>
            <a:cxnLst/>
            <a:rect l="l" t="t" r="r" b="b"/>
            <a:pathLst>
              <a:path w="635635" h="0">
                <a:moveTo>
                  <a:pt x="0" y="0"/>
                </a:moveTo>
                <a:lnTo>
                  <a:pt x="635507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978414" y="678261"/>
            <a:ext cx="5386070" cy="18288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ctr">
              <a:lnSpc>
                <a:spcPts val="1100"/>
              </a:lnSpc>
              <a:spcBef>
                <a:spcPts val="130"/>
              </a:spcBef>
            </a:pPr>
            <a:r>
              <a:rPr dirty="0" sz="1100" spc="15" i="1">
                <a:latin typeface="Times New Roman"/>
                <a:cs typeface="Times New Roman"/>
              </a:rPr>
              <a:t>R </a:t>
            </a:r>
            <a:r>
              <a:rPr dirty="0" sz="1100" spc="15">
                <a:latin typeface="Symbol"/>
                <a:cs typeface="Symbol"/>
              </a:rPr>
              <a:t>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baseline="37878" sz="1650" spc="-30" i="1">
                <a:latin typeface="Times New Roman"/>
                <a:cs typeface="Times New Roman"/>
              </a:rPr>
              <a:t>D</a:t>
            </a:r>
            <a:r>
              <a:rPr dirty="0" baseline="38461" sz="975" spc="-30">
                <a:latin typeface="Times New Roman"/>
                <a:cs typeface="Times New Roman"/>
              </a:rPr>
              <a:t>1 </a:t>
            </a:r>
            <a:r>
              <a:rPr dirty="0" sz="1100" spc="15">
                <a:latin typeface="Symbol"/>
                <a:cs typeface="Symbol"/>
              </a:rPr>
              <a:t>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g </a:t>
            </a:r>
            <a:r>
              <a:rPr dirty="0" sz="1100" spc="15">
                <a:latin typeface="Symbol"/>
                <a:cs typeface="Symbol"/>
              </a:rPr>
              <a:t>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baseline="37878" sz="1650" spc="7">
                <a:latin typeface="Times New Roman"/>
                <a:cs typeface="Times New Roman"/>
              </a:rPr>
              <a:t>0.5($1.10) </a:t>
            </a:r>
            <a:r>
              <a:rPr dirty="0" sz="1100" spc="15">
                <a:latin typeface="Symbol"/>
                <a:cs typeface="Symbol"/>
              </a:rPr>
              <a:t>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0.15 </a:t>
            </a:r>
            <a:r>
              <a:rPr dirty="0" sz="1100" spc="15">
                <a:latin typeface="Symbol"/>
                <a:cs typeface="Symbol"/>
              </a:rPr>
              <a:t></a:t>
            </a:r>
            <a:r>
              <a:rPr dirty="0" sz="1100" spc="-22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17%</a:t>
            </a:r>
            <a:endParaRPr sz="1100">
              <a:latin typeface="Times New Roman"/>
              <a:cs typeface="Times New Roman"/>
            </a:endParaRPr>
          </a:p>
          <a:p>
            <a:pPr algn="ctr" marR="602615">
              <a:lnSpc>
                <a:spcPts val="1100"/>
              </a:lnSpc>
              <a:tabLst>
                <a:tab pos="624205" algn="l"/>
              </a:tabLst>
            </a:pPr>
            <a:r>
              <a:rPr dirty="0" sz="1100" spc="25" i="1">
                <a:latin typeface="Times New Roman"/>
                <a:cs typeface="Times New Roman"/>
              </a:rPr>
              <a:t>p</a:t>
            </a:r>
            <a:r>
              <a:rPr dirty="0" baseline="-25641" sz="975" spc="37">
                <a:latin typeface="Times New Roman"/>
                <a:cs typeface="Times New Roman"/>
              </a:rPr>
              <a:t>0	</a:t>
            </a:r>
            <a:r>
              <a:rPr dirty="0" sz="1100" spc="10">
                <a:latin typeface="Times New Roman"/>
                <a:cs typeface="Times New Roman"/>
              </a:rPr>
              <a:t>$</a:t>
            </a:r>
            <a:r>
              <a:rPr dirty="0" sz="1100" spc="-1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27.50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50">
              <a:latin typeface="Times New Roman"/>
              <a:cs typeface="Times New Roman"/>
            </a:endParaRPr>
          </a:p>
          <a:p>
            <a:pPr algn="just" marL="38100" marR="304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Suppose </a:t>
            </a:r>
            <a:r>
              <a:rPr dirty="0" sz="1100" spc="5">
                <a:latin typeface="Times New Roman"/>
                <a:cs typeface="Times New Roman"/>
              </a:rPr>
              <a:t>also that the expected earnings in </a:t>
            </a:r>
            <a:r>
              <a:rPr dirty="0" sz="1100" spc="10">
                <a:latin typeface="Times New Roman"/>
                <a:cs typeface="Times New Roman"/>
              </a:rPr>
              <a:t>the upcoming </a:t>
            </a:r>
            <a:r>
              <a:rPr dirty="0" sz="1100" spc="5">
                <a:latin typeface="Times New Roman"/>
                <a:cs typeface="Times New Roman"/>
              </a:rPr>
              <a:t>quarter are $0.29, but </a:t>
            </a:r>
            <a:r>
              <a:rPr dirty="0" sz="1100" spc="10">
                <a:latin typeface="Times New Roman"/>
                <a:cs typeface="Times New Roman"/>
              </a:rPr>
              <a:t>the company  </a:t>
            </a:r>
            <a:r>
              <a:rPr dirty="0" sz="1100" spc="5">
                <a:latin typeface="Times New Roman"/>
                <a:cs typeface="Times New Roman"/>
              </a:rPr>
              <a:t>reports only $0.27-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negative surprise, </a:t>
            </a:r>
            <a:r>
              <a:rPr dirty="0" sz="1100" spc="10">
                <a:latin typeface="Times New Roman"/>
                <a:cs typeface="Times New Roman"/>
              </a:rPr>
              <a:t>meaning </a:t>
            </a:r>
            <a:r>
              <a:rPr dirty="0" sz="1100" spc="5">
                <a:latin typeface="Times New Roman"/>
                <a:cs typeface="Times New Roman"/>
              </a:rPr>
              <a:t>that actual earnings </a:t>
            </a:r>
            <a:r>
              <a:rPr dirty="0" sz="1100" spc="10">
                <a:latin typeface="Times New Roman"/>
                <a:cs typeface="Times New Roman"/>
              </a:rPr>
              <a:t>were below  </a:t>
            </a:r>
            <a:r>
              <a:rPr dirty="0" sz="1100" spc="5">
                <a:latin typeface="Times New Roman"/>
                <a:cs typeface="Times New Roman"/>
              </a:rPr>
              <a:t>expectations. This might </a:t>
            </a:r>
            <a:r>
              <a:rPr dirty="0" sz="1100" spc="10">
                <a:latin typeface="Times New Roman"/>
                <a:cs typeface="Times New Roman"/>
              </a:rPr>
              <a:t>cause the analyst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reduce </a:t>
            </a:r>
            <a:r>
              <a:rPr dirty="0" sz="1100" spc="5">
                <a:latin typeface="Times New Roman"/>
                <a:cs typeface="Times New Roman"/>
              </a:rPr>
              <a:t>the estimate of future </a:t>
            </a:r>
            <a:r>
              <a:rPr dirty="0" sz="1100" spc="10">
                <a:latin typeface="Times New Roman"/>
                <a:cs typeface="Times New Roman"/>
              </a:rPr>
              <a:t>growth and,  </a:t>
            </a:r>
            <a:r>
              <a:rPr dirty="0" sz="1100" spc="5">
                <a:latin typeface="Times New Roman"/>
                <a:cs typeface="Times New Roman"/>
              </a:rPr>
              <a:t>because of the uncertainty, to </a:t>
            </a:r>
            <a:r>
              <a:rPr dirty="0" sz="1100" spc="10">
                <a:latin typeface="Times New Roman"/>
                <a:cs typeface="Times New Roman"/>
              </a:rPr>
              <a:t>boost </a:t>
            </a:r>
            <a:r>
              <a:rPr dirty="0" sz="1100" spc="5">
                <a:latin typeface="Times New Roman"/>
                <a:cs typeface="Times New Roman"/>
              </a:rPr>
              <a:t>the discount rate. </a:t>
            </a:r>
            <a:r>
              <a:rPr dirty="0" sz="1100" spc="10">
                <a:latin typeface="Times New Roman"/>
                <a:cs typeface="Times New Roman"/>
              </a:rPr>
              <a:t>Perhaps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analyst </a:t>
            </a:r>
            <a:r>
              <a:rPr dirty="0" sz="1100" spc="5">
                <a:latin typeface="Times New Roman"/>
                <a:cs typeface="Times New Roman"/>
              </a:rPr>
              <a:t>adjusts the growth  rate to </a:t>
            </a:r>
            <a:r>
              <a:rPr dirty="0" sz="1100" spc="10">
                <a:latin typeface="Times New Roman"/>
                <a:cs typeface="Times New Roman"/>
              </a:rPr>
              <a:t>13% and the </a:t>
            </a:r>
            <a:r>
              <a:rPr dirty="0" sz="1100" spc="5">
                <a:latin typeface="Times New Roman"/>
                <a:cs typeface="Times New Roman"/>
              </a:rPr>
              <a:t>required rate of return to </a:t>
            </a:r>
            <a:r>
              <a:rPr dirty="0" sz="1100" spc="15">
                <a:latin typeface="Times New Roman"/>
                <a:cs typeface="Times New Roman"/>
              </a:rPr>
              <a:t>18%.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future estimates for the </a:t>
            </a:r>
            <a:r>
              <a:rPr dirty="0" sz="1100" spc="15">
                <a:latin typeface="Times New Roman"/>
                <a:cs typeface="Times New Roman"/>
              </a:rPr>
              <a:t>year </a:t>
            </a:r>
            <a:r>
              <a:rPr dirty="0" sz="1100" spc="10">
                <a:latin typeface="Times New Roman"/>
                <a:cs typeface="Times New Roman"/>
              </a:rPr>
              <a:t>remain on  </a:t>
            </a:r>
            <a:r>
              <a:rPr dirty="0" sz="1100" spc="5">
                <a:latin typeface="Times New Roman"/>
                <a:cs typeface="Times New Roman"/>
              </a:rPr>
              <a:t>track,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anticipated earnings per share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$1.08.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this affect </a:t>
            </a:r>
            <a:r>
              <a:rPr dirty="0" sz="1100" spc="10">
                <a:latin typeface="Times New Roman"/>
                <a:cs typeface="Times New Roman"/>
              </a:rPr>
              <a:t>the stock  price? You might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think that being off by two </a:t>
            </a:r>
            <a:r>
              <a:rPr dirty="0" sz="1100" spc="5">
                <a:latin typeface="Times New Roman"/>
                <a:cs typeface="Times New Roman"/>
              </a:rPr>
              <a:t>cents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a big </a:t>
            </a:r>
            <a:r>
              <a:rPr dirty="0" sz="1100" spc="5">
                <a:latin typeface="Times New Roman"/>
                <a:cs typeface="Times New Roman"/>
              </a:rPr>
              <a:t>deal, </a:t>
            </a:r>
            <a:r>
              <a:rPr dirty="0" sz="1100" spc="10">
                <a:latin typeface="Times New Roman"/>
                <a:cs typeface="Times New Roman"/>
              </a:rPr>
              <a:t>but as the  </a:t>
            </a:r>
            <a:r>
              <a:rPr dirty="0" sz="1100" spc="5">
                <a:latin typeface="Times New Roman"/>
                <a:cs typeface="Times New Roman"/>
              </a:rPr>
              <a:t>following equation </a:t>
            </a:r>
            <a:r>
              <a:rPr dirty="0" sz="1100" spc="10">
                <a:latin typeface="Times New Roman"/>
                <a:cs typeface="Times New Roman"/>
              </a:rPr>
              <a:t>shows, </a:t>
            </a:r>
            <a:r>
              <a:rPr dirty="0" sz="1100" spc="5">
                <a:latin typeface="Times New Roman"/>
                <a:cs typeface="Times New Roman"/>
              </a:rPr>
              <a:t>the stock price is </a:t>
            </a:r>
            <a:r>
              <a:rPr dirty="0" sz="1100" spc="10">
                <a:latin typeface="Times New Roman"/>
                <a:cs typeface="Times New Roman"/>
              </a:rPr>
              <a:t>hit hard </a:t>
            </a:r>
            <a:r>
              <a:rPr dirty="0" sz="1100" spc="5">
                <a:latin typeface="Times New Roman"/>
                <a:cs typeface="Times New Roman"/>
              </a:rPr>
              <a:t>by this news. It falls by nearly</a:t>
            </a:r>
            <a:r>
              <a:rPr dirty="0" sz="1100" spc="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61%.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65708" y="3298087"/>
            <a:ext cx="5411470" cy="201104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50800" marR="43180">
              <a:lnSpc>
                <a:spcPts val="1300"/>
              </a:lnSpc>
              <a:spcBef>
                <a:spcPts val="190"/>
              </a:spcBef>
            </a:pP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results indicate </a:t>
            </a:r>
            <a:r>
              <a:rPr dirty="0" sz="1100" spc="10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the whisper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is important </a:t>
            </a:r>
            <a:r>
              <a:rPr dirty="0" sz="1100" spc="10">
                <a:latin typeface="Times New Roman"/>
                <a:cs typeface="Times New Roman"/>
              </a:rPr>
              <a:t>and why CFOs do </a:t>
            </a:r>
            <a:r>
              <a:rPr dirty="0" sz="1100" spc="5">
                <a:latin typeface="Times New Roman"/>
                <a:cs typeface="Times New Roman"/>
              </a:rPr>
              <a:t>not like 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feed </a:t>
            </a:r>
            <a:r>
              <a:rPr dirty="0" sz="1100" spc="10">
                <a:latin typeface="Times New Roman"/>
                <a:cs typeface="Times New Roman"/>
              </a:rPr>
              <a:t>incomplete </a:t>
            </a:r>
            <a:r>
              <a:rPr dirty="0" sz="1100" spc="5">
                <a:latin typeface="Times New Roman"/>
                <a:cs typeface="Times New Roman"/>
              </a:rPr>
              <a:t>information to </a:t>
            </a:r>
            <a:r>
              <a:rPr dirty="0" sz="1100" spc="10">
                <a:latin typeface="Times New Roman"/>
                <a:cs typeface="Times New Roman"/>
              </a:rPr>
              <a:t>the analysts who </a:t>
            </a:r>
            <a:r>
              <a:rPr dirty="0" sz="1100" spc="5">
                <a:latin typeface="Times New Roman"/>
                <a:cs typeface="Times New Roman"/>
              </a:rPr>
              <a:t>follow their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508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Multistage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DDM: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1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Small firms often </a:t>
            </a:r>
            <a:r>
              <a:rPr dirty="0" sz="1100" spc="10">
                <a:latin typeface="Times New Roman"/>
                <a:cs typeface="Times New Roman"/>
              </a:rPr>
              <a:t>show </a:t>
            </a:r>
            <a:r>
              <a:rPr dirty="0" sz="1100" spc="5">
                <a:latin typeface="Times New Roman"/>
                <a:cs typeface="Times New Roman"/>
              </a:rPr>
              <a:t>initially </a:t>
            </a:r>
            <a:r>
              <a:rPr dirty="0" sz="1100" spc="10">
                <a:latin typeface="Times New Roman"/>
                <a:cs typeface="Times New Roman"/>
              </a:rPr>
              <a:t>high </a:t>
            </a:r>
            <a:r>
              <a:rPr dirty="0" sz="1100" spc="5">
                <a:latin typeface="Times New Roman"/>
                <a:cs typeface="Times New Roman"/>
              </a:rPr>
              <a:t>levels of growth that cannot reasonably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expected to  persist. In such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case,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appropriate to use </a:t>
            </a:r>
            <a:r>
              <a:rPr dirty="0" sz="1100" spc="15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(or more)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rates. Suppose </a:t>
            </a:r>
            <a:r>
              <a:rPr dirty="0" sz="1100" spc="10">
                <a:latin typeface="Times New Roman"/>
                <a:cs typeface="Times New Roman"/>
              </a:rPr>
              <a:t>a firm  </a:t>
            </a:r>
            <a:r>
              <a:rPr dirty="0" sz="1100" spc="5">
                <a:latin typeface="Times New Roman"/>
                <a:cs typeface="Times New Roman"/>
              </a:rPr>
              <a:t>currently </a:t>
            </a:r>
            <a:r>
              <a:rPr dirty="0" sz="1100" spc="10">
                <a:latin typeface="Times New Roman"/>
                <a:cs typeface="Times New Roman"/>
              </a:rPr>
              <a:t>pays a $1 </a:t>
            </a:r>
            <a:r>
              <a:rPr dirty="0" sz="1100" spc="5">
                <a:latin typeface="Times New Roman"/>
                <a:cs typeface="Times New Roman"/>
              </a:rPr>
              <a:t>dividend that is expected to </a:t>
            </a:r>
            <a:r>
              <a:rPr dirty="0" sz="1100" spc="10">
                <a:latin typeface="Times New Roman"/>
                <a:cs typeface="Times New Roman"/>
              </a:rPr>
              <a:t>grow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20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net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years,  </a:t>
            </a:r>
            <a:r>
              <a:rPr dirty="0" sz="1100" spc="10">
                <a:latin typeface="Times New Roman"/>
                <a:cs typeface="Times New Roman"/>
              </a:rPr>
              <a:t>and then grow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5 </a:t>
            </a:r>
            <a:r>
              <a:rPr dirty="0" sz="1100" spc="5">
                <a:latin typeface="Times New Roman"/>
                <a:cs typeface="Times New Roman"/>
              </a:rPr>
              <a:t>percent annually thereafter.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growth rate that </a:t>
            </a:r>
            <a:r>
              <a:rPr dirty="0" sz="1100" spc="10">
                <a:latin typeface="Times New Roman"/>
                <a:cs typeface="Times New Roman"/>
              </a:rPr>
              <a:t>can reasonably </a:t>
            </a:r>
            <a:r>
              <a:rPr dirty="0" sz="1100" spc="5">
                <a:latin typeface="Times New Roman"/>
                <a:cs typeface="Times New Roman"/>
              </a:rPr>
              <a:t>be  expected to persist is called </a:t>
            </a:r>
            <a:r>
              <a:rPr dirty="0" sz="1100" spc="10">
                <a:latin typeface="Times New Roman"/>
                <a:cs typeface="Times New Roman"/>
              </a:rPr>
              <a:t>a customable </a:t>
            </a:r>
            <a:r>
              <a:rPr dirty="0" sz="1100" spc="5">
                <a:latin typeface="Times New Roman"/>
                <a:cs typeface="Times New Roman"/>
              </a:rPr>
              <a:t>growth rate.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is the most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can pay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 this stock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required </a:t>
            </a:r>
            <a:r>
              <a:rPr dirty="0" sz="1100" spc="10">
                <a:latin typeface="Times New Roman"/>
                <a:cs typeface="Times New Roman"/>
              </a:rPr>
              <a:t>rate of return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17%? To </a:t>
            </a:r>
            <a:r>
              <a:rPr dirty="0" sz="1100" spc="5">
                <a:latin typeface="Times New Roman"/>
                <a:cs typeface="Times New Roman"/>
              </a:rPr>
              <a:t>find out, </a:t>
            </a:r>
            <a:r>
              <a:rPr dirty="0" sz="1100" spc="10">
                <a:latin typeface="Times New Roman"/>
                <a:cs typeface="Times New Roman"/>
              </a:rPr>
              <a:t>solve </a:t>
            </a:r>
            <a:r>
              <a:rPr dirty="0" sz="1100" spc="5">
                <a:latin typeface="Times New Roman"/>
                <a:cs typeface="Times New Roman"/>
              </a:rPr>
              <a:t>for P</a:t>
            </a:r>
            <a:r>
              <a:rPr dirty="0" baseline="-11111" sz="1125" spc="7">
                <a:latin typeface="Times New Roman"/>
                <a:cs typeface="Times New Roman"/>
              </a:rPr>
              <a:t>0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following  equation.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855214" y="5503926"/>
            <a:ext cx="371475" cy="0"/>
          </a:xfrm>
          <a:custGeom>
            <a:avLst/>
            <a:gdLst/>
            <a:ahLst/>
            <a:cxnLst/>
            <a:rect l="l" t="t" r="r" b="b"/>
            <a:pathLst>
              <a:path w="371475" h="0">
                <a:moveTo>
                  <a:pt x="0" y="0"/>
                </a:moveTo>
                <a:lnTo>
                  <a:pt x="371094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371088" y="5503926"/>
            <a:ext cx="1395730" cy="0"/>
          </a:xfrm>
          <a:custGeom>
            <a:avLst/>
            <a:gdLst/>
            <a:ahLst/>
            <a:cxnLst/>
            <a:rect l="l" t="t" r="r" b="b"/>
            <a:pathLst>
              <a:path w="1395729" h="0">
                <a:moveTo>
                  <a:pt x="0" y="0"/>
                </a:moveTo>
                <a:lnTo>
                  <a:pt x="443484" y="0"/>
                </a:lnTo>
              </a:path>
              <a:path w="1395729" h="0">
                <a:moveTo>
                  <a:pt x="470153" y="0"/>
                </a:moveTo>
                <a:lnTo>
                  <a:pt x="1395222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2625334" y="5478723"/>
            <a:ext cx="67310" cy="1257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5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17967" y="5290410"/>
            <a:ext cx="189293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5"/>
              </a:spcBef>
              <a:tabLst>
                <a:tab pos="594995" algn="l"/>
                <a:tab pos="937260" algn="l"/>
              </a:tabLst>
            </a:pPr>
            <a:r>
              <a:rPr dirty="0" sz="1100" spc="-20" i="1">
                <a:latin typeface="Times New Roman"/>
                <a:cs typeface="Times New Roman"/>
              </a:rPr>
              <a:t>D</a:t>
            </a:r>
            <a:r>
              <a:rPr dirty="0" baseline="-25641" sz="975" spc="-30">
                <a:latin typeface="Times New Roman"/>
                <a:cs typeface="Times New Roman"/>
              </a:rPr>
              <a:t>1	</a:t>
            </a:r>
            <a:r>
              <a:rPr dirty="0" sz="1100" spc="15" i="1">
                <a:latin typeface="Times New Roman"/>
                <a:cs typeface="Times New Roman"/>
              </a:rPr>
              <a:t>D</a:t>
            </a:r>
            <a:r>
              <a:rPr dirty="0" baseline="-25641" sz="975" spc="22">
                <a:latin typeface="Times New Roman"/>
                <a:cs typeface="Times New Roman"/>
              </a:rPr>
              <a:t>2	</a:t>
            </a:r>
            <a:r>
              <a:rPr dirty="0" sz="1100" spc="15" i="1">
                <a:latin typeface="Times New Roman"/>
                <a:cs typeface="Times New Roman"/>
              </a:rPr>
              <a:t>D</a:t>
            </a:r>
            <a:r>
              <a:rPr dirty="0" baseline="-25641" sz="975" spc="22">
                <a:latin typeface="Times New Roman"/>
                <a:cs typeface="Times New Roman"/>
              </a:rPr>
              <a:t>2 </a:t>
            </a:r>
            <a:r>
              <a:rPr dirty="0" sz="1100" spc="10">
                <a:latin typeface="Times New Roman"/>
                <a:cs typeface="Times New Roman"/>
              </a:rPr>
              <a:t>(1.</a:t>
            </a:r>
            <a:r>
              <a:rPr dirty="0" sz="1100" spc="10" i="1">
                <a:latin typeface="Times New Roman"/>
                <a:cs typeface="Times New Roman"/>
              </a:rPr>
              <a:t>g</a:t>
            </a:r>
            <a:r>
              <a:rPr dirty="0" sz="1100" spc="10">
                <a:latin typeface="Times New Roman"/>
                <a:cs typeface="Times New Roman"/>
              </a:rPr>
              <a:t>) </a:t>
            </a:r>
            <a:r>
              <a:rPr dirty="0" sz="1100" spc="20">
                <a:latin typeface="Times New Roman"/>
                <a:cs typeface="Times New Roman"/>
              </a:rPr>
              <a:t>/(</a:t>
            </a:r>
            <a:r>
              <a:rPr dirty="0" sz="1100" spc="20" i="1">
                <a:latin typeface="Times New Roman"/>
                <a:cs typeface="Times New Roman"/>
              </a:rPr>
              <a:t>k </a:t>
            </a:r>
            <a:r>
              <a:rPr dirty="0" sz="1100" spc="10">
                <a:latin typeface="Symbol"/>
                <a:cs typeface="Symbol"/>
              </a:rPr>
              <a:t></a:t>
            </a:r>
            <a:r>
              <a:rPr dirty="0" sz="1100" spc="-165">
                <a:latin typeface="Times New Roman"/>
                <a:cs typeface="Times New Roman"/>
              </a:rPr>
              <a:t> </a:t>
            </a:r>
            <a:r>
              <a:rPr dirty="0" sz="1100" spc="50" i="1">
                <a:latin typeface="Times New Roman"/>
                <a:cs typeface="Times New Roman"/>
              </a:rPr>
              <a:t>g</a:t>
            </a:r>
            <a:r>
              <a:rPr dirty="0" sz="1100" spc="50">
                <a:latin typeface="Times New Roman"/>
                <a:cs typeface="Times New Roman"/>
              </a:rPr>
              <a:t>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47148" y="5384141"/>
            <a:ext cx="10413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Symbol"/>
                <a:cs typeface="Symbol"/>
              </a:rPr>
              <a:t></a:t>
            </a:r>
            <a:endParaRPr sz="11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12046" y="5498436"/>
            <a:ext cx="177228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5"/>
              </a:spcBef>
              <a:tabLst>
                <a:tab pos="566420" algn="l"/>
                <a:tab pos="1243965" algn="l"/>
              </a:tabLst>
            </a:pPr>
            <a:r>
              <a:rPr dirty="0" sz="1100" spc="-40">
                <a:latin typeface="Times New Roman"/>
                <a:cs typeface="Times New Roman"/>
              </a:rPr>
              <a:t>(1 </a:t>
            </a:r>
            <a:r>
              <a:rPr dirty="0" sz="1100" spc="10">
                <a:latin typeface="Symbol"/>
                <a:cs typeface="Symbol"/>
              </a:rPr>
              <a:t></a:t>
            </a:r>
            <a:r>
              <a:rPr dirty="0" sz="1100" spc="-145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k</a:t>
            </a:r>
            <a:r>
              <a:rPr dirty="0" sz="1100" spc="-170" i="1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)	</a:t>
            </a:r>
            <a:r>
              <a:rPr dirty="0" sz="1100" spc="-40">
                <a:latin typeface="Times New Roman"/>
                <a:cs typeface="Times New Roman"/>
              </a:rPr>
              <a:t>(1 </a:t>
            </a:r>
            <a:r>
              <a:rPr dirty="0" sz="1100" spc="10">
                <a:latin typeface="Symbol"/>
                <a:cs typeface="Symbol"/>
              </a:rPr>
              <a:t></a:t>
            </a:r>
            <a:r>
              <a:rPr dirty="0" sz="1100" spc="-145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k</a:t>
            </a:r>
            <a:r>
              <a:rPr dirty="0" sz="1100" spc="-170" i="1">
                <a:latin typeface="Times New Roman"/>
                <a:cs typeface="Times New Roman"/>
              </a:rPr>
              <a:t> </a:t>
            </a:r>
            <a:r>
              <a:rPr dirty="0" sz="1100" spc="50">
                <a:latin typeface="Times New Roman"/>
                <a:cs typeface="Times New Roman"/>
              </a:rPr>
              <a:t>)</a:t>
            </a:r>
            <a:r>
              <a:rPr dirty="0" baseline="42735" sz="975" spc="75">
                <a:latin typeface="Times New Roman"/>
                <a:cs typeface="Times New Roman"/>
              </a:rPr>
              <a:t>2	</a:t>
            </a:r>
            <a:r>
              <a:rPr dirty="0" sz="1100" spc="-40">
                <a:latin typeface="Times New Roman"/>
                <a:cs typeface="Times New Roman"/>
              </a:rPr>
              <a:t>(1 </a:t>
            </a:r>
            <a:r>
              <a:rPr dirty="0" sz="1100" spc="10">
                <a:latin typeface="Symbol"/>
                <a:cs typeface="Symbol"/>
              </a:rPr>
              <a:t>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k</a:t>
            </a:r>
            <a:r>
              <a:rPr dirty="0" sz="1100" spc="130" i="1">
                <a:latin typeface="Times New Roman"/>
                <a:cs typeface="Times New Roman"/>
              </a:rPr>
              <a:t> </a:t>
            </a:r>
            <a:r>
              <a:rPr dirty="0" sz="1100" spc="50">
                <a:latin typeface="Times New Roman"/>
                <a:cs typeface="Times New Roman"/>
              </a:rPr>
              <a:t>)</a:t>
            </a:r>
            <a:r>
              <a:rPr dirty="0" baseline="42735" sz="975" spc="75">
                <a:latin typeface="Times New Roman"/>
                <a:cs typeface="Times New Roman"/>
              </a:rPr>
              <a:t>2</a:t>
            </a:r>
            <a:endParaRPr baseline="42735" sz="975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555263" y="5384141"/>
            <a:ext cx="27241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i="1">
                <a:latin typeface="Times New Roman"/>
                <a:cs typeface="Times New Roman"/>
              </a:rPr>
              <a:t>P</a:t>
            </a:r>
            <a:r>
              <a:rPr dirty="0" sz="1100" spc="275" i="1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Symbol"/>
                <a:cs typeface="Symbol"/>
              </a:rPr>
              <a:t></a:t>
            </a:r>
            <a:endParaRPr sz="11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03808" y="5694504"/>
            <a:ext cx="5337175" cy="394144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985">
              <a:lnSpc>
                <a:spcPct val="98400"/>
              </a:lnSpc>
              <a:spcBef>
                <a:spcPts val="150"/>
              </a:spcBef>
            </a:pPr>
            <a:r>
              <a:rPr dirty="0" sz="1100" spc="10">
                <a:latin typeface="Times New Roman"/>
                <a:cs typeface="Times New Roman"/>
              </a:rPr>
              <a:t>The term </a:t>
            </a:r>
            <a:r>
              <a:rPr dirty="0" sz="1100" spc="5">
                <a:latin typeface="Times New Roman"/>
                <a:cs typeface="Times New Roman"/>
              </a:rPr>
              <a:t>for the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three is discounted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twice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formula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>
                <a:latin typeface="Times New Roman"/>
                <a:cs typeface="Times New Roman"/>
              </a:rPr>
              <a:t>tile  </a:t>
            </a:r>
            <a:r>
              <a:rPr dirty="0" sz="1100" spc="10">
                <a:latin typeface="Times New Roman"/>
                <a:cs typeface="Times New Roman"/>
              </a:rPr>
              <a:t>growing </a:t>
            </a:r>
            <a:r>
              <a:rPr dirty="0" sz="1100" spc="5">
                <a:latin typeface="Times New Roman"/>
                <a:cs typeface="Times New Roman"/>
              </a:rPr>
              <a:t>perpetuity is 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next year's dividend. Therefore, </a:t>
            </a:r>
            <a:r>
              <a:rPr dirty="0" sz="1100" spc="10">
                <a:latin typeface="Times New Roman"/>
                <a:cs typeface="Times New Roman"/>
              </a:rPr>
              <a:t>the numerator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discounted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only twice, not three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Caveats about the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DDM: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dividend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useful </a:t>
            </a:r>
            <a:r>
              <a:rPr dirty="0" sz="1100" spc="10">
                <a:latin typeface="Times New Roman"/>
                <a:cs typeface="Times New Roman"/>
              </a:rPr>
              <a:t>tool </a:t>
            </a:r>
            <a:r>
              <a:rPr dirty="0" sz="1100" spc="5">
                <a:latin typeface="Times New Roman"/>
                <a:cs typeface="Times New Roman"/>
              </a:rPr>
              <a:t>in security analysis.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not, </a:t>
            </a:r>
            <a:r>
              <a:rPr dirty="0" sz="1100" spc="10">
                <a:latin typeface="Times New Roman"/>
                <a:cs typeface="Times New Roman"/>
              </a:rPr>
              <a:t>however, a  method </a:t>
            </a:r>
            <a:r>
              <a:rPr dirty="0" sz="1100" spc="5">
                <a:latin typeface="Times New Roman"/>
                <a:cs typeface="Times New Roman"/>
              </a:rPr>
              <a:t>to predict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with most analytical techniques,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DDM </a:t>
            </a:r>
            <a:r>
              <a:rPr dirty="0" sz="1100" spc="5">
                <a:latin typeface="Times New Roman"/>
                <a:cs typeface="Times New Roman"/>
              </a:rPr>
              <a:t>helps </a:t>
            </a:r>
            <a:r>
              <a:rPr dirty="0" sz="1100" spc="10">
                <a:latin typeface="Times New Roman"/>
                <a:cs typeface="Times New Roman"/>
              </a:rPr>
              <a:t>an analyst  make a </a:t>
            </a:r>
            <a:r>
              <a:rPr dirty="0" sz="1100" spc="5">
                <a:latin typeface="Times New Roman"/>
                <a:cs typeface="Times New Roman"/>
              </a:rPr>
              <a:t>better decision,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make the </a:t>
            </a:r>
            <a:r>
              <a:rPr dirty="0" sz="1100" spc="5">
                <a:latin typeface="Times New Roman"/>
                <a:cs typeface="Times New Roman"/>
              </a:rPr>
              <a:t>decision. </a:t>
            </a:r>
            <a:r>
              <a:rPr dirty="0" sz="1100" spc="10">
                <a:latin typeface="Times New Roman"/>
                <a:cs typeface="Times New Roman"/>
              </a:rPr>
              <a:t>Users </a:t>
            </a:r>
            <a:r>
              <a:rPr dirty="0" sz="1100" spc="5">
                <a:latin typeface="Times New Roman"/>
                <a:cs typeface="Times New Roman"/>
              </a:rPr>
              <a:t>should understand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shortcomings of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DDM.</a:t>
            </a:r>
            <a:endParaRPr sz="1100">
              <a:latin typeface="Times New Roman"/>
              <a:cs typeface="Times New Roman"/>
            </a:endParaRPr>
          </a:p>
          <a:p>
            <a:pPr marL="12700" marR="6350">
              <a:lnSpc>
                <a:spcPts val="1300"/>
              </a:lnSpc>
              <a:spcBef>
                <a:spcPts val="35"/>
              </a:spcBef>
            </a:pPr>
            <a:r>
              <a:rPr dirty="0" sz="1100" spc="5">
                <a:latin typeface="Times New Roman"/>
                <a:cs typeface="Times New Roman"/>
              </a:rPr>
              <a:t>First,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DDM </a:t>
            </a:r>
            <a:r>
              <a:rPr dirty="0" sz="1100" spc="5">
                <a:latin typeface="Times New Roman"/>
                <a:cs typeface="Times New Roman"/>
              </a:rPr>
              <a:t>requires that g. If the </a:t>
            </a:r>
            <a:r>
              <a:rPr dirty="0" sz="1100" spc="10">
                <a:latin typeface="Times New Roman"/>
                <a:cs typeface="Times New Roman"/>
              </a:rPr>
              <a:t>dividend growth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equal to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shareholders'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required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return,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equation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cannot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used.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Dividing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by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zero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by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45"/>
              </a:lnSpc>
            </a:pPr>
            <a:r>
              <a:rPr dirty="0" sz="1100" spc="10">
                <a:latin typeface="Times New Roman"/>
                <a:cs typeface="Times New Roman"/>
              </a:rPr>
              <a:t>negative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number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obviously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gives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absurd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result.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Also,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results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</a:t>
            </a:r>
            <a:r>
              <a:rPr dirty="0" sz="1100" spc="2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sensitive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marL="12700" marR="8890">
              <a:lnSpc>
                <a:spcPts val="1300"/>
              </a:lnSpc>
              <a:spcBef>
                <a:spcPts val="45"/>
              </a:spcBef>
            </a:pPr>
            <a:r>
              <a:rPr dirty="0" sz="1100" spc="10">
                <a:latin typeface="Times New Roman"/>
                <a:cs typeface="Times New Roman"/>
              </a:rPr>
              <a:t>estimate of g. Minor differences in the growth rate </a:t>
            </a:r>
            <a:r>
              <a:rPr dirty="0" sz="1100" spc="5">
                <a:latin typeface="Times New Roman"/>
                <a:cs typeface="Times New Roman"/>
              </a:rPr>
              <a:t>selected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materially affect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results. 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shown,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are numerous ways </a:t>
            </a:r>
            <a:r>
              <a:rPr dirty="0" sz="1100" spc="5">
                <a:latin typeface="Times New Roman"/>
                <a:cs typeface="Times New Roman"/>
              </a:rPr>
              <a:t>of estimating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Another consideration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assumption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dividend yield </a:t>
            </a:r>
            <a:r>
              <a:rPr dirty="0" sz="1100" spc="10">
                <a:latin typeface="Times New Roman"/>
                <a:cs typeface="Times New Roman"/>
              </a:rPr>
              <a:t>remains </a:t>
            </a:r>
            <a:r>
              <a:rPr dirty="0" sz="1100" spc="5">
                <a:latin typeface="Times New Roman"/>
                <a:cs typeface="Times New Roman"/>
              </a:rPr>
              <a:t>constant.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change  </a:t>
            </a:r>
            <a:r>
              <a:rPr dirty="0" sz="1100" spc="5">
                <a:latin typeface="Times New Roman"/>
                <a:cs typeface="Times New Roman"/>
              </a:rPr>
              <a:t>in dividend policy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affect </a:t>
            </a:r>
            <a:r>
              <a:rPr dirty="0" sz="1100" spc="10">
                <a:latin typeface="Times New Roman"/>
                <a:cs typeface="Times New Roman"/>
              </a:rPr>
              <a:t>the apparent </a:t>
            </a:r>
            <a:r>
              <a:rPr dirty="0" sz="1100" spc="5">
                <a:latin typeface="Times New Roman"/>
                <a:cs typeface="Times New Roman"/>
              </a:rPr>
              <a:t>growth rate.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growth </a:t>
            </a:r>
            <a:r>
              <a:rPr dirty="0" sz="1100" spc="5">
                <a:latin typeface="Times New Roman"/>
                <a:cs typeface="Times New Roman"/>
              </a:rPr>
              <a:t>rate will  </a:t>
            </a:r>
            <a:r>
              <a:rPr dirty="0" sz="1100" spc="10">
                <a:latin typeface="Times New Roman"/>
                <a:cs typeface="Times New Roman"/>
              </a:rPr>
              <a:t>produce different values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model. Finally, the model implicitly assumes the long-  term </a:t>
            </a:r>
            <a:r>
              <a:rPr dirty="0" sz="1100" spc="15">
                <a:latin typeface="Times New Roman"/>
                <a:cs typeface="Times New Roman"/>
              </a:rPr>
              <a:t>ROE </a:t>
            </a:r>
            <a:r>
              <a:rPr dirty="0" sz="1100" spc="5">
                <a:latin typeface="Times New Roman"/>
                <a:cs typeface="Times New Roman"/>
              </a:rPr>
              <a:t>is constant.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DDM </a:t>
            </a:r>
            <a:r>
              <a:rPr dirty="0" sz="1100" spc="5">
                <a:latin typeface="Times New Roman"/>
                <a:cs typeface="Times New Roman"/>
              </a:rPr>
              <a:t>does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require that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year's </a:t>
            </a:r>
            <a:r>
              <a:rPr dirty="0" sz="1100" spc="10">
                <a:latin typeface="Times New Roman"/>
                <a:cs typeface="Times New Roman"/>
              </a:rPr>
              <a:t>growth be </a:t>
            </a:r>
            <a:r>
              <a:rPr dirty="0" sz="1100" spc="5">
                <a:latin typeface="Times New Roman"/>
                <a:cs typeface="Times New Roman"/>
              </a:rPr>
              <a:t>identical.  Rather, it requires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the long-term </a:t>
            </a:r>
            <a:r>
              <a:rPr dirty="0" sz="1100" spc="10">
                <a:latin typeface="Times New Roman"/>
                <a:cs typeface="Times New Roman"/>
              </a:rPr>
              <a:t>growth rate be constant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words, </a:t>
            </a:r>
            <a:r>
              <a:rPr dirty="0" sz="1100" spc="10">
                <a:latin typeface="Times New Roman"/>
                <a:cs typeface="Times New Roman"/>
              </a:rPr>
              <a:t>a long-term  </a:t>
            </a:r>
            <a:r>
              <a:rPr dirty="0" sz="1100" spc="5">
                <a:latin typeface="Times New Roman"/>
                <a:cs typeface="Times New Roman"/>
              </a:rPr>
              <a:t>trend about </a:t>
            </a:r>
            <a:r>
              <a:rPr dirty="0" sz="1100" spc="10">
                <a:latin typeface="Times New Roman"/>
                <a:cs typeface="Times New Roman"/>
              </a:rPr>
              <a:t>which the annual values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fluctuate.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895"/>
              </a:spcBef>
              <a:tabLst>
                <a:tab pos="517715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10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5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g</a:t>
            </a:r>
            <a:r>
              <a:rPr dirty="0" sz="1100" spc="20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20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t</a:t>
            </a:r>
            <a:r>
              <a:rPr dirty="0" sz="1100" spc="15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10">
                <a:latin typeface="Times New Roman"/>
                <a:cs typeface="Times New Roman"/>
              </a:rPr>
              <a:t>50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434338" y="902337"/>
            <a:ext cx="5335270" cy="8733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False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Growth: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Historical </a:t>
            </a:r>
            <a:r>
              <a:rPr dirty="0" sz="1100" spc="10">
                <a:latin typeface="Times New Roman"/>
                <a:cs typeface="Times New Roman"/>
              </a:rPr>
              <a:t>data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always be </a:t>
            </a:r>
            <a:r>
              <a:rPr dirty="0" sz="1100" spc="5">
                <a:latin typeface="Times New Roman"/>
                <a:cs typeface="Times New Roman"/>
              </a:rPr>
              <a:t>scrutinized carefully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used to determine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growth rate.  </a:t>
            </a:r>
            <a:r>
              <a:rPr dirty="0" sz="1100" spc="10">
                <a:latin typeface="Times New Roman"/>
                <a:cs typeface="Times New Roman"/>
              </a:rPr>
              <a:t>Remember </a:t>
            </a:r>
            <a:r>
              <a:rPr dirty="0" sz="1100" spc="5">
                <a:latin typeface="Times New Roman"/>
                <a:cs typeface="Times New Roman"/>
              </a:rPr>
              <a:t>that in the investing business the future is </a:t>
            </a:r>
            <a:r>
              <a:rPr dirty="0" sz="1100" spc="10">
                <a:latin typeface="Times New Roman"/>
                <a:cs typeface="Times New Roman"/>
              </a:rPr>
              <a:t>much more </a:t>
            </a:r>
            <a:r>
              <a:rPr dirty="0" sz="1100" spc="5">
                <a:latin typeface="Times New Roman"/>
                <a:cs typeface="Times New Roman"/>
              </a:rPr>
              <a:t>important than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past 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accounting changes, mergers, or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unusual events can </a:t>
            </a:r>
            <a:r>
              <a:rPr dirty="0" sz="1100" spc="10">
                <a:latin typeface="Times New Roman"/>
                <a:cs typeface="Times New Roman"/>
              </a:rPr>
              <a:t>muddy </a:t>
            </a:r>
            <a:r>
              <a:rPr dirty="0" sz="1100" spc="5">
                <a:latin typeface="Times New Roman"/>
                <a:cs typeface="Times New Roman"/>
              </a:rPr>
              <a:t>the water </a:t>
            </a:r>
            <a:r>
              <a:rPr dirty="0" sz="1100" spc="10">
                <a:latin typeface="Times New Roman"/>
                <a:cs typeface="Times New Roman"/>
              </a:rPr>
              <a:t>for  the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analyst. One </a:t>
            </a:r>
            <a:r>
              <a:rPr dirty="0" sz="1100" spc="5">
                <a:latin typeface="Times New Roman"/>
                <a:cs typeface="Times New Roman"/>
              </a:rPr>
              <a:t>such situation </a:t>
            </a:r>
            <a:r>
              <a:rPr dirty="0" sz="1100" spc="10">
                <a:latin typeface="Times New Roman"/>
                <a:cs typeface="Times New Roman"/>
              </a:rPr>
              <a:t>occurs when one firm </a:t>
            </a:r>
            <a:r>
              <a:rPr dirty="0" sz="1100" spc="5">
                <a:latin typeface="Times New Roman"/>
                <a:cs typeface="Times New Roman"/>
              </a:rPr>
              <a:t>acquires </a:t>
            </a:r>
            <a:r>
              <a:rPr dirty="0" sz="1100" spc="10">
                <a:latin typeface="Times New Roman"/>
                <a:cs typeface="Times New Roman"/>
              </a:rPr>
              <a:t>another firm  </a:t>
            </a:r>
            <a:r>
              <a:rPr dirty="0" sz="1100" spc="5">
                <a:latin typeface="Times New Roman"/>
                <a:cs typeface="Times New Roman"/>
              </a:rPr>
              <a:t>through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swap.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Some shareholders may-decide not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tender their shares, but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likely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so. </a:t>
            </a:r>
            <a:r>
              <a:rPr dirty="0" sz="1100" spc="10">
                <a:latin typeface="Times New Roman"/>
                <a:cs typeface="Times New Roman"/>
              </a:rPr>
              <a:t>In  any </a:t>
            </a:r>
            <a:r>
              <a:rPr dirty="0" sz="1100" spc="5">
                <a:latin typeface="Times New Roman"/>
                <a:cs typeface="Times New Roman"/>
              </a:rPr>
              <a:t>event, after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merger, </a:t>
            </a:r>
            <a:r>
              <a:rPr dirty="0" sz="1100" spc="10">
                <a:latin typeface="Times New Roman"/>
                <a:cs typeface="Times New Roman"/>
              </a:rPr>
              <a:t>when the accounting </a:t>
            </a:r>
            <a:r>
              <a:rPr dirty="0" sz="1100" spc="5">
                <a:latin typeface="Times New Roman"/>
                <a:cs typeface="Times New Roman"/>
              </a:rPr>
              <a:t>records of the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firms are consolidated,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we see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A's </a:t>
            </a:r>
            <a:r>
              <a:rPr dirty="0" sz="1100" spc="5">
                <a:latin typeface="Times New Roman"/>
                <a:cs typeface="Times New Roman"/>
              </a:rPr>
              <a:t>earnings per share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risen.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appreciation is </a:t>
            </a:r>
            <a:r>
              <a:rPr dirty="0" sz="1100" spc="10">
                <a:latin typeface="Times New Roman"/>
                <a:cs typeface="Times New Roman"/>
              </a:rPr>
              <a:t>due </a:t>
            </a:r>
            <a:r>
              <a:rPr dirty="0" sz="1100" spc="5">
                <a:latin typeface="Times New Roman"/>
                <a:cs typeface="Times New Roman"/>
              </a:rPr>
              <a:t>solely to the </a:t>
            </a:r>
            <a:r>
              <a:rPr dirty="0" sz="1100" spc="10">
                <a:latin typeface="Times New Roman"/>
                <a:cs typeface="Times New Roman"/>
              </a:rPr>
              <a:t>merger  and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phenomenon </a:t>
            </a:r>
            <a:r>
              <a:rPr dirty="0" sz="1100" spc="5">
                <a:latin typeface="Times New Roman"/>
                <a:cs typeface="Times New Roman"/>
              </a:rPr>
              <a:t>called false growth. False </a:t>
            </a:r>
            <a:r>
              <a:rPr dirty="0" sz="1100" spc="10">
                <a:latin typeface="Times New Roman"/>
                <a:cs typeface="Times New Roman"/>
              </a:rPr>
              <a:t>growth occurs anytime a firm </a:t>
            </a:r>
            <a:r>
              <a:rPr dirty="0" sz="1100" spc="5">
                <a:latin typeface="Times New Roman"/>
                <a:cs typeface="Times New Roman"/>
              </a:rPr>
              <a:t>acquires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firm with a </a:t>
            </a:r>
            <a:r>
              <a:rPr dirty="0" sz="1100" spc="15">
                <a:latin typeface="Times New Roman"/>
                <a:cs typeface="Times New Roman"/>
              </a:rPr>
              <a:t>PE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lower than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own. The </a:t>
            </a:r>
            <a:r>
              <a:rPr dirty="0" sz="1100" spc="5">
                <a:latin typeface="Times New Roman"/>
                <a:cs typeface="Times New Roman"/>
              </a:rPr>
              <a:t>stock price </a:t>
            </a:r>
            <a:r>
              <a:rPr dirty="0" sz="1100" spc="10">
                <a:latin typeface="Times New Roman"/>
                <a:cs typeface="Times New Roman"/>
              </a:rPr>
              <a:t>does not </a:t>
            </a:r>
            <a:r>
              <a:rPr dirty="0" sz="1100" spc="5">
                <a:latin typeface="Times New Roman"/>
                <a:cs typeface="Times New Roman"/>
              </a:rPr>
              <a:t>matter;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PE 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determines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outcome.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using </a:t>
            </a:r>
            <a:r>
              <a:rPr dirty="0" sz="1100" spc="5">
                <a:latin typeface="Times New Roman"/>
                <a:cs typeface="Times New Roman"/>
              </a:rPr>
              <a:t>historical </a:t>
            </a:r>
            <a:r>
              <a:rPr dirty="0" sz="1100" spc="10">
                <a:latin typeface="Times New Roman"/>
                <a:cs typeface="Times New Roman"/>
              </a:rPr>
              <a:t>data to estimate a </a:t>
            </a:r>
            <a:r>
              <a:rPr dirty="0" sz="1100" spc="5">
                <a:latin typeface="Times New Roman"/>
                <a:cs typeface="Times New Roman"/>
              </a:rPr>
              <a:t>stack's dividend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rate, </a:t>
            </a:r>
            <a:r>
              <a:rPr dirty="0" sz="1100" spc="10">
                <a:latin typeface="Times New Roman"/>
                <a:cs typeface="Times New Roman"/>
              </a:rPr>
              <a:t>an analyst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alert for instances of false growth contained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data- If acquisitions occurred during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period, </a:t>
            </a:r>
            <a:r>
              <a:rPr dirty="0" sz="1100" spc="10">
                <a:latin typeface="Times New Roman"/>
                <a:cs typeface="Times New Roman"/>
              </a:rPr>
              <a:t>the analyst may </a:t>
            </a:r>
            <a:r>
              <a:rPr dirty="0" sz="1100" spc="5">
                <a:latin typeface="Times New Roman"/>
                <a:cs typeface="Times New Roman"/>
              </a:rPr>
              <a:t>need to consider that fact in arriving at an estimate of </a:t>
            </a:r>
            <a:r>
              <a:rPr dirty="0" sz="1100" spc="10">
                <a:latin typeface="Times New Roman"/>
                <a:cs typeface="Times New Roman"/>
              </a:rPr>
              <a:t>the growth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104775" marR="100330">
              <a:lnSpc>
                <a:spcPts val="13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False Growth </a:t>
            </a:r>
            <a:r>
              <a:rPr dirty="0" sz="1100" spc="5" b="1" i="1">
                <a:latin typeface="Times New Roman"/>
                <a:cs typeface="Times New Roman"/>
              </a:rPr>
              <a:t>occurs </a:t>
            </a:r>
            <a:r>
              <a:rPr dirty="0" sz="1100" spc="10" b="1" i="1">
                <a:latin typeface="Times New Roman"/>
                <a:cs typeface="Times New Roman"/>
              </a:rPr>
              <a:t>anytime a firm </a:t>
            </a:r>
            <a:r>
              <a:rPr dirty="0" sz="1100" spc="5" b="1" i="1">
                <a:latin typeface="Times New Roman"/>
                <a:cs typeface="Times New Roman"/>
              </a:rPr>
              <a:t>acquires </a:t>
            </a:r>
            <a:r>
              <a:rPr dirty="0" sz="1100" spc="10" b="1" i="1">
                <a:latin typeface="Times New Roman"/>
                <a:cs typeface="Times New Roman"/>
              </a:rPr>
              <a:t>another </a:t>
            </a:r>
            <a:r>
              <a:rPr dirty="0" sz="1100" spc="5" b="1" i="1">
                <a:latin typeface="Times New Roman"/>
                <a:cs typeface="Times New Roman"/>
              </a:rPr>
              <a:t>firm with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lower price-earnings  </a:t>
            </a:r>
            <a:r>
              <a:rPr dirty="0" sz="1100" spc="5" b="1" i="1">
                <a:latin typeface="Times New Roman"/>
                <a:cs typeface="Times New Roman"/>
              </a:rPr>
              <a:t>ratio.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20" b="1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Firm's </a:t>
            </a:r>
            <a:r>
              <a:rPr dirty="0" sz="1100" spc="15" b="1">
                <a:latin typeface="Times New Roman"/>
                <a:cs typeface="Times New Roman"/>
              </a:rPr>
              <a:t>Cash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Flow: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Earnings are important to individual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institutional investors alike. Increasing earnings  are </a:t>
            </a:r>
            <a:r>
              <a:rPr dirty="0" sz="1100" spc="10">
                <a:latin typeface="Times New Roman"/>
                <a:cs typeface="Times New Roman"/>
              </a:rPr>
              <a:t>a good </a:t>
            </a:r>
            <a:r>
              <a:rPr dirty="0" sz="1100" spc="5">
                <a:latin typeface="Times New Roman"/>
                <a:cs typeface="Times New Roman"/>
              </a:rPr>
              <a:t>sign,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investors like to see growth in this </a:t>
            </a:r>
            <a:r>
              <a:rPr dirty="0" sz="1100">
                <a:latin typeface="Times New Roman"/>
                <a:cs typeface="Times New Roman"/>
              </a:rPr>
              <a:t>statistic.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trained financial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analyst knows, </a:t>
            </a:r>
            <a:r>
              <a:rPr dirty="0" sz="1100" spc="5">
                <a:latin typeface="Times New Roman"/>
                <a:cs typeface="Times New Roman"/>
              </a:rPr>
              <a:t>however, that taking stated earnings at face </a:t>
            </a:r>
            <a:r>
              <a:rPr dirty="0" sz="1100" spc="10">
                <a:latin typeface="Times New Roman"/>
                <a:cs typeface="Times New Roman"/>
              </a:rPr>
              <a:t>value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mistake.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reason, security analysts pay particularly close attention to cash flow, the </a:t>
            </a:r>
            <a:r>
              <a:rPr dirty="0" sz="1100" spc="10">
                <a:latin typeface="Times New Roman"/>
                <a:cs typeface="Times New Roman"/>
              </a:rPr>
              <a:t>movement </a:t>
            </a:r>
            <a:r>
              <a:rPr dirty="0" sz="1100" spc="5">
                <a:latin typeface="Times New Roman"/>
                <a:cs typeface="Times New Roman"/>
              </a:rPr>
              <a:t>of  funds into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out of the firm.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 Journal </a:t>
            </a:r>
            <a:r>
              <a:rPr dirty="0" sz="1100" spc="10">
                <a:latin typeface="Times New Roman"/>
                <a:cs typeface="Times New Roman"/>
              </a:rPr>
              <a:t>once </a:t>
            </a:r>
            <a:r>
              <a:rPr dirty="0" sz="1100" spc="5">
                <a:latin typeface="Times New Roman"/>
                <a:cs typeface="Times New Roman"/>
              </a:rPr>
              <a:t>reported in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editorial.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101600" marR="97155" indent="635">
              <a:lnSpc>
                <a:spcPct val="98300"/>
              </a:lnSpc>
            </a:pPr>
            <a:r>
              <a:rPr dirty="0" sz="1100" spc="10" i="1">
                <a:latin typeface="Times New Roman"/>
                <a:cs typeface="Times New Roman"/>
              </a:rPr>
              <a:t>“A </a:t>
            </a:r>
            <a:r>
              <a:rPr dirty="0" sz="1100" spc="5" i="1">
                <a:latin typeface="Times New Roman"/>
                <a:cs typeface="Times New Roman"/>
              </a:rPr>
              <a:t>lot </a:t>
            </a:r>
            <a:r>
              <a:rPr dirty="0" sz="1100" spc="10" i="1">
                <a:latin typeface="Times New Roman"/>
                <a:cs typeface="Times New Roman"/>
              </a:rPr>
              <a:t>of </a:t>
            </a:r>
            <a:r>
              <a:rPr dirty="0" sz="1100" spc="5" i="1">
                <a:latin typeface="Times New Roman"/>
                <a:cs typeface="Times New Roman"/>
              </a:rPr>
              <a:t>executives apparently believe </a:t>
            </a:r>
            <a:r>
              <a:rPr dirty="0" sz="1100" spc="10" i="1">
                <a:latin typeface="Times New Roman"/>
                <a:cs typeface="Times New Roman"/>
              </a:rPr>
              <a:t>that </a:t>
            </a:r>
            <a:r>
              <a:rPr dirty="0" sz="1100" spc="5" i="1">
                <a:latin typeface="Times New Roman"/>
                <a:cs typeface="Times New Roman"/>
              </a:rPr>
              <a:t>if they </a:t>
            </a:r>
            <a:r>
              <a:rPr dirty="0" sz="1100" spc="10" i="1">
                <a:latin typeface="Times New Roman"/>
                <a:cs typeface="Times New Roman"/>
              </a:rPr>
              <a:t>can </a:t>
            </a:r>
            <a:r>
              <a:rPr dirty="0" sz="1100" spc="5" i="1">
                <a:latin typeface="Times New Roman"/>
                <a:cs typeface="Times New Roman"/>
              </a:rPr>
              <a:t>figure </a:t>
            </a:r>
            <a:r>
              <a:rPr dirty="0" sz="1100" spc="10" i="1">
                <a:latin typeface="Times New Roman"/>
                <a:cs typeface="Times New Roman"/>
              </a:rPr>
              <a:t>out a </a:t>
            </a:r>
            <a:r>
              <a:rPr dirty="0" sz="1100" spc="15" i="1">
                <a:latin typeface="Times New Roman"/>
                <a:cs typeface="Times New Roman"/>
              </a:rPr>
              <a:t>way </a:t>
            </a:r>
            <a:r>
              <a:rPr dirty="0" sz="1100" spc="5" i="1">
                <a:latin typeface="Times New Roman"/>
                <a:cs typeface="Times New Roman"/>
              </a:rPr>
              <a:t>to boost reported  </a:t>
            </a:r>
            <a:r>
              <a:rPr dirty="0" sz="1100" spc="5" i="1">
                <a:latin typeface="Times New Roman"/>
                <a:cs typeface="Times New Roman"/>
              </a:rPr>
              <a:t>earnings, their stock </a:t>
            </a:r>
            <a:r>
              <a:rPr dirty="0" sz="1100" spc="10" i="1">
                <a:latin typeface="Times New Roman"/>
                <a:cs typeface="Times New Roman"/>
              </a:rPr>
              <a:t>prices </a:t>
            </a:r>
            <a:r>
              <a:rPr dirty="0" sz="1100" spc="5" i="1">
                <a:latin typeface="Times New Roman"/>
                <a:cs typeface="Times New Roman"/>
              </a:rPr>
              <a:t>will </a:t>
            </a:r>
            <a:r>
              <a:rPr dirty="0" sz="1100" spc="10" i="1">
                <a:latin typeface="Times New Roman"/>
                <a:cs typeface="Times New Roman"/>
              </a:rPr>
              <a:t>go </a:t>
            </a:r>
            <a:r>
              <a:rPr dirty="0" sz="1100" spc="15" i="1">
                <a:latin typeface="Times New Roman"/>
                <a:cs typeface="Times New Roman"/>
              </a:rPr>
              <a:t>up </a:t>
            </a:r>
            <a:r>
              <a:rPr dirty="0" sz="1100" spc="5" i="1">
                <a:latin typeface="Times New Roman"/>
                <a:cs typeface="Times New Roman"/>
              </a:rPr>
              <a:t>even </a:t>
            </a:r>
            <a:r>
              <a:rPr dirty="0" sz="1100" i="1">
                <a:latin typeface="Times New Roman"/>
                <a:cs typeface="Times New Roman"/>
              </a:rPr>
              <a:t>if </a:t>
            </a:r>
            <a:r>
              <a:rPr dirty="0" sz="1100" spc="10" i="1">
                <a:latin typeface="Times New Roman"/>
                <a:cs typeface="Times New Roman"/>
              </a:rPr>
              <a:t>the </a:t>
            </a:r>
            <a:r>
              <a:rPr dirty="0" sz="1100" spc="5" i="1">
                <a:latin typeface="Times New Roman"/>
                <a:cs typeface="Times New Roman"/>
              </a:rPr>
              <a:t>higher earnings </a:t>
            </a:r>
            <a:r>
              <a:rPr dirty="0" sz="1100" spc="15" i="1">
                <a:latin typeface="Times New Roman"/>
                <a:cs typeface="Times New Roman"/>
              </a:rPr>
              <a:t>do </a:t>
            </a:r>
            <a:r>
              <a:rPr dirty="0" sz="1100" spc="5" i="1">
                <a:latin typeface="Times New Roman"/>
                <a:cs typeface="Times New Roman"/>
              </a:rPr>
              <a:t>not represent: any  underlying </a:t>
            </a:r>
            <a:r>
              <a:rPr dirty="0" sz="1100" spc="10" i="1">
                <a:latin typeface="Times New Roman"/>
                <a:cs typeface="Times New Roman"/>
              </a:rPr>
              <a:t>economic change. </a:t>
            </a:r>
            <a:r>
              <a:rPr dirty="0" sz="1100" spc="5" i="1">
                <a:latin typeface="Times New Roman"/>
                <a:cs typeface="Times New Roman"/>
              </a:rPr>
              <a:t>In </a:t>
            </a:r>
            <a:r>
              <a:rPr dirty="0" sz="1100" spc="10" i="1">
                <a:latin typeface="Times New Roman"/>
                <a:cs typeface="Times New Roman"/>
              </a:rPr>
              <a:t>other </a:t>
            </a:r>
            <a:r>
              <a:rPr dirty="0" sz="1100" spc="5" i="1">
                <a:latin typeface="Times New Roman"/>
                <a:cs typeface="Times New Roman"/>
              </a:rPr>
              <a:t>words, the executives think </a:t>
            </a:r>
            <a:r>
              <a:rPr dirty="0" sz="1100" spc="10" i="1">
                <a:latin typeface="Times New Roman"/>
                <a:cs typeface="Times New Roman"/>
              </a:rPr>
              <a:t>they are smart and </a:t>
            </a:r>
            <a:r>
              <a:rPr dirty="0" sz="1100" spc="5" i="1">
                <a:latin typeface="Times New Roman"/>
                <a:cs typeface="Times New Roman"/>
              </a:rPr>
              <a:t>the  </a:t>
            </a:r>
            <a:r>
              <a:rPr dirty="0" sz="1100" spc="10" i="1">
                <a:latin typeface="Times New Roman"/>
                <a:cs typeface="Times New Roman"/>
              </a:rPr>
              <a:t>market </a:t>
            </a:r>
            <a:r>
              <a:rPr dirty="0" sz="1100" i="1">
                <a:latin typeface="Times New Roman"/>
                <a:cs typeface="Times New Roman"/>
              </a:rPr>
              <a:t>is </a:t>
            </a:r>
            <a:r>
              <a:rPr dirty="0" sz="1100" spc="10" i="1">
                <a:latin typeface="Times New Roman"/>
                <a:cs typeface="Times New Roman"/>
              </a:rPr>
              <a:t>dumb. The </a:t>
            </a:r>
            <a:r>
              <a:rPr dirty="0" sz="1100" spc="5" i="1">
                <a:latin typeface="Times New Roman"/>
                <a:cs typeface="Times New Roman"/>
              </a:rPr>
              <a:t>market is smart. Apparently the </a:t>
            </a:r>
            <a:r>
              <a:rPr dirty="0" sz="1100" spc="15" i="1">
                <a:latin typeface="Times New Roman"/>
                <a:cs typeface="Times New Roman"/>
              </a:rPr>
              <a:t>dumb </a:t>
            </a:r>
            <a:r>
              <a:rPr dirty="0" sz="1100" spc="10" i="1">
                <a:latin typeface="Times New Roman"/>
                <a:cs typeface="Times New Roman"/>
              </a:rPr>
              <a:t>one </a:t>
            </a:r>
            <a:r>
              <a:rPr dirty="0" sz="1100" spc="5" i="1">
                <a:latin typeface="Times New Roman"/>
                <a:cs typeface="Times New Roman"/>
              </a:rPr>
              <a:t>is </a:t>
            </a:r>
            <a:r>
              <a:rPr dirty="0" sz="1100" spc="10" i="1">
                <a:latin typeface="Times New Roman"/>
                <a:cs typeface="Times New Roman"/>
              </a:rPr>
              <a:t>the corporate </a:t>
            </a:r>
            <a:r>
              <a:rPr dirty="0" sz="1100" spc="5" i="1">
                <a:latin typeface="Times New Roman"/>
                <a:cs typeface="Times New Roman"/>
              </a:rPr>
              <a:t>executive  </a:t>
            </a:r>
            <a:r>
              <a:rPr dirty="0" sz="1100" spc="10" i="1">
                <a:latin typeface="Times New Roman"/>
                <a:cs typeface="Times New Roman"/>
              </a:rPr>
              <a:t>caught up </a:t>
            </a:r>
            <a:r>
              <a:rPr dirty="0" sz="1100" spc="5" i="1">
                <a:latin typeface="Times New Roman"/>
                <a:cs typeface="Times New Roman"/>
              </a:rPr>
              <a:t>in the earnings-per-share</a:t>
            </a:r>
            <a:r>
              <a:rPr dirty="0" sz="1100" spc="15" i="1">
                <a:latin typeface="Times New Roman"/>
                <a:cs typeface="Times New Roman"/>
              </a:rPr>
              <a:t> </a:t>
            </a:r>
            <a:r>
              <a:rPr dirty="0" sz="1100" spc="5" i="1">
                <a:latin typeface="Times New Roman"/>
                <a:cs typeface="Times New Roman"/>
              </a:rPr>
              <a:t>mystique."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formal definition of cash flow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net: income after taxes </a:t>
            </a:r>
            <a:r>
              <a:rPr dirty="0" sz="1100" spc="5">
                <a:latin typeface="Times New Roman"/>
                <a:cs typeface="Times New Roman"/>
              </a:rPr>
              <a:t>plus non-cash </a:t>
            </a:r>
            <a:r>
              <a:rPr dirty="0" sz="1100" spc="10">
                <a:latin typeface="Times New Roman"/>
                <a:cs typeface="Times New Roman"/>
              </a:rPr>
              <a:t>expenses.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most important </a:t>
            </a:r>
            <a:r>
              <a:rPr dirty="0" sz="1100" spc="10">
                <a:latin typeface="Times New Roman"/>
                <a:cs typeface="Times New Roman"/>
              </a:rPr>
              <a:t>non-cash expense </a:t>
            </a:r>
            <a:r>
              <a:rPr dirty="0" sz="1100" spc="5">
                <a:latin typeface="Times New Roman"/>
                <a:cs typeface="Times New Roman"/>
              </a:rPr>
              <a:t>is depreciation. Depreciation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tax-deductible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expense, </a:t>
            </a:r>
            <a:r>
              <a:rPr dirty="0" sz="1100" spc="10">
                <a:latin typeface="Times New Roman"/>
                <a:cs typeface="Times New Roman"/>
              </a:rPr>
              <a:t>but no check </a:t>
            </a:r>
            <a:r>
              <a:rPr dirty="0" sz="1100" spc="5">
                <a:latin typeface="Times New Roman"/>
                <a:cs typeface="Times New Roman"/>
              </a:rPr>
              <a:t>is written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2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funds </a:t>
            </a:r>
            <a:r>
              <a:rPr dirty="0" sz="1100" spc="10">
                <a:latin typeface="Times New Roman"/>
                <a:cs typeface="Times New Roman"/>
              </a:rPr>
              <a:t>leave the firm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for depreciation  expense; it is non-cash.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financial analysts </a:t>
            </a:r>
            <a:r>
              <a:rPr dirty="0" sz="1100" spc="10">
                <a:latin typeface="Times New Roman"/>
                <a:cs typeface="Times New Roman"/>
              </a:rPr>
              <a:t>calculate a </a:t>
            </a:r>
            <a:r>
              <a:rPr dirty="0" sz="1100" spc="5">
                <a:latin typeface="Times New Roman"/>
                <a:cs typeface="Times New Roman"/>
              </a:rPr>
              <a:t>variation </a:t>
            </a:r>
            <a:r>
              <a:rPr dirty="0" sz="1100" spc="15">
                <a:latin typeface="Times New Roman"/>
                <a:cs typeface="Times New Roman"/>
              </a:rPr>
              <a:t>known </a:t>
            </a:r>
            <a:r>
              <a:rPr dirty="0" sz="1100" spc="10">
                <a:latin typeface="Times New Roman"/>
                <a:cs typeface="Times New Roman"/>
              </a:rPr>
              <a:t>as free cash  </a:t>
            </a:r>
            <a:r>
              <a:rPr dirty="0" sz="1100" spc="5">
                <a:latin typeface="Times New Roman"/>
                <a:cs typeface="Times New Roman"/>
              </a:rPr>
              <a:t>flow, often defined </a:t>
            </a:r>
            <a:r>
              <a:rPr dirty="0" sz="1100" spc="10">
                <a:latin typeface="Times New Roman"/>
                <a:cs typeface="Times New Roman"/>
              </a:rPr>
              <a:t>as net income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taxes </a:t>
            </a:r>
            <a:r>
              <a:rPr dirty="0" sz="1100" spc="5">
                <a:latin typeface="Times New Roman"/>
                <a:cs typeface="Times New Roman"/>
              </a:rPr>
              <a:t>plus non-cash </a:t>
            </a:r>
            <a:r>
              <a:rPr dirty="0" sz="1100" spc="10">
                <a:latin typeface="Times New Roman"/>
                <a:cs typeface="Times New Roman"/>
              </a:rPr>
              <a:t>expenses minus </a:t>
            </a:r>
            <a:r>
              <a:rPr dirty="0" sz="1100" spc="5">
                <a:latin typeface="Times New Roman"/>
                <a:cs typeface="Times New Roman"/>
              </a:rPr>
              <a:t>required </a:t>
            </a:r>
            <a:r>
              <a:rPr dirty="0" sz="1100" spc="10">
                <a:latin typeface="Times New Roman"/>
                <a:cs typeface="Times New Roman"/>
              </a:rPr>
              <a:t>capital  </a:t>
            </a:r>
            <a:r>
              <a:rPr dirty="0" sz="1100" spc="5">
                <a:latin typeface="Times New Roman"/>
                <a:cs typeface="Times New Roman"/>
              </a:rPr>
              <a:t>expenditures. This </a:t>
            </a:r>
            <a:r>
              <a:rPr dirty="0" sz="1100" spc="10">
                <a:latin typeface="Times New Roman"/>
                <a:cs typeface="Times New Roman"/>
              </a:rPr>
              <a:t>concept </a:t>
            </a:r>
            <a:r>
              <a:rPr dirty="0" sz="1100" spc="5">
                <a:latin typeface="Times New Roman"/>
                <a:cs typeface="Times New Roman"/>
              </a:rPr>
              <a:t>recognizes that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though the </a:t>
            </a:r>
            <a:r>
              <a:rPr dirty="0" sz="1100" spc="10">
                <a:latin typeface="Times New Roman"/>
                <a:cs typeface="Times New Roman"/>
              </a:rPr>
              <a:t>checking </a:t>
            </a:r>
            <a:r>
              <a:rPr dirty="0" sz="1100" spc="5">
                <a:latin typeface="Times New Roman"/>
                <a:cs typeface="Times New Roman"/>
              </a:rPr>
              <a:t>account contains  certain </a:t>
            </a:r>
            <a:r>
              <a:rPr dirty="0" sz="1100" spc="10">
                <a:latin typeface="Times New Roman"/>
                <a:cs typeface="Times New Roman"/>
              </a:rPr>
              <a:t>funds, </a:t>
            </a:r>
            <a:r>
              <a:rPr dirty="0" sz="1100" spc="5">
                <a:latin typeface="Times New Roman"/>
                <a:cs typeface="Times New Roman"/>
              </a:rPr>
              <a:t>they are not necessarily available for discretionary use. If </a:t>
            </a:r>
            <a:r>
              <a:rPr dirty="0" sz="1100" spc="10">
                <a:latin typeface="Times New Roman"/>
                <a:cs typeface="Times New Roman"/>
              </a:rPr>
              <a:t>a firm must replace  a </a:t>
            </a:r>
            <a:r>
              <a:rPr dirty="0" sz="1100" spc="5">
                <a:latin typeface="Times New Roman"/>
                <a:cs typeface="Times New Roman"/>
              </a:rPr>
              <a:t>fleet of trucks </a:t>
            </a:r>
            <a:r>
              <a:rPr dirty="0" sz="1100" spc="10">
                <a:latin typeface="Times New Roman"/>
                <a:cs typeface="Times New Roman"/>
              </a:rPr>
              <a:t>next </a:t>
            </a:r>
            <a:r>
              <a:rPr dirty="0" sz="1100" spc="5">
                <a:latin typeface="Times New Roman"/>
                <a:cs typeface="Times New Roman"/>
              </a:rPr>
              <a:t>month, </a:t>
            </a:r>
            <a:r>
              <a:rPr dirty="0" sz="1100" spc="10">
                <a:latin typeface="Times New Roman"/>
                <a:cs typeface="Times New Roman"/>
              </a:rPr>
              <a:t>the money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do so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encumbered and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viewed </a:t>
            </a:r>
            <a:r>
              <a:rPr dirty="0" sz="1100" spc="5">
                <a:latin typeface="Times New Roman"/>
                <a:cs typeface="Times New Roman"/>
              </a:rPr>
              <a:t>as  profit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distributed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invested in </a:t>
            </a:r>
            <a:r>
              <a:rPr dirty="0" sz="1100" spc="10">
                <a:latin typeface="Times New Roman"/>
                <a:cs typeface="Times New Roman"/>
              </a:rPr>
              <a:t>new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ventures.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Some evidence </a:t>
            </a:r>
            <a:r>
              <a:rPr dirty="0" sz="1100" spc="5">
                <a:latin typeface="Times New Roman"/>
                <a:cs typeface="Times New Roman"/>
              </a:rPr>
              <a:t>indicates that </a:t>
            </a:r>
            <a:r>
              <a:rPr dirty="0" sz="1100" spc="10">
                <a:latin typeface="Times New Roman"/>
                <a:cs typeface="Times New Roman"/>
              </a:rPr>
              <a:t>market valuation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more a function of </a:t>
            </a: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flow  than </a:t>
            </a:r>
            <a:r>
              <a:rPr dirty="0" sz="1100" spc="10">
                <a:latin typeface="Times New Roman"/>
                <a:cs typeface="Times New Roman"/>
              </a:rPr>
              <a:t>corporate earnings.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famous </a:t>
            </a:r>
            <a:r>
              <a:rPr dirty="0" sz="1100" spc="5">
                <a:latin typeface="Times New Roman"/>
                <a:cs typeface="Times New Roman"/>
              </a:rPr>
              <a:t>study by </a:t>
            </a:r>
            <a:r>
              <a:rPr dirty="0" sz="1100" spc="10">
                <a:latin typeface="Times New Roman"/>
                <a:cs typeface="Times New Roman"/>
              </a:rPr>
              <a:t>Kaplan and Roll examined </a:t>
            </a:r>
            <a:r>
              <a:rPr dirty="0" sz="1100" spc="5">
                <a:latin typeface="Times New Roman"/>
                <a:cs typeface="Times New Roman"/>
              </a:rPr>
              <a:t>market reaction to  changes in depreciation-methods.24 Switching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straight-line to an accelerated </a:t>
            </a:r>
            <a:r>
              <a:rPr dirty="0" sz="1100" spc="10">
                <a:latin typeface="Times New Roman"/>
                <a:cs typeface="Times New Roman"/>
              </a:rPr>
              <a:t>method 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decrease </a:t>
            </a:r>
            <a:r>
              <a:rPr dirty="0" sz="1100" spc="5">
                <a:latin typeface="Times New Roman"/>
                <a:cs typeface="Times New Roman"/>
              </a:rPr>
              <a:t>earnings but increase cash </a:t>
            </a:r>
            <a:r>
              <a:rPr dirty="0" sz="1100" spc="10">
                <a:latin typeface="Times New Roman"/>
                <a:cs typeface="Times New Roman"/>
              </a:rPr>
              <a:t>flow; </a:t>
            </a:r>
            <a:r>
              <a:rPr dirty="0" sz="1100" spc="5">
                <a:latin typeface="Times New Roman"/>
                <a:cs typeface="Times New Roman"/>
              </a:rPr>
              <a:t>switching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accelerated method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7652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51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6989"/>
            <a:ext cx="5335905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straight-line will </a:t>
            </a:r>
            <a:r>
              <a:rPr dirty="0" sz="1100" spc="10">
                <a:latin typeface="Times New Roman"/>
                <a:cs typeface="Times New Roman"/>
              </a:rPr>
              <a:t>do just the </a:t>
            </a:r>
            <a:r>
              <a:rPr dirty="0" sz="1100" spc="5">
                <a:latin typeface="Times New Roman"/>
                <a:cs typeface="Times New Roman"/>
              </a:rPr>
              <a:t>opposite. </a:t>
            </a:r>
            <a:r>
              <a:rPr dirty="0" sz="1100" spc="10">
                <a:latin typeface="Times New Roman"/>
                <a:cs typeface="Times New Roman"/>
              </a:rPr>
              <a:t>This study </a:t>
            </a:r>
            <a:r>
              <a:rPr dirty="0" sz="1100" spc="5">
                <a:latin typeface="Times New Roman"/>
                <a:cs typeface="Times New Roman"/>
              </a:rPr>
              <a:t>found </a:t>
            </a:r>
            <a:r>
              <a:rPr dirty="0" sz="1100" spc="10">
                <a:latin typeface="Times New Roman"/>
                <a:cs typeface="Times New Roman"/>
              </a:rPr>
              <a:t>that the market </a:t>
            </a:r>
            <a:r>
              <a:rPr dirty="0" sz="1100" spc="5">
                <a:latin typeface="Times New Roman"/>
                <a:cs typeface="Times New Roman"/>
              </a:rPr>
              <a:t>reacts </a:t>
            </a:r>
            <a:r>
              <a:rPr dirty="0" sz="1100" spc="10">
                <a:latin typeface="Times New Roman"/>
                <a:cs typeface="Times New Roman"/>
              </a:rPr>
              <a:t>negatively to  </a:t>
            </a:r>
            <a:r>
              <a:rPr dirty="0" sz="1100" spc="5">
                <a:latin typeface="Times New Roman"/>
                <a:cs typeface="Times New Roman"/>
              </a:rPr>
              <a:t>firms that increase earnings at the </a:t>
            </a:r>
            <a:r>
              <a:rPr dirty="0" sz="1100" spc="10">
                <a:latin typeface="Times New Roman"/>
                <a:cs typeface="Times New Roman"/>
              </a:rPr>
              <a:t>expense </a:t>
            </a:r>
            <a:r>
              <a:rPr dirty="0" sz="1100" spc="5">
                <a:latin typeface="Times New Roman"/>
                <a:cs typeface="Times New Roman"/>
              </a:rPr>
              <a:t>of cash flow,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vice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versa.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0"/>
              </a:lnSpc>
            </a:pPr>
            <a:r>
              <a:rPr dirty="0" sz="1100" spc="5">
                <a:latin typeface="Times New Roman"/>
                <a:cs typeface="Times New Roman"/>
              </a:rPr>
              <a:t>Statement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Financial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Accounting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Standard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number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95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requires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firm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separate</a:t>
            </a:r>
            <a:r>
              <a:rPr dirty="0" sz="1100" spc="20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cash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flows from </a:t>
            </a:r>
            <a:r>
              <a:rPr dirty="0" sz="1100" spc="5">
                <a:latin typeface="Times New Roman"/>
                <a:cs typeface="Times New Roman"/>
              </a:rPr>
              <a:t>operations, financing activities, </a:t>
            </a:r>
            <a:r>
              <a:rPr dirty="0" sz="1100" spc="10">
                <a:latin typeface="Times New Roman"/>
                <a:cs typeface="Times New Roman"/>
              </a:rPr>
              <a:t>and investment </a:t>
            </a:r>
            <a:r>
              <a:rPr dirty="0" sz="1100" spc="5">
                <a:latin typeface="Times New Roman"/>
                <a:cs typeface="Times New Roman"/>
              </a:rPr>
              <a:t>activities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its statement of  </a:t>
            </a:r>
            <a:r>
              <a:rPr dirty="0" sz="1100" spc="10">
                <a:latin typeface="Times New Roman"/>
                <a:cs typeface="Times New Roman"/>
              </a:rPr>
              <a:t>cash </a:t>
            </a:r>
            <a:r>
              <a:rPr dirty="0" sz="1100" spc="5">
                <a:latin typeface="Times New Roman"/>
                <a:cs typeface="Times New Roman"/>
              </a:rPr>
              <a:t>flows. </a:t>
            </a:r>
            <a:r>
              <a:rPr dirty="0" sz="1100" spc="10">
                <a:latin typeface="Times New Roman"/>
                <a:cs typeface="Times New Roman"/>
              </a:rPr>
              <a:t>However, these numbers </a:t>
            </a:r>
            <a:r>
              <a:rPr dirty="0" sz="1100" spc="5">
                <a:latin typeface="Times New Roman"/>
                <a:cs typeface="Times New Roman"/>
              </a:rPr>
              <a:t>hold </a:t>
            </a:r>
            <a:r>
              <a:rPr dirty="0" sz="1100" spc="10">
                <a:latin typeface="Times New Roman"/>
                <a:cs typeface="Times New Roman"/>
              </a:rPr>
              <a:t>more than </a:t>
            </a:r>
            <a:r>
              <a:rPr dirty="0" sz="1100" spc="5">
                <a:latin typeface="Times New Roman"/>
                <a:cs typeface="Times New Roman"/>
              </a:rPr>
              <a:t>initially </a:t>
            </a:r>
            <a:r>
              <a:rPr dirty="0" sz="1100" spc="10">
                <a:latin typeface="Times New Roman"/>
                <a:cs typeface="Times New Roman"/>
              </a:rPr>
              <a:t>meets the eye. Cash </a:t>
            </a:r>
            <a:r>
              <a:rPr dirty="0" sz="1100" spc="5">
                <a:latin typeface="Times New Roman"/>
                <a:cs typeface="Times New Roman"/>
              </a:rPr>
              <a:t>flow </a:t>
            </a:r>
            <a:r>
              <a:rPr dirty="0" sz="1100" spc="10">
                <a:latin typeface="Times New Roman"/>
                <a:cs typeface="Times New Roman"/>
              </a:rPr>
              <a:t>from  </a:t>
            </a:r>
            <a:r>
              <a:rPr dirty="0" sz="1100" spc="5">
                <a:latin typeface="Times New Roman"/>
                <a:cs typeface="Times New Roman"/>
              </a:rPr>
              <a:t>operations is the firm's lifeblood. If this statistic is weak, it calls into question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firm's  health or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its ability to survive. In this </a:t>
            </a:r>
            <a:r>
              <a:rPr dirty="0" sz="1100" spc="10">
                <a:latin typeface="Times New Roman"/>
                <a:cs typeface="Times New Roman"/>
              </a:rPr>
              <a:t>example, cash </a:t>
            </a:r>
            <a:r>
              <a:rPr dirty="0" sz="1100" spc="5">
                <a:latin typeface="Times New Roman"/>
                <a:cs typeface="Times New Roman"/>
              </a:rPr>
              <a:t>flow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operations steadily  declined </a:t>
            </a:r>
            <a:r>
              <a:rPr dirty="0" sz="1100" spc="10">
                <a:latin typeface="Times New Roman"/>
                <a:cs typeface="Times New Roman"/>
              </a:rPr>
              <a:t>over the </a:t>
            </a:r>
            <a:r>
              <a:rPr dirty="0" sz="1100" spc="5">
                <a:latin typeface="Times New Roman"/>
                <a:cs typeface="Times New Roman"/>
              </a:rPr>
              <a:t>four years, </a:t>
            </a:r>
            <a:r>
              <a:rPr dirty="0" sz="1100" spc="10">
                <a:latin typeface="Times New Roman"/>
                <a:cs typeface="Times New Roman"/>
              </a:rPr>
              <a:t>from $88 </a:t>
            </a:r>
            <a:r>
              <a:rPr dirty="0" sz="1100" spc="5">
                <a:latin typeface="Times New Roman"/>
                <a:cs typeface="Times New Roman"/>
              </a:rPr>
              <a:t>million in </a:t>
            </a:r>
            <a:r>
              <a:rPr dirty="0" sz="1100" spc="10">
                <a:latin typeface="Times New Roman"/>
                <a:cs typeface="Times New Roman"/>
              </a:rPr>
              <a:t>1996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$35 </a:t>
            </a:r>
            <a:r>
              <a:rPr dirty="0" sz="1100" spc="5">
                <a:latin typeface="Times New Roman"/>
                <a:cs typeface="Times New Roman"/>
              </a:rPr>
              <a:t>million in 1999.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past  two years the </a:t>
            </a:r>
            <a:r>
              <a:rPr dirty="0" sz="1100" spc="5">
                <a:latin typeface="Times New Roman"/>
                <a:cs typeface="Times New Roman"/>
              </a:rPr>
              <a:t>firm's operating cash flow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insufficient </a:t>
            </a:r>
            <a:r>
              <a:rPr dirty="0" sz="1100" spc="10">
                <a:latin typeface="Times New Roman"/>
                <a:cs typeface="Times New Roman"/>
              </a:rPr>
              <a:t>to cover the </a:t>
            </a:r>
            <a:r>
              <a:rPr dirty="0" sz="1100" spc="5">
                <a:latin typeface="Times New Roman"/>
                <a:cs typeface="Times New Roman"/>
              </a:rPr>
              <a:t>dividends paid. In  fact, </a:t>
            </a:r>
            <a:r>
              <a:rPr dirty="0" sz="1100" spc="10">
                <a:latin typeface="Times New Roman"/>
                <a:cs typeface="Times New Roman"/>
              </a:rPr>
              <a:t>equipment </a:t>
            </a:r>
            <a:r>
              <a:rPr dirty="0" sz="1100" spc="5">
                <a:latin typeface="Times New Roman"/>
                <a:cs typeface="Times New Roman"/>
              </a:rPr>
              <a:t>sales </a:t>
            </a:r>
            <a:r>
              <a:rPr dirty="0" sz="1100" spc="10">
                <a:latin typeface="Times New Roman"/>
                <a:cs typeface="Times New Roman"/>
              </a:rPr>
              <a:t>helped provide the </a:t>
            </a:r>
            <a:r>
              <a:rPr dirty="0" sz="1100" spc="5">
                <a:latin typeface="Times New Roman"/>
                <a:cs typeface="Times New Roman"/>
              </a:rPr>
              <a:t>funds necessary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dividend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checks.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Similarly, the firm borrowed $20 </a:t>
            </a:r>
            <a:r>
              <a:rPr dirty="0" sz="1100" spc="5">
                <a:latin typeface="Times New Roman"/>
                <a:cs typeface="Times New Roman"/>
              </a:rPr>
              <a:t>million in </a:t>
            </a:r>
            <a:r>
              <a:rPr dirty="0" sz="1100" spc="10">
                <a:latin typeface="Times New Roman"/>
                <a:cs typeface="Times New Roman"/>
              </a:rPr>
              <a:t>1997.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not clear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this statement </a:t>
            </a:r>
            <a:r>
              <a:rPr dirty="0" sz="1100" spc="10">
                <a:latin typeface="Times New Roman"/>
                <a:cs typeface="Times New Roman"/>
              </a:rPr>
              <a:t>whether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those </a:t>
            </a:r>
            <a:r>
              <a:rPr dirty="0" sz="1100" spc="5">
                <a:latin typeface="Times New Roman"/>
                <a:cs typeface="Times New Roman"/>
              </a:rPr>
              <a:t>funds productively. While net </a:t>
            </a:r>
            <a:r>
              <a:rPr dirty="0" sz="1100" spc="10">
                <a:latin typeface="Times New Roman"/>
                <a:cs typeface="Times New Roman"/>
              </a:rPr>
              <a:t>income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the following year,  operating cash </a:t>
            </a:r>
            <a:r>
              <a:rPr dirty="0" sz="1100" spc="10">
                <a:latin typeface="Times New Roman"/>
                <a:cs typeface="Times New Roman"/>
              </a:rPr>
              <a:t>flow was down. </a:t>
            </a:r>
            <a:r>
              <a:rPr dirty="0" sz="1100" spc="5">
                <a:latin typeface="Times New Roman"/>
                <a:cs typeface="Times New Roman"/>
              </a:rPr>
              <a:t>Accounts </a:t>
            </a:r>
            <a:r>
              <a:rPr dirty="0" sz="1100" spc="10">
                <a:latin typeface="Times New Roman"/>
                <a:cs typeface="Times New Roman"/>
              </a:rPr>
              <a:t>receivable and </a:t>
            </a:r>
            <a:r>
              <a:rPr dirty="0" sz="1100" spc="5">
                <a:latin typeface="Times New Roman"/>
                <a:cs typeface="Times New Roman"/>
              </a:rPr>
              <a:t>inventory </a:t>
            </a:r>
            <a:r>
              <a:rPr dirty="0" sz="1100" spc="10">
                <a:latin typeface="Times New Roman"/>
                <a:cs typeface="Times New Roman"/>
              </a:rPr>
              <a:t>rose </a:t>
            </a:r>
            <a:r>
              <a:rPr dirty="0" sz="1100" spc="5">
                <a:latin typeface="Times New Roman"/>
                <a:cs typeface="Times New Roman"/>
              </a:rPr>
              <a:t>substantially;  </a:t>
            </a:r>
            <a:r>
              <a:rPr dirty="0" sz="1100" spc="10">
                <a:latin typeface="Times New Roman"/>
                <a:cs typeface="Times New Roman"/>
              </a:rPr>
              <a:t>analysts know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10">
                <a:latin typeface="Times New Roman"/>
                <a:cs typeface="Times New Roman"/>
              </a:rPr>
              <a:t>changes may be a bad </a:t>
            </a:r>
            <a:r>
              <a:rPr dirty="0" sz="1100" spc="5">
                <a:latin typeface="Times New Roman"/>
                <a:cs typeface="Times New Roman"/>
              </a:rPr>
              <a:t>sign. </a:t>
            </a:r>
            <a:r>
              <a:rPr dirty="0" sz="1100" spc="10">
                <a:latin typeface="Times New Roman"/>
                <a:cs typeface="Times New Roman"/>
              </a:rPr>
              <a:t>Accounts receivable can be </a:t>
            </a:r>
            <a:r>
              <a:rPr dirty="0" sz="1100" spc="5">
                <a:latin typeface="Times New Roman"/>
                <a:cs typeface="Times New Roman"/>
              </a:rPr>
              <a:t>increased by  easing credit terms, and rising inventory levels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indicate that customers are </a:t>
            </a:r>
            <a:r>
              <a:rPr dirty="0" sz="1100" spc="10">
                <a:latin typeface="Times New Roman"/>
                <a:cs typeface="Times New Roman"/>
              </a:rPr>
              <a:t>not buying  </a:t>
            </a:r>
            <a:r>
              <a:rPr dirty="0" sz="1100" spc="5">
                <a:latin typeface="Times New Roman"/>
                <a:cs typeface="Times New Roman"/>
              </a:rPr>
              <a:t>the firm's products. Perhaps </a:t>
            </a:r>
            <a:r>
              <a:rPr dirty="0" sz="1100" spc="10">
                <a:latin typeface="Times New Roman"/>
                <a:cs typeface="Times New Roman"/>
              </a:rPr>
              <a:t>the firm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long-term debt </a:t>
            </a:r>
            <a:r>
              <a:rPr dirty="0" sz="1100" spc="5">
                <a:latin typeface="Times New Roman"/>
                <a:cs typeface="Times New Roman"/>
              </a:rPr>
              <a:t>to finance the acquisition of  </a:t>
            </a:r>
            <a:r>
              <a:rPr dirty="0" sz="1100" spc="10">
                <a:latin typeface="Times New Roman"/>
                <a:cs typeface="Times New Roman"/>
              </a:rPr>
              <a:t>current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assets.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cash </a:t>
            </a:r>
            <a:r>
              <a:rPr dirty="0" sz="1100" spc="5">
                <a:latin typeface="Times New Roman"/>
                <a:cs typeface="Times New Roman"/>
              </a:rPr>
              <a:t>flow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operations figures are </a:t>
            </a:r>
            <a:r>
              <a:rPr dirty="0" sz="1100" spc="10">
                <a:latin typeface="Times New Roman"/>
                <a:cs typeface="Times New Roman"/>
              </a:rPr>
              <a:t>widely used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check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firm's earnings  quality. Rising earnings associated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declining operating cash flow </a:t>
            </a:r>
            <a:r>
              <a:rPr dirty="0" sz="1100" spc="10">
                <a:latin typeface="Times New Roman"/>
                <a:cs typeface="Times New Roman"/>
              </a:rPr>
              <a:t>means the </a:t>
            </a:r>
            <a:r>
              <a:rPr dirty="0" sz="1100" spc="5">
                <a:latin typeface="Times New Roman"/>
                <a:cs typeface="Times New Roman"/>
              </a:rPr>
              <a:t>earnings  are of </a:t>
            </a:r>
            <a:r>
              <a:rPr dirty="0" sz="1100" spc="10">
                <a:latin typeface="Times New Roman"/>
                <a:cs typeface="Times New Roman"/>
              </a:rPr>
              <a:t>low quality-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 analyst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temper estimates of future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 spc="5">
                <a:latin typeface="Times New Roman"/>
                <a:cs typeface="Times New Roman"/>
              </a:rPr>
              <a:t>or earnings 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earnings are </a:t>
            </a:r>
            <a:r>
              <a:rPr dirty="0" sz="1100" spc="10">
                <a:latin typeface="Times New Roman"/>
                <a:cs typeface="Times New Roman"/>
              </a:rPr>
              <a:t>low </a:t>
            </a:r>
            <a:r>
              <a:rPr dirty="0" sz="1100" spc="5">
                <a:latin typeface="Times New Roman"/>
                <a:cs typeface="Times New Roman"/>
              </a:rPr>
              <a:t>quality.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this reason,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statement of cash </a:t>
            </a:r>
            <a:r>
              <a:rPr dirty="0" sz="1100" spc="10">
                <a:latin typeface="Times New Roman"/>
                <a:cs typeface="Times New Roman"/>
              </a:rPr>
              <a:t>flows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useful analytical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tool.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Cash Flow from operations </a:t>
            </a:r>
            <a:r>
              <a:rPr dirty="0" sz="1100" b="1" i="1">
                <a:latin typeface="Times New Roman"/>
                <a:cs typeface="Times New Roman"/>
              </a:rPr>
              <a:t>is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firm’s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lifeblood.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Small-Cap, Mid-Cap, and Large-Cap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Stocks: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5">
                <a:latin typeface="Times New Roman"/>
                <a:cs typeface="Times New Roman"/>
              </a:rPr>
              <a:t>consideration in fundamental stock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analysis relates 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size of the firm.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Currently, firms are categorized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small-cap, mid-cap, or large-cap, cap being </a:t>
            </a:r>
            <a:r>
              <a:rPr dirty="0" sz="1100" spc="5">
                <a:latin typeface="Times New Roman"/>
                <a:cs typeface="Times New Roman"/>
              </a:rPr>
              <a:t>short </a:t>
            </a:r>
            <a:r>
              <a:rPr dirty="0" sz="1100" spc="10">
                <a:latin typeface="Times New Roman"/>
                <a:cs typeface="Times New Roman"/>
              </a:rPr>
              <a:t>for  </a:t>
            </a:r>
            <a:r>
              <a:rPr dirty="0" sz="1100" spc="5">
                <a:latin typeface="Times New Roman"/>
                <a:cs typeface="Times New Roman"/>
              </a:rPr>
              <a:t>capitalization. Although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precise definition </a:t>
            </a:r>
            <a:r>
              <a:rPr dirty="0" sz="1100" spc="10">
                <a:latin typeface="Times New Roman"/>
                <a:cs typeface="Times New Roman"/>
              </a:rPr>
              <a:t>has been </a:t>
            </a:r>
            <a:r>
              <a:rPr dirty="0" sz="1100" spc="5">
                <a:latin typeface="Times New Roman"/>
                <a:cs typeface="Times New Roman"/>
              </a:rPr>
              <a:t>stated for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terms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analysts  consider </a:t>
            </a:r>
            <a:r>
              <a:rPr dirty="0" sz="1100" spc="10">
                <a:latin typeface="Times New Roman"/>
                <a:cs typeface="Times New Roman"/>
              </a:rPr>
              <a:t>a firm </a:t>
            </a:r>
            <a:r>
              <a:rPr dirty="0" sz="1100" spc="5">
                <a:latin typeface="Times New Roman"/>
                <a:cs typeface="Times New Roman"/>
              </a:rPr>
              <a:t>with capitalization less </a:t>
            </a:r>
            <a:r>
              <a:rPr dirty="0" sz="1100" spc="10">
                <a:latin typeface="Times New Roman"/>
                <a:cs typeface="Times New Roman"/>
              </a:rPr>
              <a:t>than $500 </a:t>
            </a:r>
            <a:r>
              <a:rPr dirty="0" sz="1100" spc="5">
                <a:latin typeface="Times New Roman"/>
                <a:cs typeface="Times New Roman"/>
              </a:rPr>
              <a:t>million to </a:t>
            </a:r>
            <a:r>
              <a:rPr dirty="0" sz="1100" spc="10">
                <a:latin typeface="Times New Roman"/>
                <a:cs typeface="Times New Roman"/>
              </a:rPr>
              <a:t>be a </a:t>
            </a:r>
            <a:r>
              <a:rPr dirty="0" sz="1100" spc="5">
                <a:latin typeface="Times New Roman"/>
                <a:cs typeface="Times New Roman"/>
              </a:rPr>
              <a:t>small </a:t>
            </a:r>
            <a:r>
              <a:rPr dirty="0" sz="1100" spc="10">
                <a:latin typeface="Times New Roman"/>
                <a:cs typeface="Times New Roman"/>
              </a:rPr>
              <a:t>cap </a:t>
            </a:r>
            <a:r>
              <a:rPr dirty="0" sz="1100" spc="5">
                <a:latin typeface="Times New Roman"/>
                <a:cs typeface="Times New Roman"/>
              </a:rPr>
              <a:t>stock' Lipper  Analytical Services defines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mid-cap </a:t>
            </a:r>
            <a:r>
              <a:rPr dirty="0" sz="1100" spc="10">
                <a:latin typeface="Times New Roman"/>
                <a:cs typeface="Times New Roman"/>
              </a:rPr>
              <a:t>•firm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with capitalization </a:t>
            </a:r>
            <a:r>
              <a:rPr dirty="0" sz="1100" spc="10">
                <a:latin typeface="Times New Roman"/>
                <a:cs typeface="Times New Roman"/>
              </a:rPr>
              <a:t>between $800 </a:t>
            </a:r>
            <a:r>
              <a:rPr dirty="0" sz="1100" spc="5">
                <a:latin typeface="Times New Roman"/>
                <a:cs typeface="Times New Roman"/>
              </a:rPr>
              <a:t>million  </a:t>
            </a:r>
            <a:r>
              <a:rPr dirty="0" sz="1100" spc="10">
                <a:latin typeface="Times New Roman"/>
                <a:cs typeface="Times New Roman"/>
              </a:rPr>
              <a:t>and $2 </a:t>
            </a:r>
            <a:r>
              <a:rPr dirty="0" sz="1100" spc="5">
                <a:latin typeface="Times New Roman"/>
                <a:cs typeface="Times New Roman"/>
              </a:rPr>
              <a:t>billion. Others </a:t>
            </a:r>
            <a:r>
              <a:rPr dirty="0" sz="1100" spc="10">
                <a:latin typeface="Times New Roman"/>
                <a:cs typeface="Times New Roman"/>
              </a:rPr>
              <a:t>extend the mid-cap range </a:t>
            </a:r>
            <a:r>
              <a:rPr dirty="0" sz="1100" spc="15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$6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billion.</a:t>
            </a: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Substantial financial research finds unusually good performance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small-cap </a:t>
            </a:r>
            <a:r>
              <a:rPr dirty="0" sz="1100" spc="10">
                <a:latin typeface="Times New Roman"/>
                <a:cs typeface="Times New Roman"/>
              </a:rPr>
              <a:t>stocks; </a:t>
            </a:r>
            <a:r>
              <a:rPr dirty="0" sz="1100" spc="5">
                <a:latin typeface="Times New Roman"/>
                <a:cs typeface="Times New Roman"/>
              </a:rPr>
              <a:t>this  </a:t>
            </a:r>
            <a:r>
              <a:rPr dirty="0" sz="1100" spc="10">
                <a:latin typeface="Times New Roman"/>
                <a:cs typeface="Times New Roman"/>
              </a:rPr>
              <a:t>phenomenon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sometimes called the small firm </a:t>
            </a:r>
            <a:r>
              <a:rPr dirty="0" sz="1100" spc="5">
                <a:latin typeface="Times New Roman"/>
                <a:cs typeface="Times New Roman"/>
              </a:rPr>
              <a:t>effect. </a:t>
            </a:r>
            <a:r>
              <a:rPr dirty="0" sz="1100" spc="10">
                <a:latin typeface="Times New Roman"/>
                <a:cs typeface="Times New Roman"/>
              </a:rPr>
              <a:t>Because of </a:t>
            </a:r>
            <a:r>
              <a:rPr dirty="0" sz="1100" spc="5">
                <a:latin typeface="Times New Roman"/>
                <a:cs typeface="Times New Roman"/>
              </a:rPr>
              <a:t>this effect,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analysts  devote particular attention to small-cap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Mid-cap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showed average </a:t>
            </a:r>
            <a:r>
              <a:rPr dirty="0" sz="1100" spc="5">
                <a:latin typeface="Times New Roman"/>
                <a:cs typeface="Times New Roman"/>
              </a:rPr>
              <a:t>earnings growth of </a:t>
            </a:r>
            <a:r>
              <a:rPr dirty="0" sz="1100" spc="10">
                <a:latin typeface="Times New Roman"/>
                <a:cs typeface="Times New Roman"/>
              </a:rPr>
              <a:t>15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during 1993, compared </a:t>
            </a:r>
            <a:r>
              <a:rPr dirty="0" sz="1100" spc="5">
                <a:latin typeface="Times New Roman"/>
                <a:cs typeface="Times New Roman"/>
              </a:rPr>
              <a:t>with  </a:t>
            </a:r>
            <a:r>
              <a:rPr dirty="0" sz="1100" spc="10">
                <a:latin typeface="Times New Roman"/>
                <a:cs typeface="Times New Roman"/>
              </a:rPr>
              <a:t>12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large-cap firms.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analysts </a:t>
            </a:r>
            <a:r>
              <a:rPr dirty="0" sz="1100" spc="5">
                <a:latin typeface="Times New Roman"/>
                <a:cs typeface="Times New Roman"/>
              </a:rPr>
              <a:t>believe </a:t>
            </a:r>
            <a:r>
              <a:rPr dirty="0" sz="1100" spc="10">
                <a:latin typeface="Times New Roman"/>
                <a:cs typeface="Times New Roman"/>
              </a:rPr>
              <a:t>the mid-caps </a:t>
            </a:r>
            <a:r>
              <a:rPr dirty="0" sz="1100" spc="5">
                <a:latin typeface="Times New Roman"/>
                <a:cs typeface="Times New Roman"/>
              </a:rPr>
              <a:t>offer particularly fertile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hunting </a:t>
            </a:r>
            <a:r>
              <a:rPr dirty="0" sz="1100" spc="10">
                <a:latin typeface="Times New Roman"/>
                <a:cs typeface="Times New Roman"/>
              </a:rPr>
              <a:t>ground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picker. Small-cap stocks tend to </a:t>
            </a:r>
            <a:r>
              <a:rPr dirty="0" sz="1100" spc="10">
                <a:latin typeface="Times New Roman"/>
                <a:cs typeface="Times New Roman"/>
              </a:rPr>
              <a:t>be more </a:t>
            </a:r>
            <a:r>
              <a:rPr dirty="0" sz="1100" spc="5">
                <a:latin typeface="Times New Roman"/>
                <a:cs typeface="Times New Roman"/>
              </a:rPr>
              <a:t>volatile, </a:t>
            </a:r>
            <a:r>
              <a:rPr dirty="0" sz="1100" spc="10">
                <a:latin typeface="Times New Roman"/>
                <a:cs typeface="Times New Roman"/>
              </a:rPr>
              <a:t>scaring away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risk-averse investors. Index </a:t>
            </a:r>
            <a:r>
              <a:rPr dirty="0" sz="1100" spc="10">
                <a:latin typeface="Times New Roman"/>
                <a:cs typeface="Times New Roman"/>
              </a:rPr>
              <a:t>funds and </a:t>
            </a:r>
            <a:r>
              <a:rPr dirty="0" sz="1100" spc="5">
                <a:latin typeface="Times New Roman"/>
                <a:cs typeface="Times New Roman"/>
              </a:rPr>
              <a:t>large institutional portfolios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large-cap  </a:t>
            </a:r>
            <a:r>
              <a:rPr dirty="0" sz="1100" spc="10">
                <a:latin typeface="Times New Roman"/>
                <a:cs typeface="Times New Roman"/>
              </a:rPr>
              <a:t>stocks.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likelihood of </a:t>
            </a:r>
            <a:r>
              <a:rPr dirty="0" sz="1100" spc="5">
                <a:latin typeface="Times New Roman"/>
                <a:cs typeface="Times New Roman"/>
              </a:rPr>
              <a:t>"striking </a:t>
            </a:r>
            <a:r>
              <a:rPr dirty="0" sz="1100" spc="10">
                <a:latin typeface="Times New Roman"/>
                <a:cs typeface="Times New Roman"/>
              </a:rPr>
              <a:t>oil"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superior analysis of these large-cap stocks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remote,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too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-trying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do the same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study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Prudential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found that since 1926 mid-cap stocks returned </a:t>
            </a:r>
            <a:r>
              <a:rPr dirty="0" sz="1100" spc="15">
                <a:latin typeface="Times New Roman"/>
                <a:cs typeface="Times New Roman"/>
              </a:rPr>
              <a:t>0-4% </a:t>
            </a:r>
            <a:r>
              <a:rPr dirty="0" sz="1100" spc="5">
                <a:latin typeface="Times New Roman"/>
                <a:cs typeface="Times New Roman"/>
              </a:rPr>
              <a:t>less  </a:t>
            </a:r>
            <a:r>
              <a:rPr dirty="0" sz="1100" spc="10">
                <a:latin typeface="Times New Roman"/>
                <a:cs typeface="Times New Roman"/>
              </a:rPr>
              <a:t>than small-cap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but were much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volatile. Many </a:t>
            </a:r>
            <a:r>
              <a:rPr dirty="0" sz="1100" spc="5">
                <a:latin typeface="Times New Roman"/>
                <a:cs typeface="Times New Roman"/>
              </a:rPr>
              <a:t>investors find </a:t>
            </a:r>
            <a:r>
              <a:rPr dirty="0" sz="1100" spc="10">
                <a:latin typeface="Times New Roman"/>
                <a:cs typeface="Times New Roman"/>
              </a:rPr>
              <a:t>that the </a:t>
            </a:r>
            <a:r>
              <a:rPr dirty="0" sz="1100" spc="5">
                <a:latin typeface="Times New Roman"/>
                <a:cs typeface="Times New Roman"/>
              </a:rPr>
              <a:t>risk-return  </a:t>
            </a:r>
            <a:r>
              <a:rPr dirty="0" sz="1100" spc="10">
                <a:latin typeface="Times New Roman"/>
                <a:cs typeface="Times New Roman"/>
              </a:rPr>
              <a:t>package </a:t>
            </a:r>
            <a:r>
              <a:rPr dirty="0" sz="1100" spc="5">
                <a:latin typeface="Times New Roman"/>
                <a:cs typeface="Times New Roman"/>
              </a:rPr>
              <a:t>historically offered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mid-caps is superior to that offered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small-  caps or the large-caps.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Future study on relative performance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capitalization is </a:t>
            </a:r>
            <a:r>
              <a:rPr dirty="0" sz="1100" spc="10">
                <a:latin typeface="Times New Roman"/>
                <a:cs typeface="Times New Roman"/>
              </a:rPr>
              <a:t>going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complicated by 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definitional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problem.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We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traditionally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defined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capitalization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current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7715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52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270" cy="761682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share price multiplied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the number </a:t>
            </a:r>
            <a:r>
              <a:rPr dirty="0" sz="1100" spc="5">
                <a:latin typeface="Times New Roman"/>
                <a:cs typeface="Times New Roman"/>
              </a:rPr>
              <a:t>of outstanding </a:t>
            </a:r>
            <a:r>
              <a:rPr dirty="0" sz="1100" spc="10">
                <a:latin typeface="Times New Roman"/>
                <a:cs typeface="Times New Roman"/>
              </a:rPr>
              <a:t>shares. </a:t>
            </a:r>
            <a:r>
              <a:rPr dirty="0" sz="1100" spc="5">
                <a:latin typeface="Times New Roman"/>
                <a:cs typeface="Times New Roman"/>
              </a:rPr>
              <a:t>This definition,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pose </a:t>
            </a:r>
            <a:r>
              <a:rPr dirty="0" sz="1100" spc="10">
                <a:latin typeface="Times New Roman"/>
                <a:cs typeface="Times New Roman"/>
              </a:rPr>
              <a:t>a dilemma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thoughtful security analyst. </a:t>
            </a:r>
            <a:r>
              <a:rPr dirty="0" sz="1100" spc="20">
                <a:latin typeface="Times New Roman"/>
                <a:cs typeface="Times New Roman"/>
              </a:rPr>
              <a:t>Y </a:t>
            </a:r>
            <a:r>
              <a:rPr dirty="0" sz="1100" spc="10">
                <a:latin typeface="Times New Roman"/>
                <a:cs typeface="Times New Roman"/>
              </a:rPr>
              <a:t>Suppose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are hired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large-  capitalization </a:t>
            </a:r>
            <a:r>
              <a:rPr dirty="0" sz="1100" spc="10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manager. Your </a:t>
            </a:r>
            <a:r>
              <a:rPr dirty="0" sz="1100" spc="5">
                <a:latin typeface="Times New Roman"/>
                <a:cs typeface="Times New Roman"/>
              </a:rPr>
              <a:t>job is to build </a:t>
            </a:r>
            <a:r>
              <a:rPr dirty="0" sz="1100" spc="10">
                <a:latin typeface="Times New Roman"/>
                <a:cs typeface="Times New Roman"/>
              </a:rPr>
              <a:t>and manage a </a:t>
            </a:r>
            <a:r>
              <a:rPr dirty="0" sz="1100" spc="5">
                <a:latin typeface="Times New Roman"/>
                <a:cs typeface="Times New Roman"/>
              </a:rPr>
              <a:t>portfolio of large-  </a:t>
            </a:r>
            <a:r>
              <a:rPr dirty="0" sz="1100" spc="10">
                <a:latin typeface="Times New Roman"/>
                <a:cs typeface="Times New Roman"/>
              </a:rPr>
              <a:t>cap </a:t>
            </a:r>
            <a:r>
              <a:rPr dirty="0" sz="1100" spc="5">
                <a:latin typeface="Times New Roman"/>
                <a:cs typeface="Times New Roman"/>
              </a:rPr>
              <a:t>stocks.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view a company </a:t>
            </a: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Yahoo! (YHOO, </a:t>
            </a:r>
            <a:r>
              <a:rPr dirty="0" sz="1100" spc="15">
                <a:latin typeface="Times New Roman"/>
                <a:cs typeface="Times New Roman"/>
              </a:rPr>
              <a:t>NASDAQ)? </a:t>
            </a:r>
            <a:r>
              <a:rPr dirty="0" sz="1100" spc="5">
                <a:latin typeface="Times New Roman"/>
                <a:cs typeface="Times New Roman"/>
              </a:rPr>
              <a:t>In February  </a:t>
            </a:r>
            <a:r>
              <a:rPr dirty="0" sz="1100" spc="10">
                <a:latin typeface="Times New Roman"/>
                <a:cs typeface="Times New Roman"/>
              </a:rPr>
              <a:t>2000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company's </a:t>
            </a:r>
            <a:r>
              <a:rPr dirty="0" sz="1100" spc="5">
                <a:latin typeface="Times New Roman"/>
                <a:cs typeface="Times New Roman"/>
              </a:rPr>
              <a:t>stock price of </a:t>
            </a:r>
            <a:r>
              <a:rPr dirty="0" sz="1100" spc="10">
                <a:latin typeface="Times New Roman"/>
                <a:cs typeface="Times New Roman"/>
              </a:rPr>
              <a:t>about $156 gave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a capitalization </a:t>
            </a:r>
            <a:r>
              <a:rPr dirty="0" sz="1100" spc="5">
                <a:latin typeface="Times New Roman"/>
                <a:cs typeface="Times New Roman"/>
              </a:rPr>
              <a:t>of $82-2 billion.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price-earnings ratio, </a:t>
            </a:r>
            <a:r>
              <a:rPr dirty="0" sz="1100" spc="10">
                <a:latin typeface="Times New Roman"/>
                <a:cs typeface="Times New Roman"/>
              </a:rPr>
              <a:t>however, was </a:t>
            </a:r>
            <a:r>
              <a:rPr dirty="0" sz="1100" spc="5">
                <a:latin typeface="Times New Roman"/>
                <a:cs typeface="Times New Roman"/>
              </a:rPr>
              <a:t>over 1,600. Suppose its </a:t>
            </a:r>
            <a:r>
              <a:rPr dirty="0" sz="1100" spc="15">
                <a:latin typeface="Times New Roman"/>
                <a:cs typeface="Times New Roman"/>
              </a:rPr>
              <a:t>PE </a:t>
            </a:r>
            <a:r>
              <a:rPr dirty="0" sz="1100" spc="10">
                <a:latin typeface="Times New Roman"/>
                <a:cs typeface="Times New Roman"/>
              </a:rPr>
              <a:t>were "only" </a:t>
            </a:r>
            <a:r>
              <a:rPr dirty="0" sz="1100" spc="5">
                <a:latin typeface="Times New Roman"/>
                <a:cs typeface="Times New Roman"/>
              </a:rPr>
              <a:t>100,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figure </a:t>
            </a:r>
            <a:r>
              <a:rPr dirty="0" sz="1100" spc="10">
                <a:latin typeface="Times New Roman"/>
                <a:cs typeface="Times New Roman"/>
              </a:rPr>
              <a:t>that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well above 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average.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drop the capitalization into the mid-cap  range. Overlay this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fact that 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has only about </a:t>
            </a:r>
            <a:r>
              <a:rPr dirty="0" sz="1100" spc="10">
                <a:latin typeface="Times New Roman"/>
                <a:cs typeface="Times New Roman"/>
              </a:rPr>
              <a:t>700 employees, and </a:t>
            </a:r>
            <a:r>
              <a:rPr dirty="0" sz="1100" spc="15">
                <a:latin typeface="Times New Roman"/>
                <a:cs typeface="Times New Roman"/>
              </a:rPr>
              <a:t>you  </a:t>
            </a:r>
            <a:r>
              <a:rPr dirty="0" sz="1100" spc="10">
                <a:latin typeface="Times New Roman"/>
                <a:cs typeface="Times New Roman"/>
              </a:rPr>
              <a:t>might be hard </a:t>
            </a:r>
            <a:r>
              <a:rPr dirty="0" sz="1100" spc="5">
                <a:latin typeface="Times New Roman"/>
                <a:cs typeface="Times New Roman"/>
              </a:rPr>
              <a:t>pressed to call </a:t>
            </a:r>
            <a:r>
              <a:rPr dirty="0" sz="1100" spc="10">
                <a:latin typeface="Times New Roman"/>
                <a:cs typeface="Times New Roman"/>
              </a:rPr>
              <a:t>Yahoo! a </a:t>
            </a:r>
            <a:r>
              <a:rPr dirty="0" sz="1100" spc="5">
                <a:latin typeface="Times New Roman"/>
                <a:cs typeface="Times New Roman"/>
              </a:rPr>
              <a:t>large-cap </a:t>
            </a:r>
            <a:r>
              <a:rPr dirty="0" sz="1100" spc="10">
                <a:latin typeface="Times New Roman"/>
                <a:cs typeface="Times New Roman"/>
              </a:rPr>
              <a:t>firm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historical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sense.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Cooking </a:t>
            </a:r>
            <a:r>
              <a:rPr dirty="0" sz="1100" spc="5" b="1">
                <a:latin typeface="Times New Roman"/>
                <a:cs typeface="Times New Roman"/>
              </a:rPr>
              <a:t>the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Books: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Ail publicly traded firms in </a:t>
            </a:r>
            <a:r>
              <a:rPr dirty="0" sz="1100" spc="10">
                <a:latin typeface="Times New Roman"/>
                <a:cs typeface="Times New Roman"/>
              </a:rPr>
              <a:t>the United </a:t>
            </a:r>
            <a:r>
              <a:rPr dirty="0" sz="1100" spc="5">
                <a:latin typeface="Times New Roman"/>
                <a:cs typeface="Times New Roman"/>
              </a:rPr>
              <a:t>States </a:t>
            </a:r>
            <a:r>
              <a:rPr dirty="0" sz="1100" spc="10">
                <a:latin typeface="Times New Roman"/>
                <a:cs typeface="Times New Roman"/>
              </a:rPr>
              <a:t>must have </a:t>
            </a:r>
            <a:r>
              <a:rPr dirty="0" sz="1100" spc="5">
                <a:latin typeface="Times New Roman"/>
                <a:cs typeface="Times New Roman"/>
              </a:rPr>
              <a:t>their financial statements audited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ensure they fairly present </a:t>
            </a:r>
            <a:r>
              <a:rPr dirty="0" sz="1100" spc="10">
                <a:latin typeface="Times New Roman"/>
                <a:cs typeface="Times New Roman"/>
              </a:rPr>
              <a:t>the company's </a:t>
            </a:r>
            <a:r>
              <a:rPr dirty="0" sz="1100" spc="5">
                <a:latin typeface="Times New Roman"/>
                <a:cs typeface="Times New Roman"/>
              </a:rPr>
              <a:t>financial position. Still, </a:t>
            </a:r>
            <a:r>
              <a:rPr dirty="0" sz="1100" spc="10">
                <a:latin typeface="Times New Roman"/>
                <a:cs typeface="Times New Roman"/>
              </a:rPr>
              <a:t>every year </a:t>
            </a:r>
            <a:r>
              <a:rPr dirty="0" sz="1100" spc="5">
                <a:latin typeface="Times New Roman"/>
                <a:cs typeface="Times New Roman"/>
              </a:rPr>
              <a:t>there is at least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story of </a:t>
            </a:r>
            <a:r>
              <a:rPr dirty="0" sz="1100" spc="10">
                <a:latin typeface="Times New Roman"/>
                <a:cs typeface="Times New Roman"/>
              </a:rPr>
              <a:t>accounting </a:t>
            </a:r>
            <a:r>
              <a:rPr dirty="0" sz="1100" spc="5">
                <a:latin typeface="Times New Roman"/>
                <a:cs typeface="Times New Roman"/>
              </a:rPr>
              <a:t>fraud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major firm. In </a:t>
            </a:r>
            <a:r>
              <a:rPr dirty="0" sz="1100" spc="10">
                <a:latin typeface="Times New Roman"/>
                <a:cs typeface="Times New Roman"/>
              </a:rPr>
              <a:t>1992, </a:t>
            </a:r>
            <a:r>
              <a:rPr dirty="0" sz="1100" spc="5">
                <a:latin typeface="Times New Roman"/>
                <a:cs typeface="Times New Roman"/>
              </a:rPr>
              <a:t>for instance, </a:t>
            </a:r>
            <a:r>
              <a:rPr dirty="0" sz="1100" spc="10">
                <a:latin typeface="Times New Roman"/>
                <a:cs typeface="Times New Roman"/>
              </a:rPr>
              <a:t>the women's clothing  </a:t>
            </a:r>
            <a:r>
              <a:rPr dirty="0" sz="1100" spc="5">
                <a:latin typeface="Times New Roman"/>
                <a:cs typeface="Times New Roman"/>
              </a:rPr>
              <a:t>firm Leslie  Fay  </a:t>
            </a:r>
            <a:r>
              <a:rPr dirty="0" sz="1100" spc="10">
                <a:latin typeface="Times New Roman"/>
                <a:cs typeface="Times New Roman"/>
              </a:rPr>
              <a:t>admitted </a:t>
            </a:r>
            <a:r>
              <a:rPr dirty="0" sz="1100" spc="5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had  </a:t>
            </a:r>
            <a:r>
              <a:rPr dirty="0" sz="1100" spc="5">
                <a:latin typeface="Times New Roman"/>
                <a:cs typeface="Times New Roman"/>
              </a:rPr>
              <a:t>manipulated  inventory  </a:t>
            </a:r>
            <a:r>
              <a:rPr dirty="0" sz="1100" spc="10">
                <a:latin typeface="Times New Roman"/>
                <a:cs typeface="Times New Roman"/>
              </a:rPr>
              <a:t>numbers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produce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earnings  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$23.9  million </a:t>
            </a:r>
            <a:r>
              <a:rPr dirty="0" sz="1100" spc="10">
                <a:latin typeface="Times New Roman"/>
                <a:cs typeface="Times New Roman"/>
              </a:rPr>
              <a:t>when, </a:t>
            </a:r>
            <a:r>
              <a:rPr dirty="0" sz="1100" spc="5">
                <a:latin typeface="Times New Roman"/>
                <a:cs typeface="Times New Roman"/>
              </a:rPr>
              <a:t>in  fact,  it lost </a:t>
            </a:r>
            <a:r>
              <a:rPr dirty="0" sz="1100" spc="10">
                <a:latin typeface="Times New Roman"/>
                <a:cs typeface="Times New Roman"/>
              </a:rPr>
              <a:t>$13.7  </a:t>
            </a:r>
            <a:r>
              <a:rPr dirty="0" sz="1100" spc="5">
                <a:latin typeface="Times New Roman"/>
                <a:cs typeface="Times New Roman"/>
              </a:rPr>
              <a:t>million.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news </a:t>
            </a:r>
            <a:r>
              <a:rPr dirty="0" sz="1100" spc="5">
                <a:latin typeface="Times New Roman"/>
                <a:cs typeface="Times New Roman"/>
              </a:rPr>
              <a:t>cut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price in </a:t>
            </a:r>
            <a:r>
              <a:rPr dirty="0" sz="1100" spc="10">
                <a:latin typeface="Times New Roman"/>
                <a:cs typeface="Times New Roman"/>
              </a:rPr>
              <a:t>half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led to bankruptcy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months later. In recent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accounting </a:t>
            </a:r>
            <a:r>
              <a:rPr dirty="0" sz="1100" spc="10">
                <a:latin typeface="Times New Roman"/>
                <a:cs typeface="Times New Roman"/>
              </a:rPr>
              <a:t>bombshells 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firms including </a:t>
            </a:r>
            <a:r>
              <a:rPr dirty="0" sz="1100" spc="10">
                <a:latin typeface="Times New Roman"/>
                <a:cs typeface="Times New Roman"/>
              </a:rPr>
              <a:t>Comptronix </a:t>
            </a:r>
            <a:r>
              <a:rPr dirty="0" sz="1100" spc="5">
                <a:latin typeface="Times New Roman"/>
                <a:cs typeface="Times New Roman"/>
              </a:rPr>
              <a:t>Corp., </a:t>
            </a:r>
            <a:r>
              <a:rPr dirty="0" sz="1100" spc="10">
                <a:latin typeface="Times New Roman"/>
                <a:cs typeface="Times New Roman"/>
              </a:rPr>
              <a:t>Cascade </a:t>
            </a:r>
            <a:r>
              <a:rPr dirty="0" sz="1100" spc="5">
                <a:latin typeface="Times New Roman"/>
                <a:cs typeface="Times New Roman"/>
              </a:rPr>
              <a:t>International, </a:t>
            </a:r>
            <a:r>
              <a:rPr dirty="0" sz="1100" spc="10">
                <a:latin typeface="Times New Roman"/>
                <a:cs typeface="Times New Roman"/>
              </a:rPr>
              <a:t>Maxwell Communication  </a:t>
            </a:r>
            <a:r>
              <a:rPr dirty="0" sz="1100" spc="5">
                <a:latin typeface="Times New Roman"/>
                <a:cs typeface="Times New Roman"/>
              </a:rPr>
              <a:t>Corp., Chambers </a:t>
            </a:r>
            <a:r>
              <a:rPr dirty="0" sz="1100" spc="10">
                <a:latin typeface="Times New Roman"/>
                <a:cs typeface="Times New Roman"/>
              </a:rPr>
              <a:t>Development, </a:t>
            </a:r>
            <a:r>
              <a:rPr dirty="0" sz="1100" spc="5">
                <a:latin typeface="Times New Roman"/>
                <a:cs typeface="Times New Roman"/>
              </a:rPr>
              <a:t>MiniScribe, </a:t>
            </a:r>
            <a:r>
              <a:rPr dirty="0" sz="1100" spc="10">
                <a:latin typeface="Times New Roman"/>
                <a:cs typeface="Times New Roman"/>
              </a:rPr>
              <a:t>Cendant, and numerous </a:t>
            </a:r>
            <a:r>
              <a:rPr dirty="0" sz="1100" spc="5">
                <a:latin typeface="Times New Roman"/>
                <a:cs typeface="Times New Roman"/>
              </a:rPr>
              <a:t>others. </a:t>
            </a:r>
            <a:r>
              <a:rPr dirty="0" sz="1100" spc="10">
                <a:latin typeface="Times New Roman"/>
                <a:cs typeface="Times New Roman"/>
              </a:rPr>
              <a:t>Unfortunately,  </a:t>
            </a:r>
            <a:r>
              <a:rPr dirty="0" sz="1100" spc="5">
                <a:latin typeface="Times New Roman"/>
                <a:cs typeface="Times New Roman"/>
              </a:rPr>
              <a:t>there is not </a:t>
            </a:r>
            <a:r>
              <a:rPr dirty="0" sz="1100" spc="10">
                <a:latin typeface="Times New Roman"/>
                <a:cs typeface="Times New Roman"/>
              </a:rPr>
              <a:t>much the analyst can do </a:t>
            </a:r>
            <a:r>
              <a:rPr dirty="0" sz="1100" spc="5">
                <a:latin typeface="Times New Roman"/>
                <a:cs typeface="Times New Roman"/>
              </a:rPr>
              <a:t>about fraud.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Patricia McConnell,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respected </a:t>
            </a:r>
            <a:r>
              <a:rPr dirty="0" sz="1100" spc="10">
                <a:latin typeface="Times New Roman"/>
                <a:cs typeface="Times New Roman"/>
              </a:rPr>
              <a:t>analyst 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Bear </a:t>
            </a:r>
            <a:r>
              <a:rPr dirty="0" sz="1100" spc="5">
                <a:latin typeface="Times New Roman"/>
                <a:cs typeface="Times New Roman"/>
              </a:rPr>
              <a:t>Steams </a:t>
            </a:r>
            <a:r>
              <a:rPr dirty="0" sz="1100" spc="10">
                <a:latin typeface="Times New Roman"/>
                <a:cs typeface="Times New Roman"/>
              </a:rPr>
              <a:t>says, "A </a:t>
            </a:r>
            <a:r>
              <a:rPr dirty="0" sz="1100" spc="5">
                <a:latin typeface="Times New Roman"/>
                <a:cs typeface="Times New Roman"/>
              </a:rPr>
              <a:t>well-perpetrated fraud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impossible to detect."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important thing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remember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marketplace is full of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types of risk, </a:t>
            </a:r>
            <a:r>
              <a:rPr dirty="0" sz="1100" spc="10">
                <a:latin typeface="Times New Roman"/>
                <a:cs typeface="Times New Roman"/>
              </a:rPr>
              <a:t>and fraud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Fundamental analysts </a:t>
            </a:r>
            <a:r>
              <a:rPr dirty="0" sz="1100" spc="5">
                <a:latin typeface="Times New Roman"/>
                <a:cs typeface="Times New Roman"/>
              </a:rPr>
              <a:t>believe securities are </a:t>
            </a:r>
            <a:r>
              <a:rPr dirty="0" sz="1100" spc="10">
                <a:latin typeface="Times New Roman"/>
                <a:cs typeface="Times New Roman"/>
              </a:rPr>
              <a:t>priced according to economic </a:t>
            </a:r>
            <a:r>
              <a:rPr dirty="0" sz="1100" spc="5">
                <a:latin typeface="Times New Roman"/>
                <a:cs typeface="Times New Roman"/>
              </a:rPr>
              <a:t>data; </a:t>
            </a:r>
            <a:r>
              <a:rPr dirty="0" sz="1100" spc="10">
                <a:latin typeface="Times New Roman"/>
                <a:cs typeface="Times New Roman"/>
              </a:rPr>
              <a:t>technical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analysts believe supply and </a:t>
            </a:r>
            <a:r>
              <a:rPr dirty="0" sz="1100" spc="10">
                <a:latin typeface="Times New Roman"/>
                <a:cs typeface="Times New Roman"/>
              </a:rPr>
              <a:t>demand </a:t>
            </a:r>
            <a:r>
              <a:rPr dirty="0" sz="1100" spc="5">
                <a:latin typeface="Times New Roman"/>
                <a:cs typeface="Times New Roman"/>
              </a:rPr>
              <a:t>factors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most important. </a:t>
            </a:r>
            <a:r>
              <a:rPr dirty="0" sz="1100" spc="10">
                <a:latin typeface="Times New Roman"/>
                <a:cs typeface="Times New Roman"/>
              </a:rPr>
              <a:t>Most investment </a:t>
            </a:r>
            <a:r>
              <a:rPr dirty="0" sz="1100" spc="5">
                <a:latin typeface="Times New Roman"/>
                <a:cs typeface="Times New Roman"/>
              </a:rPr>
              <a:t>research  deals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predicting future earnings.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value investor believes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should </a:t>
            </a:r>
            <a:r>
              <a:rPr dirty="0" sz="1100" spc="5">
                <a:latin typeface="Times New Roman"/>
                <a:cs typeface="Times New Roman"/>
              </a:rPr>
              <a:t>only be  purchased </a:t>
            </a:r>
            <a:r>
              <a:rPr dirty="0" sz="1100" spc="10">
                <a:latin typeface="Times New Roman"/>
                <a:cs typeface="Times New Roman"/>
              </a:rPr>
              <a:t>when the underlying </a:t>
            </a:r>
            <a:r>
              <a:rPr dirty="0" sz="1100" spc="5">
                <a:latin typeface="Times New Roman"/>
                <a:cs typeface="Times New Roman"/>
              </a:rPr>
              <a:t>fundamentals justify the purchase.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believe in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regression to the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of security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investor seeks rapidly growing </a:t>
            </a:r>
            <a:r>
              <a:rPr dirty="0" sz="1100" spc="10">
                <a:latin typeface="Times New Roman"/>
                <a:cs typeface="Times New Roman"/>
              </a:rPr>
              <a:t>companies. Value </a:t>
            </a:r>
            <a:r>
              <a:rPr dirty="0" sz="1100" spc="5">
                <a:latin typeface="Times New Roman"/>
                <a:cs typeface="Times New Roman"/>
              </a:rPr>
              <a:t>investors place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great deal of  importance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stock’s price to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ratio and its </a:t>
            </a:r>
            <a:r>
              <a:rPr dirty="0" sz="1100" spc="10">
                <a:latin typeface="Times New Roman"/>
                <a:cs typeface="Times New Roman"/>
              </a:rPr>
              <a:t>price-earnings </a:t>
            </a:r>
            <a:r>
              <a:rPr dirty="0" sz="1100" spc="5">
                <a:latin typeface="Times New Roman"/>
                <a:cs typeface="Times New Roman"/>
              </a:rPr>
              <a:t>ratio.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future earning  </a:t>
            </a:r>
            <a:r>
              <a:rPr dirty="0" sz="1100" spc="5">
                <a:latin typeface="Times New Roman"/>
                <a:cs typeface="Times New Roman"/>
              </a:rPr>
              <a:t>growth rate is unobservable.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analysts use several </a:t>
            </a:r>
            <a:r>
              <a:rPr dirty="0" sz="1100" spc="10">
                <a:latin typeface="Times New Roman"/>
                <a:cs typeface="Times New Roman"/>
              </a:rPr>
              <a:t>methods to estimate </a:t>
            </a:r>
            <a:r>
              <a:rPr dirty="0" sz="1100" spc="5">
                <a:latin typeface="Times New Roman"/>
                <a:cs typeface="Times New Roman"/>
              </a:rPr>
              <a:t>this statistic </a:t>
            </a:r>
            <a:r>
              <a:rPr dirty="0" sz="1100" spc="10">
                <a:latin typeface="Times New Roman"/>
                <a:cs typeface="Times New Roman"/>
              </a:rPr>
              <a:t>to  determine a </a:t>
            </a:r>
            <a:r>
              <a:rPr dirty="0" sz="1100" spc="5">
                <a:latin typeface="Times New Roman"/>
                <a:cs typeface="Times New Roman"/>
              </a:rPr>
              <a:t>likely range for 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a </a:t>
            </a:r>
            <a:r>
              <a:rPr dirty="0" sz="1100" spc="5">
                <a:latin typeface="Times New Roman"/>
                <a:cs typeface="Times New Roman"/>
              </a:rPr>
              <a:t>single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number.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15">
                <a:latin typeface="Times New Roman"/>
                <a:cs typeface="Times New Roman"/>
              </a:rPr>
              <a:t>The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dividend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discount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model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(also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called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Gordon’s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growth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model)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used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15"/>
              </a:spcBef>
            </a:pPr>
            <a:r>
              <a:rPr dirty="0" sz="1100" spc="5">
                <a:latin typeface="Times New Roman"/>
                <a:cs typeface="Times New Roman"/>
              </a:rPr>
              <a:t>stock as </a:t>
            </a:r>
            <a:r>
              <a:rPr dirty="0" sz="1100" spc="10">
                <a:latin typeface="Times New Roman"/>
                <a:cs typeface="Times New Roman"/>
              </a:rPr>
              <a:t>a growing </a:t>
            </a:r>
            <a:r>
              <a:rPr dirty="0" sz="1100" spc="5">
                <a:latin typeface="Times New Roman"/>
                <a:cs typeface="Times New Roman"/>
              </a:rPr>
              <a:t>perpetuity.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shareholders’ required </a:t>
            </a:r>
            <a:r>
              <a:rPr dirty="0" sz="1100" spc="10">
                <a:latin typeface="Times New Roman"/>
                <a:cs typeface="Times New Roman"/>
              </a:rPr>
              <a:t>rate </a:t>
            </a:r>
            <a:r>
              <a:rPr dirty="0" sz="1100" spc="5">
                <a:latin typeface="Times New Roman"/>
                <a:cs typeface="Times New Roman"/>
              </a:rPr>
              <a:t>of return is </a:t>
            </a:r>
            <a:r>
              <a:rPr dirty="0" sz="1100" spc="10">
                <a:latin typeface="Times New Roman"/>
                <a:cs typeface="Times New Roman"/>
              </a:rPr>
              <a:t>an input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model. False growth </a:t>
            </a:r>
            <a:r>
              <a:rPr dirty="0" sz="1100" spc="5">
                <a:latin typeface="Times New Roman"/>
                <a:cs typeface="Times New Roman"/>
              </a:rPr>
              <a:t>in earnings occurs any time </a:t>
            </a:r>
            <a:r>
              <a:rPr dirty="0" sz="1100" spc="10">
                <a:latin typeface="Times New Roman"/>
                <a:cs typeface="Times New Roman"/>
              </a:rPr>
              <a:t>a firm </a:t>
            </a:r>
            <a:r>
              <a:rPr dirty="0" sz="1100" spc="5">
                <a:latin typeface="Times New Roman"/>
                <a:cs typeface="Times New Roman"/>
              </a:rPr>
              <a:t>acquires another </a:t>
            </a:r>
            <a:r>
              <a:rPr dirty="0" sz="1100" spc="10">
                <a:latin typeface="Times New Roman"/>
                <a:cs typeface="Times New Roman"/>
              </a:rPr>
              <a:t>firm with a lower  price-earning ratio. Cash flow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operations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firm’s lifeblood. This value is often used  as </a:t>
            </a:r>
            <a:r>
              <a:rPr dirty="0" sz="1100" spc="10">
                <a:latin typeface="Times New Roman"/>
                <a:cs typeface="Times New Roman"/>
              </a:rPr>
              <a:t>a check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quality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firm’s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evidence shows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small-cap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outperform mid- or large-cap stocks. Some  </a:t>
            </a:r>
            <a:r>
              <a:rPr dirty="0" sz="1100" spc="5">
                <a:latin typeface="Times New Roman"/>
                <a:cs typeface="Times New Roman"/>
              </a:rPr>
              <a:t>analysts believe that </a:t>
            </a:r>
            <a:r>
              <a:rPr dirty="0" sz="1100" spc="10">
                <a:latin typeface="Times New Roman"/>
                <a:cs typeface="Times New Roman"/>
              </a:rPr>
              <a:t>mid-cap stocks </a:t>
            </a:r>
            <a:r>
              <a:rPr dirty="0" sz="1100" spc="5">
                <a:latin typeface="Times New Roman"/>
                <a:cs typeface="Times New Roman"/>
              </a:rPr>
              <a:t>are particularly fertile </a:t>
            </a:r>
            <a:r>
              <a:rPr dirty="0" sz="1100" spc="10">
                <a:latin typeface="Times New Roman"/>
                <a:cs typeface="Times New Roman"/>
              </a:rPr>
              <a:t>hunting ground </a:t>
            </a:r>
            <a:r>
              <a:rPr dirty="0" sz="1100" spc="5">
                <a:latin typeface="Times New Roman"/>
                <a:cs typeface="Times New Roman"/>
              </a:rPr>
              <a:t>for the security  </a:t>
            </a:r>
            <a:r>
              <a:rPr dirty="0" sz="1100" spc="10">
                <a:latin typeface="Times New Roman"/>
                <a:cs typeface="Times New Roman"/>
              </a:rPr>
              <a:t>analyst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they receive </a:t>
            </a:r>
            <a:r>
              <a:rPr dirty="0" sz="1100" spc="5">
                <a:latin typeface="Times New Roman"/>
                <a:cs typeface="Times New Roman"/>
              </a:rPr>
              <a:t>less attention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marketplace. Spectacular gains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occasionally </a:t>
            </a:r>
            <a:r>
              <a:rPr dirty="0" sz="1100" spc="10">
                <a:latin typeface="Times New Roman"/>
                <a:cs typeface="Times New Roman"/>
              </a:rPr>
              <a:t>associated </a:t>
            </a:r>
            <a:r>
              <a:rPr dirty="0" sz="1100" spc="5">
                <a:latin typeface="Times New Roman"/>
                <a:cs typeface="Times New Roman"/>
              </a:rPr>
              <a:t>with initial public offerings (IPO).these gains usually disappear  within the first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stock’s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life.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53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74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68595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54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8" y="572391"/>
            <a:ext cx="5335905" cy="87712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635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BEYOND FUNDAMENTAL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ANALYSIS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facets of the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discipline </a:t>
            </a:r>
            <a:r>
              <a:rPr dirty="0" sz="1100" spc="10">
                <a:latin typeface="Times New Roman"/>
                <a:cs typeface="Times New Roman"/>
              </a:rPr>
              <a:t>generate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controversy as technical analysis.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professional investors </a:t>
            </a:r>
            <a:r>
              <a:rPr dirty="0" sz="1100" spc="10">
                <a:latin typeface="Times New Roman"/>
                <a:cs typeface="Times New Roman"/>
              </a:rPr>
              <a:t>are convinced the </a:t>
            </a:r>
            <a:r>
              <a:rPr dirty="0" sz="1100" spc="5">
                <a:latin typeface="Times New Roman"/>
                <a:cs typeface="Times New Roman"/>
              </a:rPr>
              <a:t>activity is </a:t>
            </a:r>
            <a:r>
              <a:rPr dirty="0" sz="1100" spc="10">
                <a:latin typeface="Times New Roman"/>
                <a:cs typeface="Times New Roman"/>
              </a:rPr>
              <a:t>a complete </a:t>
            </a:r>
            <a:r>
              <a:rPr dirty="0" sz="1100" spc="5">
                <a:latin typeface="Times New Roman"/>
                <a:cs typeface="Times New Roman"/>
              </a:rPr>
              <a:t>waste of time </a:t>
            </a:r>
            <a:r>
              <a:rPr dirty="0" sz="1100" spc="10">
                <a:latin typeface="Times New Roman"/>
                <a:cs typeface="Times New Roman"/>
              </a:rPr>
              <a:t>and a  </a:t>
            </a:r>
            <a:r>
              <a:rPr dirty="0" sz="1100" spc="5">
                <a:latin typeface="Times New Roman"/>
                <a:cs typeface="Times New Roman"/>
              </a:rPr>
              <a:t>disservice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brokerage clients.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equal number are </a:t>
            </a:r>
            <a:r>
              <a:rPr dirty="0" sz="1100" spc="5">
                <a:latin typeface="Times New Roman"/>
                <a:cs typeface="Times New Roman"/>
              </a:rPr>
              <a:t>certain that technical analysis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mandatory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one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seeks </a:t>
            </a:r>
            <a:r>
              <a:rPr dirty="0" sz="1100" spc="10">
                <a:latin typeface="Times New Roman"/>
                <a:cs typeface="Times New Roman"/>
              </a:rPr>
              <a:t>above average </a:t>
            </a:r>
            <a:r>
              <a:rPr dirty="0" sz="1100" spc="5">
                <a:latin typeface="Times New Roman"/>
                <a:cs typeface="Times New Roman"/>
              </a:rPr>
              <a:t>investment results. </a:t>
            </a:r>
            <a:r>
              <a:rPr dirty="0" sz="1100" spc="10">
                <a:latin typeface="Times New Roman"/>
                <a:cs typeface="Times New Roman"/>
              </a:rPr>
              <a:t>Some fundamental  analysts </a:t>
            </a:r>
            <a:r>
              <a:rPr dirty="0" sz="1100" spc="5">
                <a:latin typeface="Times New Roman"/>
                <a:cs typeface="Times New Roman"/>
              </a:rPr>
              <a:t>will say they use technical analysis to </a:t>
            </a:r>
            <a:r>
              <a:rPr dirty="0" sz="1100" spc="10">
                <a:latin typeface="Times New Roman"/>
                <a:cs typeface="Times New Roman"/>
              </a:rPr>
              <a:t>confirm </a:t>
            </a:r>
            <a:r>
              <a:rPr dirty="0" sz="1100" spc="5">
                <a:latin typeface="Times New Roman"/>
                <a:cs typeface="Times New Roman"/>
              </a:rPr>
              <a:t>their opinions but not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stand-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alone</a:t>
            </a:r>
            <a:r>
              <a:rPr dirty="0" sz="1100" spc="5">
                <a:latin typeface="Times New Roman"/>
                <a:cs typeface="Times New Roman"/>
              </a:rPr>
              <a:t> technique.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CHARTING: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the mind of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people, elaborate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charts are the classic </a:t>
            </a:r>
            <a:r>
              <a:rPr dirty="0" sz="1100" spc="10">
                <a:latin typeface="Times New Roman"/>
                <a:cs typeface="Times New Roman"/>
              </a:rPr>
              <a:t>symbol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stock  </a:t>
            </a:r>
            <a:r>
              <a:rPr dirty="0" sz="1100" spc="5">
                <a:latin typeface="Times New Roman"/>
                <a:cs typeface="Times New Roman"/>
              </a:rPr>
              <a:t>picker’s art. </a:t>
            </a:r>
            <a:r>
              <a:rPr dirty="0" sz="1100" spc="10">
                <a:latin typeface="Times New Roman"/>
                <a:cs typeface="Times New Roman"/>
              </a:rPr>
              <a:t>The experience </a:t>
            </a:r>
            <a:r>
              <a:rPr dirty="0" sz="1100" spc="15">
                <a:latin typeface="Times New Roman"/>
                <a:cs typeface="Times New Roman"/>
              </a:rPr>
              <a:t>eye </a:t>
            </a:r>
            <a:r>
              <a:rPr dirty="0" sz="1100" spc="10">
                <a:latin typeface="Times New Roman"/>
                <a:cs typeface="Times New Roman"/>
              </a:rPr>
              <a:t>can divine ups and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15">
                <a:latin typeface="Times New Roman"/>
                <a:cs typeface="Times New Roman"/>
              </a:rPr>
              <a:t>way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soothsayer can  read tea </a:t>
            </a:r>
            <a:r>
              <a:rPr dirty="0" sz="1100" spc="10">
                <a:latin typeface="Times New Roman"/>
                <a:cs typeface="Times New Roman"/>
              </a:rPr>
              <a:t>leaves are </a:t>
            </a:r>
            <a:r>
              <a:rPr dirty="0" sz="1100" spc="5">
                <a:latin typeface="Times New Roman"/>
                <a:cs typeface="Times New Roman"/>
              </a:rPr>
              <a:t>astrological signs or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folklore goes. Charting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controversial </a:t>
            </a:r>
            <a:r>
              <a:rPr dirty="0" sz="1100" spc="5">
                <a:latin typeface="Times New Roman"/>
                <a:cs typeface="Times New Roman"/>
              </a:rPr>
              <a:t>part  of finance. Future research is likely to </a:t>
            </a:r>
            <a:r>
              <a:rPr dirty="0" sz="1100" spc="10">
                <a:latin typeface="Times New Roman"/>
                <a:cs typeface="Times New Roman"/>
              </a:rPr>
              <a:t>uncover </a:t>
            </a:r>
            <a:r>
              <a:rPr dirty="0" sz="1100" spc="5">
                <a:latin typeface="Times New Roman"/>
                <a:cs typeface="Times New Roman"/>
              </a:rPr>
              <a:t>things about charting that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surprise us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today. </a:t>
            </a:r>
            <a:r>
              <a:rPr dirty="0" sz="1100">
                <a:latin typeface="Times New Roman"/>
                <a:cs typeface="Times New Roman"/>
              </a:rPr>
              <a:t>Still, </a:t>
            </a:r>
            <a:r>
              <a:rPr dirty="0" sz="1100" spc="10">
                <a:latin typeface="Times New Roman"/>
                <a:cs typeface="Times New Roman"/>
              </a:rPr>
              <a:t>even people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vehemently oppose </a:t>
            </a:r>
            <a:r>
              <a:rPr dirty="0" sz="1100" spc="10">
                <a:latin typeface="Times New Roman"/>
                <a:cs typeface="Times New Roman"/>
              </a:rPr>
              <a:t>the practice should be </a:t>
            </a:r>
            <a:r>
              <a:rPr dirty="0" sz="1100" spc="5">
                <a:latin typeface="Times New Roman"/>
                <a:cs typeface="Times New Roman"/>
              </a:rPr>
              <a:t>familiar </a:t>
            </a:r>
            <a:r>
              <a:rPr dirty="0" sz="1100" spc="10">
                <a:latin typeface="Times New Roman"/>
                <a:cs typeface="Times New Roman"/>
              </a:rPr>
              <a:t>with the  basic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tents.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Much </a:t>
            </a:r>
            <a:r>
              <a:rPr dirty="0" sz="1100" spc="5" b="1" i="1">
                <a:latin typeface="Times New Roman"/>
                <a:cs typeface="Times New Roman"/>
              </a:rPr>
              <a:t>about technical analysis remains </a:t>
            </a:r>
            <a:r>
              <a:rPr dirty="0" sz="1100" spc="10" b="1" i="1">
                <a:latin typeface="Times New Roman"/>
                <a:cs typeface="Times New Roman"/>
              </a:rPr>
              <a:t>a</a:t>
            </a:r>
            <a:r>
              <a:rPr dirty="0" sz="1100" spc="5" b="1" i="1">
                <a:latin typeface="Times New Roman"/>
                <a:cs typeface="Times New Roman"/>
              </a:rPr>
              <a:t> puzzle.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Underlying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logic: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Charts </a:t>
            </a:r>
            <a:r>
              <a:rPr dirty="0" sz="1100" spc="10">
                <a:latin typeface="Times New Roman"/>
                <a:cs typeface="Times New Roman"/>
              </a:rPr>
              <a:t>are an </a:t>
            </a:r>
            <a:r>
              <a:rPr dirty="0" sz="1100" spc="5">
                <a:latin typeface="Times New Roman"/>
                <a:cs typeface="Times New Roman"/>
              </a:rPr>
              <a:t>important </a:t>
            </a:r>
            <a:r>
              <a:rPr dirty="0" sz="1100" spc="10">
                <a:latin typeface="Times New Roman"/>
                <a:cs typeface="Times New Roman"/>
              </a:rPr>
              <a:t>tool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technical analyst.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or she believes the </a:t>
            </a:r>
            <a:r>
              <a:rPr dirty="0" sz="1100" spc="10">
                <a:latin typeface="Times New Roman"/>
                <a:cs typeface="Times New Roman"/>
              </a:rPr>
              <a:t>supply </a:t>
            </a:r>
            <a:r>
              <a:rPr dirty="0" sz="1100" spc="5">
                <a:latin typeface="Times New Roman"/>
                <a:cs typeface="Times New Roman"/>
              </a:rPr>
              <a:t>and  </a:t>
            </a:r>
            <a:r>
              <a:rPr dirty="0" sz="1100" spc="10">
                <a:latin typeface="Times New Roman"/>
                <a:cs typeface="Times New Roman"/>
              </a:rPr>
              <a:t>demand determine </a:t>
            </a:r>
            <a:r>
              <a:rPr dirty="0" sz="1100" spc="5">
                <a:latin typeface="Times New Roman"/>
                <a:cs typeface="Times New Roman"/>
              </a:rPr>
              <a:t>prices that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supply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demand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change prices and </a:t>
            </a:r>
            <a:r>
              <a:rPr dirty="0" sz="1100" spc="5">
                <a:latin typeface="Times New Roman"/>
                <a:cs typeface="Times New Roman"/>
              </a:rPr>
              <a:t>that  charts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to predict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supply and </a:t>
            </a:r>
            <a:r>
              <a:rPr dirty="0" sz="1100" spc="10">
                <a:latin typeface="Times New Roman"/>
                <a:cs typeface="Times New Roman"/>
              </a:rPr>
              <a:t>demand and </a:t>
            </a:r>
            <a:r>
              <a:rPr dirty="0" sz="1100" spc="5">
                <a:latin typeface="Times New Roman"/>
                <a:cs typeface="Times New Roman"/>
              </a:rPr>
              <a:t>in investor </a:t>
            </a:r>
            <a:r>
              <a:rPr dirty="0" sz="1100" spc="10">
                <a:latin typeface="Times New Roman"/>
                <a:cs typeface="Times New Roman"/>
              </a:rPr>
              <a:t>behavior. </a:t>
            </a:r>
            <a:r>
              <a:rPr dirty="0" sz="1100" spc="5">
                <a:latin typeface="Times New Roman"/>
                <a:cs typeface="Times New Roman"/>
              </a:rPr>
              <a:t>This  logic </a:t>
            </a:r>
            <a:r>
              <a:rPr dirty="0" sz="1100" spc="10">
                <a:latin typeface="Times New Roman"/>
                <a:cs typeface="Times New Roman"/>
              </a:rPr>
              <a:t>seems </a:t>
            </a:r>
            <a:r>
              <a:rPr dirty="0" sz="1100" spc="5">
                <a:latin typeface="Times New Roman"/>
                <a:cs typeface="Times New Roman"/>
              </a:rPr>
              <a:t>reasonable to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people,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charting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trouble topic to </a:t>
            </a:r>
            <a:r>
              <a:rPr dirty="0" sz="1100" spc="10">
                <a:latin typeface="Times New Roman"/>
                <a:cs typeface="Times New Roman"/>
              </a:rPr>
              <a:t>the  fundamental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analyst.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weak </a:t>
            </a:r>
            <a:r>
              <a:rPr dirty="0" sz="1100" spc="5">
                <a:latin typeface="Times New Roman"/>
                <a:cs typeface="Times New Roman"/>
              </a:rPr>
              <a:t>link in this reasoning lies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point: charts 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to predict </a:t>
            </a:r>
            <a:r>
              <a:rPr dirty="0" sz="1100" spc="10">
                <a:latin typeface="Times New Roman"/>
                <a:cs typeface="Times New Roman"/>
              </a:rPr>
              <a:t>changes  </a:t>
            </a:r>
            <a:r>
              <a:rPr dirty="0" sz="1100" spc="5">
                <a:latin typeface="Times New Roman"/>
                <a:cs typeface="Times New Roman"/>
              </a:rPr>
              <a:t>in supply and </a:t>
            </a:r>
            <a:r>
              <a:rPr dirty="0" sz="1100" spc="10">
                <a:latin typeface="Times New Roman"/>
                <a:cs typeface="Times New Roman"/>
              </a:rPr>
              <a:t>demand.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15">
                <a:latin typeface="Times New Roman"/>
                <a:cs typeface="Times New Roman"/>
              </a:rPr>
              <a:t>seldom </a:t>
            </a:r>
            <a:r>
              <a:rPr dirty="0" sz="1100" spc="10">
                <a:latin typeface="Times New Roman"/>
                <a:cs typeface="Times New Roman"/>
              </a:rPr>
              <a:t>waits </a:t>
            </a:r>
            <a:r>
              <a:rPr dirty="0" sz="1100" spc="5">
                <a:latin typeface="Times New Roman"/>
                <a:cs typeface="Times New Roman"/>
              </a:rPr>
              <a:t>for things to completely unfold. 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participants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continually anticipating future events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frequently err in their  anticipation.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Imagine an </a:t>
            </a: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whose </a:t>
            </a:r>
            <a:r>
              <a:rPr dirty="0" sz="1100" spc="5">
                <a:latin typeface="Times New Roman"/>
                <a:cs typeface="Times New Roman"/>
              </a:rPr>
              <a:t>value is </a:t>
            </a:r>
            <a:r>
              <a:rPr dirty="0" sz="1100" spc="10">
                <a:latin typeface="Times New Roman"/>
                <a:cs typeface="Times New Roman"/>
              </a:rPr>
              <a:t>determined by a </a:t>
            </a:r>
            <a:r>
              <a:rPr dirty="0" sz="1100" spc="5">
                <a:latin typeface="Times New Roman"/>
                <a:cs typeface="Times New Roman"/>
              </a:rPr>
              <a:t>prior series of ten coins flips.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person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buy the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time, with </a:t>
            </a:r>
            <a:r>
              <a:rPr dirty="0" sz="1100" spc="10">
                <a:latin typeface="Times New Roman"/>
                <a:cs typeface="Times New Roman"/>
              </a:rPr>
              <a:t>the purchase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function 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previous ten </a:t>
            </a:r>
            <a:r>
              <a:rPr dirty="0" sz="1100" spc="10">
                <a:latin typeface="Times New Roman"/>
                <a:cs typeface="Times New Roman"/>
              </a:rPr>
              <a:t>coin </a:t>
            </a:r>
            <a:r>
              <a:rPr dirty="0" sz="1100">
                <a:latin typeface="Times New Roman"/>
                <a:cs typeface="Times New Roman"/>
              </a:rPr>
              <a:t>flips. </a:t>
            </a:r>
            <a:r>
              <a:rPr dirty="0" sz="1100" spc="10">
                <a:latin typeface="Times New Roman"/>
                <a:cs typeface="Times New Roman"/>
              </a:rPr>
              <a:t>Suppose a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payoff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associated with a </a:t>
            </a:r>
            <a:r>
              <a:rPr dirty="0" sz="1100" spc="5">
                <a:latin typeface="Times New Roman"/>
                <a:cs typeface="Times New Roman"/>
              </a:rPr>
              <a:t>series </a:t>
            </a:r>
            <a:r>
              <a:rPr dirty="0" sz="1100" spc="10">
                <a:latin typeface="Times New Roman"/>
                <a:cs typeface="Times New Roman"/>
              </a:rPr>
              <a:t>of five consecutive  </a:t>
            </a:r>
            <a:r>
              <a:rPr dirty="0" sz="1100" spc="5">
                <a:latin typeface="Times New Roman"/>
                <a:cs typeface="Times New Roman"/>
              </a:rPr>
              <a:t>heads </a:t>
            </a:r>
            <a:r>
              <a:rPr dirty="0" sz="1100" spc="10">
                <a:latin typeface="Times New Roman"/>
                <a:cs typeface="Times New Roman"/>
              </a:rPr>
              <a:t>followed </a:t>
            </a:r>
            <a:r>
              <a:rPr dirty="0" sz="1100" spc="5">
                <a:latin typeface="Times New Roman"/>
                <a:cs typeface="Times New Roman"/>
              </a:rPr>
              <a:t>five </a:t>
            </a:r>
            <a:r>
              <a:rPr dirty="0" sz="1100" spc="10">
                <a:latin typeface="Times New Roman"/>
                <a:cs typeface="Times New Roman"/>
              </a:rPr>
              <a:t>consecutive </a:t>
            </a:r>
            <a:r>
              <a:rPr dirty="0" sz="1100" spc="5">
                <a:latin typeface="Times New Roman"/>
                <a:cs typeface="Times New Roman"/>
              </a:rPr>
              <a:t>tails.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marketplace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 previous eight </a:t>
            </a:r>
            <a:r>
              <a:rPr dirty="0" sz="1100" spc="5">
                <a:latin typeface="Times New Roman"/>
                <a:cs typeface="Times New Roman"/>
              </a:rPr>
              <a:t>flips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five </a:t>
            </a:r>
            <a:r>
              <a:rPr dirty="0" sz="1100" spc="10">
                <a:latin typeface="Times New Roman"/>
                <a:cs typeface="Times New Roman"/>
              </a:rPr>
              <a:t>head followed by </a:t>
            </a:r>
            <a:r>
              <a:rPr dirty="0" sz="1100" spc="5">
                <a:latin typeface="Times New Roman"/>
                <a:cs typeface="Times New Roman"/>
              </a:rPr>
              <a:t>three tails? Clearly, investors will bid </a:t>
            </a:r>
            <a:r>
              <a:rPr dirty="0" sz="1100" spc="15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the  price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increased likelihood of the windfall </a:t>
            </a:r>
            <a:r>
              <a:rPr dirty="0" sz="1100" spc="10">
                <a:latin typeface="Times New Roman"/>
                <a:cs typeface="Times New Roman"/>
              </a:rPr>
              <a:t>gain. By so </a:t>
            </a:r>
            <a:r>
              <a:rPr dirty="0" sz="1100" spc="5">
                <a:latin typeface="Times New Roman"/>
                <a:cs typeface="Times New Roman"/>
              </a:rPr>
              <a:t>doing, they reduce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potential profit, </a:t>
            </a:r>
            <a:r>
              <a:rPr dirty="0" sz="1100" spc="10">
                <a:latin typeface="Times New Roman"/>
                <a:cs typeface="Times New Roman"/>
              </a:rPr>
              <a:t>because a </a:t>
            </a:r>
            <a:r>
              <a:rPr dirty="0" sz="1100" spc="5">
                <a:latin typeface="Times New Roman"/>
                <a:cs typeface="Times New Roman"/>
              </a:rPr>
              <a:t>rising price means </a:t>
            </a:r>
            <a:r>
              <a:rPr dirty="0" sz="1100" spc="10">
                <a:latin typeface="Times New Roman"/>
                <a:cs typeface="Times New Roman"/>
              </a:rPr>
              <a:t>a lower </a:t>
            </a:r>
            <a:r>
              <a:rPr dirty="0" sz="1100" spc="5">
                <a:latin typeface="Times New Roman"/>
                <a:cs typeface="Times New Roman"/>
              </a:rPr>
              <a:t>expected return, </a:t>
            </a:r>
            <a:r>
              <a:rPr dirty="0" sz="1100" spc="10">
                <a:latin typeface="Times New Roman"/>
                <a:cs typeface="Times New Roman"/>
              </a:rPr>
              <a:t>everything </a:t>
            </a:r>
            <a:r>
              <a:rPr dirty="0" sz="1100" spc="5">
                <a:latin typeface="Times New Roman"/>
                <a:cs typeface="Times New Roman"/>
              </a:rPr>
              <a:t>else </a:t>
            </a:r>
            <a:r>
              <a:rPr dirty="0" sz="1100" spc="10">
                <a:latin typeface="Times New Roman"/>
                <a:cs typeface="Times New Roman"/>
              </a:rPr>
              <a:t>being  </a:t>
            </a:r>
            <a:r>
              <a:rPr dirty="0" sz="1100" spc="5">
                <a:latin typeface="Times New Roman"/>
                <a:cs typeface="Times New Roman"/>
              </a:rPr>
              <a:t>equal.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interesting side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to this </a:t>
            </a:r>
            <a:r>
              <a:rPr dirty="0" sz="1100" spc="10">
                <a:latin typeface="Times New Roman"/>
                <a:cs typeface="Times New Roman"/>
              </a:rPr>
              <a:t>example occurs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investment reaches a maximum value  </a:t>
            </a:r>
            <a:r>
              <a:rPr dirty="0" sz="1100" spc="5">
                <a:latin typeface="Times New Roman"/>
                <a:cs typeface="Times New Roman"/>
              </a:rPr>
              <a:t>following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series of five </a:t>
            </a:r>
            <a:r>
              <a:rPr dirty="0" sz="1100" spc="10">
                <a:latin typeface="Times New Roman"/>
                <a:cs typeface="Times New Roman"/>
              </a:rPr>
              <a:t>heads and </a:t>
            </a:r>
            <a:r>
              <a:rPr dirty="0" sz="1100" spc="5">
                <a:latin typeface="Times New Roman"/>
                <a:cs typeface="Times New Roman"/>
              </a:rPr>
              <a:t>five tails. </a:t>
            </a:r>
            <a:r>
              <a:rPr dirty="0" sz="1100" spc="10">
                <a:latin typeface="Times New Roman"/>
                <a:cs typeface="Times New Roman"/>
              </a:rPr>
              <a:t>Once an investment reaches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maximum  </a:t>
            </a:r>
            <a:r>
              <a:rPr dirty="0" sz="1100" spc="5">
                <a:latin typeface="Times New Roman"/>
                <a:cs typeface="Times New Roman"/>
              </a:rPr>
              <a:t>possible </a:t>
            </a:r>
            <a:r>
              <a:rPr dirty="0" sz="1100" spc="10">
                <a:latin typeface="Times New Roman"/>
                <a:cs typeface="Times New Roman"/>
              </a:rPr>
              <a:t>value,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would </a:t>
            </a:r>
            <a:r>
              <a:rPr dirty="0" sz="1100" spc="10">
                <a:latin typeface="Times New Roman"/>
                <a:cs typeface="Times New Roman"/>
              </a:rPr>
              <a:t>anyone </a:t>
            </a:r>
            <a:r>
              <a:rPr dirty="0" sz="1100" spc="5">
                <a:latin typeface="Times New Roman"/>
                <a:cs typeface="Times New Roman"/>
              </a:rPr>
              <a:t>buy </a:t>
            </a:r>
            <a:r>
              <a:rPr dirty="0" sz="1100">
                <a:latin typeface="Times New Roman"/>
                <a:cs typeface="Times New Roman"/>
              </a:rPr>
              <a:t>it? </a:t>
            </a:r>
            <a:r>
              <a:rPr dirty="0" sz="1100" spc="5">
                <a:latin typeface="Times New Roman"/>
                <a:cs typeface="Times New Roman"/>
              </a:rPr>
              <a:t>Logically it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only decline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5">
                <a:latin typeface="Times New Roman"/>
                <a:cs typeface="Times New Roman"/>
              </a:rPr>
              <a:t>peak </a:t>
            </a:r>
            <a:r>
              <a:rPr dirty="0" sz="1100" spc="5">
                <a:latin typeface="Times New Roman"/>
                <a:cs typeface="Times New Roman"/>
              </a:rPr>
              <a:t>value.  </a:t>
            </a:r>
            <a:r>
              <a:rPr dirty="0" sz="1100" spc="10">
                <a:latin typeface="Times New Roman"/>
                <a:cs typeface="Times New Roman"/>
              </a:rPr>
              <a:t>Thus, a </a:t>
            </a:r>
            <a:r>
              <a:rPr dirty="0" sz="1100" spc="5">
                <a:latin typeface="Times New Roman"/>
                <a:cs typeface="Times New Roman"/>
              </a:rPr>
              <a:t>interesting interplay </a:t>
            </a:r>
            <a:r>
              <a:rPr dirty="0" sz="1100" spc="10">
                <a:latin typeface="Times New Roman"/>
                <a:cs typeface="Times New Roman"/>
              </a:rPr>
              <a:t>takes place between would-be </a:t>
            </a:r>
            <a:r>
              <a:rPr dirty="0" sz="1100" spc="5">
                <a:latin typeface="Times New Roman"/>
                <a:cs typeface="Times New Roman"/>
              </a:rPr>
              <a:t>sellers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potential </a:t>
            </a:r>
            <a:r>
              <a:rPr dirty="0" sz="1100" spc="10">
                <a:latin typeface="Times New Roman"/>
                <a:cs typeface="Times New Roman"/>
              </a:rPr>
              <a:t>buyers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pattern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develops.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247015" marR="241300">
              <a:lnSpc>
                <a:spcPts val="13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technical </a:t>
            </a:r>
            <a:r>
              <a:rPr dirty="0" sz="1100" spc="10" b="1" i="1">
                <a:latin typeface="Times New Roman"/>
                <a:cs typeface="Times New Roman"/>
              </a:rPr>
              <a:t>analyst </a:t>
            </a:r>
            <a:r>
              <a:rPr dirty="0" sz="1100" spc="5" b="1" i="1">
                <a:latin typeface="Times New Roman"/>
                <a:cs typeface="Times New Roman"/>
              </a:rPr>
              <a:t>believes charts </a:t>
            </a:r>
            <a:r>
              <a:rPr dirty="0" sz="1100" spc="10" b="1" i="1">
                <a:latin typeface="Times New Roman"/>
                <a:cs typeface="Times New Roman"/>
              </a:rPr>
              <a:t>can </a:t>
            </a:r>
            <a:r>
              <a:rPr dirty="0" sz="1100" spc="15" b="1" i="1">
                <a:latin typeface="Times New Roman"/>
                <a:cs typeface="Times New Roman"/>
              </a:rPr>
              <a:t>be </a:t>
            </a:r>
            <a:r>
              <a:rPr dirty="0" sz="1100" spc="10" b="1" i="1">
                <a:latin typeface="Times New Roman"/>
                <a:cs typeface="Times New Roman"/>
              </a:rPr>
              <a:t>used </a:t>
            </a:r>
            <a:r>
              <a:rPr dirty="0" sz="1100" spc="5" b="1" i="1">
                <a:latin typeface="Times New Roman"/>
                <a:cs typeface="Times New Roman"/>
              </a:rPr>
              <a:t>to predict </a:t>
            </a:r>
            <a:r>
              <a:rPr dirty="0" sz="1100" spc="10" b="1" i="1">
                <a:latin typeface="Times New Roman"/>
                <a:cs typeface="Times New Roman"/>
              </a:rPr>
              <a:t>changes </a:t>
            </a:r>
            <a:r>
              <a:rPr dirty="0" sz="1100" spc="5" b="1" i="1">
                <a:latin typeface="Times New Roman"/>
                <a:cs typeface="Times New Roman"/>
              </a:rPr>
              <a:t>in </a:t>
            </a:r>
            <a:r>
              <a:rPr dirty="0" sz="1100" spc="10" b="1" i="1">
                <a:latin typeface="Times New Roman"/>
                <a:cs typeface="Times New Roman"/>
              </a:rPr>
              <a:t>supply and  </a:t>
            </a:r>
            <a:r>
              <a:rPr dirty="0" sz="1100" spc="5" b="1" i="1">
                <a:latin typeface="Times New Roman"/>
                <a:cs typeface="Times New Roman"/>
              </a:rPr>
              <a:t>demand.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250"/>
              </a:lnSpc>
            </a:pPr>
            <a:r>
              <a:rPr dirty="0" sz="1100" spc="10" b="1" i="1">
                <a:latin typeface="Times New Roman"/>
                <a:cs typeface="Times New Roman"/>
              </a:rPr>
              <a:t>Market </a:t>
            </a:r>
            <a:r>
              <a:rPr dirty="0" sz="1100" spc="5" b="1" i="1">
                <a:latin typeface="Times New Roman"/>
                <a:cs typeface="Times New Roman"/>
              </a:rPr>
              <a:t>participants try </a:t>
            </a:r>
            <a:r>
              <a:rPr dirty="0" sz="1100" spc="10" b="1" i="1">
                <a:latin typeface="Times New Roman"/>
                <a:cs typeface="Times New Roman"/>
              </a:rPr>
              <a:t>to </a:t>
            </a:r>
            <a:r>
              <a:rPr dirty="0" sz="1100" spc="5" b="1" i="1">
                <a:latin typeface="Times New Roman"/>
                <a:cs typeface="Times New Roman"/>
              </a:rPr>
              <a:t>anticipate events rather </a:t>
            </a:r>
            <a:r>
              <a:rPr dirty="0" sz="1100" spc="10" b="1" i="1">
                <a:latin typeface="Times New Roman"/>
                <a:cs typeface="Times New Roman"/>
              </a:rPr>
              <a:t>than merely react </a:t>
            </a:r>
            <a:r>
              <a:rPr dirty="0" sz="1100" spc="5" b="1" i="1">
                <a:latin typeface="Times New Roman"/>
                <a:cs typeface="Times New Roman"/>
              </a:rPr>
              <a:t>to</a:t>
            </a:r>
            <a:r>
              <a:rPr dirty="0" sz="1100" spc="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55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34000" cy="118681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Types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Charts: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Three principal </a:t>
            </a:r>
            <a:r>
              <a:rPr dirty="0" sz="1100" spc="10">
                <a:latin typeface="Times New Roman"/>
                <a:cs typeface="Times New Roman"/>
              </a:rPr>
              <a:t>types </a:t>
            </a:r>
            <a:r>
              <a:rPr dirty="0" sz="1100" spc="5">
                <a:latin typeface="Times New Roman"/>
                <a:cs typeface="Times New Roman"/>
              </a:rPr>
              <a:t>of charts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used by the technical </a:t>
            </a:r>
            <a:r>
              <a:rPr dirty="0" sz="1100" spc="10">
                <a:latin typeface="Times New Roman"/>
                <a:cs typeface="Times New Roman"/>
              </a:rPr>
              <a:t>analyst: </a:t>
            </a:r>
            <a:r>
              <a:rPr dirty="0" sz="1100" spc="5">
                <a:latin typeface="Times New Roman"/>
                <a:cs typeface="Times New Roman"/>
              </a:rPr>
              <a:t>line charts. </a:t>
            </a:r>
            <a:r>
              <a:rPr dirty="0" sz="1100" spc="10">
                <a:latin typeface="Times New Roman"/>
                <a:cs typeface="Times New Roman"/>
              </a:rPr>
              <a:t>Bar </a:t>
            </a:r>
            <a:r>
              <a:rPr dirty="0" sz="1100" spc="5">
                <a:latin typeface="Times New Roman"/>
                <a:cs typeface="Times New Roman"/>
              </a:rPr>
              <a:t>charts and  point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figure charts.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forth type,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candlestick chart, has recently gained </a:t>
            </a:r>
            <a:r>
              <a:rPr dirty="0" sz="1100" spc="10">
                <a:latin typeface="Times New Roman"/>
                <a:cs typeface="Times New Roman"/>
              </a:rPr>
              <a:t>favor </a:t>
            </a:r>
            <a:r>
              <a:rPr dirty="0" sz="1100" spc="5">
                <a:latin typeface="Times New Roman"/>
                <a:cs typeface="Times New Roman"/>
              </a:rPr>
              <a:t>and 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eventually </a:t>
            </a:r>
            <a:r>
              <a:rPr dirty="0" sz="1100" spc="10">
                <a:latin typeface="Times New Roman"/>
                <a:cs typeface="Times New Roman"/>
              </a:rPr>
              <a:t>become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common.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Line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Chart: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50592" y="1749551"/>
            <a:ext cx="3300222" cy="21290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1434338" y="4019621"/>
            <a:ext cx="5303520" cy="102298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marL="12700" marR="5080">
              <a:lnSpc>
                <a:spcPct val="98500"/>
              </a:lnSpc>
              <a:spcBef>
                <a:spcPts val="150"/>
              </a:spcBef>
            </a:pPr>
            <a:r>
              <a:rPr dirty="0" sz="1100" spc="10">
                <a:latin typeface="Times New Roman"/>
                <a:cs typeface="Times New Roman"/>
              </a:rPr>
              <a:t>The line </a:t>
            </a:r>
            <a:r>
              <a:rPr dirty="0" sz="1100" spc="5">
                <a:latin typeface="Times New Roman"/>
                <a:cs typeface="Times New Roman"/>
              </a:rPr>
              <a:t>chart is </a:t>
            </a:r>
            <a:r>
              <a:rPr dirty="0" sz="1100" spc="10">
                <a:latin typeface="Times New Roman"/>
                <a:cs typeface="Times New Roman"/>
              </a:rPr>
              <a:t>the simplest and most </a:t>
            </a:r>
            <a:r>
              <a:rPr dirty="0" sz="1100" spc="5">
                <a:latin typeface="Times New Roman"/>
                <a:cs typeface="Times New Roman"/>
              </a:rPr>
              <a:t>familiar. It consists </a:t>
            </a:r>
            <a:r>
              <a:rPr dirty="0" sz="1100" spc="10">
                <a:latin typeface="Times New Roman"/>
                <a:cs typeface="Times New Roman"/>
              </a:rPr>
              <a:t>of a line connecting a </a:t>
            </a:r>
            <a:r>
              <a:rPr dirty="0" sz="1100" spc="5">
                <a:latin typeface="Times New Roman"/>
                <a:cs typeface="Times New Roman"/>
              </a:rPr>
              <a:t>series of  data points. It </a:t>
            </a:r>
            <a:r>
              <a:rPr dirty="0" sz="1100" spc="10">
                <a:latin typeface="Times New Roman"/>
                <a:cs typeface="Times New Roman"/>
              </a:rPr>
              <a:t>may be drawn on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linear or </a:t>
            </a:r>
            <a:r>
              <a:rPr dirty="0" sz="1100" spc="10">
                <a:latin typeface="Times New Roman"/>
                <a:cs typeface="Times New Roman"/>
              </a:rPr>
              <a:t>a logarithmic </a:t>
            </a:r>
            <a:r>
              <a:rPr dirty="0" sz="1100" spc="5">
                <a:latin typeface="Times New Roman"/>
                <a:cs typeface="Times New Roman"/>
              </a:rPr>
              <a:t>scale. </a:t>
            </a:r>
            <a:r>
              <a:rPr dirty="0" sz="1100" spc="10">
                <a:latin typeface="Times New Roman"/>
                <a:cs typeface="Times New Roman"/>
              </a:rPr>
              <a:t>Logarithmic </a:t>
            </a:r>
            <a:r>
              <a:rPr dirty="0" sz="1100" spc="5">
                <a:latin typeface="Times New Roman"/>
                <a:cs typeface="Times New Roman"/>
              </a:rPr>
              <a:t>scales are  appropriately </a:t>
            </a:r>
            <a:r>
              <a:rPr dirty="0" sz="1100" spc="10">
                <a:latin typeface="Times New Roman"/>
                <a:cs typeface="Times New Roman"/>
              </a:rPr>
              <a:t>when the </a:t>
            </a:r>
            <a:r>
              <a:rPr dirty="0" sz="1100" spc="5">
                <a:latin typeface="Times New Roman"/>
                <a:cs typeface="Times New Roman"/>
              </a:rPr>
              <a:t>data </a:t>
            </a:r>
            <a:r>
              <a:rPr dirty="0" sz="1100" spc="10">
                <a:latin typeface="Times New Roman"/>
                <a:cs typeface="Times New Roman"/>
              </a:rPr>
              <a:t>move through wide </a:t>
            </a:r>
            <a:r>
              <a:rPr dirty="0" sz="1100" spc="5">
                <a:latin typeface="Times New Roman"/>
                <a:cs typeface="Times New Roman"/>
              </a:rPr>
              <a:t>ranges.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keeps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plot </a:t>
            </a:r>
            <a:r>
              <a:rPr dirty="0" sz="1100" spc="10">
                <a:latin typeface="Times New Roman"/>
                <a:cs typeface="Times New Roman"/>
              </a:rPr>
              <a:t>from going </a:t>
            </a:r>
            <a:r>
              <a:rPr dirty="0" sz="1100" spc="5">
                <a:latin typeface="Times New Roman"/>
                <a:cs typeface="Times New Roman"/>
              </a:rPr>
              <a:t>off 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chart.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Bar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Charts: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34338" y="7184214"/>
            <a:ext cx="5334000" cy="85788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technical analyst’s bar chart is different </a:t>
            </a:r>
            <a:r>
              <a:rPr dirty="0" sz="1100" spc="10">
                <a:latin typeface="Times New Roman"/>
                <a:cs typeface="Times New Roman"/>
              </a:rPr>
              <a:t>from the bar </a:t>
            </a:r>
            <a:r>
              <a:rPr dirty="0" sz="1100" spc="5">
                <a:latin typeface="Times New Roman"/>
                <a:cs typeface="Times New Roman"/>
              </a:rPr>
              <a:t>chart </a:t>
            </a:r>
            <a:r>
              <a:rPr dirty="0" sz="1100" spc="10">
                <a:latin typeface="Times New Roman"/>
                <a:cs typeface="Times New Roman"/>
              </a:rPr>
              <a:t>commonly </a:t>
            </a:r>
            <a:r>
              <a:rPr dirty="0" sz="1100" spc="5">
                <a:latin typeface="Times New Roman"/>
                <a:cs typeface="Times New Roman"/>
              </a:rPr>
              <a:t>used to present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data.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chart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the periodic high, </a:t>
            </a:r>
            <a:r>
              <a:rPr dirty="0" sz="1100" spc="10">
                <a:latin typeface="Times New Roman"/>
                <a:cs typeface="Times New Roman"/>
              </a:rPr>
              <a:t>low and </a:t>
            </a:r>
            <a:r>
              <a:rPr dirty="0" sz="1100" spc="5">
                <a:latin typeface="Times New Roman"/>
                <a:cs typeface="Times New Roman"/>
              </a:rPr>
              <a:t>closing prices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vertical </a:t>
            </a:r>
            <a:r>
              <a:rPr dirty="0" sz="1100" spc="10">
                <a:latin typeface="Times New Roman"/>
                <a:cs typeface="Times New Roman"/>
              </a:rPr>
              <a:t>line connects the period’s high and low </a:t>
            </a:r>
            <a:r>
              <a:rPr dirty="0" sz="1100" spc="5">
                <a:latin typeface="Times New Roman"/>
                <a:cs typeface="Times New Roman"/>
              </a:rPr>
              <a:t>prices, </a:t>
            </a:r>
            <a:r>
              <a:rPr dirty="0" sz="1100" spc="10">
                <a:latin typeface="Times New Roman"/>
                <a:cs typeface="Times New Roman"/>
              </a:rPr>
              <a:t>with a </a:t>
            </a:r>
            <a:r>
              <a:rPr dirty="0" sz="1100" spc="5">
                <a:latin typeface="Times New Roman"/>
                <a:cs typeface="Times New Roman"/>
              </a:rPr>
              <a:t>cross </a:t>
            </a:r>
            <a:r>
              <a:rPr dirty="0" sz="1100" spc="10">
                <a:latin typeface="Times New Roman"/>
                <a:cs typeface="Times New Roman"/>
              </a:rPr>
              <a:t>mark </a:t>
            </a:r>
            <a:r>
              <a:rPr dirty="0" sz="1100" spc="5">
                <a:latin typeface="Times New Roman"/>
                <a:cs typeface="Times New Roman"/>
              </a:rPr>
              <a:t>indicating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price at the </a:t>
            </a:r>
            <a:r>
              <a:rPr dirty="0" sz="1100" spc="10">
                <a:latin typeface="Times New Roman"/>
                <a:cs typeface="Times New Roman"/>
              </a:rPr>
              <a:t>close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period. </a:t>
            </a:r>
            <a:r>
              <a:rPr dirty="0" sz="1100" spc="10">
                <a:latin typeface="Times New Roman"/>
                <a:cs typeface="Times New Roman"/>
              </a:rPr>
              <a:t>Bar </a:t>
            </a:r>
            <a:r>
              <a:rPr dirty="0" sz="1100" spc="5">
                <a:latin typeface="Times New Roman"/>
                <a:cs typeface="Times New Roman"/>
              </a:rPr>
              <a:t>charts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efficient in </a:t>
            </a:r>
            <a:r>
              <a:rPr dirty="0" sz="1100" spc="10">
                <a:latin typeface="Times New Roman"/>
                <a:cs typeface="Times New Roman"/>
              </a:rPr>
              <a:t>showing </a:t>
            </a:r>
            <a:r>
              <a:rPr dirty="0" sz="1100" spc="5">
                <a:latin typeface="Times New Roman"/>
                <a:cs typeface="Times New Roman"/>
              </a:rPr>
              <a:t>more detail about daily  trading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just the closing prices </a:t>
            </a:r>
            <a:r>
              <a:rPr dirty="0" sz="1100" spc="10">
                <a:latin typeface="Times New Roman"/>
                <a:cs typeface="Times New Roman"/>
              </a:rPr>
              <a:t>from a </a:t>
            </a:r>
            <a:r>
              <a:rPr dirty="0" sz="1100" spc="5">
                <a:latin typeface="Times New Roman"/>
                <a:cs typeface="Times New Roman"/>
              </a:rPr>
              <a:t>line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chart.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839466" y="6275990"/>
            <a:ext cx="287655" cy="1549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50" spc="-5">
                <a:latin typeface="Arial"/>
                <a:cs typeface="Arial"/>
              </a:rPr>
              <a:t>O</a:t>
            </a:r>
            <a:r>
              <a:rPr dirty="0" sz="850" spc="-10">
                <a:latin typeface="Arial"/>
                <a:cs typeface="Arial"/>
              </a:rPr>
              <a:t>pen</a:t>
            </a:r>
            <a:endParaRPr sz="8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17823" y="5401976"/>
            <a:ext cx="299085" cy="1549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50" spc="-10">
                <a:latin typeface="Arial"/>
                <a:cs typeface="Arial"/>
              </a:rPr>
              <a:t>Close</a:t>
            </a:r>
            <a:endParaRPr sz="8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112008" y="5295137"/>
            <a:ext cx="278130" cy="1215390"/>
          </a:xfrm>
          <a:custGeom>
            <a:avLst/>
            <a:gdLst/>
            <a:ahLst/>
            <a:cxnLst/>
            <a:rect l="l" t="t" r="r" b="b"/>
            <a:pathLst>
              <a:path w="278129" h="1215390">
                <a:moveTo>
                  <a:pt x="278130" y="185166"/>
                </a:moveTo>
                <a:lnTo>
                  <a:pt x="277368" y="180594"/>
                </a:lnTo>
                <a:lnTo>
                  <a:pt x="275844" y="176784"/>
                </a:lnTo>
                <a:lnTo>
                  <a:pt x="269748" y="170688"/>
                </a:lnTo>
                <a:lnTo>
                  <a:pt x="266700" y="169164"/>
                </a:lnTo>
                <a:lnTo>
                  <a:pt x="140195" y="169164"/>
                </a:lnTo>
                <a:lnTo>
                  <a:pt x="140195" y="16002"/>
                </a:lnTo>
                <a:lnTo>
                  <a:pt x="139433" y="11430"/>
                </a:lnTo>
                <a:lnTo>
                  <a:pt x="137922" y="7620"/>
                </a:lnTo>
                <a:lnTo>
                  <a:pt x="131826" y="1524"/>
                </a:lnTo>
                <a:lnTo>
                  <a:pt x="128778" y="0"/>
                </a:lnTo>
                <a:lnTo>
                  <a:pt x="120396" y="0"/>
                </a:lnTo>
                <a:lnTo>
                  <a:pt x="116586" y="1524"/>
                </a:lnTo>
                <a:lnTo>
                  <a:pt x="111252" y="7620"/>
                </a:lnTo>
                <a:lnTo>
                  <a:pt x="109728" y="11430"/>
                </a:lnTo>
                <a:lnTo>
                  <a:pt x="109728" y="180594"/>
                </a:lnTo>
                <a:lnTo>
                  <a:pt x="109728" y="188976"/>
                </a:lnTo>
                <a:lnTo>
                  <a:pt x="109728" y="1042416"/>
                </a:lnTo>
                <a:lnTo>
                  <a:pt x="10668" y="1042416"/>
                </a:lnTo>
                <a:lnTo>
                  <a:pt x="6858" y="1043940"/>
                </a:lnTo>
                <a:lnTo>
                  <a:pt x="1524" y="1050036"/>
                </a:lnTo>
                <a:lnTo>
                  <a:pt x="0" y="1053846"/>
                </a:lnTo>
                <a:lnTo>
                  <a:pt x="0" y="1062228"/>
                </a:lnTo>
                <a:lnTo>
                  <a:pt x="1524" y="1066038"/>
                </a:lnTo>
                <a:lnTo>
                  <a:pt x="6858" y="1072134"/>
                </a:lnTo>
                <a:lnTo>
                  <a:pt x="10668" y="1073658"/>
                </a:lnTo>
                <a:lnTo>
                  <a:pt x="15240" y="1074420"/>
                </a:lnTo>
                <a:lnTo>
                  <a:pt x="109728" y="1074420"/>
                </a:lnTo>
                <a:lnTo>
                  <a:pt x="109728" y="1203198"/>
                </a:lnTo>
                <a:lnTo>
                  <a:pt x="111252" y="1207008"/>
                </a:lnTo>
                <a:lnTo>
                  <a:pt x="116586" y="1213104"/>
                </a:lnTo>
                <a:lnTo>
                  <a:pt x="120396" y="1214628"/>
                </a:lnTo>
                <a:lnTo>
                  <a:pt x="124968" y="1215390"/>
                </a:lnTo>
                <a:lnTo>
                  <a:pt x="128778" y="1214628"/>
                </a:lnTo>
                <a:lnTo>
                  <a:pt x="131826" y="1213104"/>
                </a:lnTo>
                <a:lnTo>
                  <a:pt x="137922" y="1207008"/>
                </a:lnTo>
                <a:lnTo>
                  <a:pt x="139433" y="1203198"/>
                </a:lnTo>
                <a:lnTo>
                  <a:pt x="140195" y="1199388"/>
                </a:lnTo>
                <a:lnTo>
                  <a:pt x="140195" y="1058418"/>
                </a:lnTo>
                <a:lnTo>
                  <a:pt x="140195" y="201168"/>
                </a:lnTo>
                <a:lnTo>
                  <a:pt x="262890" y="201168"/>
                </a:lnTo>
                <a:lnTo>
                  <a:pt x="266700" y="200406"/>
                </a:lnTo>
                <a:lnTo>
                  <a:pt x="269748" y="198882"/>
                </a:lnTo>
                <a:lnTo>
                  <a:pt x="275844" y="192786"/>
                </a:lnTo>
                <a:lnTo>
                  <a:pt x="277368" y="188976"/>
                </a:lnTo>
                <a:lnTo>
                  <a:pt x="278130" y="1851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3142742" y="5177948"/>
            <a:ext cx="245110" cy="1549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50" spc="-10">
                <a:latin typeface="Arial"/>
                <a:cs typeface="Arial"/>
              </a:rPr>
              <a:t>High</a:t>
            </a:r>
            <a:endParaRPr sz="8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33370" y="6501538"/>
            <a:ext cx="532765" cy="425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 indent="309245">
              <a:lnSpc>
                <a:spcPct val="98800"/>
              </a:lnSpc>
              <a:spcBef>
                <a:spcPts val="105"/>
              </a:spcBef>
            </a:pPr>
            <a:r>
              <a:rPr dirty="0" sz="850" spc="-10">
                <a:latin typeface="Arial"/>
                <a:cs typeface="Arial"/>
              </a:rPr>
              <a:t>L</a:t>
            </a:r>
            <a:r>
              <a:rPr dirty="0" sz="850">
                <a:latin typeface="Arial"/>
                <a:cs typeface="Arial"/>
              </a:rPr>
              <a:t>o</a:t>
            </a:r>
            <a:r>
              <a:rPr dirty="0" sz="850" spc="-5">
                <a:latin typeface="Arial"/>
                <a:cs typeface="Arial"/>
              </a:rPr>
              <a:t>w  </a:t>
            </a:r>
            <a:r>
              <a:rPr dirty="0" sz="900" spc="-5">
                <a:latin typeface="Arial"/>
                <a:cs typeface="Arial"/>
              </a:rPr>
              <a:t>Standard  Bar</a:t>
            </a:r>
            <a:r>
              <a:rPr dirty="0" sz="900" spc="-60">
                <a:latin typeface="Arial"/>
                <a:cs typeface="Arial"/>
              </a:rPr>
              <a:t> </a:t>
            </a:r>
            <a:r>
              <a:rPr dirty="0" sz="900" spc="-5">
                <a:latin typeface="Arial"/>
                <a:cs typeface="Arial"/>
              </a:rPr>
              <a:t>Chart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921250" y="6279800"/>
            <a:ext cx="299085" cy="1549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50" spc="-10">
                <a:latin typeface="Arial"/>
                <a:cs typeface="Arial"/>
              </a:rPr>
              <a:t>Close</a:t>
            </a:r>
            <a:endParaRPr sz="85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605528" y="5295137"/>
            <a:ext cx="306705" cy="1214755"/>
          </a:xfrm>
          <a:custGeom>
            <a:avLst/>
            <a:gdLst/>
            <a:ahLst/>
            <a:cxnLst/>
            <a:rect l="l" t="t" r="r" b="b"/>
            <a:pathLst>
              <a:path w="306704" h="1214754">
                <a:moveTo>
                  <a:pt x="306324" y="1057656"/>
                </a:moveTo>
                <a:lnTo>
                  <a:pt x="305562" y="1053084"/>
                </a:lnTo>
                <a:lnTo>
                  <a:pt x="304038" y="1049274"/>
                </a:lnTo>
                <a:lnTo>
                  <a:pt x="297942" y="1043940"/>
                </a:lnTo>
                <a:lnTo>
                  <a:pt x="294132" y="1042416"/>
                </a:lnTo>
                <a:lnTo>
                  <a:pt x="176022" y="1042416"/>
                </a:lnTo>
                <a:lnTo>
                  <a:pt x="172212" y="1043940"/>
                </a:lnTo>
                <a:lnTo>
                  <a:pt x="169164" y="1046988"/>
                </a:lnTo>
                <a:lnTo>
                  <a:pt x="169164" y="184404"/>
                </a:lnTo>
                <a:lnTo>
                  <a:pt x="169164" y="15240"/>
                </a:lnTo>
                <a:lnTo>
                  <a:pt x="168402" y="10668"/>
                </a:lnTo>
                <a:lnTo>
                  <a:pt x="166878" y="6858"/>
                </a:lnTo>
                <a:lnTo>
                  <a:pt x="160782" y="762"/>
                </a:lnTo>
                <a:lnTo>
                  <a:pt x="157734" y="0"/>
                </a:lnTo>
                <a:lnTo>
                  <a:pt x="149352" y="0"/>
                </a:lnTo>
                <a:lnTo>
                  <a:pt x="145542" y="762"/>
                </a:lnTo>
                <a:lnTo>
                  <a:pt x="139446" y="6858"/>
                </a:lnTo>
                <a:lnTo>
                  <a:pt x="138684" y="10668"/>
                </a:lnTo>
                <a:lnTo>
                  <a:pt x="138684" y="168402"/>
                </a:lnTo>
                <a:lnTo>
                  <a:pt x="11430" y="168402"/>
                </a:lnTo>
                <a:lnTo>
                  <a:pt x="7620" y="169926"/>
                </a:lnTo>
                <a:lnTo>
                  <a:pt x="1524" y="176022"/>
                </a:lnTo>
                <a:lnTo>
                  <a:pt x="0" y="179832"/>
                </a:lnTo>
                <a:lnTo>
                  <a:pt x="0" y="188214"/>
                </a:lnTo>
                <a:lnTo>
                  <a:pt x="1524" y="192024"/>
                </a:lnTo>
                <a:lnTo>
                  <a:pt x="7620" y="198120"/>
                </a:lnTo>
                <a:lnTo>
                  <a:pt x="11430" y="199644"/>
                </a:lnTo>
                <a:lnTo>
                  <a:pt x="16002" y="200406"/>
                </a:lnTo>
                <a:lnTo>
                  <a:pt x="138684" y="200406"/>
                </a:lnTo>
                <a:lnTo>
                  <a:pt x="138684" y="1202436"/>
                </a:lnTo>
                <a:lnTo>
                  <a:pt x="139446" y="1206246"/>
                </a:lnTo>
                <a:lnTo>
                  <a:pt x="145542" y="1212342"/>
                </a:lnTo>
                <a:lnTo>
                  <a:pt x="149352" y="1213866"/>
                </a:lnTo>
                <a:lnTo>
                  <a:pt x="153924" y="1214628"/>
                </a:lnTo>
                <a:lnTo>
                  <a:pt x="157734" y="1213866"/>
                </a:lnTo>
                <a:lnTo>
                  <a:pt x="160782" y="1212342"/>
                </a:lnTo>
                <a:lnTo>
                  <a:pt x="166878" y="1206246"/>
                </a:lnTo>
                <a:lnTo>
                  <a:pt x="168402" y="1202436"/>
                </a:lnTo>
                <a:lnTo>
                  <a:pt x="169164" y="1198626"/>
                </a:lnTo>
                <a:lnTo>
                  <a:pt x="169164" y="1067892"/>
                </a:lnTo>
                <a:lnTo>
                  <a:pt x="172212" y="1071372"/>
                </a:lnTo>
                <a:lnTo>
                  <a:pt x="176022" y="1072896"/>
                </a:lnTo>
                <a:lnTo>
                  <a:pt x="180594" y="1073658"/>
                </a:lnTo>
                <a:lnTo>
                  <a:pt x="291084" y="1073658"/>
                </a:lnTo>
                <a:lnTo>
                  <a:pt x="294132" y="1072896"/>
                </a:lnTo>
                <a:lnTo>
                  <a:pt x="297942" y="1071372"/>
                </a:lnTo>
                <a:lnTo>
                  <a:pt x="304038" y="1065276"/>
                </a:lnTo>
                <a:lnTo>
                  <a:pt x="305562" y="1061466"/>
                </a:lnTo>
                <a:lnTo>
                  <a:pt x="306324" y="105765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4337558" y="5411882"/>
            <a:ext cx="288290" cy="1549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50" spc="-10">
                <a:latin typeface="Arial"/>
                <a:cs typeface="Arial"/>
              </a:rPr>
              <a:t>Op</a:t>
            </a:r>
            <a:r>
              <a:rPr dirty="0" sz="850" spc="-10">
                <a:latin typeface="Arial"/>
                <a:cs typeface="Arial"/>
              </a:rPr>
              <a:t>en</a:t>
            </a:r>
            <a:endParaRPr sz="8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663697" y="5176429"/>
            <a:ext cx="245745" cy="1549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50" spc="-10">
                <a:latin typeface="Arial"/>
                <a:cs typeface="Arial"/>
              </a:rPr>
              <a:t>High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354321" y="6501546"/>
            <a:ext cx="533400" cy="425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 marR="5080" indent="309245">
              <a:lnSpc>
                <a:spcPct val="98800"/>
              </a:lnSpc>
              <a:spcBef>
                <a:spcPts val="105"/>
              </a:spcBef>
            </a:pPr>
            <a:r>
              <a:rPr dirty="0" sz="850" spc="-10">
                <a:latin typeface="Arial"/>
                <a:cs typeface="Arial"/>
              </a:rPr>
              <a:t>L</a:t>
            </a:r>
            <a:r>
              <a:rPr dirty="0" sz="850">
                <a:latin typeface="Arial"/>
                <a:cs typeface="Arial"/>
              </a:rPr>
              <a:t>o</a:t>
            </a:r>
            <a:r>
              <a:rPr dirty="0" sz="850" spc="-5">
                <a:latin typeface="Arial"/>
                <a:cs typeface="Arial"/>
              </a:rPr>
              <a:t>w  </a:t>
            </a:r>
            <a:r>
              <a:rPr dirty="0" sz="900" spc="-5">
                <a:latin typeface="Arial"/>
                <a:cs typeface="Arial"/>
              </a:rPr>
              <a:t>Standard  Bar</a:t>
            </a:r>
            <a:r>
              <a:rPr dirty="0" sz="900" spc="-55">
                <a:latin typeface="Arial"/>
                <a:cs typeface="Arial"/>
              </a:rPr>
              <a:t> </a:t>
            </a:r>
            <a:r>
              <a:rPr dirty="0" sz="900" spc="-5">
                <a:latin typeface="Arial"/>
                <a:cs typeface="Arial"/>
              </a:rPr>
              <a:t>Chart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9057250"/>
            <a:ext cx="5334635" cy="57848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r" marL="12700" marR="5080">
              <a:lnSpc>
                <a:spcPts val="1300"/>
              </a:lnSpc>
              <a:spcBef>
                <a:spcPts val="190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Candlestick </a:t>
            </a:r>
            <a:r>
              <a:rPr dirty="0" sz="1100" spc="10">
                <a:latin typeface="Times New Roman"/>
                <a:cs typeface="Times New Roman"/>
              </a:rPr>
              <a:t>Chart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enhanced </a:t>
            </a:r>
            <a:r>
              <a:rPr dirty="0" sz="1100" spc="5">
                <a:latin typeface="Times New Roman"/>
                <a:cs typeface="Times New Roman"/>
              </a:rPr>
              <a:t>version of bar chart.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charts </a:t>
            </a:r>
            <a:r>
              <a:rPr dirty="0" sz="1100" spc="10">
                <a:latin typeface="Times New Roman"/>
                <a:cs typeface="Times New Roman"/>
              </a:rPr>
              <a:t>began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appear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United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States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mid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1980’s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but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been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used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China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over</a:t>
            </a:r>
            <a:r>
              <a:rPr dirty="0" sz="1100" spc="1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500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years.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Such</a:t>
            </a:r>
            <a:r>
              <a:rPr dirty="0" sz="1100" spc="1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algn="r" marR="5080">
              <a:lnSpc>
                <a:spcPct val="100000"/>
              </a:lnSpc>
              <a:spcBef>
                <a:spcPts val="335"/>
              </a:spcBef>
              <a:tabLst>
                <a:tab pos="397891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56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03808" y="2551270"/>
            <a:ext cx="147891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 b="1" i="1">
                <a:latin typeface="Times New Roman"/>
                <a:cs typeface="Times New Roman"/>
              </a:rPr>
              <a:t>Point </a:t>
            </a:r>
            <a:r>
              <a:rPr dirty="0" sz="1100" spc="10" b="1" i="1">
                <a:latin typeface="Times New Roman"/>
                <a:cs typeface="Times New Roman"/>
              </a:rPr>
              <a:t>and Figure</a:t>
            </a:r>
            <a:r>
              <a:rPr dirty="0" sz="1100" spc="-55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Charts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03808" y="4770189"/>
            <a:ext cx="5334635" cy="250698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2700" marR="82550">
              <a:lnSpc>
                <a:spcPts val="1300"/>
              </a:lnSpc>
              <a:spcBef>
                <a:spcPts val="190"/>
              </a:spcBef>
            </a:pP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exotic </a:t>
            </a:r>
            <a:r>
              <a:rPr dirty="0" sz="1100" spc="5">
                <a:latin typeface="Times New Roman"/>
                <a:cs typeface="Times New Roman"/>
              </a:rPr>
              <a:t>chart </a:t>
            </a:r>
            <a:r>
              <a:rPr dirty="0" sz="1100" spc="10">
                <a:latin typeface="Times New Roman"/>
                <a:cs typeface="Times New Roman"/>
              </a:rPr>
              <a:t>impresses many a </a:t>
            </a:r>
            <a:r>
              <a:rPr dirty="0" sz="1100" spc="5">
                <a:latin typeface="Times New Roman"/>
                <a:cs typeface="Times New Roman"/>
              </a:rPr>
              <a:t>brokerage </a:t>
            </a:r>
            <a:r>
              <a:rPr dirty="0" sz="1100" spc="15">
                <a:latin typeface="Times New Roman"/>
                <a:cs typeface="Times New Roman"/>
              </a:rPr>
              <a:t>firm </a:t>
            </a:r>
            <a:r>
              <a:rPr dirty="0" sz="1100" spc="10">
                <a:latin typeface="Times New Roman"/>
                <a:cs typeface="Times New Roman"/>
              </a:rPr>
              <a:t>customer. The </a:t>
            </a:r>
            <a:r>
              <a:rPr dirty="0" sz="1100" spc="5">
                <a:latin typeface="Times New Roman"/>
                <a:cs typeface="Times New Roman"/>
              </a:rPr>
              <a:t>scattered </a:t>
            </a:r>
            <a:r>
              <a:rPr dirty="0" sz="1100" spc="15">
                <a:latin typeface="Times New Roman"/>
                <a:cs typeface="Times New Roman"/>
              </a:rPr>
              <a:t>X’s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O’s 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document </a:t>
            </a:r>
            <a:r>
              <a:rPr dirty="0" sz="1100" spc="5">
                <a:latin typeface="Times New Roman"/>
                <a:cs typeface="Times New Roman"/>
              </a:rPr>
              <a:t>look like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football coach’s play diagram. </a:t>
            </a:r>
            <a:r>
              <a:rPr dirty="0" sz="1100" spc="10">
                <a:latin typeface="Times New Roman"/>
                <a:cs typeface="Times New Roman"/>
              </a:rPr>
              <a:t>The layperson </a:t>
            </a:r>
            <a:r>
              <a:rPr dirty="0" sz="1100" spc="5">
                <a:latin typeface="Times New Roman"/>
                <a:cs typeface="Times New Roman"/>
              </a:rPr>
              <a:t>typically does  not understand </a:t>
            </a:r>
            <a:r>
              <a:rPr dirty="0" sz="1100" spc="10">
                <a:latin typeface="Times New Roman"/>
                <a:cs typeface="Times New Roman"/>
              </a:rPr>
              <a:t>what they </a:t>
            </a:r>
            <a:r>
              <a:rPr dirty="0" sz="1100" spc="5">
                <a:latin typeface="Times New Roman"/>
                <a:cs typeface="Times New Roman"/>
              </a:rPr>
              <a:t>present </a:t>
            </a:r>
            <a:r>
              <a:rPr dirty="0" sz="1100" spc="10">
                <a:latin typeface="Times New Roman"/>
                <a:cs typeface="Times New Roman"/>
              </a:rPr>
              <a:t>but the </a:t>
            </a:r>
            <a:r>
              <a:rPr dirty="0" sz="1100" spc="5">
                <a:latin typeface="Times New Roman"/>
                <a:cs typeface="Times New Roman"/>
              </a:rPr>
              <a:t>chart attracts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attention.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40"/>
              </a:lnSpc>
            </a:pPr>
            <a:r>
              <a:rPr dirty="0" sz="1100" spc="10">
                <a:latin typeface="Times New Roman"/>
                <a:cs typeface="Times New Roman"/>
              </a:rPr>
              <a:t>Unlike most </a:t>
            </a:r>
            <a:r>
              <a:rPr dirty="0" sz="1100" spc="5">
                <a:latin typeface="Times New Roman"/>
                <a:cs typeface="Times New Roman"/>
              </a:rPr>
              <a:t>other charts, only significant price </a:t>
            </a:r>
            <a:r>
              <a:rPr dirty="0" sz="1100" spc="10">
                <a:latin typeface="Times New Roman"/>
                <a:cs typeface="Times New Roman"/>
              </a:rPr>
              <a:t>movement </a:t>
            </a:r>
            <a:r>
              <a:rPr dirty="0" sz="1100" spc="5">
                <a:latin typeface="Times New Roman"/>
                <a:cs typeface="Times New Roman"/>
              </a:rPr>
              <a:t>appears.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X </a:t>
            </a:r>
            <a:r>
              <a:rPr dirty="0" sz="1100" spc="5">
                <a:latin typeface="Times New Roman"/>
                <a:cs typeface="Times New Roman"/>
              </a:rPr>
              <a:t>represents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marL="12700" marR="1079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prices increase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20">
                <a:latin typeface="Times New Roman"/>
                <a:cs typeface="Times New Roman"/>
              </a:rPr>
              <a:t>O </a:t>
            </a:r>
            <a:r>
              <a:rPr dirty="0" sz="1100" spc="5">
                <a:latin typeface="Times New Roman"/>
                <a:cs typeface="Times New Roman"/>
              </a:rPr>
              <a:t>represents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decline. Notice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Xs </a:t>
            </a:r>
            <a:r>
              <a:rPr dirty="0" sz="1100" spc="10">
                <a:latin typeface="Times New Roman"/>
                <a:cs typeface="Times New Roman"/>
              </a:rPr>
              <a:t>and Os </a:t>
            </a:r>
            <a:r>
              <a:rPr dirty="0" sz="1100" spc="5">
                <a:latin typeface="Times New Roman"/>
                <a:cs typeface="Times New Roman"/>
              </a:rPr>
              <a:t>never occur in  the </a:t>
            </a:r>
            <a:r>
              <a:rPr dirty="0" sz="1100" spc="10">
                <a:latin typeface="Times New Roman"/>
                <a:cs typeface="Times New Roman"/>
              </a:rPr>
              <a:t>same column. Once a </a:t>
            </a:r>
            <a:r>
              <a:rPr dirty="0" sz="1100" spc="5">
                <a:latin typeface="Times New Roman"/>
                <a:cs typeface="Times New Roman"/>
              </a:rPr>
              <a:t>price reversal of significant </a:t>
            </a:r>
            <a:r>
              <a:rPr dirty="0" sz="1100" spc="10">
                <a:latin typeface="Times New Roman"/>
                <a:cs typeface="Times New Roman"/>
              </a:rPr>
              <a:t>magnitude </a:t>
            </a:r>
            <a:r>
              <a:rPr dirty="0" sz="1100" spc="5">
                <a:latin typeface="Times New Roman"/>
                <a:cs typeface="Times New Roman"/>
              </a:rPr>
              <a:t>occurs, </a:t>
            </a:r>
            <a:r>
              <a:rPr dirty="0" sz="1100" spc="10">
                <a:latin typeface="Times New Roman"/>
                <a:cs typeface="Times New Roman"/>
              </a:rPr>
              <a:t>the analyst </a:t>
            </a:r>
            <a:r>
              <a:rPr dirty="0" sz="1100" spc="5">
                <a:latin typeface="Times New Roman"/>
                <a:cs typeface="Times New Roman"/>
              </a:rPr>
              <a:t>moves </a:t>
            </a:r>
            <a:r>
              <a:rPr dirty="0" sz="1100" spc="10">
                <a:latin typeface="Times New Roman"/>
                <a:cs typeface="Times New Roman"/>
              </a:rPr>
              <a:t>a  column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right for </a:t>
            </a:r>
            <a:r>
              <a:rPr dirty="0" sz="1100" spc="10">
                <a:latin typeface="Times New Roman"/>
                <a:cs typeface="Times New Roman"/>
              </a:rPr>
              <a:t>the next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entry.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85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old feature of this chart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fact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horizontal axis </a:t>
            </a:r>
            <a:r>
              <a:rPr dirty="0" sz="1100" spc="10">
                <a:latin typeface="Times New Roman"/>
                <a:cs typeface="Times New Roman"/>
              </a:rPr>
              <a:t>has no </a:t>
            </a:r>
            <a:r>
              <a:rPr dirty="0" sz="1100" spc="5">
                <a:latin typeface="Times New Roman"/>
                <a:cs typeface="Times New Roman"/>
              </a:rPr>
              <a:t>units. </a:t>
            </a:r>
            <a:r>
              <a:rPr dirty="0" sz="1100" spc="10">
                <a:latin typeface="Times New Roman"/>
                <a:cs typeface="Times New Roman"/>
              </a:rPr>
              <a:t>Moving </a:t>
            </a:r>
            <a:r>
              <a:rPr dirty="0" sz="1100" spc="5">
                <a:latin typeface="Times New Roman"/>
                <a:cs typeface="Times New Roman"/>
              </a:rPr>
              <a:t>left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endParaRPr sz="1100">
              <a:latin typeface="Times New Roman"/>
              <a:cs typeface="Times New Roman"/>
            </a:endParaRPr>
          </a:p>
          <a:p>
            <a:pPr marL="12700" marR="5715">
              <a:lnSpc>
                <a:spcPts val="1300"/>
              </a:lnSpc>
              <a:spcBef>
                <a:spcPts val="55"/>
              </a:spcBef>
            </a:pPr>
            <a:r>
              <a:rPr dirty="0" sz="1100" spc="5">
                <a:latin typeface="Times New Roman"/>
                <a:cs typeface="Times New Roman"/>
              </a:rPr>
              <a:t>right reflects </a:t>
            </a:r>
            <a:r>
              <a:rPr dirty="0" sz="1100" spc="10">
                <a:latin typeface="Times New Roman"/>
                <a:cs typeface="Times New Roman"/>
              </a:rPr>
              <a:t>the passage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time but data points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plotted at regular interval. Only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when the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is sufficient </a:t>
            </a:r>
            <a:r>
              <a:rPr dirty="0" sz="1100" spc="10">
                <a:latin typeface="Times New Roman"/>
                <a:cs typeface="Times New Roman"/>
              </a:rPr>
              <a:t>does a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data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appear.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5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technical </a:t>
            </a:r>
            <a:r>
              <a:rPr dirty="0" sz="1100" spc="10">
                <a:latin typeface="Times New Roman"/>
                <a:cs typeface="Times New Roman"/>
              </a:rPr>
              <a:t>analyst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superimpose </a:t>
            </a:r>
            <a:r>
              <a:rPr dirty="0" sz="1100" spc="5">
                <a:latin typeface="Times New Roman"/>
                <a:cs typeface="Times New Roman"/>
              </a:rPr>
              <a:t>time information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chart.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horizontal </a:t>
            </a:r>
            <a:r>
              <a:rPr dirty="0" sz="1100" spc="10" b="1" i="1">
                <a:latin typeface="Times New Roman"/>
                <a:cs typeface="Times New Roman"/>
              </a:rPr>
              <a:t>axis on a </a:t>
            </a:r>
            <a:r>
              <a:rPr dirty="0" sz="1100" spc="5" b="1" i="1">
                <a:latin typeface="Times New Roman"/>
                <a:cs typeface="Times New Roman"/>
              </a:rPr>
              <a:t>point </a:t>
            </a:r>
            <a:r>
              <a:rPr dirty="0" sz="1100" spc="10" b="1" i="1">
                <a:latin typeface="Times New Roman"/>
                <a:cs typeface="Times New Roman"/>
              </a:rPr>
              <a:t>and figure </a:t>
            </a:r>
            <a:r>
              <a:rPr dirty="0" sz="1100" spc="5" b="1" i="1">
                <a:latin typeface="Times New Roman"/>
                <a:cs typeface="Times New Roman"/>
              </a:rPr>
              <a:t>chart </a:t>
            </a:r>
            <a:r>
              <a:rPr dirty="0" sz="1100" spc="10" b="1" i="1">
                <a:latin typeface="Times New Roman"/>
                <a:cs typeface="Times New Roman"/>
              </a:rPr>
              <a:t>has </a:t>
            </a:r>
            <a:r>
              <a:rPr dirty="0" sz="1100" spc="15" b="1" i="1">
                <a:latin typeface="Times New Roman"/>
                <a:cs typeface="Times New Roman"/>
              </a:rPr>
              <a:t>no</a:t>
            </a:r>
            <a:r>
              <a:rPr dirty="0" sz="1100" spc="-4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units.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 i="1">
                <a:latin typeface="Times New Roman"/>
                <a:cs typeface="Times New Roman"/>
              </a:rPr>
              <a:t>Candlestick </a:t>
            </a:r>
            <a:r>
              <a:rPr dirty="0" sz="1100" spc="10" b="1" i="1">
                <a:latin typeface="Times New Roman"/>
                <a:cs typeface="Times New Roman"/>
              </a:rPr>
              <a:t>Chart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848762" y="2738627"/>
            <a:ext cx="1647825" cy="1884680"/>
            <a:chOff x="2848762" y="2738627"/>
            <a:chExt cx="1647825" cy="1884680"/>
          </a:xfrm>
        </p:grpSpPr>
        <p:sp>
          <p:nvSpPr>
            <p:cNvPr id="10" name="object 10"/>
            <p:cNvSpPr/>
            <p:nvPr/>
          </p:nvSpPr>
          <p:spPr>
            <a:xfrm>
              <a:off x="2907792" y="2738627"/>
              <a:ext cx="1588770" cy="1884680"/>
            </a:xfrm>
            <a:custGeom>
              <a:avLst/>
              <a:gdLst/>
              <a:ahLst/>
              <a:cxnLst/>
              <a:rect l="l" t="t" r="r" b="b"/>
              <a:pathLst>
                <a:path w="1588770" h="1884679">
                  <a:moveTo>
                    <a:pt x="1588770" y="1871472"/>
                  </a:moveTo>
                  <a:lnTo>
                    <a:pt x="1587246" y="1863852"/>
                  </a:lnTo>
                  <a:lnTo>
                    <a:pt x="1584960" y="1861566"/>
                  </a:lnTo>
                  <a:lnTo>
                    <a:pt x="1581912" y="1859280"/>
                  </a:lnTo>
                  <a:lnTo>
                    <a:pt x="1578864" y="1858518"/>
                  </a:lnTo>
                  <a:lnTo>
                    <a:pt x="26670" y="1858518"/>
                  </a:lnTo>
                  <a:lnTo>
                    <a:pt x="26670" y="12954"/>
                  </a:lnTo>
                  <a:lnTo>
                    <a:pt x="25146" y="9144"/>
                  </a:lnTo>
                  <a:lnTo>
                    <a:pt x="24384" y="6096"/>
                  </a:lnTo>
                  <a:lnTo>
                    <a:pt x="22098" y="3048"/>
                  </a:lnTo>
                  <a:lnTo>
                    <a:pt x="19050" y="762"/>
                  </a:lnTo>
                  <a:lnTo>
                    <a:pt x="16764" y="0"/>
                  </a:lnTo>
                  <a:lnTo>
                    <a:pt x="9144" y="0"/>
                  </a:lnTo>
                  <a:lnTo>
                    <a:pt x="6858" y="762"/>
                  </a:lnTo>
                  <a:lnTo>
                    <a:pt x="3048" y="3048"/>
                  </a:lnTo>
                  <a:lnTo>
                    <a:pt x="0" y="9144"/>
                  </a:lnTo>
                  <a:lnTo>
                    <a:pt x="0" y="1867662"/>
                  </a:lnTo>
                  <a:lnTo>
                    <a:pt x="0" y="1873758"/>
                  </a:lnTo>
                  <a:lnTo>
                    <a:pt x="0" y="1874520"/>
                  </a:lnTo>
                  <a:lnTo>
                    <a:pt x="1524" y="1877568"/>
                  </a:lnTo>
                  <a:lnTo>
                    <a:pt x="3048" y="1880616"/>
                  </a:lnTo>
                  <a:lnTo>
                    <a:pt x="12954" y="1884426"/>
                  </a:lnTo>
                  <a:lnTo>
                    <a:pt x="1575816" y="1884426"/>
                  </a:lnTo>
                  <a:lnTo>
                    <a:pt x="1578864" y="1882902"/>
                  </a:lnTo>
                  <a:lnTo>
                    <a:pt x="1581912" y="1882140"/>
                  </a:lnTo>
                  <a:lnTo>
                    <a:pt x="1584960" y="1880616"/>
                  </a:lnTo>
                  <a:lnTo>
                    <a:pt x="1587246" y="1877568"/>
                  </a:lnTo>
                  <a:lnTo>
                    <a:pt x="1588770" y="187147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849117" y="2822447"/>
              <a:ext cx="67310" cy="1765300"/>
            </a:xfrm>
            <a:custGeom>
              <a:avLst/>
              <a:gdLst/>
              <a:ahLst/>
              <a:cxnLst/>
              <a:rect l="l" t="t" r="r" b="b"/>
              <a:pathLst>
                <a:path w="67310" h="1765300">
                  <a:moveTo>
                    <a:pt x="6095" y="355853"/>
                  </a:moveTo>
                  <a:lnTo>
                    <a:pt x="66293" y="356616"/>
                  </a:lnTo>
                </a:path>
                <a:path w="67310" h="1765300">
                  <a:moveTo>
                    <a:pt x="6095" y="237744"/>
                  </a:moveTo>
                  <a:lnTo>
                    <a:pt x="66293" y="237744"/>
                  </a:lnTo>
                </a:path>
                <a:path w="67310" h="1765300">
                  <a:moveTo>
                    <a:pt x="1524" y="118872"/>
                  </a:moveTo>
                  <a:lnTo>
                    <a:pt x="67056" y="118872"/>
                  </a:lnTo>
                </a:path>
                <a:path w="67310" h="1765300">
                  <a:moveTo>
                    <a:pt x="1524" y="0"/>
                  </a:moveTo>
                  <a:lnTo>
                    <a:pt x="66293" y="761"/>
                  </a:lnTo>
                </a:path>
                <a:path w="67310" h="1765300">
                  <a:moveTo>
                    <a:pt x="4571" y="817626"/>
                  </a:moveTo>
                  <a:lnTo>
                    <a:pt x="66293" y="818388"/>
                  </a:lnTo>
                </a:path>
                <a:path w="67310" h="1765300">
                  <a:moveTo>
                    <a:pt x="4571" y="699516"/>
                  </a:moveTo>
                  <a:lnTo>
                    <a:pt x="66293" y="699516"/>
                  </a:lnTo>
                </a:path>
                <a:path w="67310" h="1765300">
                  <a:moveTo>
                    <a:pt x="0" y="579881"/>
                  </a:moveTo>
                  <a:lnTo>
                    <a:pt x="66293" y="580644"/>
                  </a:lnTo>
                </a:path>
                <a:path w="67310" h="1765300">
                  <a:moveTo>
                    <a:pt x="0" y="461772"/>
                  </a:moveTo>
                  <a:lnTo>
                    <a:pt x="66293" y="461772"/>
                  </a:lnTo>
                </a:path>
                <a:path w="67310" h="1765300">
                  <a:moveTo>
                    <a:pt x="4571" y="1290827"/>
                  </a:moveTo>
                  <a:lnTo>
                    <a:pt x="66293" y="1291589"/>
                  </a:lnTo>
                </a:path>
                <a:path w="67310" h="1765300">
                  <a:moveTo>
                    <a:pt x="4571" y="1172717"/>
                  </a:moveTo>
                  <a:lnTo>
                    <a:pt x="66293" y="1172717"/>
                  </a:lnTo>
                </a:path>
                <a:path w="67310" h="1765300">
                  <a:moveTo>
                    <a:pt x="0" y="1053846"/>
                  </a:moveTo>
                  <a:lnTo>
                    <a:pt x="66293" y="1053846"/>
                  </a:lnTo>
                </a:path>
                <a:path w="67310" h="1765300">
                  <a:moveTo>
                    <a:pt x="0" y="934974"/>
                  </a:moveTo>
                  <a:lnTo>
                    <a:pt x="66293" y="935736"/>
                  </a:lnTo>
                </a:path>
                <a:path w="67310" h="1765300">
                  <a:moveTo>
                    <a:pt x="4571" y="1764791"/>
                  </a:moveTo>
                  <a:lnTo>
                    <a:pt x="66293" y="1764791"/>
                  </a:lnTo>
                </a:path>
                <a:path w="67310" h="1765300">
                  <a:moveTo>
                    <a:pt x="4571" y="1645157"/>
                  </a:moveTo>
                  <a:lnTo>
                    <a:pt x="66293" y="1645919"/>
                  </a:lnTo>
                </a:path>
                <a:path w="67310" h="1765300">
                  <a:moveTo>
                    <a:pt x="0" y="1527048"/>
                  </a:moveTo>
                  <a:lnTo>
                    <a:pt x="66293" y="1527048"/>
                  </a:lnTo>
                </a:path>
                <a:path w="67310" h="1765300">
                  <a:moveTo>
                    <a:pt x="0" y="1408938"/>
                  </a:moveTo>
                  <a:lnTo>
                    <a:pt x="66293" y="140970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2981198" y="3856211"/>
            <a:ext cx="133350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50" spc="10">
                <a:latin typeface="Arial"/>
                <a:cs typeface="Arial"/>
              </a:rPr>
              <a:t>X</a:t>
            </a:r>
            <a:endParaRPr sz="12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81198" y="4210541"/>
            <a:ext cx="261620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50" spc="30">
                <a:latin typeface="Arial"/>
                <a:cs typeface="Arial"/>
              </a:rPr>
              <a:t>X</a:t>
            </a:r>
            <a:r>
              <a:rPr dirty="0" sz="1250" spc="15">
                <a:latin typeface="Arial"/>
                <a:cs typeface="Arial"/>
              </a:rPr>
              <a:t>O</a:t>
            </a:r>
            <a:endParaRPr sz="12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18184" y="3748768"/>
            <a:ext cx="133350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50" spc="10">
                <a:latin typeface="Arial"/>
                <a:cs typeface="Arial"/>
              </a:rPr>
              <a:t>X</a:t>
            </a:r>
            <a:endParaRPr sz="12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18184" y="3629901"/>
            <a:ext cx="133350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50" spc="10">
                <a:latin typeface="Arial"/>
                <a:cs typeface="Arial"/>
              </a:rPr>
              <a:t>X</a:t>
            </a:r>
            <a:endParaRPr sz="12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18184" y="3867634"/>
            <a:ext cx="284480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50" spc="10">
                <a:latin typeface="Arial"/>
                <a:cs typeface="Arial"/>
              </a:rPr>
              <a:t>X</a:t>
            </a:r>
            <a:r>
              <a:rPr dirty="0" sz="1250" spc="-210">
                <a:latin typeface="Arial"/>
                <a:cs typeface="Arial"/>
              </a:rPr>
              <a:t> </a:t>
            </a:r>
            <a:r>
              <a:rPr dirty="0" sz="1250" spc="15">
                <a:latin typeface="Arial"/>
                <a:cs typeface="Arial"/>
              </a:rPr>
              <a:t>O</a:t>
            </a:r>
            <a:endParaRPr sz="12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68498" y="3985743"/>
            <a:ext cx="546735" cy="325755"/>
          </a:xfrm>
          <a:prstGeom prst="rect">
            <a:avLst/>
          </a:prstGeom>
        </p:spPr>
        <p:txBody>
          <a:bodyPr wrap="square" lIns="0" tIns="99060" rIns="0" bIns="0" rtlCol="0" vert="horz">
            <a:spAutoFit/>
          </a:bodyPr>
          <a:lstStyle/>
          <a:p>
            <a:pPr marL="25400" marR="17780">
              <a:lnSpc>
                <a:spcPct val="56000"/>
              </a:lnSpc>
              <a:spcBef>
                <a:spcPts val="780"/>
              </a:spcBef>
              <a:tabLst>
                <a:tab pos="262255" algn="l"/>
              </a:tabLst>
            </a:pPr>
            <a:r>
              <a:rPr dirty="0" baseline="4444" sz="1875" spc="15">
                <a:latin typeface="Arial"/>
                <a:cs typeface="Arial"/>
              </a:rPr>
              <a:t>X	</a:t>
            </a:r>
            <a:r>
              <a:rPr dirty="0" sz="1250" spc="10">
                <a:latin typeface="Arial"/>
                <a:cs typeface="Arial"/>
              </a:rPr>
              <a:t>X</a:t>
            </a:r>
            <a:r>
              <a:rPr dirty="0" sz="1250" spc="-240">
                <a:latin typeface="Arial"/>
                <a:cs typeface="Arial"/>
              </a:rPr>
              <a:t> </a:t>
            </a:r>
            <a:r>
              <a:rPr dirty="0" sz="1250" spc="15">
                <a:latin typeface="Arial"/>
                <a:cs typeface="Arial"/>
              </a:rPr>
              <a:t>O </a:t>
            </a:r>
            <a:r>
              <a:rPr dirty="0" sz="1250" spc="5">
                <a:latin typeface="Arial"/>
                <a:cs typeface="Arial"/>
              </a:rPr>
              <a:t> </a:t>
            </a:r>
            <a:r>
              <a:rPr dirty="0" sz="1250" spc="20">
                <a:latin typeface="Arial"/>
                <a:cs typeface="Arial"/>
              </a:rPr>
              <a:t>XO</a:t>
            </a:r>
            <a:endParaRPr sz="12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351536" y="4103868"/>
            <a:ext cx="151130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50" spc="15">
                <a:latin typeface="Arial"/>
                <a:cs typeface="Arial"/>
              </a:rPr>
              <a:t>O</a:t>
            </a:r>
            <a:endParaRPr sz="12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51536" y="4221218"/>
            <a:ext cx="151130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50" spc="15">
                <a:latin typeface="Arial"/>
                <a:cs typeface="Arial"/>
              </a:rPr>
              <a:t>O</a:t>
            </a:r>
            <a:endParaRPr sz="1250">
              <a:latin typeface="Arial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076600" y="7366254"/>
            <a:ext cx="167005" cy="1194435"/>
            <a:chOff x="3076600" y="7366254"/>
            <a:chExt cx="167005" cy="1194435"/>
          </a:xfrm>
        </p:grpSpPr>
        <p:sp>
          <p:nvSpPr>
            <p:cNvPr id="21" name="object 21"/>
            <p:cNvSpPr/>
            <p:nvPr/>
          </p:nvSpPr>
          <p:spPr>
            <a:xfrm>
              <a:off x="3144774" y="7366254"/>
              <a:ext cx="31750" cy="1194435"/>
            </a:xfrm>
            <a:custGeom>
              <a:avLst/>
              <a:gdLst/>
              <a:ahLst/>
              <a:cxnLst/>
              <a:rect l="l" t="t" r="r" b="b"/>
              <a:pathLst>
                <a:path w="31750" h="1194434">
                  <a:moveTo>
                    <a:pt x="31242" y="1037082"/>
                  </a:moveTo>
                  <a:lnTo>
                    <a:pt x="30480" y="1032510"/>
                  </a:lnTo>
                  <a:lnTo>
                    <a:pt x="28956" y="1028712"/>
                  </a:lnTo>
                  <a:lnTo>
                    <a:pt x="22860" y="1022604"/>
                  </a:lnTo>
                  <a:lnTo>
                    <a:pt x="19050" y="1021080"/>
                  </a:lnTo>
                  <a:lnTo>
                    <a:pt x="11430" y="1021080"/>
                  </a:lnTo>
                  <a:lnTo>
                    <a:pt x="7620" y="1022604"/>
                  </a:lnTo>
                  <a:lnTo>
                    <a:pt x="1524" y="1028712"/>
                  </a:lnTo>
                  <a:lnTo>
                    <a:pt x="762" y="1032510"/>
                  </a:lnTo>
                  <a:lnTo>
                    <a:pt x="762" y="1181862"/>
                  </a:lnTo>
                  <a:lnTo>
                    <a:pt x="1524" y="1185672"/>
                  </a:lnTo>
                  <a:lnTo>
                    <a:pt x="7620" y="1191768"/>
                  </a:lnTo>
                  <a:lnTo>
                    <a:pt x="11430" y="1193292"/>
                  </a:lnTo>
                  <a:lnTo>
                    <a:pt x="16002" y="1194054"/>
                  </a:lnTo>
                  <a:lnTo>
                    <a:pt x="19050" y="1193292"/>
                  </a:lnTo>
                  <a:lnTo>
                    <a:pt x="22860" y="1191768"/>
                  </a:lnTo>
                  <a:lnTo>
                    <a:pt x="28956" y="1185672"/>
                  </a:lnTo>
                  <a:lnTo>
                    <a:pt x="30480" y="1181862"/>
                  </a:lnTo>
                  <a:lnTo>
                    <a:pt x="31242" y="1178052"/>
                  </a:lnTo>
                  <a:lnTo>
                    <a:pt x="31242" y="1037082"/>
                  </a:lnTo>
                  <a:close/>
                </a:path>
                <a:path w="31750" h="1194434">
                  <a:moveTo>
                    <a:pt x="31242" y="168402"/>
                  </a:moveTo>
                  <a:lnTo>
                    <a:pt x="30480" y="16002"/>
                  </a:lnTo>
                  <a:lnTo>
                    <a:pt x="28956" y="7620"/>
                  </a:lnTo>
                  <a:lnTo>
                    <a:pt x="22860" y="1524"/>
                  </a:lnTo>
                  <a:lnTo>
                    <a:pt x="19050" y="0"/>
                  </a:lnTo>
                  <a:lnTo>
                    <a:pt x="10668" y="0"/>
                  </a:lnTo>
                  <a:lnTo>
                    <a:pt x="6858" y="1524"/>
                  </a:lnTo>
                  <a:lnTo>
                    <a:pt x="1524" y="7620"/>
                  </a:lnTo>
                  <a:lnTo>
                    <a:pt x="0" y="11430"/>
                  </a:lnTo>
                  <a:lnTo>
                    <a:pt x="762" y="172212"/>
                  </a:lnTo>
                  <a:lnTo>
                    <a:pt x="16002" y="184404"/>
                  </a:lnTo>
                  <a:lnTo>
                    <a:pt x="19812" y="183642"/>
                  </a:lnTo>
                  <a:lnTo>
                    <a:pt x="31242" y="16840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076955" y="7535418"/>
              <a:ext cx="165735" cy="872490"/>
            </a:xfrm>
            <a:custGeom>
              <a:avLst/>
              <a:gdLst/>
              <a:ahLst/>
              <a:cxnLst/>
              <a:rect l="l" t="t" r="r" b="b"/>
              <a:pathLst>
                <a:path w="165735" h="872490">
                  <a:moveTo>
                    <a:pt x="165354" y="0"/>
                  </a:moveTo>
                  <a:lnTo>
                    <a:pt x="0" y="0"/>
                  </a:lnTo>
                  <a:lnTo>
                    <a:pt x="0" y="872490"/>
                  </a:lnTo>
                  <a:lnTo>
                    <a:pt x="165354" y="872490"/>
                  </a:lnTo>
                  <a:lnTo>
                    <a:pt x="1653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076955" y="7534656"/>
              <a:ext cx="166370" cy="872490"/>
            </a:xfrm>
            <a:custGeom>
              <a:avLst/>
              <a:gdLst/>
              <a:ahLst/>
              <a:cxnLst/>
              <a:rect l="l" t="t" r="r" b="b"/>
              <a:pathLst>
                <a:path w="166369" h="872490">
                  <a:moveTo>
                    <a:pt x="166116" y="0"/>
                  </a:moveTo>
                  <a:lnTo>
                    <a:pt x="0" y="0"/>
                  </a:lnTo>
                  <a:lnTo>
                    <a:pt x="0" y="872490"/>
                  </a:lnTo>
                  <a:lnTo>
                    <a:pt x="166116" y="872490"/>
                  </a:lnTo>
                  <a:lnTo>
                    <a:pt x="166116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 txBox="1"/>
          <p:nvPr/>
        </p:nvSpPr>
        <p:spPr>
          <a:xfrm>
            <a:off x="2902711" y="8681986"/>
            <a:ext cx="612775" cy="29718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 marR="5080">
              <a:lnSpc>
                <a:spcPts val="1070"/>
              </a:lnSpc>
              <a:spcBef>
                <a:spcPts val="135"/>
              </a:spcBef>
            </a:pPr>
            <a:r>
              <a:rPr dirty="0" sz="900" spc="-5">
                <a:latin typeface="Arial"/>
                <a:cs typeface="Arial"/>
              </a:rPr>
              <a:t>Japanese  </a:t>
            </a:r>
            <a:r>
              <a:rPr dirty="0" sz="900" spc="-5">
                <a:latin typeface="Arial"/>
                <a:cs typeface="Arial"/>
              </a:rPr>
              <a:t>C</a:t>
            </a:r>
            <a:r>
              <a:rPr dirty="0" sz="900" spc="-10">
                <a:latin typeface="Arial"/>
                <a:cs typeface="Arial"/>
              </a:rPr>
              <a:t>a</a:t>
            </a:r>
            <a:r>
              <a:rPr dirty="0" sz="900" spc="-5">
                <a:latin typeface="Arial"/>
                <a:cs typeface="Arial"/>
              </a:rPr>
              <a:t>ndlest</a:t>
            </a:r>
            <a:r>
              <a:rPr dirty="0" sz="900" spc="-15">
                <a:latin typeface="Arial"/>
                <a:cs typeface="Arial"/>
              </a:rPr>
              <a:t>i</a:t>
            </a:r>
            <a:r>
              <a:rPr dirty="0" sz="900" spc="-5">
                <a:latin typeface="Arial"/>
                <a:cs typeface="Arial"/>
              </a:rPr>
              <a:t>ck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627270" y="7370064"/>
            <a:ext cx="167005" cy="1194435"/>
            <a:chOff x="4627270" y="7370064"/>
            <a:chExt cx="167005" cy="1194435"/>
          </a:xfrm>
        </p:grpSpPr>
        <p:sp>
          <p:nvSpPr>
            <p:cNvPr id="26" name="object 26"/>
            <p:cNvSpPr/>
            <p:nvPr/>
          </p:nvSpPr>
          <p:spPr>
            <a:xfrm>
              <a:off x="4694682" y="7370063"/>
              <a:ext cx="32384" cy="1194435"/>
            </a:xfrm>
            <a:custGeom>
              <a:avLst/>
              <a:gdLst/>
              <a:ahLst/>
              <a:cxnLst/>
              <a:rect l="l" t="t" r="r" b="b"/>
              <a:pathLst>
                <a:path w="32385" h="1194434">
                  <a:moveTo>
                    <a:pt x="32004" y="1036320"/>
                  </a:moveTo>
                  <a:lnTo>
                    <a:pt x="31242" y="1031748"/>
                  </a:lnTo>
                  <a:lnTo>
                    <a:pt x="29718" y="1027938"/>
                  </a:lnTo>
                  <a:lnTo>
                    <a:pt x="23622" y="1021842"/>
                  </a:lnTo>
                  <a:lnTo>
                    <a:pt x="19812" y="1020318"/>
                  </a:lnTo>
                  <a:lnTo>
                    <a:pt x="11430" y="1020318"/>
                  </a:lnTo>
                  <a:lnTo>
                    <a:pt x="7620" y="1021842"/>
                  </a:lnTo>
                  <a:lnTo>
                    <a:pt x="1524" y="1027938"/>
                  </a:lnTo>
                  <a:lnTo>
                    <a:pt x="0" y="1031748"/>
                  </a:lnTo>
                  <a:lnTo>
                    <a:pt x="0" y="1181862"/>
                  </a:lnTo>
                  <a:lnTo>
                    <a:pt x="1524" y="1185672"/>
                  </a:lnTo>
                  <a:lnTo>
                    <a:pt x="7620" y="1191768"/>
                  </a:lnTo>
                  <a:lnTo>
                    <a:pt x="11430" y="1193292"/>
                  </a:lnTo>
                  <a:lnTo>
                    <a:pt x="16002" y="1194054"/>
                  </a:lnTo>
                  <a:lnTo>
                    <a:pt x="19812" y="1193292"/>
                  </a:lnTo>
                  <a:lnTo>
                    <a:pt x="23622" y="1191768"/>
                  </a:lnTo>
                  <a:lnTo>
                    <a:pt x="29718" y="1185672"/>
                  </a:lnTo>
                  <a:lnTo>
                    <a:pt x="31242" y="1181862"/>
                  </a:lnTo>
                  <a:lnTo>
                    <a:pt x="32004" y="1178052"/>
                  </a:lnTo>
                  <a:lnTo>
                    <a:pt x="32004" y="1036320"/>
                  </a:lnTo>
                  <a:close/>
                </a:path>
                <a:path w="32385" h="1194434">
                  <a:moveTo>
                    <a:pt x="32004" y="168402"/>
                  </a:moveTo>
                  <a:lnTo>
                    <a:pt x="31242" y="16002"/>
                  </a:lnTo>
                  <a:lnTo>
                    <a:pt x="19050" y="0"/>
                  </a:lnTo>
                  <a:lnTo>
                    <a:pt x="11430" y="0"/>
                  </a:lnTo>
                  <a:lnTo>
                    <a:pt x="7620" y="1524"/>
                  </a:lnTo>
                  <a:lnTo>
                    <a:pt x="1524" y="7620"/>
                  </a:lnTo>
                  <a:lnTo>
                    <a:pt x="0" y="11430"/>
                  </a:lnTo>
                  <a:lnTo>
                    <a:pt x="762" y="172212"/>
                  </a:lnTo>
                  <a:lnTo>
                    <a:pt x="2286" y="175260"/>
                  </a:lnTo>
                  <a:lnTo>
                    <a:pt x="7620" y="182118"/>
                  </a:lnTo>
                  <a:lnTo>
                    <a:pt x="11430" y="182880"/>
                  </a:lnTo>
                  <a:lnTo>
                    <a:pt x="16002" y="184404"/>
                  </a:lnTo>
                  <a:lnTo>
                    <a:pt x="19812" y="182880"/>
                  </a:lnTo>
                  <a:lnTo>
                    <a:pt x="23622" y="182118"/>
                  </a:lnTo>
                  <a:lnTo>
                    <a:pt x="26670" y="179070"/>
                  </a:lnTo>
                  <a:lnTo>
                    <a:pt x="29718" y="175260"/>
                  </a:lnTo>
                  <a:lnTo>
                    <a:pt x="31242" y="172212"/>
                  </a:lnTo>
                  <a:lnTo>
                    <a:pt x="32004" y="16840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4628387" y="7538466"/>
              <a:ext cx="165100" cy="872490"/>
            </a:xfrm>
            <a:custGeom>
              <a:avLst/>
              <a:gdLst/>
              <a:ahLst/>
              <a:cxnLst/>
              <a:rect l="l" t="t" r="r" b="b"/>
              <a:pathLst>
                <a:path w="165100" h="872490">
                  <a:moveTo>
                    <a:pt x="164591" y="0"/>
                  </a:moveTo>
                  <a:lnTo>
                    <a:pt x="0" y="0"/>
                  </a:lnTo>
                  <a:lnTo>
                    <a:pt x="0" y="872490"/>
                  </a:lnTo>
                  <a:lnTo>
                    <a:pt x="164591" y="872490"/>
                  </a:lnTo>
                  <a:lnTo>
                    <a:pt x="164591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627625" y="7538466"/>
              <a:ext cx="166370" cy="872490"/>
            </a:xfrm>
            <a:custGeom>
              <a:avLst/>
              <a:gdLst/>
              <a:ahLst/>
              <a:cxnLst/>
              <a:rect l="l" t="t" r="r" b="b"/>
              <a:pathLst>
                <a:path w="166370" h="872490">
                  <a:moveTo>
                    <a:pt x="166115" y="0"/>
                  </a:moveTo>
                  <a:lnTo>
                    <a:pt x="0" y="0"/>
                  </a:lnTo>
                  <a:lnTo>
                    <a:pt x="0" y="872489"/>
                  </a:lnTo>
                  <a:lnTo>
                    <a:pt x="166115" y="872489"/>
                  </a:lnTo>
                  <a:lnTo>
                    <a:pt x="166115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/>
          <p:cNvSpPr txBox="1"/>
          <p:nvPr/>
        </p:nvSpPr>
        <p:spPr>
          <a:xfrm>
            <a:off x="4453382" y="8687321"/>
            <a:ext cx="612140" cy="2959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 marR="5080">
              <a:lnSpc>
                <a:spcPts val="1060"/>
              </a:lnSpc>
              <a:spcBef>
                <a:spcPts val="140"/>
              </a:spcBef>
            </a:pPr>
            <a:r>
              <a:rPr dirty="0" sz="900" spc="-10">
                <a:latin typeface="Arial"/>
                <a:cs typeface="Arial"/>
              </a:rPr>
              <a:t>Japanese  </a:t>
            </a:r>
            <a:r>
              <a:rPr dirty="0" sz="900" spc="-10">
                <a:latin typeface="Arial"/>
                <a:cs typeface="Arial"/>
              </a:rPr>
              <a:t>Ca</a:t>
            </a:r>
            <a:r>
              <a:rPr dirty="0" sz="900" spc="-10">
                <a:latin typeface="Arial"/>
                <a:cs typeface="Arial"/>
              </a:rPr>
              <a:t>n</a:t>
            </a:r>
            <a:r>
              <a:rPr dirty="0" sz="900" spc="-5">
                <a:latin typeface="Arial"/>
                <a:cs typeface="Arial"/>
              </a:rPr>
              <a:t>dlest</a:t>
            </a:r>
            <a:r>
              <a:rPr dirty="0" sz="900" spc="-15">
                <a:latin typeface="Arial"/>
                <a:cs typeface="Arial"/>
              </a:rPr>
              <a:t>i</a:t>
            </a:r>
            <a:r>
              <a:rPr dirty="0" sz="900" spc="-10">
                <a:latin typeface="Arial"/>
                <a:cs typeface="Arial"/>
              </a:rPr>
              <a:t>c</a:t>
            </a:r>
            <a:r>
              <a:rPr dirty="0" sz="900" spc="-5">
                <a:latin typeface="Arial"/>
                <a:cs typeface="Arial"/>
              </a:rPr>
              <a:t>k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066745" y="759713"/>
            <a:ext cx="3189224" cy="16878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270" cy="151701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chart </a:t>
            </a:r>
            <a:r>
              <a:rPr dirty="0" sz="1100" spc="10">
                <a:latin typeface="Times New Roman"/>
                <a:cs typeface="Times New Roman"/>
              </a:rPr>
              <a:t>shows a </a:t>
            </a:r>
            <a:r>
              <a:rPr dirty="0" sz="1100" spc="5">
                <a:latin typeface="Times New Roman"/>
                <a:cs typeface="Times New Roman"/>
              </a:rPr>
              <a:t>stock’s </a:t>
            </a:r>
            <a:r>
              <a:rPr dirty="0" sz="1100" spc="10">
                <a:latin typeface="Times New Roman"/>
                <a:cs typeface="Times New Roman"/>
              </a:rPr>
              <a:t>open, </a:t>
            </a:r>
            <a:r>
              <a:rPr dirty="0" sz="1100" spc="5">
                <a:latin typeface="Times New Roman"/>
                <a:cs typeface="Times New Roman"/>
              </a:rPr>
              <a:t>close, </a:t>
            </a:r>
            <a:r>
              <a:rPr dirty="0" sz="1100" spc="10">
                <a:latin typeface="Times New Roman"/>
                <a:cs typeface="Times New Roman"/>
              </a:rPr>
              <a:t>high and low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modified three </a:t>
            </a:r>
            <a:r>
              <a:rPr dirty="0" sz="1100" spc="10">
                <a:latin typeface="Times New Roman"/>
                <a:cs typeface="Times New Roman"/>
              </a:rPr>
              <a:t>dimensional </a:t>
            </a:r>
            <a:r>
              <a:rPr dirty="0" sz="1100" spc="5">
                <a:latin typeface="Times New Roman"/>
                <a:cs typeface="Times New Roman"/>
              </a:rPr>
              <a:t>format.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vertical </a:t>
            </a:r>
            <a:r>
              <a:rPr dirty="0" sz="1100" spc="10">
                <a:latin typeface="Times New Roman"/>
                <a:cs typeface="Times New Roman"/>
              </a:rPr>
              <a:t>axis shows the </a:t>
            </a:r>
            <a:r>
              <a:rPr dirty="0" sz="1100" spc="5">
                <a:latin typeface="Times New Roman"/>
                <a:cs typeface="Times New Roman"/>
              </a:rPr>
              <a:t>stock price </a:t>
            </a:r>
            <a:r>
              <a:rPr dirty="0" sz="1100" spc="10">
                <a:latin typeface="Times New Roman"/>
                <a:cs typeface="Times New Roman"/>
              </a:rPr>
              <a:t>while a </a:t>
            </a:r>
            <a:r>
              <a:rPr dirty="0" sz="1100" spc="5">
                <a:latin typeface="Times New Roman"/>
                <a:cs typeface="Times New Roman"/>
              </a:rPr>
              <a:t>horizontal axis reflects </a:t>
            </a:r>
            <a:r>
              <a:rPr dirty="0" sz="1100" spc="10">
                <a:latin typeface="Times New Roman"/>
                <a:cs typeface="Times New Roman"/>
              </a:rPr>
              <a:t>the passage </a:t>
            </a:r>
            <a:r>
              <a:rPr dirty="0" sz="1100" spc="5">
                <a:latin typeface="Times New Roman"/>
                <a:cs typeface="Times New Roman"/>
              </a:rPr>
              <a:t>of time.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principle difference </a:t>
            </a:r>
            <a:r>
              <a:rPr dirty="0" sz="1100" spc="10">
                <a:latin typeface="Times New Roman"/>
                <a:cs typeface="Times New Roman"/>
              </a:rPr>
              <a:t>between a </a:t>
            </a:r>
            <a:r>
              <a:rPr dirty="0" sz="1100" spc="5">
                <a:latin typeface="Times New Roman"/>
                <a:cs typeface="Times New Roman"/>
              </a:rPr>
              <a:t>daily candlestick chart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bar chart is the </a:t>
            </a:r>
            <a:r>
              <a:rPr dirty="0" sz="1100" spc="10">
                <a:latin typeface="Times New Roman"/>
                <a:cs typeface="Times New Roman"/>
              </a:rPr>
              <a:t>white and black  </a:t>
            </a:r>
            <a:r>
              <a:rPr dirty="0" sz="1100" spc="5">
                <a:latin typeface="Times New Roman"/>
                <a:cs typeface="Times New Roman"/>
              </a:rPr>
              <a:t>candles </a:t>
            </a:r>
            <a:r>
              <a:rPr dirty="0" sz="1100" spc="10">
                <a:latin typeface="Times New Roman"/>
                <a:cs typeface="Times New Roman"/>
              </a:rPr>
              <a:t>augmenting the </a:t>
            </a:r>
            <a:r>
              <a:rPr dirty="0" sz="1100" spc="5">
                <a:latin typeface="Times New Roman"/>
                <a:cs typeface="Times New Roman"/>
              </a:rPr>
              <a:t>daily trading </a:t>
            </a:r>
            <a:r>
              <a:rPr dirty="0" sz="1100" spc="10">
                <a:latin typeface="Times New Roman"/>
                <a:cs typeface="Times New Roman"/>
              </a:rPr>
              <a:t>range </a:t>
            </a:r>
            <a:r>
              <a:rPr dirty="0" sz="1100" spc="5">
                <a:latin typeface="Times New Roman"/>
                <a:cs typeface="Times New Roman"/>
              </a:rPr>
              <a:t>lines. </a:t>
            </a:r>
            <a:r>
              <a:rPr dirty="0" sz="1100" spc="10">
                <a:latin typeface="Times New Roman"/>
                <a:cs typeface="Times New Roman"/>
              </a:rPr>
              <a:t>White candles </a:t>
            </a:r>
            <a:r>
              <a:rPr dirty="0" sz="1100" spc="5">
                <a:latin typeface="Times New Roman"/>
                <a:cs typeface="Times New Roman"/>
              </a:rPr>
              <a:t>represent </a:t>
            </a:r>
            <a:r>
              <a:rPr dirty="0" sz="1100" spc="10">
                <a:latin typeface="Times New Roman"/>
                <a:cs typeface="Times New Roman"/>
              </a:rPr>
              <a:t>stock advances,  </a:t>
            </a:r>
            <a:r>
              <a:rPr dirty="0" sz="1100" spc="5">
                <a:latin typeface="Times New Roman"/>
                <a:cs typeface="Times New Roman"/>
              </a:rPr>
              <a:t>with black candle representing declines.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thick portion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entry </a:t>
            </a:r>
            <a:r>
              <a:rPr dirty="0" sz="1100" spc="5">
                <a:latin typeface="Times New Roman"/>
                <a:cs typeface="Times New Roman"/>
              </a:rPr>
              <a:t>is called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real  </a:t>
            </a:r>
            <a:r>
              <a:rPr dirty="0" sz="1100" spc="10">
                <a:latin typeface="Times New Roman"/>
                <a:cs typeface="Times New Roman"/>
              </a:rPr>
              <a:t>body,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vertical line representing </a:t>
            </a:r>
            <a:r>
              <a:rPr dirty="0" sz="1100" spc="10">
                <a:latin typeface="Times New Roman"/>
                <a:cs typeface="Times New Roman"/>
              </a:rPr>
              <a:t>the wick. Various </a:t>
            </a:r>
            <a:r>
              <a:rPr dirty="0" sz="1100" spc="5">
                <a:latin typeface="Times New Roman"/>
                <a:cs typeface="Times New Roman"/>
              </a:rPr>
              <a:t>clusters </a:t>
            </a:r>
            <a:r>
              <a:rPr dirty="0" sz="1100" spc="10">
                <a:latin typeface="Times New Roman"/>
                <a:cs typeface="Times New Roman"/>
              </a:rPr>
              <a:t>of candles have </a:t>
            </a:r>
            <a:r>
              <a:rPr dirty="0" sz="1100" spc="5">
                <a:latin typeface="Times New Roman"/>
                <a:cs typeface="Times New Roman"/>
              </a:rPr>
              <a:t>exotic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names,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dark cloud </a:t>
            </a:r>
            <a:r>
              <a:rPr dirty="0" sz="1100" spc="5">
                <a:latin typeface="Times New Roman"/>
                <a:cs typeface="Times New Roman"/>
              </a:rPr>
              <a:t>cover, doji star, </a:t>
            </a:r>
            <a:r>
              <a:rPr dirty="0" sz="1100" spc="10">
                <a:latin typeface="Times New Roman"/>
                <a:cs typeface="Times New Roman"/>
              </a:rPr>
              <a:t>hanging </a:t>
            </a:r>
            <a:r>
              <a:rPr dirty="0" sz="1100" spc="5">
                <a:latin typeface="Times New Roman"/>
                <a:cs typeface="Times New Roman"/>
              </a:rPr>
              <a:t>man, harami </a:t>
            </a:r>
            <a:r>
              <a:rPr dirty="0" sz="1100" spc="10">
                <a:latin typeface="Times New Roman"/>
                <a:cs typeface="Times New Roman"/>
              </a:rPr>
              <a:t>cross, and two-day </a:t>
            </a:r>
            <a:r>
              <a:rPr dirty="0" sz="1100" spc="5">
                <a:latin typeface="Times New Roman"/>
                <a:cs typeface="Times New Roman"/>
              </a:rPr>
              <a:t>tweezer  tops.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57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434338" y="3870292"/>
            <a:ext cx="1682114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Other Charts</a:t>
            </a:r>
            <a:r>
              <a:rPr dirty="0" sz="1100" spc="-5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Annotations: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34338" y="6836745"/>
            <a:ext cx="5335270" cy="2012314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400"/>
              </a:lnSpc>
              <a:spcBef>
                <a:spcPts val="150"/>
              </a:spcBef>
            </a:pPr>
            <a:r>
              <a:rPr dirty="0" sz="1100" spc="20" b="1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support level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subjective </a:t>
            </a:r>
            <a:r>
              <a:rPr dirty="0" sz="1100" spc="10">
                <a:latin typeface="Times New Roman"/>
                <a:cs typeface="Times New Roman"/>
              </a:rPr>
              <a:t>assessment </a:t>
            </a:r>
            <a:r>
              <a:rPr dirty="0" sz="1100" spc="5">
                <a:latin typeface="Times New Roman"/>
                <a:cs typeface="Times New Roman"/>
              </a:rPr>
              <a:t>of the price level </a:t>
            </a:r>
            <a:r>
              <a:rPr dirty="0" sz="1100" spc="10">
                <a:latin typeface="Times New Roman"/>
                <a:cs typeface="Times New Roman"/>
              </a:rPr>
              <a:t>below which the stock </a:t>
            </a:r>
            <a:r>
              <a:rPr dirty="0" sz="1100" spc="5">
                <a:latin typeface="Times New Roman"/>
                <a:cs typeface="Times New Roman"/>
              </a:rPr>
              <a:t>seems  disinclined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fall. </a:t>
            </a:r>
            <a:r>
              <a:rPr dirty="0" sz="1100" spc="20" b="1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resistance level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apparent upper </a:t>
            </a:r>
            <a:r>
              <a:rPr dirty="0" sz="1100" spc="15">
                <a:latin typeface="Times New Roman"/>
                <a:cs typeface="Times New Roman"/>
              </a:rPr>
              <a:t>bound </a:t>
            </a:r>
            <a:r>
              <a:rPr dirty="0" sz="1100" spc="10">
                <a:latin typeface="Times New Roman"/>
                <a:cs typeface="Times New Roman"/>
              </a:rPr>
              <a:t>on stock prices or a level  </a:t>
            </a:r>
            <a:r>
              <a:rPr dirty="0" sz="1100" spc="5">
                <a:latin typeface="Times New Roman"/>
                <a:cs typeface="Times New Roman"/>
              </a:rPr>
              <a:t>presenting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barrier to further price appreciation. </a:t>
            </a:r>
            <a:r>
              <a:rPr dirty="0" sz="1100" spc="10">
                <a:latin typeface="Times New Roman"/>
                <a:cs typeface="Times New Roman"/>
              </a:rPr>
              <a:t>Both </a:t>
            </a:r>
            <a:r>
              <a:rPr dirty="0" sz="1100" spc="5">
                <a:latin typeface="Times New Roman"/>
                <a:cs typeface="Times New Roman"/>
              </a:rPr>
              <a:t>concepts </a:t>
            </a:r>
            <a:r>
              <a:rPr dirty="0" sz="1100" spc="10">
                <a:latin typeface="Times New Roman"/>
                <a:cs typeface="Times New Roman"/>
              </a:rPr>
              <a:t>are purely </a:t>
            </a:r>
            <a:r>
              <a:rPr dirty="0" sz="1100" spc="5">
                <a:latin typeface="Times New Roman"/>
                <a:cs typeface="Times New Roman"/>
              </a:rPr>
              <a:t>subjective and  cannot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calculated. </a:t>
            </a:r>
            <a:r>
              <a:rPr dirty="0" sz="1100" spc="20" b="1">
                <a:latin typeface="Times New Roman"/>
                <a:cs typeface="Times New Roman"/>
              </a:rPr>
              <a:t>A </a:t>
            </a:r>
            <a:r>
              <a:rPr dirty="0" sz="1100" spc="5" b="1">
                <a:latin typeface="Times New Roman"/>
                <a:cs typeface="Times New Roman"/>
              </a:rPr>
              <a:t>congestion area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region of the chart of the chart </a:t>
            </a:r>
            <a:r>
              <a:rPr dirty="0" sz="1100" spc="10">
                <a:latin typeface="Times New Roman"/>
                <a:cs typeface="Times New Roman"/>
              </a:rPr>
              <a:t>where a great  many </a:t>
            </a:r>
            <a:r>
              <a:rPr dirty="0" sz="1100" spc="5">
                <a:latin typeface="Times New Roman"/>
                <a:cs typeface="Times New Roman"/>
              </a:rPr>
              <a:t>data points </a:t>
            </a:r>
            <a:r>
              <a:rPr dirty="0" sz="1100" spc="10">
                <a:latin typeface="Times New Roman"/>
                <a:cs typeface="Times New Roman"/>
              </a:rPr>
              <a:t>appear. When the stock price leaves the congestion </a:t>
            </a:r>
            <a:r>
              <a:rPr dirty="0" sz="1100" spc="5">
                <a:latin typeface="Times New Roman"/>
                <a:cs typeface="Times New Roman"/>
              </a:rPr>
              <a:t>area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pierces either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support level 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resistance level, it is called </a:t>
            </a:r>
            <a:r>
              <a:rPr dirty="0" sz="1100" spc="10" b="1">
                <a:latin typeface="Times New Roman"/>
                <a:cs typeface="Times New Roman"/>
              </a:rPr>
              <a:t>breakout</a:t>
            </a:r>
            <a:r>
              <a:rPr dirty="0" sz="1100" spc="10">
                <a:latin typeface="Times New Roman"/>
                <a:cs typeface="Times New Roman"/>
              </a:rPr>
              <a:t>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rise through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resistance level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breakout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upside;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fall </a:t>
            </a:r>
            <a:r>
              <a:rPr dirty="0" sz="1100" spc="10">
                <a:latin typeface="Times New Roman"/>
                <a:cs typeface="Times New Roman"/>
              </a:rPr>
              <a:t>through a </a:t>
            </a:r>
            <a:r>
              <a:rPr dirty="0" sz="1100" spc="5">
                <a:latin typeface="Times New Roman"/>
                <a:cs typeface="Times New Roman"/>
              </a:rPr>
              <a:t>support </a:t>
            </a:r>
            <a:r>
              <a:rPr dirty="0" sz="1100" spc="10">
                <a:latin typeface="Times New Roman"/>
                <a:cs typeface="Times New Roman"/>
              </a:rPr>
              <a:t>level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breakout </a:t>
            </a:r>
            <a:r>
              <a:rPr dirty="0" sz="1100" spc="10">
                <a:latin typeface="Times New Roman"/>
                <a:cs typeface="Times New Roman"/>
              </a:rPr>
              <a:t>on the downside.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When someone says </a:t>
            </a:r>
            <a:r>
              <a:rPr dirty="0" sz="1100" spc="5">
                <a:latin typeface="Times New Roman"/>
                <a:cs typeface="Times New Roman"/>
              </a:rPr>
              <a:t>“the </a:t>
            </a:r>
            <a:r>
              <a:rPr dirty="0" sz="1100" spc="10">
                <a:latin typeface="Times New Roman"/>
                <a:cs typeface="Times New Roman"/>
              </a:rPr>
              <a:t>stock broke” they </a:t>
            </a:r>
            <a:r>
              <a:rPr dirty="0" sz="1100" spc="5">
                <a:latin typeface="Times New Roman"/>
                <a:cs typeface="Times New Roman"/>
              </a:rPr>
              <a:t>often refer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decline </a:t>
            </a:r>
            <a:r>
              <a:rPr dirty="0" sz="1100" spc="10">
                <a:latin typeface="Times New Roman"/>
                <a:cs typeface="Times New Roman"/>
              </a:rPr>
              <a:t>through a </a:t>
            </a:r>
            <a:r>
              <a:rPr dirty="0" sz="1100" spc="5">
                <a:latin typeface="Times New Roman"/>
                <a:cs typeface="Times New Roman"/>
              </a:rPr>
              <a:t>support level.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Breakout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upside </a:t>
            </a:r>
            <a:r>
              <a:rPr dirty="0" sz="1100" spc="5">
                <a:latin typeface="Times New Roman"/>
                <a:cs typeface="Times New Roman"/>
              </a:rPr>
              <a:t>are bullish; breakout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downside a </a:t>
            </a:r>
            <a:r>
              <a:rPr dirty="0" sz="1100" spc="5">
                <a:latin typeface="Times New Roman"/>
                <a:cs typeface="Times New Roman"/>
              </a:rPr>
              <a:t>bearish. </a:t>
            </a:r>
            <a:r>
              <a:rPr dirty="0" sz="1100" spc="10">
                <a:latin typeface="Times New Roman"/>
                <a:cs typeface="Times New Roman"/>
              </a:rPr>
              <a:t>Once a </a:t>
            </a:r>
            <a:r>
              <a:rPr dirty="0" sz="1100" spc="5">
                <a:latin typeface="Times New Roman"/>
                <a:cs typeface="Times New Roman"/>
              </a:rPr>
              <a:t>breakout  occurs, </a:t>
            </a:r>
            <a:r>
              <a:rPr dirty="0" sz="1100" spc="10">
                <a:latin typeface="Times New Roman"/>
                <a:cs typeface="Times New Roman"/>
              </a:rPr>
              <a:t>the technical </a:t>
            </a:r>
            <a:r>
              <a:rPr dirty="0" sz="1100" spc="5">
                <a:latin typeface="Times New Roman"/>
                <a:cs typeface="Times New Roman"/>
              </a:rPr>
              <a:t>analyst will search for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resistance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support level.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institution  behind these levels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easy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develop.</a:t>
            </a:r>
            <a:endParaRPr sz="1100">
              <a:latin typeface="Times New Roman"/>
              <a:cs typeface="Times New Roman"/>
            </a:endParaRPr>
          </a:p>
          <a:p>
            <a:pPr algn="just" marL="112395">
              <a:lnSpc>
                <a:spcPts val="1300"/>
              </a:lnSpc>
            </a:pPr>
            <a:r>
              <a:rPr dirty="0" sz="1100" spc="5" b="1" i="1">
                <a:latin typeface="Times New Roman"/>
                <a:cs typeface="Times New Roman"/>
              </a:rPr>
              <a:t>Chartists </a:t>
            </a:r>
            <a:r>
              <a:rPr dirty="0" sz="1100" spc="10" b="1" i="1">
                <a:latin typeface="Times New Roman"/>
                <a:cs typeface="Times New Roman"/>
              </a:rPr>
              <a:t>believe </a:t>
            </a:r>
            <a:r>
              <a:rPr dirty="0" sz="1100" spc="5" b="1" i="1">
                <a:latin typeface="Times New Roman"/>
                <a:cs typeface="Times New Roman"/>
              </a:rPr>
              <a:t>investors </a:t>
            </a:r>
            <a:r>
              <a:rPr dirty="0" sz="1100" spc="10" b="1" i="1">
                <a:latin typeface="Times New Roman"/>
                <a:cs typeface="Times New Roman"/>
              </a:rPr>
              <a:t>remember </a:t>
            </a:r>
            <a:r>
              <a:rPr dirty="0" sz="1100" spc="5" b="1" i="1">
                <a:latin typeface="Times New Roman"/>
                <a:cs typeface="Times New Roman"/>
              </a:rPr>
              <a:t>missed opportunities </a:t>
            </a:r>
            <a:r>
              <a:rPr dirty="0" sz="1100" spc="15" b="1" i="1">
                <a:latin typeface="Times New Roman"/>
                <a:cs typeface="Times New Roman"/>
              </a:rPr>
              <a:t>and </a:t>
            </a:r>
            <a:r>
              <a:rPr dirty="0" sz="1100" spc="10" b="1" i="1">
                <a:latin typeface="Times New Roman"/>
                <a:cs typeface="Times New Roman"/>
              </a:rPr>
              <a:t>look </a:t>
            </a:r>
            <a:r>
              <a:rPr dirty="0" sz="1100" spc="5" b="1" i="1">
                <a:latin typeface="Times New Roman"/>
                <a:cs typeface="Times New Roman"/>
              </a:rPr>
              <a:t>for </a:t>
            </a:r>
            <a:r>
              <a:rPr dirty="0" sz="1100" spc="10" b="1" i="1">
                <a:latin typeface="Times New Roman"/>
                <a:cs typeface="Times New Roman"/>
              </a:rPr>
              <a:t>them </a:t>
            </a:r>
            <a:r>
              <a:rPr dirty="0" sz="1100" spc="5" b="1" i="1">
                <a:latin typeface="Times New Roman"/>
                <a:cs typeface="Times New Roman"/>
              </a:rPr>
              <a:t>to</a:t>
            </a:r>
            <a:r>
              <a:rPr dirty="0" sz="1100" spc="9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return.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903557" y="2078735"/>
            <a:ext cx="4368056" cy="16291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2070607" y="6575456"/>
            <a:ext cx="401955" cy="1549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50" spc="-10">
                <a:solidFill>
                  <a:srgbClr val="282828"/>
                </a:solidFill>
                <a:latin typeface="Arial"/>
                <a:cs typeface="Arial"/>
              </a:rPr>
              <a:t>Support</a:t>
            </a:r>
            <a:endParaRPr sz="8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13178" y="6606695"/>
            <a:ext cx="556895" cy="1549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50" spc="-10">
                <a:solidFill>
                  <a:srgbClr val="282828"/>
                </a:solidFill>
                <a:latin typeface="Arial"/>
                <a:cs typeface="Arial"/>
              </a:rPr>
              <a:t>Resistance</a:t>
            </a:r>
            <a:endParaRPr sz="85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193035" y="4471415"/>
            <a:ext cx="3352800" cy="2158365"/>
            <a:chOff x="2193035" y="4471415"/>
            <a:chExt cx="3352800" cy="2158365"/>
          </a:xfrm>
        </p:grpSpPr>
        <p:sp>
          <p:nvSpPr>
            <p:cNvPr id="13" name="object 13"/>
            <p:cNvSpPr/>
            <p:nvPr/>
          </p:nvSpPr>
          <p:spPr>
            <a:xfrm>
              <a:off x="2393441" y="4995671"/>
              <a:ext cx="2989580" cy="1065530"/>
            </a:xfrm>
            <a:custGeom>
              <a:avLst/>
              <a:gdLst/>
              <a:ahLst/>
              <a:cxnLst/>
              <a:rect l="l" t="t" r="r" b="b"/>
              <a:pathLst>
                <a:path w="2989579" h="1065529">
                  <a:moveTo>
                    <a:pt x="2285" y="0"/>
                  </a:moveTo>
                  <a:lnTo>
                    <a:pt x="2989325" y="0"/>
                  </a:lnTo>
                </a:path>
                <a:path w="2989579" h="1065529">
                  <a:moveTo>
                    <a:pt x="532638" y="841248"/>
                  </a:moveTo>
                  <a:lnTo>
                    <a:pt x="2202180" y="841248"/>
                  </a:lnTo>
                </a:path>
                <a:path w="2989579" h="1065529">
                  <a:moveTo>
                    <a:pt x="538733" y="1065276"/>
                  </a:moveTo>
                  <a:lnTo>
                    <a:pt x="1635252" y="1065276"/>
                  </a:lnTo>
                </a:path>
                <a:path w="2989579" h="1065529">
                  <a:moveTo>
                    <a:pt x="0" y="466343"/>
                  </a:moveTo>
                  <a:lnTo>
                    <a:pt x="2961894" y="46634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2193035" y="4471415"/>
              <a:ext cx="3352800" cy="215798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902338"/>
            <a:ext cx="5340350" cy="8733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TECHNICAL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ANALYSIS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11430">
              <a:lnSpc>
                <a:spcPts val="1300"/>
              </a:lnSpc>
            </a:pPr>
            <a:r>
              <a:rPr dirty="0" sz="1100" spc="-30">
                <a:latin typeface="Times New Roman"/>
                <a:cs typeface="Times New Roman"/>
              </a:rPr>
              <a:t>Technical analysis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30">
                <a:latin typeface="Times New Roman"/>
                <a:cs typeface="Times New Roman"/>
              </a:rPr>
              <a:t>entirely different </a:t>
            </a:r>
            <a:r>
              <a:rPr dirty="0" sz="1100" spc="-20">
                <a:latin typeface="Times New Roman"/>
                <a:cs typeface="Times New Roman"/>
              </a:rPr>
              <a:t>from the </a:t>
            </a:r>
            <a:r>
              <a:rPr dirty="0" sz="1100" spc="-30">
                <a:latin typeface="Times New Roman"/>
                <a:cs typeface="Times New Roman"/>
              </a:rPr>
              <a:t>fundamental </a:t>
            </a:r>
            <a:r>
              <a:rPr dirty="0" sz="1100" spc="-25">
                <a:latin typeface="Times New Roman"/>
                <a:cs typeface="Times New Roman"/>
              </a:rPr>
              <a:t>approach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30">
                <a:latin typeface="Times New Roman"/>
                <a:cs typeface="Times New Roman"/>
              </a:rPr>
              <a:t>"security </a:t>
            </a:r>
            <a:r>
              <a:rPr dirty="0" sz="1100" spc="-35">
                <a:latin typeface="Times New Roman"/>
                <a:cs typeface="Times New Roman"/>
              </a:rPr>
              <a:t>analysis”.  </a:t>
            </a:r>
            <a:r>
              <a:rPr dirty="0" sz="1100" spc="-20">
                <a:latin typeface="Times New Roman"/>
                <a:cs typeface="Times New Roman"/>
              </a:rPr>
              <a:t>Consider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following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quotations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from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popular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press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articles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on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technical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-15">
                <a:latin typeface="Times New Roman"/>
                <a:cs typeface="Times New Roman"/>
              </a:rPr>
              <a:t>"Engage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technical </a:t>
            </a:r>
            <a:r>
              <a:rPr dirty="0" sz="1100" spc="-15">
                <a:latin typeface="Times New Roman"/>
                <a:cs typeface="Times New Roman"/>
              </a:rPr>
              <a:t>analyst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conversation </a:t>
            </a:r>
            <a:r>
              <a:rPr dirty="0" sz="1100" spc="-15">
                <a:latin typeface="Times New Roman"/>
                <a:cs typeface="Times New Roman"/>
              </a:rPr>
              <a:t>about his art, </a:t>
            </a:r>
            <a:r>
              <a:rPr dirty="0" sz="1100" spc="-10">
                <a:latin typeface="Times New Roman"/>
                <a:cs typeface="Times New Roman"/>
              </a:rPr>
              <a:t>and </a:t>
            </a:r>
            <a:r>
              <a:rPr dirty="0" sz="1100" spc="-5">
                <a:latin typeface="Times New Roman"/>
                <a:cs typeface="Times New Roman"/>
              </a:rPr>
              <a:t>you </a:t>
            </a:r>
            <a:r>
              <a:rPr dirty="0" sz="1100" spc="-15">
                <a:latin typeface="Times New Roman"/>
                <a:cs typeface="Times New Roman"/>
              </a:rPr>
              <a:t>soon </a:t>
            </a:r>
            <a:r>
              <a:rPr dirty="0" sz="1100" spc="-20">
                <a:latin typeface="Times New Roman"/>
                <a:cs typeface="Times New Roman"/>
              </a:rPr>
              <a:t>feel you're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15">
                <a:latin typeface="Times New Roman"/>
                <a:cs typeface="Times New Roman"/>
              </a:rPr>
              <a:t>the  </a:t>
            </a:r>
            <a:r>
              <a:rPr dirty="0" sz="1100" spc="-20">
                <a:latin typeface="Times New Roman"/>
                <a:cs typeface="Times New Roman"/>
              </a:rPr>
              <a:t>shadowy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saloon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from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Star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Wars,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where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freakish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aliens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lounge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about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speaking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strange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languages."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10160">
              <a:lnSpc>
                <a:spcPct val="98400"/>
              </a:lnSpc>
            </a:pPr>
            <a:r>
              <a:rPr dirty="0" sz="1100" spc="-5">
                <a:latin typeface="Times New Roman"/>
                <a:cs typeface="Times New Roman"/>
              </a:rPr>
              <a:t>"Spend some time </a:t>
            </a:r>
            <a:r>
              <a:rPr dirty="0" sz="1100" spc="-10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0">
                <a:latin typeface="Times New Roman"/>
                <a:cs typeface="Times New Roman"/>
              </a:rPr>
              <a:t>technical analyst </a:t>
            </a:r>
            <a:r>
              <a:rPr dirty="0" sz="1100" spc="-5">
                <a:latin typeface="Times New Roman"/>
                <a:cs typeface="Times New Roman"/>
              </a:rPr>
              <a:t>and </a:t>
            </a:r>
            <a:r>
              <a:rPr dirty="0" sz="1100">
                <a:latin typeface="Times New Roman"/>
                <a:cs typeface="Times New Roman"/>
              </a:rPr>
              <a:t>you </a:t>
            </a:r>
            <a:r>
              <a:rPr dirty="0" sz="1100" spc="-10">
                <a:latin typeface="Times New Roman"/>
                <a:cs typeface="Times New Roman"/>
              </a:rPr>
              <a:t>almost </a:t>
            </a:r>
            <a:r>
              <a:rPr dirty="0" sz="1100" spc="-5">
                <a:latin typeface="Times New Roman"/>
                <a:cs typeface="Times New Roman"/>
              </a:rPr>
              <a:t>need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5">
                <a:latin typeface="Times New Roman"/>
                <a:cs typeface="Times New Roman"/>
              </a:rPr>
              <a:t>Technical-to-English  translation guide. Conversations </a:t>
            </a:r>
            <a:r>
              <a:rPr dirty="0" sz="1100" spc="-10">
                <a:latin typeface="Times New Roman"/>
                <a:cs typeface="Times New Roman"/>
              </a:rPr>
              <a:t>art full </a:t>
            </a:r>
            <a:r>
              <a:rPr dirty="0" sz="1100" spc="-5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references </a:t>
            </a:r>
            <a:r>
              <a:rPr dirty="0" sz="1100" spc="-5">
                <a:latin typeface="Times New Roman"/>
                <a:cs typeface="Times New Roman"/>
              </a:rPr>
              <a:t>to </a:t>
            </a:r>
            <a:r>
              <a:rPr dirty="0" sz="1100" spc="-10">
                <a:latin typeface="Times New Roman"/>
                <a:cs typeface="Times New Roman"/>
              </a:rPr>
              <a:t>support </a:t>
            </a:r>
            <a:r>
              <a:rPr dirty="0" sz="1100" spc="-5">
                <a:latin typeface="Times New Roman"/>
                <a:cs typeface="Times New Roman"/>
              </a:rPr>
              <a:t>and </a:t>
            </a:r>
            <a:r>
              <a:rPr dirty="0" sz="1100" spc="-15">
                <a:latin typeface="Times New Roman"/>
                <a:cs typeface="Times New Roman"/>
              </a:rPr>
              <a:t>resistance </a:t>
            </a:r>
            <a:r>
              <a:rPr dirty="0" sz="1100" spc="-25">
                <a:latin typeface="Times New Roman"/>
                <a:cs typeface="Times New Roman"/>
              </a:rPr>
              <a:t>levels, </a:t>
            </a:r>
            <a:r>
              <a:rPr dirty="0" sz="1100" spc="-30">
                <a:latin typeface="Times New Roman"/>
                <a:cs typeface="Times New Roman"/>
              </a:rPr>
              <a:t>Fibonacci  </a:t>
            </a:r>
            <a:r>
              <a:rPr dirty="0" sz="1100" spc="-25">
                <a:latin typeface="Times New Roman"/>
                <a:cs typeface="Times New Roman"/>
              </a:rPr>
              <a:t>retracements,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double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bottoms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and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moving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averages.”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-20">
                <a:latin typeface="Times New Roman"/>
                <a:cs typeface="Times New Roman"/>
              </a:rPr>
              <a:t>Although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technical approach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15">
                <a:latin typeface="Times New Roman"/>
                <a:cs typeface="Times New Roman"/>
              </a:rPr>
              <a:t>common </a:t>
            </a:r>
            <a:r>
              <a:rPr dirty="0" sz="1100" spc="-20">
                <a:latin typeface="Times New Roman"/>
                <a:cs typeface="Times New Roman"/>
              </a:rPr>
              <a:t>stock </a:t>
            </a:r>
            <a:r>
              <a:rPr dirty="0" sz="1100" spc="-25">
                <a:latin typeface="Times New Roman"/>
                <a:cs typeface="Times New Roman"/>
              </a:rPr>
              <a:t>selection </a:t>
            </a:r>
            <a:r>
              <a:rPr dirty="0" sz="1100" spc="-15">
                <a:latin typeface="Times New Roman"/>
                <a:cs typeface="Times New Roman"/>
              </a:rPr>
              <a:t>is the </a:t>
            </a:r>
            <a:r>
              <a:rPr dirty="0" sz="1100" spc="-20">
                <a:latin typeface="Times New Roman"/>
                <a:cs typeface="Times New Roman"/>
              </a:rPr>
              <a:t>oldest approach </a:t>
            </a:r>
            <a:r>
              <a:rPr dirty="0" sz="1100" spc="-25">
                <a:latin typeface="Times New Roman"/>
                <a:cs typeface="Times New Roman"/>
              </a:rPr>
              <a:t>(dating </a:t>
            </a:r>
            <a:r>
              <a:rPr dirty="0" sz="1100" spc="-20">
                <a:latin typeface="Times New Roman"/>
                <a:cs typeface="Times New Roman"/>
              </a:rPr>
              <a:t>back </a:t>
            </a:r>
            <a:r>
              <a:rPr dirty="0" sz="1100" spc="-30">
                <a:latin typeface="Times New Roman"/>
                <a:cs typeface="Times New Roman"/>
              </a:rPr>
              <a:t>to 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late </a:t>
            </a:r>
            <a:r>
              <a:rPr dirty="0" sz="1100" spc="-25">
                <a:latin typeface="Times New Roman"/>
                <a:cs typeface="Times New Roman"/>
              </a:rPr>
              <a:t>1800s), </a:t>
            </a:r>
            <a:r>
              <a:rPr dirty="0" sz="1100" spc="-15">
                <a:latin typeface="Times New Roman"/>
                <a:cs typeface="Times New Roman"/>
              </a:rPr>
              <a:t>it </a:t>
            </a:r>
            <a:r>
              <a:rPr dirty="0" sz="1100" spc="-25">
                <a:latin typeface="Times New Roman"/>
                <a:cs typeface="Times New Roman"/>
              </a:rPr>
              <a:t>remains </a:t>
            </a:r>
            <a:r>
              <a:rPr dirty="0" sz="1100" spc="-30">
                <a:latin typeface="Times New Roman"/>
                <a:cs typeface="Times New Roman"/>
              </a:rPr>
              <a:t>controversial.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techniques discussed </a:t>
            </a:r>
            <a:r>
              <a:rPr dirty="0" sz="1100" spc="-15">
                <a:latin typeface="Times New Roman"/>
                <a:cs typeface="Times New Roman"/>
              </a:rPr>
              <a:t>in </a:t>
            </a:r>
            <a:r>
              <a:rPr dirty="0" sz="1100" spc="-25">
                <a:latin typeface="Times New Roman"/>
                <a:cs typeface="Times New Roman"/>
              </a:rPr>
              <a:t>this chapter appear </a:t>
            </a:r>
            <a:r>
              <a:rPr dirty="0" sz="1100" spc="-10">
                <a:latin typeface="Times New Roman"/>
                <a:cs typeface="Times New Roman"/>
              </a:rPr>
              <a:t>at </a:t>
            </a:r>
            <a:r>
              <a:rPr dirty="0" sz="1100" spc="-20">
                <a:latin typeface="Times New Roman"/>
                <a:cs typeface="Times New Roman"/>
              </a:rPr>
              <a:t>first  glance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have </a:t>
            </a:r>
            <a:r>
              <a:rPr dirty="0" sz="1100" spc="-25">
                <a:latin typeface="Times New Roman"/>
                <a:cs typeface="Times New Roman"/>
              </a:rPr>
              <a:t>considerable merit, </a:t>
            </a:r>
            <a:r>
              <a:rPr dirty="0" sz="1100" spc="-20">
                <a:latin typeface="Times New Roman"/>
                <a:cs typeface="Times New Roman"/>
              </a:rPr>
              <a:t>because they </a:t>
            </a:r>
            <a:r>
              <a:rPr dirty="0" sz="1100" spc="-15">
                <a:latin typeface="Times New Roman"/>
                <a:cs typeface="Times New Roman"/>
              </a:rPr>
              <a:t>seem </a:t>
            </a:r>
            <a:r>
              <a:rPr dirty="0" sz="1100" spc="-25">
                <a:latin typeface="Times New Roman"/>
                <a:cs typeface="Times New Roman"/>
              </a:rPr>
              <a:t>intuitive </a:t>
            </a:r>
            <a:r>
              <a:rPr dirty="0" sz="1100" spc="-20">
                <a:latin typeface="Times New Roman"/>
                <a:cs typeface="Times New Roman"/>
              </a:rPr>
              <a:t>plausible, </a:t>
            </a:r>
            <a:r>
              <a:rPr dirty="0" sz="1100" spc="-5">
                <a:latin typeface="Times New Roman"/>
                <a:cs typeface="Times New Roman"/>
              </a:rPr>
              <a:t>but </a:t>
            </a:r>
            <a:r>
              <a:rPr dirty="0" sz="1100" spc="-10">
                <a:latin typeface="Times New Roman"/>
                <a:cs typeface="Times New Roman"/>
              </a:rPr>
              <a:t>they have been  </a:t>
            </a:r>
            <a:r>
              <a:rPr dirty="0" sz="1100" spc="-20">
                <a:latin typeface="Times New Roman"/>
                <a:cs typeface="Times New Roman"/>
              </a:rPr>
              <a:t>severely challenged </a:t>
            </a:r>
            <a:r>
              <a:rPr dirty="0" sz="1100" spc="-10">
                <a:latin typeface="Times New Roman"/>
                <a:cs typeface="Times New Roman"/>
              </a:rPr>
              <a:t>in the </a:t>
            </a:r>
            <a:r>
              <a:rPr dirty="0" sz="1100" spc="-15">
                <a:latin typeface="Times New Roman"/>
                <a:cs typeface="Times New Roman"/>
              </a:rPr>
              <a:t>last three decades </a:t>
            </a:r>
            <a:r>
              <a:rPr dirty="0" sz="1100" spc="-5">
                <a:latin typeface="Times New Roman"/>
                <a:cs typeface="Times New Roman"/>
              </a:rPr>
              <a:t>by </a:t>
            </a:r>
            <a:r>
              <a:rPr dirty="0" sz="1100" spc="-15">
                <a:latin typeface="Times New Roman"/>
                <a:cs typeface="Times New Roman"/>
              </a:rPr>
              <a:t>evidence </a:t>
            </a:r>
            <a:r>
              <a:rPr dirty="0" sz="1100" spc="-10">
                <a:latin typeface="Times New Roman"/>
                <a:cs typeface="Times New Roman"/>
              </a:rPr>
              <a:t>supporting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0">
                <a:latin typeface="Times New Roman"/>
                <a:cs typeface="Times New Roman"/>
              </a:rPr>
              <a:t>Efficient </a:t>
            </a:r>
            <a:r>
              <a:rPr dirty="0" sz="1100" spc="-5">
                <a:latin typeface="Times New Roman"/>
                <a:cs typeface="Times New Roman"/>
              </a:rPr>
              <a:t>Market  </a:t>
            </a:r>
            <a:r>
              <a:rPr dirty="0" sz="1100" spc="-10">
                <a:latin typeface="Times New Roman"/>
                <a:cs typeface="Times New Roman"/>
              </a:rPr>
              <a:t>Hypothesis. </a:t>
            </a:r>
            <a:r>
              <a:rPr dirty="0" sz="1100" spc="-5">
                <a:latin typeface="Times New Roman"/>
                <a:cs typeface="Times New Roman"/>
              </a:rPr>
              <a:t>Despite Burton </a:t>
            </a:r>
            <a:r>
              <a:rPr dirty="0" sz="1100" spc="-30">
                <a:latin typeface="Times New Roman"/>
                <a:cs typeface="Times New Roman"/>
              </a:rPr>
              <a:t>Malkiel's </a:t>
            </a:r>
            <a:r>
              <a:rPr dirty="0" sz="1100" spc="-15">
                <a:latin typeface="Times New Roman"/>
                <a:cs typeface="Times New Roman"/>
              </a:rPr>
              <a:t>(a </a:t>
            </a:r>
            <a:r>
              <a:rPr dirty="0" sz="1100" spc="-25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- </a:t>
            </a:r>
            <a:r>
              <a:rPr dirty="0" sz="1100" spc="-20">
                <a:latin typeface="Times New Roman"/>
                <a:cs typeface="Times New Roman"/>
              </a:rPr>
              <a:t>known </a:t>
            </a:r>
            <a:r>
              <a:rPr dirty="0" sz="1100" spc="-30">
                <a:latin typeface="Times New Roman"/>
                <a:cs typeface="Times New Roman"/>
              </a:rPr>
              <a:t>proponent </a:t>
            </a:r>
            <a:r>
              <a:rPr dirty="0" sz="1100" spc="-15">
                <a:latin typeface="Times New Roman"/>
                <a:cs typeface="Times New Roman"/>
              </a:rPr>
              <a:t>of </a:t>
            </a:r>
            <a:r>
              <a:rPr dirty="0" sz="1100" spc="-30">
                <a:latin typeface="Times New Roman"/>
                <a:cs typeface="Times New Roman"/>
              </a:rPr>
              <a:t>efficient markets) admission  </a:t>
            </a:r>
            <a:r>
              <a:rPr dirty="0" sz="1100" spc="-25">
                <a:latin typeface="Times New Roman"/>
                <a:cs typeface="Times New Roman"/>
              </a:rPr>
              <a:t>that </a:t>
            </a:r>
            <a:r>
              <a:rPr dirty="0" sz="1100" spc="-20">
                <a:latin typeface="Times New Roman"/>
                <a:cs typeface="Times New Roman"/>
              </a:rPr>
              <a:t>“the </a:t>
            </a:r>
            <a:r>
              <a:rPr dirty="0" sz="1100" spc="-30">
                <a:latin typeface="Times New Roman"/>
                <a:cs typeface="Times New Roman"/>
              </a:rPr>
              <a:t>market </a:t>
            </a:r>
            <a:r>
              <a:rPr dirty="0" sz="1100" spc="-15">
                <a:latin typeface="Times New Roman"/>
                <a:cs typeface="Times New Roman"/>
              </a:rPr>
              <a:t>is not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perfect </a:t>
            </a:r>
            <a:r>
              <a:rPr dirty="0" sz="1100" spc="-15">
                <a:latin typeface="Times New Roman"/>
                <a:cs typeface="Times New Roman"/>
              </a:rPr>
              <a:t>random </a:t>
            </a:r>
            <a:r>
              <a:rPr dirty="0" sz="1100" spc="-20">
                <a:latin typeface="Times New Roman"/>
                <a:cs typeface="Times New Roman"/>
              </a:rPr>
              <a:t>walk," </a:t>
            </a:r>
            <a:r>
              <a:rPr dirty="0" sz="1100" spc="-25">
                <a:latin typeface="Times New Roman"/>
                <a:cs typeface="Times New Roman"/>
              </a:rPr>
              <a:t>the-extensive </a:t>
            </a:r>
            <a:r>
              <a:rPr dirty="0" sz="1100" spc="-20">
                <a:latin typeface="Times New Roman"/>
                <a:cs typeface="Times New Roman"/>
              </a:rPr>
              <a:t>evidence concerning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efficiency </a:t>
            </a:r>
            <a:r>
              <a:rPr dirty="0" sz="1100" spc="-30">
                <a:latin typeface="Times New Roman"/>
                <a:cs typeface="Times New Roman"/>
              </a:rPr>
              <a:t>of 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market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has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challenged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validity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of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technical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analysis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-the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likelihood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of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its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success.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"/>
              </a:spcBef>
            </a:pPr>
            <a:r>
              <a:rPr dirty="0" sz="1100">
                <a:latin typeface="Times New Roman"/>
                <a:cs typeface="Times New Roman"/>
              </a:rPr>
              <a:t>Those </a:t>
            </a:r>
            <a:r>
              <a:rPr dirty="0" sz="1100" spc="-5">
                <a:latin typeface="Times New Roman"/>
                <a:cs typeface="Times New Roman"/>
              </a:rPr>
              <a:t>learning </a:t>
            </a:r>
            <a:r>
              <a:rPr dirty="0" sz="1100">
                <a:latin typeface="Times New Roman"/>
                <a:cs typeface="Times New Roman"/>
              </a:rPr>
              <a:t>about </a:t>
            </a:r>
            <a:r>
              <a:rPr dirty="0" sz="1100" spc="-5">
                <a:latin typeface="Times New Roman"/>
                <a:cs typeface="Times New Roman"/>
              </a:rPr>
              <a:t>investments </a:t>
            </a:r>
            <a:r>
              <a:rPr dirty="0" sz="1100">
                <a:latin typeface="Times New Roman"/>
                <a:cs typeface="Times New Roman"/>
              </a:rPr>
              <a:t>will in </a:t>
            </a:r>
            <a:r>
              <a:rPr dirty="0" sz="1100" spc="-5">
                <a:latin typeface="Times New Roman"/>
                <a:cs typeface="Times New Roman"/>
              </a:rPr>
              <a:t>all likelihood </a:t>
            </a:r>
            <a:r>
              <a:rPr dirty="0" sz="1100" spc="5">
                <a:latin typeface="Times New Roman"/>
                <a:cs typeface="Times New Roman"/>
              </a:rPr>
              <a:t>be </a:t>
            </a:r>
            <a:r>
              <a:rPr dirty="0" sz="1100" spc="-5">
                <a:latin typeface="Times New Roman"/>
                <a:cs typeface="Times New Roman"/>
              </a:rPr>
              <a:t>exposed </a:t>
            </a:r>
            <a:r>
              <a:rPr dirty="0" sz="1100">
                <a:latin typeface="Times New Roman"/>
                <a:cs typeface="Times New Roman"/>
              </a:rPr>
              <a:t>to </a:t>
            </a:r>
            <a:r>
              <a:rPr dirty="0" sz="1100" spc="-5">
                <a:latin typeface="Times New Roman"/>
                <a:cs typeface="Times New Roman"/>
              </a:rPr>
              <a:t>technical </a:t>
            </a:r>
            <a:r>
              <a:rPr dirty="0" sz="1100" spc="-20">
                <a:latin typeface="Times New Roman"/>
                <a:cs typeface="Times New Roman"/>
              </a:rPr>
              <a:t>analysis,  because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numerous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investors,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investment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/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advisory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firms,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and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popular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press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talk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about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and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use  </a:t>
            </a:r>
            <a:r>
              <a:rPr dirty="0" sz="1100" spc="-25">
                <a:latin typeface="Times New Roman"/>
                <a:cs typeface="Times New Roman"/>
              </a:rPr>
              <a:t>it. Furthermore, </a:t>
            </a:r>
            <a:r>
              <a:rPr dirty="0" sz="1100" spc="-15">
                <a:latin typeface="Times New Roman"/>
                <a:cs typeface="Times New Roman"/>
              </a:rPr>
              <a:t>it may </a:t>
            </a:r>
            <a:r>
              <a:rPr dirty="0" sz="1100" spc="-25">
                <a:latin typeface="Times New Roman"/>
                <a:cs typeface="Times New Roman"/>
              </a:rPr>
              <a:t>produce </a:t>
            </a:r>
            <a:r>
              <a:rPr dirty="0" sz="1100" spc="-20">
                <a:latin typeface="Times New Roman"/>
                <a:cs typeface="Times New Roman"/>
              </a:rPr>
              <a:t>some </a:t>
            </a:r>
            <a:r>
              <a:rPr dirty="0" sz="1100" spc="-30">
                <a:latin typeface="Times New Roman"/>
                <a:cs typeface="Times New Roman"/>
              </a:rPr>
              <a:t>insights </a:t>
            </a:r>
            <a:r>
              <a:rPr dirty="0" sz="1100" spc="-20">
                <a:latin typeface="Times New Roman"/>
                <a:cs typeface="Times New Roman"/>
              </a:rPr>
              <a:t>into dimension </a:t>
            </a:r>
            <a:r>
              <a:rPr dirty="0" sz="1100" spc="-10">
                <a:latin typeface="Times New Roman"/>
                <a:cs typeface="Times New Roman"/>
              </a:rPr>
              <a:t>of the </a:t>
            </a:r>
            <a:r>
              <a:rPr dirty="0" sz="1100" spc="-25">
                <a:latin typeface="Times New Roman"/>
                <a:cs typeface="Times New Roman"/>
              </a:rPr>
              <a:t>market.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25">
                <a:latin typeface="Times New Roman"/>
                <a:cs typeface="Times New Roman"/>
              </a:rPr>
              <a:t>fact, </a:t>
            </a:r>
            <a:r>
              <a:rPr dirty="0" sz="1100" spc="-30">
                <a:latin typeface="Times New Roman"/>
                <a:cs typeface="Times New Roman"/>
              </a:rPr>
              <a:t>technical  </a:t>
            </a:r>
            <a:r>
              <a:rPr dirty="0" sz="1100" spc="-20">
                <a:latin typeface="Times New Roman"/>
                <a:cs typeface="Times New Roman"/>
              </a:rPr>
              <a:t>analysis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20">
                <a:latin typeface="Times New Roman"/>
                <a:cs typeface="Times New Roman"/>
              </a:rPr>
              <a:t>becoming </a:t>
            </a:r>
            <a:r>
              <a:rPr dirty="0" sz="1100" spc="-25">
                <a:latin typeface="Times New Roman"/>
                <a:cs typeface="Times New Roman"/>
              </a:rPr>
              <a:t>increasingly interrelated </a:t>
            </a:r>
            <a:r>
              <a:rPr dirty="0" sz="1100" spc="-5">
                <a:latin typeface="Times New Roman"/>
                <a:cs typeface="Times New Roman"/>
              </a:rPr>
              <a:t>with </a:t>
            </a:r>
            <a:r>
              <a:rPr dirty="0" sz="1100" spc="-10">
                <a:latin typeface="Times New Roman"/>
                <a:cs typeface="Times New Roman"/>
              </a:rPr>
              <a:t>behavioral finance,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5">
                <a:latin typeface="Times New Roman"/>
                <a:cs typeface="Times New Roman"/>
              </a:rPr>
              <a:t>popular </a:t>
            </a:r>
            <a:r>
              <a:rPr dirty="0" sz="1100" spc="-10">
                <a:latin typeface="Times New Roman"/>
                <a:cs typeface="Times New Roman"/>
              </a:rPr>
              <a:t>field </a:t>
            </a:r>
            <a:r>
              <a:rPr dirty="0" sz="1100">
                <a:latin typeface="Times New Roman"/>
                <a:cs typeface="Times New Roman"/>
              </a:rPr>
              <a:t>of </a:t>
            </a:r>
            <a:r>
              <a:rPr dirty="0" sz="1100" spc="-10">
                <a:latin typeface="Times New Roman"/>
                <a:cs typeface="Times New Roman"/>
              </a:rPr>
              <a:t>study  </a:t>
            </a:r>
            <a:r>
              <a:rPr dirty="0" sz="1100" spc="-5">
                <a:latin typeface="Times New Roman"/>
                <a:cs typeface="Times New Roman"/>
              </a:rPr>
              <a:t>today.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In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effect,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technical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indicators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are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being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used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to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measure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investor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emotions.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-20">
                <a:latin typeface="Times New Roman"/>
                <a:cs typeface="Times New Roman"/>
              </a:rPr>
              <a:t>Even </a:t>
            </a:r>
            <a:r>
              <a:rPr dirty="0" sz="1100" spc="-15">
                <a:latin typeface="Times New Roman"/>
                <a:cs typeface="Times New Roman"/>
              </a:rPr>
              <a:t>if </a:t>
            </a:r>
            <a:r>
              <a:rPr dirty="0" sz="1100" spc="-25">
                <a:latin typeface="Times New Roman"/>
                <a:cs typeface="Times New Roman"/>
              </a:rPr>
              <a:t>this approach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25">
                <a:latin typeface="Times New Roman"/>
                <a:cs typeface="Times New Roman"/>
              </a:rPr>
              <a:t>incorrect, </a:t>
            </a:r>
            <a:r>
              <a:rPr dirty="0" sz="1100" spc="-15">
                <a:latin typeface="Times New Roman"/>
                <a:cs typeface="Times New Roman"/>
              </a:rPr>
              <a:t>many </a:t>
            </a:r>
            <a:r>
              <a:rPr dirty="0" sz="1100" spc="-25">
                <a:latin typeface="Times New Roman"/>
                <a:cs typeface="Times New Roman"/>
              </a:rPr>
              <a:t>investors </a:t>
            </a:r>
            <a:r>
              <a:rPr dirty="0" sz="1100" spc="-20">
                <a:latin typeface="Times New Roman"/>
                <a:cs typeface="Times New Roman"/>
              </a:rPr>
              <a:t>act </a:t>
            </a:r>
            <a:r>
              <a:rPr dirty="0" sz="1100" spc="-15">
                <a:latin typeface="Times New Roman"/>
                <a:cs typeface="Times New Roman"/>
              </a:rPr>
              <a:t>as if it were </a:t>
            </a:r>
            <a:r>
              <a:rPr dirty="0" sz="1100" spc="-25">
                <a:latin typeface="Times New Roman"/>
                <a:cs typeface="Times New Roman"/>
              </a:rPr>
              <a:t>correct. Therefore,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prudent  course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5">
                <a:latin typeface="Times New Roman"/>
                <a:cs typeface="Times New Roman"/>
              </a:rPr>
              <a:t>action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study this </a:t>
            </a:r>
            <a:r>
              <a:rPr dirty="0" sz="1100" spc="-25">
                <a:latin typeface="Times New Roman"/>
                <a:cs typeface="Times New Roman"/>
              </a:rPr>
              <a:t>topic, </a:t>
            </a:r>
            <a:r>
              <a:rPr dirty="0" sz="1100" spc="-10">
                <a:latin typeface="Times New Roman"/>
                <a:cs typeface="Times New Roman"/>
              </a:rPr>
              <a:t>or </a:t>
            </a:r>
            <a:r>
              <a:rPr dirty="0" sz="1100" spc="-20">
                <a:latin typeface="Times New Roman"/>
                <a:cs typeface="Times New Roman"/>
              </a:rPr>
              <a:t>indeed </a:t>
            </a:r>
            <a:r>
              <a:rPr dirty="0" sz="1100" spc="-15">
                <a:latin typeface="Times New Roman"/>
                <a:cs typeface="Times New Roman"/>
              </a:rPr>
              <a:t>any </a:t>
            </a:r>
            <a:r>
              <a:rPr dirty="0" sz="1100" spc="-20">
                <a:latin typeface="Times New Roman"/>
                <a:cs typeface="Times New Roman"/>
              </a:rPr>
              <a:t>other recommended </a:t>
            </a:r>
            <a:r>
              <a:rPr dirty="0" sz="1100" spc="-30">
                <a:latin typeface="Times New Roman"/>
                <a:cs typeface="Times New Roman"/>
              </a:rPr>
              <a:t>approach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30">
                <a:latin typeface="Times New Roman"/>
                <a:cs typeface="Times New Roman"/>
              </a:rPr>
              <a:t>making  </a:t>
            </a:r>
            <a:r>
              <a:rPr dirty="0" sz="1100" spc="-35">
                <a:latin typeface="Times New Roman"/>
                <a:cs typeface="Times New Roman"/>
              </a:rPr>
              <a:t>investing decisions, </a:t>
            </a:r>
            <a:r>
              <a:rPr dirty="0" sz="1100" spc="-20">
                <a:latin typeface="Times New Roman"/>
                <a:cs typeface="Times New Roman"/>
              </a:rPr>
              <a:t>and </a:t>
            </a:r>
            <a:r>
              <a:rPr dirty="0" sz="1100" spc="-25">
                <a:latin typeface="Times New Roman"/>
                <a:cs typeface="Times New Roman"/>
              </a:rPr>
              <a:t>try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make </a:t>
            </a:r>
            <a:r>
              <a:rPr dirty="0" sz="1100" spc="-15">
                <a:latin typeface="Times New Roman"/>
                <a:cs typeface="Times New Roman"/>
              </a:rPr>
              <a:t>an </a:t>
            </a:r>
            <a:r>
              <a:rPr dirty="0" sz="1100" spc="-35">
                <a:latin typeface="Times New Roman"/>
                <a:cs typeface="Times New Roman"/>
              </a:rPr>
              <a:t>objective evaluation </a:t>
            </a:r>
            <a:r>
              <a:rPr dirty="0" sz="1100" spc="-15">
                <a:latin typeface="Times New Roman"/>
                <a:cs typeface="Times New Roman"/>
              </a:rPr>
              <a:t>of </a:t>
            </a:r>
            <a:r>
              <a:rPr dirty="0" sz="1100" spc="-25">
                <a:latin typeface="Times New Roman"/>
                <a:cs typeface="Times New Roman"/>
              </a:rPr>
              <a:t>its </a:t>
            </a:r>
            <a:r>
              <a:rPr dirty="0" sz="1100" spc="-35">
                <a:latin typeface="Times New Roman"/>
                <a:cs typeface="Times New Roman"/>
              </a:rPr>
              <a:t>validity </a:t>
            </a:r>
            <a:r>
              <a:rPr dirty="0" sz="1100" spc="-25">
                <a:latin typeface="Times New Roman"/>
                <a:cs typeface="Times New Roman"/>
              </a:rPr>
              <a:t>and </a:t>
            </a:r>
            <a:r>
              <a:rPr dirty="0" sz="1100" spc="-35">
                <a:latin typeface="Times New Roman"/>
                <a:cs typeface="Times New Roman"/>
              </a:rPr>
              <a:t>usefulness. </a:t>
            </a:r>
            <a:r>
              <a:rPr dirty="0" sz="1100" spc="-10">
                <a:latin typeface="Times New Roman"/>
                <a:cs typeface="Times New Roman"/>
              </a:rPr>
              <a:t>At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35">
                <a:latin typeface="Times New Roman"/>
                <a:cs typeface="Times New Roman"/>
              </a:rPr>
              <a:t>very  least, </a:t>
            </a:r>
            <a:r>
              <a:rPr dirty="0" sz="1100" spc="-15">
                <a:latin typeface="Times New Roman"/>
                <a:cs typeface="Times New Roman"/>
              </a:rPr>
              <a:t>an </a:t>
            </a:r>
            <a:r>
              <a:rPr dirty="0" sz="1100" spc="-35">
                <a:latin typeface="Times New Roman"/>
                <a:cs typeface="Times New Roman"/>
              </a:rPr>
              <a:t>informed investor </a:t>
            </a:r>
            <a:r>
              <a:rPr dirty="0" sz="1100" spc="-25">
                <a:latin typeface="Times New Roman"/>
                <a:cs typeface="Times New Roman"/>
              </a:rPr>
              <a:t>will </a:t>
            </a:r>
            <a:r>
              <a:rPr dirty="0" sz="1100" spc="-15">
                <a:latin typeface="Times New Roman"/>
                <a:cs typeface="Times New Roman"/>
              </a:rPr>
              <a:t>be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0">
                <a:latin typeface="Times New Roman"/>
                <a:cs typeface="Times New Roman"/>
              </a:rPr>
              <a:t>Better position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35">
                <a:latin typeface="Times New Roman"/>
                <a:cs typeface="Times New Roman"/>
              </a:rPr>
              <a:t>understand </a:t>
            </a:r>
            <a:r>
              <a:rPr dirty="0" sz="1100" spc="-25">
                <a:latin typeface="Times New Roman"/>
                <a:cs typeface="Times New Roman"/>
              </a:rPr>
              <a:t>what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25">
                <a:latin typeface="Times New Roman"/>
                <a:cs typeface="Times New Roman"/>
              </a:rPr>
              <a:t>being </a:t>
            </a:r>
            <a:r>
              <a:rPr dirty="0" sz="1100" spc="-30">
                <a:latin typeface="Times New Roman"/>
                <a:cs typeface="Times New Roman"/>
              </a:rPr>
              <a:t>said, </a:t>
            </a:r>
            <a:r>
              <a:rPr dirty="0" sz="1100" spc="-15">
                <a:latin typeface="Times New Roman"/>
                <a:cs typeface="Times New Roman"/>
              </a:rPr>
              <a:t>or </a:t>
            </a:r>
            <a:r>
              <a:rPr dirty="0" sz="1100" spc="-30">
                <a:latin typeface="Times New Roman"/>
                <a:cs typeface="Times New Roman"/>
              </a:rPr>
              <a:t>claimed, 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better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able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to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judge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validity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of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claims.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</a:pPr>
            <a:r>
              <a:rPr dirty="0" sz="1100" spc="-25">
                <a:latin typeface="Times New Roman"/>
                <a:cs typeface="Times New Roman"/>
              </a:rPr>
              <a:t>Although technical analysis </a:t>
            </a:r>
            <a:r>
              <a:rPr dirty="0" sz="1100" spc="-20">
                <a:latin typeface="Times New Roman"/>
                <a:cs typeface="Times New Roman"/>
              </a:rPr>
              <a:t>can </a:t>
            </a:r>
            <a:r>
              <a:rPr dirty="0" sz="1100" spc="-5">
                <a:latin typeface="Times New Roman"/>
                <a:cs typeface="Times New Roman"/>
              </a:rPr>
              <a:t>be </a:t>
            </a:r>
            <a:r>
              <a:rPr dirty="0" sz="1100" spc="-25">
                <a:latin typeface="Times New Roman"/>
                <a:cs typeface="Times New Roman"/>
              </a:rPr>
              <a:t>applied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bonds, currencies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25">
                <a:latin typeface="Times New Roman"/>
                <a:cs typeface="Times New Roman"/>
              </a:rPr>
              <a:t>commodities </a:t>
            </a:r>
            <a:r>
              <a:rPr dirty="0" sz="1100" spc="-5">
                <a:latin typeface="Times New Roman"/>
                <a:cs typeface="Times New Roman"/>
              </a:rPr>
              <a:t>as </a:t>
            </a:r>
            <a:r>
              <a:rPr dirty="0" sz="1100" spc="-15">
                <a:latin typeface="Times New Roman"/>
                <a:cs typeface="Times New Roman"/>
              </a:rPr>
              <a:t>well </a:t>
            </a:r>
            <a:r>
              <a:rPr dirty="0" sz="1100" spc="-10">
                <a:latin typeface="Times New Roman"/>
                <a:cs typeface="Times New Roman"/>
              </a:rPr>
              <a:t>as </a:t>
            </a:r>
            <a:r>
              <a:rPr dirty="0" sz="1100" spc="-5">
                <a:latin typeface="Times New Roman"/>
                <a:cs typeface="Times New Roman"/>
              </a:rPr>
              <a:t>to  </a:t>
            </a:r>
            <a:r>
              <a:rPr dirty="0" sz="1100" spc="-10">
                <a:latin typeface="Times New Roman"/>
                <a:cs typeface="Times New Roman"/>
              </a:rPr>
              <a:t>common </a:t>
            </a:r>
            <a:r>
              <a:rPr dirty="0" sz="1100" spc="-15">
                <a:latin typeface="Times New Roman"/>
                <a:cs typeface="Times New Roman"/>
              </a:rPr>
              <a:t>stocks, </a:t>
            </a:r>
            <a:r>
              <a:rPr dirty="0" sz="1100" spc="-20">
                <a:latin typeface="Times New Roman"/>
                <a:cs typeface="Times New Roman"/>
              </a:rPr>
              <a:t>technical </a:t>
            </a:r>
            <a:r>
              <a:rPr dirty="0" sz="1100" spc="-15">
                <a:latin typeface="Times New Roman"/>
                <a:cs typeface="Times New Roman"/>
              </a:rPr>
              <a:t>analysis </a:t>
            </a:r>
            <a:r>
              <a:rPr dirty="0" sz="1100" spc="-20">
                <a:latin typeface="Times New Roman"/>
                <a:cs typeface="Times New Roman"/>
              </a:rPr>
              <a:t>typically involves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aggregate </a:t>
            </a:r>
            <a:r>
              <a:rPr dirty="0" sz="1100" spc="-15">
                <a:latin typeface="Times New Roman"/>
                <a:cs typeface="Times New Roman"/>
              </a:rPr>
              <a:t>stock </a:t>
            </a:r>
            <a:r>
              <a:rPr dirty="0" sz="1100" spc="-20">
                <a:latin typeface="Times New Roman"/>
                <a:cs typeface="Times New Roman"/>
              </a:rPr>
              <a:t>market, industry </a:t>
            </a:r>
            <a:r>
              <a:rPr dirty="0" sz="1100" spc="-25">
                <a:latin typeface="Times New Roman"/>
                <a:cs typeface="Times New Roman"/>
              </a:rPr>
              <a:t>sectors,  </a:t>
            </a:r>
            <a:r>
              <a:rPr dirty="0" sz="1100" spc="-10">
                <a:latin typeface="Times New Roman"/>
                <a:cs typeface="Times New Roman"/>
              </a:rPr>
              <a:t>or </a:t>
            </a:r>
            <a:r>
              <a:rPr dirty="0" sz="1100" spc="-25">
                <a:latin typeface="Times New Roman"/>
                <a:cs typeface="Times New Roman"/>
              </a:rPr>
              <a:t>individual </a:t>
            </a:r>
            <a:r>
              <a:rPr dirty="0" sz="1100" spc="-15">
                <a:latin typeface="Times New Roman"/>
                <a:cs typeface="Times New Roman"/>
              </a:rPr>
              <a:t>common</a:t>
            </a:r>
            <a:r>
              <a:rPr dirty="0" sz="1100" spc="-1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What </a:t>
            </a:r>
            <a:r>
              <a:rPr dirty="0" sz="1100" spc="5" b="1">
                <a:latin typeface="Times New Roman"/>
                <a:cs typeface="Times New Roman"/>
              </a:rPr>
              <a:t>is Technical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-15">
                <a:latin typeface="Times New Roman"/>
                <a:cs typeface="Times New Roman"/>
              </a:rPr>
              <a:t>Technical analysis </a:t>
            </a:r>
            <a:r>
              <a:rPr dirty="0" sz="1100" spc="-10">
                <a:latin typeface="Times New Roman"/>
                <a:cs typeface="Times New Roman"/>
              </a:rPr>
              <a:t>can </a:t>
            </a:r>
            <a:r>
              <a:rPr dirty="0" sz="1100" spc="-5">
                <a:latin typeface="Times New Roman"/>
                <a:cs typeface="Times New Roman"/>
              </a:rPr>
              <a:t>be </a:t>
            </a:r>
            <a:r>
              <a:rPr dirty="0" sz="1100" spc="-15">
                <a:latin typeface="Times New Roman"/>
                <a:cs typeface="Times New Roman"/>
              </a:rPr>
              <a:t>defined </a:t>
            </a:r>
            <a:r>
              <a:rPr dirty="0" sz="1100" spc="-5">
                <a:latin typeface="Times New Roman"/>
                <a:cs typeface="Times New Roman"/>
              </a:rPr>
              <a:t>as the </a:t>
            </a:r>
            <a:r>
              <a:rPr dirty="0" sz="1100" spc="-10">
                <a:latin typeface="Times New Roman"/>
                <a:cs typeface="Times New Roman"/>
              </a:rPr>
              <a:t>use </a:t>
            </a:r>
            <a:r>
              <a:rPr dirty="0" sz="1100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specific market-generated </a:t>
            </a:r>
            <a:r>
              <a:rPr dirty="0" sz="1100" spc="-10">
                <a:latin typeface="Times New Roman"/>
                <a:cs typeface="Times New Roman"/>
              </a:rPr>
              <a:t>data for the </a:t>
            </a:r>
            <a:r>
              <a:rPr dirty="0" sz="1100" spc="-25">
                <a:latin typeface="Times New Roman"/>
                <a:cs typeface="Times New Roman"/>
              </a:rPr>
              <a:t>analysis </a:t>
            </a:r>
            <a:r>
              <a:rPr dirty="0" sz="1100" spc="-10">
                <a:latin typeface="Times New Roman"/>
                <a:cs typeface="Times New Roman"/>
              </a:rPr>
              <a:t>of  </a:t>
            </a:r>
            <a:r>
              <a:rPr dirty="0" sz="1100" spc="-20">
                <a:latin typeface="Times New Roman"/>
                <a:cs typeface="Times New Roman"/>
              </a:rPr>
              <a:t>both </a:t>
            </a:r>
            <a:r>
              <a:rPr dirty="0" sz="1100" spc="-25">
                <a:latin typeface="Times New Roman"/>
                <a:cs typeface="Times New Roman"/>
              </a:rPr>
              <a:t>aggregate </a:t>
            </a:r>
            <a:r>
              <a:rPr dirty="0" sz="1100" spc="-20">
                <a:latin typeface="Times New Roman"/>
                <a:cs typeface="Times New Roman"/>
              </a:rPr>
              <a:t>stock </a:t>
            </a:r>
            <a:r>
              <a:rPr dirty="0" sz="1100" spc="-25">
                <a:latin typeface="Times New Roman"/>
                <a:cs typeface="Times New Roman"/>
              </a:rPr>
              <a:t>prices (market indices </a:t>
            </a:r>
            <a:r>
              <a:rPr dirty="0" sz="1100" spc="-15">
                <a:latin typeface="Times New Roman"/>
                <a:cs typeface="Times New Roman"/>
              </a:rPr>
              <a:t>or </a:t>
            </a:r>
            <a:r>
              <a:rPr dirty="0" sz="1100" spc="-25">
                <a:latin typeface="Times New Roman"/>
                <a:cs typeface="Times New Roman"/>
              </a:rPr>
              <a:t>industry </a:t>
            </a:r>
            <a:r>
              <a:rPr dirty="0" sz="1100" spc="-30">
                <a:latin typeface="Times New Roman"/>
                <a:cs typeface="Times New Roman"/>
              </a:rPr>
              <a:t>averages) </a:t>
            </a:r>
            <a:r>
              <a:rPr dirty="0" sz="1100" spc="-20">
                <a:latin typeface="Times New Roman"/>
                <a:cs typeface="Times New Roman"/>
              </a:rPr>
              <a:t>and </a:t>
            </a:r>
            <a:r>
              <a:rPr dirty="0" sz="1100" spc="-30">
                <a:latin typeface="Times New Roman"/>
                <a:cs typeface="Times New Roman"/>
              </a:rPr>
              <a:t>individual stocks. Martin </a:t>
            </a:r>
            <a:r>
              <a:rPr dirty="0" sz="1100" spc="-15">
                <a:latin typeface="Times New Roman"/>
                <a:cs typeface="Times New Roman"/>
              </a:rPr>
              <a:t>J.  </a:t>
            </a:r>
            <a:r>
              <a:rPr dirty="0" sz="1100" spc="-30">
                <a:latin typeface="Times New Roman"/>
                <a:cs typeface="Times New Roman"/>
              </a:rPr>
              <a:t>Pring,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his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book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Technical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Analysis,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states: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-20">
                <a:latin typeface="Times New Roman"/>
                <a:cs typeface="Times New Roman"/>
              </a:rPr>
              <a:t>“The </a:t>
            </a:r>
            <a:r>
              <a:rPr dirty="0" sz="1100" spc="-25">
                <a:latin typeface="Times New Roman"/>
                <a:cs typeface="Times New Roman"/>
              </a:rPr>
              <a:t>technical approach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30">
                <a:latin typeface="Times New Roman"/>
                <a:cs typeface="Times New Roman"/>
              </a:rPr>
              <a:t>investing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30">
                <a:latin typeface="Times New Roman"/>
                <a:cs typeface="Times New Roman"/>
              </a:rPr>
              <a:t>essentially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reflection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idea that </a:t>
            </a:r>
            <a:r>
              <a:rPr dirty="0" sz="1100" spc="-25">
                <a:latin typeface="Times New Roman"/>
                <a:cs typeface="Times New Roman"/>
              </a:rPr>
              <a:t>prices </a:t>
            </a:r>
            <a:r>
              <a:rPr dirty="0" sz="1100" spc="-15">
                <a:latin typeface="Times New Roman"/>
                <a:cs typeface="Times New Roman"/>
              </a:rPr>
              <a:t>move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30">
                <a:latin typeface="Times New Roman"/>
                <a:cs typeface="Times New Roman"/>
              </a:rPr>
              <a:t>trends  </a:t>
            </a:r>
            <a:r>
              <a:rPr dirty="0" sz="1100" spc="-15">
                <a:latin typeface="Times New Roman"/>
                <a:cs typeface="Times New Roman"/>
              </a:rPr>
              <a:t>which </a:t>
            </a:r>
            <a:r>
              <a:rPr dirty="0" sz="1100" spc="-10">
                <a:latin typeface="Times New Roman"/>
                <a:cs typeface="Times New Roman"/>
              </a:rPr>
              <a:t>are </a:t>
            </a:r>
            <a:r>
              <a:rPr dirty="0" sz="1100" spc="-20">
                <a:latin typeface="Times New Roman"/>
                <a:cs typeface="Times New Roman"/>
              </a:rPr>
              <a:t>determined </a:t>
            </a:r>
            <a:r>
              <a:rPr dirty="0" sz="1100" spc="-5">
                <a:latin typeface="Times New Roman"/>
                <a:cs typeface="Times New Roman"/>
              </a:rPr>
              <a:t>by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changing </a:t>
            </a:r>
            <a:r>
              <a:rPr dirty="0" sz="1100" spc="-25">
                <a:latin typeface="Times New Roman"/>
                <a:cs typeface="Times New Roman"/>
              </a:rPr>
              <a:t>attitudes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5">
                <a:latin typeface="Times New Roman"/>
                <a:cs typeface="Times New Roman"/>
              </a:rPr>
              <a:t>investors </a:t>
            </a:r>
            <a:r>
              <a:rPr dirty="0" sz="1100" spc="-20">
                <a:latin typeface="Times New Roman"/>
                <a:cs typeface="Times New Roman"/>
              </a:rPr>
              <a:t>towards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0">
                <a:latin typeface="Times New Roman"/>
                <a:cs typeface="Times New Roman"/>
              </a:rPr>
              <a:t>variety </a:t>
            </a:r>
            <a:r>
              <a:rPr dirty="0" sz="1100" spc="-15">
                <a:latin typeface="Times New Roman"/>
                <a:cs typeface="Times New Roman"/>
              </a:rPr>
              <a:t>of </a:t>
            </a:r>
            <a:r>
              <a:rPr dirty="0" sz="1100" spc="-35">
                <a:latin typeface="Times New Roman"/>
                <a:cs typeface="Times New Roman"/>
              </a:rPr>
              <a:t>economic,  </a:t>
            </a:r>
            <a:r>
              <a:rPr dirty="0" sz="1100" spc="-30">
                <a:latin typeface="Times New Roman"/>
                <a:cs typeface="Times New Roman"/>
              </a:rPr>
              <a:t>monetary,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political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psychological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forces.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art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of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technical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analysis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for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an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art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is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to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identify  </a:t>
            </a:r>
            <a:r>
              <a:rPr dirty="0" sz="1100" spc="-20">
                <a:latin typeface="Times New Roman"/>
                <a:cs typeface="Times New Roman"/>
              </a:rPr>
              <a:t>trend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changes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at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an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early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stage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to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maintain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investment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posture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until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weight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of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evidence  </a:t>
            </a:r>
            <a:r>
              <a:rPr dirty="0" sz="1100" spc="-25">
                <a:latin typeface="Times New Roman"/>
                <a:cs typeface="Times New Roman"/>
              </a:rPr>
              <a:t>indicates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that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trend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reversed.”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8255">
              <a:lnSpc>
                <a:spcPts val="1300"/>
              </a:lnSpc>
            </a:pPr>
            <a:r>
              <a:rPr dirty="0" sz="1100" spc="-20">
                <a:latin typeface="Times New Roman"/>
                <a:cs typeface="Times New Roman"/>
              </a:rPr>
              <a:t>Technical analysis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 spc="-20">
                <a:latin typeface="Times New Roman"/>
                <a:cs typeface="Times New Roman"/>
              </a:rPr>
              <a:t>sometimes called market </a:t>
            </a:r>
            <a:r>
              <a:rPr dirty="0" sz="1100" spc="-10">
                <a:latin typeface="Times New Roman"/>
                <a:cs typeface="Times New Roman"/>
              </a:rPr>
              <a:t>or </a:t>
            </a:r>
            <a:r>
              <a:rPr dirty="0" sz="1100" spc="-20">
                <a:latin typeface="Times New Roman"/>
                <a:cs typeface="Times New Roman"/>
              </a:rPr>
              <a:t>internal </a:t>
            </a:r>
            <a:r>
              <a:rPr dirty="0" sz="1100" spc="-25">
                <a:latin typeface="Times New Roman"/>
                <a:cs typeface="Times New Roman"/>
              </a:rPr>
              <a:t>analysis, </a:t>
            </a:r>
            <a:r>
              <a:rPr dirty="0" sz="1100" spc="-20">
                <a:latin typeface="Times New Roman"/>
                <a:cs typeface="Times New Roman"/>
              </a:rPr>
              <a:t>because </a:t>
            </a:r>
            <a:r>
              <a:rPr dirty="0" sz="1100" spc="-10">
                <a:latin typeface="Times New Roman"/>
                <a:cs typeface="Times New Roman"/>
              </a:rPr>
              <a:t>it </a:t>
            </a:r>
            <a:r>
              <a:rPr dirty="0" sz="1100" spc="-25">
                <a:latin typeface="Times New Roman"/>
                <a:cs typeface="Times New Roman"/>
              </a:rPr>
              <a:t>utilizes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record of 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market </a:t>
            </a:r>
            <a:r>
              <a:rPr dirty="0" sz="1100" spc="-30">
                <a:latin typeface="Times New Roman"/>
                <a:cs typeface="Times New Roman"/>
              </a:rPr>
              <a:t>itself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attempt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assess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demand for,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25">
                <a:latin typeface="Times New Roman"/>
                <a:cs typeface="Times New Roman"/>
              </a:rPr>
              <a:t>supply </a:t>
            </a:r>
            <a:r>
              <a:rPr dirty="0" sz="1100" spc="-20">
                <a:latin typeface="Times New Roman"/>
                <a:cs typeface="Times New Roman"/>
              </a:rPr>
              <a:t>of, </a:t>
            </a:r>
            <a:r>
              <a:rPr dirty="0" sz="1100" spc="-25">
                <a:latin typeface="Times New Roman"/>
                <a:cs typeface="Times New Roman"/>
              </a:rPr>
              <a:t>shares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5">
                <a:latin typeface="Times New Roman"/>
                <a:cs typeface="Times New Roman"/>
              </a:rPr>
              <a:t>stock </a:t>
            </a:r>
            <a:r>
              <a:rPr dirty="0" sz="1100">
                <a:latin typeface="Times New Roman"/>
                <a:cs typeface="Times New Roman"/>
              </a:rPr>
              <a:t>or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0">
                <a:latin typeface="Times New Roman"/>
                <a:cs typeface="Times New Roman"/>
              </a:rPr>
              <a:t>entire  market.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Thus,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technical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analysts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believe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that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the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market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itself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is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its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own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best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source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data—as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0"/>
              </a:spcBef>
              <a:tabLst>
                <a:tab pos="5177155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58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74867" y="572391"/>
            <a:ext cx="66294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8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9715" cy="84410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9525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-10">
                <a:latin typeface="Times New Roman"/>
                <a:cs typeface="Times New Roman"/>
              </a:rPr>
              <a:t>they say, </a:t>
            </a:r>
            <a:r>
              <a:rPr dirty="0" sz="1100" spc="-15">
                <a:latin typeface="Times New Roman"/>
                <a:cs typeface="Times New Roman"/>
              </a:rPr>
              <a:t>"let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market </a:t>
            </a:r>
            <a:r>
              <a:rPr dirty="0" sz="1100" spc="-10">
                <a:latin typeface="Times New Roman"/>
                <a:cs typeface="Times New Roman"/>
              </a:rPr>
              <a:t>tell its </a:t>
            </a:r>
            <a:r>
              <a:rPr dirty="0" sz="1100">
                <a:latin typeface="Times New Roman"/>
                <a:cs typeface="Times New Roman"/>
              </a:rPr>
              <a:t>own </a:t>
            </a:r>
            <a:r>
              <a:rPr dirty="0" sz="1100" spc="-15">
                <a:latin typeface="Times New Roman"/>
                <a:cs typeface="Times New Roman"/>
              </a:rPr>
              <a:t>story."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theory </a:t>
            </a:r>
            <a:r>
              <a:rPr dirty="0" sz="1100" spc="-5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technical analysis </a:t>
            </a:r>
            <a:r>
              <a:rPr dirty="0" sz="1100" spc="-10">
                <a:latin typeface="Times New Roman"/>
                <a:cs typeface="Times New Roman"/>
              </a:rPr>
              <a:t>is that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price  </a:t>
            </a:r>
            <a:r>
              <a:rPr dirty="0" sz="1100" spc="-10">
                <a:latin typeface="Times New Roman"/>
                <a:cs typeface="Times New Roman"/>
              </a:rPr>
              <a:t>movement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of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security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captures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all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the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information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about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that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security.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-25">
                <a:latin typeface="Times New Roman"/>
                <a:cs typeface="Times New Roman"/>
              </a:rPr>
              <a:t>Economics teaches </a:t>
            </a:r>
            <a:r>
              <a:rPr dirty="0" sz="1100" spc="-10">
                <a:latin typeface="Times New Roman"/>
                <a:cs typeface="Times New Roman"/>
              </a:rPr>
              <a:t>us </a:t>
            </a:r>
            <a:r>
              <a:rPr dirty="0" sz="1100" spc="-20">
                <a:latin typeface="Times New Roman"/>
                <a:cs typeface="Times New Roman"/>
              </a:rPr>
              <a:t>that </a:t>
            </a:r>
            <a:r>
              <a:rPr dirty="0" sz="1100" spc="-25">
                <a:latin typeface="Times New Roman"/>
                <a:cs typeface="Times New Roman"/>
              </a:rPr>
              <a:t>prices </a:t>
            </a:r>
            <a:r>
              <a:rPr dirty="0" sz="1100" spc="-15">
                <a:latin typeface="Times New Roman"/>
                <a:cs typeface="Times New Roman"/>
              </a:rPr>
              <a:t>are </a:t>
            </a:r>
            <a:r>
              <a:rPr dirty="0" sz="1100" spc="-25">
                <a:latin typeface="Times New Roman"/>
                <a:cs typeface="Times New Roman"/>
              </a:rPr>
              <a:t>determined </a:t>
            </a:r>
            <a:r>
              <a:rPr dirty="0" sz="1100" spc="-10">
                <a:latin typeface="Times New Roman"/>
                <a:cs typeface="Times New Roman"/>
              </a:rPr>
              <a:t>by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interaction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demand and. </a:t>
            </a:r>
            <a:r>
              <a:rPr dirty="0" sz="1100" spc="-15">
                <a:latin typeface="Times New Roman"/>
                <a:cs typeface="Times New Roman"/>
              </a:rPr>
              <a:t>supply.  </a:t>
            </a:r>
            <a:r>
              <a:rPr dirty="0" sz="1100" spc="-20">
                <a:latin typeface="Times New Roman"/>
                <a:cs typeface="Times New Roman"/>
              </a:rPr>
              <a:t>Technicians </a:t>
            </a:r>
            <a:r>
              <a:rPr dirty="0" sz="1100" spc="-5">
                <a:latin typeface="Times New Roman"/>
                <a:cs typeface="Times New Roman"/>
              </a:rPr>
              <a:t>do </a:t>
            </a:r>
            <a:r>
              <a:rPr dirty="0" sz="1100" spc="-15">
                <a:latin typeface="Times New Roman"/>
                <a:cs typeface="Times New Roman"/>
              </a:rPr>
              <a:t>not </a:t>
            </a:r>
            <a:r>
              <a:rPr dirty="0" sz="1100" spc="-20">
                <a:latin typeface="Times New Roman"/>
                <a:cs typeface="Times New Roman"/>
              </a:rPr>
              <a:t>disagree, </a:t>
            </a:r>
            <a:r>
              <a:rPr dirty="0" sz="1100" spc="-10">
                <a:latin typeface="Times New Roman"/>
                <a:cs typeface="Times New Roman"/>
              </a:rPr>
              <a:t>but </a:t>
            </a:r>
            <a:r>
              <a:rPr dirty="0" sz="1100" spc="-15">
                <a:latin typeface="Times New Roman"/>
                <a:cs typeface="Times New Roman"/>
              </a:rPr>
              <a:t>argue that </a:t>
            </a:r>
            <a:r>
              <a:rPr dirty="0" sz="1100" spc="-10">
                <a:latin typeface="Times New Roman"/>
                <a:cs typeface="Times New Roman"/>
              </a:rPr>
              <a:t>it is </a:t>
            </a:r>
            <a:r>
              <a:rPr dirty="0" sz="1100" spc="-20">
                <a:latin typeface="Times New Roman"/>
                <a:cs typeface="Times New Roman"/>
              </a:rPr>
              <a:t>extremely difficult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15">
                <a:latin typeface="Times New Roman"/>
                <a:cs typeface="Times New Roman"/>
              </a:rPr>
              <a:t>assess all the </a:t>
            </a:r>
            <a:r>
              <a:rPr dirty="0" sz="1100" spc="-25">
                <a:latin typeface="Times New Roman"/>
                <a:cs typeface="Times New Roman"/>
              </a:rPr>
              <a:t>factors </a:t>
            </a:r>
            <a:r>
              <a:rPr dirty="0" sz="1100" spc="-30">
                <a:latin typeface="Times New Roman"/>
                <a:cs typeface="Times New Roman"/>
              </a:rPr>
              <a:t>that  </a:t>
            </a:r>
            <a:r>
              <a:rPr dirty="0" sz="1100" spc="-25">
                <a:latin typeface="Times New Roman"/>
                <a:cs typeface="Times New Roman"/>
              </a:rPr>
              <a:t>influence </a:t>
            </a:r>
            <a:r>
              <a:rPr dirty="0" sz="1100" spc="-20">
                <a:latin typeface="Times New Roman"/>
                <a:cs typeface="Times New Roman"/>
              </a:rPr>
              <a:t>demand and </a:t>
            </a:r>
            <a:r>
              <a:rPr dirty="0" sz="1100" spc="-25">
                <a:latin typeface="Times New Roman"/>
                <a:cs typeface="Times New Roman"/>
              </a:rPr>
              <a:t>supply. </a:t>
            </a:r>
            <a:r>
              <a:rPr dirty="0" sz="1100" spc="-20">
                <a:latin typeface="Times New Roman"/>
                <a:cs typeface="Times New Roman"/>
              </a:rPr>
              <a:t>Since not all </a:t>
            </a:r>
            <a:r>
              <a:rPr dirty="0" sz="1100" spc="-30">
                <a:latin typeface="Times New Roman"/>
                <a:cs typeface="Times New Roman"/>
              </a:rPr>
              <a:t>investors </a:t>
            </a:r>
            <a:r>
              <a:rPr dirty="0" sz="1100" spc="-15">
                <a:latin typeface="Times New Roman"/>
                <a:cs typeface="Times New Roman"/>
              </a:rPr>
              <a:t>are in </a:t>
            </a:r>
            <a:r>
              <a:rPr dirty="0" sz="1100" spc="-25">
                <a:latin typeface="Times New Roman"/>
                <a:cs typeface="Times New Roman"/>
              </a:rPr>
              <a:t>agreement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25">
                <a:latin typeface="Times New Roman"/>
                <a:cs typeface="Times New Roman"/>
              </a:rPr>
              <a:t>price,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30">
                <a:latin typeface="Times New Roman"/>
                <a:cs typeface="Times New Roman"/>
              </a:rPr>
              <a:t>determining  </a:t>
            </a:r>
            <a:r>
              <a:rPr dirty="0" sz="1100" spc="-25">
                <a:latin typeface="Times New Roman"/>
                <a:cs typeface="Times New Roman"/>
              </a:rPr>
              <a:t>factor </a:t>
            </a:r>
            <a:r>
              <a:rPr dirty="0" sz="1100" spc="-10">
                <a:latin typeface="Times New Roman"/>
                <a:cs typeface="Times New Roman"/>
              </a:rPr>
              <a:t>at </a:t>
            </a:r>
            <a:r>
              <a:rPr dirty="0" sz="1100" spc="-15">
                <a:latin typeface="Times New Roman"/>
                <a:cs typeface="Times New Roman"/>
              </a:rPr>
              <a:t>any </a:t>
            </a:r>
            <a:r>
              <a:rPr dirty="0" sz="1100" spc="-20">
                <a:latin typeface="Times New Roman"/>
                <a:cs typeface="Times New Roman"/>
              </a:rPr>
              <a:t>point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20">
                <a:latin typeface="Times New Roman"/>
                <a:cs typeface="Times New Roman"/>
              </a:rPr>
              <a:t>time </a:t>
            </a:r>
            <a:r>
              <a:rPr dirty="0" sz="1100" spc="-15">
                <a:latin typeface="Times New Roman"/>
                <a:cs typeface="Times New Roman"/>
              </a:rPr>
              <a:t>is the net </a:t>
            </a:r>
            <a:r>
              <a:rPr dirty="0" sz="1100" spc="-20">
                <a:latin typeface="Times New Roman"/>
                <a:cs typeface="Times New Roman"/>
              </a:rPr>
              <a:t>demand (or </a:t>
            </a:r>
            <a:r>
              <a:rPr dirty="0" sz="1100" spc="-25">
                <a:latin typeface="Times New Roman"/>
                <a:cs typeface="Times New Roman"/>
              </a:rPr>
              <a:t>lack thereof) </a:t>
            </a:r>
            <a:r>
              <a:rPr dirty="0" sz="1100" spc="-20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5">
                <a:latin typeface="Times New Roman"/>
                <a:cs typeface="Times New Roman"/>
              </a:rPr>
              <a:t>stock </a:t>
            </a:r>
            <a:r>
              <a:rPr dirty="0" sz="1100" spc="-20">
                <a:latin typeface="Times New Roman"/>
                <a:cs typeface="Times New Roman"/>
              </a:rPr>
              <a:t>based </a:t>
            </a:r>
            <a:r>
              <a:rPr dirty="0" sz="1100" spc="-5">
                <a:latin typeface="Times New Roman"/>
                <a:cs typeface="Times New Roman"/>
              </a:rPr>
              <a:t>on </a:t>
            </a:r>
            <a:r>
              <a:rPr dirty="0" sz="1100" spc="-10">
                <a:latin typeface="Times New Roman"/>
                <a:cs typeface="Times New Roman"/>
              </a:rPr>
              <a:t>how </a:t>
            </a:r>
            <a:r>
              <a:rPr dirty="0" sz="1100" spc="-30">
                <a:latin typeface="Times New Roman"/>
                <a:cs typeface="Times New Roman"/>
              </a:rPr>
              <a:t>many  </a:t>
            </a:r>
            <a:r>
              <a:rPr dirty="0" sz="1100" spc="-25">
                <a:latin typeface="Times New Roman"/>
                <a:cs typeface="Times New Roman"/>
              </a:rPr>
              <a:t>investors </a:t>
            </a:r>
            <a:r>
              <a:rPr dirty="0" sz="1100" spc="-10">
                <a:latin typeface="Times New Roman"/>
                <a:cs typeface="Times New Roman"/>
              </a:rPr>
              <a:t>are </a:t>
            </a:r>
            <a:r>
              <a:rPr dirty="0" sz="1100" spc="-25">
                <a:latin typeface="Times New Roman"/>
                <a:cs typeface="Times New Roman"/>
              </a:rPr>
              <a:t>optimistic </a:t>
            </a:r>
            <a:r>
              <a:rPr dirty="0" sz="1100" spc="-10">
                <a:latin typeface="Times New Roman"/>
                <a:cs typeface="Times New Roman"/>
              </a:rPr>
              <a:t>or </a:t>
            </a:r>
            <a:r>
              <a:rPr dirty="0" sz="1100" spc="-25">
                <a:latin typeface="Times New Roman"/>
                <a:cs typeface="Times New Roman"/>
              </a:rPr>
              <a:t>pessimistic. Furthermore, </a:t>
            </a:r>
            <a:r>
              <a:rPr dirty="0" sz="1100" spc="-15">
                <a:latin typeface="Times New Roman"/>
                <a:cs typeface="Times New Roman"/>
              </a:rPr>
              <a:t>once the </a:t>
            </a:r>
            <a:r>
              <a:rPr dirty="0" sz="1100" spc="-20">
                <a:latin typeface="Times New Roman"/>
                <a:cs typeface="Times New Roman"/>
              </a:rPr>
              <a:t>balance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5">
                <a:latin typeface="Times New Roman"/>
                <a:cs typeface="Times New Roman"/>
              </a:rPr>
              <a:t>investors </a:t>
            </a:r>
            <a:r>
              <a:rPr dirty="0" sz="1100" spc="-20">
                <a:latin typeface="Times New Roman"/>
                <a:cs typeface="Times New Roman"/>
              </a:rPr>
              <a:t>becomes  </a:t>
            </a:r>
            <a:r>
              <a:rPr dirty="0" sz="1100" spc="-25">
                <a:latin typeface="Times New Roman"/>
                <a:cs typeface="Times New Roman"/>
              </a:rPr>
              <a:t>optimistic (pessimistic), </a:t>
            </a:r>
            <a:r>
              <a:rPr dirty="0" sz="1100" spc="-20">
                <a:latin typeface="Times New Roman"/>
                <a:cs typeface="Times New Roman"/>
              </a:rPr>
              <a:t>this </a:t>
            </a:r>
            <a:r>
              <a:rPr dirty="0" sz="1100" spc="-15">
                <a:latin typeface="Times New Roman"/>
                <a:cs typeface="Times New Roman"/>
              </a:rPr>
              <a:t>mood is </a:t>
            </a:r>
            <a:r>
              <a:rPr dirty="0" sz="1100" spc="-20">
                <a:latin typeface="Times New Roman"/>
                <a:cs typeface="Times New Roman"/>
              </a:rPr>
              <a:t>likely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continue </a:t>
            </a:r>
            <a:r>
              <a:rPr dirty="0" sz="1100" spc="-15">
                <a:latin typeface="Times New Roman"/>
                <a:cs typeface="Times New Roman"/>
              </a:rPr>
              <a:t>for </a:t>
            </a:r>
            <a:r>
              <a:rPr dirty="0" sz="1100" spc="-10">
                <a:latin typeface="Times New Roman"/>
                <a:cs typeface="Times New Roman"/>
              </a:rPr>
              <a:t>the near </a:t>
            </a:r>
            <a:r>
              <a:rPr dirty="0" sz="1100" spc="-5">
                <a:latin typeface="Times New Roman"/>
                <a:cs typeface="Times New Roman"/>
              </a:rPr>
              <a:t>term </a:t>
            </a:r>
            <a:r>
              <a:rPr dirty="0" sz="1100" spc="-10">
                <a:latin typeface="Times New Roman"/>
                <a:cs typeface="Times New Roman"/>
              </a:rPr>
              <a:t>and can </a:t>
            </a:r>
            <a:r>
              <a:rPr dirty="0" sz="1100">
                <a:latin typeface="Times New Roman"/>
                <a:cs typeface="Times New Roman"/>
              </a:rPr>
              <a:t>be </a:t>
            </a:r>
            <a:r>
              <a:rPr dirty="0" sz="1100" spc="-15">
                <a:latin typeface="Times New Roman"/>
                <a:cs typeface="Times New Roman"/>
              </a:rPr>
              <a:t>detected </a:t>
            </a:r>
            <a:r>
              <a:rPr dirty="0" sz="1100" spc="-25">
                <a:latin typeface="Times New Roman"/>
                <a:cs typeface="Times New Roman"/>
              </a:rPr>
              <a:t>by  </a:t>
            </a:r>
            <a:r>
              <a:rPr dirty="0" sz="1100" spc="-15">
                <a:latin typeface="Times New Roman"/>
                <a:cs typeface="Times New Roman"/>
              </a:rPr>
              <a:t>various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technical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indicators.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As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chief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market</a:t>
            </a:r>
            <a:r>
              <a:rPr dirty="0" sz="1100" spc="-25">
                <a:latin typeface="Times New Roman"/>
                <a:cs typeface="Times New Roman"/>
              </a:rPr>
              <a:t> technician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of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one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New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York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firm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says,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"All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care  </a:t>
            </a:r>
            <a:r>
              <a:rPr dirty="0" sz="1100" spc="-25">
                <a:latin typeface="Times New Roman"/>
                <a:cs typeface="Times New Roman"/>
              </a:rPr>
              <a:t>about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how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people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feel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about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those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particular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stocks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shown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by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their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putting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money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and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taking  their </a:t>
            </a:r>
            <a:r>
              <a:rPr dirty="0" sz="1100" spc="-20">
                <a:latin typeface="Times New Roman"/>
                <a:cs typeface="Times New Roman"/>
              </a:rPr>
              <a:t>money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out.”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-10">
                <a:latin typeface="Times New Roman"/>
                <a:cs typeface="Times New Roman"/>
              </a:rPr>
              <a:t>Technical analysis </a:t>
            </a:r>
            <a:r>
              <a:rPr dirty="0" sz="1100" spc="-5">
                <a:latin typeface="Times New Roman"/>
                <a:cs typeface="Times New Roman"/>
              </a:rPr>
              <a:t>is </a:t>
            </a:r>
            <a:r>
              <a:rPr dirty="0" sz="1100" spc="-15">
                <a:latin typeface="Times New Roman"/>
                <a:cs typeface="Times New Roman"/>
              </a:rPr>
              <a:t>based </a:t>
            </a:r>
            <a:r>
              <a:rPr dirty="0" sz="1100" spc="-5">
                <a:latin typeface="Times New Roman"/>
                <a:cs typeface="Times New Roman"/>
              </a:rPr>
              <a:t>on </a:t>
            </a:r>
            <a:r>
              <a:rPr dirty="0" sz="1100" spc="-15">
                <a:latin typeface="Times New Roman"/>
                <a:cs typeface="Times New Roman"/>
              </a:rPr>
              <a:t>published </a:t>
            </a:r>
            <a:r>
              <a:rPr dirty="0" sz="1100" spc="-10">
                <a:latin typeface="Times New Roman"/>
                <a:cs typeface="Times New Roman"/>
              </a:rPr>
              <a:t>market </a:t>
            </a:r>
            <a:r>
              <a:rPr dirty="0" sz="1100" spc="-15">
                <a:latin typeface="Times New Roman"/>
                <a:cs typeface="Times New Roman"/>
              </a:rPr>
              <a:t>data </a:t>
            </a:r>
            <a:r>
              <a:rPr dirty="0" sz="1100" spc="-5">
                <a:latin typeface="Times New Roman"/>
                <a:cs typeface="Times New Roman"/>
              </a:rPr>
              <a:t>as </a:t>
            </a:r>
            <a:r>
              <a:rPr dirty="0" sz="1100" spc="-15">
                <a:latin typeface="Times New Roman"/>
                <a:cs typeface="Times New Roman"/>
              </a:rPr>
              <a:t>opposed </a:t>
            </a:r>
            <a:r>
              <a:rPr dirty="0" sz="1100" spc="-5">
                <a:latin typeface="Times New Roman"/>
                <a:cs typeface="Times New Roman"/>
              </a:rPr>
              <a:t>to </a:t>
            </a:r>
            <a:r>
              <a:rPr dirty="0" sz="1100" spc="-15">
                <a:latin typeface="Times New Roman"/>
                <a:cs typeface="Times New Roman"/>
              </a:rPr>
              <a:t>fundamental data, such </a:t>
            </a:r>
            <a:r>
              <a:rPr dirty="0" sz="1100" spc="-20">
                <a:latin typeface="Times New Roman"/>
                <a:cs typeface="Times New Roman"/>
              </a:rPr>
              <a:t>as  </a:t>
            </a:r>
            <a:r>
              <a:rPr dirty="0" sz="1100" spc="-15">
                <a:latin typeface="Times New Roman"/>
                <a:cs typeface="Times New Roman"/>
              </a:rPr>
              <a:t>earnings,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sales,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growth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rates,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or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government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regulations.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Market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data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primarily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include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the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price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5">
                <a:latin typeface="Times New Roman"/>
                <a:cs typeface="Times New Roman"/>
              </a:rPr>
              <a:t>stock </a:t>
            </a:r>
            <a:r>
              <a:rPr dirty="0" sz="1100" spc="-10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5">
                <a:latin typeface="Times New Roman"/>
                <a:cs typeface="Times New Roman"/>
              </a:rPr>
              <a:t>market </a:t>
            </a:r>
            <a:r>
              <a:rPr dirty="0" sz="1100" spc="-20">
                <a:latin typeface="Times New Roman"/>
                <a:cs typeface="Times New Roman"/>
              </a:rPr>
              <a:t>index </a:t>
            </a:r>
            <a:r>
              <a:rPr dirty="0" sz="1100" spc="-15">
                <a:latin typeface="Times New Roman"/>
                <a:cs typeface="Times New Roman"/>
              </a:rPr>
              <a:t>and volume data </a:t>
            </a:r>
            <a:r>
              <a:rPr dirty="0" sz="1100" spc="-20">
                <a:latin typeface="Times New Roman"/>
                <a:cs typeface="Times New Roman"/>
              </a:rPr>
              <a:t>(number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shares </a:t>
            </a:r>
            <a:r>
              <a:rPr dirty="0" sz="1100" spc="-30">
                <a:latin typeface="Times New Roman"/>
                <a:cs typeface="Times New Roman"/>
              </a:rPr>
              <a:t>traded). </a:t>
            </a:r>
            <a:r>
              <a:rPr dirty="0" sz="1100" spc="-15">
                <a:latin typeface="Times New Roman"/>
                <a:cs typeface="Times New Roman"/>
              </a:rPr>
              <a:t>Many </a:t>
            </a:r>
            <a:r>
              <a:rPr dirty="0" sz="1100" spc="-30">
                <a:latin typeface="Times New Roman"/>
                <a:cs typeface="Times New Roman"/>
              </a:rPr>
              <a:t>technical analysts  believe </a:t>
            </a:r>
            <a:r>
              <a:rPr dirty="0" sz="1100" spc="-25">
                <a:latin typeface="Times New Roman"/>
                <a:cs typeface="Times New Roman"/>
              </a:rPr>
              <a:t>that only such </a:t>
            </a:r>
            <a:r>
              <a:rPr dirty="0" sz="1100" spc="-30">
                <a:latin typeface="Times New Roman"/>
                <a:cs typeface="Times New Roman"/>
              </a:rPr>
              <a:t>market </a:t>
            </a:r>
            <a:r>
              <a:rPr dirty="0" sz="1100" spc="-25">
                <a:latin typeface="Times New Roman"/>
                <a:cs typeface="Times New Roman"/>
              </a:rPr>
              <a:t>data, </a:t>
            </a:r>
            <a:r>
              <a:rPr dirty="0" sz="1100" spc="-15">
                <a:latin typeface="Times New Roman"/>
                <a:cs typeface="Times New Roman"/>
              </a:rPr>
              <a:t>as </a:t>
            </a:r>
            <a:r>
              <a:rPr dirty="0" sz="1100" spc="-25">
                <a:latin typeface="Times New Roman"/>
                <a:cs typeface="Times New Roman"/>
              </a:rPr>
              <a:t>opposed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fundamental </a:t>
            </a:r>
            <a:r>
              <a:rPr dirty="0" sz="1100" spc="-20">
                <a:latin typeface="Times New Roman"/>
                <a:cs typeface="Times New Roman"/>
              </a:rPr>
              <a:t>data, </a:t>
            </a:r>
            <a:r>
              <a:rPr dirty="0" sz="1100" spc="-15">
                <a:latin typeface="Times New Roman"/>
                <a:cs typeface="Times New Roman"/>
              </a:rPr>
              <a:t>are </a:t>
            </a:r>
            <a:r>
              <a:rPr dirty="0" sz="1100" spc="-25">
                <a:latin typeface="Times New Roman"/>
                <a:cs typeface="Times New Roman"/>
              </a:rPr>
              <a:t>relevant. </a:t>
            </a:r>
            <a:r>
              <a:rPr dirty="0" sz="1100" spc="-10">
                <a:latin typeface="Times New Roman"/>
                <a:cs typeface="Times New Roman"/>
              </a:rPr>
              <a:t>For </a:t>
            </a:r>
            <a:r>
              <a:rPr dirty="0" sz="1100" spc="-20">
                <a:latin typeface="Times New Roman"/>
                <a:cs typeface="Times New Roman"/>
              </a:rPr>
              <a:t>example, </a:t>
            </a:r>
            <a:r>
              <a:rPr dirty="0" sz="1100" spc="-30">
                <a:latin typeface="Times New Roman"/>
                <a:cs typeface="Times New Roman"/>
              </a:rPr>
              <a:t>they  </a:t>
            </a:r>
            <a:r>
              <a:rPr dirty="0" sz="1100" spc="-20">
                <a:latin typeface="Times New Roman"/>
                <a:cs typeface="Times New Roman"/>
              </a:rPr>
              <a:t>argue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that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accounting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data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are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subject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to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all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types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of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limitations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ambiguities,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an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argument.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-25">
                <a:latin typeface="Times New Roman"/>
                <a:cs typeface="Times New Roman"/>
              </a:rPr>
              <a:t>Recall that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25">
                <a:latin typeface="Times New Roman"/>
                <a:cs typeface="Times New Roman"/>
              </a:rPr>
              <a:t>fundamental analysis,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dividend discount </a:t>
            </a:r>
            <a:r>
              <a:rPr dirty="0" sz="1100" spc="-20">
                <a:latin typeface="Times New Roman"/>
                <a:cs typeface="Times New Roman"/>
              </a:rPr>
              <a:t>model </a:t>
            </a:r>
            <a:r>
              <a:rPr dirty="0" sz="1100" spc="-15">
                <a:latin typeface="Times New Roman"/>
                <a:cs typeface="Times New Roman"/>
              </a:rPr>
              <a:t>and the </a:t>
            </a:r>
            <a:r>
              <a:rPr dirty="0" sz="1100" spc="-30">
                <a:latin typeface="Times New Roman"/>
                <a:cs typeface="Times New Roman"/>
              </a:rPr>
              <a:t>multiplier </a:t>
            </a:r>
            <a:r>
              <a:rPr dirty="0" sz="1100" spc="-5">
                <a:latin typeface="Times New Roman"/>
                <a:cs typeface="Times New Roman"/>
              </a:rPr>
              <a:t>mode produce  </a:t>
            </a:r>
            <a:r>
              <a:rPr dirty="0" sz="1100">
                <a:latin typeface="Times New Roman"/>
                <a:cs typeface="Times New Roman"/>
              </a:rPr>
              <a:t>an </a:t>
            </a:r>
            <a:r>
              <a:rPr dirty="0" sz="1100" spc="-10">
                <a:latin typeface="Times New Roman"/>
                <a:cs typeface="Times New Roman"/>
              </a:rPr>
              <a:t>estimate </a:t>
            </a:r>
            <a:r>
              <a:rPr dirty="0" sz="1100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0">
                <a:latin typeface="Times New Roman"/>
                <a:cs typeface="Times New Roman"/>
              </a:rPr>
              <a:t>stock's intrinsic </a:t>
            </a:r>
            <a:r>
              <a:rPr dirty="0" sz="1100" spc="-5">
                <a:latin typeface="Times New Roman"/>
                <a:cs typeface="Times New Roman"/>
              </a:rPr>
              <a:t>value, which is then compared </a:t>
            </a:r>
            <a:r>
              <a:rPr dirty="0" sz="1100">
                <a:latin typeface="Times New Roman"/>
                <a:cs typeface="Times New Roman"/>
              </a:rPr>
              <a:t>to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market price.  </a:t>
            </a:r>
            <a:r>
              <a:rPr dirty="0" sz="1100" spc="-25">
                <a:latin typeface="Times New Roman"/>
                <a:cs typeface="Times New Roman"/>
              </a:rPr>
              <a:t>Fundamentalists </a:t>
            </a:r>
            <a:r>
              <a:rPr dirty="0" sz="1100" spc="-20">
                <a:latin typeface="Times New Roman"/>
                <a:cs typeface="Times New Roman"/>
              </a:rPr>
              <a:t>believe that their data, properly </a:t>
            </a:r>
            <a:r>
              <a:rPr dirty="0" sz="1100" spc="-25">
                <a:latin typeface="Times New Roman"/>
                <a:cs typeface="Times New Roman"/>
              </a:rPr>
              <a:t>evaluated, </a:t>
            </a:r>
            <a:r>
              <a:rPr dirty="0" sz="1100" spc="-15">
                <a:latin typeface="Times New Roman"/>
                <a:cs typeface="Times New Roman"/>
              </a:rPr>
              <a:t>can </a:t>
            </a:r>
            <a:r>
              <a:rPr dirty="0" sz="1100" spc="-5">
                <a:latin typeface="Times New Roman"/>
                <a:cs typeface="Times New Roman"/>
              </a:rPr>
              <a:t>be </a:t>
            </a:r>
            <a:r>
              <a:rPr dirty="0" sz="1100" spc="-15">
                <a:latin typeface="Times New Roman"/>
                <a:cs typeface="Times New Roman"/>
              </a:rPr>
              <a:t>used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estimate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intrinsic  </a:t>
            </a:r>
            <a:r>
              <a:rPr dirty="0" sz="1100" spc="-20">
                <a:latin typeface="Times New Roman"/>
                <a:cs typeface="Times New Roman"/>
              </a:rPr>
              <a:t>value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stock. </a:t>
            </a:r>
            <a:r>
              <a:rPr dirty="0" sz="1100" spc="-25">
                <a:latin typeface="Times New Roman"/>
                <a:cs typeface="Times New Roman"/>
              </a:rPr>
              <a:t>Technicians,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other </a:t>
            </a:r>
            <a:r>
              <a:rPr dirty="0" sz="1100" spc="-15">
                <a:latin typeface="Times New Roman"/>
                <a:cs typeface="Times New Roman"/>
              </a:rPr>
              <a:t>hand, </a:t>
            </a:r>
            <a:r>
              <a:rPr dirty="0" sz="1100" spc="-20">
                <a:latin typeface="Times New Roman"/>
                <a:cs typeface="Times New Roman"/>
              </a:rPr>
              <a:t>believe that </a:t>
            </a:r>
            <a:r>
              <a:rPr dirty="0" sz="1100" spc="-10">
                <a:latin typeface="Times New Roman"/>
                <a:cs typeface="Times New Roman"/>
              </a:rPr>
              <a:t>it is </a:t>
            </a:r>
            <a:r>
              <a:rPr dirty="0" sz="1100" spc="-20">
                <a:latin typeface="Times New Roman"/>
                <a:cs typeface="Times New Roman"/>
              </a:rPr>
              <a:t>extremely </a:t>
            </a:r>
            <a:r>
              <a:rPr dirty="0" sz="1100" spc="-25">
                <a:latin typeface="Times New Roman"/>
                <a:cs typeface="Times New Roman"/>
              </a:rPr>
              <a:t>difficult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estimate  intrinsic </a:t>
            </a:r>
            <a:r>
              <a:rPr dirty="0" sz="1100" spc="-15">
                <a:latin typeface="Times New Roman"/>
                <a:cs typeface="Times New Roman"/>
              </a:rPr>
              <a:t>value and </a:t>
            </a:r>
            <a:r>
              <a:rPr dirty="0" sz="1100" spc="-25">
                <a:latin typeface="Times New Roman"/>
                <a:cs typeface="Times New Roman"/>
              </a:rPr>
              <a:t>virtually impossible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15">
                <a:latin typeface="Times New Roman"/>
                <a:cs typeface="Times New Roman"/>
              </a:rPr>
              <a:t>obtain </a:t>
            </a:r>
            <a:r>
              <a:rPr dirty="0" sz="1100" spc="-5">
                <a:latin typeface="Times New Roman"/>
                <a:cs typeface="Times New Roman"/>
              </a:rPr>
              <a:t>and </a:t>
            </a:r>
            <a:r>
              <a:rPr dirty="0" sz="1100" spc="-15">
                <a:latin typeface="Times New Roman"/>
                <a:cs typeface="Times New Roman"/>
              </a:rPr>
              <a:t>analyze </a:t>
            </a:r>
            <a:r>
              <a:rPr dirty="0" sz="1100" spc="-10">
                <a:latin typeface="Times New Roman"/>
                <a:cs typeface="Times New Roman"/>
              </a:rPr>
              <a:t>good </a:t>
            </a:r>
            <a:r>
              <a:rPr dirty="0" sz="1100" spc="-15">
                <a:latin typeface="Times New Roman"/>
                <a:cs typeface="Times New Roman"/>
              </a:rPr>
              <a:t>information </a:t>
            </a:r>
            <a:r>
              <a:rPr dirty="0" sz="1100" spc="-20">
                <a:latin typeface="Times New Roman"/>
                <a:cs typeface="Times New Roman"/>
              </a:rPr>
              <a:t>consistently. </a:t>
            </a:r>
            <a:r>
              <a:rPr dirty="0" sz="1100" spc="-25">
                <a:latin typeface="Times New Roman"/>
                <a:cs typeface="Times New Roman"/>
              </a:rPr>
              <a:t>In  </a:t>
            </a:r>
            <a:r>
              <a:rPr dirty="0" sz="1100" spc="-20">
                <a:latin typeface="Times New Roman"/>
                <a:cs typeface="Times New Roman"/>
              </a:rPr>
              <a:t>particular, </a:t>
            </a:r>
            <a:r>
              <a:rPr dirty="0" sz="1100" spc="-15">
                <a:latin typeface="Times New Roman"/>
                <a:cs typeface="Times New Roman"/>
              </a:rPr>
              <a:t>they are dubious about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value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>
                <a:latin typeface="Times New Roman"/>
                <a:cs typeface="Times New Roman"/>
              </a:rPr>
              <a:t>be </a:t>
            </a:r>
            <a:r>
              <a:rPr dirty="0" sz="1100" spc="-15">
                <a:latin typeface="Times New Roman"/>
                <a:cs typeface="Times New Roman"/>
              </a:rPr>
              <a:t>derived </a:t>
            </a:r>
            <a:r>
              <a:rPr dirty="0" sz="1100" spc="-10">
                <a:latin typeface="Times New Roman"/>
                <a:cs typeface="Times New Roman"/>
              </a:rPr>
              <a:t>from </a:t>
            </a:r>
            <a:r>
              <a:rPr dirty="0" sz="1100" spc="-5">
                <a:latin typeface="Times New Roman"/>
                <a:cs typeface="Times New Roman"/>
              </a:rPr>
              <a:t>an </a:t>
            </a:r>
            <a:r>
              <a:rPr dirty="0" sz="1100" spc="-15">
                <a:latin typeface="Times New Roman"/>
                <a:cs typeface="Times New Roman"/>
              </a:rPr>
              <a:t>analysis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published financial  statements.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Instead,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they focus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on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market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data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as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an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indication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of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the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forces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of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supply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and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demand  </a:t>
            </a:r>
            <a:r>
              <a:rPr dirty="0" sz="1100" spc="-10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5">
                <a:latin typeface="Times New Roman"/>
                <a:cs typeface="Times New Roman"/>
              </a:rPr>
              <a:t>stock </a:t>
            </a:r>
            <a:r>
              <a:rPr dirty="0" sz="1100" spc="-5">
                <a:latin typeface="Times New Roman"/>
                <a:cs typeface="Times New Roman"/>
              </a:rPr>
              <a:t>or </a:t>
            </a:r>
            <a:r>
              <a:rPr dirty="0" sz="1100" spc="45">
                <a:latin typeface="Times New Roman"/>
                <a:cs typeface="Times New Roman"/>
              </a:rPr>
              <a:t>the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-20">
                <a:latin typeface="Times New Roman"/>
                <a:cs typeface="Times New Roman"/>
              </a:rPr>
              <a:t>Technicians </a:t>
            </a:r>
            <a:r>
              <a:rPr dirty="0" sz="1100" spc="-15">
                <a:latin typeface="Times New Roman"/>
                <a:cs typeface="Times New Roman"/>
              </a:rPr>
              <a:t>believe that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process </a:t>
            </a:r>
            <a:r>
              <a:rPr dirty="0" sz="1100" spc="-5">
                <a:latin typeface="Times New Roman"/>
                <a:cs typeface="Times New Roman"/>
              </a:rPr>
              <a:t>by </a:t>
            </a:r>
            <a:r>
              <a:rPr dirty="0" sz="1100" spc="-15">
                <a:latin typeface="Times New Roman"/>
                <a:cs typeface="Times New Roman"/>
              </a:rPr>
              <a:t>which prices adjust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5">
                <a:latin typeface="Times New Roman"/>
                <a:cs typeface="Times New Roman"/>
              </a:rPr>
              <a:t>new </a:t>
            </a:r>
            <a:r>
              <a:rPr dirty="0" sz="1100" spc="-20">
                <a:latin typeface="Times New Roman"/>
                <a:cs typeface="Times New Roman"/>
              </a:rPr>
              <a:t>information </a:t>
            </a:r>
            <a:r>
              <a:rPr dirty="0" sz="1100" spc="-10">
                <a:latin typeface="Times New Roman"/>
                <a:cs typeface="Times New Roman"/>
              </a:rPr>
              <a:t>is one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gradual  adjustment </a:t>
            </a:r>
            <a:r>
              <a:rPr dirty="0" sz="1100" spc="-15">
                <a:latin typeface="Times New Roman"/>
                <a:cs typeface="Times New Roman"/>
              </a:rPr>
              <a:t>toward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0">
                <a:latin typeface="Times New Roman"/>
                <a:cs typeface="Times New Roman"/>
              </a:rPr>
              <a:t>new </a:t>
            </a:r>
            <a:r>
              <a:rPr dirty="0" sz="1100" spc="-25">
                <a:latin typeface="Times New Roman"/>
                <a:cs typeface="Times New Roman"/>
              </a:rPr>
              <a:t>(equilibrium) </a:t>
            </a:r>
            <a:r>
              <a:rPr dirty="0" sz="1100" spc="-20">
                <a:latin typeface="Times New Roman"/>
                <a:cs typeface="Times New Roman"/>
              </a:rPr>
              <a:t>price. </a:t>
            </a:r>
            <a:r>
              <a:rPr dirty="0" sz="1100" spc="-5">
                <a:latin typeface="Times New Roman"/>
                <a:cs typeface="Times New Roman"/>
              </a:rPr>
              <a:t>As </a:t>
            </a:r>
            <a:r>
              <a:rPr dirty="0" sz="1100" spc="-15">
                <a:latin typeface="Times New Roman"/>
                <a:cs typeface="Times New Roman"/>
              </a:rPr>
              <a:t>the stock </a:t>
            </a:r>
            <a:r>
              <a:rPr dirty="0" sz="1100" spc="-20">
                <a:latin typeface="Times New Roman"/>
                <a:cs typeface="Times New Roman"/>
              </a:rPr>
              <a:t>adjusts </a:t>
            </a:r>
            <a:r>
              <a:rPr dirty="0" sz="1100" spc="-10">
                <a:latin typeface="Times New Roman"/>
                <a:cs typeface="Times New Roman"/>
              </a:rPr>
              <a:t>from </a:t>
            </a:r>
            <a:r>
              <a:rPr dirty="0" sz="1100" spc="-15">
                <a:latin typeface="Times New Roman"/>
                <a:cs typeface="Times New Roman"/>
              </a:rPr>
              <a:t>its </a:t>
            </a:r>
            <a:r>
              <a:rPr dirty="0" sz="1100" spc="-10">
                <a:latin typeface="Times New Roman"/>
                <a:cs typeface="Times New Roman"/>
              </a:rPr>
              <a:t>old </a:t>
            </a:r>
            <a:r>
              <a:rPr dirty="0" sz="1100" spc="-15">
                <a:latin typeface="Times New Roman"/>
                <a:cs typeface="Times New Roman"/>
              </a:rPr>
              <a:t>equilibrium level </a:t>
            </a:r>
            <a:r>
              <a:rPr dirty="0" sz="1100" spc="-20">
                <a:latin typeface="Times New Roman"/>
                <a:cs typeface="Times New Roman"/>
              </a:rPr>
              <a:t>to  </a:t>
            </a:r>
            <a:r>
              <a:rPr dirty="0" sz="1100" spc="-15">
                <a:latin typeface="Times New Roman"/>
                <a:cs typeface="Times New Roman"/>
              </a:rPr>
              <a:t>its </a:t>
            </a:r>
            <a:r>
              <a:rPr dirty="0" sz="1100" spc="-5">
                <a:latin typeface="Times New Roman"/>
                <a:cs typeface="Times New Roman"/>
              </a:rPr>
              <a:t>new </a:t>
            </a:r>
            <a:r>
              <a:rPr dirty="0" sz="1100" spc="-20">
                <a:latin typeface="Times New Roman"/>
                <a:cs typeface="Times New Roman"/>
              </a:rPr>
              <a:t>level,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price tends </a:t>
            </a:r>
            <a:r>
              <a:rPr dirty="0" sz="1100" spc="-10">
                <a:latin typeface="Times New Roman"/>
                <a:cs typeface="Times New Roman"/>
              </a:rPr>
              <a:t>to move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trend.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central concern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 spc="-5">
                <a:latin typeface="Times New Roman"/>
                <a:cs typeface="Times New Roman"/>
              </a:rPr>
              <a:t>not why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change </a:t>
            </a:r>
            <a:r>
              <a:rPr dirty="0" sz="1100" spc="-10">
                <a:latin typeface="Times New Roman"/>
                <a:cs typeface="Times New Roman"/>
              </a:rPr>
              <a:t>is  </a:t>
            </a:r>
            <a:r>
              <a:rPr dirty="0" sz="1100" spc="-15">
                <a:latin typeface="Times New Roman"/>
                <a:cs typeface="Times New Roman"/>
              </a:rPr>
              <a:t>taking place, </a:t>
            </a:r>
            <a:r>
              <a:rPr dirty="0" sz="1100" spc="-10">
                <a:latin typeface="Times New Roman"/>
                <a:cs typeface="Times New Roman"/>
              </a:rPr>
              <a:t>but </a:t>
            </a:r>
            <a:r>
              <a:rPr dirty="0" sz="1100" spc="-20">
                <a:latin typeface="Times New Roman"/>
                <a:cs typeface="Times New Roman"/>
              </a:rPr>
              <a:t>rather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very fact that </a:t>
            </a:r>
            <a:r>
              <a:rPr dirty="0" sz="1100" spc="-10">
                <a:latin typeface="Times New Roman"/>
                <a:cs typeface="Times New Roman"/>
              </a:rPr>
              <a:t>it is </a:t>
            </a:r>
            <a:r>
              <a:rPr dirty="0" sz="1100" spc="-15">
                <a:latin typeface="Times New Roman"/>
                <a:cs typeface="Times New Roman"/>
              </a:rPr>
              <a:t>taking place </a:t>
            </a:r>
            <a:r>
              <a:rPr dirty="0" sz="1100" spc="-10">
                <a:latin typeface="Times New Roman"/>
                <a:cs typeface="Times New Roman"/>
              </a:rPr>
              <a:t>at </a:t>
            </a:r>
            <a:r>
              <a:rPr dirty="0" sz="1100" spc="-20">
                <a:latin typeface="Times New Roman"/>
                <a:cs typeface="Times New Roman"/>
              </a:rPr>
              <a:t>all. Technical analysts believe </a:t>
            </a:r>
            <a:r>
              <a:rPr dirty="0" sz="1100" spc="-25">
                <a:latin typeface="Times New Roman"/>
                <a:cs typeface="Times New Roman"/>
              </a:rPr>
              <a:t>that  </a:t>
            </a:r>
            <a:r>
              <a:rPr dirty="0" sz="1100" spc="-20">
                <a:latin typeface="Times New Roman"/>
                <a:cs typeface="Times New Roman"/>
              </a:rPr>
              <a:t>stock prices </a:t>
            </a:r>
            <a:r>
              <a:rPr dirty="0" sz="1100" spc="-15">
                <a:latin typeface="Times New Roman"/>
                <a:cs typeface="Times New Roman"/>
              </a:rPr>
              <a:t>show </a:t>
            </a:r>
            <a:r>
              <a:rPr dirty="0" sz="1100" spc="-25">
                <a:latin typeface="Times New Roman"/>
                <a:cs typeface="Times New Roman"/>
              </a:rPr>
              <a:t>identifiable </a:t>
            </a:r>
            <a:r>
              <a:rPr dirty="0" sz="1100" spc="-20">
                <a:latin typeface="Times New Roman"/>
                <a:cs typeface="Times New Roman"/>
              </a:rPr>
              <a:t>trends that </a:t>
            </a:r>
            <a:r>
              <a:rPr dirty="0" sz="1100" spc="-15">
                <a:latin typeface="Times New Roman"/>
                <a:cs typeface="Times New Roman"/>
              </a:rPr>
              <a:t>can </a:t>
            </a:r>
            <a:r>
              <a:rPr dirty="0" sz="1100" spc="-5">
                <a:latin typeface="Times New Roman"/>
                <a:cs typeface="Times New Roman"/>
              </a:rPr>
              <a:t>be </a:t>
            </a:r>
            <a:r>
              <a:rPr dirty="0" sz="1100" spc="-25">
                <a:latin typeface="Times New Roman"/>
                <a:cs typeface="Times New Roman"/>
              </a:rPr>
              <a:t>exploited </a:t>
            </a:r>
            <a:r>
              <a:rPr dirty="0" sz="1100" spc="-5">
                <a:latin typeface="Times New Roman"/>
                <a:cs typeface="Times New Roman"/>
              </a:rPr>
              <a:t>by </a:t>
            </a:r>
            <a:r>
              <a:rPr dirty="0" sz="1100" spc="-25">
                <a:latin typeface="Times New Roman"/>
                <a:cs typeface="Times New Roman"/>
              </a:rPr>
              <a:t>investors. </a:t>
            </a:r>
            <a:r>
              <a:rPr dirty="0" sz="1100" spc="-10">
                <a:latin typeface="Times New Roman"/>
                <a:cs typeface="Times New Roman"/>
              </a:rPr>
              <a:t>They </a:t>
            </a:r>
            <a:r>
              <a:rPr dirty="0" sz="1100" spc="-20">
                <a:latin typeface="Times New Roman"/>
                <a:cs typeface="Times New Roman"/>
              </a:rPr>
              <a:t>seek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identify  </a:t>
            </a:r>
            <a:r>
              <a:rPr dirty="0" sz="1100" spc="-20">
                <a:latin typeface="Times New Roman"/>
                <a:cs typeface="Times New Roman"/>
              </a:rPr>
              <a:t>changes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direction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of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stock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and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take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position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stock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to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take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advantage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of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trend.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following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points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summarize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technical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441959" marR="5715" indent="-215265">
              <a:lnSpc>
                <a:spcPct val="98300"/>
              </a:lnSpc>
              <a:spcBef>
                <a:spcPts val="5"/>
              </a:spcBef>
              <a:buAutoNum type="arabicPeriod"/>
              <a:tabLst>
                <a:tab pos="442595" algn="l"/>
              </a:tabLst>
            </a:pPr>
            <a:r>
              <a:rPr dirty="0" sz="1100" spc="-25">
                <a:latin typeface="Times New Roman"/>
                <a:cs typeface="Times New Roman"/>
              </a:rPr>
              <a:t>Technical </a:t>
            </a:r>
            <a:r>
              <a:rPr dirty="0" sz="1100" spc="-30">
                <a:latin typeface="Times New Roman"/>
                <a:cs typeface="Times New Roman"/>
              </a:rPr>
              <a:t>analysis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20">
                <a:latin typeface="Times New Roman"/>
                <a:cs typeface="Times New Roman"/>
              </a:rPr>
              <a:t>based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30">
                <a:latin typeface="Times New Roman"/>
                <a:cs typeface="Times New Roman"/>
              </a:rPr>
              <a:t>published </a:t>
            </a:r>
            <a:r>
              <a:rPr dirty="0" sz="1100" spc="-25">
                <a:latin typeface="Times New Roman"/>
                <a:cs typeface="Times New Roman"/>
              </a:rPr>
              <a:t>market </a:t>
            </a:r>
            <a:r>
              <a:rPr dirty="0" sz="1100" spc="-20">
                <a:latin typeface="Times New Roman"/>
                <a:cs typeface="Times New Roman"/>
              </a:rPr>
              <a:t>data and </a:t>
            </a:r>
            <a:r>
              <a:rPr dirty="0" sz="1100" spc="-25">
                <a:latin typeface="Times New Roman"/>
                <a:cs typeface="Times New Roman"/>
              </a:rPr>
              <a:t>focuses </a:t>
            </a:r>
            <a:r>
              <a:rPr dirty="0" sz="1100" spc="-5">
                <a:latin typeface="Times New Roman"/>
                <a:cs typeface="Times New Roman"/>
              </a:rPr>
              <a:t>on </a:t>
            </a:r>
            <a:r>
              <a:rPr dirty="0" sz="1100" spc="-25">
                <a:latin typeface="Times New Roman"/>
                <a:cs typeface="Times New Roman"/>
              </a:rPr>
              <a:t>internal factors </a:t>
            </a:r>
            <a:r>
              <a:rPr dirty="0" sz="1100" spc="-15">
                <a:latin typeface="Times New Roman"/>
                <a:cs typeface="Times New Roman"/>
              </a:rPr>
              <a:t>by  </a:t>
            </a:r>
            <a:r>
              <a:rPr dirty="0" sz="1100" spc="-35">
                <a:latin typeface="Times New Roman"/>
                <a:cs typeface="Times New Roman"/>
              </a:rPr>
              <a:t>analyzing movements </a:t>
            </a:r>
            <a:r>
              <a:rPr dirty="0" sz="1100" spc="-15">
                <a:latin typeface="Times New Roman"/>
                <a:cs typeface="Times New Roman"/>
              </a:rPr>
              <a:t>in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35">
                <a:latin typeface="Times New Roman"/>
                <a:cs typeface="Times New Roman"/>
              </a:rPr>
              <a:t>aggregate market, industry average, </a:t>
            </a:r>
            <a:r>
              <a:rPr dirty="0" sz="1100" spc="-20">
                <a:latin typeface="Times New Roman"/>
                <a:cs typeface="Times New Roman"/>
              </a:rPr>
              <a:t>or </a:t>
            </a:r>
            <a:r>
              <a:rPr dirty="0" sz="1100" spc="-30">
                <a:latin typeface="Times New Roman"/>
                <a:cs typeface="Times New Roman"/>
              </a:rPr>
              <a:t>stock. </a:t>
            </a:r>
            <a:r>
              <a:rPr dirty="0" sz="1100">
                <a:latin typeface="Times New Roman"/>
                <a:cs typeface="Times New Roman"/>
              </a:rPr>
              <a:t>In </a:t>
            </a:r>
            <a:r>
              <a:rPr dirty="0" sz="1100" spc="-5">
                <a:latin typeface="Times New Roman"/>
                <a:cs typeface="Times New Roman"/>
              </a:rPr>
              <a:t>contrast,  fundamental analysis focuses </a:t>
            </a:r>
            <a:r>
              <a:rPr dirty="0" sz="1100">
                <a:latin typeface="Times New Roman"/>
                <a:cs typeface="Times New Roman"/>
              </a:rPr>
              <a:t>on </a:t>
            </a:r>
            <a:r>
              <a:rPr dirty="0" sz="1100" spc="-5">
                <a:latin typeface="Times New Roman"/>
                <a:cs typeface="Times New Roman"/>
              </a:rPr>
              <a:t>economic </a:t>
            </a:r>
            <a:r>
              <a:rPr dirty="0" sz="1100">
                <a:latin typeface="Times New Roman"/>
                <a:cs typeface="Times New Roman"/>
              </a:rPr>
              <a:t>and </a:t>
            </a:r>
            <a:r>
              <a:rPr dirty="0" sz="1100" spc="-5">
                <a:latin typeface="Times New Roman"/>
                <a:cs typeface="Times New Roman"/>
              </a:rPr>
              <a:t>political factors, which are </a:t>
            </a:r>
            <a:r>
              <a:rPr dirty="0" sz="1100" spc="-10">
                <a:latin typeface="Times New Roman"/>
                <a:cs typeface="Times New Roman"/>
              </a:rPr>
              <a:t>external </a:t>
            </a:r>
            <a:r>
              <a:rPr dirty="0" sz="1100">
                <a:latin typeface="Times New Roman"/>
                <a:cs typeface="Times New Roman"/>
              </a:rPr>
              <a:t>to 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0">
                <a:latin typeface="Times New Roman"/>
                <a:cs typeface="Times New Roman"/>
              </a:rPr>
              <a:t>market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itself.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441959" marR="5080" indent="-215265">
              <a:lnSpc>
                <a:spcPct val="98500"/>
              </a:lnSpc>
              <a:buAutoNum type="arabicPeriod"/>
              <a:tabLst>
                <a:tab pos="442595" algn="l"/>
              </a:tabLst>
            </a:pPr>
            <a:r>
              <a:rPr dirty="0" sz="1100" spc="-35">
                <a:latin typeface="Times New Roman"/>
                <a:cs typeface="Times New Roman"/>
              </a:rPr>
              <a:t>The </a:t>
            </a:r>
            <a:r>
              <a:rPr dirty="0" sz="1100" spc="-50">
                <a:latin typeface="Times New Roman"/>
                <a:cs typeface="Times New Roman"/>
              </a:rPr>
              <a:t>focus </a:t>
            </a:r>
            <a:r>
              <a:rPr dirty="0" sz="1100" spc="-30">
                <a:latin typeface="Times New Roman"/>
                <a:cs typeface="Times New Roman"/>
              </a:rPr>
              <a:t>of </a:t>
            </a:r>
            <a:r>
              <a:rPr dirty="0" sz="1100" spc="-55">
                <a:latin typeface="Times New Roman"/>
                <a:cs typeface="Times New Roman"/>
              </a:rPr>
              <a:t>technical analysis </a:t>
            </a:r>
            <a:r>
              <a:rPr dirty="0" sz="1100" spc="-30">
                <a:latin typeface="Times New Roman"/>
                <a:cs typeface="Times New Roman"/>
              </a:rPr>
              <a:t>is </a:t>
            </a:r>
            <a:r>
              <a:rPr dirty="0" sz="1100" spc="-25">
                <a:latin typeface="Times New Roman"/>
                <a:cs typeface="Times New Roman"/>
              </a:rPr>
              <a:t>on </a:t>
            </a:r>
            <a:r>
              <a:rPr dirty="0" sz="1100" spc="-60">
                <a:latin typeface="Times New Roman"/>
                <a:cs typeface="Times New Roman"/>
              </a:rPr>
              <a:t>identifying </a:t>
            </a:r>
            <a:r>
              <a:rPr dirty="0" sz="1100" spc="-50">
                <a:latin typeface="Times New Roman"/>
                <a:cs typeface="Times New Roman"/>
              </a:rPr>
              <a:t>changes </a:t>
            </a:r>
            <a:r>
              <a:rPr dirty="0" sz="1100" spc="-30">
                <a:latin typeface="Times New Roman"/>
                <a:cs typeface="Times New Roman"/>
              </a:rPr>
              <a:t>in </a:t>
            </a:r>
            <a:r>
              <a:rPr dirty="0" sz="1100" spc="-40">
                <a:latin typeface="Times New Roman"/>
                <a:cs typeface="Times New Roman"/>
              </a:rPr>
              <a:t>the </a:t>
            </a:r>
            <a:r>
              <a:rPr dirty="0" sz="1100" spc="-55">
                <a:latin typeface="Times New Roman"/>
                <a:cs typeface="Times New Roman"/>
              </a:rPr>
              <a:t>direction </a:t>
            </a:r>
            <a:r>
              <a:rPr dirty="0" sz="1100" spc="-30">
                <a:latin typeface="Times New Roman"/>
                <a:cs typeface="Times New Roman"/>
              </a:rPr>
              <a:t>of </a:t>
            </a:r>
            <a:r>
              <a:rPr dirty="0" sz="1100" spc="-50">
                <a:latin typeface="Times New Roman"/>
                <a:cs typeface="Times New Roman"/>
              </a:rPr>
              <a:t>stock </a:t>
            </a:r>
            <a:r>
              <a:rPr dirty="0" sz="1100" spc="-10">
                <a:latin typeface="Times New Roman"/>
                <a:cs typeface="Times New Roman"/>
              </a:rPr>
              <a:t>prices which  </a:t>
            </a:r>
            <a:r>
              <a:rPr dirty="0" sz="1100" spc="-5">
                <a:latin typeface="Times New Roman"/>
                <a:cs typeface="Times New Roman"/>
              </a:rPr>
              <a:t>tend to </a:t>
            </a:r>
            <a:r>
              <a:rPr dirty="0" sz="1100" spc="-10">
                <a:latin typeface="Times New Roman"/>
                <a:cs typeface="Times New Roman"/>
              </a:rPr>
              <a:t>move </a:t>
            </a:r>
            <a:r>
              <a:rPr dirty="0" sz="1100" spc="-5">
                <a:latin typeface="Times New Roman"/>
                <a:cs typeface="Times New Roman"/>
              </a:rPr>
              <a:t>in </a:t>
            </a:r>
            <a:r>
              <a:rPr dirty="0" sz="1100" spc="-10">
                <a:latin typeface="Times New Roman"/>
                <a:cs typeface="Times New Roman"/>
              </a:rPr>
              <a:t>trends </a:t>
            </a:r>
            <a:r>
              <a:rPr dirty="0" sz="1100" spc="-5">
                <a:latin typeface="Times New Roman"/>
                <a:cs typeface="Times New Roman"/>
              </a:rPr>
              <a:t>as the </a:t>
            </a:r>
            <a:r>
              <a:rPr dirty="0" sz="1100" spc="-10">
                <a:latin typeface="Times New Roman"/>
                <a:cs typeface="Times New Roman"/>
              </a:rPr>
              <a:t>stock </a:t>
            </a:r>
            <a:r>
              <a:rPr dirty="0" sz="1100" spc="-15">
                <a:latin typeface="Times New Roman"/>
                <a:cs typeface="Times New Roman"/>
              </a:rPr>
              <a:t>price </a:t>
            </a:r>
            <a:r>
              <a:rPr dirty="0" sz="1100" spc="-10">
                <a:latin typeface="Times New Roman"/>
                <a:cs typeface="Times New Roman"/>
              </a:rPr>
              <a:t>adjusts </a:t>
            </a:r>
            <a:r>
              <a:rPr dirty="0" sz="1100" spc="-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5">
                <a:latin typeface="Times New Roman"/>
                <a:cs typeface="Times New Roman"/>
              </a:rPr>
              <a:t>new </a:t>
            </a:r>
            <a:r>
              <a:rPr dirty="0" sz="1100" spc="-10">
                <a:latin typeface="Times New Roman"/>
                <a:cs typeface="Times New Roman"/>
              </a:rPr>
              <a:t>equilibrium </a:t>
            </a:r>
            <a:r>
              <a:rPr dirty="0" sz="1100" spc="-5">
                <a:latin typeface="Times New Roman"/>
                <a:cs typeface="Times New Roman"/>
              </a:rPr>
              <a:t>level. </a:t>
            </a:r>
            <a:r>
              <a:rPr dirty="0" sz="1100">
                <a:latin typeface="Times New Roman"/>
                <a:cs typeface="Times New Roman"/>
              </a:rPr>
              <a:t>These</a:t>
            </a:r>
            <a:r>
              <a:rPr dirty="0" sz="1100" spc="-16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trends  </a:t>
            </a:r>
            <a:r>
              <a:rPr dirty="0" sz="1100">
                <a:latin typeface="Times New Roman"/>
                <a:cs typeface="Times New Roman"/>
              </a:rPr>
              <a:t>can be </a:t>
            </a:r>
            <a:r>
              <a:rPr dirty="0" sz="1100" spc="-5">
                <a:latin typeface="Times New Roman"/>
                <a:cs typeface="Times New Roman"/>
              </a:rPr>
              <a:t>analyzed, </a:t>
            </a:r>
            <a:r>
              <a:rPr dirty="0" sz="1100">
                <a:latin typeface="Times New Roman"/>
                <a:cs typeface="Times New Roman"/>
              </a:rPr>
              <a:t>and </a:t>
            </a:r>
            <a:r>
              <a:rPr dirty="0" sz="1100" spc="-5">
                <a:latin typeface="Times New Roman"/>
                <a:cs typeface="Times New Roman"/>
              </a:rPr>
              <a:t>changes </a:t>
            </a:r>
            <a:r>
              <a:rPr dirty="0" sz="1100">
                <a:latin typeface="Times New Roman"/>
                <a:cs typeface="Times New Roman"/>
              </a:rPr>
              <a:t>in </a:t>
            </a:r>
            <a:r>
              <a:rPr dirty="0" sz="1100" spc="-5">
                <a:latin typeface="Times New Roman"/>
                <a:cs typeface="Times New Roman"/>
              </a:rPr>
              <a:t>trends detected, </a:t>
            </a:r>
            <a:r>
              <a:rPr dirty="0" sz="1100">
                <a:latin typeface="Times New Roman"/>
                <a:cs typeface="Times New Roman"/>
              </a:rPr>
              <a:t>by </a:t>
            </a:r>
            <a:r>
              <a:rPr dirty="0" sz="1100" spc="-30">
                <a:latin typeface="Times New Roman"/>
                <a:cs typeface="Times New Roman"/>
              </a:rPr>
              <a:t>studying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30">
                <a:latin typeface="Times New Roman"/>
                <a:cs typeface="Times New Roman"/>
              </a:rPr>
              <a:t>action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5">
                <a:latin typeface="Times New Roman"/>
                <a:cs typeface="Times New Roman"/>
              </a:rPr>
              <a:t>price  </a:t>
            </a:r>
            <a:r>
              <a:rPr dirty="0" sz="1100" spc="-30">
                <a:latin typeface="Times New Roman"/>
                <a:cs typeface="Times New Roman"/>
              </a:rPr>
              <a:t>movements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trading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volume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across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time.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emphasis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on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likely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price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changes.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441959" marR="7620" indent="-215265">
              <a:lnSpc>
                <a:spcPct val="98400"/>
              </a:lnSpc>
              <a:spcBef>
                <a:spcPts val="5"/>
              </a:spcBef>
              <a:buAutoNum type="arabicPeriod"/>
              <a:tabLst>
                <a:tab pos="442595" algn="l"/>
              </a:tabLst>
            </a:pPr>
            <a:r>
              <a:rPr dirty="0" sz="1100" spc="-25">
                <a:latin typeface="Times New Roman"/>
                <a:cs typeface="Times New Roman"/>
              </a:rPr>
              <a:t>Technicians, </a:t>
            </a:r>
            <a:r>
              <a:rPr dirty="0" sz="1100" spc="-20">
                <a:latin typeface="Times New Roman"/>
                <a:cs typeface="Times New Roman"/>
              </a:rPr>
              <a:t>attempt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assess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overall situation </a:t>
            </a:r>
            <a:r>
              <a:rPr dirty="0" sz="1100" spc="-20">
                <a:latin typeface="Times New Roman"/>
                <a:cs typeface="Times New Roman"/>
              </a:rPr>
              <a:t>concerning stocks </a:t>
            </a:r>
            <a:r>
              <a:rPr dirty="0" sz="1100" spc="-5">
                <a:latin typeface="Times New Roman"/>
                <a:cs typeface="Times New Roman"/>
              </a:rPr>
              <a:t>by </a:t>
            </a:r>
            <a:r>
              <a:rPr dirty="0" sz="1100" spc="-20">
                <a:latin typeface="Times New Roman"/>
                <a:cs typeface="Times New Roman"/>
              </a:rPr>
              <a:t>analyzing  technical indicators, </a:t>
            </a:r>
            <a:r>
              <a:rPr dirty="0" sz="1100" spc="-15">
                <a:latin typeface="Times New Roman"/>
                <a:cs typeface="Times New Roman"/>
              </a:rPr>
              <a:t>such </a:t>
            </a:r>
            <a:r>
              <a:rPr dirty="0" sz="1100" spc="-5">
                <a:latin typeface="Times New Roman"/>
                <a:cs typeface="Times New Roman"/>
              </a:rPr>
              <a:t>as </a:t>
            </a:r>
            <a:r>
              <a:rPr dirty="0" sz="1100" spc="-15">
                <a:latin typeface="Times New Roman"/>
                <a:cs typeface="Times New Roman"/>
              </a:rPr>
              <a:t>breadth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market data, market </a:t>
            </a:r>
            <a:r>
              <a:rPr dirty="0" sz="1100" spc="-20">
                <a:latin typeface="Times New Roman"/>
                <a:cs typeface="Times New Roman"/>
              </a:rPr>
              <a:t>sentiment, </a:t>
            </a:r>
            <a:r>
              <a:rPr dirty="0" sz="1100" spc="-15">
                <a:latin typeface="Times New Roman"/>
                <a:cs typeface="Times New Roman"/>
              </a:rPr>
              <a:t>momentum, </a:t>
            </a:r>
            <a:r>
              <a:rPr dirty="0" sz="1100" spc="-5">
                <a:latin typeface="Times New Roman"/>
                <a:cs typeface="Times New Roman"/>
              </a:rPr>
              <a:t>and  </a:t>
            </a:r>
            <a:r>
              <a:rPr dirty="0" sz="1100" spc="-10">
                <a:latin typeface="Times New Roman"/>
                <a:cs typeface="Times New Roman"/>
              </a:rPr>
              <a:t>other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indicators.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59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7037"/>
            <a:ext cx="5336540" cy="877062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just" marL="12700" marR="5715">
              <a:lnSpc>
                <a:spcPts val="1300"/>
              </a:lnSpc>
              <a:spcBef>
                <a:spcPts val="185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already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and suddenly need to </a:t>
            </a:r>
            <a:r>
              <a:rPr dirty="0" sz="1100" spc="5">
                <a:latin typeface="Times New Roman"/>
                <a:cs typeface="Times New Roman"/>
              </a:rPr>
              <a:t>raise </a:t>
            </a:r>
            <a:r>
              <a:rPr dirty="0" sz="1100" spc="10">
                <a:latin typeface="Times New Roman"/>
                <a:cs typeface="Times New Roman"/>
              </a:rPr>
              <a:t>cash con </a:t>
            </a:r>
            <a:r>
              <a:rPr dirty="0" sz="1100" spc="5">
                <a:latin typeface="Times New Roman"/>
                <a:cs typeface="Times New Roman"/>
              </a:rPr>
              <a:t>sell their shares </a:t>
            </a:r>
            <a:r>
              <a:rPr dirty="0" sz="1100" spc="10">
                <a:latin typeface="Times New Roman"/>
                <a:cs typeface="Times New Roman"/>
              </a:rPr>
              <a:t>to someone  </a:t>
            </a:r>
            <a:r>
              <a:rPr dirty="0" sz="1100" spc="5">
                <a:latin typeface="Times New Roman"/>
                <a:cs typeface="Times New Roman"/>
              </a:rPr>
              <a:t>else.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40"/>
              </a:lnSpc>
            </a:pPr>
            <a:r>
              <a:rPr dirty="0" sz="1100" spc="10">
                <a:latin typeface="Times New Roman"/>
                <a:cs typeface="Times New Roman"/>
              </a:rPr>
              <a:t>These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all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examples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economic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function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capital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markets: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Facilitating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10"/>
              </a:spcBef>
            </a:pPr>
            <a:r>
              <a:rPr dirty="0" sz="1100" spc="5">
                <a:latin typeface="Times New Roman"/>
                <a:cs typeface="Times New Roman"/>
              </a:rPr>
              <a:t>flow </a:t>
            </a:r>
            <a:r>
              <a:rPr dirty="0" sz="1100" spc="10">
                <a:latin typeface="Times New Roman"/>
                <a:cs typeface="Times New Roman"/>
              </a:rPr>
              <a:t>of capital from those who </a:t>
            </a:r>
            <a:r>
              <a:rPr dirty="0" sz="1100" spc="5">
                <a:latin typeface="Times New Roman"/>
                <a:cs typeface="Times New Roman"/>
              </a:rPr>
              <a:t>have it </a:t>
            </a:r>
            <a:r>
              <a:rPr dirty="0" sz="1100" spc="10">
                <a:latin typeface="Times New Roman"/>
                <a:cs typeface="Times New Roman"/>
              </a:rPr>
              <a:t>and wish to </a:t>
            </a:r>
            <a:r>
              <a:rPr dirty="0" sz="1100" spc="5">
                <a:latin typeface="Times New Roman"/>
                <a:cs typeface="Times New Roman"/>
              </a:rPr>
              <a:t>invest it </a:t>
            </a:r>
            <a:r>
              <a:rPr dirty="0" sz="1100" spc="10">
                <a:latin typeface="Times New Roman"/>
                <a:cs typeface="Times New Roman"/>
              </a:rPr>
              <a:t>to those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need it </a:t>
            </a:r>
            <a:r>
              <a:rPr dirty="0" sz="1100" spc="10">
                <a:latin typeface="Times New Roman"/>
                <a:cs typeface="Times New Roman"/>
              </a:rPr>
              <a:t>and want to  borrow </a:t>
            </a:r>
            <a:r>
              <a:rPr dirty="0" sz="1100" spc="5">
                <a:latin typeface="Times New Roman"/>
                <a:cs typeface="Times New Roman"/>
              </a:rPr>
              <a:t>it. </a:t>
            </a:r>
            <a:r>
              <a:rPr dirty="0" sz="1100" spc="10">
                <a:latin typeface="Times New Roman"/>
                <a:cs typeface="Times New Roman"/>
              </a:rPr>
              <a:t>When a firm </a:t>
            </a:r>
            <a:r>
              <a:rPr dirty="0" sz="1100" spc="5">
                <a:latin typeface="Times New Roman"/>
                <a:cs typeface="Times New Roman"/>
              </a:rPr>
              <a:t>sells securities </a:t>
            </a:r>
            <a:r>
              <a:rPr dirty="0" sz="1100" spc="10">
                <a:latin typeface="Times New Roman"/>
                <a:cs typeface="Times New Roman"/>
              </a:rPr>
              <a:t>to the public for the </a:t>
            </a:r>
            <a:r>
              <a:rPr dirty="0" sz="1100" spc="5">
                <a:latin typeface="Times New Roman"/>
                <a:cs typeface="Times New Roman"/>
              </a:rPr>
              <a:t>first time, it </a:t>
            </a:r>
            <a:r>
              <a:rPr dirty="0" sz="1100" spc="10">
                <a:latin typeface="Times New Roman"/>
                <a:cs typeface="Times New Roman"/>
              </a:rPr>
              <a:t>does so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primary market.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firm receives cash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exchange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creditor position. </a:t>
            </a: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 spc="5">
                <a:latin typeface="Times New Roman"/>
                <a:cs typeface="Times New Roman"/>
              </a:rPr>
              <a:t>their  initial sale, securities </a:t>
            </a:r>
            <a:r>
              <a:rPr dirty="0" sz="1100" spc="10">
                <a:latin typeface="Times New Roman"/>
                <a:cs typeface="Times New Roman"/>
              </a:rPr>
              <a:t>trade in the </a:t>
            </a:r>
            <a:r>
              <a:rPr dirty="0" sz="1100" spc="5">
                <a:latin typeface="Times New Roman"/>
                <a:cs typeface="Times New Roman"/>
              </a:rPr>
              <a:t>secondary </a:t>
            </a:r>
            <a:r>
              <a:rPr dirty="0" sz="1100" spc="10">
                <a:latin typeface="Times New Roman"/>
                <a:cs typeface="Times New Roman"/>
              </a:rPr>
              <a:t>market, also </a:t>
            </a:r>
            <a:r>
              <a:rPr dirty="0" sz="1100" spc="15">
                <a:latin typeface="Times New Roman"/>
                <a:cs typeface="Times New Roman"/>
              </a:rPr>
              <a:t>known </a:t>
            </a:r>
            <a:r>
              <a:rPr dirty="0" sz="1100" spc="10">
                <a:latin typeface="Times New Roman"/>
                <a:cs typeface="Times New Roman"/>
              </a:rPr>
              <a:t>as the used of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 spc="5">
                <a:latin typeface="Times New Roman"/>
                <a:cs typeface="Times New Roman"/>
              </a:rPr>
              <a:t>selling shares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primary market, the issuing </a:t>
            </a:r>
            <a:r>
              <a:rPr dirty="0" sz="1100" spc="10">
                <a:latin typeface="Times New Roman"/>
                <a:cs typeface="Times New Roman"/>
              </a:rPr>
              <a:t>firm receives </a:t>
            </a:r>
            <a:r>
              <a:rPr dirty="0" sz="1100" spc="5">
                <a:latin typeface="Times New Roman"/>
                <a:cs typeface="Times New Roman"/>
              </a:rPr>
              <a:t>cash. </a:t>
            </a:r>
            <a:r>
              <a:rPr dirty="0" sz="1100" spc="10">
                <a:latin typeface="Times New Roman"/>
                <a:cs typeface="Times New Roman"/>
              </a:rPr>
              <a:t>Concurrently,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shareholders equity portion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sheets </a:t>
            </a:r>
            <a:r>
              <a:rPr dirty="0" sz="1100" spc="10">
                <a:latin typeface="Times New Roman"/>
                <a:cs typeface="Times New Roman"/>
              </a:rPr>
              <a:t>changes.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in the  secondary market, however, does not affect the firm’s financial statements.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20">
                <a:latin typeface="Times New Roman"/>
                <a:cs typeface="Times New Roman"/>
              </a:rPr>
              <a:t>X </a:t>
            </a:r>
            <a:r>
              <a:rPr dirty="0" sz="1100" spc="10">
                <a:latin typeface="Times New Roman"/>
                <a:cs typeface="Times New Roman"/>
              </a:rPr>
              <a:t>buys 100 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of the Intel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for $ 64, </a:t>
            </a:r>
            <a:r>
              <a:rPr dirty="0" sz="1100" spc="15">
                <a:latin typeface="Times New Roman"/>
                <a:cs typeface="Times New Roman"/>
              </a:rPr>
              <a:t>he pays </a:t>
            </a:r>
            <a:r>
              <a:rPr dirty="0" sz="1100" spc="10">
                <a:latin typeface="Times New Roman"/>
                <a:cs typeface="Times New Roman"/>
              </a:rPr>
              <a:t>$ 6400 to the seller of the shares. Intel  </a:t>
            </a:r>
            <a:r>
              <a:rPr dirty="0" sz="1100" spc="5">
                <a:latin typeface="Times New Roman"/>
                <a:cs typeface="Times New Roman"/>
              </a:rPr>
              <a:t>receives nothing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trade. Similarly, if </a:t>
            </a:r>
            <a:r>
              <a:rPr dirty="0" sz="1100" spc="10">
                <a:latin typeface="Times New Roman"/>
                <a:cs typeface="Times New Roman"/>
              </a:rPr>
              <a:t>y </a:t>
            </a:r>
            <a:r>
              <a:rPr dirty="0" sz="1100" spc="5">
                <a:latin typeface="Times New Roman"/>
                <a:cs typeface="Times New Roman"/>
              </a:rPr>
              <a:t>sells her </a:t>
            </a:r>
            <a:r>
              <a:rPr dirty="0" sz="1100" spc="10">
                <a:latin typeface="Times New Roman"/>
                <a:cs typeface="Times New Roman"/>
              </a:rPr>
              <a:t>Saturn </a:t>
            </a:r>
            <a:r>
              <a:rPr dirty="0" sz="1100" spc="5">
                <a:latin typeface="Times New Roman"/>
                <a:cs typeface="Times New Roman"/>
              </a:rPr>
              <a:t>automobile, </a:t>
            </a:r>
            <a:r>
              <a:rPr dirty="0" sz="1100" spc="10">
                <a:latin typeface="Times New Roman"/>
                <a:cs typeface="Times New Roman"/>
              </a:rPr>
              <a:t>the sale has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impact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automobile company’s </a:t>
            </a:r>
            <a:r>
              <a:rPr dirty="0" sz="1100" spc="5">
                <a:latin typeface="Times New Roman"/>
                <a:cs typeface="Times New Roman"/>
              </a:rPr>
              <a:t>financial statements. </a:t>
            </a:r>
            <a:r>
              <a:rPr dirty="0" sz="1100" spc="10">
                <a:latin typeface="Times New Roman"/>
                <a:cs typeface="Times New Roman"/>
              </a:rPr>
              <a:t>When people </a:t>
            </a:r>
            <a:r>
              <a:rPr dirty="0" sz="1100" spc="5">
                <a:latin typeface="Times New Roman"/>
                <a:cs typeface="Times New Roman"/>
              </a:rPr>
              <a:t>talk </a:t>
            </a:r>
            <a:r>
              <a:rPr dirty="0" sz="1100" spc="10">
                <a:latin typeface="Times New Roman"/>
                <a:cs typeface="Times New Roman"/>
              </a:rPr>
              <a:t>about what  happened on </a:t>
            </a:r>
            <a:r>
              <a:rPr dirty="0" sz="1100" spc="5">
                <a:latin typeface="Times New Roman"/>
                <a:cs typeface="Times New Roman"/>
              </a:rPr>
              <a:t>the stock market,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usually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secondary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20955" marR="16510">
              <a:lnSpc>
                <a:spcPts val="13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economic functions </a:t>
            </a:r>
            <a:r>
              <a:rPr dirty="0" sz="1100" spc="5" b="1" i="1">
                <a:latin typeface="Times New Roman"/>
                <a:cs typeface="Times New Roman"/>
              </a:rPr>
              <a:t>of the capital </a:t>
            </a:r>
            <a:r>
              <a:rPr dirty="0" sz="1100" spc="10" b="1" i="1">
                <a:latin typeface="Times New Roman"/>
                <a:cs typeface="Times New Roman"/>
              </a:rPr>
              <a:t>markets: </a:t>
            </a:r>
            <a:r>
              <a:rPr dirty="0" sz="1100" spc="5" b="1" i="1">
                <a:latin typeface="Times New Roman"/>
                <a:cs typeface="Times New Roman"/>
              </a:rPr>
              <a:t>facilitating </a:t>
            </a: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flow of capital </a:t>
            </a:r>
            <a:r>
              <a:rPr dirty="0" sz="1100" spc="10" b="1" i="1">
                <a:latin typeface="Times New Roman"/>
                <a:cs typeface="Times New Roman"/>
              </a:rPr>
              <a:t>from </a:t>
            </a:r>
            <a:r>
              <a:rPr dirty="0" sz="1100" spc="5" b="1" i="1">
                <a:latin typeface="Times New Roman"/>
                <a:cs typeface="Times New Roman"/>
              </a:rPr>
              <a:t>savers  </a:t>
            </a:r>
            <a:r>
              <a:rPr dirty="0" sz="1100" spc="5" b="1" i="1">
                <a:latin typeface="Times New Roman"/>
                <a:cs typeface="Times New Roman"/>
              </a:rPr>
              <a:t>to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borrowers.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Continuous Price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Function: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second function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markets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continuous pricing function. It </a:t>
            </a:r>
            <a:r>
              <a:rPr dirty="0" sz="1100" spc="10">
                <a:latin typeface="Times New Roman"/>
                <a:cs typeface="Times New Roman"/>
              </a:rPr>
              <a:t>means  </a:t>
            </a:r>
            <a:r>
              <a:rPr dirty="0" sz="1100" spc="5">
                <a:latin typeface="Times New Roman"/>
                <a:cs typeface="Times New Roman"/>
              </a:rPr>
              <a:t>precisely </a:t>
            </a:r>
            <a:r>
              <a:rPr dirty="0" sz="1100" spc="10">
                <a:latin typeface="Times New Roman"/>
                <a:cs typeface="Times New Roman"/>
              </a:rPr>
              <a:t>what the name </a:t>
            </a:r>
            <a:r>
              <a:rPr dirty="0" sz="1100" spc="5">
                <a:latin typeface="Times New Roman"/>
                <a:cs typeface="Times New Roman"/>
              </a:rPr>
              <a:t>indicates </a:t>
            </a:r>
            <a:r>
              <a:rPr dirty="0" sz="1100" spc="10">
                <a:latin typeface="Times New Roman"/>
                <a:cs typeface="Times New Roman"/>
              </a:rPr>
              <a:t>– </a:t>
            </a:r>
            <a:r>
              <a:rPr dirty="0" sz="1100" spc="5">
                <a:latin typeface="Times New Roman"/>
                <a:cs typeface="Times New Roman"/>
              </a:rPr>
              <a:t>prices are available </a:t>
            </a:r>
            <a:r>
              <a:rPr dirty="0" sz="1100" spc="10">
                <a:latin typeface="Times New Roman"/>
                <a:cs typeface="Times New Roman"/>
              </a:rPr>
              <a:t>moment by moment – and provides  a tremendous advantage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Consider the case of </a:t>
            </a:r>
            <a:r>
              <a:rPr dirty="0" sz="1100" spc="5">
                <a:latin typeface="Times New Roman"/>
                <a:cs typeface="Times New Roman"/>
              </a:rPr>
              <a:t>alternative  investments: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antique grandfather’s </a:t>
            </a:r>
            <a:r>
              <a:rPr dirty="0" sz="1100" spc="10">
                <a:latin typeface="Times New Roman"/>
                <a:cs typeface="Times New Roman"/>
              </a:rPr>
              <a:t>clock worth?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about Chinese  </a:t>
            </a:r>
            <a:r>
              <a:rPr dirty="0" sz="1100" spc="5">
                <a:latin typeface="Times New Roman"/>
                <a:cs typeface="Times New Roman"/>
              </a:rPr>
              <a:t>porcelain, or </a:t>
            </a:r>
            <a:r>
              <a:rPr dirty="0" sz="1100" spc="10">
                <a:latin typeface="Times New Roman"/>
                <a:cs typeface="Times New Roman"/>
              </a:rPr>
              <a:t>50 </a:t>
            </a:r>
            <a:r>
              <a:rPr dirty="0" sz="1100" spc="5">
                <a:latin typeface="Times New Roman"/>
                <a:cs typeface="Times New Roman"/>
              </a:rPr>
              <a:t>acres of southern </a:t>
            </a:r>
            <a:r>
              <a:rPr dirty="0" sz="1100" spc="10">
                <a:latin typeface="Times New Roman"/>
                <a:cs typeface="Times New Roman"/>
              </a:rPr>
              <a:t>pine timberland? Determining the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items is  not </a:t>
            </a:r>
            <a:r>
              <a:rPr dirty="0" sz="1100" spc="10">
                <a:latin typeface="Times New Roman"/>
                <a:cs typeface="Times New Roman"/>
              </a:rPr>
              <a:t>always cays, </a:t>
            </a:r>
            <a:r>
              <a:rPr dirty="0" sz="1100" spc="5">
                <a:latin typeface="Times New Roman"/>
                <a:cs typeface="Times New Roman"/>
              </a:rPr>
              <a:t>nor can the task </a:t>
            </a:r>
            <a:r>
              <a:rPr dirty="0" sz="1100" spc="10">
                <a:latin typeface="Times New Roman"/>
                <a:cs typeface="Times New Roman"/>
              </a:rPr>
              <a:t>always be accomplished quickly. </a:t>
            </a:r>
            <a:r>
              <a:rPr dirty="0" sz="1100" spc="5">
                <a:latin typeface="Times New Roman"/>
                <a:cs typeface="Times New Roman"/>
              </a:rPr>
              <a:t>First,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appraiser checks  authenticity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condition. </a:t>
            </a:r>
            <a:r>
              <a:rPr dirty="0" sz="1100" spc="10">
                <a:latin typeface="Times New Roman"/>
                <a:cs typeface="Times New Roman"/>
              </a:rPr>
              <a:t>Having </a:t>
            </a:r>
            <a:r>
              <a:rPr dirty="0" sz="1100" spc="5">
                <a:latin typeface="Times New Roman"/>
                <a:cs typeface="Times New Roman"/>
              </a:rPr>
              <a:t>established this, </a:t>
            </a:r>
            <a:r>
              <a:rPr dirty="0" sz="1100" spc="10">
                <a:latin typeface="Times New Roman"/>
                <a:cs typeface="Times New Roman"/>
              </a:rPr>
              <a:t>we may </a:t>
            </a:r>
            <a:r>
              <a:rPr dirty="0" sz="1100" spc="5">
                <a:latin typeface="Times New Roman"/>
                <a:cs typeface="Times New Roman"/>
              </a:rPr>
              <a:t>need to </a:t>
            </a:r>
            <a:r>
              <a:rPr dirty="0" sz="1100" spc="10">
                <a:latin typeface="Times New Roman"/>
                <a:cs typeface="Times New Roman"/>
              </a:rPr>
              <a:t>check </a:t>
            </a:r>
            <a:r>
              <a:rPr dirty="0" sz="1100" spc="5">
                <a:latin typeface="Times New Roman"/>
                <a:cs typeface="Times New Roman"/>
              </a:rPr>
              <a:t>recent </a:t>
            </a:r>
            <a:r>
              <a:rPr dirty="0" sz="1100" spc="10">
                <a:latin typeface="Times New Roman"/>
                <a:cs typeface="Times New Roman"/>
              </a:rPr>
              <a:t>sales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comparable </a:t>
            </a:r>
            <a:r>
              <a:rPr dirty="0" sz="1100" spc="5">
                <a:latin typeface="Times New Roman"/>
                <a:cs typeface="Times New Roman"/>
              </a:rPr>
              <a:t>items.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could involve researching catalogs </a:t>
            </a:r>
            <a:r>
              <a:rPr dirty="0" sz="1100" spc="10">
                <a:latin typeface="Times New Roman"/>
                <a:cs typeface="Times New Roman"/>
              </a:rPr>
              <a:t>and auction </a:t>
            </a:r>
            <a:r>
              <a:rPr dirty="0" sz="1100" spc="5">
                <a:latin typeface="Times New Roman"/>
                <a:cs typeface="Times New Roman"/>
              </a:rPr>
              <a:t>reports or </a:t>
            </a:r>
            <a:r>
              <a:rPr dirty="0" sz="1100" spc="10">
                <a:latin typeface="Times New Roman"/>
                <a:cs typeface="Times New Roman"/>
              </a:rPr>
              <a:t>making  numerous </a:t>
            </a:r>
            <a:r>
              <a:rPr dirty="0" sz="1100" spc="5">
                <a:latin typeface="Times New Roman"/>
                <a:cs typeface="Times New Roman"/>
              </a:rPr>
              <a:t>telephone calls.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necessary activities in this </a:t>
            </a:r>
            <a:r>
              <a:rPr dirty="0" sz="1100" spc="10">
                <a:latin typeface="Times New Roman"/>
                <a:cs typeface="Times New Roman"/>
              </a:rPr>
              <a:t>process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time consuming  and </a:t>
            </a:r>
            <a:r>
              <a:rPr dirty="0" sz="1100" spc="5">
                <a:latin typeface="Times New Roman"/>
                <a:cs typeface="Times New Roman"/>
              </a:rPr>
              <a:t>even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nuisance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problems are </a:t>
            </a:r>
            <a:r>
              <a:rPr dirty="0" sz="1100" spc="10">
                <a:latin typeface="Times New Roman"/>
                <a:cs typeface="Times New Roman"/>
              </a:rPr>
              <a:t>not an </a:t>
            </a:r>
            <a:r>
              <a:rPr dirty="0" sz="1100" spc="5">
                <a:latin typeface="Times New Roman"/>
                <a:cs typeface="Times New Roman"/>
              </a:rPr>
              <a:t>issue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financial assets as sticks </a:t>
            </a:r>
            <a:r>
              <a:rPr dirty="0" sz="1100" spc="10">
                <a:latin typeface="Times New Roman"/>
                <a:cs typeface="Times New Roman"/>
              </a:rPr>
              <a:t>and bonds.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cases,  </a:t>
            </a:r>
            <a:r>
              <a:rPr dirty="0" sz="1100" spc="10">
                <a:latin typeface="Times New Roman"/>
                <a:cs typeface="Times New Roman"/>
              </a:rPr>
              <a:t>anyone can </a:t>
            </a:r>
            <a:r>
              <a:rPr dirty="0" sz="1100" spc="5">
                <a:latin typeface="Times New Roman"/>
                <a:cs typeface="Times New Roman"/>
              </a:rPr>
              <a:t>discover the prices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various </a:t>
            </a:r>
            <a:r>
              <a:rPr dirty="0" sz="1100" spc="10">
                <a:latin typeface="Times New Roman"/>
                <a:cs typeface="Times New Roman"/>
              </a:rPr>
              <a:t>financial </a:t>
            </a:r>
            <a:r>
              <a:rPr dirty="0" sz="1100" spc="5">
                <a:latin typeface="Times New Roman"/>
                <a:cs typeface="Times New Roman"/>
              </a:rPr>
              <a:t>assets instantly during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  </a:t>
            </a:r>
            <a:r>
              <a:rPr dirty="0" sz="1100" spc="10">
                <a:latin typeface="Times New Roman"/>
                <a:cs typeface="Times New Roman"/>
              </a:rPr>
              <a:t>day. </a:t>
            </a:r>
            <a:r>
              <a:rPr dirty="0" sz="1100" spc="5">
                <a:latin typeface="Times New Roman"/>
                <a:cs typeface="Times New Roman"/>
              </a:rPr>
              <a:t>People routinely call their broker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ask, </a:t>
            </a:r>
            <a:r>
              <a:rPr dirty="0" sz="1100" spc="10">
                <a:latin typeface="Times New Roman"/>
                <a:cs typeface="Times New Roman"/>
              </a:rPr>
              <a:t>“How’s IBM? How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Texaco?” </a:t>
            </a:r>
            <a:r>
              <a:rPr dirty="0" sz="1100" spc="5">
                <a:latin typeface="Times New Roman"/>
                <a:cs typeface="Times New Roman"/>
              </a:rPr>
              <a:t>they  fully expect and </a:t>
            </a:r>
            <a:r>
              <a:rPr dirty="0" sz="1100" spc="10">
                <a:latin typeface="Times New Roman"/>
                <a:cs typeface="Times New Roman"/>
              </a:rPr>
              <a:t>have come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take </a:t>
            </a:r>
            <a:r>
              <a:rPr dirty="0" sz="1100" spc="5">
                <a:latin typeface="Times New Roman"/>
                <a:cs typeface="Times New Roman"/>
              </a:rPr>
              <a:t>for granted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instant reply. Alternatively, </a:t>
            </a:r>
            <a:r>
              <a:rPr dirty="0" sz="1100" spc="10">
                <a:latin typeface="Times New Roman"/>
                <a:cs typeface="Times New Roman"/>
              </a:rPr>
              <a:t>one can  always check the wall </a:t>
            </a:r>
            <a:r>
              <a:rPr dirty="0" sz="1100" spc="5">
                <a:latin typeface="Times New Roman"/>
                <a:cs typeface="Times New Roman"/>
              </a:rPr>
              <a:t>street </a:t>
            </a:r>
            <a:r>
              <a:rPr dirty="0" sz="1100" spc="10">
                <a:latin typeface="Times New Roman"/>
                <a:cs typeface="Times New Roman"/>
              </a:rPr>
              <a:t>journal or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newspaper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business </a:t>
            </a:r>
            <a:r>
              <a:rPr dirty="0" sz="1100" spc="5">
                <a:latin typeface="Times New Roman"/>
                <a:cs typeface="Times New Roman"/>
              </a:rPr>
              <a:t>section </a:t>
            </a:r>
            <a:r>
              <a:rPr dirty="0" sz="1100" spc="10">
                <a:latin typeface="Times New Roman"/>
                <a:cs typeface="Times New Roman"/>
              </a:rPr>
              <a:t>or pull  </a:t>
            </a:r>
            <a:r>
              <a:rPr dirty="0" sz="1100" spc="5">
                <a:latin typeface="Times New Roman"/>
                <a:cs typeface="Times New Roman"/>
              </a:rPr>
              <a:t>prices off 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internet.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seldom </a:t>
            </a:r>
            <a:r>
              <a:rPr dirty="0" sz="1100" spc="5">
                <a:latin typeface="Times New Roman"/>
                <a:cs typeface="Times New Roman"/>
              </a:rPr>
              <a:t>trade, </a:t>
            </a:r>
            <a:r>
              <a:rPr dirty="0" sz="1100" spc="10">
                <a:latin typeface="Times New Roman"/>
                <a:cs typeface="Times New Roman"/>
              </a:rPr>
              <a:t>and we would be </a:t>
            </a:r>
            <a:r>
              <a:rPr dirty="0" sz="1100" spc="5">
                <a:latin typeface="Times New Roman"/>
                <a:cs typeface="Times New Roman"/>
              </a:rPr>
              <a:t>less confident in </a:t>
            </a:r>
            <a:r>
              <a:rPr dirty="0" sz="1100" spc="10">
                <a:latin typeface="Times New Roman"/>
                <a:cs typeface="Times New Roman"/>
              </a:rPr>
              <a:t>our </a:t>
            </a:r>
            <a:r>
              <a:rPr dirty="0" sz="1100" spc="5">
                <a:latin typeface="Times New Roman"/>
                <a:cs typeface="Times New Roman"/>
              </a:rPr>
              <a:t>ability to get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quick  notation of </a:t>
            </a:r>
            <a:r>
              <a:rPr dirty="0" sz="1100" spc="10">
                <a:latin typeface="Times New Roman"/>
                <a:cs typeface="Times New Roman"/>
              </a:rPr>
              <a:t>a firm that </a:t>
            </a:r>
            <a:r>
              <a:rPr dirty="0" sz="1100" spc="5">
                <a:latin typeface="Times New Roman"/>
                <a:cs typeface="Times New Roman"/>
              </a:rPr>
              <a:t>is too </a:t>
            </a:r>
            <a:r>
              <a:rPr dirty="0" sz="1100" spc="10">
                <a:latin typeface="Times New Roman"/>
                <a:cs typeface="Times New Roman"/>
              </a:rPr>
              <a:t>small to be </a:t>
            </a:r>
            <a:r>
              <a:rPr dirty="0" sz="1100" spc="5">
                <a:latin typeface="Times New Roman"/>
                <a:cs typeface="Times New Roman"/>
              </a:rPr>
              <a:t>carried in </a:t>
            </a:r>
            <a:r>
              <a:rPr dirty="0" sz="1100" spc="10">
                <a:latin typeface="Times New Roman"/>
                <a:cs typeface="Times New Roman"/>
              </a:rPr>
              <a:t>the electronic price reporting system.  </a:t>
            </a:r>
            <a:r>
              <a:rPr dirty="0" sz="1100" spc="5">
                <a:latin typeface="Times New Roman"/>
                <a:cs typeface="Times New Roman"/>
              </a:rPr>
              <a:t>Still,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5">
                <a:latin typeface="Times New Roman"/>
                <a:cs typeface="Times New Roman"/>
              </a:rPr>
              <a:t>probably get </a:t>
            </a:r>
            <a:r>
              <a:rPr dirty="0" sz="1100" spc="10">
                <a:latin typeface="Times New Roman"/>
                <a:cs typeface="Times New Roman"/>
              </a:rPr>
              <a:t>a good estimate more quickly than we could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an attic </a:t>
            </a:r>
            <a:r>
              <a:rPr dirty="0" sz="1100" spc="5">
                <a:latin typeface="Times New Roman"/>
                <a:cs typeface="Times New Roman"/>
              </a:rPr>
              <a:t>full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uncategorized art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shoebox full of old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coins.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143510" marR="137160">
              <a:lnSpc>
                <a:spcPts val="13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continuous </a:t>
            </a:r>
            <a:r>
              <a:rPr dirty="0" sz="1100" spc="5" b="1" i="1">
                <a:latin typeface="Times New Roman"/>
                <a:cs typeface="Times New Roman"/>
              </a:rPr>
              <a:t>price function enables </a:t>
            </a:r>
            <a:r>
              <a:rPr dirty="0" sz="1100" spc="10" b="1" i="1">
                <a:latin typeface="Times New Roman"/>
                <a:cs typeface="Times New Roman"/>
              </a:rPr>
              <a:t>market </a:t>
            </a:r>
            <a:r>
              <a:rPr dirty="0" sz="1100" spc="5" b="1" i="1">
                <a:latin typeface="Times New Roman"/>
                <a:cs typeface="Times New Roman"/>
              </a:rPr>
              <a:t>participants to get accurate, up-to-date  </a:t>
            </a:r>
            <a:r>
              <a:rPr dirty="0" sz="1100" spc="5" b="1" i="1">
                <a:latin typeface="Times New Roman"/>
                <a:cs typeface="Times New Roman"/>
              </a:rPr>
              <a:t>price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information.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50"/>
              </a:lnSpc>
            </a:pPr>
            <a:r>
              <a:rPr dirty="0" sz="1100" spc="10" b="1">
                <a:latin typeface="Times New Roman"/>
                <a:cs typeface="Times New Roman"/>
              </a:rPr>
              <a:t>Fair Pricing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Function: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Fair </a:t>
            </a:r>
            <a:r>
              <a:rPr dirty="0" sz="1100" spc="5">
                <a:latin typeface="Times New Roman"/>
                <a:cs typeface="Times New Roman"/>
              </a:rPr>
              <a:t>pricing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third </a:t>
            </a:r>
            <a:r>
              <a:rPr dirty="0" sz="1100" spc="10">
                <a:latin typeface="Times New Roman"/>
                <a:cs typeface="Times New Roman"/>
              </a:rPr>
              <a:t>function of the </a:t>
            </a:r>
            <a:r>
              <a:rPr dirty="0" sz="1100" spc="5">
                <a:latin typeface="Times New Roman"/>
                <a:cs typeface="Times New Roman"/>
              </a:rPr>
              <a:t>capital markets. </a:t>
            </a:r>
            <a:r>
              <a:rPr dirty="0" sz="1100" spc="10">
                <a:latin typeface="Times New Roman"/>
                <a:cs typeface="Times New Roman"/>
              </a:rPr>
              <a:t>Some people consider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important because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means that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trust the </a:t>
            </a:r>
            <a:r>
              <a:rPr dirty="0" sz="1100" spc="5">
                <a:latin typeface="Times New Roman"/>
                <a:cs typeface="Times New Roman"/>
              </a:rPr>
              <a:t>system. </a:t>
            </a:r>
            <a:r>
              <a:rPr dirty="0" sz="1100" spc="10">
                <a:latin typeface="Times New Roman"/>
                <a:cs typeface="Times New Roman"/>
              </a:rPr>
              <a:t>You can </a:t>
            </a:r>
            <a:r>
              <a:rPr dirty="0" sz="1100" spc="5">
                <a:latin typeface="Times New Roman"/>
                <a:cs typeface="Times New Roman"/>
              </a:rPr>
              <a:t>tell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broker to sell your 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at the going price and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assured of getting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fair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40133" y="9438228"/>
            <a:ext cx="9715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53008" y="406989"/>
            <a:ext cx="544385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63500" marR="59055">
              <a:lnSpc>
                <a:spcPct val="98300"/>
              </a:lnSpc>
              <a:spcBef>
                <a:spcPts val="150"/>
              </a:spcBef>
              <a:tabLst>
                <a:tab pos="51631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-20">
                <a:latin typeface="Times New Roman"/>
                <a:cs typeface="Times New Roman"/>
              </a:rPr>
              <a:t>Perhaps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bottom line </a:t>
            </a:r>
            <a:r>
              <a:rPr dirty="0" sz="1100" spc="-15">
                <a:latin typeface="Times New Roman"/>
                <a:cs typeface="Times New Roman"/>
              </a:rPr>
              <a:t>can </a:t>
            </a:r>
            <a:r>
              <a:rPr dirty="0" sz="1100" spc="-5">
                <a:latin typeface="Times New Roman"/>
                <a:cs typeface="Times New Roman"/>
              </a:rPr>
              <a:t>be </a:t>
            </a:r>
            <a:r>
              <a:rPr dirty="0" sz="1100" spc="-20">
                <a:latin typeface="Times New Roman"/>
                <a:cs typeface="Times New Roman"/>
              </a:rPr>
              <a:t>stated </a:t>
            </a:r>
            <a:r>
              <a:rPr dirty="0" sz="1100" spc="-15">
                <a:latin typeface="Times New Roman"/>
                <a:cs typeface="Times New Roman"/>
              </a:rPr>
              <a:t>as: Stock </a:t>
            </a:r>
            <a:r>
              <a:rPr dirty="0" sz="1100" spc="-20">
                <a:latin typeface="Times New Roman"/>
                <a:cs typeface="Times New Roman"/>
              </a:rPr>
              <a:t>prices (either </a:t>
            </a:r>
            <a:r>
              <a:rPr dirty="0" sz="1100" spc="-10">
                <a:latin typeface="Times New Roman"/>
                <a:cs typeface="Times New Roman"/>
              </a:rPr>
              <a:t>for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market </a:t>
            </a:r>
            <a:r>
              <a:rPr dirty="0" sz="1100" spc="-10">
                <a:latin typeface="Times New Roman"/>
                <a:cs typeface="Times New Roman"/>
              </a:rPr>
              <a:t>or </a:t>
            </a:r>
            <a:r>
              <a:rPr dirty="0" sz="1100" spc="-25">
                <a:latin typeface="Times New Roman"/>
                <a:cs typeface="Times New Roman"/>
              </a:rPr>
              <a:t>individual stocks)  </a:t>
            </a:r>
            <a:r>
              <a:rPr dirty="0" sz="1100" spc="-15">
                <a:latin typeface="Times New Roman"/>
                <a:cs typeface="Times New Roman"/>
              </a:rPr>
              <a:t>tend </a:t>
            </a:r>
            <a:r>
              <a:rPr dirty="0" sz="1100" spc="-10">
                <a:latin typeface="Times New Roman"/>
                <a:cs typeface="Times New Roman"/>
              </a:rPr>
              <a:t>to move in </a:t>
            </a:r>
            <a:r>
              <a:rPr dirty="0" sz="1100" spc="-20">
                <a:latin typeface="Times New Roman"/>
                <a:cs typeface="Times New Roman"/>
              </a:rPr>
              <a:t>trends, </a:t>
            </a:r>
            <a:r>
              <a:rPr dirty="0" sz="1100" spc="-10">
                <a:latin typeface="Times New Roman"/>
                <a:cs typeface="Times New Roman"/>
              </a:rPr>
              <a:t>and </a:t>
            </a:r>
            <a:r>
              <a:rPr dirty="0" sz="1100" spc="-15">
                <a:latin typeface="Times New Roman"/>
                <a:cs typeface="Times New Roman"/>
              </a:rPr>
              <a:t>these trends take </a:t>
            </a:r>
            <a:r>
              <a:rPr dirty="0" sz="1100" spc="-10">
                <a:latin typeface="Times New Roman"/>
                <a:cs typeface="Times New Roman"/>
              </a:rPr>
              <a:t>time to </a:t>
            </a:r>
            <a:r>
              <a:rPr dirty="0" sz="1100" spc="-20">
                <a:latin typeface="Times New Roman"/>
                <a:cs typeface="Times New Roman"/>
              </a:rPr>
              <a:t>unfold. </a:t>
            </a:r>
            <a:r>
              <a:rPr dirty="0" sz="1100" spc="-10">
                <a:latin typeface="Times New Roman"/>
                <a:cs typeface="Times New Roman"/>
              </a:rPr>
              <a:t>Such </a:t>
            </a:r>
            <a:r>
              <a:rPr dirty="0" sz="1100" spc="-20">
                <a:latin typeface="Times New Roman"/>
                <a:cs typeface="Times New Roman"/>
              </a:rPr>
              <a:t>trends </a:t>
            </a:r>
            <a:r>
              <a:rPr dirty="0" sz="1100" spc="-10">
                <a:latin typeface="Times New Roman"/>
                <a:cs typeface="Times New Roman"/>
              </a:rPr>
              <a:t>can </a:t>
            </a:r>
            <a:r>
              <a:rPr dirty="0" sz="1100">
                <a:latin typeface="Times New Roman"/>
                <a:cs typeface="Times New Roman"/>
              </a:rPr>
              <a:t>be </a:t>
            </a:r>
            <a:r>
              <a:rPr dirty="0" sz="1100" spc="-25">
                <a:latin typeface="Times New Roman"/>
                <a:cs typeface="Times New Roman"/>
              </a:rPr>
              <a:t>spotted </a:t>
            </a:r>
            <a:r>
              <a:rPr dirty="0" sz="1100" spc="-5">
                <a:latin typeface="Times New Roman"/>
                <a:cs typeface="Times New Roman"/>
              </a:rPr>
              <a:t>by </a:t>
            </a:r>
            <a:r>
              <a:rPr dirty="0" sz="1100" spc="-25">
                <a:latin typeface="Times New Roman"/>
                <a:cs typeface="Times New Roman"/>
              </a:rPr>
              <a:t>careful  analysis,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acted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upon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by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buying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selling.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>
              <a:lnSpc>
                <a:spcPct val="100000"/>
              </a:lnSpc>
              <a:spcBef>
                <a:spcPts val="5"/>
              </a:spcBef>
            </a:pPr>
            <a:r>
              <a:rPr dirty="0" sz="1100" spc="20" b="1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framework </a:t>
            </a:r>
            <a:r>
              <a:rPr dirty="0" sz="1100" spc="5" b="1">
                <a:latin typeface="Times New Roman"/>
                <a:cs typeface="Times New Roman"/>
              </a:rPr>
              <a:t>for </a:t>
            </a:r>
            <a:r>
              <a:rPr dirty="0" sz="1100" spc="10" b="1">
                <a:latin typeface="Times New Roman"/>
                <a:cs typeface="Times New Roman"/>
              </a:rPr>
              <a:t>Technical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60960">
              <a:lnSpc>
                <a:spcPct val="98400"/>
              </a:lnSpc>
            </a:pPr>
            <a:r>
              <a:rPr dirty="0" sz="1100" spc="-20">
                <a:latin typeface="Times New Roman"/>
                <a:cs typeface="Times New Roman"/>
              </a:rPr>
              <a:t>Technical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analysis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can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be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applied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to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both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an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aggregate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of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prices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(the</a:t>
            </a:r>
            <a:r>
              <a:rPr dirty="0" sz="1100" spc="-20">
                <a:latin typeface="Times New Roman"/>
                <a:cs typeface="Times New Roman"/>
              </a:rPr>
              <a:t> market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as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whole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or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industry  </a:t>
            </a:r>
            <a:r>
              <a:rPr dirty="0" sz="1100" spc="-15">
                <a:latin typeface="Times New Roman"/>
                <a:cs typeface="Times New Roman"/>
              </a:rPr>
              <a:t>averages) </a:t>
            </a:r>
            <a:r>
              <a:rPr dirty="0" sz="1100" spc="-5">
                <a:latin typeface="Times New Roman"/>
                <a:cs typeface="Times New Roman"/>
              </a:rPr>
              <a:t>and </a:t>
            </a:r>
            <a:r>
              <a:rPr dirty="0" sz="1100" spc="-15">
                <a:latin typeface="Times New Roman"/>
                <a:cs typeface="Times New Roman"/>
              </a:rPr>
              <a:t>individual stocks. Technical analysis includes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5">
                <a:latin typeface="Times New Roman"/>
                <a:cs typeface="Times New Roman"/>
              </a:rPr>
              <a:t>use </a:t>
            </a:r>
            <a:r>
              <a:rPr dirty="0" sz="1100">
                <a:latin typeface="Times New Roman"/>
                <a:cs typeface="Times New Roman"/>
              </a:rPr>
              <a:t>of </a:t>
            </a:r>
            <a:r>
              <a:rPr dirty="0" sz="1100" spc="-10">
                <a:latin typeface="Times New Roman"/>
                <a:cs typeface="Times New Roman"/>
              </a:rPr>
              <a:t>graphs </a:t>
            </a:r>
            <a:r>
              <a:rPr dirty="0" sz="1100" spc="-15">
                <a:latin typeface="Times New Roman"/>
                <a:cs typeface="Times New Roman"/>
              </a:rPr>
              <a:t>(charts) </a:t>
            </a:r>
            <a:r>
              <a:rPr dirty="0" sz="1100" spc="-20">
                <a:latin typeface="Times New Roman"/>
                <a:cs typeface="Times New Roman"/>
              </a:rPr>
              <a:t>and  </a:t>
            </a:r>
            <a:r>
              <a:rPr dirty="0" sz="1100" spc="-15">
                <a:latin typeface="Times New Roman"/>
                <a:cs typeface="Times New Roman"/>
              </a:rPr>
              <a:t>technical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indicators.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8419">
              <a:lnSpc>
                <a:spcPct val="98300"/>
              </a:lnSpc>
            </a:pPr>
            <a:r>
              <a:rPr dirty="0" sz="1100" spc="-15">
                <a:latin typeface="Times New Roman"/>
                <a:cs typeface="Times New Roman"/>
              </a:rPr>
              <a:t>Price and volume are the </a:t>
            </a:r>
            <a:r>
              <a:rPr dirty="0" sz="1100" spc="-20">
                <a:latin typeface="Times New Roman"/>
                <a:cs typeface="Times New Roman"/>
              </a:rPr>
              <a:t>primary tools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the pure </a:t>
            </a:r>
            <a:r>
              <a:rPr dirty="0" sz="1100" spc="-25">
                <a:latin typeface="Times New Roman"/>
                <a:cs typeface="Times New Roman"/>
              </a:rPr>
              <a:t>technical </a:t>
            </a:r>
            <a:r>
              <a:rPr dirty="0" sz="1100" spc="-20">
                <a:latin typeface="Times New Roman"/>
                <a:cs typeface="Times New Roman"/>
              </a:rPr>
              <a:t>analyst, </a:t>
            </a:r>
            <a:r>
              <a:rPr dirty="0" sz="1100" spc="-15">
                <a:latin typeface="Times New Roman"/>
                <a:cs typeface="Times New Roman"/>
              </a:rPr>
              <a:t>and the </a:t>
            </a:r>
            <a:r>
              <a:rPr dirty="0" sz="1100" spc="-20">
                <a:latin typeface="Times New Roman"/>
                <a:cs typeface="Times New Roman"/>
              </a:rPr>
              <a:t>chart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0">
                <a:latin typeface="Times New Roman"/>
                <a:cs typeface="Times New Roman"/>
              </a:rPr>
              <a:t>most  </a:t>
            </a:r>
            <a:r>
              <a:rPr dirty="0" sz="1100" spc="-15">
                <a:latin typeface="Times New Roman"/>
                <a:cs typeface="Times New Roman"/>
              </a:rPr>
              <a:t>important </a:t>
            </a:r>
            <a:r>
              <a:rPr dirty="0" sz="1100" spc="-10">
                <a:latin typeface="Times New Roman"/>
                <a:cs typeface="Times New Roman"/>
              </a:rPr>
              <a:t>mechanism </a:t>
            </a:r>
            <a:r>
              <a:rPr dirty="0" sz="1100" spc="-5">
                <a:latin typeface="Times New Roman"/>
                <a:cs typeface="Times New Roman"/>
              </a:rPr>
              <a:t>for </a:t>
            </a:r>
            <a:r>
              <a:rPr dirty="0" sz="1100" spc="-15">
                <a:latin typeface="Times New Roman"/>
                <a:cs typeface="Times New Roman"/>
              </a:rPr>
              <a:t>displaying this information. Technicians </a:t>
            </a:r>
            <a:r>
              <a:rPr dirty="0" sz="1100" spc="-10">
                <a:latin typeface="Times New Roman"/>
                <a:cs typeface="Times New Roman"/>
              </a:rPr>
              <a:t>believe that the </a:t>
            </a:r>
            <a:r>
              <a:rPr dirty="0" sz="1100" spc="-15">
                <a:latin typeface="Times New Roman"/>
                <a:cs typeface="Times New Roman"/>
              </a:rPr>
              <a:t>forces </a:t>
            </a:r>
            <a:r>
              <a:rPr dirty="0" sz="1100" spc="-20">
                <a:latin typeface="Times New Roman"/>
                <a:cs typeface="Times New Roman"/>
              </a:rPr>
              <a:t>of  supply </a:t>
            </a:r>
            <a:r>
              <a:rPr dirty="0" sz="1100" spc="-10">
                <a:latin typeface="Times New Roman"/>
                <a:cs typeface="Times New Roman"/>
              </a:rPr>
              <a:t>and </a:t>
            </a:r>
            <a:r>
              <a:rPr dirty="0" sz="1100" spc="-15">
                <a:latin typeface="Times New Roman"/>
                <a:cs typeface="Times New Roman"/>
              </a:rPr>
              <a:t>demand result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20">
                <a:latin typeface="Times New Roman"/>
                <a:cs typeface="Times New Roman"/>
              </a:rPr>
              <a:t>particular patterns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price </a:t>
            </a:r>
            <a:r>
              <a:rPr dirty="0" sz="1100" spc="-20">
                <a:latin typeface="Times New Roman"/>
                <a:cs typeface="Times New Roman"/>
              </a:rPr>
              <a:t>behavior,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most important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which </a:t>
            </a:r>
            <a:r>
              <a:rPr dirty="0" sz="1100" spc="-15">
                <a:latin typeface="Times New Roman"/>
                <a:cs typeface="Times New Roman"/>
              </a:rPr>
              <a:t>is 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trend </a:t>
            </a:r>
            <a:r>
              <a:rPr dirty="0" sz="1100" spc="-10">
                <a:latin typeface="Times New Roman"/>
                <a:cs typeface="Times New Roman"/>
              </a:rPr>
              <a:t>or </a:t>
            </a:r>
            <a:r>
              <a:rPr dirty="0" sz="1100" spc="-25">
                <a:latin typeface="Times New Roman"/>
                <a:cs typeface="Times New Roman"/>
              </a:rPr>
              <a:t>overall direction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20">
                <a:latin typeface="Times New Roman"/>
                <a:cs typeface="Times New Roman"/>
              </a:rPr>
              <a:t>price. </a:t>
            </a:r>
            <a:r>
              <a:rPr dirty="0" sz="1100" spc="-1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chart,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technician </a:t>
            </a:r>
            <a:r>
              <a:rPr dirty="0" sz="1100" spc="-20">
                <a:latin typeface="Times New Roman"/>
                <a:cs typeface="Times New Roman"/>
              </a:rPr>
              <a:t>hopes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identify trends </a:t>
            </a:r>
            <a:r>
              <a:rPr dirty="0" sz="1100" spc="-10">
                <a:latin typeface="Times New Roman"/>
                <a:cs typeface="Times New Roman"/>
              </a:rPr>
              <a:t>and  </a:t>
            </a:r>
            <a:r>
              <a:rPr dirty="0" sz="1100" spc="-25">
                <a:latin typeface="Times New Roman"/>
                <a:cs typeface="Times New Roman"/>
              </a:rPr>
              <a:t>patterns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stock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prices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that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provide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trading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signals.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7785">
              <a:lnSpc>
                <a:spcPct val="98400"/>
              </a:lnSpc>
            </a:pPr>
            <a:r>
              <a:rPr dirty="0" sz="1100" spc="-20">
                <a:latin typeface="Times New Roman"/>
                <a:cs typeface="Times New Roman"/>
              </a:rPr>
              <a:t>Volume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data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are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used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to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gauge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general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market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and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to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help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assess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its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trends.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The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evidence  </a:t>
            </a:r>
            <a:r>
              <a:rPr dirty="0" sz="1100" spc="-20">
                <a:latin typeface="Times New Roman"/>
                <a:cs typeface="Times New Roman"/>
              </a:rPr>
              <a:t>seems </a:t>
            </a:r>
            <a:r>
              <a:rPr dirty="0" sz="1100" spc="-5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suggest that rising </a:t>
            </a:r>
            <a:r>
              <a:rPr dirty="0" sz="1100" spc="-25">
                <a:latin typeface="Times New Roman"/>
                <a:cs typeface="Times New Roman"/>
              </a:rPr>
              <a:t>(falling) </a:t>
            </a:r>
            <a:r>
              <a:rPr dirty="0" sz="1100" spc="-20">
                <a:latin typeface="Times New Roman"/>
                <a:cs typeface="Times New Roman"/>
              </a:rPr>
              <a:t>stock prices </a:t>
            </a:r>
            <a:r>
              <a:rPr dirty="0" sz="1100" spc="-15">
                <a:latin typeface="Times New Roman"/>
                <a:cs typeface="Times New Roman"/>
              </a:rPr>
              <a:t>are </a:t>
            </a:r>
            <a:r>
              <a:rPr dirty="0" sz="1100" spc="-20">
                <a:latin typeface="Times New Roman"/>
                <a:cs typeface="Times New Roman"/>
              </a:rPr>
              <a:t>usually associated with rising </a:t>
            </a:r>
            <a:r>
              <a:rPr dirty="0" sz="1100" spc="-30">
                <a:latin typeface="Times New Roman"/>
                <a:cs typeface="Times New Roman"/>
              </a:rPr>
              <a:t>(falling)  </a:t>
            </a:r>
            <a:r>
              <a:rPr dirty="0" sz="1100" spc="-20">
                <a:latin typeface="Times New Roman"/>
                <a:cs typeface="Times New Roman"/>
              </a:rPr>
              <a:t>volume. </a:t>
            </a:r>
            <a:r>
              <a:rPr dirty="0" sz="1100" spc="-10">
                <a:latin typeface="Times New Roman"/>
                <a:cs typeface="Times New Roman"/>
              </a:rPr>
              <a:t>If </a:t>
            </a:r>
            <a:r>
              <a:rPr dirty="0" sz="1100" spc="-20">
                <a:latin typeface="Times New Roman"/>
                <a:cs typeface="Times New Roman"/>
              </a:rPr>
              <a:t>stock prices </a:t>
            </a:r>
            <a:r>
              <a:rPr dirty="0" sz="1100" spc="-15">
                <a:latin typeface="Times New Roman"/>
                <a:cs typeface="Times New Roman"/>
              </a:rPr>
              <a:t>rose but </a:t>
            </a:r>
            <a:r>
              <a:rPr dirty="0" sz="1100" spc="-20">
                <a:latin typeface="Times New Roman"/>
                <a:cs typeface="Times New Roman"/>
              </a:rPr>
              <a:t>volume </a:t>
            </a:r>
            <a:r>
              <a:rPr dirty="0" sz="1100" spc="-25">
                <a:latin typeface="Times New Roman"/>
                <a:cs typeface="Times New Roman"/>
              </a:rPr>
              <a:t>activity </a:t>
            </a:r>
            <a:r>
              <a:rPr dirty="0" sz="1100" spc="-15">
                <a:latin typeface="Times New Roman"/>
                <a:cs typeface="Times New Roman"/>
              </a:rPr>
              <a:t>did not keep </a:t>
            </a:r>
            <a:r>
              <a:rPr dirty="0" sz="1100" spc="-20">
                <a:latin typeface="Times New Roman"/>
                <a:cs typeface="Times New Roman"/>
              </a:rPr>
              <a:t>pace, </a:t>
            </a:r>
            <a:r>
              <a:rPr dirty="0" sz="1100" spc="-25">
                <a:latin typeface="Times New Roman"/>
                <a:cs typeface="Times New Roman"/>
              </a:rPr>
              <a:t>technicians </a:t>
            </a:r>
            <a:r>
              <a:rPr dirty="0" sz="1100" spc="-20">
                <a:latin typeface="Times New Roman"/>
                <a:cs typeface="Times New Roman"/>
              </a:rPr>
              <a:t>would </a:t>
            </a:r>
            <a:r>
              <a:rPr dirty="0" sz="1100" spc="-5">
                <a:latin typeface="Times New Roman"/>
                <a:cs typeface="Times New Roman"/>
              </a:rPr>
              <a:t>be </a:t>
            </a:r>
            <a:r>
              <a:rPr dirty="0" sz="1100" spc="-25">
                <a:latin typeface="Times New Roman"/>
                <a:cs typeface="Times New Roman"/>
              </a:rPr>
              <a:t>skeptical  </a:t>
            </a:r>
            <a:r>
              <a:rPr dirty="0" sz="1100" spc="-15">
                <a:latin typeface="Times New Roman"/>
                <a:cs typeface="Times New Roman"/>
              </a:rPr>
              <a:t>about the </a:t>
            </a:r>
            <a:r>
              <a:rPr dirty="0" sz="1100" spc="-20">
                <a:latin typeface="Times New Roman"/>
                <a:cs typeface="Times New Roman"/>
              </a:rPr>
              <a:t>upward trend. </a:t>
            </a:r>
            <a:r>
              <a:rPr dirty="0" sz="1100" spc="-5">
                <a:latin typeface="Times New Roman"/>
                <a:cs typeface="Times New Roman"/>
              </a:rPr>
              <a:t>An </a:t>
            </a:r>
            <a:r>
              <a:rPr dirty="0" sz="1100" spc="-20">
                <a:latin typeface="Times New Roman"/>
                <a:cs typeface="Times New Roman"/>
              </a:rPr>
              <a:t>upward surge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25">
                <a:latin typeface="Times New Roman"/>
                <a:cs typeface="Times New Roman"/>
              </a:rPr>
              <a:t>contracting </a:t>
            </a:r>
            <a:r>
              <a:rPr dirty="0" sz="1100" spc="-20">
                <a:latin typeface="Times New Roman"/>
                <a:cs typeface="Times New Roman"/>
              </a:rPr>
              <a:t>volume </a:t>
            </a:r>
            <a:r>
              <a:rPr dirty="0" sz="1100" spc="-15">
                <a:latin typeface="Times New Roman"/>
                <a:cs typeface="Times New Roman"/>
              </a:rPr>
              <a:t>would </a:t>
            </a:r>
            <a:r>
              <a:rPr dirty="0" sz="1100" spc="-10">
                <a:latin typeface="Times New Roman"/>
                <a:cs typeface="Times New Roman"/>
              </a:rPr>
              <a:t>be </a:t>
            </a:r>
            <a:r>
              <a:rPr dirty="0" sz="1100" spc="-25">
                <a:latin typeface="Times New Roman"/>
                <a:cs typeface="Times New Roman"/>
              </a:rPr>
              <a:t>particularly suspected. 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downside </a:t>
            </a:r>
            <a:r>
              <a:rPr dirty="0" sz="1100" spc="-15">
                <a:latin typeface="Times New Roman"/>
                <a:cs typeface="Times New Roman"/>
              </a:rPr>
              <a:t>movement from some </a:t>
            </a:r>
            <a:r>
              <a:rPr dirty="0" sz="1100" spc="-20">
                <a:latin typeface="Times New Roman"/>
                <a:cs typeface="Times New Roman"/>
              </a:rPr>
              <a:t>pattern </a:t>
            </a:r>
            <a:r>
              <a:rPr dirty="0" sz="1100" spc="-10">
                <a:latin typeface="Times New Roman"/>
                <a:cs typeface="Times New Roman"/>
              </a:rPr>
              <a:t>or </a:t>
            </a:r>
            <a:r>
              <a:rPr dirty="0" sz="1100" spc="-20">
                <a:latin typeface="Times New Roman"/>
                <a:cs typeface="Times New Roman"/>
              </a:rPr>
              <a:t>holding point accompanied </a:t>
            </a:r>
            <a:r>
              <a:rPr dirty="0" sz="1100" spc="-10">
                <a:latin typeface="Times New Roman"/>
                <a:cs typeface="Times New Roman"/>
              </a:rPr>
              <a:t>by </a:t>
            </a:r>
            <a:r>
              <a:rPr dirty="0" sz="1100" spc="-20">
                <a:latin typeface="Times New Roman"/>
                <a:cs typeface="Times New Roman"/>
              </a:rPr>
              <a:t>heavy volume </a:t>
            </a:r>
            <a:r>
              <a:rPr dirty="0" sz="1100" spc="-15">
                <a:latin typeface="Times New Roman"/>
                <a:cs typeface="Times New Roman"/>
              </a:rPr>
              <a:t>would  </a:t>
            </a:r>
            <a:r>
              <a:rPr dirty="0" sz="1100" spc="-5">
                <a:latin typeface="Times New Roman"/>
                <a:cs typeface="Times New Roman"/>
              </a:rPr>
              <a:t>be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taken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bearish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sign.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62230">
              <a:lnSpc>
                <a:spcPct val="98300"/>
              </a:lnSpc>
            </a:pPr>
            <a:r>
              <a:rPr dirty="0" sz="1100">
                <a:latin typeface="Times New Roman"/>
                <a:cs typeface="Times New Roman"/>
              </a:rPr>
              <a:t>We </a:t>
            </a:r>
            <a:r>
              <a:rPr dirty="0" sz="1100" spc="-20">
                <a:latin typeface="Times New Roman"/>
                <a:cs typeface="Times New Roman"/>
              </a:rPr>
              <a:t>first consider stock price </a:t>
            </a:r>
            <a:r>
              <a:rPr dirty="0" sz="1100" spc="-15">
                <a:latin typeface="Times New Roman"/>
                <a:cs typeface="Times New Roman"/>
              </a:rPr>
              <a:t>and volume </a:t>
            </a:r>
            <a:r>
              <a:rPr dirty="0" sz="1100" spc="-25">
                <a:latin typeface="Times New Roman"/>
                <a:cs typeface="Times New Roman"/>
              </a:rPr>
              <a:t>technique, </a:t>
            </a:r>
            <a:r>
              <a:rPr dirty="0" sz="1100" spc="-20">
                <a:latin typeface="Times New Roman"/>
                <a:cs typeface="Times New Roman"/>
              </a:rPr>
              <a:t>often </a:t>
            </a:r>
            <a:r>
              <a:rPr dirty="0" sz="1100" spc="-25">
                <a:latin typeface="Times New Roman"/>
                <a:cs typeface="Times New Roman"/>
              </a:rPr>
              <a:t>referred </a:t>
            </a:r>
            <a:r>
              <a:rPr dirty="0" sz="1100" spc="-10">
                <a:latin typeface="Times New Roman"/>
                <a:cs typeface="Times New Roman"/>
              </a:rPr>
              <a:t>to as </a:t>
            </a:r>
            <a:r>
              <a:rPr dirty="0" sz="1100" spc="-25">
                <a:latin typeface="Times New Roman"/>
                <a:cs typeface="Times New Roman"/>
              </a:rPr>
              <a:t>charting. However,  </a:t>
            </a:r>
            <a:r>
              <a:rPr dirty="0" sz="1100" spc="-20">
                <a:latin typeface="Times New Roman"/>
                <a:cs typeface="Times New Roman"/>
              </a:rPr>
              <a:t>technical analysis </a:t>
            </a:r>
            <a:r>
              <a:rPr dirty="0" sz="1100" spc="-15">
                <a:latin typeface="Times New Roman"/>
                <a:cs typeface="Times New Roman"/>
              </a:rPr>
              <a:t>has </a:t>
            </a:r>
            <a:r>
              <a:rPr dirty="0" sz="1100" spc="-20">
                <a:latin typeface="Times New Roman"/>
                <a:cs typeface="Times New Roman"/>
              </a:rPr>
              <a:t>evolved </a:t>
            </a:r>
            <a:r>
              <a:rPr dirty="0" sz="1100" spc="-15">
                <a:latin typeface="Times New Roman"/>
                <a:cs typeface="Times New Roman"/>
              </a:rPr>
              <a:t>over </a:t>
            </a:r>
            <a:r>
              <a:rPr dirty="0" sz="1100" spc="-20">
                <a:latin typeface="Times New Roman"/>
                <a:cs typeface="Times New Roman"/>
              </a:rPr>
              <a:t>time, </a:t>
            </a:r>
            <a:r>
              <a:rPr dirty="0" sz="1100" spc="-5">
                <a:latin typeface="Times New Roman"/>
                <a:cs typeface="Times New Roman"/>
              </a:rPr>
              <a:t>so </a:t>
            </a:r>
            <a:r>
              <a:rPr dirty="0" sz="1100" spc="-15">
                <a:latin typeface="Times New Roman"/>
                <a:cs typeface="Times New Roman"/>
              </a:rPr>
              <a:t>that </a:t>
            </a:r>
            <a:r>
              <a:rPr dirty="0" sz="1100" spc="-20">
                <a:latin typeface="Times New Roman"/>
                <a:cs typeface="Times New Roman"/>
              </a:rPr>
              <a:t>today </a:t>
            </a:r>
            <a:r>
              <a:rPr dirty="0" sz="1100" spc="-10">
                <a:latin typeface="Times New Roman"/>
                <a:cs typeface="Times New Roman"/>
              </a:rPr>
              <a:t>it is much </a:t>
            </a:r>
            <a:r>
              <a:rPr dirty="0" sz="1100" spc="-20">
                <a:latin typeface="Times New Roman"/>
                <a:cs typeface="Times New Roman"/>
              </a:rPr>
              <a:t>more </a:t>
            </a:r>
            <a:r>
              <a:rPr dirty="0" sz="1100" spc="-15">
                <a:latin typeface="Times New Roman"/>
                <a:cs typeface="Times New Roman"/>
              </a:rPr>
              <a:t>than the </a:t>
            </a:r>
            <a:r>
              <a:rPr dirty="0" sz="1100" spc="-20">
                <a:latin typeface="Times New Roman"/>
                <a:cs typeface="Times New Roman"/>
              </a:rPr>
              <a:t>charting </a:t>
            </a:r>
            <a:r>
              <a:rPr dirty="0" sz="1100" spc="-25">
                <a:latin typeface="Times New Roman"/>
                <a:cs typeface="Times New Roman"/>
              </a:rPr>
              <a:t>of  </a:t>
            </a:r>
            <a:r>
              <a:rPr dirty="0" sz="1100" spc="-20">
                <a:latin typeface="Times New Roman"/>
                <a:cs typeface="Times New Roman"/>
              </a:rPr>
              <a:t>individual stocks </a:t>
            </a:r>
            <a:r>
              <a:rPr dirty="0" sz="1100" spc="-10">
                <a:latin typeface="Times New Roman"/>
                <a:cs typeface="Times New Roman"/>
              </a:rPr>
              <a:t>or the </a:t>
            </a:r>
            <a:r>
              <a:rPr dirty="0" sz="1100" spc="-20">
                <a:latin typeface="Times New Roman"/>
                <a:cs typeface="Times New Roman"/>
              </a:rPr>
              <a:t>market.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25">
                <a:latin typeface="Times New Roman"/>
                <a:cs typeface="Times New Roman"/>
              </a:rPr>
              <a:t>particular </a:t>
            </a:r>
            <a:r>
              <a:rPr dirty="0" sz="1100" spc="-20">
                <a:latin typeface="Times New Roman"/>
                <a:cs typeface="Times New Roman"/>
              </a:rPr>
              <a:t>Technical </a:t>
            </a:r>
            <a:r>
              <a:rPr dirty="0" sz="1100" spc="-25">
                <a:latin typeface="Times New Roman"/>
                <a:cs typeface="Times New Roman"/>
              </a:rPr>
              <a:t>indicators </a:t>
            </a:r>
            <a:r>
              <a:rPr dirty="0" sz="1100" spc="-15">
                <a:latin typeface="Times New Roman"/>
                <a:cs typeface="Times New Roman"/>
              </a:rPr>
              <a:t>are used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assess </a:t>
            </a:r>
            <a:r>
              <a:rPr dirty="0" sz="1100" spc="-25">
                <a:latin typeface="Times New Roman"/>
                <a:cs typeface="Times New Roman"/>
              </a:rPr>
              <a:t>market  conditions </a:t>
            </a:r>
            <a:r>
              <a:rPr dirty="0" sz="1100" spc="-20">
                <a:latin typeface="Times New Roman"/>
                <a:cs typeface="Times New Roman"/>
              </a:rPr>
              <a:t>(breadth)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25">
                <a:latin typeface="Times New Roman"/>
                <a:cs typeface="Times New Roman"/>
              </a:rPr>
              <a:t>investors’ sentiments. </a:t>
            </a:r>
            <a:r>
              <a:rPr dirty="0" sz="1100" spc="-10">
                <a:latin typeface="Times New Roman"/>
                <a:cs typeface="Times New Roman"/>
              </a:rPr>
              <a:t>It </a:t>
            </a:r>
            <a:r>
              <a:rPr dirty="0" sz="1100" spc="-15">
                <a:latin typeface="Times New Roman"/>
                <a:cs typeface="Times New Roman"/>
              </a:rPr>
              <a:t>also </a:t>
            </a:r>
            <a:r>
              <a:rPr dirty="0" sz="1100" spc="-25">
                <a:latin typeface="Times New Roman"/>
                <a:cs typeface="Times New Roman"/>
              </a:rPr>
              <a:t>includes </a:t>
            </a:r>
            <a:r>
              <a:rPr dirty="0" sz="1100" spc="-20">
                <a:latin typeface="Times New Roman"/>
                <a:cs typeface="Times New Roman"/>
              </a:rPr>
              <a:t>“contrary analysis” </a:t>
            </a:r>
            <a:r>
              <a:rPr dirty="0" sz="1100" spc="-15">
                <a:latin typeface="Times New Roman"/>
                <a:cs typeface="Times New Roman"/>
              </a:rPr>
              <a:t>which is </a:t>
            </a:r>
            <a:r>
              <a:rPr dirty="0" sz="1100" spc="-30">
                <a:latin typeface="Times New Roman"/>
                <a:cs typeface="Times New Roman"/>
              </a:rPr>
              <a:t>an  </a:t>
            </a:r>
            <a:r>
              <a:rPr dirty="0" sz="1100" spc="-25">
                <a:latin typeface="Times New Roman"/>
                <a:cs typeface="Times New Roman"/>
              </a:rPr>
              <a:t>intellectual </a:t>
            </a:r>
            <a:r>
              <a:rPr dirty="0" sz="1100" spc="-20">
                <a:latin typeface="Times New Roman"/>
                <a:cs typeface="Times New Roman"/>
              </a:rPr>
              <a:t>process </a:t>
            </a:r>
            <a:r>
              <a:rPr dirty="0" sz="1100" spc="-15">
                <a:latin typeface="Times New Roman"/>
                <a:cs typeface="Times New Roman"/>
              </a:rPr>
              <a:t>more than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technique.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idea </a:t>
            </a:r>
            <a:r>
              <a:rPr dirty="0" sz="1100" spc="-20">
                <a:latin typeface="Times New Roman"/>
                <a:cs typeface="Times New Roman"/>
              </a:rPr>
              <a:t>behind contrary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5">
                <a:latin typeface="Times New Roman"/>
                <a:cs typeface="Times New Roman"/>
              </a:rPr>
              <a:t>go </a:t>
            </a:r>
            <a:r>
              <a:rPr dirty="0" sz="1100" spc="-20">
                <a:latin typeface="Times New Roman"/>
                <a:cs typeface="Times New Roman"/>
              </a:rPr>
              <a:t>against </a:t>
            </a:r>
            <a:r>
              <a:rPr dirty="0" sz="1100" spc="-15">
                <a:latin typeface="Times New Roman"/>
                <a:cs typeface="Times New Roman"/>
              </a:rPr>
              <a:t>the crowd </a:t>
            </a:r>
            <a:r>
              <a:rPr dirty="0" sz="1100" spc="-25">
                <a:latin typeface="Times New Roman"/>
                <a:cs typeface="Times New Roman"/>
              </a:rPr>
              <a:t>when  </a:t>
            </a:r>
            <a:r>
              <a:rPr dirty="0" sz="1100" spc="-20">
                <a:latin typeface="Times New Roman"/>
                <a:cs typeface="Times New Roman"/>
              </a:rPr>
              <a:t>those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the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crowd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start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thinking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alike.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Charts </a:t>
            </a:r>
            <a:r>
              <a:rPr dirty="0" sz="1100" spc="5" b="1">
                <a:latin typeface="Times New Roman"/>
                <a:cs typeface="Times New Roman"/>
              </a:rPr>
              <a:t>of Price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Patterns: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7150">
              <a:lnSpc>
                <a:spcPct val="98300"/>
              </a:lnSpc>
            </a:pPr>
            <a:r>
              <a:rPr dirty="0" sz="1100">
                <a:latin typeface="Times New Roman"/>
                <a:cs typeface="Times New Roman"/>
              </a:rPr>
              <a:t>To </a:t>
            </a:r>
            <a:r>
              <a:rPr dirty="0" sz="1100" spc="-10">
                <a:latin typeface="Times New Roman"/>
                <a:cs typeface="Times New Roman"/>
              </a:rPr>
              <a:t>assess individual </a:t>
            </a:r>
            <a:r>
              <a:rPr dirty="0" sz="1100" spc="-15">
                <a:latin typeface="Times New Roman"/>
                <a:cs typeface="Times New Roman"/>
              </a:rPr>
              <a:t>stock-price movements, </a:t>
            </a:r>
            <a:r>
              <a:rPr dirty="0" sz="1100" spc="-10">
                <a:latin typeface="Times New Roman"/>
                <a:cs typeface="Times New Roman"/>
              </a:rPr>
              <a:t>technicians generally rely </a:t>
            </a:r>
            <a:r>
              <a:rPr dirty="0" sz="1100">
                <a:latin typeface="Times New Roman"/>
                <a:cs typeface="Times New Roman"/>
              </a:rPr>
              <a:t>on </a:t>
            </a:r>
            <a:r>
              <a:rPr dirty="0" sz="1100" spc="-10">
                <a:latin typeface="Times New Roman"/>
                <a:cs typeface="Times New Roman"/>
              </a:rPr>
              <a:t>charts </a:t>
            </a:r>
            <a:r>
              <a:rPr dirty="0" sz="1100" spc="-5">
                <a:latin typeface="Times New Roman"/>
                <a:cs typeface="Times New Roman"/>
              </a:rPr>
              <a:t>or </a:t>
            </a:r>
            <a:r>
              <a:rPr dirty="0" sz="1100" spc="-15">
                <a:latin typeface="Times New Roman"/>
                <a:cs typeface="Times New Roman"/>
              </a:rPr>
              <a:t>graphs of  price movements </a:t>
            </a:r>
            <a:r>
              <a:rPr dirty="0" sz="1100" spc="-10">
                <a:latin typeface="Times New Roman"/>
                <a:cs typeface="Times New Roman"/>
              </a:rPr>
              <a:t>and </a:t>
            </a:r>
            <a:r>
              <a:rPr dirty="0" sz="1100" spc="-5">
                <a:latin typeface="Times New Roman"/>
                <a:cs typeface="Times New Roman"/>
              </a:rPr>
              <a:t>on </a:t>
            </a:r>
            <a:r>
              <a:rPr dirty="0" sz="1100" spc="-20">
                <a:latin typeface="Times New Roman"/>
                <a:cs typeface="Times New Roman"/>
              </a:rPr>
              <a:t>relative </a:t>
            </a:r>
            <a:r>
              <a:rPr dirty="0" sz="1100" spc="-15">
                <a:latin typeface="Times New Roman"/>
                <a:cs typeface="Times New Roman"/>
              </a:rPr>
              <a:t>strength </a:t>
            </a:r>
            <a:r>
              <a:rPr dirty="0" sz="1100" spc="-20">
                <a:latin typeface="Times New Roman"/>
                <a:cs typeface="Times New Roman"/>
              </a:rPr>
              <a:t>analysis.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charting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price patterns </a:t>
            </a:r>
            <a:r>
              <a:rPr dirty="0" sz="1100" spc="-10">
                <a:latin typeface="Times New Roman"/>
                <a:cs typeface="Times New Roman"/>
              </a:rPr>
              <a:t>is one </a:t>
            </a:r>
            <a:r>
              <a:rPr dirty="0" sz="1100" spc="-5">
                <a:latin typeface="Times New Roman"/>
                <a:cs typeface="Times New Roman"/>
              </a:rPr>
              <a:t>of </a:t>
            </a:r>
            <a:r>
              <a:rPr dirty="0" sz="1100" spc="-10">
                <a:latin typeface="Times New Roman"/>
                <a:cs typeface="Times New Roman"/>
              </a:rPr>
              <a:t>the  </a:t>
            </a:r>
            <a:r>
              <a:rPr dirty="0" sz="1100" spc="-20">
                <a:latin typeface="Times New Roman"/>
                <a:cs typeface="Times New Roman"/>
              </a:rPr>
              <a:t>classic technical </a:t>
            </a:r>
            <a:r>
              <a:rPr dirty="0" sz="1100" spc="-15">
                <a:latin typeface="Times New Roman"/>
                <a:cs typeface="Times New Roman"/>
              </a:rPr>
              <a:t>analysis </a:t>
            </a:r>
            <a:r>
              <a:rPr dirty="0" sz="1100" spc="-20">
                <a:latin typeface="Times New Roman"/>
                <a:cs typeface="Times New Roman"/>
              </a:rPr>
              <a:t>techniques. Technicians </a:t>
            </a:r>
            <a:r>
              <a:rPr dirty="0" sz="1100" spc="-15">
                <a:latin typeface="Times New Roman"/>
                <a:cs typeface="Times New Roman"/>
              </a:rPr>
              <a:t>believe that stock prices </a:t>
            </a:r>
            <a:r>
              <a:rPr dirty="0" sz="1100" spc="-5">
                <a:latin typeface="Times New Roman"/>
                <a:cs typeface="Times New Roman"/>
              </a:rPr>
              <a:t>move in </a:t>
            </a:r>
            <a:r>
              <a:rPr dirty="0" sz="1100" spc="-15">
                <a:latin typeface="Times New Roman"/>
                <a:cs typeface="Times New Roman"/>
              </a:rPr>
              <a:t>trends, </a:t>
            </a:r>
            <a:r>
              <a:rPr dirty="0" sz="1100" spc="-10">
                <a:latin typeface="Times New Roman"/>
                <a:cs typeface="Times New Roman"/>
              </a:rPr>
              <a:t>with  price </a:t>
            </a:r>
            <a:r>
              <a:rPr dirty="0" sz="1100" spc="-15">
                <a:latin typeface="Times New Roman"/>
                <a:cs typeface="Times New Roman"/>
              </a:rPr>
              <a:t>changes forming patterns that </a:t>
            </a:r>
            <a:r>
              <a:rPr dirty="0" sz="1100" spc="-5">
                <a:latin typeface="Times New Roman"/>
                <a:cs typeface="Times New Roman"/>
              </a:rPr>
              <a:t>can </a:t>
            </a:r>
            <a:r>
              <a:rPr dirty="0" sz="1100">
                <a:latin typeface="Times New Roman"/>
                <a:cs typeface="Times New Roman"/>
              </a:rPr>
              <a:t>be </a:t>
            </a:r>
            <a:r>
              <a:rPr dirty="0" sz="1100" spc="-15">
                <a:latin typeface="Times New Roman"/>
                <a:cs typeface="Times New Roman"/>
              </a:rPr>
              <a:t>recognized </a:t>
            </a:r>
            <a:r>
              <a:rPr dirty="0" sz="1100" spc="-10">
                <a:latin typeface="Times New Roman"/>
                <a:cs typeface="Times New Roman"/>
              </a:rPr>
              <a:t>and </a:t>
            </a:r>
            <a:r>
              <a:rPr dirty="0" sz="1100" spc="-30">
                <a:latin typeface="Times New Roman"/>
                <a:cs typeface="Times New Roman"/>
              </a:rPr>
              <a:t>categorized. </a:t>
            </a:r>
            <a:r>
              <a:rPr dirty="0" sz="1100" spc="-15">
                <a:latin typeface="Times New Roman"/>
                <a:cs typeface="Times New Roman"/>
              </a:rPr>
              <a:t>By </a:t>
            </a:r>
            <a:r>
              <a:rPr dirty="0" sz="1100" spc="-30">
                <a:latin typeface="Times New Roman"/>
                <a:cs typeface="Times New Roman"/>
              </a:rPr>
              <a:t>visually assessing </a:t>
            </a:r>
            <a:r>
              <a:rPr dirty="0" sz="1100" spc="-20">
                <a:latin typeface="Times New Roman"/>
                <a:cs typeface="Times New Roman"/>
              </a:rPr>
              <a:t>the  </a:t>
            </a:r>
            <a:r>
              <a:rPr dirty="0" sz="1100" spc="-30">
                <a:latin typeface="Times New Roman"/>
                <a:cs typeface="Times New Roman"/>
              </a:rPr>
              <a:t>forces </a:t>
            </a:r>
            <a:r>
              <a:rPr dirty="0" sz="1100" spc="-15">
                <a:latin typeface="Times New Roman"/>
                <a:cs typeface="Times New Roman"/>
              </a:rPr>
              <a:t>of </a:t>
            </a:r>
            <a:r>
              <a:rPr dirty="0" sz="1100" spc="-25">
                <a:latin typeface="Times New Roman"/>
                <a:cs typeface="Times New Roman"/>
              </a:rPr>
              <a:t>supply </a:t>
            </a:r>
            <a:r>
              <a:rPr dirty="0" sz="1100" spc="-20">
                <a:latin typeface="Times New Roman"/>
                <a:cs typeface="Times New Roman"/>
              </a:rPr>
              <a:t>and </a:t>
            </a:r>
            <a:r>
              <a:rPr dirty="0" sz="1100" spc="-25">
                <a:latin typeface="Times New Roman"/>
                <a:cs typeface="Times New Roman"/>
              </a:rPr>
              <a:t>demand, </a:t>
            </a:r>
            <a:r>
              <a:rPr dirty="0" sz="1100" spc="-30">
                <a:latin typeface="Times New Roman"/>
                <a:cs typeface="Times New Roman"/>
              </a:rPr>
              <a:t>technicians </a:t>
            </a:r>
            <a:r>
              <a:rPr dirty="0" sz="1100" spc="-20">
                <a:latin typeface="Times New Roman"/>
                <a:cs typeface="Times New Roman"/>
              </a:rPr>
              <a:t>hope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10">
                <a:latin typeface="Times New Roman"/>
                <a:cs typeface="Times New Roman"/>
              </a:rPr>
              <a:t>be able </a:t>
            </a:r>
            <a:r>
              <a:rPr dirty="0" sz="1100" spc="-5">
                <a:latin typeface="Times New Roman"/>
                <a:cs typeface="Times New Roman"/>
              </a:rPr>
              <a:t>to </a:t>
            </a:r>
            <a:r>
              <a:rPr dirty="0" sz="1100" spc="-15">
                <a:latin typeface="Times New Roman"/>
                <a:cs typeface="Times New Roman"/>
              </a:rPr>
              <a:t>predict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likely direction </a:t>
            </a:r>
            <a:r>
              <a:rPr dirty="0" sz="1100" spc="-5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future  </a:t>
            </a:r>
            <a:r>
              <a:rPr dirty="0" sz="1100" spc="-15">
                <a:latin typeface="Times New Roman"/>
                <a:cs typeface="Times New Roman"/>
              </a:rPr>
              <a:t>movements.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0">
                <a:latin typeface="Times New Roman"/>
                <a:cs typeface="Times New Roman"/>
              </a:rPr>
              <a:t>most basic measure </a:t>
            </a:r>
            <a:r>
              <a:rPr dirty="0" sz="1100" spc="-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stock's direction </a:t>
            </a:r>
            <a:r>
              <a:rPr dirty="0" sz="1100" spc="-10">
                <a:latin typeface="Times New Roman"/>
                <a:cs typeface="Times New Roman"/>
              </a:rPr>
              <a:t>is the </a:t>
            </a:r>
            <a:r>
              <a:rPr dirty="0" sz="1100" spc="-20" b="1">
                <a:latin typeface="Times New Roman"/>
                <a:cs typeface="Times New Roman"/>
              </a:rPr>
              <a:t>trendline</a:t>
            </a:r>
            <a:r>
              <a:rPr dirty="0" sz="1100" spc="-20">
                <a:latin typeface="Times New Roman"/>
                <a:cs typeface="Times New Roman"/>
              </a:rPr>
              <a:t>, </a:t>
            </a:r>
            <a:r>
              <a:rPr dirty="0" sz="1100" spc="-10">
                <a:latin typeface="Times New Roman"/>
                <a:cs typeface="Times New Roman"/>
              </a:rPr>
              <a:t>which simply </a:t>
            </a:r>
            <a:r>
              <a:rPr dirty="0" sz="1100" spc="-20">
                <a:latin typeface="Times New Roman"/>
                <a:cs typeface="Times New Roman"/>
              </a:rPr>
              <a:t>shows 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direction </a:t>
            </a:r>
            <a:r>
              <a:rPr dirty="0" sz="1100" spc="-15">
                <a:latin typeface="Times New Roman"/>
                <a:cs typeface="Times New Roman"/>
              </a:rPr>
              <a:t>the stock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 spc="-15">
                <a:latin typeface="Times New Roman"/>
                <a:cs typeface="Times New Roman"/>
              </a:rPr>
              <a:t>moving. If </a:t>
            </a:r>
            <a:r>
              <a:rPr dirty="0" sz="1100" spc="-25">
                <a:latin typeface="Times New Roman"/>
                <a:cs typeface="Times New Roman"/>
              </a:rPr>
              <a:t>demand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30">
                <a:latin typeface="Times New Roman"/>
                <a:cs typeface="Times New Roman"/>
              </a:rPr>
              <a:t>increasing </a:t>
            </a:r>
            <a:r>
              <a:rPr dirty="0" sz="1100" spc="-25">
                <a:latin typeface="Times New Roman"/>
                <a:cs typeface="Times New Roman"/>
              </a:rPr>
              <a:t>more </a:t>
            </a:r>
            <a:r>
              <a:rPr dirty="0" sz="1100" spc="-30">
                <a:latin typeface="Times New Roman"/>
                <a:cs typeface="Times New Roman"/>
              </a:rPr>
              <a:t>rapidly </a:t>
            </a:r>
            <a:r>
              <a:rPr dirty="0" sz="1100" spc="-25">
                <a:latin typeface="Times New Roman"/>
                <a:cs typeface="Times New Roman"/>
              </a:rPr>
              <a:t>than </a:t>
            </a:r>
            <a:r>
              <a:rPr dirty="0" sz="1100" spc="-30">
                <a:latin typeface="Times New Roman"/>
                <a:cs typeface="Times New Roman"/>
              </a:rPr>
              <a:t>supply </a:t>
            </a:r>
            <a:r>
              <a:rPr dirty="0" sz="1100" spc="-20">
                <a:latin typeface="Times New Roman"/>
                <a:cs typeface="Times New Roman"/>
              </a:rPr>
              <a:t>and the </a:t>
            </a:r>
            <a:r>
              <a:rPr dirty="0" sz="1100" spc="-35">
                <a:latin typeface="Times New Roman"/>
                <a:cs typeface="Times New Roman"/>
              </a:rPr>
              <a:t>stock  </a:t>
            </a:r>
            <a:r>
              <a:rPr dirty="0" sz="1100" spc="-25">
                <a:latin typeface="Times New Roman"/>
                <a:cs typeface="Times New Roman"/>
              </a:rPr>
              <a:t>shows </a:t>
            </a:r>
            <a:r>
              <a:rPr dirty="0" sz="1100" spc="-30">
                <a:latin typeface="Times New Roman"/>
                <a:cs typeface="Times New Roman"/>
              </a:rPr>
              <a:t>successively higher </a:t>
            </a:r>
            <a:r>
              <a:rPr dirty="0" sz="1100" spc="-15">
                <a:latin typeface="Times New Roman"/>
                <a:cs typeface="Times New Roman"/>
              </a:rPr>
              <a:t>low </a:t>
            </a:r>
            <a:r>
              <a:rPr dirty="0" sz="1100" spc="-25">
                <a:latin typeface="Times New Roman"/>
                <a:cs typeface="Times New Roman"/>
              </a:rPr>
              <a:t>points, </a:t>
            </a:r>
            <a:r>
              <a:rPr dirty="0" sz="1100" spc="-15">
                <a:latin typeface="Times New Roman"/>
                <a:cs typeface="Times New Roman"/>
              </a:rPr>
              <a:t>it is </a:t>
            </a:r>
            <a:r>
              <a:rPr dirty="0" sz="1100" spc="-10">
                <a:latin typeface="Times New Roman"/>
                <a:cs typeface="Times New Roman"/>
              </a:rPr>
              <a:t>in an </a:t>
            </a:r>
            <a:r>
              <a:rPr dirty="0" sz="1100" spc="-25">
                <a:latin typeface="Times New Roman"/>
                <a:cs typeface="Times New Roman"/>
              </a:rPr>
              <a:t>uptrend. Consistently </a:t>
            </a:r>
            <a:r>
              <a:rPr dirty="0" sz="1100" spc="-20">
                <a:latin typeface="Times New Roman"/>
                <a:cs typeface="Times New Roman"/>
              </a:rPr>
              <a:t>lower highs </a:t>
            </a:r>
            <a:r>
              <a:rPr dirty="0" sz="1100" spc="-25">
                <a:latin typeface="Times New Roman"/>
                <a:cs typeface="Times New Roman"/>
              </a:rPr>
              <a:t>indicate </a:t>
            </a:r>
            <a:r>
              <a:rPr dirty="0" sz="1100" spc="-30">
                <a:latin typeface="Times New Roman"/>
                <a:cs typeface="Times New Roman"/>
              </a:rPr>
              <a:t>that  </a:t>
            </a:r>
            <a:r>
              <a:rPr dirty="0" sz="1100" spc="-20">
                <a:latin typeface="Times New Roman"/>
                <a:cs typeface="Times New Roman"/>
              </a:rPr>
              <a:t>supply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increasing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more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rapidly,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and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stock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downtrend.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Obviously,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investors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seek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to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buy  </a:t>
            </a: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an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uptrend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and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sell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on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downtrend.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3500" marR="55880">
              <a:lnSpc>
                <a:spcPct val="98300"/>
              </a:lnSpc>
            </a:pPr>
            <a:r>
              <a:rPr dirty="0" sz="1100" spc="-25">
                <a:latin typeface="Times New Roman"/>
                <a:cs typeface="Times New Roman"/>
              </a:rPr>
              <a:t>Technicians </a:t>
            </a:r>
            <a:r>
              <a:rPr dirty="0" sz="1100" spc="-15">
                <a:latin typeface="Times New Roman"/>
                <a:cs typeface="Times New Roman"/>
              </a:rPr>
              <a:t>seek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identify certain signals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chart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stock prices, </a:t>
            </a:r>
            <a:r>
              <a:rPr dirty="0" sz="1100" spc="-10">
                <a:latin typeface="Times New Roman"/>
                <a:cs typeface="Times New Roman"/>
              </a:rPr>
              <a:t>and </a:t>
            </a:r>
            <a:r>
              <a:rPr dirty="0" sz="1100" spc="-15">
                <a:latin typeface="Times New Roman"/>
                <a:cs typeface="Times New Roman"/>
              </a:rPr>
              <a:t>use </a:t>
            </a:r>
            <a:r>
              <a:rPr dirty="0" sz="1100" spc="-25">
                <a:latin typeface="Times New Roman"/>
                <a:cs typeface="Times New Roman"/>
              </a:rPr>
              <a:t>certainly </a:t>
            </a:r>
            <a:r>
              <a:rPr dirty="0" sz="1100" spc="-30">
                <a:latin typeface="Times New Roman"/>
                <a:cs typeface="Times New Roman"/>
              </a:rPr>
              <a:t>terminology  </a:t>
            </a:r>
            <a:r>
              <a:rPr dirty="0" sz="1100" spc="-15">
                <a:latin typeface="Times New Roman"/>
                <a:cs typeface="Times New Roman"/>
              </a:rPr>
              <a:t>to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describe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events.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support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level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level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of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price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(or</a:t>
            </a:r>
            <a:r>
              <a:rPr dirty="0" baseline="-11111" sz="1125" spc="-44">
                <a:latin typeface="Times New Roman"/>
                <a:cs typeface="Times New Roman"/>
              </a:rPr>
              <a:t>,</a:t>
            </a:r>
            <a:r>
              <a:rPr dirty="0" baseline="-11111" sz="1125" spc="-89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more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correctly,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price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range)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at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which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technician expects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significant increase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demand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stock.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20">
                <a:latin typeface="Times New Roman"/>
                <a:cs typeface="Times New Roman"/>
              </a:rPr>
              <a:t>other words,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0">
                <a:latin typeface="Times New Roman"/>
                <a:cs typeface="Times New Roman"/>
              </a:rPr>
              <a:t>lower bound 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25">
                <a:latin typeface="Times New Roman"/>
                <a:cs typeface="Times New Roman"/>
              </a:rPr>
              <a:t>price </a:t>
            </a:r>
            <a:r>
              <a:rPr dirty="0" sz="1100" spc="-20">
                <a:latin typeface="Times New Roman"/>
                <a:cs typeface="Times New Roman"/>
              </a:rPr>
              <a:t>where </a:t>
            </a:r>
            <a:r>
              <a:rPr dirty="0" sz="1100" spc="-15">
                <a:latin typeface="Times New Roman"/>
                <a:cs typeface="Times New Roman"/>
              </a:rPr>
              <a:t>it is </a:t>
            </a:r>
            <a:r>
              <a:rPr dirty="0" sz="1100" spc="-25">
                <a:latin typeface="Times New Roman"/>
                <a:cs typeface="Times New Roman"/>
              </a:rPr>
              <a:t>expected that buyers </a:t>
            </a:r>
            <a:r>
              <a:rPr dirty="0" sz="1100" spc="-20">
                <a:latin typeface="Times New Roman"/>
                <a:cs typeface="Times New Roman"/>
              </a:rPr>
              <a:t>will </a:t>
            </a:r>
            <a:r>
              <a:rPr dirty="0" sz="1100" spc="-35">
                <a:latin typeface="Times New Roman"/>
                <a:cs typeface="Times New Roman"/>
              </a:rPr>
              <a:t>act, </a:t>
            </a:r>
            <a:r>
              <a:rPr dirty="0" sz="1100" spc="-40">
                <a:latin typeface="Times New Roman"/>
                <a:cs typeface="Times New Roman"/>
              </a:rPr>
              <a:t>supporting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35">
                <a:latin typeface="Times New Roman"/>
                <a:cs typeface="Times New Roman"/>
              </a:rPr>
              <a:t>price </a:t>
            </a:r>
            <a:r>
              <a:rPr dirty="0" sz="1100" spc="-25">
                <a:latin typeface="Times New Roman"/>
                <a:cs typeface="Times New Roman"/>
              </a:rPr>
              <a:t>and </a:t>
            </a:r>
            <a:r>
              <a:rPr dirty="0" sz="1100" spc="-40">
                <a:latin typeface="Times New Roman"/>
                <a:cs typeface="Times New Roman"/>
              </a:rPr>
              <a:t>preventing additional </a:t>
            </a:r>
            <a:r>
              <a:rPr dirty="0" sz="1100" spc="-35">
                <a:latin typeface="Times New Roman"/>
                <a:cs typeface="Times New Roman"/>
              </a:rPr>
              <a:t>price  </a:t>
            </a:r>
            <a:r>
              <a:rPr dirty="0" sz="1100" spc="-40">
                <a:latin typeface="Times New Roman"/>
                <a:cs typeface="Times New Roman"/>
              </a:rPr>
              <a:t>declines.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resistance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level,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other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hand,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level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of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price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(range)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at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which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technician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expects 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significant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increase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supply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of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stock.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other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words,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an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upper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bound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on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price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where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sellers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are  </a:t>
            </a:r>
            <a:r>
              <a:rPr dirty="0" sz="1100" spc="-40">
                <a:latin typeface="Times New Roman"/>
                <a:cs typeface="Times New Roman"/>
              </a:rPr>
              <a:t>expected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to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act,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providing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resistance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to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any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further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rise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63500" marR="56515">
              <a:lnSpc>
                <a:spcPts val="1300"/>
              </a:lnSpc>
            </a:pPr>
            <a:r>
              <a:rPr dirty="0" sz="1100" spc="-35">
                <a:latin typeface="Times New Roman"/>
                <a:cs typeface="Times New Roman"/>
              </a:rPr>
              <a:t>Support levels </a:t>
            </a:r>
            <a:r>
              <a:rPr dirty="0" sz="1100" spc="-30">
                <a:latin typeface="Times New Roman"/>
                <a:cs typeface="Times New Roman"/>
              </a:rPr>
              <a:t>tend </a:t>
            </a:r>
            <a:r>
              <a:rPr dirty="0" sz="1100" spc="-20">
                <a:latin typeface="Times New Roman"/>
                <a:cs typeface="Times New Roman"/>
              </a:rPr>
              <a:t>to </a:t>
            </a:r>
            <a:r>
              <a:rPr dirty="0" sz="1100" spc="-35">
                <a:latin typeface="Times New Roman"/>
                <a:cs typeface="Times New Roman"/>
              </a:rPr>
              <a:t>develop </a:t>
            </a:r>
            <a:r>
              <a:rPr dirty="0" sz="1100" spc="-30">
                <a:latin typeface="Times New Roman"/>
                <a:cs typeface="Times New Roman"/>
              </a:rPr>
              <a:t>when </a:t>
            </a:r>
            <a:r>
              <a:rPr dirty="0" sz="1100" spc="-35">
                <a:latin typeface="Times New Roman"/>
                <a:cs typeface="Times New Roman"/>
              </a:rPr>
              <a:t>profit taking causes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5">
                <a:latin typeface="Times New Roman"/>
                <a:cs typeface="Times New Roman"/>
              </a:rPr>
              <a:t>reversal </a:t>
            </a:r>
            <a:r>
              <a:rPr dirty="0" sz="1100" spc="-20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5">
                <a:latin typeface="Times New Roman"/>
                <a:cs typeface="Times New Roman"/>
              </a:rPr>
              <a:t>stock's price </a:t>
            </a:r>
            <a:r>
              <a:rPr dirty="0" sz="1100" spc="-40">
                <a:latin typeface="Times New Roman"/>
                <a:cs typeface="Times New Roman"/>
              </a:rPr>
              <a:t>following </a:t>
            </a:r>
            <a:r>
              <a:rPr dirty="0" sz="1100" spc="-20">
                <a:latin typeface="Times New Roman"/>
                <a:cs typeface="Times New Roman"/>
              </a:rPr>
              <a:t>an  </a:t>
            </a:r>
            <a:r>
              <a:rPr dirty="0" sz="1100" spc="-45">
                <a:latin typeface="Times New Roman"/>
                <a:cs typeface="Times New Roman"/>
              </a:rPr>
              <a:t>increase;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investors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who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did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not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purchase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earlier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are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now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willing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to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buy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at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this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price,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which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becomes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marL="1249045">
              <a:lnSpc>
                <a:spcPct val="100000"/>
              </a:lnSpc>
              <a:spcBef>
                <a:spcPts val="950"/>
              </a:spcBef>
              <a:tabLst>
                <a:tab pos="5227955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60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41620" cy="366014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-35">
                <a:latin typeface="Times New Roman"/>
                <a:cs typeface="Times New Roman"/>
              </a:rPr>
              <a:t>support level. </a:t>
            </a:r>
            <a:r>
              <a:rPr dirty="0" sz="1100" spc="-40">
                <a:latin typeface="Times New Roman"/>
                <a:cs typeface="Times New Roman"/>
              </a:rPr>
              <a:t>Resistance </a:t>
            </a:r>
            <a:r>
              <a:rPr dirty="0" sz="1100" spc="-35">
                <a:latin typeface="Times New Roman"/>
                <a:cs typeface="Times New Roman"/>
              </a:rPr>
              <a:t>levels </a:t>
            </a:r>
            <a:r>
              <a:rPr dirty="0" sz="1100" spc="-30">
                <a:latin typeface="Times New Roman"/>
                <a:cs typeface="Times New Roman"/>
              </a:rPr>
              <a:t>tend </a:t>
            </a:r>
            <a:r>
              <a:rPr dirty="0" sz="1100" spc="-20">
                <a:latin typeface="Times New Roman"/>
                <a:cs typeface="Times New Roman"/>
              </a:rPr>
              <a:t>to </a:t>
            </a:r>
            <a:r>
              <a:rPr dirty="0" sz="1100" spc="-35">
                <a:latin typeface="Times New Roman"/>
                <a:cs typeface="Times New Roman"/>
              </a:rPr>
              <a:t>develop after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5">
                <a:latin typeface="Times New Roman"/>
                <a:cs typeface="Times New Roman"/>
              </a:rPr>
              <a:t>stock </a:t>
            </a:r>
            <a:r>
              <a:rPr dirty="0" sz="1100" spc="-40">
                <a:latin typeface="Times New Roman"/>
                <a:cs typeface="Times New Roman"/>
              </a:rPr>
              <a:t>declines </a:t>
            </a:r>
            <a:r>
              <a:rPr dirty="0" sz="1100" spc="-30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40">
                <a:latin typeface="Times New Roman"/>
                <a:cs typeface="Times New Roman"/>
              </a:rPr>
              <a:t>higher level. Investors </a:t>
            </a:r>
            <a:r>
              <a:rPr dirty="0" sz="1100" spc="-45">
                <a:latin typeface="Times New Roman"/>
                <a:cs typeface="Times New Roman"/>
              </a:rPr>
              <a:t>are  </a:t>
            </a:r>
            <a:r>
              <a:rPr dirty="0" sz="1100" spc="-40">
                <a:latin typeface="Times New Roman"/>
                <a:cs typeface="Times New Roman"/>
              </a:rPr>
              <a:t>waiting </a:t>
            </a:r>
            <a:r>
              <a:rPr dirty="0" sz="1100" spc="-20">
                <a:latin typeface="Times New Roman"/>
                <a:cs typeface="Times New Roman"/>
              </a:rPr>
              <a:t>to </a:t>
            </a:r>
            <a:r>
              <a:rPr dirty="0" sz="1100" spc="-35">
                <a:latin typeface="Times New Roman"/>
                <a:cs typeface="Times New Roman"/>
              </a:rPr>
              <a:t>sell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stocks </a:t>
            </a:r>
            <a:r>
              <a:rPr dirty="0" sz="1100" spc="-20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40">
                <a:latin typeface="Times New Roman"/>
                <a:cs typeface="Times New Roman"/>
              </a:rPr>
              <a:t>certain recovery </a:t>
            </a:r>
            <a:r>
              <a:rPr dirty="0" sz="1100" spc="-30">
                <a:latin typeface="Times New Roman"/>
                <a:cs typeface="Times New Roman"/>
              </a:rPr>
              <a:t>point. </a:t>
            </a:r>
            <a:r>
              <a:rPr dirty="0" sz="1100" spc="-10">
                <a:latin typeface="Times New Roman"/>
                <a:cs typeface="Times New Roman"/>
              </a:rPr>
              <a:t>At </a:t>
            </a:r>
            <a:r>
              <a:rPr dirty="0" sz="1100" spc="-30">
                <a:latin typeface="Times New Roman"/>
                <a:cs typeface="Times New Roman"/>
              </a:rPr>
              <a:t>certain </a:t>
            </a:r>
            <a:r>
              <a:rPr dirty="0" sz="1100" spc="-25">
                <a:latin typeface="Times New Roman"/>
                <a:cs typeface="Times New Roman"/>
              </a:rPr>
              <a:t>price </a:t>
            </a:r>
            <a:r>
              <a:rPr dirty="0" sz="1100" spc="-30">
                <a:latin typeface="Times New Roman"/>
                <a:cs typeface="Times New Roman"/>
              </a:rPr>
              <a:t>levels, therefore,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0">
                <a:latin typeface="Times New Roman"/>
                <a:cs typeface="Times New Roman"/>
              </a:rPr>
              <a:t>significant  increase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supply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occurs,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price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will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encounter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50">
                <a:latin typeface="Times New Roman"/>
                <a:cs typeface="Times New Roman"/>
              </a:rPr>
              <a:t>resistance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moving</a:t>
            </a:r>
            <a:r>
              <a:rPr dirty="0" sz="1100" spc="-12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beyond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this</a:t>
            </a:r>
            <a:r>
              <a:rPr dirty="0" sz="1100" spc="-12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level.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-10">
                <a:latin typeface="Times New Roman"/>
                <a:cs typeface="Times New Roman"/>
              </a:rPr>
              <a:t>As </a:t>
            </a:r>
            <a:r>
              <a:rPr dirty="0" sz="1100" spc="-35">
                <a:latin typeface="Times New Roman"/>
                <a:cs typeface="Times New Roman"/>
              </a:rPr>
              <a:t>noted,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40">
                <a:latin typeface="Times New Roman"/>
                <a:cs typeface="Times New Roman"/>
              </a:rPr>
              <a:t>trendline </a:t>
            </a:r>
            <a:r>
              <a:rPr dirty="0" sz="1100" spc="-2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5">
                <a:latin typeface="Times New Roman"/>
                <a:cs typeface="Times New Roman"/>
              </a:rPr>
              <a:t>line </a:t>
            </a:r>
            <a:r>
              <a:rPr dirty="0" sz="1100" spc="-30">
                <a:latin typeface="Times New Roman"/>
                <a:cs typeface="Times New Roman"/>
              </a:rPr>
              <a:t>drawn </a:t>
            </a:r>
            <a:r>
              <a:rPr dirty="0" sz="1100" spc="-20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5">
                <a:latin typeface="Times New Roman"/>
                <a:cs typeface="Times New Roman"/>
              </a:rPr>
              <a:t>chart </a:t>
            </a:r>
            <a:r>
              <a:rPr dirty="0" sz="1100" spc="-20">
                <a:latin typeface="Times New Roman"/>
                <a:cs typeface="Times New Roman"/>
              </a:rPr>
              <a:t>to </a:t>
            </a:r>
            <a:r>
              <a:rPr dirty="0" sz="1100" spc="-40">
                <a:latin typeface="Times New Roman"/>
                <a:cs typeface="Times New Roman"/>
              </a:rPr>
              <a:t>identify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40">
                <a:latin typeface="Times New Roman"/>
                <a:cs typeface="Times New Roman"/>
              </a:rPr>
              <a:t>trend. </a:t>
            </a:r>
            <a:r>
              <a:rPr dirty="0" sz="1100" spc="-2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5">
                <a:latin typeface="Times New Roman"/>
                <a:cs typeface="Times New Roman"/>
              </a:rPr>
              <a:t>trend </a:t>
            </a:r>
            <a:r>
              <a:rPr dirty="0" sz="1100" spc="-40">
                <a:latin typeface="Times New Roman"/>
                <a:cs typeface="Times New Roman"/>
              </a:rPr>
              <a:t>exhibits </a:t>
            </a:r>
            <a:r>
              <a:rPr dirty="0" sz="1100" spc="-25">
                <a:latin typeface="Times New Roman"/>
                <a:cs typeface="Times New Roman"/>
              </a:rPr>
              <a:t>support </a:t>
            </a:r>
            <a:r>
              <a:rPr dirty="0" sz="1100" spc="-15">
                <a:latin typeface="Times New Roman"/>
                <a:cs typeface="Times New Roman"/>
              </a:rPr>
              <a:t>and  </a:t>
            </a:r>
            <a:r>
              <a:rPr dirty="0" sz="1100" spc="-25">
                <a:latin typeface="Times New Roman"/>
                <a:cs typeface="Times New Roman"/>
              </a:rPr>
              <a:t>resistance levels </a:t>
            </a:r>
            <a:r>
              <a:rPr dirty="0" sz="1100" spc="-30">
                <a:latin typeface="Times New Roman"/>
                <a:cs typeface="Times New Roman"/>
              </a:rPr>
              <a:t>simultaneously </a:t>
            </a:r>
            <a:r>
              <a:rPr dirty="0" sz="1100" spc="-25">
                <a:latin typeface="Times New Roman"/>
                <a:cs typeface="Times New Roman"/>
              </a:rPr>
              <a:t>that appear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5">
                <a:latin typeface="Times New Roman"/>
                <a:cs typeface="Times New Roman"/>
              </a:rPr>
              <a:t>be </a:t>
            </a:r>
            <a:r>
              <a:rPr dirty="0" sz="1100" spc="-20">
                <a:latin typeface="Times New Roman"/>
                <a:cs typeface="Times New Roman"/>
              </a:rPr>
              <a:t>well </a:t>
            </a:r>
            <a:r>
              <a:rPr dirty="0" sz="1100" spc="-25">
                <a:latin typeface="Times New Roman"/>
                <a:cs typeface="Times New Roman"/>
              </a:rPr>
              <a:t>defined,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trend </a:t>
            </a:r>
            <a:r>
              <a:rPr dirty="0" sz="1100" spc="-45">
                <a:latin typeface="Times New Roman"/>
                <a:cs typeface="Times New Roman"/>
              </a:rPr>
              <a:t>lines </a:t>
            </a:r>
            <a:r>
              <a:rPr dirty="0" sz="1100" spc="-35">
                <a:latin typeface="Times New Roman"/>
                <a:cs typeface="Times New Roman"/>
              </a:rPr>
              <a:t>are </a:t>
            </a:r>
            <a:r>
              <a:rPr dirty="0" sz="1100" spc="-50">
                <a:latin typeface="Times New Roman"/>
                <a:cs typeface="Times New Roman"/>
              </a:rPr>
              <a:t>referred </a:t>
            </a:r>
            <a:r>
              <a:rPr dirty="0" sz="1100" spc="-25">
                <a:latin typeface="Times New Roman"/>
                <a:cs typeface="Times New Roman"/>
              </a:rPr>
              <a:t>to as  </a:t>
            </a:r>
            <a:r>
              <a:rPr dirty="0" sz="1100" spc="-50" i="1">
                <a:latin typeface="Times New Roman"/>
                <a:cs typeface="Times New Roman"/>
              </a:rPr>
              <a:t>channel </a:t>
            </a:r>
            <a:r>
              <a:rPr dirty="0" sz="1100" spc="-50">
                <a:latin typeface="Times New Roman"/>
                <a:cs typeface="Times New Roman"/>
              </a:rPr>
              <a:t>lines, </a:t>
            </a:r>
            <a:r>
              <a:rPr dirty="0" sz="1100" spc="-35">
                <a:latin typeface="Times New Roman"/>
                <a:cs typeface="Times New Roman"/>
              </a:rPr>
              <a:t>and </a:t>
            </a:r>
            <a:r>
              <a:rPr dirty="0" sz="1100" spc="-45">
                <a:latin typeface="Times New Roman"/>
                <a:cs typeface="Times New Roman"/>
              </a:rPr>
              <a:t>price </a:t>
            </a:r>
            <a:r>
              <a:rPr dirty="0" sz="1100" spc="-30">
                <a:latin typeface="Times New Roman"/>
                <a:cs typeface="Times New Roman"/>
              </a:rPr>
              <a:t>is </a:t>
            </a:r>
            <a:r>
              <a:rPr dirty="0" sz="1100" spc="-45">
                <a:latin typeface="Times New Roman"/>
                <a:cs typeface="Times New Roman"/>
              </a:rPr>
              <a:t>said </a:t>
            </a:r>
            <a:r>
              <a:rPr dirty="0" sz="1100" spc="-25">
                <a:latin typeface="Times New Roman"/>
                <a:cs typeface="Times New Roman"/>
              </a:rPr>
              <a:t>to </a:t>
            </a:r>
            <a:r>
              <a:rPr dirty="0" sz="1100" spc="-40">
                <a:latin typeface="Times New Roman"/>
                <a:cs typeface="Times New Roman"/>
              </a:rPr>
              <a:t>move </a:t>
            </a:r>
            <a:r>
              <a:rPr dirty="0" sz="1100" spc="-50">
                <a:latin typeface="Times New Roman"/>
                <a:cs typeface="Times New Roman"/>
              </a:rPr>
              <a:t>between </a:t>
            </a:r>
            <a:r>
              <a:rPr dirty="0" sz="1100" spc="-35">
                <a:latin typeface="Times New Roman"/>
                <a:cs typeface="Times New Roman"/>
              </a:rPr>
              <a:t>the </a:t>
            </a:r>
            <a:r>
              <a:rPr dirty="0" sz="1100" spc="-45">
                <a:latin typeface="Times New Roman"/>
                <a:cs typeface="Times New Roman"/>
              </a:rPr>
              <a:t>upper </a:t>
            </a:r>
            <a:r>
              <a:rPr dirty="0" sz="1100" spc="-50">
                <a:latin typeface="Times New Roman"/>
                <a:cs typeface="Times New Roman"/>
              </a:rPr>
              <a:t>channel </a:t>
            </a:r>
            <a:r>
              <a:rPr dirty="0" sz="1100" spc="-15">
                <a:latin typeface="Times New Roman"/>
                <a:cs typeface="Times New Roman"/>
              </a:rPr>
              <a:t>line and the </a:t>
            </a:r>
            <a:r>
              <a:rPr dirty="0" sz="1100" spc="-20">
                <a:latin typeface="Times New Roman"/>
                <a:cs typeface="Times New Roman"/>
              </a:rPr>
              <a:t>lower channel line.  </a:t>
            </a:r>
            <a:r>
              <a:rPr dirty="0" sz="1100" spc="-15" i="1">
                <a:latin typeface="Times New Roman"/>
                <a:cs typeface="Times New Roman"/>
              </a:rPr>
              <a:t>Momentum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 spc="-20">
                <a:latin typeface="Times New Roman"/>
                <a:cs typeface="Times New Roman"/>
              </a:rPr>
              <a:t>used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indicate </a:t>
            </a:r>
            <a:r>
              <a:rPr dirty="0" sz="1100" spc="-15">
                <a:latin typeface="Times New Roman"/>
                <a:cs typeface="Times New Roman"/>
              </a:rPr>
              <a:t>the speed with which </a:t>
            </a:r>
            <a:r>
              <a:rPr dirty="0" sz="1100" spc="-35">
                <a:latin typeface="Times New Roman"/>
                <a:cs typeface="Times New Roman"/>
              </a:rPr>
              <a:t>prices </a:t>
            </a:r>
            <a:r>
              <a:rPr dirty="0" sz="1100" spc="-20">
                <a:latin typeface="Times New Roman"/>
                <a:cs typeface="Times New Roman"/>
              </a:rPr>
              <a:t>are </a:t>
            </a:r>
            <a:r>
              <a:rPr dirty="0" sz="1100" spc="-35">
                <a:latin typeface="Times New Roman"/>
                <a:cs typeface="Times New Roman"/>
              </a:rPr>
              <a:t>changing, </a:t>
            </a:r>
            <a:r>
              <a:rPr dirty="0" sz="1100" spc="-20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0">
                <a:latin typeface="Times New Roman"/>
                <a:cs typeface="Times New Roman"/>
              </a:rPr>
              <a:t>number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-40">
                <a:latin typeface="Times New Roman"/>
                <a:cs typeface="Times New Roman"/>
              </a:rPr>
              <a:t>measures  </a:t>
            </a:r>
            <a:r>
              <a:rPr dirty="0" sz="1100" spc="-15">
                <a:latin typeface="Times New Roman"/>
                <a:cs typeface="Times New Roman"/>
              </a:rPr>
              <a:t>of </a:t>
            </a:r>
            <a:r>
              <a:rPr dirty="0" sz="1100" spc="-30">
                <a:latin typeface="Times New Roman"/>
                <a:cs typeface="Times New Roman"/>
              </a:rPr>
              <a:t>momentum exist, referred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as </a:t>
            </a:r>
            <a:r>
              <a:rPr dirty="0" sz="1100" spc="-30">
                <a:latin typeface="Times New Roman"/>
                <a:cs typeface="Times New Roman"/>
              </a:rPr>
              <a:t>momentum </a:t>
            </a:r>
            <a:r>
              <a:rPr dirty="0" sz="1100" spc="-35">
                <a:latin typeface="Times New Roman"/>
                <a:cs typeface="Times New Roman"/>
              </a:rPr>
              <a:t>indicators. </a:t>
            </a:r>
            <a:r>
              <a:rPr dirty="0" sz="1100" spc="-2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0">
                <a:latin typeface="Times New Roman"/>
                <a:cs typeface="Times New Roman"/>
              </a:rPr>
              <a:t>change </a:t>
            </a:r>
            <a:r>
              <a:rPr dirty="0" sz="1100" spc="-15">
                <a:latin typeface="Times New Roman"/>
                <a:cs typeface="Times New Roman"/>
              </a:rPr>
              <a:t>in </a:t>
            </a:r>
            <a:r>
              <a:rPr dirty="0" sz="1100" spc="-35">
                <a:latin typeface="Times New Roman"/>
                <a:cs typeface="Times New Roman"/>
              </a:rPr>
              <a:t>direction </a:t>
            </a:r>
            <a:r>
              <a:rPr dirty="0" sz="1100" spc="-30">
                <a:latin typeface="Times New Roman"/>
                <a:cs typeface="Times New Roman"/>
              </a:rPr>
              <a:t>occurs </a:t>
            </a:r>
            <a:r>
              <a:rPr dirty="0" sz="1100" spc="-1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-35">
                <a:latin typeface="Times New Roman"/>
                <a:cs typeface="Times New Roman"/>
              </a:rPr>
              <a:t>short-term </a:t>
            </a:r>
            <a:r>
              <a:rPr dirty="0" sz="1100" spc="-30">
                <a:latin typeface="Times New Roman"/>
                <a:cs typeface="Times New Roman"/>
              </a:rPr>
              <a:t>trend, </a:t>
            </a:r>
            <a:r>
              <a:rPr dirty="0" sz="1100" spc="-35">
                <a:latin typeface="Times New Roman"/>
                <a:cs typeface="Times New Roman"/>
              </a:rPr>
              <a:t>technicians </a:t>
            </a:r>
            <a:r>
              <a:rPr dirty="0" sz="1100" spc="-25">
                <a:latin typeface="Times New Roman"/>
                <a:cs typeface="Times New Roman"/>
              </a:rPr>
              <a:t>say </a:t>
            </a:r>
            <a:r>
              <a:rPr dirty="0" sz="1100" spc="-30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5">
                <a:latin typeface="Times New Roman"/>
                <a:cs typeface="Times New Roman"/>
              </a:rPr>
              <a:t>reversal </a:t>
            </a:r>
            <a:r>
              <a:rPr dirty="0" sz="1100" spc="-25">
                <a:latin typeface="Times New Roman"/>
                <a:cs typeface="Times New Roman"/>
              </a:rPr>
              <a:t>has </a:t>
            </a:r>
            <a:r>
              <a:rPr dirty="0" sz="1100" spc="-35">
                <a:latin typeface="Times New Roman"/>
                <a:cs typeface="Times New Roman"/>
              </a:rPr>
              <a:t>occurred.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-35">
                <a:latin typeface="Times New Roman"/>
                <a:cs typeface="Times New Roman"/>
              </a:rPr>
              <a:t>correction </a:t>
            </a:r>
            <a:r>
              <a:rPr dirty="0" sz="1100" spc="-30">
                <a:latin typeface="Times New Roman"/>
                <a:cs typeface="Times New Roman"/>
              </a:rPr>
              <a:t>occurs </a:t>
            </a:r>
            <a:r>
              <a:rPr dirty="0" sz="1100" spc="-25">
                <a:latin typeface="Times New Roman"/>
                <a:cs typeface="Times New Roman"/>
              </a:rPr>
              <a:t>when the </a:t>
            </a:r>
            <a:r>
              <a:rPr dirty="0" sz="1100" spc="-40">
                <a:latin typeface="Times New Roman"/>
                <a:cs typeface="Times New Roman"/>
              </a:rPr>
              <a:t>reversal  </a:t>
            </a:r>
            <a:r>
              <a:rPr dirty="0" sz="1100" spc="-35">
                <a:latin typeface="Times New Roman"/>
                <a:cs typeface="Times New Roman"/>
              </a:rPr>
              <a:t>involves </a:t>
            </a:r>
            <a:r>
              <a:rPr dirty="0" sz="1100" spc="-30">
                <a:latin typeface="Times New Roman"/>
                <a:cs typeface="Times New Roman"/>
              </a:rPr>
              <a:t>only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40">
                <a:latin typeface="Times New Roman"/>
                <a:cs typeface="Times New Roman"/>
              </a:rPr>
              <a:t>partial retracing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30">
                <a:latin typeface="Times New Roman"/>
                <a:cs typeface="Times New Roman"/>
              </a:rPr>
              <a:t>prior </a:t>
            </a:r>
            <a:r>
              <a:rPr dirty="0" sz="1100" spc="-35">
                <a:latin typeface="Times New Roman"/>
                <a:cs typeface="Times New Roman"/>
              </a:rPr>
              <a:t>movement. </a:t>
            </a:r>
            <a:r>
              <a:rPr dirty="0" sz="1100" spc="-40">
                <a:latin typeface="Times New Roman"/>
                <a:cs typeface="Times New Roman"/>
              </a:rPr>
              <a:t>Corrections </a:t>
            </a:r>
            <a:r>
              <a:rPr dirty="0" sz="1100" spc="-25">
                <a:latin typeface="Times New Roman"/>
                <a:cs typeface="Times New Roman"/>
              </a:rPr>
              <a:t>may </a:t>
            </a:r>
            <a:r>
              <a:rPr dirty="0" sz="1100" spc="-15">
                <a:latin typeface="Times New Roman"/>
                <a:cs typeface="Times New Roman"/>
              </a:rPr>
              <a:t>be </a:t>
            </a:r>
            <a:r>
              <a:rPr dirty="0" sz="1100" spc="-35">
                <a:latin typeface="Times New Roman"/>
                <a:cs typeface="Times New Roman"/>
              </a:rPr>
              <a:t>followed </a:t>
            </a:r>
            <a:r>
              <a:rPr dirty="0" sz="1100" spc="-15">
                <a:latin typeface="Times New Roman"/>
                <a:cs typeface="Times New Roman"/>
              </a:rPr>
              <a:t>by </a:t>
            </a:r>
            <a:r>
              <a:rPr dirty="0" sz="1100" spc="-35">
                <a:latin typeface="Times New Roman"/>
                <a:cs typeface="Times New Roman"/>
              </a:rPr>
              <a:t>periods </a:t>
            </a:r>
            <a:r>
              <a:rPr dirty="0" sz="1100" spc="-40">
                <a:latin typeface="Times New Roman"/>
                <a:cs typeface="Times New Roman"/>
              </a:rPr>
              <a:t>of  consolidations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with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50">
                <a:latin typeface="Times New Roman"/>
                <a:cs typeface="Times New Roman"/>
              </a:rPr>
              <a:t>initial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trend</a:t>
            </a:r>
            <a:r>
              <a:rPr dirty="0" sz="1100" spc="-12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resuming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following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the</a:t>
            </a:r>
            <a:r>
              <a:rPr dirty="0" sz="1100" spc="-120">
                <a:latin typeface="Times New Roman"/>
                <a:cs typeface="Times New Roman"/>
              </a:rPr>
              <a:t> </a:t>
            </a:r>
            <a:r>
              <a:rPr dirty="0" sz="1100" spc="-50">
                <a:latin typeface="Times New Roman"/>
                <a:cs typeface="Times New Roman"/>
              </a:rPr>
              <a:t>consolidation..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-25">
                <a:latin typeface="Times New Roman"/>
                <a:cs typeface="Times New Roman"/>
              </a:rPr>
              <a:t>Technical analysts </a:t>
            </a:r>
            <a:r>
              <a:rPr dirty="0" sz="1100" spc="-20">
                <a:latin typeface="Times New Roman"/>
                <a:cs typeface="Times New Roman"/>
              </a:rPr>
              <a:t>rely </a:t>
            </a:r>
            <a:r>
              <a:rPr dirty="0" sz="1100" spc="-30">
                <a:latin typeface="Times New Roman"/>
                <a:cs typeface="Times New Roman"/>
              </a:rPr>
              <a:t>primarily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25">
                <a:latin typeface="Times New Roman"/>
                <a:cs typeface="Times New Roman"/>
              </a:rPr>
              <a:t>line charts, </a:t>
            </a:r>
            <a:r>
              <a:rPr dirty="0" sz="1100" spc="-15">
                <a:latin typeface="Times New Roman"/>
                <a:cs typeface="Times New Roman"/>
              </a:rPr>
              <a:t>bar </a:t>
            </a:r>
            <a:r>
              <a:rPr dirty="0" sz="1100" spc="-25">
                <a:latin typeface="Times New Roman"/>
                <a:cs typeface="Times New Roman"/>
              </a:rPr>
              <a:t>charts, </a:t>
            </a:r>
            <a:r>
              <a:rPr dirty="0" sz="1100" spc="-20">
                <a:latin typeface="Times New Roman"/>
                <a:cs typeface="Times New Roman"/>
              </a:rPr>
              <a:t>and </a:t>
            </a:r>
            <a:r>
              <a:rPr dirty="0" sz="1100" spc="-30">
                <a:latin typeface="Times New Roman"/>
                <a:cs typeface="Times New Roman"/>
              </a:rPr>
              <a:t>point-and-figure </a:t>
            </a:r>
            <a:r>
              <a:rPr dirty="0" sz="1100" spc="-45">
                <a:latin typeface="Times New Roman"/>
                <a:cs typeface="Times New Roman"/>
              </a:rPr>
              <a:t>charts, </a:t>
            </a:r>
            <a:r>
              <a:rPr dirty="0" sz="1100" spc="-40">
                <a:latin typeface="Times New Roman"/>
                <a:cs typeface="Times New Roman"/>
              </a:rPr>
              <a:t>although  other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types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of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charts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are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also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used,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such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as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candlestick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charts.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-25" b="1">
                <a:latin typeface="Times New Roman"/>
                <a:cs typeface="Times New Roman"/>
              </a:rPr>
              <a:t>Bar</a:t>
            </a:r>
            <a:r>
              <a:rPr dirty="0" sz="1100" spc="-114" b="1">
                <a:latin typeface="Times New Roman"/>
                <a:cs typeface="Times New Roman"/>
              </a:rPr>
              <a:t> </a:t>
            </a:r>
            <a:r>
              <a:rPr dirty="0" sz="1100" spc="-40" b="1">
                <a:latin typeface="Times New Roman"/>
                <a:cs typeface="Times New Roman"/>
              </a:rPr>
              <a:t>Charts: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-30">
                <a:latin typeface="Times New Roman"/>
                <a:cs typeface="Times New Roman"/>
              </a:rPr>
              <a:t>One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of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most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popular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charts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technical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analysis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bar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charts,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are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plotted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with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price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vertical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axis  </a:t>
            </a:r>
            <a:r>
              <a:rPr dirty="0" sz="1100" spc="-30">
                <a:latin typeface="Times New Roman"/>
                <a:cs typeface="Times New Roman"/>
              </a:rPr>
              <a:t>and </a:t>
            </a:r>
            <a:r>
              <a:rPr dirty="0" sz="1100" spc="-35">
                <a:latin typeface="Times New Roman"/>
                <a:cs typeface="Times New Roman"/>
              </a:rPr>
              <a:t>time </a:t>
            </a:r>
            <a:r>
              <a:rPr dirty="0" sz="1100" spc="-20">
                <a:latin typeface="Times New Roman"/>
                <a:cs typeface="Times New Roman"/>
              </a:rPr>
              <a:t>on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horizontal axis. </a:t>
            </a:r>
            <a:r>
              <a:rPr dirty="0" sz="1100" spc="-30">
                <a:latin typeface="Times New Roman"/>
                <a:cs typeface="Times New Roman"/>
              </a:rPr>
              <a:t>Each </a:t>
            </a:r>
            <a:r>
              <a:rPr dirty="0" sz="1100" spc="-35">
                <a:latin typeface="Times New Roman"/>
                <a:cs typeface="Times New Roman"/>
              </a:rPr>
              <a:t>day’s </a:t>
            </a:r>
            <a:r>
              <a:rPr dirty="0" sz="1100" spc="-40">
                <a:latin typeface="Times New Roman"/>
                <a:cs typeface="Times New Roman"/>
              </a:rPr>
              <a:t>price movements </a:t>
            </a:r>
            <a:r>
              <a:rPr dirty="0" sz="1100" spc="-20">
                <a:latin typeface="Times New Roman"/>
                <a:cs typeface="Times New Roman"/>
              </a:rPr>
              <a:t>is </a:t>
            </a:r>
            <a:r>
              <a:rPr dirty="0" sz="1100" spc="-45">
                <a:latin typeface="Times New Roman"/>
                <a:cs typeface="Times New Roman"/>
              </a:rPr>
              <a:t>represented </a:t>
            </a:r>
            <a:r>
              <a:rPr dirty="0" sz="1100" spc="-2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40">
                <a:latin typeface="Times New Roman"/>
                <a:cs typeface="Times New Roman"/>
              </a:rPr>
              <a:t>vertical </a:t>
            </a:r>
            <a:r>
              <a:rPr dirty="0" sz="1100" spc="-30">
                <a:latin typeface="Times New Roman"/>
                <a:cs typeface="Times New Roman"/>
              </a:rPr>
              <a:t>bar </a:t>
            </a:r>
            <a:r>
              <a:rPr dirty="0" sz="1100" spc="-35">
                <a:latin typeface="Times New Roman"/>
                <a:cs typeface="Times New Roman"/>
              </a:rPr>
              <a:t>whose</a:t>
            </a:r>
            <a:r>
              <a:rPr dirty="0" sz="1100" spc="-204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top  </a:t>
            </a:r>
            <a:r>
              <a:rPr dirty="0" sz="1100" spc="-45">
                <a:latin typeface="Times New Roman"/>
                <a:cs typeface="Times New Roman"/>
              </a:rPr>
              <a:t>(bottom)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represents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high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(low)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price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for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day.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434338" y="6452697"/>
            <a:ext cx="5341620" cy="3183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</a:pPr>
            <a:r>
              <a:rPr dirty="0" sz="1100" spc="-15">
                <a:latin typeface="Times New Roman"/>
                <a:cs typeface="Times New Roman"/>
              </a:rPr>
              <a:t>(A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small,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horizontal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tick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often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used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to</a:t>
            </a:r>
            <a:r>
              <a:rPr dirty="0" sz="1100" spc="-40">
                <a:latin typeface="Times New Roman"/>
                <a:cs typeface="Times New Roman"/>
              </a:rPr>
              <a:t> design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closing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price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for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day).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bottom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of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bar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chart  usually </a:t>
            </a:r>
            <a:r>
              <a:rPr dirty="0" sz="1100" spc="-35">
                <a:latin typeface="Times New Roman"/>
                <a:cs typeface="Times New Roman"/>
              </a:rPr>
              <a:t>shows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trading volume </a:t>
            </a:r>
            <a:r>
              <a:rPr dirty="0" sz="1100" spc="-30">
                <a:latin typeface="Times New Roman"/>
                <a:cs typeface="Times New Roman"/>
              </a:rPr>
              <a:t>for </a:t>
            </a:r>
            <a:r>
              <a:rPr dirty="0" sz="1100" spc="-35">
                <a:latin typeface="Times New Roman"/>
                <a:cs typeface="Times New Roman"/>
              </a:rPr>
              <a:t>each day, </a:t>
            </a:r>
            <a:r>
              <a:rPr dirty="0" sz="1100" spc="-45">
                <a:latin typeface="Times New Roman"/>
                <a:cs typeface="Times New Roman"/>
              </a:rPr>
              <a:t>permitting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45">
                <a:latin typeface="Times New Roman"/>
                <a:cs typeface="Times New Roman"/>
              </a:rPr>
              <a:t>simulations observation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-35">
                <a:latin typeface="Times New Roman"/>
                <a:cs typeface="Times New Roman"/>
              </a:rPr>
              <a:t>noth </a:t>
            </a:r>
            <a:r>
              <a:rPr dirty="0" sz="1100" spc="-40">
                <a:latin typeface="Times New Roman"/>
                <a:cs typeface="Times New Roman"/>
              </a:rPr>
              <a:t>price </a:t>
            </a:r>
            <a:r>
              <a:rPr dirty="0" sz="1100" spc="-50">
                <a:latin typeface="Times New Roman"/>
                <a:cs typeface="Times New Roman"/>
              </a:rPr>
              <a:t>and  </a:t>
            </a:r>
            <a:r>
              <a:rPr dirty="0" sz="1100" spc="-35">
                <a:latin typeface="Times New Roman"/>
                <a:cs typeface="Times New Roman"/>
              </a:rPr>
              <a:t>volume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activity.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Wall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Street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Journal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carries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bar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chart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of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Dow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Jones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Averages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each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day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  </a:t>
            </a:r>
            <a:r>
              <a:rPr dirty="0" sz="1100" spc="-35">
                <a:latin typeface="Times New Roman"/>
                <a:cs typeface="Times New Roman"/>
              </a:rPr>
              <a:t>page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with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New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York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Stock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Exchange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(NYSE)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quotations.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10795">
              <a:lnSpc>
                <a:spcPct val="98300"/>
              </a:lnSpc>
            </a:pP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45">
                <a:latin typeface="Times New Roman"/>
                <a:cs typeface="Times New Roman"/>
              </a:rPr>
              <a:t>technician </a:t>
            </a:r>
            <a:r>
              <a:rPr dirty="0" sz="1100" spc="-40">
                <a:latin typeface="Times New Roman"/>
                <a:cs typeface="Times New Roman"/>
              </a:rPr>
              <a:t>using charts </a:t>
            </a:r>
            <a:r>
              <a:rPr dirty="0" sz="1100" spc="-35">
                <a:latin typeface="Times New Roman"/>
                <a:cs typeface="Times New Roman"/>
              </a:rPr>
              <a:t>will </a:t>
            </a:r>
            <a:r>
              <a:rPr dirty="0" sz="1100" spc="-40">
                <a:latin typeface="Times New Roman"/>
                <a:cs typeface="Times New Roman"/>
              </a:rPr>
              <a:t>search </a:t>
            </a:r>
            <a:r>
              <a:rPr dirty="0" sz="1100" spc="-30">
                <a:latin typeface="Times New Roman"/>
                <a:cs typeface="Times New Roman"/>
              </a:rPr>
              <a:t>for </a:t>
            </a:r>
            <a:r>
              <a:rPr dirty="0" sz="1100" spc="-45">
                <a:latin typeface="Times New Roman"/>
                <a:cs typeface="Times New Roman"/>
              </a:rPr>
              <a:t>patterns </a:t>
            </a:r>
            <a:r>
              <a:rPr dirty="0" sz="1100" spc="-20">
                <a:latin typeface="Times New Roman"/>
                <a:cs typeface="Times New Roman"/>
              </a:rPr>
              <a:t>in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chart </a:t>
            </a:r>
            <a:r>
              <a:rPr dirty="0" sz="1100" spc="-35">
                <a:latin typeface="Times New Roman"/>
                <a:cs typeface="Times New Roman"/>
              </a:rPr>
              <a:t>that </a:t>
            </a:r>
            <a:r>
              <a:rPr dirty="0" sz="1100" spc="-30">
                <a:latin typeface="Times New Roman"/>
                <a:cs typeface="Times New Roman"/>
              </a:rPr>
              <a:t>can </a:t>
            </a:r>
            <a:r>
              <a:rPr dirty="0" sz="1100" spc="-15">
                <a:latin typeface="Times New Roman"/>
                <a:cs typeface="Times New Roman"/>
              </a:rPr>
              <a:t>be </a:t>
            </a:r>
            <a:r>
              <a:rPr dirty="0" sz="1100" spc="-30">
                <a:latin typeface="Times New Roman"/>
                <a:cs typeface="Times New Roman"/>
              </a:rPr>
              <a:t>used </a:t>
            </a:r>
            <a:r>
              <a:rPr dirty="0" sz="1100" spc="-20">
                <a:latin typeface="Times New Roman"/>
                <a:cs typeface="Times New Roman"/>
              </a:rPr>
              <a:t>to </a:t>
            </a:r>
            <a:r>
              <a:rPr dirty="0" sz="1100" spc="-40">
                <a:latin typeface="Times New Roman"/>
                <a:cs typeface="Times New Roman"/>
              </a:rPr>
              <a:t>predict </a:t>
            </a:r>
            <a:r>
              <a:rPr dirty="0" sz="1100" spc="-35">
                <a:latin typeface="Times New Roman"/>
                <a:cs typeface="Times New Roman"/>
              </a:rPr>
              <a:t>future </a:t>
            </a:r>
            <a:r>
              <a:rPr dirty="0" sz="1100" spc="-45">
                <a:latin typeface="Times New Roman"/>
                <a:cs typeface="Times New Roman"/>
              </a:rPr>
              <a:t>price  </a:t>
            </a:r>
            <a:r>
              <a:rPr dirty="0" sz="1100" spc="-40">
                <a:latin typeface="Times New Roman"/>
                <a:cs typeface="Times New Roman"/>
              </a:rPr>
              <a:t>moves.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35">
                <a:latin typeface="Times New Roman"/>
                <a:cs typeface="Times New Roman"/>
              </a:rPr>
              <a:t>strong </a:t>
            </a:r>
            <a:r>
              <a:rPr dirty="0" sz="1100" spc="-40">
                <a:latin typeface="Times New Roman"/>
                <a:cs typeface="Times New Roman"/>
              </a:rPr>
              <a:t>uptrend </a:t>
            </a:r>
            <a:r>
              <a:rPr dirty="0" sz="1100" spc="-45">
                <a:latin typeface="Times New Roman"/>
                <a:cs typeface="Times New Roman"/>
              </a:rPr>
              <a:t>occurring </a:t>
            </a:r>
            <a:r>
              <a:rPr dirty="0" sz="1100" spc="-35">
                <a:latin typeface="Times New Roman"/>
                <a:cs typeface="Times New Roman"/>
              </a:rPr>
              <a:t>over </a:t>
            </a:r>
            <a:r>
              <a:rPr dirty="0" sz="1100" spc="-40">
                <a:latin typeface="Times New Roman"/>
                <a:cs typeface="Times New Roman"/>
              </a:rPr>
              <a:t>period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-40">
                <a:latin typeface="Times New Roman"/>
                <a:cs typeface="Times New Roman"/>
              </a:rPr>
              <a:t>months. </a:t>
            </a:r>
            <a:r>
              <a:rPr dirty="0" sz="1100" spc="-35">
                <a:latin typeface="Times New Roman"/>
                <a:cs typeface="Times New Roman"/>
              </a:rPr>
              <a:t>This trend ended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40">
                <a:latin typeface="Times New Roman"/>
                <a:cs typeface="Times New Roman"/>
              </a:rPr>
              <a:t>rally </a:t>
            </a:r>
            <a:r>
              <a:rPr dirty="0" sz="1100" spc="-20">
                <a:latin typeface="Times New Roman"/>
                <a:cs typeface="Times New Roman"/>
              </a:rPr>
              <a:t>on </a:t>
            </a:r>
            <a:r>
              <a:rPr dirty="0" sz="1100" spc="-45">
                <a:latin typeface="Times New Roman"/>
                <a:cs typeface="Times New Roman"/>
              </a:rPr>
              <a:t>high  </a:t>
            </a:r>
            <a:r>
              <a:rPr dirty="0" sz="1100" spc="-40">
                <a:latin typeface="Times New Roman"/>
                <a:cs typeface="Times New Roman"/>
              </a:rPr>
              <a:t>volume </a:t>
            </a:r>
            <a:r>
              <a:rPr dirty="0" sz="1100" spc="-35">
                <a:latin typeface="Times New Roman"/>
                <a:cs typeface="Times New Roman"/>
              </a:rPr>
              <a:t>that forms </a:t>
            </a:r>
            <a:r>
              <a:rPr dirty="0" sz="1100" spc="-40">
                <a:latin typeface="Times New Roman"/>
                <a:cs typeface="Times New Roman"/>
              </a:rPr>
              <a:t>parts </a:t>
            </a:r>
            <a:r>
              <a:rPr dirty="0" sz="1100" spc="-25">
                <a:latin typeface="Times New Roman"/>
                <a:cs typeface="Times New Roman"/>
              </a:rPr>
              <a:t>of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35">
                <a:latin typeface="Times New Roman"/>
                <a:cs typeface="Times New Roman"/>
              </a:rPr>
              <a:t>left </a:t>
            </a:r>
            <a:r>
              <a:rPr dirty="0" sz="1100" spc="-40">
                <a:latin typeface="Times New Roman"/>
                <a:cs typeface="Times New Roman"/>
              </a:rPr>
              <a:t>shoulder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40">
                <a:latin typeface="Times New Roman"/>
                <a:cs typeface="Times New Roman"/>
              </a:rPr>
              <a:t>famous chart pattern called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0">
                <a:latin typeface="Times New Roman"/>
                <a:cs typeface="Times New Roman"/>
              </a:rPr>
              <a:t>Head and </a:t>
            </a:r>
            <a:r>
              <a:rPr dirty="0" sz="1100" spc="-50">
                <a:latin typeface="Times New Roman"/>
                <a:cs typeface="Times New Roman"/>
              </a:rPr>
              <a:t>Shoulders  patterns.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-25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left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shoulder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shows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initially </a:t>
            </a:r>
            <a:r>
              <a:rPr dirty="0" sz="1100" spc="-40">
                <a:latin typeface="Times New Roman"/>
                <a:cs typeface="Times New Roman"/>
              </a:rPr>
              <a:t>strong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demand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followed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by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reaction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lower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volume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(2),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and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then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-40">
                <a:latin typeface="Times New Roman"/>
                <a:cs typeface="Times New Roman"/>
              </a:rPr>
              <a:t>second rally, </a:t>
            </a:r>
            <a:r>
              <a:rPr dirty="0" sz="1100" spc="-35">
                <a:latin typeface="Times New Roman"/>
                <a:cs typeface="Times New Roman"/>
              </a:rPr>
              <a:t>with </a:t>
            </a:r>
            <a:r>
              <a:rPr dirty="0" sz="1100" spc="-40">
                <a:latin typeface="Times New Roman"/>
                <a:cs typeface="Times New Roman"/>
              </a:rPr>
              <a:t>strong volume; carrying prices still higher </a:t>
            </a:r>
            <a:r>
              <a:rPr dirty="0" sz="1100" spc="-35">
                <a:latin typeface="Times New Roman"/>
                <a:cs typeface="Times New Roman"/>
              </a:rPr>
              <a:t>(3). </a:t>
            </a:r>
            <a:r>
              <a:rPr dirty="0" sz="1100" spc="-40">
                <a:latin typeface="Times New Roman"/>
                <a:cs typeface="Times New Roman"/>
              </a:rPr>
              <a:t>Profit taking again </a:t>
            </a:r>
            <a:r>
              <a:rPr dirty="0" sz="1100" spc="-35">
                <a:latin typeface="Times New Roman"/>
                <a:cs typeface="Times New Roman"/>
              </a:rPr>
              <a:t>causes </a:t>
            </a:r>
            <a:r>
              <a:rPr dirty="0" sz="1100" spc="-40">
                <a:latin typeface="Times New Roman"/>
                <a:cs typeface="Times New Roman"/>
              </a:rPr>
              <a:t>prices </a:t>
            </a:r>
            <a:r>
              <a:rPr dirty="0" sz="1100" spc="-25">
                <a:latin typeface="Times New Roman"/>
                <a:cs typeface="Times New Roman"/>
              </a:rPr>
              <a:t>to </a:t>
            </a:r>
            <a:r>
              <a:rPr dirty="0" sz="1100" spc="-50">
                <a:latin typeface="Times New Roman"/>
                <a:cs typeface="Times New Roman"/>
              </a:rPr>
              <a:t>fall  </a:t>
            </a:r>
            <a:r>
              <a:rPr dirty="0" sz="1100" spc="-20">
                <a:latin typeface="Times New Roman"/>
                <a:cs typeface="Times New Roman"/>
              </a:rPr>
              <a:t>to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45">
                <a:latin typeface="Times New Roman"/>
                <a:cs typeface="Times New Roman"/>
              </a:rPr>
              <a:t>so-called </a:t>
            </a:r>
            <a:r>
              <a:rPr dirty="0" sz="1100" spc="-40">
                <a:latin typeface="Times New Roman"/>
                <a:cs typeface="Times New Roman"/>
              </a:rPr>
              <a:t>neckline </a:t>
            </a:r>
            <a:r>
              <a:rPr dirty="0" sz="1100" spc="-35">
                <a:latin typeface="Times New Roman"/>
                <a:cs typeface="Times New Roman"/>
              </a:rPr>
              <a:t>(4), thus </a:t>
            </a:r>
            <a:r>
              <a:rPr dirty="0" sz="1100" spc="-40">
                <a:latin typeface="Times New Roman"/>
                <a:cs typeface="Times New Roman"/>
              </a:rPr>
              <a:t>completes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left </a:t>
            </a:r>
            <a:r>
              <a:rPr dirty="0" sz="1100" spc="-45">
                <a:latin typeface="Times New Roman"/>
                <a:cs typeface="Times New Roman"/>
              </a:rPr>
              <a:t>shoulder.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-40">
                <a:latin typeface="Times New Roman"/>
                <a:cs typeface="Times New Roman"/>
              </a:rPr>
              <a:t>rally occurs, </a:t>
            </a:r>
            <a:r>
              <a:rPr dirty="0" sz="1100" spc="-30">
                <a:latin typeface="Times New Roman"/>
                <a:cs typeface="Times New Roman"/>
              </a:rPr>
              <a:t>but </a:t>
            </a:r>
            <a:r>
              <a:rPr dirty="0" sz="1100" spc="-35">
                <a:latin typeface="Times New Roman"/>
                <a:cs typeface="Times New Roman"/>
              </a:rPr>
              <a:t>this time </a:t>
            </a:r>
            <a:r>
              <a:rPr dirty="0" sz="1100" spc="-20">
                <a:latin typeface="Times New Roman"/>
                <a:cs typeface="Times New Roman"/>
              </a:rPr>
              <a:t>on </a:t>
            </a:r>
            <a:r>
              <a:rPr dirty="0" sz="1100" spc="-30">
                <a:latin typeface="Times New Roman"/>
                <a:cs typeface="Times New Roman"/>
              </a:rPr>
              <a:t>low  </a:t>
            </a:r>
            <a:r>
              <a:rPr dirty="0" sz="1100" spc="-40">
                <a:latin typeface="Times New Roman"/>
                <a:cs typeface="Times New Roman"/>
              </a:rPr>
              <a:t>volume,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and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again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prices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sink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back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to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neckline.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This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head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(5).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last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step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is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formation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50">
                <a:latin typeface="Times New Roman"/>
                <a:cs typeface="Times New Roman"/>
              </a:rPr>
              <a:t>of 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right</a:t>
            </a:r>
            <a:r>
              <a:rPr dirty="0" sz="1100" spc="-45">
                <a:latin typeface="Times New Roman"/>
                <a:cs typeface="Times New Roman"/>
              </a:rPr>
              <a:t> shoulder, </a:t>
            </a:r>
            <a:r>
              <a:rPr dirty="0" sz="1100" spc="-35">
                <a:latin typeface="Times New Roman"/>
                <a:cs typeface="Times New Roman"/>
              </a:rPr>
              <a:t>which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occurs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with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light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volume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(6).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Growing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weakness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can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be</a:t>
            </a:r>
            <a:r>
              <a:rPr dirty="0" sz="1100" spc="-45">
                <a:latin typeface="Times New Roman"/>
                <a:cs typeface="Times New Roman"/>
              </a:rPr>
              <a:t> identified </a:t>
            </a:r>
            <a:r>
              <a:rPr dirty="0" sz="1100" spc="-25">
                <a:latin typeface="Times New Roman"/>
                <a:cs typeface="Times New Roman"/>
              </a:rPr>
              <a:t>as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50">
                <a:latin typeface="Times New Roman"/>
                <a:cs typeface="Times New Roman"/>
              </a:rPr>
              <a:t>price  </a:t>
            </a:r>
            <a:r>
              <a:rPr dirty="0" sz="1100" spc="-45">
                <a:latin typeface="Times New Roman"/>
                <a:cs typeface="Times New Roman"/>
              </a:rPr>
              <a:t>approaches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45">
                <a:latin typeface="Times New Roman"/>
                <a:cs typeface="Times New Roman"/>
              </a:rPr>
              <a:t>neckline. </a:t>
            </a:r>
            <a:r>
              <a:rPr dirty="0" sz="1100" spc="-15">
                <a:latin typeface="Times New Roman"/>
                <a:cs typeface="Times New Roman"/>
              </a:rPr>
              <a:t>As </a:t>
            </a:r>
            <a:r>
              <a:rPr dirty="0" sz="1100" spc="-30">
                <a:latin typeface="Times New Roman"/>
                <a:cs typeface="Times New Roman"/>
              </a:rPr>
              <a:t>can </a:t>
            </a:r>
            <a:r>
              <a:rPr dirty="0" sz="1100" spc="-15">
                <a:latin typeface="Times New Roman"/>
                <a:cs typeface="Times New Roman"/>
              </a:rPr>
              <a:t>be </a:t>
            </a:r>
            <a:r>
              <a:rPr dirty="0" sz="1100" spc="-40">
                <a:latin typeface="Times New Roman"/>
                <a:cs typeface="Times New Roman"/>
              </a:rPr>
              <a:t>seen,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40">
                <a:latin typeface="Times New Roman"/>
                <a:cs typeface="Times New Roman"/>
              </a:rPr>
              <a:t>downside breakout occurs </a:t>
            </a:r>
            <a:r>
              <a:rPr dirty="0" sz="1100" spc="-20">
                <a:latin typeface="Times New Roman"/>
                <a:cs typeface="Times New Roman"/>
              </a:rPr>
              <a:t>on </a:t>
            </a:r>
            <a:r>
              <a:rPr dirty="0" sz="1100" spc="-35">
                <a:latin typeface="Times New Roman"/>
                <a:cs typeface="Times New Roman"/>
              </a:rPr>
              <a:t>heavy </a:t>
            </a:r>
            <a:r>
              <a:rPr dirty="0" sz="1100" spc="-40">
                <a:latin typeface="Times New Roman"/>
                <a:cs typeface="Times New Roman"/>
              </a:rPr>
              <a:t>volume, </a:t>
            </a:r>
            <a:r>
              <a:rPr dirty="0" sz="1100" spc="-35">
                <a:latin typeface="Times New Roman"/>
                <a:cs typeface="Times New Roman"/>
              </a:rPr>
              <a:t>which  </a:t>
            </a:r>
            <a:r>
              <a:rPr dirty="0" sz="1100" spc="-45">
                <a:latin typeface="Times New Roman"/>
                <a:cs typeface="Times New Roman"/>
              </a:rPr>
              <a:t>technicians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consider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to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be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sell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signal.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tabLst>
                <a:tab pos="517652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61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629661" y="4240529"/>
            <a:ext cx="3240024" cy="20360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42255" cy="300037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-40">
                <a:latin typeface="Times New Roman"/>
                <a:cs typeface="Times New Roman"/>
              </a:rPr>
              <a:t>Technicians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have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considered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very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large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number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of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such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patterns.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Some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of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possible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patterns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include  flags, pennants, </a:t>
            </a:r>
            <a:r>
              <a:rPr dirty="0" sz="1100" spc="-35">
                <a:latin typeface="Times New Roman"/>
                <a:cs typeface="Times New Roman"/>
              </a:rPr>
              <a:t>gaps </a:t>
            </a:r>
            <a:r>
              <a:rPr dirty="0" sz="1100" spc="-30">
                <a:latin typeface="Times New Roman"/>
                <a:cs typeface="Times New Roman"/>
              </a:rPr>
              <a:t>(of more </a:t>
            </a:r>
            <a:r>
              <a:rPr dirty="0" sz="1100" spc="-35">
                <a:latin typeface="Times New Roman"/>
                <a:cs typeface="Times New Roman"/>
              </a:rPr>
              <a:t>than </a:t>
            </a:r>
            <a:r>
              <a:rPr dirty="0" sz="1100" spc="-30">
                <a:latin typeface="Times New Roman"/>
                <a:cs typeface="Times New Roman"/>
              </a:rPr>
              <a:t>one </a:t>
            </a:r>
            <a:r>
              <a:rPr dirty="0" sz="1100" spc="-40">
                <a:latin typeface="Times New Roman"/>
                <a:cs typeface="Times New Roman"/>
              </a:rPr>
              <a:t>type), </a:t>
            </a:r>
            <a:r>
              <a:rPr dirty="0" sz="1100" spc="-45">
                <a:latin typeface="Times New Roman"/>
                <a:cs typeface="Times New Roman"/>
              </a:rPr>
              <a:t>triangles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-40">
                <a:latin typeface="Times New Roman"/>
                <a:cs typeface="Times New Roman"/>
              </a:rPr>
              <a:t>various </a:t>
            </a:r>
            <a:r>
              <a:rPr dirty="0" sz="1100" spc="-35">
                <a:latin typeface="Times New Roman"/>
                <a:cs typeface="Times New Roman"/>
              </a:rPr>
              <a:t>types </a:t>
            </a:r>
            <a:r>
              <a:rPr dirty="0" sz="1100" spc="-40">
                <a:latin typeface="Times New Roman"/>
                <a:cs typeface="Times New Roman"/>
              </a:rPr>
              <a:t>(e.g., symmetrical, </a:t>
            </a:r>
            <a:r>
              <a:rPr dirty="0" sz="1100" spc="-50">
                <a:latin typeface="Times New Roman"/>
                <a:cs typeface="Times New Roman"/>
              </a:rPr>
              <a:t>ascending,  </a:t>
            </a:r>
            <a:r>
              <a:rPr dirty="0" sz="1100" spc="-45">
                <a:latin typeface="Times New Roman"/>
                <a:cs typeface="Times New Roman"/>
              </a:rPr>
              <a:t>descending, </a:t>
            </a:r>
            <a:r>
              <a:rPr dirty="0" sz="1100" spc="-30">
                <a:latin typeface="Times New Roman"/>
                <a:cs typeface="Times New Roman"/>
              </a:rPr>
              <a:t>and </a:t>
            </a:r>
            <a:r>
              <a:rPr dirty="0" sz="1100" spc="-45">
                <a:latin typeface="Times New Roman"/>
                <a:cs typeface="Times New Roman"/>
              </a:rPr>
              <a:t>inverted),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45">
                <a:latin typeface="Times New Roman"/>
                <a:cs typeface="Times New Roman"/>
              </a:rPr>
              <a:t>inverted </a:t>
            </a:r>
            <a:r>
              <a:rPr dirty="0" sz="1100" spc="-35">
                <a:latin typeface="Times New Roman"/>
                <a:cs typeface="Times New Roman"/>
              </a:rPr>
              <a:t>saucer </a:t>
            </a:r>
            <a:r>
              <a:rPr dirty="0" sz="1100" spc="-20">
                <a:latin typeface="Times New Roman"/>
                <a:cs typeface="Times New Roman"/>
              </a:rPr>
              <a:t>or </a:t>
            </a:r>
            <a:r>
              <a:rPr dirty="0" sz="1100" spc="-35">
                <a:latin typeface="Times New Roman"/>
                <a:cs typeface="Times New Roman"/>
              </a:rPr>
              <a:t>dome,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triple </a:t>
            </a:r>
            <a:r>
              <a:rPr dirty="0" sz="1100" spc="-30">
                <a:latin typeface="Times New Roman"/>
                <a:cs typeface="Times New Roman"/>
              </a:rPr>
              <a:t>op, the </a:t>
            </a:r>
            <a:r>
              <a:rPr dirty="0" sz="1100" spc="-40">
                <a:latin typeface="Times New Roman"/>
                <a:cs typeface="Times New Roman"/>
              </a:rPr>
              <a:t>compound fulcrum, </a:t>
            </a:r>
            <a:r>
              <a:rPr dirty="0" sz="1100" spc="-25">
                <a:latin typeface="Times New Roman"/>
                <a:cs typeface="Times New Roman"/>
              </a:rPr>
              <a:t>the </a:t>
            </a:r>
            <a:r>
              <a:rPr dirty="0" sz="1100" spc="-40">
                <a:latin typeface="Times New Roman"/>
                <a:cs typeface="Times New Roman"/>
              </a:rPr>
              <a:t>rising  </a:t>
            </a:r>
            <a:r>
              <a:rPr dirty="0" sz="1100" spc="-35">
                <a:latin typeface="Times New Roman"/>
                <a:cs typeface="Times New Roman"/>
              </a:rPr>
              <a:t>(and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falling)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wedge,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broadening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bottom,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duplex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horizontal.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Rectangles,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and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inverted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50">
                <a:latin typeface="Times New Roman"/>
                <a:cs typeface="Times New Roman"/>
              </a:rPr>
              <a:t>V.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12065">
              <a:lnSpc>
                <a:spcPct val="98400"/>
              </a:lnSpc>
            </a:pPr>
            <a:r>
              <a:rPr dirty="0" sz="1100" spc="-45">
                <a:latin typeface="Times New Roman"/>
                <a:cs typeface="Times New Roman"/>
              </a:rPr>
              <a:t>Obviously,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numerous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patterns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are</a:t>
            </a:r>
            <a:r>
              <a:rPr dirty="0" sz="1100" spc="-45">
                <a:latin typeface="Times New Roman"/>
                <a:cs typeface="Times New Roman"/>
              </a:rPr>
              <a:t> possible </a:t>
            </a:r>
            <a:r>
              <a:rPr dirty="0" sz="1100" spc="-30">
                <a:latin typeface="Times New Roman"/>
                <a:cs typeface="Times New Roman"/>
              </a:rPr>
              <a:t>and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can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usually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be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found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on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40">
                <a:latin typeface="Times New Roman"/>
                <a:cs typeface="Times New Roman"/>
              </a:rPr>
              <a:t> chart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of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stock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prices.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It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also  </a:t>
            </a:r>
            <a:r>
              <a:rPr dirty="0" sz="1100" spc="-40">
                <a:latin typeface="Times New Roman"/>
                <a:cs typeface="Times New Roman"/>
              </a:rPr>
              <a:t>obvious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that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most,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if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not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all,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of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these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patterns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are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much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easier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to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identify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hindsight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than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at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time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50">
                <a:latin typeface="Times New Roman"/>
                <a:cs typeface="Times New Roman"/>
              </a:rPr>
              <a:t>they  </a:t>
            </a:r>
            <a:r>
              <a:rPr dirty="0" sz="1100" spc="-30">
                <a:latin typeface="Times New Roman"/>
                <a:cs typeface="Times New Roman"/>
              </a:rPr>
              <a:t>are </a:t>
            </a:r>
            <a:r>
              <a:rPr dirty="0" sz="1100" spc="-40">
                <a:latin typeface="Times New Roman"/>
                <a:cs typeface="Times New Roman"/>
              </a:rPr>
              <a:t>actually</a:t>
            </a:r>
            <a:r>
              <a:rPr dirty="0" sz="1100" spc="-180">
                <a:latin typeface="Times New Roman"/>
                <a:cs typeface="Times New Roman"/>
              </a:rPr>
              <a:t> </a:t>
            </a:r>
            <a:r>
              <a:rPr dirty="0" sz="1100" spc="-50">
                <a:latin typeface="Times New Roman"/>
                <a:cs typeface="Times New Roman"/>
              </a:rPr>
              <a:t>occurring.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Point-and-Figure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Charts: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400"/>
              </a:lnSpc>
            </a:pPr>
            <a:r>
              <a:rPr dirty="0" sz="1100">
                <a:latin typeface="Times New Roman"/>
                <a:cs typeface="Times New Roman"/>
              </a:rPr>
              <a:t>Technicians also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>
                <a:latin typeface="Times New Roman"/>
                <a:cs typeface="Times New Roman"/>
              </a:rPr>
              <a:t>point-and-figure charts, </a:t>
            </a:r>
            <a:r>
              <a:rPr dirty="0" sz="1100" spc="-30">
                <a:latin typeface="Times New Roman"/>
                <a:cs typeface="Times New Roman"/>
              </a:rPr>
              <a:t>types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-35">
                <a:latin typeface="Times New Roman"/>
                <a:cs typeface="Times New Roman"/>
              </a:rPr>
              <a:t>charts </a:t>
            </a:r>
            <a:r>
              <a:rPr dirty="0" sz="1100" spc="-25">
                <a:latin typeface="Times New Roman"/>
                <a:cs typeface="Times New Roman"/>
              </a:rPr>
              <a:t>are more </a:t>
            </a:r>
            <a:r>
              <a:rPr dirty="0" sz="1100" spc="-30">
                <a:latin typeface="Times New Roman"/>
                <a:cs typeface="Times New Roman"/>
              </a:rPr>
              <a:t>complex </a:t>
            </a:r>
            <a:r>
              <a:rPr dirty="0" sz="1100" spc="-20">
                <a:latin typeface="Times New Roman"/>
                <a:cs typeface="Times New Roman"/>
              </a:rPr>
              <a:t>in </a:t>
            </a:r>
            <a:r>
              <a:rPr dirty="0" sz="1100" spc="-30">
                <a:latin typeface="Times New Roman"/>
                <a:cs typeface="Times New Roman"/>
              </a:rPr>
              <a:t>that </a:t>
            </a:r>
            <a:r>
              <a:rPr dirty="0" sz="1100" spc="-25">
                <a:latin typeface="Times New Roman"/>
                <a:cs typeface="Times New Roman"/>
              </a:rPr>
              <a:t>they </a:t>
            </a:r>
            <a:r>
              <a:rPr dirty="0" sz="1100" spc="-35">
                <a:latin typeface="Times New Roman"/>
                <a:cs typeface="Times New Roman"/>
              </a:rPr>
              <a:t>show  </a:t>
            </a:r>
            <a:r>
              <a:rPr dirty="0" sz="1100" spc="-25">
                <a:latin typeface="Times New Roman"/>
                <a:cs typeface="Times New Roman"/>
              </a:rPr>
              <a:t>only </a:t>
            </a:r>
            <a:r>
              <a:rPr dirty="0" sz="1100" spc="-35">
                <a:latin typeface="Times New Roman"/>
                <a:cs typeface="Times New Roman"/>
              </a:rPr>
              <a:t>significant </a:t>
            </a:r>
            <a:r>
              <a:rPr dirty="0" sz="1100" spc="-30">
                <a:latin typeface="Times New Roman"/>
                <a:cs typeface="Times New Roman"/>
              </a:rPr>
              <a:t>price changes, </a:t>
            </a:r>
            <a:r>
              <a:rPr dirty="0" sz="1100" spc="-25">
                <a:latin typeface="Times New Roman"/>
                <a:cs typeface="Times New Roman"/>
              </a:rPr>
              <a:t>and </a:t>
            </a:r>
            <a:r>
              <a:rPr dirty="0" sz="1100" spc="-15">
                <a:latin typeface="Times New Roman"/>
                <a:cs typeface="Times New Roman"/>
              </a:rPr>
              <a:t>volume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 spc="-15">
                <a:latin typeface="Times New Roman"/>
                <a:cs typeface="Times New Roman"/>
              </a:rPr>
              <a:t>not shown </a:t>
            </a:r>
            <a:r>
              <a:rPr dirty="0" sz="1100" spc="-5">
                <a:latin typeface="Times New Roman"/>
                <a:cs typeface="Times New Roman"/>
              </a:rPr>
              <a:t>at </a:t>
            </a:r>
            <a:r>
              <a:rPr dirty="0" sz="1100" spc="-20">
                <a:latin typeface="Times New Roman"/>
                <a:cs typeface="Times New Roman"/>
              </a:rPr>
              <a:t>all.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user </a:t>
            </a:r>
            <a:r>
              <a:rPr dirty="0" sz="1100" spc="-20">
                <a:latin typeface="Times New Roman"/>
                <a:cs typeface="Times New Roman"/>
              </a:rPr>
              <a:t>determines </a:t>
            </a:r>
            <a:r>
              <a:rPr dirty="0" sz="1100" spc="-10">
                <a:latin typeface="Times New Roman"/>
                <a:cs typeface="Times New Roman"/>
              </a:rPr>
              <a:t>what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-20">
                <a:latin typeface="Times New Roman"/>
                <a:cs typeface="Times New Roman"/>
              </a:rPr>
              <a:t>significant </a:t>
            </a:r>
            <a:r>
              <a:rPr dirty="0" sz="1100" spc="-15">
                <a:latin typeface="Times New Roman"/>
                <a:cs typeface="Times New Roman"/>
              </a:rPr>
              <a:t>price change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>
                <a:latin typeface="Times New Roman"/>
                <a:cs typeface="Times New Roman"/>
              </a:rPr>
              <a:t>and </a:t>
            </a:r>
            <a:r>
              <a:rPr dirty="0" sz="1100" spc="-5">
                <a:latin typeface="Times New Roman"/>
                <a:cs typeface="Times New Roman"/>
              </a:rPr>
              <a:t>what </a:t>
            </a:r>
            <a:r>
              <a:rPr dirty="0" sz="1100" spc="-10">
                <a:latin typeface="Times New Roman"/>
                <a:cs typeface="Times New Roman"/>
              </a:rPr>
              <a:t>constitutes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5">
                <a:latin typeface="Times New Roman"/>
                <a:cs typeface="Times New Roman"/>
              </a:rPr>
              <a:t>price </a:t>
            </a:r>
            <a:r>
              <a:rPr dirty="0" sz="1100" spc="-10">
                <a:latin typeface="Times New Roman"/>
                <a:cs typeface="Times New Roman"/>
              </a:rPr>
              <a:t>reversal </a:t>
            </a:r>
            <a:r>
              <a:rPr dirty="0" sz="1100" spc="-5">
                <a:latin typeface="Times New Roman"/>
                <a:cs typeface="Times New Roman"/>
              </a:rPr>
              <a:t>{$2, </a:t>
            </a:r>
            <a:r>
              <a:rPr dirty="0" sz="1100">
                <a:latin typeface="Times New Roman"/>
                <a:cs typeface="Times New Roman"/>
              </a:rPr>
              <a:t>$3, </a:t>
            </a:r>
            <a:r>
              <a:rPr dirty="0" sz="1100" spc="-5">
                <a:latin typeface="Times New Roman"/>
                <a:cs typeface="Times New Roman"/>
              </a:rPr>
              <a:t>$4, and </a:t>
            </a:r>
            <a:r>
              <a:rPr dirty="0" sz="1100">
                <a:latin typeface="Times New Roman"/>
                <a:cs typeface="Times New Roman"/>
              </a:rPr>
              <a:t>so </a:t>
            </a:r>
            <a:r>
              <a:rPr dirty="0" sz="1100" spc="-10">
                <a:latin typeface="Times New Roman"/>
                <a:cs typeface="Times New Roman"/>
              </a:rPr>
              <a:t>forth).  </a:t>
            </a:r>
            <a:r>
              <a:rPr dirty="0" sz="1100" spc="-5">
                <a:latin typeface="Times New Roman"/>
                <a:cs typeface="Times New Roman"/>
              </a:rPr>
              <a:t>Although </a:t>
            </a:r>
            <a:r>
              <a:rPr dirty="0" sz="1100">
                <a:latin typeface="Times New Roman"/>
                <a:cs typeface="Times New Roman"/>
              </a:rPr>
              <a:t>the </a:t>
            </a:r>
            <a:r>
              <a:rPr dirty="0" sz="1100" spc="-5">
                <a:latin typeface="Times New Roman"/>
                <a:cs typeface="Times New Roman"/>
              </a:rPr>
              <a:t>horizontal axis still depicts time, specific calendar time </a:t>
            </a:r>
            <a:r>
              <a:rPr dirty="0" sz="1100">
                <a:latin typeface="Times New Roman"/>
                <a:cs typeface="Times New Roman"/>
              </a:rPr>
              <a:t>is not </a:t>
            </a:r>
            <a:r>
              <a:rPr dirty="0" sz="1100" spc="-10">
                <a:latin typeface="Times New Roman"/>
                <a:cs typeface="Times New Roman"/>
              </a:rPr>
              <a:t>particularly  </a:t>
            </a:r>
            <a:r>
              <a:rPr dirty="0" sz="1100" spc="-20">
                <a:latin typeface="Times New Roman"/>
                <a:cs typeface="Times New Roman"/>
              </a:rPr>
              <a:t>important </a:t>
            </a:r>
            <a:r>
              <a:rPr dirty="0" sz="1100" spc="-15">
                <a:latin typeface="Times New Roman"/>
                <a:cs typeface="Times New Roman"/>
              </a:rPr>
              <a:t>with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passage </a:t>
            </a:r>
            <a:r>
              <a:rPr dirty="0" sz="1100" spc="-5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time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 spc="-20">
                <a:latin typeface="Times New Roman"/>
                <a:cs typeface="Times New Roman"/>
              </a:rPr>
              <a:t>basically ignored. </a:t>
            </a:r>
            <a:r>
              <a:rPr dirty="0" sz="1100" spc="-10">
                <a:latin typeface="Times New Roman"/>
                <a:cs typeface="Times New Roman"/>
              </a:rPr>
              <a:t>(Some </a:t>
            </a:r>
            <a:r>
              <a:rPr dirty="0" sz="1100" spc="-20">
                <a:latin typeface="Times New Roman"/>
                <a:cs typeface="Times New Roman"/>
              </a:rPr>
              <a:t>chartists </a:t>
            </a:r>
            <a:r>
              <a:rPr dirty="0" sz="1100" spc="-5">
                <a:latin typeface="Times New Roman"/>
                <a:cs typeface="Times New Roman"/>
              </a:rPr>
              <a:t>do </a:t>
            </a:r>
            <a:r>
              <a:rPr dirty="0" sz="1100" spc="-10">
                <a:latin typeface="Times New Roman"/>
                <a:cs typeface="Times New Roman"/>
              </a:rPr>
              <a:t>show the </a:t>
            </a:r>
            <a:r>
              <a:rPr dirty="0" sz="1100" spc="-15">
                <a:latin typeface="Times New Roman"/>
                <a:cs typeface="Times New Roman"/>
              </a:rPr>
              <a:t>month </a:t>
            </a:r>
            <a:r>
              <a:rPr dirty="0" sz="1100" spc="-25">
                <a:latin typeface="Times New Roman"/>
                <a:cs typeface="Times New Roman"/>
              </a:rPr>
              <a:t>in  </a:t>
            </a:r>
            <a:r>
              <a:rPr dirty="0" sz="1100" spc="-15">
                <a:latin typeface="Times New Roman"/>
                <a:cs typeface="Times New Roman"/>
              </a:rPr>
              <a:t>which changes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occur.)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74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595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62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003805" y="6682861"/>
            <a:ext cx="5338445" cy="250571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9525">
              <a:lnSpc>
                <a:spcPts val="1300"/>
              </a:lnSpc>
              <a:spcBef>
                <a:spcPts val="190"/>
              </a:spcBef>
            </a:pP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 most important </a:t>
            </a:r>
            <a:r>
              <a:rPr dirty="0" sz="1100" spc="5">
                <a:latin typeface="Times New Roman"/>
                <a:cs typeface="Times New Roman"/>
              </a:rPr>
              <a:t>price patterns for investors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want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temper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hunches  and the </a:t>
            </a:r>
            <a:r>
              <a:rPr dirty="0" sz="1100" spc="5">
                <a:latin typeface="Times New Roman"/>
                <a:cs typeface="Times New Roman"/>
              </a:rPr>
              <a:t>timing of their </a:t>
            </a:r>
            <a:r>
              <a:rPr dirty="0" sz="1100" spc="10">
                <a:latin typeface="Times New Roman"/>
                <a:cs typeface="Times New Roman"/>
              </a:rPr>
              <a:t>buy and </a:t>
            </a:r>
            <a:r>
              <a:rPr dirty="0" sz="1100" spc="5">
                <a:latin typeface="Times New Roman"/>
                <a:cs typeface="Times New Roman"/>
              </a:rPr>
              <a:t>sell decisions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solid empirical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data.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-5">
                <a:latin typeface="Times New Roman"/>
                <a:cs typeface="Times New Roman"/>
              </a:rPr>
              <a:t>An </a:t>
            </a:r>
            <a:r>
              <a:rPr dirty="0" sz="1100" spc="20">
                <a:latin typeface="Times New Roman"/>
                <a:cs typeface="Times New Roman"/>
              </a:rPr>
              <a:t>X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30">
                <a:latin typeface="Times New Roman"/>
                <a:cs typeface="Times New Roman"/>
              </a:rPr>
              <a:t>typically </a:t>
            </a:r>
            <a:r>
              <a:rPr dirty="0" sz="1100" spc="-25">
                <a:latin typeface="Times New Roman"/>
                <a:cs typeface="Times New Roman"/>
              </a:rPr>
              <a:t>used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show </a:t>
            </a:r>
            <a:r>
              <a:rPr dirty="0" sz="1100" spc="-25">
                <a:latin typeface="Times New Roman"/>
                <a:cs typeface="Times New Roman"/>
              </a:rPr>
              <a:t>upward </a:t>
            </a:r>
            <a:r>
              <a:rPr dirty="0" sz="1100" spc="-30">
                <a:latin typeface="Times New Roman"/>
                <a:cs typeface="Times New Roman"/>
              </a:rPr>
              <a:t>movements, </a:t>
            </a:r>
            <a:r>
              <a:rPr dirty="0" sz="1100" spc="-25">
                <a:latin typeface="Times New Roman"/>
                <a:cs typeface="Times New Roman"/>
              </a:rPr>
              <a:t>whereas </a:t>
            </a:r>
            <a:r>
              <a:rPr dirty="0" sz="1100" spc="-10">
                <a:latin typeface="Times New Roman"/>
                <a:cs typeface="Times New Roman"/>
              </a:rPr>
              <a:t>an </a:t>
            </a:r>
            <a:r>
              <a:rPr dirty="0" sz="1100" spc="20">
                <a:latin typeface="Times New Roman"/>
                <a:cs typeface="Times New Roman"/>
              </a:rPr>
              <a:t>O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20">
                <a:latin typeface="Times New Roman"/>
                <a:cs typeface="Times New Roman"/>
              </a:rPr>
              <a:t>used for downward  </a:t>
            </a:r>
            <a:r>
              <a:rPr dirty="0" sz="1100" spc="-10">
                <a:latin typeface="Times New Roman"/>
                <a:cs typeface="Times New Roman"/>
              </a:rPr>
              <a:t>movements. </a:t>
            </a:r>
            <a:r>
              <a:rPr dirty="0" sz="1100" spc="-5">
                <a:latin typeface="Times New Roman"/>
                <a:cs typeface="Times New Roman"/>
              </a:rPr>
              <a:t>Each </a:t>
            </a:r>
            <a:r>
              <a:rPr dirty="0" sz="1100" spc="20">
                <a:latin typeface="Times New Roman"/>
                <a:cs typeface="Times New Roman"/>
              </a:rPr>
              <a:t>X </a:t>
            </a:r>
            <a:r>
              <a:rPr dirty="0" sz="1100" spc="-5">
                <a:latin typeface="Times New Roman"/>
                <a:cs typeface="Times New Roman"/>
              </a:rPr>
              <a:t>or </a:t>
            </a:r>
            <a:r>
              <a:rPr dirty="0" sz="1100" spc="20">
                <a:latin typeface="Times New Roman"/>
                <a:cs typeface="Times New Roman"/>
              </a:rPr>
              <a:t>O </a:t>
            </a:r>
            <a:r>
              <a:rPr dirty="0" sz="1100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5">
                <a:latin typeface="Times New Roman"/>
                <a:cs typeface="Times New Roman"/>
              </a:rPr>
              <a:t>particular </a:t>
            </a:r>
            <a:r>
              <a:rPr dirty="0" sz="1100" spc="-10">
                <a:latin typeface="Times New Roman"/>
                <a:cs typeface="Times New Roman"/>
              </a:rPr>
              <a:t>chart may </a:t>
            </a:r>
            <a:r>
              <a:rPr dirty="0" sz="1100" spc="-15">
                <a:latin typeface="Times New Roman"/>
                <a:cs typeface="Times New Roman"/>
              </a:rPr>
              <a:t>represent </a:t>
            </a:r>
            <a:r>
              <a:rPr dirty="0" sz="1100" spc="-5">
                <a:latin typeface="Times New Roman"/>
                <a:cs typeface="Times New Roman"/>
              </a:rPr>
              <a:t>Rs. </a:t>
            </a:r>
            <a:r>
              <a:rPr dirty="0" sz="1100" spc="10">
                <a:latin typeface="Times New Roman"/>
                <a:cs typeface="Times New Roman"/>
              </a:rPr>
              <a:t>1 </a:t>
            </a:r>
            <a:r>
              <a:rPr dirty="0" sz="1100" spc="-10">
                <a:latin typeface="Times New Roman"/>
                <a:cs typeface="Times New Roman"/>
              </a:rPr>
              <a:t>movements, </a:t>
            </a:r>
            <a:r>
              <a:rPr dirty="0" sz="1100" spc="-5">
                <a:latin typeface="Times New Roman"/>
                <a:cs typeface="Times New Roman"/>
              </a:rPr>
              <a:t>Rs. </a:t>
            </a:r>
            <a:r>
              <a:rPr dirty="0" sz="1100" spc="10">
                <a:latin typeface="Times New Roman"/>
                <a:cs typeface="Times New Roman"/>
              </a:rPr>
              <a:t>2  </a:t>
            </a:r>
            <a:r>
              <a:rPr dirty="0" sz="1100" spc="-30">
                <a:latin typeface="Times New Roman"/>
                <a:cs typeface="Times New Roman"/>
              </a:rPr>
              <a:t>movements, </a:t>
            </a:r>
            <a:r>
              <a:rPr dirty="0" sz="1100" spc="-20">
                <a:latin typeface="Times New Roman"/>
                <a:cs typeface="Times New Roman"/>
              </a:rPr>
              <a:t>Rs. </a:t>
            </a:r>
            <a:r>
              <a:rPr dirty="0" sz="1100" spc="10">
                <a:latin typeface="Times New Roman"/>
                <a:cs typeface="Times New Roman"/>
              </a:rPr>
              <a:t>5 </a:t>
            </a:r>
            <a:r>
              <a:rPr dirty="0" sz="1100" spc="-30">
                <a:latin typeface="Times New Roman"/>
                <a:cs typeface="Times New Roman"/>
              </a:rPr>
              <a:t>movements, </a:t>
            </a:r>
            <a:r>
              <a:rPr dirty="0" sz="1100" spc="-20">
                <a:latin typeface="Times New Roman"/>
                <a:cs typeface="Times New Roman"/>
              </a:rPr>
              <a:t>and </a:t>
            </a:r>
            <a:r>
              <a:rPr dirty="0" sz="1100" spc="-10">
                <a:latin typeface="Times New Roman"/>
                <a:cs typeface="Times New Roman"/>
              </a:rPr>
              <a:t>so </a:t>
            </a:r>
            <a:r>
              <a:rPr dirty="0" sz="1100" spc="-20">
                <a:latin typeface="Times New Roman"/>
                <a:cs typeface="Times New Roman"/>
              </a:rPr>
              <a:t>on, </a:t>
            </a:r>
            <a:r>
              <a:rPr dirty="0" sz="1100" spc="-30">
                <a:latin typeface="Times New Roman"/>
                <a:cs typeface="Times New Roman"/>
              </a:rPr>
              <a:t>depending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15">
                <a:latin typeface="Times New Roman"/>
                <a:cs typeface="Times New Roman"/>
              </a:rPr>
              <a:t>how </a:t>
            </a:r>
            <a:r>
              <a:rPr dirty="0" sz="1100" spc="-25">
                <a:latin typeface="Times New Roman"/>
                <a:cs typeface="Times New Roman"/>
              </a:rPr>
              <a:t>much </a:t>
            </a:r>
            <a:r>
              <a:rPr dirty="0" sz="1100" spc="-30">
                <a:latin typeface="Times New Roman"/>
                <a:cs typeface="Times New Roman"/>
              </a:rPr>
              <a:t>movement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35">
                <a:latin typeface="Times New Roman"/>
                <a:cs typeface="Times New Roman"/>
              </a:rPr>
              <a:t>considered  </a:t>
            </a:r>
            <a:r>
              <a:rPr dirty="0" sz="1100" spc="-25">
                <a:latin typeface="Times New Roman"/>
                <a:cs typeface="Times New Roman"/>
              </a:rPr>
              <a:t>significant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for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that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stock.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An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X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or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O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recorded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only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when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price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moves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by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specified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amount.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Moving</a:t>
            </a:r>
            <a:r>
              <a:rPr dirty="0" sz="1100" spc="5" b="1">
                <a:latin typeface="Times New Roman"/>
                <a:cs typeface="Times New Roman"/>
              </a:rPr>
              <a:t> Average: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89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Moving Average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smoothed </a:t>
            </a:r>
            <a:r>
              <a:rPr dirty="0" sz="1100" spc="5">
                <a:latin typeface="Times New Roman"/>
                <a:cs typeface="Times New Roman"/>
              </a:rPr>
              <a:t>presentation of underlying historical </a:t>
            </a:r>
            <a:r>
              <a:rPr dirty="0" sz="1100" spc="10">
                <a:latin typeface="Times New Roman"/>
                <a:cs typeface="Times New Roman"/>
              </a:rPr>
              <a:t>data. Each </a:t>
            </a:r>
            <a:r>
              <a:rPr dirty="0" sz="1100" spc="5">
                <a:latin typeface="Times New Roman"/>
                <a:cs typeface="Times New Roman"/>
              </a:rPr>
              <a:t>data  point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arithmetic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portion </a:t>
            </a:r>
            <a:r>
              <a:rPr dirty="0" sz="1100" spc="10">
                <a:latin typeface="Times New Roman"/>
                <a:cs typeface="Times New Roman"/>
              </a:rPr>
              <a:t>of the </a:t>
            </a:r>
            <a:r>
              <a:rPr dirty="0" sz="1100" spc="5">
                <a:latin typeface="Times New Roman"/>
                <a:cs typeface="Times New Roman"/>
              </a:rPr>
              <a:t>previous data.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ten-day moving average  </a:t>
            </a:r>
            <a:r>
              <a:rPr dirty="0" sz="1100" spc="10">
                <a:latin typeface="Times New Roman"/>
                <a:cs typeface="Times New Roman"/>
              </a:rPr>
              <a:t>measures the average over the previous </a:t>
            </a:r>
            <a:r>
              <a:rPr dirty="0" sz="1100" spc="5">
                <a:latin typeface="Times New Roman"/>
                <a:cs typeface="Times New Roman"/>
              </a:rPr>
              <a:t>ten </a:t>
            </a:r>
            <a:r>
              <a:rPr dirty="0" sz="1100" spc="10">
                <a:latin typeface="Times New Roman"/>
                <a:cs typeface="Times New Roman"/>
              </a:rPr>
              <a:t>days. Regardless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used, </a:t>
            </a:r>
            <a:r>
              <a:rPr dirty="0" sz="1100" spc="5">
                <a:latin typeface="Times New Roman"/>
                <a:cs typeface="Times New Roman"/>
              </a:rPr>
              <a:t>each  </a:t>
            </a:r>
            <a:r>
              <a:rPr dirty="0" sz="1100" spc="10">
                <a:latin typeface="Times New Roman"/>
                <a:cs typeface="Times New Roman"/>
              </a:rPr>
              <a:t>day a new </a:t>
            </a:r>
            <a:r>
              <a:rPr dirty="0" sz="1100" spc="5">
                <a:latin typeface="Times New Roman"/>
                <a:cs typeface="Times New Roman"/>
              </a:rPr>
              <a:t>observation is included in the calculation and </a:t>
            </a:r>
            <a:r>
              <a:rPr dirty="0" sz="1100" spc="10">
                <a:latin typeface="Times New Roman"/>
                <a:cs typeface="Times New Roman"/>
              </a:rPr>
              <a:t>the oldest </a:t>
            </a:r>
            <a:r>
              <a:rPr dirty="0" sz="1100" spc="5">
                <a:latin typeface="Times New Roman"/>
                <a:cs typeface="Times New Roman"/>
              </a:rPr>
              <a:t>is dropped, </a:t>
            </a:r>
            <a:r>
              <a:rPr dirty="0" sz="1100" spc="10">
                <a:latin typeface="Times New Roman"/>
                <a:cs typeface="Times New Roman"/>
              </a:rPr>
              <a:t>so a constant  number </a:t>
            </a:r>
            <a:r>
              <a:rPr dirty="0" sz="1100" spc="5">
                <a:latin typeface="Times New Roman"/>
                <a:cs typeface="Times New Roman"/>
              </a:rPr>
              <a:t>of points are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being averaged.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448561" y="3639311"/>
            <a:ext cx="2023110" cy="8884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921252" y="3973829"/>
            <a:ext cx="2457692" cy="23553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4000" cy="69215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Advocates </a:t>
            </a:r>
            <a:r>
              <a:rPr dirty="0" sz="1100" spc="10">
                <a:latin typeface="Times New Roman"/>
                <a:cs typeface="Times New Roman"/>
              </a:rPr>
              <a:t>of moving average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selection believe that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slope </a:t>
            </a:r>
            <a:r>
              <a:rPr dirty="0" sz="1100" spc="10">
                <a:latin typeface="Times New Roman"/>
                <a:cs typeface="Times New Roman"/>
              </a:rPr>
              <a:t>of the  </a:t>
            </a:r>
            <a:r>
              <a:rPr dirty="0" sz="1100" spc="5">
                <a:latin typeface="Times New Roman"/>
                <a:cs typeface="Times New Roman"/>
              </a:rPr>
              <a:t>line are important.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whose twenty-day moving average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trending </a:t>
            </a:r>
            <a:r>
              <a:rPr dirty="0" sz="1100" spc="15">
                <a:latin typeface="Times New Roman"/>
                <a:cs typeface="Times New Roman"/>
              </a:rPr>
              <a:t>up </a:t>
            </a:r>
            <a:r>
              <a:rPr dirty="0" sz="1100" spc="10">
                <a:latin typeface="Times New Roman"/>
                <a:cs typeface="Times New Roman"/>
              </a:rPr>
              <a:t>might  become a </a:t>
            </a:r>
            <a:r>
              <a:rPr dirty="0" sz="1100" spc="5">
                <a:latin typeface="Times New Roman"/>
                <a:cs typeface="Times New Roman"/>
              </a:rPr>
              <a:t>candidate for sale 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line turns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downward.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63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902338"/>
            <a:ext cx="5335905" cy="8733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TECHNICAL </a:t>
            </a:r>
            <a:r>
              <a:rPr dirty="0" sz="1100" spc="10" b="1">
                <a:latin typeface="Times New Roman"/>
                <a:cs typeface="Times New Roman"/>
              </a:rPr>
              <a:t>ANALYSIS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Technical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Indicators: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 addition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charts,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technical analysts use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collection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technical indicators. </a:t>
            </a:r>
            <a:r>
              <a:rPr dirty="0" sz="1100" spc="10">
                <a:latin typeface="Times New Roman"/>
                <a:cs typeface="Times New Roman"/>
              </a:rPr>
              <a:t>These  </a:t>
            </a:r>
            <a:r>
              <a:rPr dirty="0" sz="1100" spc="5">
                <a:latin typeface="Times New Roman"/>
                <a:cs typeface="Times New Roman"/>
              </a:rPr>
              <a:t>statistics, either calculated or directly observed,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alleged </a:t>
            </a:r>
            <a:r>
              <a:rPr dirty="0" sz="1100" spc="10">
                <a:latin typeface="Times New Roman"/>
                <a:cs typeface="Times New Roman"/>
              </a:rPr>
              <a:t>to have a relationship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 future direction of overall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 or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an individual </a:t>
            </a:r>
            <a:r>
              <a:rPr dirty="0" sz="1100" spc="5">
                <a:latin typeface="Times New Roman"/>
                <a:cs typeface="Times New Roman"/>
              </a:rPr>
              <a:t>security. </a:t>
            </a:r>
            <a:r>
              <a:rPr dirty="0" sz="1100" spc="10">
                <a:latin typeface="Times New Roman"/>
                <a:cs typeface="Times New Roman"/>
              </a:rPr>
              <a:t>Some indicators  might </a:t>
            </a:r>
            <a:r>
              <a:rPr dirty="0" sz="1100" spc="5">
                <a:latin typeface="Times New Roman"/>
                <a:cs typeface="Times New Roman"/>
              </a:rPr>
              <a:t>logically carry </a:t>
            </a:r>
            <a:r>
              <a:rPr dirty="0" sz="1100" spc="10">
                <a:latin typeface="Times New Roman"/>
                <a:cs typeface="Times New Roman"/>
              </a:rPr>
              <a:t>useful </a:t>
            </a:r>
            <a:r>
              <a:rPr dirty="0" sz="1100" spc="5">
                <a:latin typeface="Times New Roman"/>
                <a:cs typeface="Times New Roman"/>
              </a:rPr>
              <a:t>information; </a:t>
            </a:r>
            <a:r>
              <a:rPr dirty="0" sz="1100" spc="10">
                <a:latin typeface="Times New Roman"/>
                <a:cs typeface="Times New Roman"/>
              </a:rPr>
              <a:t>others </a:t>
            </a:r>
            <a:r>
              <a:rPr dirty="0" sz="1100" spc="5">
                <a:latin typeface="Times New Roman"/>
                <a:cs typeface="Times New Roman"/>
              </a:rPr>
              <a:t>are sufficiently far-fetched that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creative </a:t>
            </a:r>
            <a:r>
              <a:rPr dirty="0" sz="1100" spc="10">
                <a:latin typeface="Times New Roman"/>
                <a:cs typeface="Times New Roman"/>
              </a:rPr>
              <a:t>analyst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0">
                <a:latin typeface="Times New Roman"/>
                <a:cs typeface="Times New Roman"/>
              </a:rPr>
              <a:t>develop a caused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effect relationship with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Indicators with </a:t>
            </a:r>
            <a:r>
              <a:rPr dirty="0" sz="1100" spc="10" b="1">
                <a:latin typeface="Times New Roman"/>
                <a:cs typeface="Times New Roman"/>
              </a:rPr>
              <a:t>Economic </a:t>
            </a:r>
            <a:r>
              <a:rPr dirty="0" sz="1100" spc="5" b="1">
                <a:latin typeface="Times New Roman"/>
                <a:cs typeface="Times New Roman"/>
              </a:rPr>
              <a:t>Justification: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technical indicators are </a:t>
            </a:r>
            <a:r>
              <a:rPr dirty="0" sz="1100" spc="10">
                <a:latin typeface="Times New Roman"/>
                <a:cs typeface="Times New Roman"/>
              </a:rPr>
              <a:t>based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activity that is measurable and observable.  </a:t>
            </a:r>
            <a:r>
              <a:rPr dirty="0" sz="1100" spc="10">
                <a:latin typeface="Times New Roman"/>
                <a:cs typeface="Times New Roman"/>
              </a:rPr>
              <a:t>Fundamental analyst also monitor economic </a:t>
            </a:r>
            <a:r>
              <a:rPr dirty="0" sz="1100" spc="5">
                <a:latin typeface="Times New Roman"/>
                <a:cs typeface="Times New Roman"/>
              </a:rPr>
              <a:t>data, </a:t>
            </a:r>
            <a:r>
              <a:rPr dirty="0" sz="1100" spc="10">
                <a:latin typeface="Times New Roman"/>
                <a:cs typeface="Times New Roman"/>
              </a:rPr>
              <a:t>some economy </a:t>
            </a:r>
            <a:r>
              <a:rPr dirty="0" sz="1100" spc="5">
                <a:latin typeface="Times New Roman"/>
                <a:cs typeface="Times New Roman"/>
              </a:rPr>
              <a:t>based </a:t>
            </a:r>
            <a:r>
              <a:rPr dirty="0" sz="1100" spc="10">
                <a:latin typeface="Times New Roman"/>
                <a:cs typeface="Times New Roman"/>
              </a:rPr>
              <a:t>on technical  </a:t>
            </a:r>
            <a:r>
              <a:rPr dirty="0" sz="1100" spc="5">
                <a:latin typeface="Times New Roman"/>
                <a:cs typeface="Times New Roman"/>
              </a:rPr>
              <a:t>indicators receive special attention in the marketplace. </a:t>
            </a:r>
            <a:r>
              <a:rPr dirty="0" sz="1100" spc="15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of these 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logical  </a:t>
            </a:r>
            <a:r>
              <a:rPr dirty="0" sz="1100" spc="10">
                <a:latin typeface="Times New Roman"/>
                <a:cs typeface="Times New Roman"/>
              </a:rPr>
              <a:t>investment mangers </a:t>
            </a:r>
            <a:r>
              <a:rPr dirty="0" sz="1100" spc="5">
                <a:latin typeface="Times New Roman"/>
                <a:cs typeface="Times New Roman"/>
              </a:rPr>
              <a:t>behavior, especially the manager’s likely reaction to prior events..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10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popular </a:t>
            </a:r>
            <a:r>
              <a:rPr dirty="0" sz="1100" spc="5">
                <a:latin typeface="Times New Roman"/>
                <a:cs typeface="Times New Roman"/>
              </a:rPr>
              <a:t>technical indicators discussed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next.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 i="1">
                <a:latin typeface="Times New Roman"/>
                <a:cs typeface="Times New Roman"/>
              </a:rPr>
              <a:t>Short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Interest: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person who </a:t>
            </a:r>
            <a:r>
              <a:rPr dirty="0" sz="1100" spc="5">
                <a:latin typeface="Times New Roman"/>
                <a:cs typeface="Times New Roman"/>
              </a:rPr>
              <a:t>sells </a:t>
            </a:r>
            <a:r>
              <a:rPr dirty="0" sz="1100" spc="10">
                <a:latin typeface="Times New Roman"/>
                <a:cs typeface="Times New Roman"/>
              </a:rPr>
              <a:t>stock short </a:t>
            </a:r>
            <a:r>
              <a:rPr dirty="0" sz="1100" spc="5">
                <a:latin typeface="Times New Roman"/>
                <a:cs typeface="Times New Roman"/>
              </a:rPr>
              <a:t>believes that </a:t>
            </a:r>
            <a:r>
              <a:rPr dirty="0" sz="1100" spc="10">
                <a:latin typeface="Times New Roman"/>
                <a:cs typeface="Times New Roman"/>
              </a:rPr>
              <a:t>the share </a:t>
            </a:r>
            <a:r>
              <a:rPr dirty="0" sz="1100" spc="5">
                <a:latin typeface="Times New Roman"/>
                <a:cs typeface="Times New Roman"/>
              </a:rPr>
              <a:t>price will decline. </a:t>
            </a:r>
            <a:r>
              <a:rPr dirty="0" sz="1100" spc="10">
                <a:latin typeface="Times New Roman"/>
                <a:cs typeface="Times New Roman"/>
              </a:rPr>
              <a:t>Eventually, </a:t>
            </a:r>
            <a:r>
              <a:rPr dirty="0" sz="1100" spc="5">
                <a:latin typeface="Times New Roman"/>
                <a:cs typeface="Times New Roman"/>
              </a:rPr>
              <a:t>they  </a:t>
            </a:r>
            <a:r>
              <a:rPr dirty="0" sz="1100" spc="10">
                <a:latin typeface="Times New Roman"/>
                <a:cs typeface="Times New Roman"/>
              </a:rPr>
              <a:t>must purchase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in the open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to replace the </a:t>
            </a:r>
            <a:r>
              <a:rPr dirty="0" sz="1100" spc="5">
                <a:latin typeface="Times New Roman"/>
                <a:cs typeface="Times New Roman"/>
              </a:rPr>
              <a:t>shares previously </a:t>
            </a:r>
            <a:r>
              <a:rPr dirty="0" sz="1100" spc="10">
                <a:latin typeface="Times New Roman"/>
                <a:cs typeface="Times New Roman"/>
              </a:rPr>
              <a:t>burrowed.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quantity of </a:t>
            </a:r>
            <a:r>
              <a:rPr dirty="0" sz="1100" spc="10">
                <a:latin typeface="Times New Roman"/>
                <a:cs typeface="Times New Roman"/>
              </a:rPr>
              <a:t>share sold </a:t>
            </a:r>
            <a:r>
              <a:rPr dirty="0" sz="1100" spc="5">
                <a:latin typeface="Times New Roman"/>
                <a:cs typeface="Times New Roman"/>
              </a:rPr>
              <a:t>short at anytime is periodically reported in the financial press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 b="1">
                <a:latin typeface="Times New Roman"/>
                <a:cs typeface="Times New Roman"/>
              </a:rPr>
              <a:t>short </a:t>
            </a:r>
            <a:r>
              <a:rPr dirty="0" sz="1100" spc="5" b="1">
                <a:latin typeface="Times New Roman"/>
                <a:cs typeface="Times New Roman"/>
              </a:rPr>
              <a:t>interest. </a:t>
            </a:r>
            <a:r>
              <a:rPr dirty="0" sz="1100" spc="10" b="1">
                <a:latin typeface="Times New Roman"/>
                <a:cs typeface="Times New Roman"/>
              </a:rPr>
              <a:t>Shares sold </a:t>
            </a:r>
            <a:r>
              <a:rPr dirty="0" sz="1100" spc="5" b="1">
                <a:latin typeface="Times New Roman"/>
                <a:cs typeface="Times New Roman"/>
              </a:rPr>
              <a:t>short </a:t>
            </a:r>
            <a:r>
              <a:rPr dirty="0" sz="1100" spc="10">
                <a:latin typeface="Times New Roman"/>
                <a:cs typeface="Times New Roman"/>
              </a:rPr>
              <a:t>must </a:t>
            </a:r>
            <a:r>
              <a:rPr dirty="0" sz="1100" spc="5">
                <a:latin typeface="Times New Roman"/>
                <a:cs typeface="Times New Roman"/>
              </a:rPr>
              <a:t>eventually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the covered (bought).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5">
                <a:latin typeface="Times New Roman"/>
                <a:cs typeface="Times New Roman"/>
              </a:rPr>
              <a:t>logically follows that </a:t>
            </a:r>
            <a:r>
              <a:rPr dirty="0" sz="1100" spc="10">
                <a:latin typeface="Times New Roman"/>
                <a:cs typeface="Times New Roman"/>
              </a:rPr>
              <a:t>the higher the </a:t>
            </a:r>
            <a:r>
              <a:rPr dirty="0" sz="1100" spc="5">
                <a:latin typeface="Times New Roman"/>
                <a:cs typeface="Times New Roman"/>
              </a:rPr>
              <a:t>short interest figure, </a:t>
            </a:r>
            <a:r>
              <a:rPr dirty="0" sz="1100" spc="10">
                <a:latin typeface="Times New Roman"/>
                <a:cs typeface="Times New Roman"/>
              </a:rPr>
              <a:t>the larger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potential </a:t>
            </a:r>
            <a:r>
              <a:rPr dirty="0" sz="1100" spc="10">
                <a:latin typeface="Times New Roman"/>
                <a:cs typeface="Times New Roman"/>
              </a:rPr>
              <a:t>demand  for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technical </a:t>
            </a:r>
            <a:r>
              <a:rPr dirty="0" sz="1100" spc="10">
                <a:latin typeface="Times New Roman"/>
                <a:cs typeface="Times New Roman"/>
              </a:rPr>
              <a:t>analyst </a:t>
            </a:r>
            <a:r>
              <a:rPr dirty="0" sz="1100" spc="5">
                <a:latin typeface="Times New Roman"/>
                <a:cs typeface="Times New Roman"/>
              </a:rPr>
              <a:t>believes 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short interest figure is bullish </a:t>
            </a:r>
            <a:r>
              <a:rPr dirty="0" sz="1100" spc="10">
                <a:latin typeface="Times New Roman"/>
                <a:cs typeface="Times New Roman"/>
              </a:rPr>
              <a:t>because of the  </a:t>
            </a:r>
            <a:r>
              <a:rPr dirty="0" sz="1100" spc="5">
                <a:latin typeface="Times New Roman"/>
                <a:cs typeface="Times New Roman"/>
              </a:rPr>
              <a:t>potential </a:t>
            </a:r>
            <a:r>
              <a:rPr dirty="0" sz="1100" spc="10">
                <a:latin typeface="Times New Roman"/>
                <a:cs typeface="Times New Roman"/>
              </a:rPr>
              <a:t>demand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short interest </a:t>
            </a:r>
            <a:r>
              <a:rPr dirty="0" sz="1100" spc="5" b="1">
                <a:latin typeface="Times New Roman"/>
                <a:cs typeface="Times New Roman"/>
              </a:rPr>
              <a:t>ratio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would  </a:t>
            </a:r>
            <a:r>
              <a:rPr dirty="0" sz="1100" spc="10">
                <a:latin typeface="Times New Roman"/>
                <a:cs typeface="Times New Roman"/>
              </a:rPr>
              <a:t>take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cover </a:t>
            </a:r>
            <a:r>
              <a:rPr dirty="0" sz="1100" spc="5">
                <a:latin typeface="Times New Roman"/>
                <a:cs typeface="Times New Roman"/>
              </a:rPr>
              <a:t>the short interest if trading </a:t>
            </a:r>
            <a:r>
              <a:rPr dirty="0" sz="1100" spc="10">
                <a:latin typeface="Times New Roman"/>
                <a:cs typeface="Times New Roman"/>
              </a:rPr>
              <a:t>continued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average </a:t>
            </a:r>
            <a:r>
              <a:rPr dirty="0" sz="1100" spc="5">
                <a:latin typeface="Times New Roman"/>
                <a:cs typeface="Times New Roman"/>
              </a:rPr>
              <a:t>daily trading </a:t>
            </a:r>
            <a:r>
              <a:rPr dirty="0" sz="1100" spc="10">
                <a:latin typeface="Times New Roman"/>
                <a:cs typeface="Times New Roman"/>
              </a:rPr>
              <a:t>volume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previous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month.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Short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also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aggregate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indicator. </a:t>
            </a: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indicator 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 behavior of well-informed </a:t>
            </a:r>
            <a:r>
              <a:rPr dirty="0" sz="1100" spc="10">
                <a:latin typeface="Times New Roman"/>
                <a:cs typeface="Times New Roman"/>
              </a:rPr>
              <a:t>group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participants is called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smart money </a:t>
            </a:r>
            <a:r>
              <a:rPr dirty="0" sz="1100" spc="5" b="1">
                <a:latin typeface="Times New Roman"/>
                <a:cs typeface="Times New Roman"/>
              </a:rPr>
              <a:t>indicator</a:t>
            </a:r>
            <a:r>
              <a:rPr dirty="0" sz="1100" spc="5">
                <a:latin typeface="Times New Roman"/>
                <a:cs typeface="Times New Roman"/>
              </a:rPr>
              <a:t>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technical indicator that </a:t>
            </a:r>
            <a:r>
              <a:rPr dirty="0" sz="1100" spc="5">
                <a:latin typeface="Times New Roman"/>
                <a:cs typeface="Times New Roman"/>
              </a:rPr>
              <a:t>prescribes actions opposing </a:t>
            </a:r>
            <a:r>
              <a:rPr dirty="0" sz="1100" spc="10">
                <a:latin typeface="Times New Roman"/>
                <a:cs typeface="Times New Roman"/>
              </a:rPr>
              <a:t>those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marketplace is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10" b="1">
                <a:latin typeface="Times New Roman"/>
                <a:cs typeface="Times New Roman"/>
              </a:rPr>
              <a:t>contrary opinion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indicator</a:t>
            </a:r>
            <a:r>
              <a:rPr dirty="0" sz="1100" spc="10">
                <a:latin typeface="Times New Roman"/>
                <a:cs typeface="Times New Roman"/>
              </a:rPr>
              <a:t>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Conversely, some people believe </a:t>
            </a:r>
            <a:r>
              <a:rPr dirty="0" sz="1100" spc="5">
                <a:latin typeface="Times New Roman"/>
                <a:cs typeface="Times New Roman"/>
              </a:rPr>
              <a:t>the small investor usually waits </a:t>
            </a:r>
            <a:r>
              <a:rPr dirty="0" sz="1100" spc="10">
                <a:latin typeface="Times New Roman"/>
                <a:cs typeface="Times New Roman"/>
              </a:rPr>
              <a:t>too </a:t>
            </a:r>
            <a:r>
              <a:rPr dirty="0" sz="1100" spc="5">
                <a:latin typeface="Times New Roman"/>
                <a:cs typeface="Times New Roman"/>
              </a:rPr>
              <a:t>long to </a:t>
            </a:r>
            <a:r>
              <a:rPr dirty="0" sz="1100" spc="10">
                <a:latin typeface="Times New Roman"/>
                <a:cs typeface="Times New Roman"/>
              </a:rPr>
              <a:t>make a  </a:t>
            </a:r>
            <a:r>
              <a:rPr dirty="0" sz="1100" spc="5">
                <a:latin typeface="Times New Roman"/>
                <a:cs typeface="Times New Roman"/>
              </a:rPr>
              <a:t>decision </a:t>
            </a:r>
            <a:r>
              <a:rPr dirty="0" sz="1100" spc="10">
                <a:latin typeface="Times New Roman"/>
                <a:cs typeface="Times New Roman"/>
              </a:rPr>
              <a:t>and consequently makes investment </a:t>
            </a:r>
            <a:r>
              <a:rPr dirty="0" sz="1100" spc="5">
                <a:latin typeface="Times New Roman"/>
                <a:cs typeface="Times New Roman"/>
              </a:rPr>
              <a:t>decision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lag </a:t>
            </a:r>
            <a:r>
              <a:rPr dirty="0" sz="1100" spc="10">
                <a:latin typeface="Times New Roman"/>
                <a:cs typeface="Times New Roman"/>
              </a:rPr>
              <a:t>optimum behavior. </a:t>
            </a:r>
            <a:r>
              <a:rPr dirty="0" sz="1100" spc="15">
                <a:latin typeface="Times New Roman"/>
                <a:cs typeface="Times New Roman"/>
              </a:rPr>
              <a:t>Odd </a:t>
            </a:r>
            <a:r>
              <a:rPr dirty="0" sz="1100" spc="10">
                <a:latin typeface="Times New Roman"/>
                <a:cs typeface="Times New Roman"/>
              </a:rPr>
              <a:t>lots  </a:t>
            </a:r>
            <a:r>
              <a:rPr dirty="0" sz="1100" spc="5">
                <a:latin typeface="Times New Roman"/>
                <a:cs typeface="Times New Roman"/>
              </a:rPr>
              <a:t>are associated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small investor. If odd-lot short sales begin to rise relative to total  odd-lot transactions, it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signal </a:t>
            </a:r>
            <a:r>
              <a:rPr dirty="0" sz="1100" spc="10">
                <a:latin typeface="Times New Roman"/>
                <a:cs typeface="Times New Roman"/>
              </a:rPr>
              <a:t>the end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downturn </a:t>
            </a:r>
            <a:r>
              <a:rPr dirty="0" sz="1100" spc="5">
                <a:latin typeface="Times New Roman"/>
                <a:cs typeface="Times New Roman"/>
              </a:rPr>
              <a:t>and, therefore,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bullish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signal.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technical indicator that prescribes actions </a:t>
            </a:r>
            <a:r>
              <a:rPr dirty="0" sz="1100" spc="10">
                <a:latin typeface="Times New Roman"/>
                <a:cs typeface="Times New Roman"/>
              </a:rPr>
              <a:t>opposing </a:t>
            </a:r>
            <a:r>
              <a:rPr dirty="0" sz="1100" spc="5">
                <a:latin typeface="Times New Roman"/>
                <a:cs typeface="Times New Roman"/>
              </a:rPr>
              <a:t>those of the marketplace is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contrary opinion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indicator.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Margin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Loans: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Another contrary </a:t>
            </a:r>
            <a:r>
              <a:rPr dirty="0" sz="1100" spc="5">
                <a:latin typeface="Times New Roman"/>
                <a:cs typeface="Times New Roman"/>
              </a:rPr>
              <a:t>opinion </a:t>
            </a:r>
            <a:r>
              <a:rPr dirty="0" sz="1100" spc="10">
                <a:latin typeface="Times New Roman"/>
                <a:cs typeface="Times New Roman"/>
              </a:rPr>
              <a:t>indicator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margin loan indicator. </a:t>
            </a:r>
            <a:r>
              <a:rPr dirty="0" sz="1100" spc="5">
                <a:latin typeface="Times New Roman"/>
                <a:cs typeface="Times New Roman"/>
              </a:rPr>
              <a:t>It measures </a:t>
            </a:r>
            <a:r>
              <a:rPr dirty="0" sz="1100" spc="10">
                <a:latin typeface="Times New Roman"/>
                <a:cs typeface="Times New Roman"/>
              </a:rPr>
              <a:t>the extent to  which </a:t>
            </a:r>
            <a:r>
              <a:rPr dirty="0" sz="1100" spc="5">
                <a:latin typeface="Times New Roman"/>
                <a:cs typeface="Times New Roman"/>
              </a:rPr>
              <a:t>market participants 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borrowed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finance </a:t>
            </a:r>
            <a:r>
              <a:rPr dirty="0" sz="1100" spc="5">
                <a:latin typeface="Times New Roman"/>
                <a:cs typeface="Times New Roman"/>
              </a:rPr>
              <a:t>their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 transaction.  Increased margin </a:t>
            </a:r>
            <a:r>
              <a:rPr dirty="0" sz="1100" spc="10">
                <a:latin typeface="Times New Roman"/>
                <a:cs typeface="Times New Roman"/>
              </a:rPr>
              <a:t>buying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historically </a:t>
            </a:r>
            <a:r>
              <a:rPr dirty="0" sz="1100" spc="10">
                <a:latin typeface="Times New Roman"/>
                <a:cs typeface="Times New Roman"/>
              </a:rPr>
              <a:t>associated </a:t>
            </a:r>
            <a:r>
              <a:rPr dirty="0" sz="1100" spc="5">
                <a:latin typeface="Times New Roman"/>
                <a:cs typeface="Times New Roman"/>
              </a:rPr>
              <a:t>with rising markets. </a:t>
            </a:r>
            <a:r>
              <a:rPr dirty="0" sz="1100" spc="10">
                <a:latin typeface="Times New Roman"/>
                <a:cs typeface="Times New Roman"/>
              </a:rPr>
              <a:t>Margin buying often  </a:t>
            </a:r>
            <a:r>
              <a:rPr dirty="0" sz="1100" spc="5">
                <a:latin typeface="Times New Roman"/>
                <a:cs typeface="Times New Roman"/>
              </a:rPr>
              <a:t>speaks just </a:t>
            </a:r>
            <a:r>
              <a:rPr dirty="0" sz="1100" spc="10">
                <a:latin typeface="Times New Roman"/>
                <a:cs typeface="Times New Roman"/>
              </a:rPr>
              <a:t>before market declines.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technical analyst might view </a:t>
            </a:r>
            <a:r>
              <a:rPr dirty="0" sz="1100" spc="5">
                <a:latin typeface="Times New Roman"/>
                <a:cs typeface="Times New Roman"/>
              </a:rPr>
              <a:t>this rising </a:t>
            </a:r>
            <a:r>
              <a:rPr dirty="0" sz="1100" spc="10">
                <a:latin typeface="Times New Roman"/>
                <a:cs typeface="Times New Roman"/>
              </a:rPr>
              <a:t>debt as a  </a:t>
            </a:r>
            <a:r>
              <a:rPr dirty="0" sz="1100" spc="5">
                <a:latin typeface="Times New Roman"/>
                <a:cs typeface="Times New Roman"/>
              </a:rPr>
              <a:t>bearish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signal.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85"/>
              </a:spcBef>
              <a:tabLst>
                <a:tab pos="517715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64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74867" y="572391"/>
            <a:ext cx="66294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65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5" y="572391"/>
            <a:ext cx="5335270" cy="87712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5" b="1" i="1">
                <a:latin typeface="Times New Roman"/>
                <a:cs typeface="Times New Roman"/>
              </a:rPr>
              <a:t>Increased </a:t>
            </a:r>
            <a:r>
              <a:rPr dirty="0" sz="1100" spc="10" b="1" i="1">
                <a:latin typeface="Times New Roman"/>
                <a:cs typeface="Times New Roman"/>
              </a:rPr>
              <a:t>margin </a:t>
            </a:r>
            <a:r>
              <a:rPr dirty="0" sz="1100" spc="5" b="1" i="1">
                <a:latin typeface="Times New Roman"/>
                <a:cs typeface="Times New Roman"/>
              </a:rPr>
              <a:t>buying </a:t>
            </a:r>
            <a:r>
              <a:rPr dirty="0" sz="1100" spc="10" b="1" i="1">
                <a:latin typeface="Times New Roman"/>
                <a:cs typeface="Times New Roman"/>
              </a:rPr>
              <a:t>has </a:t>
            </a:r>
            <a:r>
              <a:rPr dirty="0" sz="1100" spc="5" b="1" i="1">
                <a:latin typeface="Times New Roman"/>
                <a:cs typeface="Times New Roman"/>
              </a:rPr>
              <a:t>historically </a:t>
            </a:r>
            <a:r>
              <a:rPr dirty="0" sz="1100" spc="10" b="1" i="1">
                <a:latin typeface="Times New Roman"/>
                <a:cs typeface="Times New Roman"/>
              </a:rPr>
              <a:t>been </a:t>
            </a:r>
            <a:r>
              <a:rPr dirty="0" sz="1100" spc="5" b="1" i="1">
                <a:latin typeface="Times New Roman"/>
                <a:cs typeface="Times New Roman"/>
              </a:rPr>
              <a:t>associated </a:t>
            </a:r>
            <a:r>
              <a:rPr dirty="0" sz="1100" spc="10" b="1" i="1">
                <a:latin typeface="Times New Roman"/>
                <a:cs typeface="Times New Roman"/>
              </a:rPr>
              <a:t>with </a:t>
            </a:r>
            <a:r>
              <a:rPr dirty="0" sz="1100" spc="5" b="1" i="1">
                <a:latin typeface="Times New Roman"/>
                <a:cs typeface="Times New Roman"/>
              </a:rPr>
              <a:t>rising</a:t>
            </a:r>
            <a:r>
              <a:rPr dirty="0" sz="1100" spc="5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markets.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Mutual Fund Cash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Position: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Mutual funds </a:t>
            </a:r>
            <a:r>
              <a:rPr dirty="0" sz="1100" spc="5">
                <a:latin typeface="Times New Roman"/>
                <a:cs typeface="Times New Roman"/>
              </a:rPr>
              <a:t>hold </a:t>
            </a:r>
            <a:r>
              <a:rPr dirty="0" sz="1100" spc="10">
                <a:latin typeface="Times New Roman"/>
                <a:cs typeface="Times New Roman"/>
              </a:rPr>
              <a:t>an enormous </a:t>
            </a:r>
            <a:r>
              <a:rPr dirty="0" sz="1100" spc="5">
                <a:latin typeface="Times New Roman"/>
                <a:cs typeface="Times New Roman"/>
              </a:rPr>
              <a:t>quantity of stock in their port folio.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group, the  </a:t>
            </a:r>
            <a:r>
              <a:rPr dirty="0" sz="1100" spc="5">
                <a:latin typeface="Times New Roman"/>
                <a:cs typeface="Times New Roman"/>
              </a:rPr>
              <a:t>investment activities of </a:t>
            </a:r>
            <a:r>
              <a:rPr dirty="0" sz="1100" spc="10">
                <a:latin typeface="Times New Roman"/>
                <a:cs typeface="Times New Roman"/>
              </a:rPr>
              <a:t>mutual fund managers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have a </a:t>
            </a:r>
            <a:r>
              <a:rPr dirty="0" sz="1100" spc="5">
                <a:latin typeface="Times New Roman"/>
                <a:cs typeface="Times New Roman"/>
              </a:rPr>
              <a:t>significant influence </a:t>
            </a:r>
            <a:r>
              <a:rPr dirty="0" sz="1100" spc="10">
                <a:latin typeface="Times New Roman"/>
                <a:cs typeface="Times New Roman"/>
              </a:rPr>
              <a:t>on the  </a:t>
            </a:r>
            <a:r>
              <a:rPr dirty="0" sz="1100" spc="5">
                <a:latin typeface="Times New Roman"/>
                <a:cs typeface="Times New Roman"/>
              </a:rPr>
              <a:t>direction of stock market prices.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mutual fund cash </a:t>
            </a:r>
            <a:r>
              <a:rPr dirty="0" sz="1100" spc="5" b="1">
                <a:latin typeface="Times New Roman"/>
                <a:cs typeface="Times New Roman"/>
              </a:rPr>
              <a:t>position </a:t>
            </a:r>
            <a:r>
              <a:rPr dirty="0" sz="1100" spc="5">
                <a:latin typeface="Times New Roman"/>
                <a:cs typeface="Times New Roman"/>
              </a:rPr>
              <a:t>measures the proportion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total mutual fund assets currently held in cash-equivalent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Many fund managers </a:t>
            </a:r>
            <a:r>
              <a:rPr dirty="0" sz="1100" spc="5">
                <a:latin typeface="Times New Roman"/>
                <a:cs typeface="Times New Roman"/>
              </a:rPr>
              <a:t>seek </a:t>
            </a:r>
            <a:r>
              <a:rPr dirty="0" sz="1100" spc="10">
                <a:latin typeface="Times New Roman"/>
                <a:cs typeface="Times New Roman"/>
              </a:rPr>
              <a:t>to time the market to some extent. </a:t>
            </a:r>
            <a:r>
              <a:rPr dirty="0" sz="1100" spc="5">
                <a:latin typeface="Times New Roman"/>
                <a:cs typeface="Times New Roman"/>
              </a:rPr>
              <a:t>In other </a:t>
            </a:r>
            <a:r>
              <a:rPr dirty="0" sz="1100" spc="10">
                <a:latin typeface="Times New Roman"/>
                <a:cs typeface="Times New Roman"/>
              </a:rPr>
              <a:t>words, they increase  </a:t>
            </a:r>
            <a:r>
              <a:rPr dirty="0" sz="1100" spc="5">
                <a:latin typeface="Times New Roman"/>
                <a:cs typeface="Times New Roman"/>
              </a:rPr>
              <a:t>their purchases </a:t>
            </a:r>
            <a:r>
              <a:rPr dirty="0" sz="1100" spc="10">
                <a:latin typeface="Times New Roman"/>
                <a:cs typeface="Times New Roman"/>
              </a:rPr>
              <a:t>when they </a:t>
            </a:r>
            <a:r>
              <a:rPr dirty="0" sz="1100" spc="5">
                <a:latin typeface="Times New Roman"/>
                <a:cs typeface="Times New Roman"/>
              </a:rPr>
              <a:t>believe conditions </a:t>
            </a:r>
            <a:r>
              <a:rPr dirty="0" sz="1100" spc="10">
                <a:latin typeface="Times New Roman"/>
                <a:cs typeface="Times New Roman"/>
              </a:rPr>
              <a:t>favor a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advance, and </a:t>
            </a:r>
            <a:r>
              <a:rPr dirty="0" sz="1100" spc="5">
                <a:latin typeface="Times New Roman"/>
                <a:cs typeface="Times New Roman"/>
              </a:rPr>
              <a:t>hold cash </a:t>
            </a:r>
            <a:r>
              <a:rPr dirty="0" sz="1100" spc="10">
                <a:latin typeface="Times New Roman"/>
                <a:cs typeface="Times New Roman"/>
              </a:rPr>
              <a:t>when  </a:t>
            </a:r>
            <a:r>
              <a:rPr dirty="0" sz="1100" spc="5">
                <a:latin typeface="Times New Roman"/>
                <a:cs typeface="Times New Roman"/>
              </a:rPr>
              <a:t>they believe 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is likely to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decline.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Cash held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mutual </a:t>
            </a:r>
            <a:r>
              <a:rPr dirty="0" sz="1100" spc="10">
                <a:latin typeface="Times New Roman"/>
                <a:cs typeface="Times New Roman"/>
              </a:rPr>
              <a:t>funds </a:t>
            </a:r>
            <a:r>
              <a:rPr dirty="0" sz="1100" spc="5">
                <a:latin typeface="Times New Roman"/>
                <a:cs typeface="Times New Roman"/>
              </a:rPr>
              <a:t>represent potential </a:t>
            </a:r>
            <a:r>
              <a:rPr dirty="0" sz="1100" spc="10">
                <a:latin typeface="Times New Roman"/>
                <a:cs typeface="Times New Roman"/>
              </a:rPr>
              <a:t>demand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much the same way </a:t>
            </a:r>
            <a:r>
              <a:rPr dirty="0" sz="1100" spc="5">
                <a:latin typeface="Times New Roman"/>
                <a:cs typeface="Times New Roman"/>
              </a:rPr>
              <a:t>short  interest does. Equity fund generally find generally invests most of its assets in </a:t>
            </a:r>
            <a:r>
              <a:rPr dirty="0" sz="1100" spc="10">
                <a:latin typeface="Times New Roman"/>
                <a:cs typeface="Times New Roman"/>
              </a:rPr>
              <a:t>common 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holding </a:t>
            </a:r>
            <a:r>
              <a:rPr dirty="0" sz="1100" spc="5">
                <a:latin typeface="Times New Roman"/>
                <a:cs typeface="Times New Roman"/>
              </a:rPr>
              <a:t>cash only temporarily.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logic of this technical indicator is that </a:t>
            </a:r>
            <a:r>
              <a:rPr dirty="0" sz="1100" spc="10">
                <a:latin typeface="Times New Roman"/>
                <a:cs typeface="Times New Roman"/>
              </a:rPr>
              <a:t>when the  mutual </a:t>
            </a:r>
            <a:r>
              <a:rPr dirty="0" sz="1100" spc="5">
                <a:latin typeface="Times New Roman"/>
                <a:cs typeface="Times New Roman"/>
              </a:rPr>
              <a:t>fund industry holds more cash than </a:t>
            </a:r>
            <a:r>
              <a:rPr dirty="0" sz="1100" spc="10">
                <a:latin typeface="Times New Roman"/>
                <a:cs typeface="Times New Roman"/>
              </a:rPr>
              <a:t>normal, the </a:t>
            </a:r>
            <a:r>
              <a:rPr dirty="0" sz="1100" spc="5">
                <a:latin typeface="Times New Roman"/>
                <a:cs typeface="Times New Roman"/>
              </a:rPr>
              <a:t>potential </a:t>
            </a:r>
            <a:r>
              <a:rPr dirty="0" sz="1100" spc="10">
                <a:latin typeface="Times New Roman"/>
                <a:cs typeface="Times New Roman"/>
              </a:rPr>
              <a:t>demand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bullish signal  about the </a:t>
            </a:r>
            <a:r>
              <a:rPr dirty="0" sz="1100" spc="5">
                <a:latin typeface="Times New Roman"/>
                <a:cs typeface="Times New Roman"/>
              </a:rPr>
              <a:t>future. </a:t>
            </a:r>
            <a:r>
              <a:rPr dirty="0" sz="1100" spc="10">
                <a:latin typeface="Times New Roman"/>
                <a:cs typeface="Times New Roman"/>
              </a:rPr>
              <a:t>Similarly,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mutual </a:t>
            </a:r>
            <a:r>
              <a:rPr dirty="0" sz="1100" spc="5">
                <a:latin typeface="Times New Roman"/>
                <a:cs typeface="Times New Roman"/>
              </a:rPr>
              <a:t>funds </a:t>
            </a:r>
            <a:r>
              <a:rPr dirty="0" sz="1100" spc="10">
                <a:latin typeface="Times New Roman"/>
                <a:cs typeface="Times New Roman"/>
              </a:rPr>
              <a:t>are essentially </a:t>
            </a:r>
            <a:r>
              <a:rPr dirty="0" sz="1100" spc="5">
                <a:latin typeface="Times New Roman"/>
                <a:cs typeface="Times New Roman"/>
              </a:rPr>
              <a:t>fully </a:t>
            </a:r>
            <a:r>
              <a:rPr dirty="0" sz="1100" spc="10">
                <a:latin typeface="Times New Roman"/>
                <a:cs typeface="Times New Roman"/>
              </a:rPr>
              <a:t>invested, the potential  demand </a:t>
            </a:r>
            <a:r>
              <a:rPr dirty="0" sz="1100" spc="5">
                <a:latin typeface="Times New Roman"/>
                <a:cs typeface="Times New Roman"/>
              </a:rPr>
              <a:t>is there, </a:t>
            </a:r>
            <a:r>
              <a:rPr dirty="0" sz="1100" spc="10">
                <a:latin typeface="Times New Roman"/>
                <a:cs typeface="Times New Roman"/>
              </a:rPr>
              <a:t>having </a:t>
            </a:r>
            <a:r>
              <a:rPr dirty="0" sz="1100" spc="5">
                <a:latin typeface="Times New Roman"/>
                <a:cs typeface="Times New Roman"/>
              </a:rPr>
              <a:t>already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satisfied in the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marketplace.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Some analyst believes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mutual fund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position normally ranges between 5 percent  and 15 </a:t>
            </a:r>
            <a:r>
              <a:rPr dirty="0" sz="1100" spc="5">
                <a:latin typeface="Times New Roman"/>
                <a:cs typeface="Times New Roman"/>
              </a:rPr>
              <a:t>percent.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satisfy </a:t>
            </a:r>
            <a:r>
              <a:rPr dirty="0" sz="1100" spc="5">
                <a:latin typeface="Times New Roman"/>
                <a:cs typeface="Times New Roman"/>
              </a:rPr>
              <a:t>shares redemption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because 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constant arrival of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investment funds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account holders, </a:t>
            </a:r>
            <a:r>
              <a:rPr dirty="0" sz="1100" spc="10">
                <a:latin typeface="Times New Roman"/>
                <a:cs typeface="Times New Roman"/>
              </a:rPr>
              <a:t>a given mutual </a:t>
            </a:r>
            <a:r>
              <a:rPr dirty="0" sz="1100" spc="5">
                <a:latin typeface="Times New Roman"/>
                <a:cs typeface="Times New Roman"/>
              </a:rPr>
              <a:t>fund </a:t>
            </a:r>
            <a:r>
              <a:rPr dirty="0" sz="1100" spc="10">
                <a:latin typeface="Times New Roman"/>
                <a:cs typeface="Times New Roman"/>
              </a:rPr>
              <a:t>never  </a:t>
            </a:r>
            <a:r>
              <a:rPr dirty="0" sz="1100" spc="5">
                <a:latin typeface="Times New Roman"/>
                <a:cs typeface="Times New Roman"/>
              </a:rPr>
              <a:t>lets its cash </a:t>
            </a:r>
            <a:r>
              <a:rPr dirty="0" sz="1100" spc="10">
                <a:latin typeface="Times New Roman"/>
                <a:cs typeface="Times New Roman"/>
              </a:rPr>
              <a:t>balance </a:t>
            </a:r>
            <a:r>
              <a:rPr dirty="0" sz="1100" spc="5">
                <a:latin typeface="Times New Roman"/>
                <a:cs typeface="Times New Roman"/>
              </a:rPr>
              <a:t>get to zero. </a:t>
            </a:r>
            <a:r>
              <a:rPr dirty="0" sz="1100" spc="10">
                <a:latin typeface="Times New Roman"/>
                <a:cs typeface="Times New Roman"/>
              </a:rPr>
              <a:t>Five </a:t>
            </a:r>
            <a:r>
              <a:rPr dirty="0" sz="1100" spc="5">
                <a:latin typeface="Times New Roman"/>
                <a:cs typeface="Times New Roman"/>
              </a:rPr>
              <a:t>percent or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effective </a:t>
            </a:r>
            <a:r>
              <a:rPr dirty="0" sz="1100" spc="10">
                <a:latin typeface="Times New Roman"/>
                <a:cs typeface="Times New Roman"/>
              </a:rPr>
              <a:t>minimum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cases.  </a:t>
            </a:r>
            <a:r>
              <a:rPr dirty="0" sz="1100" spc="10">
                <a:latin typeface="Times New Roman"/>
                <a:cs typeface="Times New Roman"/>
              </a:rPr>
              <a:t>The upper </a:t>
            </a:r>
            <a:r>
              <a:rPr dirty="0" sz="1100" spc="5">
                <a:latin typeface="Times New Roman"/>
                <a:cs typeface="Times New Roman"/>
              </a:rPr>
              <a:t>limit is subjective, as fund </a:t>
            </a:r>
            <a:r>
              <a:rPr dirty="0" sz="1100" spc="10">
                <a:latin typeface="Times New Roman"/>
                <a:cs typeface="Times New Roman"/>
              </a:rPr>
              <a:t>manager </a:t>
            </a:r>
            <a:r>
              <a:rPr dirty="0" sz="1100" spc="5">
                <a:latin typeface="Times New Roman"/>
                <a:cs typeface="Times New Roman"/>
              </a:rPr>
              <a:t>differ substantially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percentage of 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willing to temporarily </a:t>
            </a:r>
            <a:r>
              <a:rPr dirty="0" sz="1100" spc="10">
                <a:latin typeface="Times New Roman"/>
                <a:cs typeface="Times New Roman"/>
              </a:rPr>
              <a:t>remove from the </a:t>
            </a:r>
            <a:r>
              <a:rPr dirty="0" sz="1100" spc="5">
                <a:latin typeface="Times New Roman"/>
                <a:cs typeface="Times New Roman"/>
              </a:rPr>
              <a:t>equity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Mutual fund cash </a:t>
            </a:r>
            <a:r>
              <a:rPr dirty="0" sz="1100" spc="5" b="1" i="1">
                <a:latin typeface="Times New Roman"/>
                <a:cs typeface="Times New Roman"/>
              </a:rPr>
              <a:t>is potential </a:t>
            </a:r>
            <a:r>
              <a:rPr dirty="0" sz="1100" spc="10" b="1" i="1">
                <a:latin typeface="Times New Roman"/>
                <a:cs typeface="Times New Roman"/>
              </a:rPr>
              <a:t>demand </a:t>
            </a:r>
            <a:r>
              <a:rPr dirty="0" sz="1100" spc="5" b="1" i="1">
                <a:latin typeface="Times New Roman"/>
                <a:cs typeface="Times New Roman"/>
              </a:rPr>
              <a:t>for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 i="1">
                <a:latin typeface="Times New Roman"/>
                <a:cs typeface="Times New Roman"/>
              </a:rPr>
              <a:t>Confidence Index: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20" b="1">
                <a:latin typeface="Times New Roman"/>
                <a:cs typeface="Times New Roman"/>
              </a:rPr>
              <a:t>A </a:t>
            </a:r>
            <a:r>
              <a:rPr dirty="0" sz="1100" spc="5" b="1">
                <a:latin typeface="Times New Roman"/>
                <a:cs typeface="Times New Roman"/>
              </a:rPr>
              <a:t>confidence </a:t>
            </a:r>
            <a:r>
              <a:rPr dirty="0" sz="1100" spc="10" b="1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ratio of </a:t>
            </a:r>
            <a:r>
              <a:rPr dirty="0" sz="1100" spc="10">
                <a:latin typeface="Times New Roman"/>
                <a:cs typeface="Times New Roman"/>
              </a:rPr>
              <a:t>yield on </a:t>
            </a:r>
            <a:r>
              <a:rPr dirty="0" sz="1100" spc="5">
                <a:latin typeface="Times New Roman"/>
                <a:cs typeface="Times New Roman"/>
              </a:rPr>
              <a:t>high </a:t>
            </a:r>
            <a:r>
              <a:rPr dirty="0" sz="1100" spc="10">
                <a:latin typeface="Times New Roman"/>
                <a:cs typeface="Times New Roman"/>
              </a:rPr>
              <a:t>grade bonds </a:t>
            </a:r>
            <a:r>
              <a:rPr dirty="0" sz="1100" spc="5">
                <a:latin typeface="Times New Roman"/>
                <a:cs typeface="Times New Roman"/>
              </a:rPr>
              <a:t>(usually </a:t>
            </a:r>
            <a:r>
              <a:rPr dirty="0" sz="1100" spc="15">
                <a:latin typeface="Times New Roman"/>
                <a:cs typeface="Times New Roman"/>
              </a:rPr>
              <a:t>AAA)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yield on a  lower </a:t>
            </a:r>
            <a:r>
              <a:rPr dirty="0" sz="1100" spc="5">
                <a:latin typeface="Times New Roman"/>
                <a:cs typeface="Times New Roman"/>
              </a:rPr>
              <a:t>grade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(usually </a:t>
            </a:r>
            <a:r>
              <a:rPr dirty="0" sz="1100" spc="10">
                <a:latin typeface="Times New Roman"/>
                <a:cs typeface="Times New Roman"/>
              </a:rPr>
              <a:t>BBB). </a:t>
            </a:r>
            <a:r>
              <a:rPr dirty="0" sz="1100" spc="5">
                <a:latin typeface="Times New Roman"/>
                <a:cs typeface="Times New Roman"/>
              </a:rPr>
              <a:t>Because investors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risk averse, riskier </a:t>
            </a:r>
            <a:r>
              <a:rPr dirty="0" sz="1100" spc="10">
                <a:latin typeface="Times New Roman"/>
                <a:cs typeface="Times New Roman"/>
              </a:rPr>
              <a:t>bonds </a:t>
            </a:r>
            <a:r>
              <a:rPr dirty="0" sz="1100" spc="5">
                <a:latin typeface="Times New Roman"/>
                <a:cs typeface="Times New Roman"/>
              </a:rPr>
              <a:t>yield  </a:t>
            </a:r>
            <a:r>
              <a:rPr dirty="0" sz="1100" spc="10">
                <a:latin typeface="Times New Roman"/>
                <a:cs typeface="Times New Roman"/>
              </a:rPr>
              <a:t>more than </a:t>
            </a:r>
            <a:r>
              <a:rPr dirty="0" sz="1100" spc="5">
                <a:latin typeface="Times New Roman"/>
                <a:cs typeface="Times New Roman"/>
              </a:rPr>
              <a:t>safer bond,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this ratio will </a:t>
            </a:r>
            <a:r>
              <a:rPr dirty="0" sz="1100" spc="10">
                <a:latin typeface="Times New Roman"/>
                <a:cs typeface="Times New Roman"/>
              </a:rPr>
              <a:t>always be </a:t>
            </a:r>
            <a:r>
              <a:rPr dirty="0" sz="1100" spc="5">
                <a:latin typeface="Times New Roman"/>
                <a:cs typeface="Times New Roman"/>
              </a:rPr>
              <a:t>less than 1.0.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the advocate of this ratio,  </a:t>
            </a:r>
            <a:r>
              <a:rPr dirty="0" sz="1100" spc="10">
                <a:latin typeface="Times New Roman"/>
                <a:cs typeface="Times New Roman"/>
              </a:rPr>
              <a:t>the important thing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close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maximum value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1.0.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definition, </a:t>
            </a:r>
            <a:r>
              <a:rPr dirty="0" sz="1100" spc="10">
                <a:latin typeface="Times New Roman"/>
                <a:cs typeface="Times New Roman"/>
              </a:rPr>
              <a:t>a BBB-rated bund </a:t>
            </a:r>
            <a:r>
              <a:rPr dirty="0" sz="1100" spc="5">
                <a:latin typeface="Times New Roman"/>
                <a:cs typeface="Times New Roman"/>
              </a:rPr>
              <a:t>carries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default </a:t>
            </a:r>
            <a:r>
              <a:rPr dirty="0" sz="1100" spc="10">
                <a:latin typeface="Times New Roman"/>
                <a:cs typeface="Times New Roman"/>
              </a:rPr>
              <a:t>risk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AAA-rated bond. </a:t>
            </a:r>
            <a:r>
              <a:rPr dirty="0" sz="1100" spc="20">
                <a:latin typeface="Times New Roman"/>
                <a:cs typeface="Times New Roman"/>
              </a:rPr>
              <a:t>An  </a:t>
            </a:r>
            <a:r>
              <a:rPr dirty="0" sz="1100" spc="10">
                <a:latin typeface="Times New Roman"/>
                <a:cs typeface="Times New Roman"/>
              </a:rPr>
              <a:t>investor’s willingness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take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more risk </a:t>
            </a:r>
            <a:r>
              <a:rPr dirty="0" sz="1100" spc="5">
                <a:latin typeface="Times New Roman"/>
                <a:cs typeface="Times New Roman"/>
              </a:rPr>
              <a:t>is partially determined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investor’s  expectations 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future. Default is probably more likely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expected to turn </a:t>
            </a:r>
            <a:r>
              <a:rPr dirty="0" sz="1100" spc="10">
                <a:latin typeface="Times New Roman"/>
                <a:cs typeface="Times New Roman"/>
              </a:rPr>
              <a:t>down,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associated reduction </a:t>
            </a:r>
            <a:r>
              <a:rPr dirty="0" sz="1100" spc="10">
                <a:latin typeface="Times New Roman"/>
                <a:cs typeface="Times New Roman"/>
              </a:rPr>
              <a:t>in consumer demand and </a:t>
            </a:r>
            <a:r>
              <a:rPr dirty="0" sz="1100" spc="5">
                <a:latin typeface="Times New Roman"/>
                <a:cs typeface="Times New Roman"/>
              </a:rPr>
              <a:t>product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sales, conversely,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robust </a:t>
            </a:r>
            <a:r>
              <a:rPr dirty="0" sz="1100" spc="10">
                <a:latin typeface="Times New Roman"/>
                <a:cs typeface="Times New Roman"/>
              </a:rPr>
              <a:t>economy can </a:t>
            </a:r>
            <a:r>
              <a:rPr dirty="0" sz="1100" spc="5">
                <a:latin typeface="Times New Roman"/>
                <a:cs typeface="Times New Roman"/>
              </a:rPr>
              <a:t>help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generate cash </a:t>
            </a:r>
            <a:r>
              <a:rPr dirty="0" sz="1100" spc="10">
                <a:latin typeface="Times New Roman"/>
                <a:cs typeface="Times New Roman"/>
              </a:rPr>
              <a:t>and overcome many  </a:t>
            </a:r>
            <a:r>
              <a:rPr dirty="0" sz="1100" spc="5">
                <a:latin typeface="Times New Roman"/>
                <a:cs typeface="Times New Roman"/>
              </a:rPr>
              <a:t>of its corporate </a:t>
            </a:r>
            <a:r>
              <a:rPr dirty="0" sz="1100" spc="10">
                <a:latin typeface="Times New Roman"/>
                <a:cs typeface="Times New Roman"/>
              </a:rPr>
              <a:t>owes. 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confidence </a:t>
            </a:r>
            <a:r>
              <a:rPr dirty="0" sz="1100" spc="5">
                <a:latin typeface="Times New Roman"/>
                <a:cs typeface="Times New Roman"/>
              </a:rPr>
              <a:t>index gets closer to 1.0, investors are more  likely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bullish </a:t>
            </a:r>
            <a:r>
              <a:rPr dirty="0" sz="1100" spc="10">
                <a:latin typeface="Times New Roman"/>
                <a:cs typeface="Times New Roman"/>
              </a:rPr>
              <a:t>about the economy, </a:t>
            </a:r>
            <a:r>
              <a:rPr dirty="0" sz="1100" spc="5">
                <a:latin typeface="Times New Roman"/>
                <a:cs typeface="Times New Roman"/>
              </a:rPr>
              <a:t>and therefore about corporate earnings.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decline  index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foretell </a:t>
            </a:r>
            <a:r>
              <a:rPr dirty="0" sz="1100" spc="10">
                <a:latin typeface="Times New Roman"/>
                <a:cs typeface="Times New Roman"/>
              </a:rPr>
              <a:t>an economic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downturn.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Advance-Decline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Line: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day, some </a:t>
            </a:r>
            <a:r>
              <a:rPr dirty="0" sz="1100" spc="5">
                <a:latin typeface="Times New Roman"/>
                <a:cs typeface="Times New Roman"/>
              </a:rPr>
              <a:t>issues </a:t>
            </a:r>
            <a:r>
              <a:rPr dirty="0" sz="1100" spc="10">
                <a:latin typeface="Times New Roman"/>
                <a:cs typeface="Times New Roman"/>
              </a:rPr>
              <a:t>advances, some declines and some </a:t>
            </a:r>
            <a:r>
              <a:rPr dirty="0" sz="1100" spc="5">
                <a:latin typeface="Times New Roman"/>
                <a:cs typeface="Times New Roman"/>
              </a:rPr>
              <a:t>remains </a:t>
            </a:r>
            <a:r>
              <a:rPr dirty="0" sz="1100" spc="10">
                <a:latin typeface="Times New Roman"/>
                <a:cs typeface="Times New Roman"/>
              </a:rPr>
              <a:t>unchanged.  </a:t>
            </a:r>
            <a:r>
              <a:rPr dirty="0" sz="1100" spc="10" b="1">
                <a:latin typeface="Times New Roman"/>
                <a:cs typeface="Times New Roman"/>
              </a:rPr>
              <a:t>Advance-Decline Line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graphical representation of the net </a:t>
            </a:r>
            <a:r>
              <a:rPr dirty="0" sz="1100" spc="10">
                <a:latin typeface="Times New Roman"/>
                <a:cs typeface="Times New Roman"/>
              </a:rPr>
              <a:t>advances </a:t>
            </a:r>
            <a:r>
              <a:rPr dirty="0" sz="1100" spc="5">
                <a:latin typeface="Times New Roman"/>
                <a:cs typeface="Times New Roman"/>
              </a:rPr>
              <a:t>over </a:t>
            </a:r>
            <a:r>
              <a:rPr dirty="0" sz="1100" spc="10">
                <a:latin typeface="Times New Roman"/>
                <a:cs typeface="Times New Roman"/>
              </a:rPr>
              <a:t>a period </a:t>
            </a:r>
            <a:r>
              <a:rPr dirty="0" sz="1100" spc="5">
                <a:latin typeface="Times New Roman"/>
                <a:cs typeface="Times New Roman"/>
              </a:rPr>
              <a:t>of  time. </a:t>
            </a:r>
            <a:r>
              <a:rPr dirty="0" sz="1100" spc="10">
                <a:latin typeface="Times New Roman"/>
                <a:cs typeface="Times New Roman"/>
              </a:rPr>
              <a:t>Advances count </a:t>
            </a:r>
            <a:r>
              <a:rPr dirty="0" sz="1100" spc="5">
                <a:latin typeface="Times New Roman"/>
                <a:cs typeface="Times New Roman"/>
              </a:rPr>
              <a:t>as pluses, </a:t>
            </a:r>
            <a:r>
              <a:rPr dirty="0" sz="1100" spc="10">
                <a:latin typeface="Times New Roman"/>
                <a:cs typeface="Times New Roman"/>
              </a:rPr>
              <a:t>declines are minuses and unchanged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count </a:t>
            </a:r>
            <a:r>
              <a:rPr dirty="0" sz="1100" spc="5">
                <a:latin typeface="Times New Roman"/>
                <a:cs typeface="Times New Roman"/>
              </a:rPr>
              <a:t>as  zero.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 i="1">
                <a:latin typeface="Times New Roman"/>
                <a:cs typeface="Times New Roman"/>
              </a:rPr>
              <a:t>Relative </a:t>
            </a:r>
            <a:r>
              <a:rPr dirty="0" sz="1100" spc="10" b="1" i="1">
                <a:latin typeface="Times New Roman"/>
                <a:cs typeface="Times New Roman"/>
              </a:rPr>
              <a:t>Strength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5" y="406989"/>
            <a:ext cx="5335270" cy="431927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 b="1">
                <a:latin typeface="Times New Roman"/>
                <a:cs typeface="Times New Roman"/>
              </a:rPr>
              <a:t>Relative Strength Ratio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method of </a:t>
            </a:r>
            <a:r>
              <a:rPr dirty="0" sz="1100" spc="10">
                <a:latin typeface="Times New Roman"/>
                <a:cs typeface="Times New Roman"/>
              </a:rPr>
              <a:t>comparing one </a:t>
            </a:r>
            <a:r>
              <a:rPr dirty="0" sz="1100" spc="5">
                <a:latin typeface="Times New Roman"/>
                <a:cs typeface="Times New Roman"/>
              </a:rPr>
              <a:t>statistic to </a:t>
            </a:r>
            <a:r>
              <a:rPr dirty="0" sz="1100" spc="10">
                <a:latin typeface="Times New Roman"/>
                <a:cs typeface="Times New Roman"/>
              </a:rPr>
              <a:t>some benchmark  </a:t>
            </a:r>
            <a:r>
              <a:rPr dirty="0" sz="1100" spc="5">
                <a:latin typeface="Times New Roman"/>
                <a:cs typeface="Times New Roman"/>
              </a:rPr>
              <a:t>statistic.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Moving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Average: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 b="1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Moving Average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smoothed </a:t>
            </a:r>
            <a:r>
              <a:rPr dirty="0" sz="1100" spc="5">
                <a:latin typeface="Times New Roman"/>
                <a:cs typeface="Times New Roman"/>
              </a:rPr>
              <a:t>presentation of underlying historical </a:t>
            </a:r>
            <a:r>
              <a:rPr dirty="0" sz="1100" spc="10">
                <a:latin typeface="Times New Roman"/>
                <a:cs typeface="Times New Roman"/>
              </a:rPr>
              <a:t>data. Each </a:t>
            </a:r>
            <a:r>
              <a:rPr dirty="0" sz="1100" spc="5">
                <a:latin typeface="Times New Roman"/>
                <a:cs typeface="Times New Roman"/>
              </a:rPr>
              <a:t>data  point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arithmetic average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portion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previous data.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ten-day moving average  </a:t>
            </a:r>
            <a:r>
              <a:rPr dirty="0" sz="1100" spc="10">
                <a:latin typeface="Times New Roman"/>
                <a:cs typeface="Times New Roman"/>
              </a:rPr>
              <a:t>measures the average over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previous </a:t>
            </a:r>
            <a:r>
              <a:rPr dirty="0" sz="1100" spc="5">
                <a:latin typeface="Times New Roman"/>
                <a:cs typeface="Times New Roman"/>
              </a:rPr>
              <a:t>ten </a:t>
            </a:r>
            <a:r>
              <a:rPr dirty="0" sz="1100" spc="10">
                <a:latin typeface="Times New Roman"/>
                <a:cs typeface="Times New Roman"/>
              </a:rPr>
              <a:t>days. Regardless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used, </a:t>
            </a:r>
            <a:r>
              <a:rPr dirty="0" sz="1100" spc="5">
                <a:latin typeface="Times New Roman"/>
                <a:cs typeface="Times New Roman"/>
              </a:rPr>
              <a:t>each  </a:t>
            </a:r>
            <a:r>
              <a:rPr dirty="0" sz="1100" spc="10">
                <a:latin typeface="Times New Roman"/>
                <a:cs typeface="Times New Roman"/>
              </a:rPr>
              <a:t>day a new </a:t>
            </a:r>
            <a:r>
              <a:rPr dirty="0" sz="1100" spc="5">
                <a:latin typeface="Times New Roman"/>
                <a:cs typeface="Times New Roman"/>
              </a:rPr>
              <a:t>observation is included in the calculation and </a:t>
            </a:r>
            <a:r>
              <a:rPr dirty="0" sz="1100" spc="10">
                <a:latin typeface="Times New Roman"/>
                <a:cs typeface="Times New Roman"/>
              </a:rPr>
              <a:t>the oldest </a:t>
            </a:r>
            <a:r>
              <a:rPr dirty="0" sz="1100" spc="5">
                <a:latin typeface="Times New Roman"/>
                <a:cs typeface="Times New Roman"/>
              </a:rPr>
              <a:t>is dropped, </a:t>
            </a:r>
            <a:r>
              <a:rPr dirty="0" sz="1100" spc="10">
                <a:latin typeface="Times New Roman"/>
                <a:cs typeface="Times New Roman"/>
              </a:rPr>
              <a:t>so a constant  number </a:t>
            </a:r>
            <a:r>
              <a:rPr dirty="0" sz="1100" spc="5">
                <a:latin typeface="Times New Roman"/>
                <a:cs typeface="Times New Roman"/>
              </a:rPr>
              <a:t>of points are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being averaged.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Advocates of moving average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selection </a:t>
            </a:r>
            <a:r>
              <a:rPr dirty="0" sz="1100" spc="10">
                <a:latin typeface="Times New Roman"/>
                <a:cs typeface="Times New Roman"/>
              </a:rPr>
              <a:t>believe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slope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line are important.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whose </a:t>
            </a:r>
            <a:r>
              <a:rPr dirty="0" sz="1100" spc="5">
                <a:latin typeface="Times New Roman"/>
                <a:cs typeface="Times New Roman"/>
              </a:rPr>
              <a:t>twenty-day </a:t>
            </a:r>
            <a:r>
              <a:rPr dirty="0" sz="1100" spc="10">
                <a:latin typeface="Times New Roman"/>
                <a:cs typeface="Times New Roman"/>
              </a:rPr>
              <a:t>moving average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trending </a:t>
            </a:r>
            <a:r>
              <a:rPr dirty="0" sz="1100" spc="15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might  </a:t>
            </a:r>
            <a:r>
              <a:rPr dirty="0" sz="1100" spc="10">
                <a:latin typeface="Times New Roman"/>
                <a:cs typeface="Times New Roman"/>
              </a:rPr>
              <a:t>become a candidate </a:t>
            </a:r>
            <a:r>
              <a:rPr dirty="0" sz="1100" spc="5">
                <a:latin typeface="Times New Roman"/>
                <a:cs typeface="Times New Roman"/>
              </a:rPr>
              <a:t>for sale if </a:t>
            </a:r>
            <a:r>
              <a:rPr dirty="0" sz="1100" spc="10">
                <a:latin typeface="Times New Roman"/>
                <a:cs typeface="Times New Roman"/>
              </a:rPr>
              <a:t>the line </a:t>
            </a:r>
            <a:r>
              <a:rPr dirty="0" sz="1100" spc="5">
                <a:latin typeface="Times New Roman"/>
                <a:cs typeface="Times New Roman"/>
              </a:rPr>
              <a:t>turns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downward.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Closing Thoughts </a:t>
            </a:r>
            <a:r>
              <a:rPr dirty="0" sz="1100" spc="15" b="1" i="1">
                <a:latin typeface="Times New Roman"/>
                <a:cs typeface="Times New Roman"/>
              </a:rPr>
              <a:t>on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Indicators: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Marketing </a:t>
            </a:r>
            <a:r>
              <a:rPr dirty="0" sz="1100" spc="5">
                <a:latin typeface="Times New Roman"/>
                <a:cs typeface="Times New Roman"/>
              </a:rPr>
              <a:t>statistics are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interesting topic. Tools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advance-decline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relative strength figures my help </a:t>
            </a:r>
            <a:r>
              <a:rPr dirty="0" sz="1100" spc="10">
                <a:latin typeface="Times New Roman"/>
                <a:cs typeface="Times New Roman"/>
              </a:rPr>
              <a:t>some people make </a:t>
            </a:r>
            <a:r>
              <a:rPr dirty="0" sz="1100" spc="5">
                <a:latin typeface="Times New Roman"/>
                <a:cs typeface="Times New Roman"/>
              </a:rPr>
              <a:t>decisions, </a:t>
            </a:r>
            <a:r>
              <a:rPr dirty="0" sz="1100" spc="10">
                <a:latin typeface="Times New Roman"/>
                <a:cs typeface="Times New Roman"/>
              </a:rPr>
              <a:t>but they </a:t>
            </a:r>
            <a:r>
              <a:rPr dirty="0" sz="1100" spc="5">
                <a:latin typeface="Times New Roman"/>
                <a:cs typeface="Times New Roman"/>
              </a:rPr>
              <a:t>should not </a:t>
            </a:r>
            <a:r>
              <a:rPr dirty="0" sz="1100" spc="10">
                <a:latin typeface="Times New Roman"/>
                <a:cs typeface="Times New Roman"/>
              </a:rPr>
              <a:t>be more  than </a:t>
            </a:r>
            <a:r>
              <a:rPr dirty="0" sz="1100" spc="5">
                <a:latin typeface="Times New Roman"/>
                <a:cs typeface="Times New Roman"/>
              </a:rPr>
              <a:t>that. </a:t>
            </a:r>
            <a:r>
              <a:rPr dirty="0" sz="1100" spc="10">
                <a:latin typeface="Times New Roman"/>
                <a:cs typeface="Times New Roman"/>
              </a:rPr>
              <a:t>Managers make </a:t>
            </a:r>
            <a:r>
              <a:rPr dirty="0" sz="1100" spc="5">
                <a:latin typeface="Times New Roman"/>
                <a:cs typeface="Times New Roman"/>
              </a:rPr>
              <a:t>decisions, </a:t>
            </a:r>
            <a:r>
              <a:rPr dirty="0" sz="1100" spc="10">
                <a:latin typeface="Times New Roman"/>
                <a:cs typeface="Times New Roman"/>
              </a:rPr>
              <a:t>not black boxes or technical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indicators.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Fundamental </a:t>
            </a:r>
            <a:r>
              <a:rPr dirty="0" sz="1100" spc="5">
                <a:latin typeface="Times New Roman"/>
                <a:cs typeface="Times New Roman"/>
              </a:rPr>
              <a:t>analysts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technical </a:t>
            </a:r>
            <a:r>
              <a:rPr dirty="0" sz="1100" spc="10">
                <a:latin typeface="Times New Roman"/>
                <a:cs typeface="Times New Roman"/>
              </a:rPr>
              <a:t>analyst </a:t>
            </a:r>
            <a:r>
              <a:rPr dirty="0" sz="1100" spc="5">
                <a:latin typeface="Times New Roman"/>
                <a:cs typeface="Times New Roman"/>
              </a:rPr>
              <a:t>both use market indicators. Indicators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help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present data in </a:t>
            </a:r>
            <a:r>
              <a:rPr dirty="0" sz="1100" spc="10">
                <a:latin typeface="Times New Roman"/>
                <a:cs typeface="Times New Roman"/>
              </a:rPr>
              <a:t>a more </a:t>
            </a:r>
            <a:r>
              <a:rPr dirty="0" sz="1100" spc="5">
                <a:latin typeface="Times New Roman"/>
                <a:cs typeface="Times New Roman"/>
              </a:rPr>
              <a:t>intuitive </a:t>
            </a:r>
            <a:r>
              <a:rPr dirty="0" sz="1100" spc="10">
                <a:latin typeface="Times New Roman"/>
                <a:cs typeface="Times New Roman"/>
              </a:rPr>
              <a:t>way and may </a:t>
            </a:r>
            <a:r>
              <a:rPr dirty="0" sz="1100" spc="5">
                <a:latin typeface="Times New Roman"/>
                <a:cs typeface="Times New Roman"/>
              </a:rPr>
              <a:t>suggest areas for further investigation. </a:t>
            </a:r>
            <a:r>
              <a:rPr dirty="0" sz="1100" spc="10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dangerous, thought, to believe 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collection of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indicators of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kind will  function as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oracle predicting future </a:t>
            </a:r>
            <a:r>
              <a:rPr dirty="0" sz="1100" spc="10">
                <a:latin typeface="Times New Roman"/>
                <a:cs typeface="Times New Roman"/>
              </a:rPr>
              <a:t>movements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74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595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66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67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52" y="572391"/>
            <a:ext cx="5334000" cy="6921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5080">
              <a:lnSpc>
                <a:spcPts val="131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9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10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TECHNICAL ANALYSIS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Dow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Theory: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34338" y="3539600"/>
            <a:ext cx="5334635" cy="547370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</a:pPr>
            <a:r>
              <a:rPr dirty="0" sz="1100" spc="5">
                <a:latin typeface="Times New Roman"/>
                <a:cs typeface="Times New Roman"/>
              </a:rPr>
              <a:t>Charles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was 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founders of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Co. (DJ, NYSE), </a:t>
            </a:r>
            <a:r>
              <a:rPr dirty="0" sz="1100" spc="5">
                <a:latin typeface="Times New Roman"/>
                <a:cs typeface="Times New Roman"/>
              </a:rPr>
              <a:t>publisher of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 Journal.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credited with </a:t>
            </a:r>
            <a:r>
              <a:rPr dirty="0" sz="1100" spc="10">
                <a:latin typeface="Times New Roman"/>
                <a:cs typeface="Times New Roman"/>
              </a:rPr>
              <a:t>being the </a:t>
            </a:r>
            <a:r>
              <a:rPr dirty="0" sz="1100" spc="5">
                <a:latin typeface="Times New Roman"/>
                <a:cs typeface="Times New Roman"/>
              </a:rPr>
              <a:t>inventor of the </a:t>
            </a:r>
            <a:r>
              <a:rPr dirty="0" sz="1100" spc="10">
                <a:latin typeface="Times New Roman"/>
                <a:cs typeface="Times New Roman"/>
              </a:rPr>
              <a:t>point and  </a:t>
            </a:r>
            <a:r>
              <a:rPr dirty="0" sz="1100" spc="5">
                <a:latin typeface="Times New Roman"/>
                <a:cs typeface="Times New Roman"/>
              </a:rPr>
              <a:t>figure chart.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 b="1" i="1">
                <a:latin typeface="Times New Roman"/>
                <a:cs typeface="Times New Roman"/>
              </a:rPr>
              <a:t>Dow </a:t>
            </a:r>
            <a:r>
              <a:rPr dirty="0" sz="1100" spc="10" b="1" i="1">
                <a:latin typeface="Times New Roman"/>
                <a:cs typeface="Times New Roman"/>
              </a:rPr>
              <a:t>Theory </a:t>
            </a:r>
            <a:r>
              <a:rPr dirty="0" sz="1100" spc="10">
                <a:latin typeface="Times New Roman"/>
                <a:cs typeface="Times New Roman"/>
              </a:rPr>
              <a:t>holds </a:t>
            </a:r>
            <a:r>
              <a:rPr dirty="0" sz="1100" spc="5">
                <a:latin typeface="Times New Roman"/>
                <a:cs typeface="Times New Roman"/>
              </a:rPr>
              <a:t>that there are three </a:t>
            </a:r>
            <a:r>
              <a:rPr dirty="0" sz="1100" spc="10">
                <a:latin typeface="Times New Roman"/>
                <a:cs typeface="Times New Roman"/>
              </a:rPr>
              <a:t>components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movement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 prices.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primary </a:t>
            </a:r>
            <a:r>
              <a:rPr dirty="0" sz="1100" spc="5" b="1" i="1">
                <a:latin typeface="Times New Roman"/>
                <a:cs typeface="Times New Roman"/>
              </a:rPr>
              <a:t>trend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long-term </a:t>
            </a:r>
            <a:r>
              <a:rPr dirty="0" sz="1100" spc="5">
                <a:latin typeface="Times New Roman"/>
                <a:cs typeface="Times New Roman"/>
              </a:rPr>
              <a:t>direction of the </a:t>
            </a:r>
            <a:r>
              <a:rPr dirty="0" sz="1100" spc="10">
                <a:latin typeface="Times New Roman"/>
                <a:cs typeface="Times New Roman"/>
              </a:rPr>
              <a:t>market and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 important. </a:t>
            </a:r>
            <a:r>
              <a:rPr dirty="0" sz="1100" spc="10">
                <a:latin typeface="Times New Roman"/>
                <a:cs typeface="Times New Roman"/>
              </a:rPr>
              <a:t>The terms </a:t>
            </a:r>
            <a:r>
              <a:rPr dirty="0" sz="1100" spc="5">
                <a:latin typeface="Times New Roman"/>
                <a:cs typeface="Times New Roman"/>
              </a:rPr>
              <a:t>bull </a:t>
            </a:r>
            <a:r>
              <a:rPr dirty="0" sz="1100" spc="10">
                <a:latin typeface="Times New Roman"/>
                <a:cs typeface="Times New Roman"/>
              </a:rPr>
              <a:t>and bear </a:t>
            </a:r>
            <a:r>
              <a:rPr dirty="0" sz="1100" spc="5">
                <a:latin typeface="Times New Roman"/>
                <a:cs typeface="Times New Roman"/>
              </a:rPr>
              <a:t>originated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direction of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primary  trend.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secondary </a:t>
            </a:r>
            <a:r>
              <a:rPr dirty="0" sz="1100" spc="5" b="1" i="1">
                <a:latin typeface="Times New Roman"/>
                <a:cs typeface="Times New Roman"/>
              </a:rPr>
              <a:t>trend </a:t>
            </a:r>
            <a:r>
              <a:rPr dirty="0" sz="1100" spc="5">
                <a:latin typeface="Times New Roman"/>
                <a:cs typeface="Times New Roman"/>
              </a:rPr>
              <a:t>refers to </a:t>
            </a:r>
            <a:r>
              <a:rPr dirty="0" sz="1100" spc="10">
                <a:latin typeface="Times New Roman"/>
                <a:cs typeface="Times New Roman"/>
              </a:rPr>
              <a:t>a temporary </a:t>
            </a:r>
            <a:r>
              <a:rPr dirty="0" sz="1100" spc="5">
                <a:latin typeface="Times New Roman"/>
                <a:cs typeface="Times New Roman"/>
              </a:rPr>
              <a:t>reversal in the primary trend,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does  </a:t>
            </a:r>
            <a:r>
              <a:rPr dirty="0" sz="1100" spc="5">
                <a:latin typeface="Times New Roman"/>
                <a:cs typeface="Times New Roman"/>
              </a:rPr>
              <a:t>not persist </a:t>
            </a:r>
            <a:r>
              <a:rPr dirty="0" sz="1100" spc="10">
                <a:latin typeface="Times New Roman"/>
                <a:cs typeface="Times New Roman"/>
              </a:rPr>
              <a:t>long enough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become the </a:t>
            </a:r>
            <a:r>
              <a:rPr dirty="0" sz="1100" spc="5">
                <a:latin typeface="Times New Roman"/>
                <a:cs typeface="Times New Roman"/>
              </a:rPr>
              <a:t>primary trend. Finally, daily fluctuations in the </a:t>
            </a:r>
            <a:r>
              <a:rPr dirty="0" sz="1100" spc="10">
                <a:latin typeface="Times New Roman"/>
                <a:cs typeface="Times New Roman"/>
              </a:rPr>
              <a:t>stock 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meaningless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contain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useful information.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is often illustrated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an ocean </a:t>
            </a:r>
            <a:r>
              <a:rPr dirty="0" sz="1100" spc="10">
                <a:latin typeface="Times New Roman"/>
                <a:cs typeface="Times New Roman"/>
              </a:rPr>
              <a:t>analogy. The </a:t>
            </a:r>
            <a:r>
              <a:rPr dirty="0" sz="1100" spc="5">
                <a:latin typeface="Times New Roman"/>
                <a:cs typeface="Times New Roman"/>
              </a:rPr>
              <a:t>tide is either is </a:t>
            </a:r>
            <a:r>
              <a:rPr dirty="0" sz="1100" spc="10">
                <a:latin typeface="Times New Roman"/>
                <a:cs typeface="Times New Roman"/>
              </a:rPr>
              <a:t>coming </a:t>
            </a:r>
            <a:r>
              <a:rPr dirty="0" sz="1100" spc="5">
                <a:latin typeface="Times New Roman"/>
                <a:cs typeface="Times New Roman"/>
              </a:rPr>
              <a:t>in or  going out </a:t>
            </a:r>
            <a:r>
              <a:rPr dirty="0" sz="1100" spc="10">
                <a:latin typeface="Times New Roman"/>
                <a:cs typeface="Times New Roman"/>
              </a:rPr>
              <a:t>– </a:t>
            </a:r>
            <a:r>
              <a:rPr dirty="0" sz="1100" spc="5">
                <a:latin typeface="Times New Roman"/>
                <a:cs typeface="Times New Roman"/>
              </a:rPr>
              <a:t>the primary trend. </a:t>
            </a:r>
            <a:r>
              <a:rPr dirty="0" sz="1100" spc="10">
                <a:latin typeface="Times New Roman"/>
                <a:cs typeface="Times New Roman"/>
              </a:rPr>
              <a:t>Even when the </a:t>
            </a:r>
            <a:r>
              <a:rPr dirty="0" sz="1100" spc="5">
                <a:latin typeface="Times New Roman"/>
                <a:cs typeface="Times New Roman"/>
              </a:rPr>
              <a:t>tide is </a:t>
            </a:r>
            <a:r>
              <a:rPr dirty="0" sz="1100" spc="10">
                <a:latin typeface="Times New Roman"/>
                <a:cs typeface="Times New Roman"/>
              </a:rPr>
              <a:t>going out, waves </a:t>
            </a:r>
            <a:r>
              <a:rPr dirty="0" sz="1100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wash ashore –  the secondary.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everyone who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ever </a:t>
            </a:r>
            <a:r>
              <a:rPr dirty="0" sz="1100" spc="5">
                <a:latin typeface="Times New Roman"/>
                <a:cs typeface="Times New Roman"/>
              </a:rPr>
              <a:t>spread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blanket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beach </a:t>
            </a:r>
            <a:r>
              <a:rPr dirty="0" sz="1100" spc="5">
                <a:latin typeface="Times New Roman"/>
                <a:cs typeface="Times New Roman"/>
              </a:rPr>
              <a:t>knows,  </a:t>
            </a:r>
            <a:r>
              <a:rPr dirty="0" sz="1100" spc="10">
                <a:latin typeface="Times New Roman"/>
                <a:cs typeface="Times New Roman"/>
              </a:rPr>
              <a:t>sometimes for no </a:t>
            </a:r>
            <a:r>
              <a:rPr dirty="0" sz="1100" spc="5">
                <a:latin typeface="Times New Roman"/>
                <a:cs typeface="Times New Roman"/>
              </a:rPr>
              <a:t>apparent reason ripples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waves </a:t>
            </a:r>
            <a:r>
              <a:rPr dirty="0" sz="1100" spc="5">
                <a:latin typeface="Times New Roman"/>
                <a:cs typeface="Times New Roman"/>
              </a:rPr>
              <a:t>reach far </a:t>
            </a:r>
            <a:r>
              <a:rPr dirty="0" sz="1100" spc="10">
                <a:latin typeface="Times New Roman"/>
                <a:cs typeface="Times New Roman"/>
              </a:rPr>
              <a:t>up the </a:t>
            </a:r>
            <a:r>
              <a:rPr dirty="0" sz="1100" spc="5">
                <a:latin typeface="Times New Roman"/>
                <a:cs typeface="Times New Roman"/>
              </a:rPr>
              <a:t>sand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soak  </a:t>
            </a:r>
            <a:r>
              <a:rPr dirty="0" sz="1100" spc="10">
                <a:latin typeface="Times New Roman"/>
                <a:cs typeface="Times New Roman"/>
              </a:rPr>
              <a:t>your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belongings.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is based </a:t>
            </a:r>
            <a:r>
              <a:rPr dirty="0" sz="1100" spc="10">
                <a:latin typeface="Times New Roman"/>
                <a:cs typeface="Times New Roman"/>
              </a:rPr>
              <a:t>on the price movement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Industrial </a:t>
            </a:r>
            <a:r>
              <a:rPr dirty="0" sz="1100" spc="10">
                <a:latin typeface="Times New Roman"/>
                <a:cs typeface="Times New Roman"/>
              </a:rPr>
              <a:t>Average  </a:t>
            </a:r>
            <a:r>
              <a:rPr dirty="0" sz="1100" spc="5">
                <a:latin typeface="Times New Roman"/>
                <a:cs typeface="Times New Roman"/>
              </a:rPr>
              <a:t>(DJIA).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primary </a:t>
            </a:r>
            <a:r>
              <a:rPr dirty="0" sz="1100" spc="5">
                <a:latin typeface="Times New Roman"/>
                <a:cs typeface="Times New Roman"/>
              </a:rPr>
              <a:t>trend of the </a:t>
            </a:r>
            <a:r>
              <a:rPr dirty="0" sz="1100" spc="10">
                <a:latin typeface="Times New Roman"/>
                <a:cs typeface="Times New Roman"/>
              </a:rPr>
              <a:t>DJIA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confirmed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 Transportation Average. </a:t>
            </a:r>
            <a:r>
              <a:rPr dirty="0" sz="1100" spc="10">
                <a:latin typeface="Times New Roman"/>
                <a:cs typeface="Times New Roman"/>
              </a:rPr>
              <a:t>The logic </a:t>
            </a:r>
            <a:r>
              <a:rPr dirty="0" sz="1100" spc="5">
                <a:latin typeface="Times New Roman"/>
                <a:cs typeface="Times New Roman"/>
              </a:rPr>
              <a:t>is that industrial </a:t>
            </a:r>
            <a:r>
              <a:rPr dirty="0" sz="1100" spc="10">
                <a:latin typeface="Times New Roman"/>
                <a:cs typeface="Times New Roman"/>
              </a:rPr>
              <a:t>firms make </a:t>
            </a:r>
            <a:r>
              <a:rPr dirty="0" sz="1100" spc="5">
                <a:latin typeface="Times New Roman"/>
                <a:cs typeface="Times New Roman"/>
              </a:rPr>
              <a:t>products,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transportation  </a:t>
            </a:r>
            <a:r>
              <a:rPr dirty="0" sz="1100" spc="10">
                <a:latin typeface="Times New Roman"/>
                <a:cs typeface="Times New Roman"/>
              </a:rPr>
              <a:t>companies ship them. When </a:t>
            </a:r>
            <a:r>
              <a:rPr dirty="0" sz="1100" spc="5">
                <a:latin typeface="Times New Roman"/>
                <a:cs typeface="Times New Roman"/>
              </a:rPr>
              <a:t>both averages are advancing, 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good shape. </a:t>
            </a:r>
            <a:r>
              <a:rPr dirty="0" sz="1100" spc="20">
                <a:latin typeface="Times New Roman"/>
                <a:cs typeface="Times New Roman"/>
              </a:rPr>
              <a:t>An  </a:t>
            </a:r>
            <a:r>
              <a:rPr dirty="0" sz="1100" spc="5">
                <a:latin typeface="Times New Roman"/>
                <a:cs typeface="Times New Roman"/>
              </a:rPr>
              <a:t>explanation of the technical points of this </a:t>
            </a:r>
            <a:r>
              <a:rPr dirty="0" sz="1100" spc="10">
                <a:latin typeface="Times New Roman"/>
                <a:cs typeface="Times New Roman"/>
              </a:rPr>
              <a:t>famous market technique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available in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most  </a:t>
            </a:r>
            <a:r>
              <a:rPr dirty="0" sz="1100" spc="5">
                <a:latin typeface="Times New Roman"/>
                <a:cs typeface="Times New Roman"/>
              </a:rPr>
              <a:t>public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libraries.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Surprising, Charles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had little to </a:t>
            </a:r>
            <a:r>
              <a:rPr dirty="0" sz="1100" spc="10">
                <a:latin typeface="Times New Roman"/>
                <a:cs typeface="Times New Roman"/>
              </a:rPr>
              <a:t>do with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development </a:t>
            </a:r>
            <a:r>
              <a:rPr dirty="0" sz="1100" spc="5">
                <a:latin typeface="Times New Roman"/>
                <a:cs typeface="Times New Roman"/>
              </a:rPr>
              <a:t>of this </a:t>
            </a:r>
            <a:r>
              <a:rPr dirty="0" sz="1100" spc="10">
                <a:latin typeface="Times New Roman"/>
                <a:cs typeface="Times New Roman"/>
              </a:rPr>
              <a:t>theory. The Wall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Street Journal, in fact, suggests </a:t>
            </a:r>
            <a:r>
              <a:rPr dirty="0" sz="1100" spc="10">
                <a:latin typeface="Times New Roman"/>
                <a:cs typeface="Times New Roman"/>
              </a:rPr>
              <a:t>that the </a:t>
            </a:r>
            <a:r>
              <a:rPr dirty="0" sz="1100" spc="5">
                <a:latin typeface="Times New Roman"/>
                <a:cs typeface="Times New Roman"/>
              </a:rPr>
              <a:t>entire field of technical </a:t>
            </a:r>
            <a:r>
              <a:rPr dirty="0" sz="1100" spc="10">
                <a:latin typeface="Times New Roman"/>
                <a:cs typeface="Times New Roman"/>
              </a:rPr>
              <a:t>analysis may </a:t>
            </a:r>
            <a:r>
              <a:rPr dirty="0" sz="1100" spc="5">
                <a:latin typeface="Times New Roman"/>
                <a:cs typeface="Times New Roman"/>
              </a:rPr>
              <a:t>have  </a:t>
            </a:r>
            <a:r>
              <a:rPr dirty="0" sz="1100" spc="10">
                <a:latin typeface="Times New Roman"/>
                <a:cs typeface="Times New Roman"/>
              </a:rPr>
              <a:t>originated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“the distortion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selective editing </a:t>
            </a:r>
            <a:r>
              <a:rPr dirty="0" sz="1100" spc="10">
                <a:latin typeface="Times New Roman"/>
                <a:cs typeface="Times New Roman"/>
              </a:rPr>
              <a:t>of Mr. Dow’s </a:t>
            </a:r>
            <a:r>
              <a:rPr dirty="0" sz="1100" spc="5">
                <a:latin typeface="Times New Roman"/>
                <a:cs typeface="Times New Roman"/>
              </a:rPr>
              <a:t>ideas.” </a:t>
            </a: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were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believed </a:t>
            </a:r>
            <a:r>
              <a:rPr dirty="0" sz="1100" spc="10">
                <a:latin typeface="Times New Roman"/>
                <a:cs typeface="Times New Roman"/>
              </a:rPr>
              <a:t>highly </a:t>
            </a:r>
            <a:r>
              <a:rPr dirty="0" sz="1100" spc="5">
                <a:latin typeface="Times New Roman"/>
                <a:cs typeface="Times New Roman"/>
              </a:rPr>
              <a:t>correlated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5">
                <a:latin typeface="Times New Roman"/>
                <a:cs typeface="Times New Roman"/>
              </a:rPr>
              <a:t>business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cycle.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Charles </a:t>
            </a:r>
            <a:r>
              <a:rPr dirty="0" sz="1100" spc="15">
                <a:latin typeface="Times New Roman"/>
                <a:cs typeface="Times New Roman"/>
              </a:rPr>
              <a:t>H. Dow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Theory, </a:t>
            </a:r>
            <a:r>
              <a:rPr dirty="0" sz="1100" spc="10">
                <a:latin typeface="Times New Roman"/>
                <a:cs typeface="Times New Roman"/>
              </a:rPr>
              <a:t>George </a:t>
            </a:r>
            <a:r>
              <a:rPr dirty="0" sz="1100" spc="15">
                <a:latin typeface="Times New Roman"/>
                <a:cs typeface="Times New Roman"/>
              </a:rPr>
              <a:t>W. </a:t>
            </a:r>
            <a:r>
              <a:rPr dirty="0" sz="1100" spc="10">
                <a:latin typeface="Times New Roman"/>
                <a:cs typeface="Times New Roman"/>
              </a:rPr>
              <a:t>Bishop, a </a:t>
            </a:r>
            <a:r>
              <a:rPr dirty="0" sz="1100" spc="5">
                <a:latin typeface="Times New Roman"/>
                <a:cs typeface="Times New Roman"/>
              </a:rPr>
              <a:t>financial historian, states,  “there is </a:t>
            </a:r>
            <a:r>
              <a:rPr dirty="0" sz="1100" spc="10">
                <a:latin typeface="Times New Roman"/>
                <a:cs typeface="Times New Roman"/>
              </a:rPr>
              <a:t>no evidence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looked </a:t>
            </a:r>
            <a:r>
              <a:rPr dirty="0" sz="1100" spc="10">
                <a:latin typeface="Times New Roman"/>
                <a:cs typeface="Times New Roman"/>
              </a:rPr>
              <a:t>upon the </a:t>
            </a:r>
            <a:r>
              <a:rPr dirty="0" sz="1100" spc="5">
                <a:latin typeface="Times New Roman"/>
                <a:cs typeface="Times New Roman"/>
              </a:rPr>
              <a:t>averages as containing </a:t>
            </a:r>
            <a:r>
              <a:rPr dirty="0" sz="1100" spc="10">
                <a:latin typeface="Times New Roman"/>
                <a:cs typeface="Times New Roman"/>
              </a:rPr>
              <a:t>anything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than  an </a:t>
            </a:r>
            <a:r>
              <a:rPr dirty="0" sz="1100" spc="5">
                <a:latin typeface="Times New Roman"/>
                <a:cs typeface="Times New Roman"/>
              </a:rPr>
              <a:t>indication of statistical </a:t>
            </a:r>
            <a:r>
              <a:rPr dirty="0" sz="1100" spc="10">
                <a:latin typeface="Times New Roman"/>
                <a:cs typeface="Times New Roman"/>
              </a:rPr>
              <a:t>nature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trend.” There </a:t>
            </a:r>
            <a:r>
              <a:rPr dirty="0" sz="1100" spc="5">
                <a:latin typeface="Times New Roman"/>
                <a:cs typeface="Times New Roman"/>
              </a:rPr>
              <a:t>is also </a:t>
            </a:r>
            <a:r>
              <a:rPr dirty="0" sz="1100" spc="10">
                <a:latin typeface="Times New Roman"/>
                <a:cs typeface="Times New Roman"/>
              </a:rPr>
              <a:t>no evidence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ever  suggested prices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predicted by interpreting charts. </a:t>
            </a:r>
            <a:r>
              <a:rPr dirty="0" sz="1100" spc="10">
                <a:latin typeface="Times New Roman"/>
                <a:cs typeface="Times New Roman"/>
              </a:rPr>
              <a:t>The term </a:t>
            </a:r>
            <a:r>
              <a:rPr dirty="0" sz="1100" spc="15">
                <a:latin typeface="Times New Roman"/>
                <a:cs typeface="Times New Roman"/>
              </a:rPr>
              <a:t>“Dow </a:t>
            </a:r>
            <a:r>
              <a:rPr dirty="0" sz="1100" spc="10">
                <a:latin typeface="Times New Roman"/>
                <a:cs typeface="Times New Roman"/>
              </a:rPr>
              <a:t>Theory” </a:t>
            </a:r>
            <a:r>
              <a:rPr dirty="0" sz="1100" spc="5">
                <a:latin typeface="Times New Roman"/>
                <a:cs typeface="Times New Roman"/>
              </a:rPr>
              <a:t>appears  to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first been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1902 </a:t>
            </a:r>
            <a:r>
              <a:rPr dirty="0" sz="1100" spc="15">
                <a:latin typeface="Times New Roman"/>
                <a:cs typeface="Times New Roman"/>
              </a:rPr>
              <a:t>book </a:t>
            </a:r>
            <a:r>
              <a:rPr dirty="0" sz="1100" spc="10">
                <a:latin typeface="Times New Roman"/>
                <a:cs typeface="Times New Roman"/>
              </a:rPr>
              <a:t>by Samuel Armstrong </a:t>
            </a:r>
            <a:r>
              <a:rPr dirty="0" sz="1100" spc="5">
                <a:latin typeface="Times New Roman"/>
                <a:cs typeface="Times New Roman"/>
              </a:rPr>
              <a:t>Nelson entitled the </a:t>
            </a:r>
            <a:r>
              <a:rPr dirty="0" sz="1100" spc="15">
                <a:latin typeface="Times New Roman"/>
                <a:cs typeface="Times New Roman"/>
              </a:rPr>
              <a:t>ABC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speculation.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895094" y="1447800"/>
            <a:ext cx="3649979" cy="1619885"/>
            <a:chOff x="1895094" y="1447800"/>
            <a:chExt cx="3649979" cy="1619885"/>
          </a:xfrm>
        </p:grpSpPr>
        <p:sp>
          <p:nvSpPr>
            <p:cNvPr id="11" name="object 11"/>
            <p:cNvSpPr/>
            <p:nvPr/>
          </p:nvSpPr>
          <p:spPr>
            <a:xfrm>
              <a:off x="1910334" y="1738122"/>
              <a:ext cx="3527425" cy="1329055"/>
            </a:xfrm>
            <a:custGeom>
              <a:avLst/>
              <a:gdLst/>
              <a:ahLst/>
              <a:cxnLst/>
              <a:rect l="l" t="t" r="r" b="b"/>
              <a:pathLst>
                <a:path w="3527425" h="1329055">
                  <a:moveTo>
                    <a:pt x="0" y="1328927"/>
                  </a:moveTo>
                  <a:lnTo>
                    <a:pt x="352729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895094" y="1447800"/>
              <a:ext cx="3649979" cy="158877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74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68595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68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8" y="572391"/>
            <a:ext cx="5335270" cy="860552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OLD PUZZLES </a:t>
            </a:r>
            <a:r>
              <a:rPr dirty="0" sz="1100" spc="20" b="1">
                <a:latin typeface="Times New Roman"/>
                <a:cs typeface="Times New Roman"/>
              </a:rPr>
              <a:t>&amp; </a:t>
            </a:r>
            <a:r>
              <a:rPr dirty="0" sz="1100" spc="15" b="1">
                <a:latin typeface="Times New Roman"/>
                <a:cs typeface="Times New Roman"/>
              </a:rPr>
              <a:t>NEW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DEVELOPMENT: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Fibonacci </a:t>
            </a:r>
            <a:r>
              <a:rPr dirty="0" sz="1100" spc="10" b="1">
                <a:latin typeface="Times New Roman"/>
                <a:cs typeface="Times New Roman"/>
              </a:rPr>
              <a:t>Numbers: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 b="1">
                <a:latin typeface="Times New Roman"/>
                <a:cs typeface="Times New Roman"/>
              </a:rPr>
              <a:t>Fibonacci Numbers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intrigued mathematics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scientist for hundreds of </a:t>
            </a:r>
            <a:r>
              <a:rPr dirty="0" sz="1100" spc="10">
                <a:latin typeface="Times New Roman"/>
                <a:cs typeface="Times New Roman"/>
              </a:rPr>
              <a:t>years.  Leonard </a:t>
            </a:r>
            <a:r>
              <a:rPr dirty="0" sz="1100" spc="5">
                <a:latin typeface="Times New Roman"/>
                <a:cs typeface="Times New Roman"/>
              </a:rPr>
              <a:t>Fibonacci </a:t>
            </a:r>
            <a:r>
              <a:rPr dirty="0" sz="1100" spc="10">
                <a:latin typeface="Times New Roman"/>
                <a:cs typeface="Times New Roman"/>
              </a:rPr>
              <a:t>(1170-1240) was a </a:t>
            </a:r>
            <a:r>
              <a:rPr dirty="0" sz="1100" spc="5">
                <a:latin typeface="Times New Roman"/>
                <a:cs typeface="Times New Roman"/>
              </a:rPr>
              <a:t>medieval </a:t>
            </a:r>
            <a:r>
              <a:rPr dirty="0" sz="1100" spc="10">
                <a:latin typeface="Times New Roman"/>
                <a:cs typeface="Times New Roman"/>
              </a:rPr>
              <a:t>mathematician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discovered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series of  </a:t>
            </a:r>
            <a:r>
              <a:rPr dirty="0" sz="1100" spc="10">
                <a:latin typeface="Times New Roman"/>
                <a:cs typeface="Times New Roman"/>
              </a:rPr>
              <a:t>numbers while </a:t>
            </a:r>
            <a:r>
              <a:rPr dirty="0" sz="1100" spc="5">
                <a:latin typeface="Times New Roman"/>
                <a:cs typeface="Times New Roman"/>
              </a:rPr>
              <a:t>studying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reproductive </a:t>
            </a:r>
            <a:r>
              <a:rPr dirty="0" sz="1100" spc="10">
                <a:latin typeface="Times New Roman"/>
                <a:cs typeface="Times New Roman"/>
              </a:rPr>
              <a:t>behavior of </a:t>
            </a:r>
            <a:r>
              <a:rPr dirty="0" sz="1100" spc="5">
                <a:latin typeface="Times New Roman"/>
                <a:cs typeface="Times New Roman"/>
              </a:rPr>
              <a:t>rabbits.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beginning of the  Fibonacci </a:t>
            </a:r>
            <a:r>
              <a:rPr dirty="0" sz="1100" spc="5">
                <a:latin typeface="Times New Roman"/>
                <a:cs typeface="Times New Roman"/>
              </a:rPr>
              <a:t>series is </a:t>
            </a:r>
            <a:r>
              <a:rPr dirty="0" sz="1100" spc="10">
                <a:latin typeface="Times New Roman"/>
                <a:cs typeface="Times New Roman"/>
              </a:rPr>
              <a:t>shown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below.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1,1,2,3,5,8,5,13,21,34,55,89,144,233,……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 spc="5">
                <a:latin typeface="Times New Roman"/>
                <a:cs typeface="Times New Roman"/>
              </a:rPr>
              <a:t>the initial pairs of ones, each succeeding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sum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previous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two.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remarkable thing about </a:t>
            </a:r>
            <a:r>
              <a:rPr dirty="0" sz="1100" spc="10">
                <a:latin typeface="Times New Roman"/>
                <a:cs typeface="Times New Roman"/>
              </a:rPr>
              <a:t>these numbers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frequency with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they appear in </a:t>
            </a:r>
            <a:r>
              <a:rPr dirty="0" sz="1100" spc="10">
                <a:latin typeface="Times New Roman"/>
                <a:cs typeface="Times New Roman"/>
              </a:rPr>
              <a:t>the  environment. </a:t>
            </a:r>
            <a:r>
              <a:rPr dirty="0" sz="1100" spc="5">
                <a:latin typeface="Times New Roman"/>
                <a:cs typeface="Times New Roman"/>
              </a:rPr>
              <a:t>Sunflowers </a:t>
            </a:r>
            <a:r>
              <a:rPr dirty="0" sz="1100" spc="10">
                <a:latin typeface="Times New Roman"/>
                <a:cs typeface="Times New Roman"/>
              </a:rPr>
              <a:t>have seeds </a:t>
            </a:r>
            <a:r>
              <a:rPr dirty="0" sz="1100" spc="5">
                <a:latin typeface="Times New Roman"/>
                <a:cs typeface="Times New Roman"/>
              </a:rPr>
              <a:t>spirals </a:t>
            </a:r>
            <a:r>
              <a:rPr dirty="0" sz="1100" spc="10">
                <a:latin typeface="Times New Roman"/>
                <a:cs typeface="Times New Roman"/>
              </a:rPr>
              <a:t>around the center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plant. Some </a:t>
            </a:r>
            <a:r>
              <a:rPr dirty="0" sz="1100" spc="5">
                <a:latin typeface="Times New Roman"/>
                <a:cs typeface="Times New Roman"/>
              </a:rPr>
              <a:t>spirals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contain </a:t>
            </a:r>
            <a:r>
              <a:rPr dirty="0" sz="1100" spc="10">
                <a:latin typeface="Times New Roman"/>
                <a:cs typeface="Times New Roman"/>
              </a:rPr>
              <a:t>seeds </a:t>
            </a:r>
            <a:r>
              <a:rPr dirty="0" sz="1100" spc="5">
                <a:latin typeface="Times New Roman"/>
                <a:cs typeface="Times New Roman"/>
              </a:rPr>
              <a:t>leaning counterclockwise, with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spirals going </a:t>
            </a:r>
            <a:r>
              <a:rPr dirty="0" sz="1100" spc="10">
                <a:latin typeface="Times New Roman"/>
                <a:cs typeface="Times New Roman"/>
              </a:rPr>
              <a:t>the other way.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most  sunflowers, </a:t>
            </a:r>
            <a:r>
              <a:rPr dirty="0" sz="1100" spc="10">
                <a:latin typeface="Times New Roman"/>
                <a:cs typeface="Times New Roman"/>
              </a:rPr>
              <a:t>the number of clockwise </a:t>
            </a:r>
            <a:r>
              <a:rPr dirty="0" sz="1100" spc="5">
                <a:latin typeface="Times New Roman"/>
                <a:cs typeface="Times New Roman"/>
              </a:rPr>
              <a:t>spirals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number of </a:t>
            </a:r>
            <a:r>
              <a:rPr dirty="0" sz="1100" spc="5">
                <a:latin typeface="Times New Roman"/>
                <a:cs typeface="Times New Roman"/>
              </a:rPr>
              <a:t>counter </a:t>
            </a:r>
            <a:r>
              <a:rPr dirty="0" sz="1100" spc="10">
                <a:latin typeface="Times New Roman"/>
                <a:cs typeface="Times New Roman"/>
              </a:rPr>
              <a:t>clockwise </a:t>
            </a:r>
            <a:r>
              <a:rPr dirty="0" sz="1100" spc="5">
                <a:latin typeface="Times New Roman"/>
                <a:cs typeface="Times New Roman"/>
              </a:rPr>
              <a:t>spirals are  adjacent Fibonacci </a:t>
            </a:r>
            <a:r>
              <a:rPr dirty="0" sz="1100" spc="10">
                <a:latin typeface="Times New Roman"/>
                <a:cs typeface="Times New Roman"/>
              </a:rPr>
              <a:t>numbers.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blossom might have 34 counterclockwise </a:t>
            </a:r>
            <a:r>
              <a:rPr dirty="0" sz="1100" spc="5">
                <a:latin typeface="Times New Roman"/>
                <a:cs typeface="Times New Roman"/>
              </a:rPr>
              <a:t>spirals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55  </a:t>
            </a:r>
            <a:r>
              <a:rPr dirty="0" sz="1100" spc="10">
                <a:latin typeface="Times New Roman"/>
                <a:cs typeface="Times New Roman"/>
              </a:rPr>
              <a:t>clockwise </a:t>
            </a:r>
            <a:r>
              <a:rPr dirty="0" sz="1100" spc="5">
                <a:latin typeface="Times New Roman"/>
                <a:cs typeface="Times New Roman"/>
              </a:rPr>
              <a:t>spirals.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structure of pine </a:t>
            </a:r>
            <a:r>
              <a:rPr dirty="0" sz="1100" spc="10">
                <a:latin typeface="Times New Roman"/>
                <a:cs typeface="Times New Roman"/>
              </a:rPr>
              <a:t>cones,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chambers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nautilus  seashell,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topology of spiraling galaxies,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ancestry </a:t>
            </a:r>
            <a:r>
              <a:rPr dirty="0" sz="1100" spc="5">
                <a:latin typeface="Times New Roman"/>
                <a:cs typeface="Times New Roman"/>
              </a:rPr>
              <a:t>of bees all reveal Fibonacci  numbers. </a:t>
            </a:r>
            <a:r>
              <a:rPr dirty="0" sz="1100" spc="10">
                <a:latin typeface="Times New Roman"/>
                <a:cs typeface="Times New Roman"/>
              </a:rPr>
              <a:t>Even a </a:t>
            </a:r>
            <a:r>
              <a:rPr dirty="0" sz="1100" spc="5">
                <a:latin typeface="Times New Roman"/>
                <a:cs typeface="Times New Roman"/>
              </a:rPr>
              <a:t>professional journal, the </a:t>
            </a:r>
            <a:r>
              <a:rPr dirty="0" sz="1100" spc="10">
                <a:latin typeface="Times New Roman"/>
                <a:cs typeface="Times New Roman"/>
              </a:rPr>
              <a:t>Fibonacci </a:t>
            </a:r>
            <a:r>
              <a:rPr dirty="0" sz="1100" spc="5">
                <a:latin typeface="Times New Roman"/>
                <a:cs typeface="Times New Roman"/>
              </a:rPr>
              <a:t>quarterly, is devoted to the study of this  series.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Technical </a:t>
            </a:r>
            <a:r>
              <a:rPr dirty="0" sz="1100" spc="10">
                <a:latin typeface="Times New Roman"/>
                <a:cs typeface="Times New Roman"/>
              </a:rPr>
              <a:t>Analyst who </a:t>
            </a:r>
            <a:r>
              <a:rPr dirty="0" sz="1100" spc="5">
                <a:latin typeface="Times New Roman"/>
                <a:cs typeface="Times New Roman"/>
              </a:rPr>
              <a:t>follows </a:t>
            </a:r>
            <a:r>
              <a:rPr dirty="0" sz="1100" spc="10">
                <a:latin typeface="Times New Roman"/>
                <a:cs typeface="Times New Roman"/>
              </a:rPr>
              <a:t>Fibonacci numbers </a:t>
            </a:r>
            <a:r>
              <a:rPr dirty="0" sz="1100" spc="5">
                <a:latin typeface="Times New Roman"/>
                <a:cs typeface="Times New Roman"/>
              </a:rPr>
              <a:t>usually </a:t>
            </a:r>
            <a:r>
              <a:rPr dirty="0" sz="1100" spc="10">
                <a:latin typeface="Times New Roman"/>
                <a:cs typeface="Times New Roman"/>
              </a:rPr>
              <a:t>makes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5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1.618.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called the </a:t>
            </a:r>
            <a:r>
              <a:rPr dirty="0" sz="1100" spc="10">
                <a:latin typeface="Times New Roman"/>
                <a:cs typeface="Times New Roman"/>
              </a:rPr>
              <a:t>golden mean and </a:t>
            </a:r>
            <a:r>
              <a:rPr dirty="0" sz="1100" spc="5">
                <a:latin typeface="Times New Roman"/>
                <a:cs typeface="Times New Roman"/>
              </a:rPr>
              <a:t>appears in ancient writings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architecture.  </a:t>
            </a:r>
            <a:r>
              <a:rPr dirty="0" sz="1100" spc="10">
                <a:latin typeface="Times New Roman"/>
                <a:cs typeface="Times New Roman"/>
              </a:rPr>
              <a:t>(The </a:t>
            </a:r>
            <a:r>
              <a:rPr dirty="0" sz="1100" spc="5">
                <a:latin typeface="Times New Roman"/>
                <a:cs typeface="Times New Roman"/>
              </a:rPr>
              <a:t>golden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features </a:t>
            </a:r>
            <a:r>
              <a:rPr dirty="0" sz="1100" spc="10">
                <a:latin typeface="Times New Roman"/>
                <a:cs typeface="Times New Roman"/>
              </a:rPr>
              <a:t>prominently in </a:t>
            </a:r>
            <a:r>
              <a:rPr dirty="0" sz="1100" spc="5">
                <a:latin typeface="Times New Roman"/>
                <a:cs typeface="Times New Roman"/>
              </a:rPr>
              <a:t>the dimensions of the </a:t>
            </a:r>
            <a:r>
              <a:rPr dirty="0" sz="1100" spc="10">
                <a:latin typeface="Times New Roman"/>
                <a:cs typeface="Times New Roman"/>
              </a:rPr>
              <a:t>Parthenon).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first  </a:t>
            </a:r>
            <a:r>
              <a:rPr dirty="0" sz="1100" spc="10">
                <a:latin typeface="Times New Roman"/>
                <a:cs typeface="Times New Roman"/>
              </a:rPr>
              <a:t>10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so numbers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series,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Fibonacci </a:t>
            </a:r>
            <a:r>
              <a:rPr dirty="0" sz="1100" spc="10">
                <a:latin typeface="Times New Roman"/>
                <a:cs typeface="Times New Roman"/>
              </a:rPr>
              <a:t>number divided by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immediate </a:t>
            </a:r>
            <a:r>
              <a:rPr dirty="0" sz="1100" spc="5">
                <a:latin typeface="Times New Roman"/>
                <a:cs typeface="Times New Roman"/>
              </a:rPr>
              <a:t>predecessor  </a:t>
            </a:r>
            <a:r>
              <a:rPr dirty="0" sz="1100" spc="10">
                <a:latin typeface="Times New Roman"/>
                <a:cs typeface="Times New Roman"/>
              </a:rPr>
              <a:t>equals </a:t>
            </a:r>
            <a:r>
              <a:rPr dirty="0" sz="1100" spc="5">
                <a:latin typeface="Times New Roman"/>
                <a:cs typeface="Times New Roman"/>
              </a:rPr>
              <a:t>1.618.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example, 89/55=1.618; </a:t>
            </a:r>
            <a:r>
              <a:rPr dirty="0" sz="1100" spc="10">
                <a:latin typeface="Times New Roman"/>
                <a:cs typeface="Times New Roman"/>
              </a:rPr>
              <a:t>134/89= </a:t>
            </a:r>
            <a:r>
              <a:rPr dirty="0" sz="1100" spc="5">
                <a:latin typeface="Times New Roman"/>
                <a:cs typeface="Times New Roman"/>
              </a:rPr>
              <a:t>1.618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on. </a:t>
            </a:r>
            <a:r>
              <a:rPr dirty="0" sz="1100" spc="10">
                <a:latin typeface="Times New Roman"/>
                <a:cs typeface="Times New Roman"/>
              </a:rPr>
              <a:t>This magic number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calculate Fibonacci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ratios.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Fibonacci advocates in </a:t>
            </a:r>
            <a:r>
              <a:rPr dirty="0" sz="1100" spc="10">
                <a:latin typeface="Times New Roman"/>
                <a:cs typeface="Times New Roman"/>
              </a:rPr>
              <a:t>the investment business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ratios, </a:t>
            </a:r>
            <a:r>
              <a:rPr dirty="0" sz="1100" spc="10">
                <a:latin typeface="Times New Roman"/>
                <a:cs typeface="Times New Roman"/>
              </a:rPr>
              <a:t>0.382 </a:t>
            </a:r>
            <a:r>
              <a:rPr dirty="0" sz="1100" spc="5">
                <a:latin typeface="Times New Roman"/>
                <a:cs typeface="Times New Roman"/>
              </a:rPr>
              <a:t>and  0.618, </a:t>
            </a:r>
            <a:r>
              <a:rPr dirty="0" sz="1100" spc="10">
                <a:latin typeface="Times New Roman"/>
                <a:cs typeface="Times New Roman"/>
              </a:rPr>
              <a:t>to “compute </a:t>
            </a:r>
            <a:r>
              <a:rPr dirty="0" sz="1100" spc="5">
                <a:latin typeface="Times New Roman"/>
                <a:cs typeface="Times New Roman"/>
              </a:rPr>
              <a:t>retrenchment levels of </a:t>
            </a:r>
            <a:r>
              <a:rPr dirty="0" sz="1100" spc="10">
                <a:latin typeface="Times New Roman"/>
                <a:cs typeface="Times New Roman"/>
              </a:rPr>
              <a:t>a previous move.” For instance, a stock </a:t>
            </a:r>
            <a:r>
              <a:rPr dirty="0" sz="1100" spc="5">
                <a:latin typeface="Times New Roman"/>
                <a:cs typeface="Times New Roman"/>
              </a:rPr>
              <a:t>that falls  </a:t>
            </a:r>
            <a:r>
              <a:rPr dirty="0" sz="1100" spc="10">
                <a:latin typeface="Times New Roman"/>
                <a:cs typeface="Times New Roman"/>
              </a:rPr>
              <a:t>from $50 to </a:t>
            </a:r>
            <a:r>
              <a:rPr dirty="0" sz="1100" spc="5">
                <a:latin typeface="Times New Roman"/>
                <a:cs typeface="Times New Roman"/>
              </a:rPr>
              <a:t>$35(a </a:t>
            </a:r>
            <a:r>
              <a:rPr dirty="0" sz="1100" spc="10">
                <a:latin typeface="Times New Roman"/>
                <a:cs typeface="Times New Roman"/>
              </a:rPr>
              <a:t>30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drop)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encounter </a:t>
            </a:r>
            <a:r>
              <a:rPr dirty="0" sz="1100" spc="5">
                <a:latin typeface="Times New Roman"/>
                <a:cs typeface="Times New Roman"/>
              </a:rPr>
              <a:t>resistance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further </a:t>
            </a:r>
            <a:r>
              <a:rPr dirty="0" sz="1100" spc="10">
                <a:latin typeface="Times New Roman"/>
                <a:cs typeface="Times New Roman"/>
              </a:rPr>
              <a:t>advances </a:t>
            </a:r>
            <a:r>
              <a:rPr dirty="0" sz="1100" spc="5">
                <a:latin typeface="Times New Roman"/>
                <a:cs typeface="Times New Roman"/>
              </a:rPr>
              <a:t>after it  recoups 38.2 percent of its </a:t>
            </a:r>
            <a:r>
              <a:rPr dirty="0" sz="1100" spc="10">
                <a:latin typeface="Times New Roman"/>
                <a:cs typeface="Times New Roman"/>
              </a:rPr>
              <a:t>loss </a:t>
            </a:r>
            <a:r>
              <a:rPr dirty="0" sz="1100" spc="5">
                <a:latin typeface="Times New Roman"/>
                <a:cs typeface="Times New Roman"/>
              </a:rPr>
              <a:t>(that is, </a:t>
            </a: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rises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$40.73).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technical </a:t>
            </a:r>
            <a:r>
              <a:rPr dirty="0" sz="1100" spc="10">
                <a:latin typeface="Times New Roman"/>
                <a:cs typeface="Times New Roman"/>
              </a:rPr>
              <a:t>analysts keep </a:t>
            </a:r>
            <a:r>
              <a:rPr dirty="0" sz="1100" spc="5">
                <a:latin typeface="Times New Roman"/>
                <a:cs typeface="Times New Roman"/>
              </a:rPr>
              <a:t>close tabs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resistance </a:t>
            </a:r>
            <a:r>
              <a:rPr dirty="0" sz="1100" spc="10">
                <a:latin typeface="Times New Roman"/>
                <a:cs typeface="Times New Roman"/>
              </a:rPr>
              <a:t>and support </a:t>
            </a:r>
            <a:r>
              <a:rPr dirty="0" sz="1100" spc="5">
                <a:latin typeface="Times New Roman"/>
                <a:cs typeface="Times New Roman"/>
              </a:rPr>
              <a:t>levels as predicted </a:t>
            </a:r>
            <a:r>
              <a:rPr dirty="0" sz="1100" spc="10">
                <a:latin typeface="Times New Roman"/>
                <a:cs typeface="Times New Roman"/>
              </a:rPr>
              <a:t>by the  Fibonacci </a:t>
            </a:r>
            <a:r>
              <a:rPr dirty="0" sz="1100" spc="5">
                <a:latin typeface="Times New Roman"/>
                <a:cs typeface="Times New Roman"/>
              </a:rPr>
              <a:t>ratios. </a:t>
            </a:r>
            <a:r>
              <a:rPr dirty="0" sz="1100" spc="10">
                <a:latin typeface="Times New Roman"/>
                <a:cs typeface="Times New Roman"/>
              </a:rPr>
              <a:t>Even people </a:t>
            </a:r>
            <a:r>
              <a:rPr dirty="0" sz="1100" spc="15">
                <a:latin typeface="Times New Roman"/>
                <a:cs typeface="Times New Roman"/>
              </a:rPr>
              <a:t>who do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subscribe </a:t>
            </a:r>
            <a:r>
              <a:rPr dirty="0" sz="1100" spc="10">
                <a:latin typeface="Times New Roman"/>
                <a:cs typeface="Times New Roman"/>
              </a:rPr>
              <a:t>to this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10">
                <a:latin typeface="Times New Roman"/>
                <a:cs typeface="Times New Roman"/>
              </a:rPr>
              <a:t>that many other  </a:t>
            </a:r>
            <a:r>
              <a:rPr dirty="0" sz="1100" spc="5">
                <a:latin typeface="Times New Roman"/>
                <a:cs typeface="Times New Roman"/>
              </a:rPr>
              <a:t>people do, </a:t>
            </a:r>
            <a:r>
              <a:rPr dirty="0" sz="1100" spc="10">
                <a:latin typeface="Times New Roman"/>
                <a:cs typeface="Times New Roman"/>
              </a:rPr>
              <a:t>and that when </a:t>
            </a:r>
            <a:r>
              <a:rPr dirty="0" sz="1100" spc="5">
                <a:latin typeface="Times New Roman"/>
                <a:cs typeface="Times New Roman"/>
              </a:rPr>
              <a:t>stock prices </a:t>
            </a:r>
            <a:r>
              <a:rPr dirty="0" sz="1100" spc="10">
                <a:latin typeface="Times New Roman"/>
                <a:cs typeface="Times New Roman"/>
              </a:rPr>
              <a:t>approach important </a:t>
            </a:r>
            <a:r>
              <a:rPr dirty="0" sz="1100" spc="5">
                <a:latin typeface="Times New Roman"/>
                <a:cs typeface="Times New Roman"/>
              </a:rPr>
              <a:t>Fibonacci levels, unusual things  </a:t>
            </a:r>
            <a:r>
              <a:rPr dirty="0" sz="1100" spc="10">
                <a:latin typeface="Times New Roman"/>
                <a:cs typeface="Times New Roman"/>
              </a:rPr>
              <a:t>can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occur.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5" b="1" i="1">
                <a:latin typeface="Times New Roman"/>
                <a:cs typeface="Times New Roman"/>
              </a:rPr>
              <a:t>Fibonacci </a:t>
            </a:r>
            <a:r>
              <a:rPr dirty="0" sz="1100" spc="10" b="1" i="1">
                <a:latin typeface="Times New Roman"/>
                <a:cs typeface="Times New Roman"/>
              </a:rPr>
              <a:t>numbers occur </a:t>
            </a:r>
            <a:r>
              <a:rPr dirty="0" sz="1100" spc="5" b="1" i="1">
                <a:latin typeface="Times New Roman"/>
                <a:cs typeface="Times New Roman"/>
              </a:rPr>
              <a:t>frequently </a:t>
            </a:r>
            <a:r>
              <a:rPr dirty="0" sz="1100" spc="15" b="1" i="1">
                <a:latin typeface="Times New Roman"/>
                <a:cs typeface="Times New Roman"/>
              </a:rPr>
              <a:t>and </a:t>
            </a:r>
            <a:r>
              <a:rPr dirty="0" sz="1100" spc="5" b="1" i="1">
                <a:latin typeface="Times New Roman"/>
                <a:cs typeface="Times New Roman"/>
              </a:rPr>
              <a:t>inexplicably </a:t>
            </a:r>
            <a:r>
              <a:rPr dirty="0" sz="1100" spc="10" b="1" i="1">
                <a:latin typeface="Times New Roman"/>
                <a:cs typeface="Times New Roman"/>
              </a:rPr>
              <a:t>in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nature.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Kondratev Wave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Theory: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Nikolay </a:t>
            </a:r>
            <a:r>
              <a:rPr dirty="0" sz="1100" spc="5">
                <a:latin typeface="Times New Roman"/>
                <a:cs typeface="Times New Roman"/>
              </a:rPr>
              <a:t>Kondratev </a:t>
            </a:r>
            <a:r>
              <a:rPr dirty="0" sz="1100" spc="10">
                <a:latin typeface="Times New Roman"/>
                <a:cs typeface="Times New Roman"/>
              </a:rPr>
              <a:t>was a Russian economist and </a:t>
            </a:r>
            <a:r>
              <a:rPr dirty="0" sz="1100" spc="5">
                <a:latin typeface="Times New Roman"/>
                <a:cs typeface="Times New Roman"/>
              </a:rPr>
              <a:t>statistician born in 1892.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helped  </a:t>
            </a:r>
            <a:r>
              <a:rPr dirty="0" sz="1100" spc="10">
                <a:latin typeface="Times New Roman"/>
                <a:cs typeface="Times New Roman"/>
              </a:rPr>
              <a:t>develop the </a:t>
            </a:r>
            <a:r>
              <a:rPr dirty="0" sz="1100" spc="5">
                <a:latin typeface="Times New Roman"/>
                <a:cs typeface="Times New Roman"/>
              </a:rPr>
              <a:t>first soviet five-year plan. </a:t>
            </a:r>
            <a:r>
              <a:rPr dirty="0" sz="1100" spc="10">
                <a:latin typeface="Times New Roman"/>
                <a:cs typeface="Times New Roman"/>
              </a:rPr>
              <a:t>From 1920 to1928 he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Director of the study </a:t>
            </a:r>
            <a:r>
              <a:rPr dirty="0" sz="110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business activity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Timiriazev Agriculture </a:t>
            </a:r>
            <a:r>
              <a:rPr dirty="0" sz="1100" spc="10">
                <a:latin typeface="Times New Roman"/>
                <a:cs typeface="Times New Roman"/>
              </a:rPr>
              <a:t>Academy. While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devoted </a:t>
            </a:r>
            <a:r>
              <a:rPr dirty="0" sz="1100" spc="5">
                <a:latin typeface="Times New Roman"/>
                <a:cs typeface="Times New Roman"/>
              </a:rPr>
              <a:t>his  </a:t>
            </a:r>
            <a:r>
              <a:rPr dirty="0" sz="1100" spc="10">
                <a:latin typeface="Times New Roman"/>
                <a:cs typeface="Times New Roman"/>
              </a:rPr>
              <a:t>attention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study of </a:t>
            </a:r>
            <a:r>
              <a:rPr dirty="0" sz="1100" spc="10">
                <a:latin typeface="Times New Roman"/>
                <a:cs typeface="Times New Roman"/>
              </a:rPr>
              <a:t>Western capitalist </a:t>
            </a:r>
            <a:r>
              <a:rPr dirty="0" sz="1100" spc="5">
                <a:latin typeface="Times New Roman"/>
                <a:cs typeface="Times New Roman"/>
              </a:rPr>
              <a:t>economies. </a:t>
            </a:r>
            <a:r>
              <a:rPr dirty="0" sz="1100" spc="10">
                <a:latin typeface="Times New Roman"/>
                <a:cs typeface="Times New Roman"/>
              </a:rPr>
              <a:t>In the economies of </a:t>
            </a:r>
            <a:r>
              <a:rPr dirty="0" sz="1100" spc="5">
                <a:latin typeface="Times New Roman"/>
                <a:cs typeface="Times New Roman"/>
              </a:rPr>
              <a:t>Great </a:t>
            </a:r>
            <a:r>
              <a:rPr dirty="0" sz="1100" spc="10">
                <a:latin typeface="Times New Roman"/>
                <a:cs typeface="Times New Roman"/>
              </a:rPr>
              <a:t>Bertain  and United </a:t>
            </a:r>
            <a:r>
              <a:rPr dirty="0" sz="1100" spc="5">
                <a:latin typeface="Times New Roman"/>
                <a:cs typeface="Times New Roman"/>
              </a:rPr>
              <a:t>states,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identified </a:t>
            </a:r>
            <a:r>
              <a:rPr dirty="0" sz="1100" spc="10">
                <a:latin typeface="Times New Roman"/>
                <a:cs typeface="Times New Roman"/>
              </a:rPr>
              <a:t>long term </a:t>
            </a:r>
            <a:r>
              <a:rPr dirty="0" sz="1100" spc="5">
                <a:latin typeface="Times New Roman"/>
                <a:cs typeface="Times New Roman"/>
              </a:rPr>
              <a:t>business cycles </a:t>
            </a:r>
            <a:r>
              <a:rPr dirty="0" sz="1100" spc="10">
                <a:latin typeface="Times New Roman"/>
                <a:cs typeface="Times New Roman"/>
              </a:rPr>
              <a:t>with a period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50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60 </a:t>
            </a:r>
            <a:r>
              <a:rPr dirty="0" sz="1100" spc="5">
                <a:latin typeface="Times New Roman"/>
                <a:cs typeface="Times New Roman"/>
              </a:rPr>
              <a:t>years.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became well </a:t>
            </a:r>
            <a:r>
              <a:rPr dirty="0" sz="1100" spc="15">
                <a:latin typeface="Times New Roman"/>
                <a:cs typeface="Times New Roman"/>
              </a:rPr>
              <a:t>known </a:t>
            </a:r>
            <a:r>
              <a:rPr dirty="0" sz="1100" spc="10">
                <a:latin typeface="Times New Roman"/>
                <a:cs typeface="Times New Roman"/>
              </a:rPr>
              <a:t>after the U.S. crash of 1870. His hypothesis of a long-term business  cycle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 b="1">
                <a:latin typeface="Times New Roman"/>
                <a:cs typeface="Times New Roman"/>
              </a:rPr>
              <a:t>Kondratev wave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theory.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3" y="406989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Note that the market crashof 1987 </a:t>
            </a:r>
            <a:r>
              <a:rPr dirty="0" sz="1100" spc="5">
                <a:latin typeface="Times New Roman"/>
                <a:cs typeface="Times New Roman"/>
              </a:rPr>
              <a:t>occurred </a:t>
            </a:r>
            <a:r>
              <a:rPr dirty="0" sz="1100" spc="15">
                <a:latin typeface="Times New Roman"/>
                <a:cs typeface="Times New Roman"/>
              </a:rPr>
              <a:t>58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after the crash of </a:t>
            </a:r>
            <a:r>
              <a:rPr dirty="0" sz="1100" spc="10">
                <a:latin typeface="Times New Roman"/>
                <a:cs typeface="Times New Roman"/>
              </a:rPr>
              <a:t>1929, a </a:t>
            </a:r>
            <a:r>
              <a:rPr dirty="0" sz="1100" spc="5">
                <a:latin typeface="Times New Roman"/>
                <a:cs typeface="Times New Roman"/>
              </a:rPr>
              <a:t>period  consistent with Kondratev’s </a:t>
            </a:r>
            <a:r>
              <a:rPr dirty="0" sz="1100" spc="10">
                <a:latin typeface="Times New Roman"/>
                <a:cs typeface="Times New Roman"/>
              </a:rPr>
              <a:t>theory. Some modern economists </a:t>
            </a:r>
            <a:r>
              <a:rPr dirty="0" sz="1100" spc="5">
                <a:latin typeface="Times New Roman"/>
                <a:cs typeface="Times New Roman"/>
              </a:rPr>
              <a:t>believe that significant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macroeconomics changes, such as floating exchange </a:t>
            </a:r>
            <a:r>
              <a:rPr dirty="0" sz="1100" spc="5">
                <a:latin typeface="Times New Roman"/>
                <a:cs typeface="Times New Roman"/>
              </a:rPr>
              <a:t>rates, the elimination of the gold  standard,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the reduction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barriers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free </a:t>
            </a:r>
            <a:r>
              <a:rPr dirty="0" sz="1100" spc="5">
                <a:latin typeface="Times New Roman"/>
                <a:cs typeface="Times New Roman"/>
              </a:rPr>
              <a:t>trade,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make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cycle </a:t>
            </a:r>
            <a:r>
              <a:rPr dirty="0" sz="1100" spc="5">
                <a:latin typeface="Times New Roman"/>
                <a:cs typeface="Times New Roman"/>
              </a:rPr>
              <a:t>less  predictable. </a:t>
            </a:r>
            <a:r>
              <a:rPr dirty="0" sz="1100">
                <a:latin typeface="Times New Roman"/>
                <a:cs typeface="Times New Roman"/>
              </a:rPr>
              <a:t>Still, </a:t>
            </a:r>
            <a:r>
              <a:rPr dirty="0" sz="1100" spc="10">
                <a:latin typeface="Times New Roman"/>
                <a:cs typeface="Times New Roman"/>
              </a:rPr>
              <a:t>many market </a:t>
            </a:r>
            <a:r>
              <a:rPr dirty="0" sz="1100" spc="5">
                <a:latin typeface="Times New Roman"/>
                <a:cs typeface="Times New Roman"/>
              </a:rPr>
              <a:t>analysts consider </a:t>
            </a:r>
            <a:r>
              <a:rPr dirty="0" sz="1100" spc="10">
                <a:latin typeface="Times New Roman"/>
                <a:cs typeface="Times New Roman"/>
              </a:rPr>
              <a:t>Kondratev’s work </a:t>
            </a:r>
            <a:r>
              <a:rPr dirty="0" sz="1100" spc="5">
                <a:latin typeface="Times New Roman"/>
                <a:cs typeface="Times New Roman"/>
              </a:rPr>
              <a:t>in their </a:t>
            </a:r>
            <a:r>
              <a:rPr dirty="0" sz="1100" spc="10">
                <a:latin typeface="Times New Roman"/>
                <a:cs typeface="Times New Roman"/>
              </a:rPr>
              <a:t>assessment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the stock market </a:t>
            </a:r>
            <a:r>
              <a:rPr dirty="0" sz="1100" spc="5">
                <a:latin typeface="Times New Roman"/>
                <a:cs typeface="Times New Roman"/>
              </a:rPr>
              <a:t>and its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risks.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Nikolay Kondratev </a:t>
            </a:r>
            <a:r>
              <a:rPr dirty="0" sz="1100" spc="10">
                <a:latin typeface="Times New Roman"/>
                <a:cs typeface="Times New Roman"/>
              </a:rPr>
              <a:t>made the mistake </a:t>
            </a:r>
            <a:r>
              <a:rPr dirty="0" sz="1100" spc="5">
                <a:latin typeface="Times New Roman"/>
                <a:cs typeface="Times New Roman"/>
              </a:rPr>
              <a:t>of criticizing Stalin </a:t>
            </a:r>
            <a:r>
              <a:rPr dirty="0" sz="1100" spc="10">
                <a:latin typeface="Times New Roman"/>
                <a:cs typeface="Times New Roman"/>
              </a:rPr>
              <a:t>openly. For </a:t>
            </a:r>
            <a:r>
              <a:rPr dirty="0" sz="1100" spc="5">
                <a:latin typeface="Times New Roman"/>
                <a:cs typeface="Times New Roman"/>
              </a:rPr>
              <a:t>his crimes, </a:t>
            </a:r>
            <a:r>
              <a:rPr dirty="0" sz="1100" spc="10">
                <a:latin typeface="Times New Roman"/>
                <a:cs typeface="Times New Roman"/>
              </a:rPr>
              <a:t>he was  executed </a:t>
            </a:r>
            <a:r>
              <a:rPr dirty="0" sz="1100" spc="5">
                <a:latin typeface="Times New Roman"/>
                <a:cs typeface="Times New Roman"/>
              </a:rPr>
              <a:t>in 1928. </a:t>
            </a:r>
            <a:r>
              <a:rPr dirty="0" sz="1100" spc="15">
                <a:latin typeface="Times New Roman"/>
                <a:cs typeface="Times New Roman"/>
              </a:rPr>
              <a:t>He </a:t>
            </a:r>
            <a:r>
              <a:rPr dirty="0" sz="1100" spc="10">
                <a:latin typeface="Times New Roman"/>
                <a:cs typeface="Times New Roman"/>
              </a:rPr>
              <a:t>was posthumously </a:t>
            </a:r>
            <a:r>
              <a:rPr dirty="0" sz="1100" spc="5">
                <a:latin typeface="Times New Roman"/>
                <a:cs typeface="Times New Roman"/>
              </a:rPr>
              <a:t>cleared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charges </a:t>
            </a:r>
            <a:r>
              <a:rPr dirty="0" sz="1100" spc="5">
                <a:latin typeface="Times New Roman"/>
                <a:cs typeface="Times New Roman"/>
              </a:rPr>
              <a:t>in 1987, the </a:t>
            </a:r>
            <a:r>
              <a:rPr dirty="0" sz="1100" spc="10">
                <a:latin typeface="Times New Roman"/>
                <a:cs typeface="Times New Roman"/>
              </a:rPr>
              <a:t>year of </a:t>
            </a:r>
            <a:r>
              <a:rPr dirty="0" sz="1100" spc="5">
                <a:latin typeface="Times New Roman"/>
                <a:cs typeface="Times New Roman"/>
              </a:rPr>
              <a:t>the most  recent </a:t>
            </a:r>
            <a:r>
              <a:rPr dirty="0" sz="1100" spc="10">
                <a:latin typeface="Times New Roman"/>
                <a:cs typeface="Times New Roman"/>
              </a:rPr>
              <a:t>market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crash.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Kondratev wave theory </a:t>
            </a:r>
            <a:r>
              <a:rPr dirty="0" sz="1100" spc="5" b="1" i="1">
                <a:latin typeface="Times New Roman"/>
                <a:cs typeface="Times New Roman"/>
              </a:rPr>
              <a:t>states </a:t>
            </a:r>
            <a:r>
              <a:rPr dirty="0" sz="1100" spc="10" b="1" i="1">
                <a:latin typeface="Times New Roman"/>
                <a:cs typeface="Times New Roman"/>
              </a:rPr>
              <a:t>there </a:t>
            </a:r>
            <a:r>
              <a:rPr dirty="0" sz="1100" spc="5" b="1" i="1">
                <a:latin typeface="Times New Roman"/>
                <a:cs typeface="Times New Roman"/>
              </a:rPr>
              <a:t>is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50- to </a:t>
            </a:r>
            <a:r>
              <a:rPr dirty="0" sz="1100" spc="10" b="1" i="1">
                <a:latin typeface="Times New Roman"/>
                <a:cs typeface="Times New Roman"/>
              </a:rPr>
              <a:t>60-year business</a:t>
            </a:r>
            <a:r>
              <a:rPr dirty="0" sz="1100" spc="-3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cycle.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Chaos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Theory: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 indent="-63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recent </a:t>
            </a:r>
            <a:r>
              <a:rPr dirty="0" sz="1100" spc="10">
                <a:latin typeface="Times New Roman"/>
                <a:cs typeface="Times New Roman"/>
              </a:rPr>
              <a:t>finance </a:t>
            </a:r>
            <a:r>
              <a:rPr dirty="0" sz="1100" spc="5">
                <a:latin typeface="Times New Roman"/>
                <a:cs typeface="Times New Roman"/>
              </a:rPr>
              <a:t>conferences,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researchers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presented </a:t>
            </a:r>
            <a:r>
              <a:rPr dirty="0" sz="1100" spc="10">
                <a:latin typeface="Times New Roman"/>
                <a:cs typeface="Times New Roman"/>
              </a:rPr>
              <a:t>papers on </a:t>
            </a:r>
            <a:r>
              <a:rPr dirty="0" sz="1100" spc="10" b="1">
                <a:latin typeface="Times New Roman"/>
                <a:cs typeface="Times New Roman"/>
              </a:rPr>
              <a:t>chaos </a:t>
            </a:r>
            <a:r>
              <a:rPr dirty="0" sz="1100" spc="5" b="1">
                <a:latin typeface="Times New Roman"/>
                <a:cs typeface="Times New Roman"/>
              </a:rPr>
              <a:t>theory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application to the </a:t>
            </a:r>
            <a:r>
              <a:rPr dirty="0" sz="1100" spc="5">
                <a:latin typeface="Times New Roman"/>
                <a:cs typeface="Times New Roman"/>
              </a:rPr>
              <a:t>stock market. In </a:t>
            </a:r>
            <a:r>
              <a:rPr dirty="0" sz="1100" spc="10">
                <a:latin typeface="Times New Roman"/>
                <a:cs typeface="Times New Roman"/>
              </a:rPr>
              <a:t>physics, </a:t>
            </a:r>
            <a:r>
              <a:rPr dirty="0" sz="1100" spc="5">
                <a:latin typeface="Times New Roman"/>
                <a:cs typeface="Times New Roman"/>
              </a:rPr>
              <a:t>chaos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growing </a:t>
            </a:r>
            <a:r>
              <a:rPr dirty="0" sz="1100" spc="5">
                <a:latin typeface="Times New Roman"/>
                <a:cs typeface="Times New Roman"/>
              </a:rPr>
              <a:t>field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study  examining instances in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apparently </a:t>
            </a:r>
            <a:r>
              <a:rPr dirty="0" sz="1100" spc="10">
                <a:latin typeface="Times New Roman"/>
                <a:cs typeface="Times New Roman"/>
              </a:rPr>
              <a:t>random behavior </a:t>
            </a:r>
            <a:r>
              <a:rPr dirty="0" sz="1100" spc="5">
                <a:latin typeface="Times New Roman"/>
                <a:cs typeface="Times New Roman"/>
              </a:rPr>
              <a:t>is, in fact, </a:t>
            </a:r>
            <a:r>
              <a:rPr dirty="0" sz="1100" spc="10">
                <a:latin typeface="Times New Roman"/>
                <a:cs typeface="Times New Roman"/>
              </a:rPr>
              <a:t>quite systematic </a:t>
            </a:r>
            <a:r>
              <a:rPr dirty="0" sz="1100" spc="5">
                <a:latin typeface="Times New Roman"/>
                <a:cs typeface="Times New Roman"/>
              </a:rPr>
              <a:t>or 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deterministic. Scientists </a:t>
            </a:r>
            <a:r>
              <a:rPr dirty="0" sz="1100" spc="10">
                <a:latin typeface="Times New Roman"/>
                <a:cs typeface="Times New Roman"/>
              </a:rPr>
              <a:t>apply </a:t>
            </a:r>
            <a:r>
              <a:rPr dirty="0" sz="1100" spc="5">
                <a:latin typeface="Times New Roman"/>
                <a:cs typeface="Times New Roman"/>
              </a:rPr>
              <a:t>this theory to </a:t>
            </a:r>
            <a:r>
              <a:rPr dirty="0" sz="1100" spc="10">
                <a:latin typeface="Times New Roman"/>
                <a:cs typeface="Times New Roman"/>
              </a:rPr>
              <a:t>weather </a:t>
            </a:r>
            <a:r>
              <a:rPr dirty="0" sz="1100" spc="5">
                <a:latin typeface="Times New Roman"/>
                <a:cs typeface="Times New Roman"/>
              </a:rPr>
              <a:t>prediction, population </a:t>
            </a:r>
            <a:r>
              <a:rPr dirty="0" sz="1100" spc="10">
                <a:latin typeface="Times New Roman"/>
                <a:cs typeface="Times New Roman"/>
              </a:rPr>
              <a:t>growth  </a:t>
            </a:r>
            <a:r>
              <a:rPr dirty="0" sz="1100" spc="5">
                <a:latin typeface="Times New Roman"/>
                <a:cs typeface="Times New Roman"/>
              </a:rPr>
              <a:t>estimates, </a:t>
            </a:r>
            <a:r>
              <a:rPr dirty="0" sz="1100" spc="10">
                <a:latin typeface="Times New Roman"/>
                <a:cs typeface="Times New Roman"/>
              </a:rPr>
              <a:t>and fisheries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biology.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As an example of the </a:t>
            </a:r>
            <a:r>
              <a:rPr dirty="0" sz="1100" spc="5">
                <a:latin typeface="Times New Roman"/>
                <a:cs typeface="Times New Roman"/>
              </a:rPr>
              <a:t>later </a:t>
            </a:r>
            <a:r>
              <a:rPr dirty="0" sz="1100" spc="10">
                <a:latin typeface="Times New Roman"/>
                <a:cs typeface="Times New Roman"/>
              </a:rPr>
              <a:t>application, a given volume of ocean </a:t>
            </a:r>
            <a:r>
              <a:rPr dirty="0" sz="1100" spc="5">
                <a:latin typeface="Times New Roman"/>
                <a:cs typeface="Times New Roman"/>
              </a:rPr>
              <a:t>water, left </a:t>
            </a:r>
            <a:r>
              <a:rPr dirty="0" sz="1100" spc="10">
                <a:latin typeface="Times New Roman"/>
                <a:cs typeface="Times New Roman"/>
              </a:rPr>
              <a:t>free </a:t>
            </a:r>
            <a:r>
              <a:rPr dirty="0" sz="1100" spc="15">
                <a:latin typeface="Times New Roman"/>
                <a:cs typeface="Times New Roman"/>
              </a:rPr>
              <a:t>from human  </a:t>
            </a:r>
            <a:r>
              <a:rPr dirty="0" sz="1100" spc="5">
                <a:latin typeface="Times New Roman"/>
                <a:cs typeface="Times New Roman"/>
              </a:rPr>
              <a:t>interference, will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necessarily reach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equilibrium population of the various species that  inhibit in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fish </a:t>
            </a:r>
            <a:r>
              <a:rPr dirty="0" sz="1100" spc="10">
                <a:latin typeface="Times New Roman"/>
                <a:cs typeface="Times New Roman"/>
              </a:rPr>
              <a:t>grow,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consume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smaller </a:t>
            </a:r>
            <a:r>
              <a:rPr dirty="0" sz="1100" spc="5">
                <a:latin typeface="Times New Roman"/>
                <a:cs typeface="Times New Roman"/>
              </a:rPr>
              <a:t>fry </a:t>
            </a:r>
            <a:r>
              <a:rPr dirty="0" sz="1100" spc="10">
                <a:latin typeface="Times New Roman"/>
                <a:cs typeface="Times New Roman"/>
              </a:rPr>
              <a:t>(of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10">
                <a:latin typeface="Times New Roman"/>
                <a:cs typeface="Times New Roman"/>
              </a:rPr>
              <a:t>or different species) in  </a:t>
            </a:r>
            <a:r>
              <a:rPr dirty="0" sz="1100" spc="5">
                <a:latin typeface="Times New Roman"/>
                <a:cs typeface="Times New Roman"/>
              </a:rPr>
              <a:t>increasing </a:t>
            </a:r>
            <a:r>
              <a:rPr dirty="0" sz="1100" spc="10">
                <a:latin typeface="Times New Roman"/>
                <a:cs typeface="Times New Roman"/>
              </a:rPr>
              <a:t>numbers. Fewer young </a:t>
            </a:r>
            <a:r>
              <a:rPr dirty="0" sz="1100" spc="5">
                <a:latin typeface="Times New Roman"/>
                <a:cs typeface="Times New Roman"/>
              </a:rPr>
              <a:t>fish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left to mature; this </a:t>
            </a:r>
            <a:r>
              <a:rPr dirty="0" sz="1100" spc="10">
                <a:latin typeface="Times New Roman"/>
                <a:cs typeface="Times New Roman"/>
              </a:rPr>
              <a:t>couple with the </a:t>
            </a:r>
            <a:r>
              <a:rPr dirty="0" sz="1100" spc="5">
                <a:latin typeface="Times New Roman"/>
                <a:cs typeface="Times New Roman"/>
              </a:rPr>
              <a:t>natural death  of the older fish, eventually results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sudden drastic reduction in fish population, causing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dismay </a:t>
            </a:r>
            <a:r>
              <a:rPr dirty="0" sz="1100" spc="5">
                <a:latin typeface="Times New Roman"/>
                <a:cs typeface="Times New Roman"/>
              </a:rPr>
              <a:t>to fisherman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excitement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local </a:t>
            </a:r>
            <a:r>
              <a:rPr dirty="0" sz="1100" spc="10">
                <a:latin typeface="Times New Roman"/>
                <a:cs typeface="Times New Roman"/>
              </a:rPr>
              <a:t>media. 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time, it results </a:t>
            </a:r>
            <a:r>
              <a:rPr dirty="0" sz="1100" spc="10">
                <a:latin typeface="Times New Roman"/>
                <a:cs typeface="Times New Roman"/>
              </a:rPr>
              <a:t>in  </a:t>
            </a:r>
            <a:r>
              <a:rPr dirty="0" sz="1100" spc="5">
                <a:latin typeface="Times New Roman"/>
                <a:cs typeface="Times New Roman"/>
              </a:rPr>
              <a:t>reduced predation </a:t>
            </a:r>
            <a:r>
              <a:rPr dirty="0" sz="1100" spc="10">
                <a:latin typeface="Times New Roman"/>
                <a:cs typeface="Times New Roman"/>
              </a:rPr>
              <a:t>and food </a:t>
            </a:r>
            <a:r>
              <a:rPr dirty="0" sz="1100" spc="5">
                <a:latin typeface="Times New Roman"/>
                <a:cs typeface="Times New Roman"/>
              </a:rPr>
              <a:t>competition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surviving fry,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the population </a:t>
            </a:r>
            <a:r>
              <a:rPr dirty="0" sz="1100" spc="10">
                <a:latin typeface="Times New Roman"/>
                <a:cs typeface="Times New Roman"/>
              </a:rPr>
              <a:t>begins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grow </a:t>
            </a:r>
            <a:r>
              <a:rPr dirty="0" sz="1100" spc="5">
                <a:latin typeface="Times New Roman"/>
                <a:cs typeface="Times New Roman"/>
              </a:rPr>
              <a:t>dramatically,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cycle </a:t>
            </a:r>
            <a:r>
              <a:rPr dirty="0" sz="1100" spc="5">
                <a:latin typeface="Times New Roman"/>
                <a:cs typeface="Times New Roman"/>
              </a:rPr>
              <a:t>continues. Interactions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species </a:t>
            </a:r>
            <a:r>
              <a:rPr dirty="0" sz="1100" spc="10">
                <a:latin typeface="Times New Roman"/>
                <a:cs typeface="Times New Roman"/>
              </a:rPr>
              <a:t>add complexity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process.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Investment analysts have sought a </a:t>
            </a:r>
            <a:r>
              <a:rPr dirty="0" sz="1100" spc="5">
                <a:latin typeface="Times New Roman"/>
                <a:cs typeface="Times New Roman"/>
              </a:rPr>
              <a:t>pattern in </a:t>
            </a:r>
            <a:r>
              <a:rPr dirty="0" sz="1100" spc="10">
                <a:latin typeface="Times New Roman"/>
                <a:cs typeface="Times New Roman"/>
              </a:rPr>
              <a:t>stock market behavior since the </a:t>
            </a:r>
            <a:r>
              <a:rPr dirty="0" sz="1100" spc="5">
                <a:latin typeface="Times New Roman"/>
                <a:cs typeface="Times New Roman"/>
              </a:rPr>
              <a:t>origin of </a:t>
            </a:r>
            <a:r>
              <a:rPr dirty="0" sz="1100" spc="10">
                <a:latin typeface="Times New Roman"/>
                <a:cs typeface="Times New Roman"/>
              </a:rPr>
              <a:t>the  exchanges. Many </a:t>
            </a:r>
            <a:r>
              <a:rPr dirty="0" sz="1100" spc="5">
                <a:latin typeface="Times New Roman"/>
                <a:cs typeface="Times New Roman"/>
              </a:rPr>
              <a:t>remains </a:t>
            </a:r>
            <a:r>
              <a:rPr dirty="0" sz="1100" spc="10">
                <a:latin typeface="Times New Roman"/>
                <a:cs typeface="Times New Roman"/>
              </a:rPr>
              <a:t>unknown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security prices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determined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chaos  theory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eventually provide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partial </a:t>
            </a:r>
            <a:r>
              <a:rPr dirty="0" sz="1100" spc="10">
                <a:latin typeface="Times New Roman"/>
                <a:cs typeface="Times New Roman"/>
              </a:rPr>
              <a:t>answers. </a:t>
            </a: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0">
                <a:latin typeface="Times New Roman"/>
                <a:cs typeface="Times New Roman"/>
              </a:rPr>
              <a:t>apparent randomness </a:t>
            </a:r>
            <a:r>
              <a:rPr dirty="0" sz="1100" spc="5">
                <a:latin typeface="Times New Roman"/>
                <a:cs typeface="Times New Roman"/>
              </a:rPr>
              <a:t>of security  price changes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shown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nonrandom, </a:t>
            </a:r>
            <a:r>
              <a:rPr dirty="0" sz="1100" spc="5">
                <a:latin typeface="Times New Roman"/>
                <a:cs typeface="Times New Roman"/>
              </a:rPr>
              <a:t>much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theory of finance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need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revision.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100" spc="15" b="1" i="1">
                <a:latin typeface="Times New Roman"/>
                <a:cs typeface="Times New Roman"/>
              </a:rPr>
              <a:t>Chaos </a:t>
            </a:r>
            <a:r>
              <a:rPr dirty="0" sz="1100" spc="10" b="1" i="1">
                <a:latin typeface="Times New Roman"/>
                <a:cs typeface="Times New Roman"/>
              </a:rPr>
              <a:t>theory sees systematic behavior </a:t>
            </a:r>
            <a:r>
              <a:rPr dirty="0" sz="1100" spc="5" b="1" i="1">
                <a:latin typeface="Times New Roman"/>
                <a:cs typeface="Times New Roman"/>
              </a:rPr>
              <a:t>amidst </a:t>
            </a:r>
            <a:r>
              <a:rPr dirty="0" sz="1100" spc="10" b="1" i="1">
                <a:latin typeface="Times New Roman"/>
                <a:cs typeface="Times New Roman"/>
              </a:rPr>
              <a:t>apparent</a:t>
            </a:r>
            <a:r>
              <a:rPr dirty="0" sz="1100" spc="-45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randomness.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Neural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Networks: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neural </a:t>
            </a:r>
            <a:r>
              <a:rPr dirty="0" sz="1100" spc="10">
                <a:latin typeface="Times New Roman"/>
                <a:cs typeface="Times New Roman"/>
              </a:rPr>
              <a:t>network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trading system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which a </a:t>
            </a:r>
            <a:r>
              <a:rPr dirty="0" sz="1100" spc="5">
                <a:latin typeface="Times New Roman"/>
                <a:cs typeface="Times New Roman"/>
              </a:rPr>
              <a:t>forecasting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is trained to find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desired </a:t>
            </a:r>
            <a:r>
              <a:rPr dirty="0" sz="1100" spc="10">
                <a:latin typeface="Times New Roman"/>
                <a:cs typeface="Times New Roman"/>
              </a:rPr>
              <a:t>output from past </a:t>
            </a:r>
            <a:r>
              <a:rPr dirty="0" sz="1100" spc="5">
                <a:latin typeface="Times New Roman"/>
                <a:cs typeface="Times New Roman"/>
              </a:rPr>
              <a:t>trading data.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repeatedly cycling through the data, </a:t>
            </a:r>
            <a:r>
              <a:rPr dirty="0" sz="1100" spc="10">
                <a:latin typeface="Times New Roman"/>
                <a:cs typeface="Times New Roman"/>
              </a:rPr>
              <a:t>the neural net  work </a:t>
            </a:r>
            <a:r>
              <a:rPr dirty="0" sz="1100" spc="5">
                <a:latin typeface="Times New Roman"/>
                <a:cs typeface="Times New Roman"/>
              </a:rPr>
              <a:t>eventually learns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pattern that </a:t>
            </a:r>
            <a:r>
              <a:rPr dirty="0" sz="1100" spc="10">
                <a:latin typeface="Times New Roman"/>
                <a:cs typeface="Times New Roman"/>
              </a:rPr>
              <a:t>produces the </a:t>
            </a:r>
            <a:r>
              <a:rPr dirty="0" sz="1100" spc="5">
                <a:latin typeface="Times New Roman"/>
                <a:cs typeface="Times New Roman"/>
              </a:rPr>
              <a:t>desired output. If </a:t>
            </a:r>
            <a:r>
              <a:rPr dirty="0" sz="1100" spc="10">
                <a:latin typeface="Times New Roman"/>
                <a:cs typeface="Times New Roman"/>
              </a:rPr>
              <a:t>the desired </a:t>
            </a:r>
            <a:r>
              <a:rPr dirty="0" sz="1100" spc="5">
                <a:latin typeface="Times New Roman"/>
                <a:cs typeface="Times New Roman"/>
              </a:rPr>
              <a:t>output  </a:t>
            </a:r>
            <a:r>
              <a:rPr dirty="0" sz="1100" spc="10">
                <a:latin typeface="Times New Roman"/>
                <a:cs typeface="Times New Roman"/>
              </a:rPr>
              <a:t>remains elusive, more data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included until a </a:t>
            </a:r>
            <a:r>
              <a:rPr dirty="0" sz="1100" spc="5">
                <a:latin typeface="Times New Roman"/>
                <a:cs typeface="Times New Roman"/>
              </a:rPr>
              <a:t>pattern is </a:t>
            </a:r>
            <a:r>
              <a:rPr dirty="0" sz="1100" spc="10">
                <a:latin typeface="Times New Roman"/>
                <a:cs typeface="Times New Roman"/>
              </a:rPr>
              <a:t>found. Neural </a:t>
            </a:r>
            <a:r>
              <a:rPr dirty="0" sz="1100" spc="5">
                <a:latin typeface="Times New Roman"/>
                <a:cs typeface="Times New Roman"/>
              </a:rPr>
              <a:t>networks </a:t>
            </a:r>
            <a:r>
              <a:rPr dirty="0" sz="1100" spc="10">
                <a:latin typeface="Times New Roman"/>
                <a:cs typeface="Times New Roman"/>
              </a:rPr>
              <a:t>may also  include a feedback mechanism whereby </a:t>
            </a:r>
            <a:r>
              <a:rPr dirty="0" sz="1100" spc="5">
                <a:latin typeface="Times New Roman"/>
                <a:cs typeface="Times New Roman"/>
              </a:rPr>
              <a:t>experience is </a:t>
            </a:r>
            <a:r>
              <a:rPr dirty="0" sz="1100" spc="10">
                <a:latin typeface="Times New Roman"/>
                <a:cs typeface="Times New Roman"/>
              </a:rPr>
              <a:t>gained from past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errors.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This topic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hot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in the investment </a:t>
            </a:r>
            <a:r>
              <a:rPr dirty="0" sz="1100" spc="10">
                <a:latin typeface="Times New Roman"/>
                <a:cs typeface="Times New Roman"/>
              </a:rPr>
              <a:t>community. </a:t>
            </a:r>
            <a:r>
              <a:rPr dirty="0" sz="1100" spc="5">
                <a:latin typeface="Times New Roman"/>
                <a:cs typeface="Times New Roman"/>
              </a:rPr>
              <a:t>National </a:t>
            </a:r>
            <a:r>
              <a:rPr dirty="0" sz="1100" spc="10">
                <a:latin typeface="Times New Roman"/>
                <a:cs typeface="Times New Roman"/>
              </a:rPr>
              <a:t>conferences have been  </a:t>
            </a:r>
            <a:r>
              <a:rPr dirty="0" sz="1100" spc="5">
                <a:latin typeface="Times New Roman"/>
                <a:cs typeface="Times New Roman"/>
              </a:rPr>
              <a:t>organized </a:t>
            </a:r>
            <a:r>
              <a:rPr dirty="0" sz="1100" spc="10">
                <a:latin typeface="Times New Roman"/>
                <a:cs typeface="Times New Roman"/>
              </a:rPr>
              <a:t>dealing </a:t>
            </a:r>
            <a:r>
              <a:rPr dirty="0" sz="1100" spc="5">
                <a:latin typeface="Times New Roman"/>
                <a:cs typeface="Times New Roman"/>
              </a:rPr>
              <a:t>exclusively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topic,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trade literature publishes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articles 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topic.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problem </a:t>
            </a:r>
            <a:r>
              <a:rPr dirty="0" sz="1100" spc="5">
                <a:latin typeface="Times New Roman"/>
                <a:cs typeface="Times New Roman"/>
              </a:rPr>
              <a:t>with the </a:t>
            </a:r>
            <a:r>
              <a:rPr dirty="0" sz="1100" spc="10">
                <a:latin typeface="Times New Roman"/>
                <a:cs typeface="Times New Roman"/>
              </a:rPr>
              <a:t>concept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neural </a:t>
            </a:r>
            <a:r>
              <a:rPr dirty="0" sz="1100" spc="10">
                <a:latin typeface="Times New Roman"/>
                <a:cs typeface="Times New Roman"/>
              </a:rPr>
              <a:t>network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seldom </a:t>
            </a:r>
            <a:r>
              <a:rPr dirty="0" sz="1100" spc="5">
                <a:latin typeface="Times New Roman"/>
                <a:cs typeface="Times New Roman"/>
              </a:rPr>
              <a:t>deterministic. Situations constantly </a:t>
            </a:r>
            <a:r>
              <a:rPr dirty="0" sz="1100" spc="10">
                <a:latin typeface="Times New Roman"/>
                <a:cs typeface="Times New Roman"/>
              </a:rPr>
              <a:t>change, and what may have been true a </a:t>
            </a:r>
            <a:r>
              <a:rPr dirty="0" sz="1100" spc="5">
                <a:latin typeface="Times New Roman"/>
                <a:cs typeface="Times New Roman"/>
              </a:rPr>
              <a:t>few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years ago </a:t>
            </a:r>
            <a:r>
              <a:rPr dirty="0" sz="1100" spc="5">
                <a:latin typeface="Times New Roman"/>
                <a:cs typeface="Times New Roman"/>
              </a:rPr>
              <a:t>will not necessarily prevail </a:t>
            </a:r>
            <a:r>
              <a:rPr dirty="0" sz="1100" spc="10">
                <a:latin typeface="Times New Roman"/>
                <a:cs typeface="Times New Roman"/>
              </a:rPr>
              <a:t>tomorrow.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academics </a:t>
            </a:r>
            <a:r>
              <a:rPr dirty="0" sz="1100" spc="5">
                <a:latin typeface="Times New Roman"/>
                <a:cs typeface="Times New Roman"/>
              </a:rPr>
              <a:t>are especially leery of  backtests, 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research  that  tests  </a:t>
            </a:r>
            <a:r>
              <a:rPr dirty="0" sz="1100" spc="10">
                <a:latin typeface="Times New Roman"/>
                <a:cs typeface="Times New Roman"/>
              </a:rPr>
              <a:t>a hypothesis using past data. Mining  the data will </a:t>
            </a:r>
            <a:r>
              <a:rPr dirty="0" sz="1100" spc="2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almost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7652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69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7037"/>
            <a:ext cx="5336540" cy="877062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assistance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there with most things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outside an </a:t>
            </a:r>
            <a:r>
              <a:rPr dirty="0" sz="1100" spc="5">
                <a:latin typeface="Times New Roman"/>
                <a:cs typeface="Times New Roman"/>
              </a:rPr>
              <a:t>organized </a:t>
            </a:r>
            <a:r>
              <a:rPr dirty="0" sz="1100" spc="10">
                <a:latin typeface="Times New Roman"/>
                <a:cs typeface="Times New Roman"/>
              </a:rPr>
              <a:t>trading ground.  You would </a:t>
            </a:r>
            <a:r>
              <a:rPr dirty="0" sz="1100" spc="5">
                <a:latin typeface="Times New Roman"/>
                <a:cs typeface="Times New Roman"/>
              </a:rPr>
              <a:t>not, for </a:t>
            </a:r>
            <a:r>
              <a:rPr dirty="0" sz="1100" spc="10">
                <a:latin typeface="Times New Roman"/>
                <a:cs typeface="Times New Roman"/>
              </a:rPr>
              <a:t>instance, go to the automobile </a:t>
            </a:r>
            <a:r>
              <a:rPr dirty="0" sz="1100" spc="5">
                <a:latin typeface="Times New Roman"/>
                <a:cs typeface="Times New Roman"/>
              </a:rPr>
              <a:t>classified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advertisements in the  newspaper and </a:t>
            </a:r>
            <a:r>
              <a:rPr dirty="0" sz="1100" spc="5">
                <a:latin typeface="Times New Roman"/>
                <a:cs typeface="Times New Roman"/>
              </a:rPr>
              <a:t>automatically pay </a:t>
            </a:r>
            <a:r>
              <a:rPr dirty="0" sz="1100" spc="10">
                <a:latin typeface="Times New Roman"/>
                <a:cs typeface="Times New Roman"/>
              </a:rPr>
              <a:t>what someone wanted for a </a:t>
            </a:r>
            <a:r>
              <a:rPr dirty="0" sz="1100" spc="5">
                <a:latin typeface="Times New Roman"/>
                <a:cs typeface="Times New Roman"/>
              </a:rPr>
              <a:t>car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interested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5">
                <a:latin typeface="Times New Roman"/>
                <a:cs typeface="Times New Roman"/>
              </a:rPr>
              <a:t>you  </a:t>
            </a:r>
            <a:r>
              <a:rPr dirty="0" sz="1100" spc="5">
                <a:latin typeface="Times New Roman"/>
                <a:cs typeface="Times New Roman"/>
              </a:rPr>
              <a:t>did;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would likely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considerably more </a:t>
            </a:r>
            <a:r>
              <a:rPr dirty="0" sz="1100" spc="10">
                <a:latin typeface="Times New Roman"/>
                <a:cs typeface="Times New Roman"/>
              </a:rPr>
              <a:t>than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necessary.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main </a:t>
            </a:r>
            <a:r>
              <a:rPr dirty="0" sz="1100" spc="10">
                <a:latin typeface="Times New Roman"/>
                <a:cs typeface="Times New Roman"/>
              </a:rPr>
              <a:t>reason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markets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fair is </a:t>
            </a:r>
            <a:r>
              <a:rPr dirty="0" sz="1100" spc="10">
                <a:latin typeface="Times New Roman"/>
                <a:cs typeface="Times New Roman"/>
              </a:rPr>
              <a:t>the high 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players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game.  Many </a:t>
            </a:r>
            <a:r>
              <a:rPr dirty="0" sz="1100" spc="5">
                <a:latin typeface="Times New Roman"/>
                <a:cs typeface="Times New Roman"/>
              </a:rPr>
              <a:t>people are </a:t>
            </a:r>
            <a:r>
              <a:rPr dirty="0" sz="1100" spc="10">
                <a:latin typeface="Times New Roman"/>
                <a:cs typeface="Times New Roman"/>
              </a:rPr>
              <a:t>competing </a:t>
            </a:r>
            <a:r>
              <a:rPr dirty="0" sz="1100" spc="5">
                <a:latin typeface="Times New Roman"/>
                <a:cs typeface="Times New Roman"/>
              </a:rPr>
              <a:t>for the </a:t>
            </a:r>
            <a:r>
              <a:rPr dirty="0" sz="1100" spc="10">
                <a:latin typeface="Times New Roman"/>
                <a:cs typeface="Times New Roman"/>
              </a:rPr>
              <a:t>same </a:t>
            </a:r>
            <a:r>
              <a:rPr dirty="0" sz="1100" spc="5">
                <a:latin typeface="Times New Roman"/>
                <a:cs typeface="Times New Roman"/>
              </a:rPr>
              <a:t>business, </a:t>
            </a:r>
            <a:r>
              <a:rPr dirty="0" sz="1100" spc="10">
                <a:latin typeface="Times New Roman"/>
                <a:cs typeface="Times New Roman"/>
              </a:rPr>
              <a:t>in a </a:t>
            </a:r>
            <a:r>
              <a:rPr dirty="0" sz="1100" spc="5">
                <a:latin typeface="Times New Roman"/>
                <a:cs typeface="Times New Roman"/>
              </a:rPr>
              <a:t>sense. </a:t>
            </a:r>
            <a:r>
              <a:rPr dirty="0" sz="1100" spc="10">
                <a:latin typeface="Times New Roman"/>
                <a:cs typeface="Times New Roman"/>
              </a:rPr>
              <a:t>If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have stock to </a:t>
            </a:r>
            <a:r>
              <a:rPr dirty="0" sz="1100">
                <a:latin typeface="Times New Roman"/>
                <a:cs typeface="Times New Roman"/>
              </a:rPr>
              <a:t>sell,  </a:t>
            </a:r>
            <a:r>
              <a:rPr dirty="0" sz="1100" spc="5">
                <a:latin typeface="Times New Roman"/>
                <a:cs typeface="Times New Roman"/>
              </a:rPr>
              <a:t>thousands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willing to bid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ensures that </a:t>
            </a:r>
            <a:r>
              <a:rPr dirty="0" sz="1100" spc="10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sell it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highest bidder. Conversely, buyers confronted with numerous potential </a:t>
            </a:r>
            <a:r>
              <a:rPr dirty="0" sz="1100" spc="5">
                <a:latin typeface="Times New Roman"/>
                <a:cs typeface="Times New Roman"/>
              </a:rPr>
              <a:t>sellers can </a:t>
            </a:r>
            <a:r>
              <a:rPr dirty="0" sz="1100" spc="10">
                <a:latin typeface="Times New Roman"/>
                <a:cs typeface="Times New Roman"/>
              </a:rPr>
              <a:t>rely on  the </a:t>
            </a:r>
            <a:r>
              <a:rPr dirty="0" sz="1100" spc="15">
                <a:latin typeface="Times New Roman"/>
                <a:cs typeface="Times New Roman"/>
              </a:rPr>
              <a:t>system </a:t>
            </a:r>
            <a:r>
              <a:rPr dirty="0" sz="1100" spc="10">
                <a:latin typeface="Times New Roman"/>
                <a:cs typeface="Times New Roman"/>
              </a:rPr>
              <a:t>to match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order with the best </a:t>
            </a:r>
            <a:r>
              <a:rPr dirty="0" sz="1100" spc="5">
                <a:latin typeface="Times New Roman"/>
                <a:cs typeface="Times New Roman"/>
              </a:rPr>
              <a:t>price, </a:t>
            </a:r>
            <a:r>
              <a:rPr dirty="0" sz="1100" spc="10">
                <a:latin typeface="Times New Roman"/>
                <a:cs typeface="Times New Roman"/>
              </a:rPr>
              <a:t>which from the buyer’s perspective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the lowest price.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greater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participants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more </a:t>
            </a:r>
            <a:r>
              <a:rPr dirty="0" sz="1100" spc="10">
                <a:latin typeface="Times New Roman"/>
                <a:cs typeface="Times New Roman"/>
              </a:rPr>
              <a:t>formal the </a:t>
            </a:r>
            <a:r>
              <a:rPr dirty="0" sz="1100" spc="5">
                <a:latin typeface="Times New Roman"/>
                <a:cs typeface="Times New Roman"/>
              </a:rPr>
              <a:t>marketplace,  </a:t>
            </a:r>
            <a:r>
              <a:rPr dirty="0" sz="1100" spc="10">
                <a:latin typeface="Times New Roman"/>
                <a:cs typeface="Times New Roman"/>
              </a:rPr>
              <a:t>the more assurance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have,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are getting </a:t>
            </a:r>
            <a:r>
              <a:rPr dirty="0" sz="1100" spc="10">
                <a:latin typeface="Times New Roman"/>
                <a:cs typeface="Times New Roman"/>
              </a:rPr>
              <a:t>a good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Consider a </a:t>
            </a:r>
            <a:r>
              <a:rPr dirty="0" sz="1100" spc="5">
                <a:latin typeface="Times New Roman"/>
                <a:cs typeface="Times New Roman"/>
              </a:rPr>
              <a:t>well established local </a:t>
            </a:r>
            <a:r>
              <a:rPr dirty="0" sz="1100" spc="10">
                <a:latin typeface="Times New Roman"/>
                <a:cs typeface="Times New Roman"/>
              </a:rPr>
              <a:t>grocery </a:t>
            </a:r>
            <a:r>
              <a:rPr dirty="0" sz="1100" spc="5">
                <a:latin typeface="Times New Roman"/>
                <a:cs typeface="Times New Roman"/>
              </a:rPr>
              <a:t>store that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national chain. </a:t>
            </a:r>
            <a:r>
              <a:rPr dirty="0" sz="1100" spc="15">
                <a:latin typeface="Times New Roman"/>
                <a:cs typeface="Times New Roman"/>
              </a:rPr>
              <a:t>Are you  </a:t>
            </a:r>
            <a:r>
              <a:rPr dirty="0" sz="1100" spc="10">
                <a:latin typeface="Times New Roman"/>
                <a:cs typeface="Times New Roman"/>
              </a:rPr>
              <a:t>comfortable </a:t>
            </a:r>
            <a:r>
              <a:rPr dirty="0" sz="1100" spc="5">
                <a:latin typeface="Times New Roman"/>
                <a:cs typeface="Times New Roman"/>
              </a:rPr>
              <a:t>shopping there, or </a:t>
            </a:r>
            <a:r>
              <a:rPr dirty="0" sz="1100" spc="10">
                <a:latin typeface="Times New Roman"/>
                <a:cs typeface="Times New Roman"/>
              </a:rPr>
              <a:t>do you worry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not getting a good deal? Changes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prevailing prices are competitive, </a:t>
            </a:r>
            <a:r>
              <a:rPr dirty="0" sz="1100" spc="10">
                <a:latin typeface="Times New Roman"/>
                <a:cs typeface="Times New Roman"/>
              </a:rPr>
              <a:t>because so many </a:t>
            </a:r>
            <a:r>
              <a:rPr dirty="0" sz="1100" spc="5">
                <a:latin typeface="Times New Roman"/>
                <a:cs typeface="Times New Roman"/>
              </a:rPr>
              <a:t>people pass through the </a:t>
            </a:r>
            <a:r>
              <a:rPr dirty="0" sz="1100" spc="10">
                <a:latin typeface="Times New Roman"/>
                <a:cs typeface="Times New Roman"/>
              </a:rPr>
              <a:t>store </a:t>
            </a:r>
            <a:r>
              <a:rPr dirty="0" sz="1100" spc="5">
                <a:latin typeface="Times New Roman"/>
                <a:cs typeface="Times New Roman"/>
              </a:rPr>
              <a:t>(and  through others in the area) that stores with unreasonably high prices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simply not</a:t>
            </a:r>
            <a:r>
              <a:rPr dirty="0" sz="1100" spc="1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survive.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another </a:t>
            </a:r>
            <a:r>
              <a:rPr dirty="0" sz="1100" spc="10">
                <a:latin typeface="Times New Roman"/>
                <a:cs typeface="Times New Roman"/>
              </a:rPr>
              <a:t>example, you </a:t>
            </a:r>
            <a:r>
              <a:rPr dirty="0" sz="1100" spc="5">
                <a:latin typeface="Times New Roman"/>
                <a:cs typeface="Times New Roman"/>
              </a:rPr>
              <a:t>might </a:t>
            </a:r>
            <a:r>
              <a:rPr dirty="0" sz="1100" spc="10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old coin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valuable. </a:t>
            </a:r>
            <a:r>
              <a:rPr dirty="0" sz="1100" spc="15">
                <a:latin typeface="Times New Roman"/>
                <a:cs typeface="Times New Roman"/>
              </a:rPr>
              <a:t>One way </a:t>
            </a:r>
            <a:r>
              <a:rPr dirty="0" sz="1100" spc="5">
                <a:latin typeface="Times New Roman"/>
                <a:cs typeface="Times New Roman"/>
              </a:rPr>
              <a:t>to sell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coin </a:t>
            </a:r>
            <a:r>
              <a:rPr dirty="0" sz="1100" spc="10">
                <a:latin typeface="Times New Roman"/>
                <a:cs typeface="Times New Roman"/>
              </a:rPr>
              <a:t>would be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go a </a:t>
            </a:r>
            <a:r>
              <a:rPr dirty="0" sz="1100" spc="5">
                <a:latin typeface="Times New Roman"/>
                <a:cs typeface="Times New Roman"/>
              </a:rPr>
              <a:t>regional </a:t>
            </a:r>
            <a:r>
              <a:rPr dirty="0" sz="1100" spc="10">
                <a:latin typeface="Times New Roman"/>
                <a:cs typeface="Times New Roman"/>
              </a:rPr>
              <a:t>coin </a:t>
            </a:r>
            <a:r>
              <a:rPr dirty="0" sz="1100" spc="5">
                <a:latin typeface="Times New Roman"/>
                <a:cs typeface="Times New Roman"/>
              </a:rPr>
              <a:t>show, taking it to </a:t>
            </a:r>
            <a:r>
              <a:rPr dirty="0" sz="1100" spc="10">
                <a:latin typeface="Times New Roman"/>
                <a:cs typeface="Times New Roman"/>
              </a:rPr>
              <a:t>various </a:t>
            </a:r>
            <a:r>
              <a:rPr dirty="0" sz="1100" spc="5">
                <a:latin typeface="Times New Roman"/>
                <a:cs typeface="Times New Roman"/>
              </a:rPr>
              <a:t>dealers’ tables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getting  individual offers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alternative is </a:t>
            </a:r>
            <a:r>
              <a:rPr dirty="0" sz="1100" spc="10">
                <a:latin typeface="Times New Roman"/>
                <a:cs typeface="Times New Roman"/>
              </a:rPr>
              <a:t>to offer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sale </a:t>
            </a:r>
            <a:r>
              <a:rPr dirty="0" sz="1100" spc="10">
                <a:latin typeface="Times New Roman"/>
                <a:cs typeface="Times New Roman"/>
              </a:rPr>
              <a:t>at a coin auction.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latter  choice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will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almost </a:t>
            </a:r>
            <a:r>
              <a:rPr dirty="0" sz="1100" spc="5">
                <a:latin typeface="Times New Roman"/>
                <a:cs typeface="Times New Roman"/>
              </a:rPr>
              <a:t>certainly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result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higher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many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dealers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look  simultaneously </a:t>
            </a:r>
            <a:r>
              <a:rPr dirty="0" sz="1100" spc="5">
                <a:latin typeface="Times New Roman"/>
                <a:cs typeface="Times New Roman"/>
              </a:rPr>
              <a:t>look 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coin,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more efficient than </a:t>
            </a:r>
            <a:r>
              <a:rPr dirty="0" sz="1100" spc="10">
                <a:latin typeface="Times New Roman"/>
                <a:cs typeface="Times New Roman"/>
              </a:rPr>
              <a:t>when the  </a:t>
            </a:r>
            <a:r>
              <a:rPr dirty="0" sz="1100" spc="5">
                <a:latin typeface="Times New Roman"/>
                <a:cs typeface="Times New Roman"/>
              </a:rPr>
              <a:t>dealers individually look at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coin.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old joke among academic people </a:t>
            </a:r>
            <a:r>
              <a:rPr dirty="0" sz="1100" spc="5">
                <a:latin typeface="Times New Roman"/>
                <a:cs typeface="Times New Roman"/>
              </a:rPr>
              <a:t>describes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business professor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asked what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daily consulting fee </a:t>
            </a:r>
            <a:r>
              <a:rPr dirty="0" sz="1100" spc="10">
                <a:latin typeface="Times New Roman"/>
                <a:cs typeface="Times New Roman"/>
              </a:rPr>
              <a:t>was. He </a:t>
            </a:r>
            <a:r>
              <a:rPr dirty="0" sz="1100" spc="5">
                <a:latin typeface="Times New Roman"/>
                <a:cs typeface="Times New Roman"/>
              </a:rPr>
              <a:t>replied, </a:t>
            </a:r>
            <a:r>
              <a:rPr dirty="0" sz="1100" spc="10">
                <a:latin typeface="Times New Roman"/>
                <a:cs typeface="Times New Roman"/>
              </a:rPr>
              <a:t>“$2500 per day”. When </a:t>
            </a:r>
            <a:r>
              <a:rPr dirty="0" sz="1100" spc="5">
                <a:latin typeface="Times New Roman"/>
                <a:cs typeface="Times New Roman"/>
              </a:rPr>
              <a:t>asked </a:t>
            </a:r>
            <a:r>
              <a:rPr dirty="0" sz="1100" spc="10">
                <a:latin typeface="Times New Roman"/>
                <a:cs typeface="Times New Roman"/>
              </a:rPr>
              <a:t>how much </a:t>
            </a:r>
            <a:r>
              <a:rPr dirty="0" sz="1100" spc="5">
                <a:latin typeface="Times New Roman"/>
                <a:cs typeface="Times New Roman"/>
              </a:rPr>
              <a:t>consulting </a:t>
            </a:r>
            <a:r>
              <a:rPr dirty="0" sz="1100" spc="15">
                <a:latin typeface="Times New Roman"/>
                <a:cs typeface="Times New Roman"/>
              </a:rPr>
              <a:t>he  </a:t>
            </a:r>
            <a:r>
              <a:rPr dirty="0" sz="1100" spc="5">
                <a:latin typeface="Times New Roman"/>
                <a:cs typeface="Times New Roman"/>
              </a:rPr>
              <a:t>did, </a:t>
            </a:r>
            <a:r>
              <a:rPr dirty="0" sz="1100" spc="10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replied, “none, but that is </a:t>
            </a:r>
            <a:r>
              <a:rPr dirty="0" sz="1100" spc="10">
                <a:latin typeface="Times New Roman"/>
                <a:cs typeface="Times New Roman"/>
              </a:rPr>
              <a:t>my </a:t>
            </a:r>
            <a:r>
              <a:rPr dirty="0" sz="1100" spc="5">
                <a:latin typeface="Times New Roman"/>
                <a:cs typeface="Times New Roman"/>
              </a:rPr>
              <a:t>rate”. </a:t>
            </a:r>
            <a:r>
              <a:rPr dirty="0" sz="1100" spc="10">
                <a:latin typeface="Times New Roman"/>
                <a:cs typeface="Times New Roman"/>
              </a:rPr>
              <a:t>You can </a:t>
            </a:r>
            <a:r>
              <a:rPr dirty="0" sz="1100" spc="5">
                <a:latin typeface="Times New Roman"/>
                <a:cs typeface="Times New Roman"/>
              </a:rPr>
              <a:t>set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like, </a:t>
            </a:r>
            <a:r>
              <a:rPr dirty="0" sz="1100" spc="10">
                <a:latin typeface="Times New Roman"/>
                <a:cs typeface="Times New Roman"/>
              </a:rPr>
              <a:t>but when  comparable </a:t>
            </a:r>
            <a:r>
              <a:rPr dirty="0" sz="1100" spc="5">
                <a:latin typeface="Times New Roman"/>
                <a:cs typeface="Times New Roman"/>
              </a:rPr>
              <a:t>services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available, </a:t>
            </a:r>
            <a:r>
              <a:rPr dirty="0" sz="1100" spc="10">
                <a:latin typeface="Times New Roman"/>
                <a:cs typeface="Times New Roman"/>
              </a:rPr>
              <a:t>the highest </a:t>
            </a:r>
            <a:r>
              <a:rPr dirty="0" sz="1100" spc="5">
                <a:latin typeface="Times New Roman"/>
                <a:cs typeface="Times New Roman"/>
              </a:rPr>
              <a:t>price is not likely to </a:t>
            </a:r>
            <a:r>
              <a:rPr dirty="0" sz="1100" spc="10">
                <a:latin typeface="Times New Roman"/>
                <a:cs typeface="Times New Roman"/>
              </a:rPr>
              <a:t>get any </a:t>
            </a:r>
            <a:r>
              <a:rPr dirty="0" sz="1100" spc="5">
                <a:latin typeface="Times New Roman"/>
                <a:cs typeface="Times New Roman"/>
              </a:rPr>
              <a:t>action </a:t>
            </a:r>
            <a:r>
              <a:rPr dirty="0" sz="1100" spc="10">
                <a:latin typeface="Times New Roman"/>
                <a:cs typeface="Times New Roman"/>
              </a:rPr>
              <a:t>from the  </a:t>
            </a:r>
            <a:r>
              <a:rPr dirty="0" sz="1100" spc="5">
                <a:latin typeface="Times New Roman"/>
                <a:cs typeface="Times New Roman"/>
              </a:rPr>
              <a:t>buyers.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29209" marR="25400">
              <a:lnSpc>
                <a:spcPct val="984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fair </a:t>
            </a:r>
            <a:r>
              <a:rPr dirty="0" sz="1100" spc="10" b="1" i="1">
                <a:latin typeface="Times New Roman"/>
                <a:cs typeface="Times New Roman"/>
              </a:rPr>
              <a:t>price </a:t>
            </a:r>
            <a:r>
              <a:rPr dirty="0" sz="1100" spc="5" b="1" i="1">
                <a:latin typeface="Times New Roman"/>
                <a:cs typeface="Times New Roman"/>
              </a:rPr>
              <a:t>function </a:t>
            </a:r>
            <a:r>
              <a:rPr dirty="0" sz="1100" spc="10" b="1" i="1">
                <a:latin typeface="Times New Roman"/>
                <a:cs typeface="Times New Roman"/>
              </a:rPr>
              <a:t>removes the </a:t>
            </a:r>
            <a:r>
              <a:rPr dirty="0" sz="1100" spc="5" b="1" i="1">
                <a:latin typeface="Times New Roman"/>
                <a:cs typeface="Times New Roman"/>
              </a:rPr>
              <a:t>fear of </a:t>
            </a:r>
            <a:r>
              <a:rPr dirty="0" sz="1100" spc="10" b="1" i="1">
                <a:latin typeface="Times New Roman"/>
                <a:cs typeface="Times New Roman"/>
              </a:rPr>
              <a:t>buying or </a:t>
            </a:r>
            <a:r>
              <a:rPr dirty="0" sz="1100" spc="5" b="1" i="1">
                <a:latin typeface="Times New Roman"/>
                <a:cs typeface="Times New Roman"/>
              </a:rPr>
              <a:t>selling at rip off price. </a:t>
            </a:r>
            <a:r>
              <a:rPr dirty="0" sz="1100" spc="10" b="1" i="1">
                <a:latin typeface="Times New Roman"/>
                <a:cs typeface="Times New Roman"/>
              </a:rPr>
              <a:t>The greater  </a:t>
            </a:r>
            <a:r>
              <a:rPr dirty="0" sz="1100" spc="10" b="1" i="1">
                <a:latin typeface="Times New Roman"/>
                <a:cs typeface="Times New Roman"/>
              </a:rPr>
              <a:t>number </a:t>
            </a:r>
            <a:r>
              <a:rPr dirty="0" sz="1100" spc="5" b="1" i="1">
                <a:latin typeface="Times New Roman"/>
                <a:cs typeface="Times New Roman"/>
              </a:rPr>
              <a:t>of participants </a:t>
            </a:r>
            <a:r>
              <a:rPr dirty="0" sz="1100" spc="10" b="1" i="1">
                <a:latin typeface="Times New Roman"/>
                <a:cs typeface="Times New Roman"/>
              </a:rPr>
              <a:t>and </a:t>
            </a:r>
            <a:r>
              <a:rPr dirty="0" sz="1100" spc="5" b="1" i="1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more </a:t>
            </a:r>
            <a:r>
              <a:rPr dirty="0" sz="1100" spc="5" b="1" i="1">
                <a:latin typeface="Times New Roman"/>
                <a:cs typeface="Times New Roman"/>
              </a:rPr>
              <a:t>formal </a:t>
            </a: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marketplace, </a:t>
            </a: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greater </a:t>
            </a:r>
            <a:r>
              <a:rPr dirty="0" sz="1100" b="1" i="1">
                <a:latin typeface="Times New Roman"/>
                <a:cs typeface="Times New Roman"/>
              </a:rPr>
              <a:t>is </a:t>
            </a: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likelihood  </a:t>
            </a:r>
            <a:r>
              <a:rPr dirty="0" sz="1100" spc="10" b="1" i="1">
                <a:latin typeface="Times New Roman"/>
                <a:cs typeface="Times New Roman"/>
              </a:rPr>
              <a:t>that you are getting a fair</a:t>
            </a:r>
            <a:r>
              <a:rPr dirty="0" sz="1100" spc="-2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EXCHANGES: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Exchanges </a:t>
            </a:r>
            <a:r>
              <a:rPr dirty="0" sz="1100" spc="5">
                <a:latin typeface="Times New Roman"/>
                <a:cs typeface="Times New Roman"/>
              </a:rPr>
              <a:t>are not </a:t>
            </a:r>
            <a:r>
              <a:rPr dirty="0" sz="1100" spc="10">
                <a:latin typeface="Times New Roman"/>
                <a:cs typeface="Times New Roman"/>
              </a:rPr>
              <a:t>a new </a:t>
            </a:r>
            <a:r>
              <a:rPr dirty="0" sz="1100" spc="5">
                <a:latin typeface="Times New Roman"/>
                <a:cs typeface="Times New Roman"/>
              </a:rPr>
              <a:t>invention.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oldest stock market is probably </a:t>
            </a:r>
            <a:r>
              <a:rPr dirty="0" sz="1100" spc="10">
                <a:latin typeface="Times New Roman"/>
                <a:cs typeface="Times New Roman"/>
              </a:rPr>
              <a:t>the Amsterdam  </a:t>
            </a:r>
            <a:r>
              <a:rPr dirty="0" sz="1100" spc="5">
                <a:latin typeface="Times New Roman"/>
                <a:cs typeface="Times New Roman"/>
              </a:rPr>
              <a:t>bourse, </a:t>
            </a:r>
            <a:r>
              <a:rPr dirty="0" sz="1100" spc="10">
                <a:latin typeface="Times New Roman"/>
                <a:cs typeface="Times New Roman"/>
              </a:rPr>
              <a:t>where </a:t>
            </a:r>
            <a:r>
              <a:rPr dirty="0" sz="1100" spc="5">
                <a:latin typeface="Times New Roman"/>
                <a:cs typeface="Times New Roman"/>
              </a:rPr>
              <a:t>shares of the </a:t>
            </a:r>
            <a:r>
              <a:rPr dirty="0" sz="1100" spc="10">
                <a:latin typeface="Times New Roman"/>
                <a:cs typeface="Times New Roman"/>
              </a:rPr>
              <a:t>East </a:t>
            </a:r>
            <a:r>
              <a:rPr dirty="0" sz="1100" spc="5">
                <a:latin typeface="Times New Roman"/>
                <a:cs typeface="Times New Roman"/>
              </a:rPr>
              <a:t>Indies trading </a:t>
            </a:r>
            <a:r>
              <a:rPr dirty="0" sz="1100" spc="10">
                <a:latin typeface="Times New Roman"/>
                <a:cs typeface="Times New Roman"/>
              </a:rPr>
              <a:t>company changed hands. </a:t>
            </a:r>
            <a:r>
              <a:rPr dirty="0" sz="1100" spc="5">
                <a:latin typeface="Times New Roman"/>
                <a:cs typeface="Times New Roman"/>
              </a:rPr>
              <a:t>Future contracts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traded at </a:t>
            </a:r>
            <a:r>
              <a:rPr dirty="0" sz="1100" spc="10">
                <a:latin typeface="Times New Roman"/>
                <a:cs typeface="Times New Roman"/>
              </a:rPr>
              <a:t>the Osaka </a:t>
            </a:r>
            <a:r>
              <a:rPr dirty="0" sz="1100" spc="5">
                <a:latin typeface="Times New Roman"/>
                <a:cs typeface="Times New Roman"/>
              </a:rPr>
              <a:t>rice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as far back as 1754. </a:t>
            </a:r>
            <a:r>
              <a:rPr dirty="0" sz="1100" spc="10">
                <a:latin typeface="Times New Roman"/>
                <a:cs typeface="Times New Roman"/>
              </a:rPr>
              <a:t>What makes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US </a:t>
            </a:r>
            <a:r>
              <a:rPr dirty="0" sz="1100" spc="10">
                <a:latin typeface="Times New Roman"/>
                <a:cs typeface="Times New Roman"/>
              </a:rPr>
              <a:t>exchanges </a:t>
            </a:r>
            <a:r>
              <a:rPr dirty="0" sz="1100" spc="5">
                <a:latin typeface="Times New Roman"/>
                <a:cs typeface="Times New Roman"/>
              </a:rPr>
              <a:t>to  respected </a:t>
            </a:r>
            <a:r>
              <a:rPr dirty="0" sz="1100" spc="10">
                <a:latin typeface="Times New Roman"/>
                <a:cs typeface="Times New Roman"/>
              </a:rPr>
              <a:t>are the member </a:t>
            </a:r>
            <a:r>
              <a:rPr dirty="0" sz="1100" spc="5">
                <a:latin typeface="Times New Roman"/>
                <a:cs typeface="Times New Roman"/>
              </a:rPr>
              <a:t>of securities traded,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quality of the trading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oversight of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trading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mechanism.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National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Exchanges: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national exchanges in the United States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historically the </a:t>
            </a:r>
            <a:r>
              <a:rPr dirty="0" sz="1100" spc="10">
                <a:latin typeface="Times New Roman"/>
                <a:cs typeface="Times New Roman"/>
              </a:rPr>
              <a:t>New York stock  exchange on Wall </a:t>
            </a:r>
            <a:r>
              <a:rPr dirty="0" sz="1100" spc="5">
                <a:latin typeface="Times New Roman"/>
                <a:cs typeface="Times New Roman"/>
              </a:rPr>
              <a:t>Street </a:t>
            </a:r>
            <a:r>
              <a:rPr dirty="0" sz="1100" spc="10">
                <a:latin typeface="Times New Roman"/>
                <a:cs typeface="Times New Roman"/>
              </a:rPr>
              <a:t>and the American stock exchange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trinity place, </a:t>
            </a:r>
            <a:r>
              <a:rPr dirty="0" sz="1100" spc="10">
                <a:latin typeface="Times New Roman"/>
                <a:cs typeface="Times New Roman"/>
              </a:rPr>
              <a:t>one block from  the NYSE. </a:t>
            </a:r>
            <a:r>
              <a:rPr dirty="0" sz="1100" spc="5">
                <a:latin typeface="Times New Roman"/>
                <a:cs typeface="Times New Roman"/>
              </a:rPr>
              <a:t>In early </a:t>
            </a:r>
            <a:r>
              <a:rPr dirty="0" sz="1100" spc="10">
                <a:latin typeface="Times New Roman"/>
                <a:cs typeface="Times New Roman"/>
              </a:rPr>
              <a:t>1999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AMEX </a:t>
            </a:r>
            <a:r>
              <a:rPr dirty="0" sz="1100" spc="10">
                <a:latin typeface="Times New Roman"/>
                <a:cs typeface="Times New Roman"/>
              </a:rPr>
              <a:t>merged with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NYSE  </a:t>
            </a:r>
            <a:r>
              <a:rPr dirty="0" sz="1100" spc="5">
                <a:latin typeface="Times New Roman"/>
                <a:cs typeface="Times New Roman"/>
              </a:rPr>
              <a:t>dates </a:t>
            </a:r>
            <a:r>
              <a:rPr dirty="0" sz="1100" spc="10">
                <a:latin typeface="Times New Roman"/>
                <a:cs typeface="Times New Roman"/>
              </a:rPr>
              <a:t>back </a:t>
            </a:r>
            <a:r>
              <a:rPr dirty="0" sz="1100" spc="5">
                <a:latin typeface="Times New Roman"/>
                <a:cs typeface="Times New Roman"/>
              </a:rPr>
              <a:t>to 1792, </a:t>
            </a:r>
            <a:r>
              <a:rPr dirty="0" sz="1100" spc="10">
                <a:latin typeface="Times New Roman"/>
                <a:cs typeface="Times New Roman"/>
              </a:rPr>
              <a:t>when 24 </a:t>
            </a:r>
            <a:r>
              <a:rPr dirty="0" sz="1100" spc="5">
                <a:latin typeface="Times New Roman"/>
                <a:cs typeface="Times New Roman"/>
              </a:rPr>
              <a:t>merchants </a:t>
            </a:r>
            <a:r>
              <a:rPr dirty="0" sz="1100" spc="10">
                <a:latin typeface="Times New Roman"/>
                <a:cs typeface="Times New Roman"/>
              </a:rPr>
              <a:t>began </a:t>
            </a:r>
            <a:r>
              <a:rPr dirty="0" sz="1100" spc="5">
                <a:latin typeface="Times New Roman"/>
                <a:cs typeface="Times New Roman"/>
              </a:rPr>
              <a:t>gathering daily to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shares of stock.  </a:t>
            </a:r>
            <a:r>
              <a:rPr dirty="0" sz="1100" spc="10">
                <a:latin typeface="Times New Roman"/>
                <a:cs typeface="Times New Roman"/>
              </a:rPr>
              <a:t>Legend has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that these people </a:t>
            </a:r>
            <a:r>
              <a:rPr dirty="0" sz="1100" spc="5">
                <a:latin typeface="Times New Roman"/>
                <a:cs typeface="Times New Roman"/>
              </a:rPr>
              <a:t>met </a:t>
            </a:r>
            <a:r>
              <a:rPr dirty="0" sz="1100" spc="10">
                <a:latin typeface="Times New Roman"/>
                <a:cs typeface="Times New Roman"/>
              </a:rPr>
              <a:t>under a buttonwood tree </a:t>
            </a:r>
            <a:r>
              <a:rPr dirty="0" sz="1100" spc="15">
                <a:latin typeface="Times New Roman"/>
                <a:cs typeface="Times New Roman"/>
              </a:rPr>
              <a:t>where </a:t>
            </a:r>
            <a:r>
              <a:rPr dirty="0" sz="1100" spc="10">
                <a:latin typeface="Times New Roman"/>
                <a:cs typeface="Times New Roman"/>
              </a:rPr>
              <a:t>they traded shares  among themselves. </a:t>
            </a:r>
            <a:r>
              <a:rPr dirty="0" sz="1100" spc="15">
                <a:latin typeface="Times New Roman"/>
                <a:cs typeface="Times New Roman"/>
              </a:rPr>
              <a:t>The NYSE </a:t>
            </a:r>
            <a:r>
              <a:rPr dirty="0" sz="1100" spc="5">
                <a:latin typeface="Times New Roman"/>
                <a:cs typeface="Times New Roman"/>
              </a:rPr>
              <a:t>recognizes </a:t>
            </a:r>
            <a:r>
              <a:rPr dirty="0" sz="1100" spc="10">
                <a:latin typeface="Times New Roman"/>
                <a:cs typeface="Times New Roman"/>
              </a:rPr>
              <a:t>the bank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New York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corporate </a:t>
            </a:r>
            <a:r>
              <a:rPr dirty="0" sz="1100" spc="10">
                <a:latin typeface="Times New Roman"/>
                <a:cs typeface="Times New Roman"/>
              </a:rPr>
              <a:t>stock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traded </a:t>
            </a:r>
            <a:r>
              <a:rPr dirty="0" sz="1100" spc="10">
                <a:latin typeface="Times New Roman"/>
                <a:cs typeface="Times New Roman"/>
              </a:rPr>
              <a:t>on the</a:t>
            </a:r>
            <a:r>
              <a:rPr dirty="0" sz="1100" spc="5">
                <a:latin typeface="Times New Roman"/>
                <a:cs typeface="Times New Roman"/>
              </a:rPr>
              <a:t> exchange.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26" y="9438228"/>
            <a:ext cx="261683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70419" y="9438228"/>
            <a:ext cx="9715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6989"/>
            <a:ext cx="5335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result in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apparent </a:t>
            </a:r>
            <a:r>
              <a:rPr dirty="0" sz="1100" spc="10">
                <a:latin typeface="Times New Roman"/>
                <a:cs typeface="Times New Roman"/>
              </a:rPr>
              <a:t>cause </a:t>
            </a:r>
            <a:r>
              <a:rPr dirty="0" sz="1100" spc="5">
                <a:latin typeface="Times New Roman"/>
                <a:cs typeface="Times New Roman"/>
              </a:rPr>
              <a:t>and effect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past </a:t>
            </a:r>
            <a:r>
              <a:rPr dirty="0" sz="1100" spc="10">
                <a:latin typeface="Times New Roman"/>
                <a:cs typeface="Times New Roman"/>
              </a:rPr>
              <a:t>events and stock market  performance. Research </a:t>
            </a:r>
            <a:r>
              <a:rPr dirty="0" sz="1100" spc="5">
                <a:latin typeface="Times New Roman"/>
                <a:cs typeface="Times New Roman"/>
              </a:rPr>
              <a:t>that tests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hypothesis using </a:t>
            </a:r>
            <a:r>
              <a:rPr dirty="0" sz="1100" spc="10">
                <a:latin typeface="Times New Roman"/>
                <a:cs typeface="Times New Roman"/>
              </a:rPr>
              <a:t>a subsequent </a:t>
            </a:r>
            <a:r>
              <a:rPr dirty="0" sz="1100" spc="5">
                <a:latin typeface="Times New Roman"/>
                <a:cs typeface="Times New Roman"/>
              </a:rPr>
              <a:t>data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much more </a:t>
            </a:r>
            <a:r>
              <a:rPr dirty="0" sz="1100" spc="5">
                <a:latin typeface="Times New Roman"/>
                <a:cs typeface="Times New Roman"/>
              </a:rPr>
              <a:t>useful.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article in the </a:t>
            </a:r>
            <a:r>
              <a:rPr dirty="0" sz="1100" spc="10">
                <a:latin typeface="Times New Roman"/>
                <a:cs typeface="Times New Roman"/>
              </a:rPr>
              <a:t>popular </a:t>
            </a:r>
            <a:r>
              <a:rPr dirty="0" sz="1100" spc="5">
                <a:latin typeface="Times New Roman"/>
                <a:cs typeface="Times New Roman"/>
              </a:rPr>
              <a:t>press describes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Street’s </a:t>
            </a:r>
            <a:r>
              <a:rPr dirty="0" sz="1100" spc="10">
                <a:latin typeface="Times New Roman"/>
                <a:cs typeface="Times New Roman"/>
              </a:rPr>
              <a:t>response </a:t>
            </a:r>
            <a:r>
              <a:rPr dirty="0" sz="1100" spc="5">
                <a:latin typeface="Times New Roman"/>
                <a:cs typeface="Times New Roman"/>
              </a:rPr>
              <a:t>to this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criticism: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to get around this hazard is to build </a:t>
            </a:r>
            <a:r>
              <a:rPr dirty="0" sz="1100" spc="10">
                <a:latin typeface="Times New Roman"/>
                <a:cs typeface="Times New Roman"/>
              </a:rPr>
              <a:t>something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a genetic </a:t>
            </a:r>
            <a:r>
              <a:rPr dirty="0" sz="1100" spc="5">
                <a:latin typeface="Times New Roman"/>
                <a:cs typeface="Times New Roman"/>
              </a:rPr>
              <a:t>algorithm </a:t>
            </a:r>
            <a:r>
              <a:rPr dirty="0" sz="1100" spc="10">
                <a:latin typeface="Times New Roman"/>
                <a:cs typeface="Times New Roman"/>
              </a:rPr>
              <a:t>into your  </a:t>
            </a:r>
            <a:r>
              <a:rPr dirty="0" sz="1100" spc="5">
                <a:latin typeface="Times New Roman"/>
                <a:cs typeface="Times New Roman"/>
              </a:rPr>
              <a:t>neural network.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sexy </a:t>
            </a:r>
            <a:r>
              <a:rPr dirty="0" sz="1100" spc="10">
                <a:latin typeface="Times New Roman"/>
                <a:cs typeface="Times New Roman"/>
              </a:rPr>
              <a:t>term </a:t>
            </a:r>
            <a:r>
              <a:rPr dirty="0" sz="1100" spc="5">
                <a:latin typeface="Times New Roman"/>
                <a:cs typeface="Times New Roman"/>
              </a:rPr>
              <a:t>that currently </a:t>
            </a:r>
            <a:r>
              <a:rPr dirty="0" sz="1100" spc="10">
                <a:latin typeface="Times New Roman"/>
                <a:cs typeface="Times New Roman"/>
              </a:rPr>
              <a:t>causes Wall </a:t>
            </a:r>
            <a:r>
              <a:rPr dirty="0" sz="1100" spc="5">
                <a:latin typeface="Times New Roman"/>
                <a:cs typeface="Times New Roman"/>
              </a:rPr>
              <a:t>Street rocket scientists to </a:t>
            </a:r>
            <a:r>
              <a:rPr dirty="0" sz="1100" spc="10">
                <a:latin typeface="Times New Roman"/>
                <a:cs typeface="Times New Roman"/>
              </a:rPr>
              <a:t>swoon,  </a:t>
            </a:r>
            <a:r>
              <a:rPr dirty="0" sz="1100" spc="5">
                <a:latin typeface="Times New Roman"/>
                <a:cs typeface="Times New Roman"/>
              </a:rPr>
              <a:t>genetic algorithms enable neural nets to </a:t>
            </a:r>
            <a:r>
              <a:rPr dirty="0" sz="1100" spc="10">
                <a:latin typeface="Times New Roman"/>
                <a:cs typeface="Times New Roman"/>
              </a:rPr>
              <a:t>adapt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by </a:t>
            </a:r>
            <a:r>
              <a:rPr dirty="0" sz="1100" spc="10">
                <a:latin typeface="Times New Roman"/>
                <a:cs typeface="Times New Roman"/>
              </a:rPr>
              <a:t>spawning </a:t>
            </a:r>
            <a:r>
              <a:rPr dirty="0" sz="1100" spc="5">
                <a:latin typeface="Times New Roman"/>
                <a:cs typeface="Times New Roman"/>
              </a:rPr>
              <a:t>schools of baby  nets, each of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sent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swim </a:t>
            </a:r>
            <a:r>
              <a:rPr dirty="0" sz="1100" spc="5">
                <a:latin typeface="Times New Roman"/>
                <a:cs typeface="Times New Roman"/>
              </a:rPr>
              <a:t>against </a:t>
            </a:r>
            <a:r>
              <a:rPr dirty="0" sz="1100" spc="10">
                <a:latin typeface="Times New Roman"/>
                <a:cs typeface="Times New Roman"/>
              </a:rPr>
              <a:t>the changing </a:t>
            </a:r>
            <a:r>
              <a:rPr dirty="0" sz="1100" spc="5">
                <a:latin typeface="Times New Roman"/>
                <a:cs typeface="Times New Roman"/>
              </a:rPr>
              <a:t>flow of data, </a:t>
            </a:r>
            <a:r>
              <a:rPr dirty="0" sz="1100" spc="10">
                <a:latin typeface="Times New Roman"/>
                <a:cs typeface="Times New Roman"/>
              </a:rPr>
              <a:t>Where only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fittest  </a:t>
            </a:r>
            <a:r>
              <a:rPr dirty="0" sz="1100" spc="5">
                <a:latin typeface="Times New Roman"/>
                <a:cs typeface="Times New Roman"/>
              </a:rPr>
              <a:t>survive to </a:t>
            </a:r>
            <a:r>
              <a:rPr dirty="0" sz="1100" spc="10">
                <a:latin typeface="Times New Roman"/>
                <a:cs typeface="Times New Roman"/>
              </a:rPr>
              <a:t>take over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role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mother.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matter </a:t>
            </a:r>
            <a:r>
              <a:rPr dirty="0" sz="1100" spc="10">
                <a:latin typeface="Times New Roman"/>
                <a:cs typeface="Times New Roman"/>
              </a:rPr>
              <a:t>what someone’s </a:t>
            </a:r>
            <a:r>
              <a:rPr dirty="0" sz="1100" spc="5">
                <a:latin typeface="Times New Roman"/>
                <a:cs typeface="Times New Roman"/>
              </a:rPr>
              <a:t>field </a:t>
            </a:r>
            <a:r>
              <a:rPr dirty="0" sz="1100" spc="10">
                <a:latin typeface="Times New Roman"/>
                <a:cs typeface="Times New Roman"/>
              </a:rPr>
              <a:t>of study, </a:t>
            </a:r>
            <a:r>
              <a:rPr dirty="0" sz="1100" spc="5">
                <a:latin typeface="Times New Roman"/>
                <a:cs typeface="Times New Roman"/>
              </a:rPr>
              <a:t>they are interested in </a:t>
            </a:r>
            <a:r>
              <a:rPr dirty="0" sz="1100" spc="10">
                <a:latin typeface="Times New Roman"/>
                <a:cs typeface="Times New Roman"/>
              </a:rPr>
              <a:t>the search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better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mousetrap. </a:t>
            </a:r>
            <a:r>
              <a:rPr dirty="0" sz="1100" spc="5">
                <a:latin typeface="Times New Roman"/>
                <a:cs typeface="Times New Roman"/>
              </a:rPr>
              <a:t>Essentially,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all security analysts seek 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is find </a:t>
            </a:r>
            <a:r>
              <a:rPr dirty="0" sz="1100" spc="10">
                <a:latin typeface="Times New Roman"/>
                <a:cs typeface="Times New Roman"/>
              </a:rPr>
              <a:t>improvements </a:t>
            </a:r>
            <a:r>
              <a:rPr dirty="0" sz="1100" spc="5">
                <a:latin typeface="Times New Roman"/>
                <a:cs typeface="Times New Roman"/>
              </a:rPr>
              <a:t>in their  </a:t>
            </a:r>
            <a:r>
              <a:rPr dirty="0" sz="1100" spc="10">
                <a:latin typeface="Times New Roman"/>
                <a:cs typeface="Times New Roman"/>
              </a:rPr>
              <a:t>methodology </a:t>
            </a:r>
            <a:r>
              <a:rPr dirty="0" sz="1100" spc="5">
                <a:latin typeface="Times New Roman"/>
                <a:cs typeface="Times New Roman"/>
              </a:rPr>
              <a:t>for security selection.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Indicators of the </a:t>
            </a:r>
            <a:r>
              <a:rPr dirty="0" sz="1100" spc="10" b="1">
                <a:latin typeface="Times New Roman"/>
                <a:cs typeface="Times New Roman"/>
              </a:rPr>
              <a:t>Witchcraft</a:t>
            </a:r>
            <a:r>
              <a:rPr dirty="0" sz="1100" spc="5" b="1">
                <a:latin typeface="Times New Roman"/>
                <a:cs typeface="Times New Roman"/>
              </a:rPr>
              <a:t> Variety: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in this era of political correctness,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indicators are less </a:t>
            </a:r>
            <a:r>
              <a:rPr dirty="0" sz="1100" spc="10">
                <a:latin typeface="Times New Roman"/>
                <a:cs typeface="Times New Roman"/>
              </a:rPr>
              <a:t>worthy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others. </a:t>
            </a:r>
            <a:r>
              <a:rPr dirty="0" sz="1100" spc="5">
                <a:latin typeface="Times New Roman"/>
                <a:cs typeface="Times New Roman"/>
              </a:rPr>
              <a:t>If there  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logical connection </a:t>
            </a:r>
            <a:r>
              <a:rPr dirty="0" sz="1100" spc="10">
                <a:latin typeface="Times New Roman"/>
                <a:cs typeface="Times New Roman"/>
              </a:rPr>
              <a:t>between what an </a:t>
            </a:r>
            <a:r>
              <a:rPr dirty="0" sz="1100" spc="5">
                <a:latin typeface="Times New Roman"/>
                <a:cs typeface="Times New Roman"/>
              </a:rPr>
              <a:t>indicator </a:t>
            </a:r>
            <a:r>
              <a:rPr dirty="0" sz="1100" spc="10">
                <a:latin typeface="Times New Roman"/>
                <a:cs typeface="Times New Roman"/>
              </a:rPr>
              <a:t>measures and what </a:t>
            </a:r>
            <a:r>
              <a:rPr dirty="0" sz="1100" spc="5">
                <a:latin typeface="Times New Roman"/>
                <a:cs typeface="Times New Roman"/>
              </a:rPr>
              <a:t>it purports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show,  </a:t>
            </a:r>
            <a:r>
              <a:rPr dirty="0" sz="1100" spc="10">
                <a:latin typeface="Times New Roman"/>
                <a:cs typeface="Times New Roman"/>
              </a:rPr>
              <a:t>the indicator probably should not receive much </a:t>
            </a:r>
            <a:r>
              <a:rPr dirty="0" sz="1100" spc="5">
                <a:latin typeface="Times New Roman"/>
                <a:cs typeface="Times New Roman"/>
              </a:rPr>
              <a:t>study time.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such indicators are well  established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market folklore, </a:t>
            </a:r>
            <a:r>
              <a:rPr dirty="0" sz="1100" spc="10">
                <a:latin typeface="Times New Roman"/>
                <a:cs typeface="Times New Roman"/>
              </a:rPr>
              <a:t>and while they may have no logical </a:t>
            </a:r>
            <a:r>
              <a:rPr dirty="0" sz="1100" spc="5">
                <a:latin typeface="Times New Roman"/>
                <a:cs typeface="Times New Roman"/>
              </a:rPr>
              <a:t>place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investment  </a:t>
            </a:r>
            <a:r>
              <a:rPr dirty="0" sz="1100" spc="5">
                <a:latin typeface="Times New Roman"/>
                <a:cs typeface="Times New Roman"/>
              </a:rPr>
              <a:t>decision-making </a:t>
            </a:r>
            <a:r>
              <a:rPr dirty="0" sz="1100" spc="10">
                <a:latin typeface="Times New Roman"/>
                <a:cs typeface="Times New Roman"/>
              </a:rPr>
              <a:t>process, an awareness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helpful.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The Super Bowl</a:t>
            </a:r>
            <a:r>
              <a:rPr dirty="0" sz="1100" spc="-2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Indicator: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well-known </a:t>
            </a:r>
            <a:r>
              <a:rPr dirty="0" sz="1100" spc="5">
                <a:latin typeface="Times New Roman"/>
                <a:cs typeface="Times New Roman"/>
              </a:rPr>
              <a:t>market statistic will bring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smile to the face </a:t>
            </a:r>
            <a:r>
              <a:rPr dirty="0" sz="1100" spc="10">
                <a:latin typeface="Times New Roman"/>
                <a:cs typeface="Times New Roman"/>
              </a:rPr>
              <a:t>of many </a:t>
            </a:r>
            <a:r>
              <a:rPr dirty="0" sz="1100" spc="5">
                <a:latin typeface="Times New Roman"/>
                <a:cs typeface="Times New Roman"/>
              </a:rPr>
              <a:t>investment  professionals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asked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 b="1" i="1">
                <a:latin typeface="Times New Roman"/>
                <a:cs typeface="Times New Roman"/>
              </a:rPr>
              <a:t>super bowl </a:t>
            </a:r>
            <a:r>
              <a:rPr dirty="0" sz="1100" spc="5" b="1" i="1">
                <a:latin typeface="Times New Roman"/>
                <a:cs typeface="Times New Roman"/>
              </a:rPr>
              <a:t>indicator </a:t>
            </a:r>
            <a:r>
              <a:rPr dirty="0" sz="1100" spc="5">
                <a:latin typeface="Times New Roman"/>
                <a:cs typeface="Times New Roman"/>
              </a:rPr>
              <a:t>states </a:t>
            </a:r>
            <a:r>
              <a:rPr dirty="0" sz="1100" spc="10">
                <a:latin typeface="Times New Roman"/>
                <a:cs typeface="Times New Roman"/>
              </a:rPr>
              <a:t>that the stock market  will advance the following </a:t>
            </a:r>
            <a:r>
              <a:rPr dirty="0" sz="1100" spc="15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super </a:t>
            </a:r>
            <a:r>
              <a:rPr dirty="0" sz="1100" spc="15">
                <a:latin typeface="Times New Roman"/>
                <a:cs typeface="Times New Roman"/>
              </a:rPr>
              <a:t>bowl </a:t>
            </a:r>
            <a:r>
              <a:rPr dirty="0" sz="1100" spc="10">
                <a:latin typeface="Times New Roman"/>
                <a:cs typeface="Times New Roman"/>
              </a:rPr>
              <a:t>football game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won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team from </a:t>
            </a:r>
            <a:r>
              <a:rPr dirty="0" sz="1100" spc="10">
                <a:latin typeface="Times New Roman"/>
                <a:cs typeface="Times New Roman"/>
              </a:rPr>
              <a:t>the  original National Football League (NFL). This indicator was correct 28 of 33 </a:t>
            </a:r>
            <a:r>
              <a:rPr dirty="0" sz="1100" spc="5">
                <a:latin typeface="Times New Roman"/>
                <a:cs typeface="Times New Roman"/>
              </a:rPr>
              <a:t>times </a:t>
            </a:r>
            <a:r>
              <a:rPr dirty="0" sz="1100" spc="10">
                <a:latin typeface="Times New Roman"/>
                <a:cs typeface="Times New Roman"/>
              </a:rPr>
              <a:t>over the 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1967 </a:t>
            </a:r>
            <a:r>
              <a:rPr dirty="0" sz="1100" spc="5">
                <a:latin typeface="Times New Roman"/>
                <a:cs typeface="Times New Roman"/>
              </a:rPr>
              <a:t>through </a:t>
            </a:r>
            <a:r>
              <a:rPr dirty="0" sz="1100" spc="10">
                <a:latin typeface="Times New Roman"/>
                <a:cs typeface="Times New Roman"/>
              </a:rPr>
              <a:t>1999. Such a </a:t>
            </a:r>
            <a:r>
              <a:rPr dirty="0" sz="1100" spc="5">
                <a:latin typeface="Times New Roman"/>
                <a:cs typeface="Times New Roman"/>
              </a:rPr>
              <a:t>percentage </a:t>
            </a:r>
            <a:r>
              <a:rPr dirty="0" sz="1100" spc="10">
                <a:latin typeface="Times New Roman"/>
                <a:cs typeface="Times New Roman"/>
              </a:rPr>
              <a:t>might seem </a:t>
            </a:r>
            <a:r>
              <a:rPr dirty="0" sz="1100" spc="5">
                <a:latin typeface="Times New Roman"/>
                <a:cs typeface="Times New Roman"/>
              </a:rPr>
              <a:t>unlikely to </a:t>
            </a:r>
            <a:r>
              <a:rPr dirty="0" sz="1100" spc="10">
                <a:latin typeface="Times New Roman"/>
                <a:cs typeface="Times New Roman"/>
              </a:rPr>
              <a:t>have occurred </a:t>
            </a:r>
            <a:r>
              <a:rPr dirty="0" sz="1100" spc="5">
                <a:latin typeface="Times New Roman"/>
                <a:cs typeface="Times New Roman"/>
              </a:rPr>
              <a:t>by  chance.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statistical </a:t>
            </a:r>
            <a:r>
              <a:rPr dirty="0" sz="1100" spc="10">
                <a:latin typeface="Times New Roman"/>
                <a:cs typeface="Times New Roman"/>
              </a:rPr>
              <a:t>problem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this indicator, however. For one thing, there are more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original </a:t>
            </a:r>
            <a:r>
              <a:rPr dirty="0" sz="1100" spc="15">
                <a:latin typeface="Times New Roman"/>
                <a:cs typeface="Times New Roman"/>
              </a:rPr>
              <a:t>NFL </a:t>
            </a:r>
            <a:r>
              <a:rPr dirty="0" sz="1100" spc="10">
                <a:latin typeface="Times New Roman"/>
                <a:cs typeface="Times New Roman"/>
              </a:rPr>
              <a:t>teams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there are teams in the </a:t>
            </a:r>
            <a:r>
              <a:rPr dirty="0" sz="1100" spc="5">
                <a:latin typeface="Times New Roman"/>
                <a:cs typeface="Times New Roman"/>
              </a:rPr>
              <a:t>other conference, </a:t>
            </a:r>
            <a:r>
              <a:rPr dirty="0" sz="1100" spc="10">
                <a:latin typeface="Times New Roman"/>
                <a:cs typeface="Times New Roman"/>
              </a:rPr>
              <a:t>the American </a:t>
            </a:r>
            <a:r>
              <a:rPr dirty="0" sz="1100" spc="5">
                <a:latin typeface="Times New Roman"/>
                <a:cs typeface="Times New Roman"/>
              </a:rPr>
              <a:t>Football  </a:t>
            </a:r>
            <a:r>
              <a:rPr dirty="0" sz="1100" spc="10">
                <a:latin typeface="Times New Roman"/>
                <a:cs typeface="Times New Roman"/>
              </a:rPr>
              <a:t>Conference (AFC). The </a:t>
            </a:r>
            <a:r>
              <a:rPr dirty="0" sz="1100" spc="5">
                <a:latin typeface="Times New Roman"/>
                <a:cs typeface="Times New Roman"/>
              </a:rPr>
              <a:t>Indianapolis Clots, Pittsburgh Steelers, </a:t>
            </a:r>
            <a:r>
              <a:rPr dirty="0" sz="1100" spc="10">
                <a:latin typeface="Times New Roman"/>
                <a:cs typeface="Times New Roman"/>
              </a:rPr>
              <a:t>and Cleveland Browns </a:t>
            </a:r>
            <a:r>
              <a:rPr dirty="0" sz="1100">
                <a:latin typeface="Times New Roman"/>
                <a:cs typeface="Times New Roman"/>
              </a:rPr>
              <a:t>(all  </a:t>
            </a:r>
            <a:r>
              <a:rPr dirty="0" sz="1100" spc="20">
                <a:latin typeface="Times New Roman"/>
                <a:cs typeface="Times New Roman"/>
              </a:rPr>
              <a:t>AFC </a:t>
            </a:r>
            <a:r>
              <a:rPr dirty="0" sz="1100" spc="5">
                <a:latin typeface="Times New Roman"/>
                <a:cs typeface="Times New Roman"/>
              </a:rPr>
              <a:t>teams) are original </a:t>
            </a:r>
            <a:r>
              <a:rPr dirty="0" sz="1100" spc="15">
                <a:latin typeface="Times New Roman"/>
                <a:cs typeface="Times New Roman"/>
              </a:rPr>
              <a:t>NFL </a:t>
            </a:r>
            <a:r>
              <a:rPr dirty="0" sz="1100" spc="10">
                <a:latin typeface="Times New Roman"/>
                <a:cs typeface="Times New Roman"/>
              </a:rPr>
              <a:t>teams. Couple </a:t>
            </a:r>
            <a:r>
              <a:rPr dirty="0" sz="1100" spc="5">
                <a:latin typeface="Times New Roman"/>
                <a:cs typeface="Times New Roman"/>
              </a:rPr>
              <a:t>this information with the fact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rises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often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it falls </a:t>
            </a:r>
            <a:r>
              <a:rPr dirty="0" sz="1100" spc="10">
                <a:latin typeface="Times New Roman"/>
                <a:cs typeface="Times New Roman"/>
              </a:rPr>
              <a:t>and the odds </a:t>
            </a:r>
            <a:r>
              <a:rPr dirty="0" sz="1100" spc="5">
                <a:latin typeface="Times New Roman"/>
                <a:cs typeface="Times New Roman"/>
              </a:rPr>
              <a:t>favor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indicator.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admit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persuaded by the super </a:t>
            </a:r>
            <a:r>
              <a:rPr dirty="0" sz="1100" spc="10">
                <a:latin typeface="Times New Roman"/>
                <a:cs typeface="Times New Roman"/>
              </a:rPr>
              <a:t>bowl </a:t>
            </a:r>
            <a:r>
              <a:rPr dirty="0" sz="1100" spc="5">
                <a:latin typeface="Times New Roman"/>
                <a:cs typeface="Times New Roman"/>
              </a:rPr>
              <a:t>indicator;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agree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unlikely that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true cause-and –effect relationship exist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game and the </a:t>
            </a:r>
            <a:r>
              <a:rPr dirty="0" sz="1100" spc="5">
                <a:latin typeface="Times New Roman"/>
                <a:cs typeface="Times New Roman"/>
              </a:rPr>
              <a:t>market.  Still,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professional </a:t>
            </a:r>
            <a:r>
              <a:rPr dirty="0" sz="1100" spc="10">
                <a:latin typeface="Times New Roman"/>
                <a:cs typeface="Times New Roman"/>
              </a:rPr>
              <a:t>investment managers and </a:t>
            </a:r>
            <a:r>
              <a:rPr dirty="0" sz="1100" spc="5">
                <a:latin typeface="Times New Roman"/>
                <a:cs typeface="Times New Roman"/>
              </a:rPr>
              <a:t>individual investors alike subconsciously  root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NFL </a:t>
            </a:r>
            <a:r>
              <a:rPr dirty="0" sz="1100" spc="5">
                <a:latin typeface="Times New Roman"/>
                <a:cs typeface="Times New Roman"/>
              </a:rPr>
              <a:t>team, </a:t>
            </a:r>
            <a:r>
              <a:rPr dirty="0" sz="1100" spc="10">
                <a:latin typeface="Times New Roman"/>
                <a:cs typeface="Times New Roman"/>
              </a:rPr>
              <a:t>just in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case.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Sunspots: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public </a:t>
            </a:r>
            <a:r>
              <a:rPr dirty="0" sz="1100" spc="10">
                <a:latin typeface="Times New Roman"/>
                <a:cs typeface="Times New Roman"/>
              </a:rPr>
              <a:t>began </a:t>
            </a:r>
            <a:r>
              <a:rPr dirty="0" sz="1100" spc="5">
                <a:latin typeface="Times New Roman"/>
                <a:cs typeface="Times New Roman"/>
              </a:rPr>
              <a:t>to associate </a:t>
            </a:r>
            <a:r>
              <a:rPr dirty="0" sz="1100" spc="10">
                <a:latin typeface="Times New Roman"/>
                <a:cs typeface="Times New Roman"/>
              </a:rPr>
              <a:t>sunspots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stock market through five works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William  </a:t>
            </a:r>
            <a:r>
              <a:rPr dirty="0" sz="1100" spc="5">
                <a:latin typeface="Times New Roman"/>
                <a:cs typeface="Times New Roman"/>
              </a:rPr>
              <a:t>Stanley Jevons published </a:t>
            </a:r>
            <a:r>
              <a:rPr dirty="0" sz="1100" spc="10">
                <a:latin typeface="Times New Roman"/>
                <a:cs typeface="Times New Roman"/>
              </a:rPr>
              <a:t>between 1862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1897. While the </a:t>
            </a:r>
            <a:r>
              <a:rPr dirty="0" sz="1100" spc="5">
                <a:latin typeface="Times New Roman"/>
                <a:cs typeface="Times New Roman"/>
              </a:rPr>
              <a:t>notion of </a:t>
            </a:r>
            <a:r>
              <a:rPr dirty="0" sz="1100" spc="10">
                <a:latin typeface="Times New Roman"/>
                <a:cs typeface="Times New Roman"/>
              </a:rPr>
              <a:t>using the </a:t>
            </a:r>
            <a:r>
              <a:rPr dirty="0" sz="1100" spc="5">
                <a:latin typeface="Times New Roman"/>
                <a:cs typeface="Times New Roman"/>
              </a:rPr>
              <a:t>eleven-year  solar </a:t>
            </a:r>
            <a:r>
              <a:rPr dirty="0" sz="1100" spc="10">
                <a:latin typeface="Times New Roman"/>
                <a:cs typeface="Times New Roman"/>
              </a:rPr>
              <a:t>cycle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forecasting </a:t>
            </a:r>
            <a:r>
              <a:rPr dirty="0" sz="1100" spc="10">
                <a:latin typeface="Times New Roman"/>
                <a:cs typeface="Times New Roman"/>
              </a:rPr>
              <a:t>device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few advocates today,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the focus of </a:t>
            </a:r>
            <a:r>
              <a:rPr dirty="0" sz="1100" spc="10">
                <a:latin typeface="Times New Roman"/>
                <a:cs typeface="Times New Roman"/>
              </a:rPr>
              <a:t>much  </a:t>
            </a:r>
            <a:r>
              <a:rPr dirty="0" sz="1100" spc="5">
                <a:latin typeface="Times New Roman"/>
                <a:cs typeface="Times New Roman"/>
              </a:rPr>
              <a:t>discussion </a:t>
            </a:r>
            <a:r>
              <a:rPr dirty="0" sz="1100" spc="10">
                <a:latin typeface="Times New Roman"/>
                <a:cs typeface="Times New Roman"/>
              </a:rPr>
              <a:t>100 years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ago.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Jevons </a:t>
            </a:r>
            <a:r>
              <a:rPr dirty="0" sz="1100" spc="5">
                <a:latin typeface="Times New Roman"/>
                <a:cs typeface="Times New Roman"/>
              </a:rPr>
              <a:t>found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rainfall </a:t>
            </a:r>
            <a:r>
              <a:rPr dirty="0" sz="1100" spc="10">
                <a:latin typeface="Times New Roman"/>
                <a:cs typeface="Times New Roman"/>
              </a:rPr>
              <a:t>and temperature appeared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related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solar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98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success of the harvest in any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certainly </a:t>
            </a:r>
            <a:r>
              <a:rPr dirty="0" sz="1100" spc="10">
                <a:latin typeface="Times New Roman"/>
                <a:cs typeface="Times New Roman"/>
              </a:rPr>
              <a:t>depends upon the weather, </a:t>
            </a:r>
            <a:r>
              <a:rPr dirty="0" sz="1100" spc="5">
                <a:latin typeface="Times New Roman"/>
                <a:cs typeface="Times New Roman"/>
              </a:rPr>
              <a:t>especially that of  the  </a:t>
            </a:r>
            <a:r>
              <a:rPr dirty="0" sz="1100" spc="10">
                <a:latin typeface="Times New Roman"/>
                <a:cs typeface="Times New Roman"/>
              </a:rPr>
              <a:t>summer  </a:t>
            </a:r>
            <a:r>
              <a:rPr dirty="0" sz="1100" spc="5">
                <a:latin typeface="Times New Roman"/>
                <a:cs typeface="Times New Roman"/>
              </a:rPr>
              <a:t>and  </a:t>
            </a:r>
            <a:r>
              <a:rPr dirty="0" sz="1100" spc="10">
                <a:latin typeface="Times New Roman"/>
                <a:cs typeface="Times New Roman"/>
              </a:rPr>
              <a:t>autumn  </a:t>
            </a:r>
            <a:r>
              <a:rPr dirty="0" sz="1100" spc="5">
                <a:latin typeface="Times New Roman"/>
                <a:cs typeface="Times New Roman"/>
              </a:rPr>
              <a:t>months. 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if  this  </a:t>
            </a:r>
            <a:r>
              <a:rPr dirty="0" sz="1100" spc="10">
                <a:latin typeface="Times New Roman"/>
                <a:cs typeface="Times New Roman"/>
              </a:rPr>
              <a:t>weather </a:t>
            </a:r>
            <a:r>
              <a:rPr dirty="0" sz="1100" spc="5">
                <a:latin typeface="Times New Roman"/>
                <a:cs typeface="Times New Roman"/>
              </a:rPr>
              <a:t>depends  </a:t>
            </a:r>
            <a:r>
              <a:rPr dirty="0" sz="1100" spc="10">
                <a:latin typeface="Times New Roman"/>
                <a:cs typeface="Times New Roman"/>
              </a:rPr>
              <a:t>upon  the </a:t>
            </a:r>
            <a:r>
              <a:rPr dirty="0" sz="1100" spc="5">
                <a:latin typeface="Times New Roman"/>
                <a:cs typeface="Times New Roman"/>
              </a:rPr>
              <a:t>solar  period,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7715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70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6989"/>
            <a:ext cx="5335905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8255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follows </a:t>
            </a:r>
            <a:r>
              <a:rPr dirty="0" sz="1100" spc="10">
                <a:latin typeface="Times New Roman"/>
                <a:cs typeface="Times New Roman"/>
              </a:rPr>
              <a:t>that the harvest and the </a:t>
            </a:r>
            <a:r>
              <a:rPr dirty="0" sz="1100" spc="5">
                <a:latin typeface="Times New Roman"/>
                <a:cs typeface="Times New Roman"/>
              </a:rPr>
              <a:t>price of grain will </a:t>
            </a:r>
            <a:r>
              <a:rPr dirty="0" sz="1100" spc="10">
                <a:latin typeface="Times New Roman"/>
                <a:cs typeface="Times New Roman"/>
              </a:rPr>
              <a:t>depend more </a:t>
            </a:r>
            <a:r>
              <a:rPr dirty="0" sz="1100" spc="5">
                <a:latin typeface="Times New Roman"/>
                <a:cs typeface="Times New Roman"/>
              </a:rPr>
              <a:t>or less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solar period,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go </a:t>
            </a:r>
            <a:r>
              <a:rPr dirty="0" sz="1100" spc="5">
                <a:latin typeface="Times New Roman"/>
                <a:cs typeface="Times New Roman"/>
              </a:rPr>
              <a:t>through periodic fluctuations in periods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time equal to those of the </a:t>
            </a:r>
            <a:r>
              <a:rPr dirty="0" sz="1100" spc="10">
                <a:latin typeface="Times New Roman"/>
                <a:cs typeface="Times New Roman"/>
              </a:rPr>
              <a:t>sun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spots.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essence </a:t>
            </a:r>
            <a:r>
              <a:rPr dirty="0" sz="1100" spc="5">
                <a:latin typeface="Times New Roman"/>
                <a:cs typeface="Times New Roman"/>
              </a:rPr>
              <a:t>of his history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that increased </a:t>
            </a:r>
            <a:r>
              <a:rPr dirty="0" sz="1100" spc="10">
                <a:latin typeface="Times New Roman"/>
                <a:cs typeface="Times New Roman"/>
              </a:rPr>
              <a:t>sunspot </a:t>
            </a:r>
            <a:r>
              <a:rPr dirty="0" sz="1100" spc="5">
                <a:latin typeface="Times New Roman"/>
                <a:cs typeface="Times New Roman"/>
              </a:rPr>
              <a:t>activity leads to </a:t>
            </a:r>
            <a:r>
              <a:rPr dirty="0" sz="1100" spc="10">
                <a:latin typeface="Times New Roman"/>
                <a:cs typeface="Times New Roman"/>
              </a:rPr>
              <a:t>warmer </a:t>
            </a:r>
            <a:r>
              <a:rPr dirty="0" sz="1100" spc="5">
                <a:latin typeface="Times New Roman"/>
                <a:cs typeface="Times New Roman"/>
              </a:rPr>
              <a:t>temperatures  </a:t>
            </a:r>
            <a:r>
              <a:rPr dirty="0" sz="1100" spc="10">
                <a:latin typeface="Times New Roman"/>
                <a:cs typeface="Times New Roman"/>
              </a:rPr>
              <a:t>and more </a:t>
            </a:r>
            <a:r>
              <a:rPr dirty="0" sz="1100" spc="5">
                <a:latin typeface="Times New Roman"/>
                <a:cs typeface="Times New Roman"/>
              </a:rPr>
              <a:t>rain, leading to an </a:t>
            </a:r>
            <a:r>
              <a:rPr dirty="0" sz="1100" spc="10">
                <a:latin typeface="Times New Roman"/>
                <a:cs typeface="Times New Roman"/>
              </a:rPr>
              <a:t>improved </a:t>
            </a:r>
            <a:r>
              <a:rPr dirty="0" sz="1100" spc="5">
                <a:latin typeface="Times New Roman"/>
                <a:cs typeface="Times New Roman"/>
              </a:rPr>
              <a:t>harvest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stronger </a:t>
            </a:r>
            <a:r>
              <a:rPr dirty="0" sz="1100" spc="10">
                <a:latin typeface="Times New Roman"/>
                <a:cs typeface="Times New Roman"/>
              </a:rPr>
              <a:t>economy, and </a:t>
            </a:r>
            <a:r>
              <a:rPr dirty="0" sz="1100" spc="5">
                <a:latin typeface="Times New Roman"/>
                <a:cs typeface="Times New Roman"/>
              </a:rPr>
              <a:t>finally to higher  stock prices. </a:t>
            </a:r>
            <a:r>
              <a:rPr dirty="0" sz="1100" spc="10">
                <a:latin typeface="Times New Roman"/>
                <a:cs typeface="Times New Roman"/>
              </a:rPr>
              <a:t>He </a:t>
            </a:r>
            <a:r>
              <a:rPr dirty="0" sz="1100" spc="5">
                <a:latin typeface="Times New Roman"/>
                <a:cs typeface="Times New Roman"/>
              </a:rPr>
              <a:t>tested this theory on English grain prices </a:t>
            </a:r>
            <a:r>
              <a:rPr dirty="0" sz="1100" spc="10">
                <a:latin typeface="Times New Roman"/>
                <a:cs typeface="Times New Roman"/>
              </a:rPr>
              <a:t>between 1259 and 1400. </a:t>
            </a:r>
            <a:r>
              <a:rPr dirty="0" sz="1100" spc="5">
                <a:latin typeface="Times New Roman"/>
                <a:cs typeface="Times New Roman"/>
              </a:rPr>
              <a:t>Jevons  observed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ten-to </a:t>
            </a:r>
            <a:r>
              <a:rPr dirty="0" sz="1100" spc="10">
                <a:latin typeface="Times New Roman"/>
                <a:cs typeface="Times New Roman"/>
              </a:rPr>
              <a:t>eleven-year cycle in the money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believed this might be,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least  in part, </a:t>
            </a:r>
            <a:r>
              <a:rPr dirty="0" sz="1100" spc="10">
                <a:latin typeface="Times New Roman"/>
                <a:cs typeface="Times New Roman"/>
              </a:rPr>
              <a:t>because of the solar </a:t>
            </a:r>
            <a:r>
              <a:rPr dirty="0" sz="1100" spc="5">
                <a:latin typeface="Times New Roman"/>
                <a:cs typeface="Times New Roman"/>
              </a:rPr>
              <a:t>influence </a:t>
            </a:r>
            <a:r>
              <a:rPr dirty="0" sz="1100" spc="10">
                <a:latin typeface="Times New Roman"/>
                <a:cs typeface="Times New Roman"/>
              </a:rPr>
              <a:t>on crops and the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economy.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Hemline</a:t>
            </a:r>
            <a:r>
              <a:rPr dirty="0" sz="110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Indicator: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Like </a:t>
            </a:r>
            <a:r>
              <a:rPr dirty="0" sz="1100" spc="10">
                <a:latin typeface="Times New Roman"/>
                <a:cs typeface="Times New Roman"/>
              </a:rPr>
              <a:t>the super bowl </a:t>
            </a:r>
            <a:r>
              <a:rPr dirty="0" sz="1100" spc="5">
                <a:latin typeface="Times New Roman"/>
                <a:cs typeface="Times New Roman"/>
              </a:rPr>
              <a:t>indicator, </a:t>
            </a:r>
            <a:r>
              <a:rPr dirty="0" sz="1100" spc="10">
                <a:latin typeface="Times New Roman"/>
                <a:cs typeface="Times New Roman"/>
              </a:rPr>
              <a:t>the hemline </a:t>
            </a:r>
            <a:r>
              <a:rPr dirty="0" sz="1100" spc="5">
                <a:latin typeface="Times New Roman"/>
                <a:cs typeface="Times New Roman"/>
              </a:rPr>
              <a:t>indicator is market folklore that </a:t>
            </a:r>
            <a:r>
              <a:rPr dirty="0" sz="1100" spc="10">
                <a:latin typeface="Times New Roman"/>
                <a:cs typeface="Times New Roman"/>
              </a:rPr>
              <a:t>few </a:t>
            </a:r>
            <a:r>
              <a:rPr dirty="0" sz="1100" spc="5">
                <a:latin typeface="Times New Roman"/>
                <a:cs typeface="Times New Roman"/>
              </a:rPr>
              <a:t>people </a:t>
            </a:r>
            <a:r>
              <a:rPr dirty="0" sz="1100" spc="10">
                <a:latin typeface="Times New Roman"/>
                <a:cs typeface="Times New Roman"/>
              </a:rPr>
              <a:t>take  </a:t>
            </a:r>
            <a:r>
              <a:rPr dirty="0" sz="1100" spc="5">
                <a:latin typeface="Times New Roman"/>
                <a:cs typeface="Times New Roman"/>
              </a:rPr>
              <a:t>seriously, but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like to talk about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essence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hemline </a:t>
            </a:r>
            <a:r>
              <a:rPr dirty="0" sz="1100" spc="5">
                <a:latin typeface="Times New Roman"/>
                <a:cs typeface="Times New Roman"/>
              </a:rPr>
              <a:t>indicator is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shorter dresses for </a:t>
            </a:r>
            <a:r>
              <a:rPr dirty="0" sz="1100" spc="10">
                <a:latin typeface="Times New Roman"/>
                <a:cs typeface="Times New Roman"/>
              </a:rPr>
              <a:t>women </a:t>
            </a:r>
            <a:r>
              <a:rPr dirty="0" sz="1100" spc="15">
                <a:latin typeface="Times New Roman"/>
                <a:cs typeface="Times New Roman"/>
              </a:rPr>
              <a:t>become </a:t>
            </a:r>
            <a:r>
              <a:rPr dirty="0" sz="1100" spc="10">
                <a:latin typeface="Times New Roman"/>
                <a:cs typeface="Times New Roman"/>
              </a:rPr>
              <a:t>the fashion, </a:t>
            </a:r>
            <a:r>
              <a:rPr dirty="0" sz="1100" spc="5">
                <a:latin typeface="Times New Roman"/>
                <a:cs typeface="Times New Roman"/>
              </a:rPr>
              <a:t>the market </a:t>
            </a:r>
            <a:r>
              <a:rPr dirty="0" sz="1100" spc="10">
                <a:latin typeface="Times New Roman"/>
                <a:cs typeface="Times New Roman"/>
              </a:rPr>
              <a:t>advances, and vice </a:t>
            </a:r>
            <a:r>
              <a:rPr dirty="0" sz="1100" spc="5">
                <a:latin typeface="Times New Roman"/>
                <a:cs typeface="Times New Roman"/>
              </a:rPr>
              <a:t>versa.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Simultaneously plotting skirt lengths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market levels </a:t>
            </a:r>
            <a:r>
              <a:rPr dirty="0" sz="1100" spc="10">
                <a:latin typeface="Times New Roman"/>
                <a:cs typeface="Times New Roman"/>
              </a:rPr>
              <a:t>reveals a remarkable correlation. In  the 1920s the </a:t>
            </a:r>
            <a:r>
              <a:rPr dirty="0" sz="1100" spc="5">
                <a:latin typeface="Times New Roman"/>
                <a:cs typeface="Times New Roman"/>
              </a:rPr>
              <a:t>market rose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did </a:t>
            </a:r>
            <a:r>
              <a:rPr dirty="0" sz="1100" spc="10">
                <a:latin typeface="Times New Roman"/>
                <a:cs typeface="Times New Roman"/>
              </a:rPr>
              <a:t>hemlines. </a:t>
            </a:r>
            <a:r>
              <a:rPr dirty="0" sz="1100" spc="5">
                <a:latin typeface="Times New Roman"/>
                <a:cs typeface="Times New Roman"/>
              </a:rPr>
              <a:t>During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Great Depression, </a:t>
            </a:r>
            <a:r>
              <a:rPr dirty="0" sz="1100" spc="10">
                <a:latin typeface="Times New Roman"/>
                <a:cs typeface="Times New Roman"/>
              </a:rPr>
              <a:t>dresses  touched the ground.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was gradual </a:t>
            </a:r>
            <a:r>
              <a:rPr dirty="0" sz="1100" spc="5">
                <a:latin typeface="Times New Roman"/>
                <a:cs typeface="Times New Roman"/>
              </a:rPr>
              <a:t>rise in the market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 hemlines through </a:t>
            </a:r>
            <a:r>
              <a:rPr dirty="0" sz="1100" spc="10">
                <a:latin typeface="Times New Roman"/>
                <a:cs typeface="Times New Roman"/>
              </a:rPr>
              <a:t>World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War </a:t>
            </a:r>
            <a:r>
              <a:rPr dirty="0" sz="1100" spc="5">
                <a:latin typeface="Times New Roman"/>
                <a:cs typeface="Times New Roman"/>
              </a:rPr>
              <a:t>II;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forties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fifties peaked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go-go </a:t>
            </a:r>
            <a:r>
              <a:rPr dirty="0" sz="1100" spc="15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of 1960s with  miniskirts. </a:t>
            </a:r>
            <a:r>
              <a:rPr dirty="0" sz="1100" spc="10">
                <a:latin typeface="Times New Roman"/>
                <a:cs typeface="Times New Roman"/>
              </a:rPr>
              <a:t>The 1970s saw </a:t>
            </a:r>
            <a:r>
              <a:rPr dirty="0" sz="1100" spc="5">
                <a:latin typeface="Times New Roman"/>
                <a:cs typeface="Times New Roman"/>
              </a:rPr>
              <a:t>peasant dresses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mixiskirts </a:t>
            </a:r>
            <a:r>
              <a:rPr dirty="0" sz="1100" spc="10">
                <a:latin typeface="Times New Roman"/>
                <a:cs typeface="Times New Roman"/>
              </a:rPr>
              <a:t>and an economic </a:t>
            </a:r>
            <a:r>
              <a:rPr dirty="0" sz="1100" spc="5">
                <a:latin typeface="Times New Roman"/>
                <a:cs typeface="Times New Roman"/>
              </a:rPr>
              <a:t>recession.  During the prosperity of the </a:t>
            </a:r>
            <a:r>
              <a:rPr dirty="0" sz="1100" spc="10">
                <a:latin typeface="Times New Roman"/>
                <a:cs typeface="Times New Roman"/>
              </a:rPr>
              <a:t>1980s </a:t>
            </a:r>
            <a:r>
              <a:rPr dirty="0" sz="1100" spc="5">
                <a:latin typeface="Times New Roman"/>
                <a:cs typeface="Times New Roman"/>
              </a:rPr>
              <a:t>things </a:t>
            </a:r>
            <a:r>
              <a:rPr dirty="0" sz="1100" spc="10">
                <a:latin typeface="Times New Roman"/>
                <a:cs typeface="Times New Roman"/>
              </a:rPr>
              <a:t>moved back </a:t>
            </a:r>
            <a:r>
              <a:rPr dirty="0" sz="1100" spc="5">
                <a:latin typeface="Times New Roman"/>
                <a:cs typeface="Times New Roman"/>
              </a:rPr>
              <a:t>up. During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stretch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early  </a:t>
            </a:r>
            <a:r>
              <a:rPr dirty="0" sz="1100" spc="10">
                <a:latin typeface="Times New Roman"/>
                <a:cs typeface="Times New Roman"/>
              </a:rPr>
              <a:t>1990s </a:t>
            </a:r>
            <a:r>
              <a:rPr dirty="0" sz="1100" spc="5">
                <a:latin typeface="Times New Roman"/>
                <a:cs typeface="Times New Roman"/>
              </a:rPr>
              <a:t>the market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nearly flat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over </a:t>
            </a:r>
            <a:r>
              <a:rPr dirty="0" sz="1100" spc="10">
                <a:latin typeface="Times New Roman"/>
                <a:cs typeface="Times New Roman"/>
              </a:rPr>
              <a:t>a year. What was </a:t>
            </a:r>
            <a:r>
              <a:rPr dirty="0" sz="1100" spc="5">
                <a:latin typeface="Times New Roman"/>
                <a:cs typeface="Times New Roman"/>
              </a:rPr>
              <a:t>the dress fashion? Slits </a:t>
            </a:r>
            <a:r>
              <a:rPr dirty="0" sz="1100" spc="10">
                <a:latin typeface="Times New Roman"/>
                <a:cs typeface="Times New Roman"/>
              </a:rPr>
              <a:t>on the  </a:t>
            </a:r>
            <a:r>
              <a:rPr dirty="0" sz="1100" spc="5">
                <a:latin typeface="Times New Roman"/>
                <a:cs typeface="Times New Roman"/>
              </a:rPr>
              <a:t>side of skirts presumably the </a:t>
            </a:r>
            <a:r>
              <a:rPr dirty="0" sz="1100" spc="10">
                <a:latin typeface="Times New Roman"/>
                <a:cs typeface="Times New Roman"/>
              </a:rPr>
              <a:t>marked </a:t>
            </a:r>
            <a:r>
              <a:rPr dirty="0" sz="1100" spc="5">
                <a:latin typeface="Times New Roman"/>
                <a:cs typeface="Times New Roman"/>
              </a:rPr>
              <a:t>did not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“indicators,” of course, are likely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purely </a:t>
            </a:r>
            <a:r>
              <a:rPr dirty="0" sz="1100" spc="5">
                <a:latin typeface="Times New Roman"/>
                <a:cs typeface="Times New Roman"/>
              </a:rPr>
              <a:t>spurious correlations. </a:t>
            </a:r>
            <a:r>
              <a:rPr dirty="0" sz="1100" spc="15">
                <a:latin typeface="Times New Roman"/>
                <a:cs typeface="Times New Roman"/>
              </a:rPr>
              <a:t>What  </a:t>
            </a:r>
            <a:r>
              <a:rPr dirty="0" sz="1100" spc="10">
                <a:latin typeface="Times New Roman"/>
                <a:cs typeface="Times New Roman"/>
              </a:rPr>
              <a:t>economic cause and </a:t>
            </a:r>
            <a:r>
              <a:rPr dirty="0" sz="1100" spc="5">
                <a:latin typeface="Times New Roman"/>
                <a:cs typeface="Times New Roman"/>
              </a:rPr>
              <a:t>effect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5">
                <a:latin typeface="Times New Roman"/>
                <a:cs typeface="Times New Roman"/>
              </a:rPr>
              <a:t>possibly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work? The </a:t>
            </a:r>
            <a:r>
              <a:rPr dirty="0" sz="1100" spc="5">
                <a:latin typeface="Times New Roman"/>
                <a:cs typeface="Times New Roman"/>
              </a:rPr>
              <a:t>lack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economic  </a:t>
            </a:r>
            <a:r>
              <a:rPr dirty="0" sz="1100" spc="5">
                <a:latin typeface="Times New Roman"/>
                <a:cs typeface="Times New Roman"/>
              </a:rPr>
              <a:t>underpinning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reason </a:t>
            </a:r>
            <a:r>
              <a:rPr dirty="0" sz="1100" spc="5">
                <a:latin typeface="Times New Roman"/>
                <a:cs typeface="Times New Roman"/>
              </a:rPr>
              <a:t>technical indicators of this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are called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witchcraft.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Breadth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Indicators: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Advance-Decline Line (Breadth of the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Market):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advance-decline line measures, </a:t>
            </a:r>
            <a:r>
              <a:rPr dirty="0" sz="1100" spc="10">
                <a:latin typeface="Times New Roman"/>
                <a:cs typeface="Times New Roman"/>
              </a:rPr>
              <a:t>on a cumulative </a:t>
            </a:r>
            <a:r>
              <a:rPr dirty="0" sz="1100" spc="5">
                <a:latin typeface="Times New Roman"/>
                <a:cs typeface="Times New Roman"/>
              </a:rPr>
              <a:t>daily basis, the </a:t>
            </a:r>
            <a:r>
              <a:rPr dirty="0" sz="1100" spc="10">
                <a:latin typeface="Times New Roman"/>
                <a:cs typeface="Times New Roman"/>
              </a:rPr>
              <a:t>net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 the number </a:t>
            </a:r>
            <a:r>
              <a:rPr dirty="0" sz="1100" spc="5">
                <a:latin typeface="Times New Roman"/>
                <a:cs typeface="Times New Roman"/>
              </a:rPr>
              <a:t>of stocks </a:t>
            </a:r>
            <a:r>
              <a:rPr dirty="0" sz="1100" spc="10">
                <a:latin typeface="Times New Roman"/>
                <a:cs typeface="Times New Roman"/>
              </a:rPr>
              <a:t>advancing </a:t>
            </a:r>
            <a:r>
              <a:rPr dirty="0" sz="1100" spc="5">
                <a:latin typeface="Times New Roman"/>
                <a:cs typeface="Times New Roman"/>
              </a:rPr>
              <a:t>in price </a:t>
            </a:r>
            <a:r>
              <a:rPr dirty="0" sz="1100" spc="10">
                <a:latin typeface="Times New Roman"/>
                <a:cs typeface="Times New Roman"/>
              </a:rPr>
              <a:t>and those declining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price for group of stocks  </a:t>
            </a:r>
            <a:r>
              <a:rPr dirty="0" sz="1100" spc="5">
                <a:latin typeface="Times New Roman"/>
                <a:cs typeface="Times New Roman"/>
              </a:rPr>
              <a:t>such as </a:t>
            </a:r>
            <a:r>
              <a:rPr dirty="0" sz="1100" spc="10">
                <a:latin typeface="Times New Roman"/>
                <a:cs typeface="Times New Roman"/>
              </a:rPr>
              <a:t>those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NYSE. </a:t>
            </a:r>
            <a:r>
              <a:rPr dirty="0" sz="1100" spc="5">
                <a:latin typeface="Times New Roman"/>
                <a:cs typeface="Times New Roman"/>
              </a:rPr>
              <a:t>Subtracting </a:t>
            </a:r>
            <a:r>
              <a:rPr dirty="0" sz="1100" spc="10">
                <a:latin typeface="Times New Roman"/>
                <a:cs typeface="Times New Roman"/>
              </a:rPr>
              <a:t>the number </a:t>
            </a:r>
            <a:r>
              <a:rPr dirty="0" sz="1100" spc="5">
                <a:latin typeface="Times New Roman"/>
                <a:cs typeface="Times New Roman"/>
              </a:rPr>
              <a:t>of declines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number of  </a:t>
            </a:r>
            <a:r>
              <a:rPr dirty="0" sz="1100" spc="5">
                <a:latin typeface="Times New Roman"/>
                <a:cs typeface="Times New Roman"/>
              </a:rPr>
              <a:t>advances </a:t>
            </a:r>
            <a:r>
              <a:rPr dirty="0" sz="1100" spc="10">
                <a:latin typeface="Times New Roman"/>
                <a:cs typeface="Times New Roman"/>
              </a:rPr>
              <a:t>produces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net advance for a </a:t>
            </a:r>
            <a:r>
              <a:rPr dirty="0" sz="1100" spc="5">
                <a:latin typeface="Times New Roman"/>
                <a:cs typeface="Times New Roman"/>
              </a:rPr>
              <a:t>given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(which,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course, 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negative). </a:t>
            </a:r>
            <a:r>
              <a:rPr dirty="0" sz="1100" spc="10">
                <a:latin typeface="Times New Roman"/>
                <a:cs typeface="Times New Roman"/>
              </a:rPr>
              <a:t>This  measure </a:t>
            </a:r>
            <a:r>
              <a:rPr dirty="0" sz="1100" spc="15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include </a:t>
            </a:r>
            <a:r>
              <a:rPr dirty="0" sz="1100" spc="10">
                <a:latin typeface="Times New Roman"/>
                <a:cs typeface="Times New Roman"/>
              </a:rPr>
              <a:t>thousands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advance-decline </a:t>
            </a:r>
            <a:r>
              <a:rPr dirty="0" sz="1100" spc="5">
                <a:latin typeface="Times New Roman"/>
                <a:cs typeface="Times New Roman"/>
              </a:rPr>
              <a:t>line, often referred </a:t>
            </a:r>
            <a:r>
              <a:rPr dirty="0" sz="1100" spc="10">
                <a:latin typeface="Times New Roman"/>
                <a:cs typeface="Times New Roman"/>
              </a:rPr>
              <a:t>to as the </a:t>
            </a:r>
            <a:r>
              <a:rPr dirty="0" sz="1100" spc="5">
                <a:latin typeface="Times New Roman"/>
                <a:cs typeface="Times New Roman"/>
              </a:rPr>
              <a:t>breadth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 market, results </a:t>
            </a:r>
            <a:r>
              <a:rPr dirty="0" sz="1100" spc="10">
                <a:latin typeface="Times New Roman"/>
                <a:cs typeface="Times New Roman"/>
              </a:rPr>
              <a:t>from  </a:t>
            </a:r>
            <a:r>
              <a:rPr dirty="0" sz="1100" spc="5">
                <a:latin typeface="Times New Roman"/>
                <a:cs typeface="Times New Roman"/>
              </a:rPr>
              <a:t>plotting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running of these </a:t>
            </a:r>
            <a:r>
              <a:rPr dirty="0" sz="1100" spc="10">
                <a:latin typeface="Times New Roman"/>
                <a:cs typeface="Times New Roman"/>
              </a:rPr>
              <a:t>numbers across </a:t>
            </a:r>
            <a:r>
              <a:rPr dirty="0" sz="1100" spc="5">
                <a:latin typeface="Times New Roman"/>
                <a:cs typeface="Times New Roman"/>
              </a:rPr>
              <a:t>time.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can be based on </a:t>
            </a:r>
            <a:r>
              <a:rPr dirty="0" sz="1100" spc="5">
                <a:latin typeface="Times New Roman"/>
                <a:cs typeface="Times New Roman"/>
              </a:rPr>
              <a:t>daily or </a:t>
            </a:r>
            <a:r>
              <a:rPr dirty="0" sz="1100" spc="10">
                <a:latin typeface="Times New Roman"/>
                <a:cs typeface="Times New Roman"/>
              </a:rPr>
              <a:t>weekly  </a:t>
            </a:r>
            <a:r>
              <a:rPr dirty="0" sz="1100" spc="5">
                <a:latin typeface="Times New Roman"/>
                <a:cs typeface="Times New Roman"/>
              </a:rPr>
              <a:t>figures,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are readily available </a:t>
            </a:r>
            <a:r>
              <a:rPr dirty="0" sz="1100" spc="10">
                <a:latin typeface="Times New Roman"/>
                <a:cs typeface="Times New Roman"/>
              </a:rPr>
              <a:t>from daily </a:t>
            </a:r>
            <a:r>
              <a:rPr dirty="0" sz="1100" spc="5">
                <a:latin typeface="Times New Roman"/>
                <a:cs typeface="Times New Roman"/>
              </a:rPr>
              <a:t>newspaper such as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Journal.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The advance-decline </a:t>
            </a:r>
            <a:r>
              <a:rPr dirty="0" sz="1100" spc="5">
                <a:latin typeface="Times New Roman"/>
                <a:cs typeface="Times New Roman"/>
              </a:rPr>
              <a:t>line is </a:t>
            </a:r>
            <a:r>
              <a:rPr dirty="0" sz="1100" spc="10">
                <a:latin typeface="Times New Roman"/>
                <a:cs typeface="Times New Roman"/>
              </a:rPr>
              <a:t>compared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stock </a:t>
            </a:r>
            <a:r>
              <a:rPr dirty="0" sz="1100" spc="5">
                <a:latin typeface="Times New Roman"/>
                <a:cs typeface="Times New Roman"/>
              </a:rPr>
              <a:t>average,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particular in </a:t>
            </a:r>
            <a:r>
              <a:rPr dirty="0" sz="1100" spc="10">
                <a:latin typeface="Times New Roman"/>
                <a:cs typeface="Times New Roman"/>
              </a:rPr>
              <a:t>DJIA </a:t>
            </a:r>
            <a:r>
              <a:rPr dirty="0" sz="1100" spc="5">
                <a:latin typeface="Times New Roman"/>
                <a:cs typeface="Times New Roman"/>
              </a:rPr>
              <a:t>in order </a:t>
            </a:r>
            <a:r>
              <a:rPr dirty="0" sz="1100" spc="10">
                <a:latin typeface="Times New Roman"/>
                <a:cs typeface="Times New Roman"/>
              </a:rPr>
              <a:t>to  analyze any </a:t>
            </a:r>
            <a:r>
              <a:rPr dirty="0" sz="1100" spc="5">
                <a:latin typeface="Times New Roman"/>
                <a:cs typeface="Times New Roman"/>
              </a:rPr>
              <a:t>divergence that is, to </a:t>
            </a:r>
            <a:r>
              <a:rPr dirty="0" sz="1100" spc="10">
                <a:latin typeface="Times New Roman"/>
                <a:cs typeface="Times New Roman"/>
              </a:rPr>
              <a:t>determine whether movements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indicator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 also </a:t>
            </a:r>
            <a:r>
              <a:rPr dirty="0" sz="1100" spc="5">
                <a:latin typeface="Times New Roman"/>
                <a:cs typeface="Times New Roman"/>
              </a:rPr>
              <a:t>occurred </a:t>
            </a:r>
            <a:r>
              <a:rPr dirty="0" sz="1100" spc="10">
                <a:latin typeface="Times New Roman"/>
                <a:cs typeface="Times New Roman"/>
              </a:rPr>
              <a:t>in the market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whole. </a:t>
            </a:r>
            <a:r>
              <a:rPr dirty="0" sz="1100" spc="10">
                <a:latin typeface="Times New Roman"/>
                <a:cs typeface="Times New Roman"/>
              </a:rPr>
              <a:t>Technicians </a:t>
            </a:r>
            <a:r>
              <a:rPr dirty="0" sz="1100" spc="5">
                <a:latin typeface="Times New Roman"/>
                <a:cs typeface="Times New Roman"/>
              </a:rPr>
              <a:t>believe that </a:t>
            </a:r>
            <a:r>
              <a:rPr dirty="0" sz="1100" spc="10">
                <a:latin typeface="Times New Roman"/>
                <a:cs typeface="Times New Roman"/>
              </a:rPr>
              <a:t>divergence can </a:t>
            </a:r>
            <a:r>
              <a:rPr dirty="0" sz="1100" spc="5">
                <a:latin typeface="Times New Roman"/>
                <a:cs typeface="Times New Roman"/>
              </a:rPr>
              <a:t>signal  that </a:t>
            </a:r>
            <a:r>
              <a:rPr dirty="0" sz="1100" spc="10">
                <a:latin typeface="Times New Roman"/>
                <a:cs typeface="Times New Roman"/>
              </a:rPr>
              <a:t>the trend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change.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advance-decline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averages normally move </a:t>
            </a:r>
            <a:r>
              <a:rPr dirty="0" sz="1100" spc="5">
                <a:latin typeface="Times New Roman"/>
                <a:cs typeface="Times New Roman"/>
              </a:rPr>
              <a:t>together. If both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rising (declining),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is said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technically strong </a:t>
            </a:r>
            <a:r>
              <a:rPr dirty="0" sz="1100" spc="10">
                <a:latin typeface="Times New Roman"/>
                <a:cs typeface="Times New Roman"/>
              </a:rPr>
              <a:t>(weak). </a:t>
            </a: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0">
                <a:latin typeface="Times New Roman"/>
                <a:cs typeface="Times New Roman"/>
              </a:rPr>
              <a:t>advance-  </a:t>
            </a:r>
            <a:r>
              <a:rPr dirty="0" sz="1100" spc="5">
                <a:latin typeface="Times New Roman"/>
                <a:cs typeface="Times New Roman"/>
              </a:rPr>
              <a:t>decline line is rising while the </a:t>
            </a:r>
            <a:r>
              <a:rPr dirty="0" sz="1100" spc="10">
                <a:latin typeface="Times New Roman"/>
                <a:cs typeface="Times New Roman"/>
              </a:rPr>
              <a:t>market average </a:t>
            </a:r>
            <a:r>
              <a:rPr dirty="0" sz="1100" spc="5">
                <a:latin typeface="Times New Roman"/>
                <a:cs typeface="Times New Roman"/>
              </a:rPr>
              <a:t>is declining,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decline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should reverse itself. Particular </a:t>
            </a:r>
            <a:r>
              <a:rPr dirty="0" sz="1100" spc="10">
                <a:latin typeface="Times New Roman"/>
                <a:cs typeface="Times New Roman"/>
              </a:rPr>
              <a:t>attention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paid to </a:t>
            </a:r>
            <a:r>
              <a:rPr dirty="0" sz="1100" spc="10">
                <a:latin typeface="Times New Roman"/>
                <a:cs typeface="Times New Roman"/>
              </a:rPr>
              <a:t>a divergence </a:t>
            </a:r>
            <a:r>
              <a:rPr dirty="0" sz="1100" spc="5">
                <a:latin typeface="Times New Roman"/>
                <a:cs typeface="Times New Roman"/>
              </a:rPr>
              <a:t>between the </a:t>
            </a:r>
            <a:r>
              <a:rPr dirty="0" sz="1100" spc="10">
                <a:latin typeface="Times New Roman"/>
                <a:cs typeface="Times New Roman"/>
              </a:rPr>
              <a:t>two  </a:t>
            </a:r>
            <a:r>
              <a:rPr dirty="0" sz="1100" spc="5">
                <a:latin typeface="Times New Roman"/>
                <a:cs typeface="Times New Roman"/>
              </a:rPr>
              <a:t>during </a:t>
            </a:r>
            <a:r>
              <a:rPr dirty="0" sz="1100" spc="10">
                <a:latin typeface="Times New Roman"/>
                <a:cs typeface="Times New Roman"/>
              </a:rPr>
              <a:t>a bull </a:t>
            </a:r>
            <a:r>
              <a:rPr dirty="0" sz="1100" spc="5">
                <a:latin typeface="Times New Roman"/>
                <a:cs typeface="Times New Roman"/>
              </a:rPr>
              <a:t>market. If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rises while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line </a:t>
            </a:r>
            <a:r>
              <a:rPr dirty="0" sz="1100" spc="10">
                <a:latin typeface="Times New Roman"/>
                <a:cs typeface="Times New Roman"/>
              </a:rPr>
              <a:t>weakens </a:t>
            </a:r>
            <a:r>
              <a:rPr dirty="0" sz="1100" spc="5">
                <a:latin typeface="Times New Roman"/>
                <a:cs typeface="Times New Roman"/>
              </a:rPr>
              <a:t>or declines to reverse itself 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start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declining.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85"/>
              </a:spcBef>
              <a:tabLst>
                <a:tab pos="5176520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</a:t>
            </a:r>
            <a:r>
              <a:rPr dirty="0" sz="1100">
                <a:latin typeface="Times New Roman"/>
                <a:cs typeface="Times New Roman"/>
              </a:rPr>
              <a:t>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right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Universit</a:t>
            </a:r>
            <a:r>
              <a:rPr dirty="0" sz="1100" spc="10">
                <a:latin typeface="Times New Roman"/>
                <a:cs typeface="Times New Roman"/>
              </a:rPr>
              <a:t>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71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74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68595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72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8" y="572391"/>
            <a:ext cx="5335270" cy="87712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New </a:t>
            </a:r>
            <a:r>
              <a:rPr dirty="0" sz="1100" spc="10" b="1">
                <a:latin typeface="Times New Roman"/>
                <a:cs typeface="Times New Roman"/>
              </a:rPr>
              <a:t>High and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Lows: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Part of </a:t>
            </a:r>
            <a:r>
              <a:rPr dirty="0" sz="1100" spc="10">
                <a:latin typeface="Times New Roman"/>
                <a:cs typeface="Times New Roman"/>
              </a:rPr>
              <a:t>the information reported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NYSE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other stocks is </a:t>
            </a:r>
            <a:r>
              <a:rPr dirty="0" sz="1100" spc="10">
                <a:latin typeface="Times New Roman"/>
                <a:cs typeface="Times New Roman"/>
              </a:rPr>
              <a:t>the 52-week high and low  prices for each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0">
                <a:latin typeface="Times New Roman"/>
                <a:cs typeface="Times New Roman"/>
              </a:rPr>
              <a:t>Technicians regard the </a:t>
            </a:r>
            <a:r>
              <a:rPr dirty="0" sz="1100" spc="5">
                <a:latin typeface="Times New Roman"/>
                <a:cs typeface="Times New Roman"/>
              </a:rPr>
              <a:t>market as bullish </a:t>
            </a:r>
            <a:r>
              <a:rPr dirty="0" sz="1100" spc="10">
                <a:latin typeface="Times New Roman"/>
                <a:cs typeface="Times New Roman"/>
              </a:rPr>
              <a:t>when a </a:t>
            </a:r>
            <a:r>
              <a:rPr dirty="0" sz="1100" spc="5">
                <a:latin typeface="Times New Roman"/>
                <a:cs typeface="Times New Roman"/>
              </a:rPr>
              <a:t>significant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 stocks each day hit </a:t>
            </a:r>
            <a:r>
              <a:rPr dirty="0" sz="1100" spc="10">
                <a:latin typeface="Times New Roman"/>
                <a:cs typeface="Times New Roman"/>
              </a:rPr>
              <a:t>52-week </a:t>
            </a:r>
            <a:r>
              <a:rPr dirty="0" sz="1100" spc="5">
                <a:latin typeface="Times New Roman"/>
                <a:cs typeface="Times New Roman"/>
              </a:rPr>
              <a:t>highs.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other hand, technicians see rising market </a:t>
            </a:r>
            <a:r>
              <a:rPr dirty="0" sz="1100" spc="10">
                <a:latin typeface="Times New Roman"/>
                <a:cs typeface="Times New Roman"/>
              </a:rPr>
              <a:t>indexes  and few </a:t>
            </a:r>
            <a:r>
              <a:rPr dirty="0" sz="1100" spc="5">
                <a:latin typeface="Times New Roman"/>
                <a:cs typeface="Times New Roman"/>
              </a:rPr>
              <a:t>stocks hitting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highs as </a:t>
            </a:r>
            <a:r>
              <a:rPr dirty="0" sz="1100" spc="10">
                <a:latin typeface="Times New Roman"/>
                <a:cs typeface="Times New Roman"/>
              </a:rPr>
              <a:t>a troublesome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sign.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Volume: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Volume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accepted </a:t>
            </a:r>
            <a:r>
              <a:rPr dirty="0" sz="1100" spc="5">
                <a:latin typeface="Times New Roman"/>
                <a:cs typeface="Times New Roman"/>
              </a:rPr>
              <a:t>part of </a:t>
            </a:r>
            <a:r>
              <a:rPr dirty="0" sz="1100" spc="10">
                <a:latin typeface="Times New Roman"/>
                <a:cs typeface="Times New Roman"/>
              </a:rPr>
              <a:t>technical </a:t>
            </a:r>
            <a:r>
              <a:rPr dirty="0" sz="1100" spc="5">
                <a:latin typeface="Times New Roman"/>
                <a:cs typeface="Times New Roman"/>
              </a:rPr>
              <a:t>analysis. </a:t>
            </a:r>
            <a:r>
              <a:rPr dirty="0" sz="1100" spc="10">
                <a:latin typeface="Times New Roman"/>
                <a:cs typeface="Times New Roman"/>
              </a:rPr>
              <a:t>High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volume,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things being  </a:t>
            </a:r>
            <a:r>
              <a:rPr dirty="0" sz="1100" spc="5">
                <a:latin typeface="Times New Roman"/>
                <a:cs typeface="Times New Roman"/>
              </a:rPr>
              <a:t>equal, is generally regarded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bullish sign. </a:t>
            </a:r>
            <a:r>
              <a:rPr dirty="0" sz="1100" spc="10">
                <a:latin typeface="Times New Roman"/>
                <a:cs typeface="Times New Roman"/>
              </a:rPr>
              <a:t>Heavy volume combined </a:t>
            </a:r>
            <a:r>
              <a:rPr dirty="0" sz="1100" spc="5">
                <a:latin typeface="Times New Roman"/>
                <a:cs typeface="Times New Roman"/>
              </a:rPr>
              <a:t>with rising prices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more bullish.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Sentiment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Indicators: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Short-Interest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short interest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 is 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shares that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sold </a:t>
            </a:r>
            <a:r>
              <a:rPr dirty="0" sz="1100" spc="10">
                <a:latin typeface="Times New Roman"/>
                <a:cs typeface="Times New Roman"/>
              </a:rPr>
              <a:t>short </a:t>
            </a:r>
            <a:r>
              <a:rPr dirty="0" sz="1100" spc="5">
                <a:latin typeface="Times New Roman"/>
                <a:cs typeface="Times New Roman"/>
              </a:rPr>
              <a:t>but not </a:t>
            </a:r>
            <a:r>
              <a:rPr dirty="0" sz="1100" spc="10">
                <a:latin typeface="Times New Roman"/>
                <a:cs typeface="Times New Roman"/>
              </a:rPr>
              <a:t>yet  bought back. The </a:t>
            </a:r>
            <a:r>
              <a:rPr dirty="0" sz="1100" spc="5">
                <a:latin typeface="Times New Roman"/>
                <a:cs typeface="Times New Roman"/>
              </a:rPr>
              <a:t>short interest ratio </a:t>
            </a:r>
            <a:r>
              <a:rPr dirty="0" sz="1100" spc="10">
                <a:latin typeface="Times New Roman"/>
                <a:cs typeface="Times New Roman"/>
              </a:rPr>
              <a:t>can be defined </a:t>
            </a:r>
            <a:r>
              <a:rPr dirty="0" sz="1100" spc="5">
                <a:latin typeface="Times New Roman"/>
                <a:cs typeface="Times New Roman"/>
              </a:rPr>
              <a:t>relative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shares outstanding or </a:t>
            </a:r>
            <a:r>
              <a:rPr dirty="0" sz="1100" spc="10">
                <a:latin typeface="Times New Roman"/>
                <a:cs typeface="Times New Roman"/>
              </a:rPr>
              <a:t>average  </a:t>
            </a:r>
            <a:r>
              <a:rPr dirty="0" sz="1100" spc="5">
                <a:latin typeface="Times New Roman"/>
                <a:cs typeface="Times New Roman"/>
              </a:rPr>
              <a:t>daily volume, as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34417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Short </a:t>
            </a:r>
            <a:r>
              <a:rPr dirty="0" sz="1100" spc="5" b="1">
                <a:latin typeface="Times New Roman"/>
                <a:cs typeface="Times New Roman"/>
              </a:rPr>
              <a:t>interest ratio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Total </a:t>
            </a:r>
            <a:r>
              <a:rPr dirty="0" sz="1100" spc="10" b="1">
                <a:latin typeface="Times New Roman"/>
                <a:cs typeface="Times New Roman"/>
              </a:rPr>
              <a:t>shares </a:t>
            </a:r>
            <a:r>
              <a:rPr dirty="0" sz="1100" spc="5" b="1">
                <a:latin typeface="Times New Roman"/>
                <a:cs typeface="Times New Roman"/>
              </a:rPr>
              <a:t>sold short / </a:t>
            </a:r>
            <a:r>
              <a:rPr dirty="0" sz="1100" spc="10" b="1">
                <a:latin typeface="Times New Roman"/>
                <a:cs typeface="Times New Roman"/>
              </a:rPr>
              <a:t>Average daily </a:t>
            </a:r>
            <a:r>
              <a:rPr dirty="0" sz="1100" spc="5" b="1">
                <a:latin typeface="Times New Roman"/>
                <a:cs typeface="Times New Roman"/>
              </a:rPr>
              <a:t>trading</a:t>
            </a:r>
            <a:r>
              <a:rPr dirty="0" sz="1100" spc="3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volume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NYSE, </a:t>
            </a:r>
            <a:r>
              <a:rPr dirty="0" sz="1100" spc="15">
                <a:latin typeface="Times New Roman"/>
                <a:cs typeface="Times New Roman"/>
              </a:rPr>
              <a:t>Amex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5">
                <a:latin typeface="Times New Roman"/>
                <a:cs typeface="Times New Roman"/>
              </a:rPr>
              <a:t>report the </a:t>
            </a:r>
            <a:r>
              <a:rPr dirty="0" sz="1100" spc="10">
                <a:latin typeface="Times New Roman"/>
                <a:cs typeface="Times New Roman"/>
              </a:rPr>
              <a:t>short </a:t>
            </a:r>
            <a:r>
              <a:rPr dirty="0" sz="1100" spc="5">
                <a:latin typeface="Times New Roman"/>
                <a:cs typeface="Times New Roman"/>
              </a:rPr>
              <a:t>interest monthly for each stock. </a:t>
            </a:r>
            <a:r>
              <a:rPr dirty="0" sz="1100" spc="15">
                <a:latin typeface="Times New Roman"/>
                <a:cs typeface="Times New Roman"/>
              </a:rPr>
              <a:t>The  NYSE </a:t>
            </a:r>
            <a:r>
              <a:rPr dirty="0" sz="1100" spc="10">
                <a:latin typeface="Times New Roman"/>
                <a:cs typeface="Times New Roman"/>
              </a:rPr>
              <a:t>and Amex indicate </a:t>
            </a:r>
            <a:r>
              <a:rPr dirty="0" sz="1100" spc="5">
                <a:latin typeface="Times New Roman"/>
                <a:cs typeface="Times New Roman"/>
              </a:rPr>
              <a:t>those securities </a:t>
            </a:r>
            <a:r>
              <a:rPr dirty="0" sz="1100" spc="10">
                <a:latin typeface="Times New Roman"/>
                <a:cs typeface="Times New Roman"/>
              </a:rPr>
              <a:t>where arbitrage or </a:t>
            </a:r>
            <a:r>
              <a:rPr dirty="0" sz="1100" spc="5">
                <a:latin typeface="Times New Roman"/>
                <a:cs typeface="Times New Roman"/>
              </a:rPr>
              <a:t>hedging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important, </a:t>
            </a:r>
            <a:r>
              <a:rPr dirty="0" sz="1100" spc="10">
                <a:latin typeface="Times New Roman"/>
                <a:cs typeface="Times New Roman"/>
              </a:rPr>
              <a:t>but  </a:t>
            </a:r>
            <a:r>
              <a:rPr dirty="0" sz="1100" spc="5">
                <a:latin typeface="Times New Roman"/>
                <a:cs typeface="Times New Roman"/>
              </a:rPr>
              <a:t>the significant of these activities </a:t>
            </a:r>
            <a:r>
              <a:rPr dirty="0" sz="1100" spc="10">
                <a:latin typeface="Times New Roman"/>
                <a:cs typeface="Times New Roman"/>
              </a:rPr>
              <a:t>cannot be determined. For </a:t>
            </a:r>
            <a:r>
              <a:rPr dirty="0" sz="1100" spc="5">
                <a:latin typeface="Times New Roman"/>
                <a:cs typeface="Times New Roman"/>
              </a:rPr>
              <a:t>investors interested in th short  interest, </a:t>
            </a:r>
            <a:r>
              <a:rPr dirty="0" sz="1100" spc="10">
                <a:latin typeface="Times New Roman"/>
                <a:cs typeface="Times New Roman"/>
              </a:rPr>
              <a:t>each month.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Wall Street Journal reports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Amex </a:t>
            </a:r>
            <a:r>
              <a:rPr dirty="0" sz="1100" spc="10">
                <a:latin typeface="Times New Roman"/>
                <a:cs typeface="Times New Roman"/>
              </a:rPr>
              <a:t>issues for which a  </a:t>
            </a:r>
            <a:r>
              <a:rPr dirty="0" sz="1100" spc="5">
                <a:latin typeface="Times New Roman"/>
                <a:cs typeface="Times New Roman"/>
              </a:rPr>
              <a:t>short interest position of at least </a:t>
            </a:r>
            <a:r>
              <a:rPr dirty="0" sz="1100" spc="10">
                <a:latin typeface="Times New Roman"/>
                <a:cs typeface="Times New Roman"/>
              </a:rPr>
              <a:t>100,000 </a:t>
            </a:r>
            <a:r>
              <a:rPr dirty="0" sz="1100" spc="5">
                <a:latin typeface="Times New Roman"/>
                <a:cs typeface="Times New Roman"/>
              </a:rPr>
              <a:t>shares existed or for </a:t>
            </a:r>
            <a:r>
              <a:rPr dirty="0" sz="1100" spc="10">
                <a:latin typeface="Times New Roman"/>
                <a:cs typeface="Times New Roman"/>
              </a:rPr>
              <a:t>which a </a:t>
            </a:r>
            <a:r>
              <a:rPr dirty="0" sz="1100" spc="5">
                <a:latin typeface="Times New Roman"/>
                <a:cs typeface="Times New Roman"/>
              </a:rPr>
              <a:t>short position </a:t>
            </a:r>
            <a:r>
              <a:rPr dirty="0" sz="1100" spc="10">
                <a:latin typeface="Times New Roman"/>
                <a:cs typeface="Times New Roman"/>
              </a:rPr>
              <a:t>change 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50,000 </a:t>
            </a:r>
            <a:r>
              <a:rPr dirty="0" sz="1100" spc="5">
                <a:latin typeface="Times New Roman"/>
                <a:cs typeface="Times New Roman"/>
              </a:rPr>
              <a:t>shares occurred </a:t>
            </a:r>
            <a:r>
              <a:rPr dirty="0" sz="1100" spc="10">
                <a:latin typeface="Times New Roman"/>
                <a:cs typeface="Times New Roman"/>
              </a:rPr>
              <a:t>from the previous </a:t>
            </a:r>
            <a:r>
              <a:rPr dirty="0" sz="1100" spc="5">
                <a:latin typeface="Times New Roman"/>
                <a:cs typeface="Times New Roman"/>
              </a:rPr>
              <a:t>month.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list of stocks with </a:t>
            </a:r>
            <a:r>
              <a:rPr dirty="0" sz="1100" spc="10">
                <a:latin typeface="Times New Roman"/>
                <a:cs typeface="Times New Roman"/>
              </a:rPr>
              <a:t>the largest </a:t>
            </a:r>
            <a:r>
              <a:rPr dirty="0" sz="1100" spc="5">
                <a:latin typeface="Times New Roman"/>
                <a:cs typeface="Times New Roman"/>
              </a:rPr>
              <a:t>short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ratios </a:t>
            </a:r>
            <a:r>
              <a:rPr dirty="0" sz="1100" spc="5">
                <a:latin typeface="Times New Roman"/>
                <a:cs typeface="Times New Roman"/>
              </a:rPr>
              <a:t>broken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found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u="sng" sz="1100" spc="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www.trading-ideas.com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effect,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ratio indicates </a:t>
            </a:r>
            <a:r>
              <a:rPr dirty="0" sz="1100" spc="10">
                <a:latin typeface="Times New Roman"/>
                <a:cs typeface="Times New Roman"/>
              </a:rPr>
              <a:t>the 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days </a:t>
            </a:r>
            <a:r>
              <a:rPr dirty="0" sz="1100" spc="5">
                <a:latin typeface="Times New Roman"/>
                <a:cs typeface="Times New Roman"/>
              </a:rPr>
              <a:t>necessary to </a:t>
            </a:r>
            <a:r>
              <a:rPr dirty="0" sz="1100" spc="10">
                <a:latin typeface="Times New Roman"/>
                <a:cs typeface="Times New Roman"/>
              </a:rPr>
              <a:t>“work off” the </a:t>
            </a:r>
            <a:r>
              <a:rPr dirty="0" sz="1100" spc="5">
                <a:latin typeface="Times New Roman"/>
                <a:cs typeface="Times New Roman"/>
              </a:rPr>
              <a:t>current short  interest. It is considered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measure </a:t>
            </a:r>
            <a:r>
              <a:rPr dirty="0" sz="1100" spc="5">
                <a:latin typeface="Times New Roman"/>
                <a:cs typeface="Times New Roman"/>
              </a:rPr>
              <a:t>of investor sentiment, </a:t>
            </a:r>
            <a:r>
              <a:rPr dirty="0" sz="1100" spc="10">
                <a:latin typeface="Times New Roman"/>
                <a:cs typeface="Times New Roman"/>
              </a:rPr>
              <a:t>and many investors continue  </a:t>
            </a:r>
            <a:r>
              <a:rPr dirty="0" sz="1100" spc="5">
                <a:latin typeface="Times New Roman"/>
                <a:cs typeface="Times New Roman"/>
              </a:rPr>
              <a:t>to refer to </a:t>
            </a:r>
            <a:r>
              <a:rPr dirty="0" sz="1100">
                <a:latin typeface="Times New Roman"/>
                <a:cs typeface="Times New Roman"/>
              </a:rPr>
              <a:t>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Investors sell short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they expect prices to </a:t>
            </a:r>
            <a:r>
              <a:rPr dirty="0" sz="1100" spc="10">
                <a:latin typeface="Times New Roman"/>
                <a:cs typeface="Times New Roman"/>
              </a:rPr>
              <a:t>decline; </a:t>
            </a:r>
            <a:r>
              <a:rPr dirty="0" sz="1100" spc="5">
                <a:latin typeface="Times New Roman"/>
                <a:cs typeface="Times New Roman"/>
              </a:rPr>
              <a:t>therefore, it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appear the higher  the short interest, </a:t>
            </a:r>
            <a:r>
              <a:rPr dirty="0" sz="1100" spc="10">
                <a:latin typeface="Times New Roman"/>
                <a:cs typeface="Times New Roman"/>
              </a:rPr>
              <a:t>the more </a:t>
            </a:r>
            <a:r>
              <a:rPr dirty="0" sz="1100" spc="5">
                <a:latin typeface="Times New Roman"/>
                <a:cs typeface="Times New Roman"/>
              </a:rPr>
              <a:t>investors are </a:t>
            </a:r>
            <a:r>
              <a:rPr dirty="0" sz="1100" spc="10">
                <a:latin typeface="Times New Roman"/>
                <a:cs typeface="Times New Roman"/>
              </a:rPr>
              <a:t>expecting a decline.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short interest position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should indicate strong negative sentiments </a:t>
            </a:r>
            <a:r>
              <a:rPr dirty="0" sz="1100" spc="10">
                <a:latin typeface="Times New Roman"/>
                <a:cs typeface="Times New Roman"/>
              </a:rPr>
              <a:t>against a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Many technical analysts </a:t>
            </a:r>
            <a:r>
              <a:rPr dirty="0" sz="1100" spc="5">
                <a:latin typeface="Times New Roman"/>
                <a:cs typeface="Times New Roman"/>
              </a:rPr>
              <a:t>interpret </a:t>
            </a:r>
            <a:r>
              <a:rPr dirty="0" sz="1100" spc="10">
                <a:latin typeface="Times New Roman"/>
                <a:cs typeface="Times New Roman"/>
              </a:rPr>
              <a:t>this ratio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opposite </a:t>
            </a:r>
            <a:r>
              <a:rPr dirty="0" sz="1100" spc="10">
                <a:latin typeface="Times New Roman"/>
                <a:cs typeface="Times New Roman"/>
              </a:rPr>
              <a:t>manner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contrarian indicator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high short interest ratio is taken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bullish sign, </a:t>
            </a:r>
            <a:r>
              <a:rPr dirty="0" sz="1100" spc="10">
                <a:latin typeface="Times New Roman"/>
                <a:cs typeface="Times New Roman"/>
              </a:rPr>
              <a:t>because the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shares sold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short represents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 </a:t>
            </a:r>
            <a:r>
              <a:rPr dirty="0" sz="1100" spc="10">
                <a:latin typeface="Times New Roman"/>
                <a:cs typeface="Times New Roman"/>
              </a:rPr>
              <a:t>number o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that must be </a:t>
            </a:r>
            <a:r>
              <a:rPr dirty="0" sz="1100" spc="5">
                <a:latin typeface="Times New Roman"/>
                <a:cs typeface="Times New Roman"/>
              </a:rPr>
              <a:t>repurchased in order to close </a:t>
            </a:r>
            <a:r>
              <a:rPr dirty="0" sz="1100" spc="10">
                <a:latin typeface="Times New Roman"/>
                <a:cs typeface="Times New Roman"/>
              </a:rPr>
              <a:t>out the  </a:t>
            </a:r>
            <a:r>
              <a:rPr dirty="0" sz="1100" spc="5">
                <a:latin typeface="Times New Roman"/>
                <a:cs typeface="Times New Roman"/>
              </a:rPr>
              <a:t>short sales. In effect,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short seller </a:t>
            </a:r>
            <a:r>
              <a:rPr dirty="0" sz="1100" spc="10">
                <a:latin typeface="Times New Roman"/>
                <a:cs typeface="Times New Roman"/>
              </a:rPr>
              <a:t>must repurchase regardless of whether or not his or </a:t>
            </a:r>
            <a:r>
              <a:rPr dirty="0" sz="1100" spc="5">
                <a:latin typeface="Times New Roman"/>
                <a:cs typeface="Times New Roman"/>
              </a:rPr>
              <a:t>her  expectations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correct.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larger the short interest ratio,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larger the potential </a:t>
            </a:r>
            <a:r>
              <a:rPr dirty="0" sz="1100" spc="10">
                <a:latin typeface="Times New Roman"/>
                <a:cs typeface="Times New Roman"/>
              </a:rPr>
              <a:t>demand  </a:t>
            </a:r>
            <a:r>
              <a:rPr dirty="0" sz="1100" spc="5">
                <a:latin typeface="Times New Roman"/>
                <a:cs typeface="Times New Roman"/>
              </a:rPr>
              <a:t>that is indicated. Therefore, an increase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ratio indicates </a:t>
            </a:r>
            <a:r>
              <a:rPr dirty="0" sz="1100" spc="10">
                <a:latin typeface="Times New Roman"/>
                <a:cs typeface="Times New Roman"/>
              </a:rPr>
              <a:t>more “pent-up” demand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shares that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been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shorted.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short interest ratio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given </a:t>
            </a:r>
            <a:r>
              <a:rPr dirty="0" sz="1100" spc="10">
                <a:latin typeface="Times New Roman"/>
                <a:cs typeface="Times New Roman"/>
              </a:rPr>
              <a:t>method should be interrupted in relation to </a:t>
            </a:r>
            <a:r>
              <a:rPr dirty="0" sz="1100" spc="5">
                <a:latin typeface="Times New Roman"/>
                <a:cs typeface="Times New Roman"/>
              </a:rPr>
              <a:t>historical  boundaries,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historically </a:t>
            </a:r>
            <a:r>
              <a:rPr dirty="0" sz="1100" spc="10">
                <a:latin typeface="Times New Roman"/>
                <a:cs typeface="Times New Roman"/>
              </a:rPr>
              <a:t>were in the range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1 to 2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NYSE.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problem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that  the </a:t>
            </a:r>
            <a:r>
              <a:rPr dirty="0" sz="1100" spc="5">
                <a:latin typeface="Times New Roman"/>
                <a:cs typeface="Times New Roman"/>
              </a:rPr>
              <a:t>boundaries keep </a:t>
            </a:r>
            <a:r>
              <a:rPr dirty="0" sz="1100" spc="10">
                <a:latin typeface="Times New Roman"/>
                <a:cs typeface="Times New Roman"/>
              </a:rPr>
              <a:t>changing.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1960s, </a:t>
            </a:r>
            <a:r>
              <a:rPr dirty="0" sz="1100" spc="10">
                <a:latin typeface="Times New Roman"/>
                <a:cs typeface="Times New Roman"/>
              </a:rPr>
              <a:t>1970s and </a:t>
            </a:r>
            <a:r>
              <a:rPr dirty="0" sz="1100" spc="5">
                <a:latin typeface="Times New Roman"/>
                <a:cs typeface="Times New Roman"/>
              </a:rPr>
              <a:t>1980s,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of 2 was </a:t>
            </a:r>
            <a:r>
              <a:rPr dirty="0" sz="1100" spc="5">
                <a:latin typeface="Times New Roman"/>
                <a:cs typeface="Times New Roman"/>
              </a:rPr>
              <a:t>bullish. </a:t>
            </a:r>
            <a:r>
              <a:rPr dirty="0" sz="1100" spc="10">
                <a:latin typeface="Times New Roman"/>
                <a:cs typeface="Times New Roman"/>
              </a:rPr>
              <a:t>More  </a:t>
            </a:r>
            <a:r>
              <a:rPr dirty="0" sz="1100" spc="5">
                <a:latin typeface="Times New Roman"/>
                <a:cs typeface="Times New Roman"/>
              </a:rPr>
              <a:t>recently, the ratio </a:t>
            </a:r>
            <a:r>
              <a:rPr dirty="0" sz="1100" spc="10">
                <a:latin typeface="Times New Roman"/>
                <a:cs typeface="Times New Roman"/>
              </a:rPr>
              <a:t>has been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3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6 range </a:t>
            </a:r>
            <a:r>
              <a:rPr dirty="0" sz="1100" spc="5">
                <a:latin typeface="Times New Roman"/>
                <a:cs typeface="Times New Roman"/>
              </a:rPr>
              <a:t>regardless of the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Mutual Fund</a:t>
            </a:r>
            <a:r>
              <a:rPr dirty="0" sz="1100" spc="5" b="1">
                <a:latin typeface="Times New Roman"/>
                <a:cs typeface="Times New Roman"/>
              </a:rPr>
              <a:t> Liquidity: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6989"/>
            <a:ext cx="5336540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4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Several </a:t>
            </a:r>
            <a:r>
              <a:rPr dirty="0" sz="1100" spc="10">
                <a:latin typeface="Times New Roman"/>
                <a:cs typeface="Times New Roman"/>
              </a:rPr>
              <a:t>indicators are </a:t>
            </a:r>
            <a:r>
              <a:rPr dirty="0" sz="1100" spc="5">
                <a:latin typeface="Times New Roman"/>
                <a:cs typeface="Times New Roman"/>
              </a:rPr>
              <a:t>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of contrary investing.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idea </a:t>
            </a:r>
            <a:r>
              <a:rPr dirty="0" sz="1100" spc="5">
                <a:latin typeface="Times New Roman"/>
                <a:cs typeface="Times New Roman"/>
              </a:rPr>
              <a:t>is to </a:t>
            </a:r>
            <a:r>
              <a:rPr dirty="0" sz="1100" spc="10">
                <a:latin typeface="Times New Roman"/>
                <a:cs typeface="Times New Roman"/>
              </a:rPr>
              <a:t>trade  </a:t>
            </a:r>
            <a:r>
              <a:rPr dirty="0" sz="1100" spc="5">
                <a:latin typeface="Times New Roman"/>
                <a:cs typeface="Times New Roman"/>
              </a:rPr>
              <a:t>contrary to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investors,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supposedly almost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lose.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old idea on </a:t>
            </a:r>
            <a:r>
              <a:rPr dirty="0" sz="1100" spc="5">
                <a:latin typeface="Times New Roman"/>
                <a:cs typeface="Times New Roman"/>
              </a:rPr>
              <a:t>Wall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Street, </a:t>
            </a:r>
            <a:r>
              <a:rPr dirty="0" sz="1100" spc="10">
                <a:latin typeface="Times New Roman"/>
                <a:cs typeface="Times New Roman"/>
              </a:rPr>
              <a:t>and over the year </a:t>
            </a:r>
            <a:r>
              <a:rPr dirty="0" sz="1100" spc="5">
                <a:latin typeface="Times New Roman"/>
                <a:cs typeface="Times New Roman"/>
              </a:rPr>
              <a:t>technicians </a:t>
            </a:r>
            <a:r>
              <a:rPr dirty="0" sz="1100" spc="10">
                <a:latin typeface="Times New Roman"/>
                <a:cs typeface="Times New Roman"/>
              </a:rPr>
              <a:t>have developed several </a:t>
            </a:r>
            <a:r>
              <a:rPr dirty="0" sz="1100" spc="5">
                <a:latin typeface="Times New Roman"/>
                <a:cs typeface="Times New Roman"/>
              </a:rPr>
              <a:t>measures designed to capitalize 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this concept. </a:t>
            </a:r>
            <a:r>
              <a:rPr dirty="0" sz="1100" spc="10">
                <a:latin typeface="Times New Roman"/>
                <a:cs typeface="Times New Roman"/>
              </a:rPr>
              <a:t>As mentioned above, the </a:t>
            </a:r>
            <a:r>
              <a:rPr dirty="0" sz="1100" spc="5">
                <a:latin typeface="Times New Roman"/>
                <a:cs typeface="Times New Roman"/>
              </a:rPr>
              <a:t>short interest is often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contrarian  indicator, with high short </a:t>
            </a:r>
            <a:r>
              <a:rPr dirty="0" sz="1100" spc="10">
                <a:latin typeface="Times New Roman"/>
                <a:cs typeface="Times New Roman"/>
              </a:rPr>
              <a:t>levels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stock viewed </a:t>
            </a:r>
            <a:r>
              <a:rPr dirty="0" sz="1100" spc="5">
                <a:latin typeface="Times New Roman"/>
                <a:cs typeface="Times New Roman"/>
              </a:rPr>
              <a:t>as being overly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pessimistic.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Mutual fund </a:t>
            </a:r>
            <a:r>
              <a:rPr dirty="0" sz="1100" spc="5">
                <a:latin typeface="Times New Roman"/>
                <a:cs typeface="Times New Roman"/>
              </a:rPr>
              <a:t>liquidity </a:t>
            </a:r>
            <a:r>
              <a:rPr dirty="0" sz="1100" spc="10">
                <a:latin typeface="Times New Roman"/>
                <a:cs typeface="Times New Roman"/>
              </a:rPr>
              <a:t>can be used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contrary opinion technique. </a:t>
            </a:r>
            <a:r>
              <a:rPr dirty="0" sz="1100" spc="10">
                <a:latin typeface="Times New Roman"/>
                <a:cs typeface="Times New Roman"/>
              </a:rPr>
              <a:t>Under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scenario,  mutual funds are viewed </a:t>
            </a:r>
            <a:r>
              <a:rPr dirty="0" sz="1100" spc="5">
                <a:latin typeface="Times New Roman"/>
                <a:cs typeface="Times New Roman"/>
              </a:rPr>
              <a:t>I </a:t>
            </a:r>
            <a:r>
              <a:rPr dirty="0" sz="1100" spc="10">
                <a:latin typeface="Times New Roman"/>
                <a:cs typeface="Times New Roman"/>
              </a:rPr>
              <a:t>a manner </a:t>
            </a:r>
            <a:r>
              <a:rPr dirty="0" sz="1100" spc="5">
                <a:latin typeface="Times New Roman"/>
                <a:cs typeface="Times New Roman"/>
              </a:rPr>
              <a:t>similar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odd </a:t>
            </a:r>
            <a:r>
              <a:rPr dirty="0" sz="1100" spc="5">
                <a:latin typeface="Times New Roman"/>
                <a:cs typeface="Times New Roman"/>
              </a:rPr>
              <a:t>- lotters,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presumed to act  </a:t>
            </a:r>
            <a:r>
              <a:rPr dirty="0" sz="1100" spc="5">
                <a:latin typeface="Times New Roman"/>
                <a:cs typeface="Times New Roman"/>
              </a:rPr>
              <a:t>incorrectly before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 turning point. Therefore, </a:t>
            </a:r>
            <a:r>
              <a:rPr dirty="0" sz="1100" spc="10">
                <a:latin typeface="Times New Roman"/>
                <a:cs typeface="Times New Roman"/>
              </a:rPr>
              <a:t>when mutual fund </a:t>
            </a:r>
            <a:r>
              <a:rPr dirty="0" sz="1100" spc="5">
                <a:latin typeface="Times New Roman"/>
                <a:cs typeface="Times New Roman"/>
              </a:rPr>
              <a:t>liquidity is low  </a:t>
            </a:r>
            <a:r>
              <a:rPr dirty="0" sz="1100" spc="10">
                <a:latin typeface="Times New Roman"/>
                <a:cs typeface="Times New Roman"/>
              </a:rPr>
              <a:t>because the </a:t>
            </a:r>
            <a:r>
              <a:rPr dirty="0" sz="1100" spc="5">
                <a:latin typeface="Times New Roman"/>
                <a:cs typeface="Times New Roman"/>
              </a:rPr>
              <a:t>funds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fully </a:t>
            </a:r>
            <a:r>
              <a:rPr dirty="0" sz="1100" spc="10">
                <a:latin typeface="Times New Roman"/>
                <a:cs typeface="Times New Roman"/>
              </a:rPr>
              <a:t>invested, </a:t>
            </a:r>
            <a:r>
              <a:rPr dirty="0" sz="1100" spc="5">
                <a:latin typeface="Times New Roman"/>
                <a:cs typeface="Times New Roman"/>
              </a:rPr>
              <a:t>contrarian </a:t>
            </a:r>
            <a:r>
              <a:rPr dirty="0" sz="1100" spc="10">
                <a:latin typeface="Times New Roman"/>
                <a:cs typeface="Times New Roman"/>
              </a:rPr>
              <a:t>believes that the market </a:t>
            </a:r>
            <a:r>
              <a:rPr dirty="0" sz="1100" spc="5">
                <a:latin typeface="Times New Roman"/>
                <a:cs typeface="Times New Roman"/>
              </a:rPr>
              <a:t>is at, or </a:t>
            </a:r>
            <a:r>
              <a:rPr dirty="0" sz="1100" spc="10">
                <a:latin typeface="Times New Roman"/>
                <a:cs typeface="Times New Roman"/>
              </a:rPr>
              <a:t>near a </a:t>
            </a:r>
            <a:r>
              <a:rPr dirty="0" sz="1100" spc="5">
                <a:latin typeface="Times New Roman"/>
                <a:cs typeface="Times New Roman"/>
              </a:rPr>
              <a:t>peak.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funds should </a:t>
            </a:r>
            <a:r>
              <a:rPr dirty="0" sz="1100" spc="10">
                <a:latin typeface="Times New Roman"/>
                <a:cs typeface="Times New Roman"/>
              </a:rPr>
              <a:t>be building up </a:t>
            </a:r>
            <a:r>
              <a:rPr dirty="0" sz="1100" spc="5">
                <a:latin typeface="Times New Roman"/>
                <a:cs typeface="Times New Roman"/>
              </a:rPr>
              <a:t>cash (liquidity); </a:t>
            </a:r>
            <a:r>
              <a:rPr dirty="0" sz="1100" spc="10">
                <a:latin typeface="Times New Roman"/>
                <a:cs typeface="Times New Roman"/>
              </a:rPr>
              <a:t>instead, they </a:t>
            </a:r>
            <a:r>
              <a:rPr dirty="0" sz="1100" spc="5">
                <a:latin typeface="Times New Roman"/>
                <a:cs typeface="Times New Roman"/>
              </a:rPr>
              <a:t>are extremely bullish </a:t>
            </a:r>
            <a:r>
              <a:rPr dirty="0" sz="1100" spc="10">
                <a:latin typeface="Times New Roman"/>
                <a:cs typeface="Times New Roman"/>
              </a:rPr>
              <a:t>and are  </a:t>
            </a:r>
            <a:r>
              <a:rPr dirty="0" sz="1100" spc="5">
                <a:latin typeface="Times New Roman"/>
                <a:cs typeface="Times New Roman"/>
              </a:rPr>
              <a:t>fully invested. Conversely,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funds hold large liquid reserves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suggests that they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bearish. Contrarians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consider this </a:t>
            </a:r>
            <a:r>
              <a:rPr dirty="0" sz="1100" spc="10">
                <a:latin typeface="Times New Roman"/>
                <a:cs typeface="Times New Roman"/>
              </a:rPr>
              <a:t>a good </a:t>
            </a:r>
            <a:r>
              <a:rPr dirty="0" sz="1100" spc="5">
                <a:latin typeface="Times New Roman"/>
                <a:cs typeface="Times New Roman"/>
              </a:rPr>
              <a:t>time to </a:t>
            </a:r>
            <a:r>
              <a:rPr dirty="0" sz="1100" spc="10">
                <a:latin typeface="Times New Roman"/>
                <a:cs typeface="Times New Roman"/>
              </a:rPr>
              <a:t>buy,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the market may be </a:t>
            </a:r>
            <a:r>
              <a:rPr dirty="0" sz="1100">
                <a:latin typeface="Times New Roman"/>
                <a:cs typeface="Times New Roman"/>
              </a:rPr>
              <a:t>at,  </a:t>
            </a:r>
            <a:r>
              <a:rPr dirty="0" sz="1100" spc="5">
                <a:latin typeface="Times New Roman"/>
                <a:cs typeface="Times New Roman"/>
              </a:rPr>
              <a:t>or near, its </a:t>
            </a:r>
            <a:r>
              <a:rPr dirty="0" sz="1100" spc="10">
                <a:latin typeface="Times New Roman"/>
                <a:cs typeface="Times New Roman"/>
              </a:rPr>
              <a:t>low </a:t>
            </a:r>
            <a:r>
              <a:rPr dirty="0" sz="1100" spc="5">
                <a:latin typeface="Times New Roman"/>
                <a:cs typeface="Times New Roman"/>
              </a:rPr>
              <a:t>point.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Opinions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Investment Advisory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Newsletter: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Investors’ intelligence an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advisory service, </a:t>
            </a:r>
            <a:r>
              <a:rPr dirty="0" sz="1100" spc="10">
                <a:latin typeface="Times New Roman"/>
                <a:cs typeface="Times New Roman"/>
              </a:rPr>
              <a:t>samples weekly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opinions of 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150 </a:t>
            </a:r>
            <a:r>
              <a:rPr dirty="0" sz="1100" spc="5">
                <a:latin typeface="Times New Roman"/>
                <a:cs typeface="Times New Roman"/>
              </a:rPr>
              <a:t>investments advisory services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calculates </a:t>
            </a:r>
            <a:r>
              <a:rPr dirty="0" sz="1100" spc="10">
                <a:latin typeface="Times New Roman"/>
                <a:cs typeface="Times New Roman"/>
              </a:rPr>
              <a:t>an index of investments service  </a:t>
            </a:r>
            <a:r>
              <a:rPr dirty="0" sz="1100" spc="5">
                <a:latin typeface="Times New Roman"/>
                <a:cs typeface="Times New Roman"/>
              </a:rPr>
              <a:t>opinions. </a:t>
            </a:r>
            <a:r>
              <a:rPr dirty="0" sz="1100" spc="1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has found that </a:t>
            </a:r>
            <a:r>
              <a:rPr dirty="0" sz="1100" spc="10">
                <a:latin typeface="Times New Roman"/>
                <a:cs typeface="Times New Roman"/>
              </a:rPr>
              <a:t>on average, these </a:t>
            </a:r>
            <a:r>
              <a:rPr dirty="0" sz="1100" spc="5">
                <a:latin typeface="Times New Roman"/>
                <a:cs typeface="Times New Roman"/>
              </a:rPr>
              <a:t>services </a:t>
            </a:r>
            <a:r>
              <a:rPr dirty="0" sz="1100" spc="10">
                <a:latin typeface="Times New Roman"/>
                <a:cs typeface="Times New Roman"/>
              </a:rPr>
              <a:t>are most bearish </a:t>
            </a:r>
            <a:r>
              <a:rPr dirty="0" sz="1100" spc="5">
                <a:latin typeface="Times New Roman"/>
                <a:cs typeface="Times New Roman"/>
              </a:rPr>
              <a:t>at the </a:t>
            </a:r>
            <a:r>
              <a:rPr dirty="0" sz="1100" spc="10">
                <a:latin typeface="Times New Roman"/>
                <a:cs typeface="Times New Roman"/>
              </a:rPr>
              <a:t>market bottom  and last bearish at 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top. This index, </a:t>
            </a:r>
            <a:r>
              <a:rPr dirty="0" sz="1100" spc="5">
                <a:latin typeface="Times New Roman"/>
                <a:cs typeface="Times New Roman"/>
              </a:rPr>
              <a:t>published </a:t>
            </a:r>
            <a:r>
              <a:rPr dirty="0" sz="1100" spc="10">
                <a:latin typeface="Times New Roman"/>
                <a:cs typeface="Times New Roman"/>
              </a:rPr>
              <a:t>since 1963,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10">
                <a:latin typeface="Times New Roman"/>
                <a:cs typeface="Times New Roman"/>
              </a:rPr>
              <a:t>available  weekly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widely quoted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investing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community.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“bearish sentiment index” </a:t>
            </a:r>
            <a:r>
              <a:rPr dirty="0" sz="1100" spc="5">
                <a:latin typeface="Times New Roman"/>
                <a:cs typeface="Times New Roman"/>
              </a:rPr>
              <a:t>is calculated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ratio of advisory services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bearish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total </a:t>
            </a:r>
            <a:r>
              <a:rPr dirty="0" sz="1100" spc="10">
                <a:latin typeface="Times New Roman"/>
                <a:cs typeface="Times New Roman"/>
              </a:rPr>
              <a:t>number with </a:t>
            </a:r>
            <a:r>
              <a:rPr dirty="0" sz="1100" spc="5">
                <a:latin typeface="Times New Roman"/>
                <a:cs typeface="Times New Roman"/>
              </a:rPr>
              <a:t>an opinion.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this index </a:t>
            </a:r>
            <a:r>
              <a:rPr dirty="0" sz="1100" spc="10">
                <a:latin typeface="Times New Roman"/>
                <a:cs typeface="Times New Roman"/>
              </a:rPr>
              <a:t>approaches 55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60 </a:t>
            </a:r>
            <a:r>
              <a:rPr dirty="0" sz="1100" spc="5">
                <a:latin typeface="Times New Roman"/>
                <a:cs typeface="Times New Roman"/>
              </a:rPr>
              <a:t>percent, this 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indicate </a:t>
            </a:r>
            <a:r>
              <a:rPr dirty="0" sz="1100" spc="10">
                <a:latin typeface="Times New Roman"/>
                <a:cs typeface="Times New Roman"/>
              </a:rPr>
              <a:t>a bearish </a:t>
            </a:r>
            <a:r>
              <a:rPr dirty="0" sz="1100" spc="5">
                <a:latin typeface="Times New Roman"/>
                <a:cs typeface="Times New Roman"/>
              </a:rPr>
              <a:t>indicate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bearish attitude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part of investment </a:t>
            </a:r>
            <a:r>
              <a:rPr dirty="0" sz="1100" spc="10">
                <a:latin typeface="Times New Roman"/>
                <a:cs typeface="Times New Roman"/>
              </a:rPr>
              <a:t>advisory  </a:t>
            </a:r>
            <a:r>
              <a:rPr dirty="0" sz="1100" spc="5">
                <a:latin typeface="Times New Roman"/>
                <a:cs typeface="Times New Roman"/>
              </a:rPr>
              <a:t>services.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this ratio </a:t>
            </a:r>
            <a:r>
              <a:rPr dirty="0" sz="1100" spc="10">
                <a:latin typeface="Times New Roman"/>
                <a:cs typeface="Times New Roman"/>
              </a:rPr>
              <a:t>approaches 20 </a:t>
            </a:r>
            <a:r>
              <a:rPr dirty="0" sz="1100" spc="5">
                <a:latin typeface="Times New Roman"/>
                <a:cs typeface="Times New Roman"/>
              </a:rPr>
              <a:t>percent,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opposite occurs. Thus,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contrarian </a:t>
            </a:r>
            <a:r>
              <a:rPr dirty="0" sz="1100" spc="10">
                <a:latin typeface="Times New Roman"/>
                <a:cs typeface="Times New Roman"/>
              </a:rPr>
              <a:t>should  </a:t>
            </a:r>
            <a:r>
              <a:rPr dirty="0" sz="1100" spc="5">
                <a:latin typeface="Times New Roman"/>
                <a:cs typeface="Times New Roman"/>
              </a:rPr>
              <a:t>react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opposite direction of the </a:t>
            </a:r>
            <a:r>
              <a:rPr dirty="0" sz="1100" spc="10">
                <a:latin typeface="Times New Roman"/>
                <a:cs typeface="Times New Roman"/>
              </a:rPr>
              <a:t>sentiment </a:t>
            </a:r>
            <a:r>
              <a:rPr dirty="0" sz="1100" spc="5">
                <a:latin typeface="Times New Roman"/>
                <a:cs typeface="Times New Roman"/>
              </a:rPr>
              <a:t>this ratio is exhibiting. </a:t>
            </a:r>
            <a:r>
              <a:rPr dirty="0" sz="1100" spc="10">
                <a:latin typeface="Times New Roman"/>
                <a:cs typeface="Times New Roman"/>
              </a:rPr>
              <a:t>As the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nears </a:t>
            </a:r>
            <a:r>
              <a:rPr dirty="0" sz="1100" spc="5">
                <a:latin typeface="Times New Roman"/>
                <a:cs typeface="Times New Roman"/>
              </a:rPr>
              <a:t>60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percent, the contrarian </a:t>
            </a:r>
            <a:r>
              <a:rPr dirty="0" sz="1100" spc="10">
                <a:latin typeface="Times New Roman"/>
                <a:cs typeface="Times New Roman"/>
              </a:rPr>
              <a:t>becomes </a:t>
            </a:r>
            <a:r>
              <a:rPr dirty="0" sz="1100" spc="5">
                <a:latin typeface="Times New Roman"/>
                <a:cs typeface="Times New Roman"/>
              </a:rPr>
              <a:t>bullish, </a:t>
            </a:r>
            <a:r>
              <a:rPr dirty="0" sz="1100" spc="10">
                <a:latin typeface="Times New Roman"/>
                <a:cs typeface="Times New Roman"/>
              </a:rPr>
              <a:t>because a </a:t>
            </a:r>
            <a:r>
              <a:rPr dirty="0" sz="1100" spc="5">
                <a:latin typeface="Times New Roman"/>
                <a:cs typeface="Times New Roman"/>
              </a:rPr>
              <a:t>majority of the investment advisory  services are bearish, </a:t>
            </a:r>
            <a:r>
              <a:rPr dirty="0" sz="1100" spc="10">
                <a:latin typeface="Times New Roman"/>
                <a:cs typeface="Times New Roman"/>
              </a:rPr>
              <a:t>and around </a:t>
            </a:r>
            <a:r>
              <a:rPr dirty="0" sz="1100" spc="15">
                <a:latin typeface="Times New Roman"/>
                <a:cs typeface="Times New Roman"/>
              </a:rPr>
              <a:t>20 </a:t>
            </a:r>
            <a:r>
              <a:rPr dirty="0" sz="1100" spc="5">
                <a:latin typeface="Times New Roman"/>
                <a:cs typeface="Times New Roman"/>
              </a:rPr>
              <a:t>percent the contrarian </a:t>
            </a:r>
            <a:r>
              <a:rPr dirty="0" sz="1100" spc="10">
                <a:latin typeface="Times New Roman"/>
                <a:cs typeface="Times New Roman"/>
              </a:rPr>
              <a:t>becomes bearish, </a:t>
            </a:r>
            <a:r>
              <a:rPr dirty="0" sz="1100" spc="5">
                <a:latin typeface="Times New Roman"/>
                <a:cs typeface="Times New Roman"/>
              </a:rPr>
              <a:t>because most of  </a:t>
            </a:r>
            <a:r>
              <a:rPr dirty="0" sz="1100" spc="10">
                <a:latin typeface="Times New Roman"/>
                <a:cs typeface="Times New Roman"/>
              </a:rPr>
              <a:t>the investment </a:t>
            </a:r>
            <a:r>
              <a:rPr dirty="0" sz="1100" spc="5">
                <a:latin typeface="Times New Roman"/>
                <a:cs typeface="Times New Roman"/>
              </a:rPr>
              <a:t>advisory services </a:t>
            </a:r>
            <a:r>
              <a:rPr dirty="0" sz="1100" spc="10">
                <a:latin typeface="Times New Roman"/>
                <a:cs typeface="Times New Roman"/>
              </a:rPr>
              <a:t>are not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bearish.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reason for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seeming contradiction </a:t>
            </a:r>
            <a:r>
              <a:rPr dirty="0" sz="1100" spc="5">
                <a:latin typeface="Times New Roman"/>
                <a:cs typeface="Times New Roman"/>
              </a:rPr>
              <a:t>to logic that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advisory services are  </a:t>
            </a:r>
            <a:r>
              <a:rPr dirty="0" sz="1100" spc="10">
                <a:latin typeface="Times New Roman"/>
                <a:cs typeface="Times New Roman"/>
              </a:rPr>
              <a:t>wrong at the extremes </a:t>
            </a:r>
            <a:r>
              <a:rPr dirty="0" sz="1100" spc="5">
                <a:latin typeface="Times New Roman"/>
                <a:cs typeface="Times New Roman"/>
              </a:rPr>
              <a:t>is attributed to the fact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services </a:t>
            </a:r>
            <a:r>
              <a:rPr dirty="0" sz="1100" spc="10">
                <a:latin typeface="Times New Roman"/>
                <a:cs typeface="Times New Roman"/>
              </a:rPr>
              <a:t>tend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follow trends rather than  </a:t>
            </a:r>
            <a:r>
              <a:rPr dirty="0" sz="1100" spc="5">
                <a:latin typeface="Times New Roman"/>
                <a:cs typeface="Times New Roman"/>
              </a:rPr>
              <a:t>forecast them. Thus,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reporting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reacting to </a:t>
            </a:r>
            <a:r>
              <a:rPr dirty="0" sz="1100" spc="10">
                <a:latin typeface="Times New Roman"/>
                <a:cs typeface="Times New Roman"/>
              </a:rPr>
              <a:t>what has happened </a:t>
            </a:r>
            <a:r>
              <a:rPr dirty="0" sz="1100" spc="5">
                <a:latin typeface="Times New Roman"/>
                <a:cs typeface="Times New Roman"/>
              </a:rPr>
              <a:t>rather than  concentrating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anticipating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is likely to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happen.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Future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Technical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Although there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finance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do not </a:t>
            </a:r>
            <a:r>
              <a:rPr dirty="0" sz="1100" spc="5">
                <a:latin typeface="Times New Roman"/>
                <a:cs typeface="Times New Roman"/>
              </a:rPr>
              <a:t>completely understand, technical analysis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has persisted </a:t>
            </a:r>
            <a:r>
              <a:rPr dirty="0" sz="1100" spc="10">
                <a:latin typeface="Times New Roman"/>
                <a:cs typeface="Times New Roman"/>
              </a:rPr>
              <a:t>from more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years,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likely </a:t>
            </a:r>
            <a:r>
              <a:rPr dirty="0" sz="1100" spc="10">
                <a:latin typeface="Times New Roman"/>
                <a:cs typeface="Times New Roman"/>
              </a:rPr>
              <a:t>to disappear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investment  scene anytime </a:t>
            </a:r>
            <a:r>
              <a:rPr dirty="0" sz="1100" spc="5">
                <a:latin typeface="Times New Roman"/>
                <a:cs typeface="Times New Roman"/>
              </a:rPr>
              <a:t>soon. </a:t>
            </a:r>
            <a:r>
              <a:rPr dirty="0" sz="1100" spc="10">
                <a:latin typeface="Times New Roman"/>
                <a:cs typeface="Times New Roman"/>
              </a:rPr>
              <a:t>Improved </a:t>
            </a:r>
            <a:r>
              <a:rPr dirty="0" sz="1100" spc="5">
                <a:latin typeface="Times New Roman"/>
                <a:cs typeface="Times New Roman"/>
              </a:rPr>
              <a:t>quantitative methods coupled with </a:t>
            </a:r>
            <a:r>
              <a:rPr dirty="0" sz="1100" spc="10">
                <a:latin typeface="Times New Roman"/>
                <a:cs typeface="Times New Roman"/>
              </a:rPr>
              <a:t>improved </a:t>
            </a:r>
            <a:r>
              <a:rPr dirty="0" sz="1100" spc="5">
                <a:latin typeface="Times New Roman"/>
                <a:cs typeface="Times New Roman"/>
              </a:rPr>
              <a:t>behaviorist  Werner </a:t>
            </a:r>
            <a:r>
              <a:rPr dirty="0" sz="1100" spc="10">
                <a:latin typeface="Times New Roman"/>
                <a:cs typeface="Times New Roman"/>
              </a:rPr>
              <a:t>De </a:t>
            </a:r>
            <a:r>
              <a:rPr dirty="0" sz="1100" spc="5">
                <a:latin typeface="Times New Roman"/>
                <a:cs typeface="Times New Roman"/>
              </a:rPr>
              <a:t>Bondt, for instance, recently reported substantial </a:t>
            </a:r>
            <a:r>
              <a:rPr dirty="0" sz="1100" spc="10">
                <a:latin typeface="Times New Roman"/>
                <a:cs typeface="Times New Roman"/>
              </a:rPr>
              <a:t>evidence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public  </a:t>
            </a:r>
            <a:r>
              <a:rPr dirty="0" sz="1100" spc="5">
                <a:latin typeface="Times New Roman"/>
                <a:cs typeface="Times New Roman"/>
              </a:rPr>
              <a:t>expects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continuation of past price trends.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bullish in bull markets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pessimistic in bear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Technical analysis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controversial topic. </a:t>
            </a: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currently has </a:t>
            </a:r>
            <a:r>
              <a:rPr dirty="0" sz="1100">
                <a:latin typeface="Times New Roman"/>
                <a:cs typeface="Times New Roman"/>
              </a:rPr>
              <a:t>little </a:t>
            </a:r>
            <a:r>
              <a:rPr dirty="0" sz="1100" spc="5">
                <a:latin typeface="Times New Roman"/>
                <a:cs typeface="Times New Roman"/>
              </a:rPr>
              <a:t>standing in </a:t>
            </a:r>
            <a:r>
              <a:rPr dirty="0" sz="1100" spc="10">
                <a:latin typeface="Times New Roman"/>
                <a:cs typeface="Times New Roman"/>
              </a:rPr>
              <a:t>the  academic </a:t>
            </a:r>
            <a:r>
              <a:rPr dirty="0" sz="1100" spc="5">
                <a:latin typeface="Times New Roman"/>
                <a:cs typeface="Times New Roman"/>
              </a:rPr>
              <a:t>literature,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great </a:t>
            </a:r>
            <a:r>
              <a:rPr dirty="0" sz="1100" spc="10">
                <a:latin typeface="Times New Roman"/>
                <a:cs typeface="Times New Roman"/>
              </a:rPr>
              <a:t>deal about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movements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yet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discovered.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Technical analysts like to </a:t>
            </a:r>
            <a:r>
              <a:rPr dirty="0" sz="1100" spc="10">
                <a:latin typeface="Times New Roman"/>
                <a:cs typeface="Times New Roman"/>
              </a:rPr>
              <a:t>use charts. They </a:t>
            </a:r>
            <a:r>
              <a:rPr dirty="0" sz="1100" spc="5">
                <a:latin typeface="Times New Roman"/>
                <a:cs typeface="Times New Roman"/>
              </a:rPr>
              <a:t>believe that supply </a:t>
            </a:r>
            <a:r>
              <a:rPr dirty="0" sz="1100" spc="10">
                <a:latin typeface="Times New Roman"/>
                <a:cs typeface="Times New Roman"/>
              </a:rPr>
              <a:t>and demand determines  </a:t>
            </a:r>
            <a:r>
              <a:rPr dirty="0" sz="1100" spc="5">
                <a:latin typeface="Times New Roman"/>
                <a:cs typeface="Times New Roman"/>
              </a:rPr>
              <a:t>security prices, that changes in </a:t>
            </a:r>
            <a:r>
              <a:rPr dirty="0" sz="1100" spc="10">
                <a:latin typeface="Times New Roman"/>
                <a:cs typeface="Times New Roman"/>
              </a:rPr>
              <a:t>supply and demand </a:t>
            </a:r>
            <a:r>
              <a:rPr dirty="0" sz="1100" spc="5">
                <a:latin typeface="Times New Roman"/>
                <a:cs typeface="Times New Roman"/>
              </a:rPr>
              <a:t>cause </a:t>
            </a:r>
            <a:r>
              <a:rPr dirty="0" sz="1100" spc="10">
                <a:latin typeface="Times New Roman"/>
                <a:cs typeface="Times New Roman"/>
              </a:rPr>
              <a:t>prices </a:t>
            </a:r>
            <a:r>
              <a:rPr dirty="0" sz="1100" spc="5">
                <a:latin typeface="Times New Roman"/>
                <a:cs typeface="Times New Roman"/>
              </a:rPr>
              <a:t>to change,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that charts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used to predict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supply </a:t>
            </a:r>
            <a:r>
              <a:rPr dirty="0" sz="1100" spc="10">
                <a:latin typeface="Times New Roman"/>
                <a:cs typeface="Times New Roman"/>
              </a:rPr>
              <a:t>and demand </a:t>
            </a:r>
            <a:r>
              <a:rPr dirty="0" sz="1100" spc="5">
                <a:latin typeface="Times New Roman"/>
                <a:cs typeface="Times New Roman"/>
              </a:rPr>
              <a:t>and in investor behavior. Popular  </a:t>
            </a:r>
            <a:r>
              <a:rPr dirty="0" sz="1100" spc="10">
                <a:latin typeface="Times New Roman"/>
                <a:cs typeface="Times New Roman"/>
              </a:rPr>
              <a:t>types </a:t>
            </a:r>
            <a:r>
              <a:rPr dirty="0" sz="1100" spc="5">
                <a:latin typeface="Times New Roman"/>
                <a:cs typeface="Times New Roman"/>
              </a:rPr>
              <a:t>of charts are the line chart, </a:t>
            </a:r>
            <a:r>
              <a:rPr dirty="0" sz="1100" spc="10">
                <a:latin typeface="Times New Roman"/>
                <a:cs typeface="Times New Roman"/>
              </a:rPr>
              <a:t>bar </a:t>
            </a:r>
            <a:r>
              <a:rPr dirty="0" sz="1100" spc="5">
                <a:latin typeface="Times New Roman"/>
                <a:cs typeface="Times New Roman"/>
              </a:rPr>
              <a:t>chart </a:t>
            </a:r>
            <a:r>
              <a:rPr dirty="0" sz="1100" spc="10">
                <a:latin typeface="Times New Roman"/>
                <a:cs typeface="Times New Roman"/>
              </a:rPr>
              <a:t>point and </a:t>
            </a:r>
            <a:r>
              <a:rPr dirty="0" sz="1100" spc="5">
                <a:latin typeface="Times New Roman"/>
                <a:cs typeface="Times New Roman"/>
              </a:rPr>
              <a:t>figure chart,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candlestick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chart.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85"/>
              </a:spcBef>
              <a:tabLst>
                <a:tab pos="517652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73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905" cy="563880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3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Technical indicators are measure of </a:t>
            </a:r>
            <a:r>
              <a:rPr dirty="0" sz="1100" spc="10">
                <a:latin typeface="Times New Roman"/>
                <a:cs typeface="Times New Roman"/>
              </a:rPr>
              <a:t>economic and non-economic </a:t>
            </a:r>
            <a:r>
              <a:rPr dirty="0" sz="1100" spc="5">
                <a:latin typeface="Times New Roman"/>
                <a:cs typeface="Times New Roman"/>
              </a:rPr>
              <a:t>activity that purportedly  </a:t>
            </a:r>
            <a:r>
              <a:rPr dirty="0" sz="1100" spc="10">
                <a:latin typeface="Times New Roman"/>
                <a:cs typeface="Times New Roman"/>
              </a:rPr>
              <a:t>have a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subsequent </a:t>
            </a:r>
            <a:r>
              <a:rPr dirty="0" sz="1100" spc="10">
                <a:latin typeface="Times New Roman"/>
                <a:cs typeface="Times New Roman"/>
              </a:rPr>
              <a:t>market behavior. Some </a:t>
            </a:r>
            <a:r>
              <a:rPr dirty="0" sz="1100" spc="5">
                <a:latin typeface="Times New Roman"/>
                <a:cs typeface="Times New Roman"/>
              </a:rPr>
              <a:t>of these indicators, such as </a:t>
            </a:r>
            <a:r>
              <a:rPr dirty="0" sz="1100" spc="10">
                <a:latin typeface="Times New Roman"/>
                <a:cs typeface="Times New Roman"/>
              </a:rPr>
              <a:t>the  mutual fund </a:t>
            </a:r>
            <a:r>
              <a:rPr dirty="0" sz="1100" spc="5">
                <a:latin typeface="Times New Roman"/>
                <a:cs typeface="Times New Roman"/>
              </a:rPr>
              <a:t>cash </a:t>
            </a:r>
            <a:r>
              <a:rPr dirty="0" sz="1100" spc="10">
                <a:latin typeface="Times New Roman"/>
                <a:cs typeface="Times New Roman"/>
              </a:rPr>
              <a:t>position </a:t>
            </a:r>
            <a:r>
              <a:rPr dirty="0" sz="1100" spc="5">
                <a:latin typeface="Times New Roman"/>
                <a:cs typeface="Times New Roman"/>
              </a:rPr>
              <a:t>or short interest ratio, </a:t>
            </a:r>
            <a:r>
              <a:rPr dirty="0" sz="1100" spc="10">
                <a:latin typeface="Times New Roman"/>
                <a:cs typeface="Times New Roman"/>
              </a:rPr>
              <a:t>have economic </a:t>
            </a:r>
            <a:r>
              <a:rPr dirty="0" sz="1100" spc="5">
                <a:latin typeface="Times New Roman"/>
                <a:cs typeface="Times New Roman"/>
              </a:rPr>
              <a:t>underpinnings, while </a:t>
            </a:r>
            <a:r>
              <a:rPr dirty="0" sz="1100" spc="10">
                <a:latin typeface="Times New Roman"/>
                <a:cs typeface="Times New Roman"/>
              </a:rPr>
              <a:t>others  </a:t>
            </a:r>
            <a:r>
              <a:rPr dirty="0" sz="1100" spc="5">
                <a:latin typeface="Times New Roman"/>
                <a:cs typeface="Times New Roman"/>
              </a:rPr>
              <a:t>(the </a:t>
            </a:r>
            <a:r>
              <a:rPr dirty="0" sz="1100" spc="10">
                <a:latin typeface="Times New Roman"/>
                <a:cs typeface="Times New Roman"/>
              </a:rPr>
              <a:t>super bowl </a:t>
            </a:r>
            <a:r>
              <a:rPr dirty="0" sz="1100" spc="5">
                <a:latin typeface="Times New Roman"/>
                <a:cs typeface="Times New Roman"/>
              </a:rPr>
              <a:t>or hemline indicators)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not. </a:t>
            </a:r>
            <a:r>
              <a:rPr dirty="0" sz="1100" spc="10">
                <a:latin typeface="Times New Roman"/>
                <a:cs typeface="Times New Roman"/>
              </a:rPr>
              <a:t>All are 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market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folklore.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Fibonacci numbers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inexplicably common </a:t>
            </a:r>
            <a:r>
              <a:rPr dirty="0" sz="1100" spc="5">
                <a:latin typeface="Times New Roman"/>
                <a:cs typeface="Times New Roman"/>
              </a:rPr>
              <a:t>in nature.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people believe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Fibonacci series is </a:t>
            </a:r>
            <a:r>
              <a:rPr dirty="0" sz="1100" spc="10">
                <a:latin typeface="Times New Roman"/>
                <a:cs typeface="Times New Roman"/>
              </a:rPr>
              <a:t>helpful </a:t>
            </a:r>
            <a:r>
              <a:rPr dirty="0" sz="1100" spc="5">
                <a:latin typeface="Times New Roman"/>
                <a:cs typeface="Times New Roman"/>
              </a:rPr>
              <a:t>in predicting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security trading patterns. Popular areas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research today </a:t>
            </a:r>
            <a:r>
              <a:rPr dirty="0" sz="1100" spc="10">
                <a:latin typeface="Times New Roman"/>
                <a:cs typeface="Times New Roman"/>
              </a:rPr>
              <a:t>among </a:t>
            </a:r>
            <a:r>
              <a:rPr dirty="0" sz="1100" spc="5">
                <a:latin typeface="Times New Roman"/>
                <a:cs typeface="Times New Roman"/>
              </a:rPr>
              <a:t>technical analysts include </a:t>
            </a:r>
            <a:r>
              <a:rPr dirty="0" sz="1100" spc="10">
                <a:latin typeface="Times New Roman"/>
                <a:cs typeface="Times New Roman"/>
              </a:rPr>
              <a:t>chaos </a:t>
            </a:r>
            <a:r>
              <a:rPr dirty="0" sz="1100" spc="5">
                <a:latin typeface="Times New Roman"/>
                <a:cs typeface="Times New Roman"/>
              </a:rPr>
              <a:t>theory (the </a:t>
            </a:r>
            <a:r>
              <a:rPr dirty="0" sz="1100" spc="10">
                <a:latin typeface="Times New Roman"/>
                <a:cs typeface="Times New Roman"/>
              </a:rPr>
              <a:t>search </a:t>
            </a:r>
            <a:r>
              <a:rPr dirty="0" sz="1100" spc="5">
                <a:latin typeface="Times New Roman"/>
                <a:cs typeface="Times New Roman"/>
              </a:rPr>
              <a:t>for patterns 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randomness) and </a:t>
            </a:r>
            <a:r>
              <a:rPr dirty="0" sz="1100" spc="5">
                <a:latin typeface="Times New Roman"/>
                <a:cs typeface="Times New Roman"/>
              </a:rPr>
              <a:t>neural networks (the notion that </a:t>
            </a:r>
            <a:r>
              <a:rPr dirty="0" sz="1100" spc="10">
                <a:latin typeface="Times New Roman"/>
                <a:cs typeface="Times New Roman"/>
              </a:rPr>
              <a:t>computer algorithms can be taught to look  for </a:t>
            </a:r>
            <a:r>
              <a:rPr dirty="0" sz="1100" spc="15">
                <a:latin typeface="Times New Roman"/>
                <a:cs typeface="Times New Roman"/>
              </a:rPr>
              <a:t>optimum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patterns).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Conclusions about </a:t>
            </a:r>
            <a:r>
              <a:rPr dirty="0" sz="1100" spc="5" b="1">
                <a:latin typeface="Times New Roman"/>
                <a:cs typeface="Times New Roman"/>
              </a:rPr>
              <a:t>Technical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Technical </a:t>
            </a:r>
            <a:r>
              <a:rPr dirty="0" sz="1100" spc="5">
                <a:latin typeface="Times New Roman"/>
                <a:cs typeface="Times New Roman"/>
              </a:rPr>
              <a:t>analysis often appeals to those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are beginning a </a:t>
            </a:r>
            <a:r>
              <a:rPr dirty="0" sz="1100" spc="5">
                <a:latin typeface="Times New Roman"/>
                <a:cs typeface="Times New Roman"/>
              </a:rPr>
              <a:t>study of investments, </a:t>
            </a:r>
            <a:r>
              <a:rPr dirty="0" sz="1100" spc="10">
                <a:latin typeface="Times New Roman"/>
                <a:cs typeface="Times New Roman"/>
              </a:rPr>
              <a:t>because  </a:t>
            </a:r>
            <a:r>
              <a:rPr dirty="0" sz="1100" spc="5">
                <a:latin typeface="Times New Roman"/>
                <a:cs typeface="Times New Roman"/>
              </a:rPr>
              <a:t>it is easy to believe tat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prices </a:t>
            </a:r>
            <a:r>
              <a:rPr dirty="0" sz="1100" spc="10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repeatable patterns over </a:t>
            </a:r>
            <a:r>
              <a:rPr dirty="0" sz="1100" spc="10">
                <a:latin typeface="Times New Roman"/>
                <a:cs typeface="Times New Roman"/>
              </a:rPr>
              <a:t>time </a:t>
            </a:r>
            <a:r>
              <a:rPr dirty="0" sz="1100" spc="5">
                <a:latin typeface="Times New Roman"/>
                <a:cs typeface="Times New Roman"/>
              </a:rPr>
              <a:t>or that certain  indicators 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related to future </a:t>
            </a:r>
            <a:r>
              <a:rPr dirty="0" sz="1100" spc="10">
                <a:latin typeface="Times New Roman"/>
                <a:cs typeface="Times New Roman"/>
              </a:rPr>
              <a:t>market price </a:t>
            </a:r>
            <a:r>
              <a:rPr dirty="0" sz="1100" spc="5">
                <a:latin typeface="Times New Roman"/>
                <a:cs typeface="Times New Roman"/>
              </a:rPr>
              <a:t>movements. </a:t>
            </a:r>
            <a:r>
              <a:rPr dirty="0" sz="1100" spc="10">
                <a:latin typeface="Times New Roman"/>
                <a:cs typeface="Times New Roman"/>
              </a:rPr>
              <a:t>Most people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look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chart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stock </a:t>
            </a:r>
            <a:r>
              <a:rPr dirty="0" sz="1100" spc="10">
                <a:latin typeface="Times New Roman"/>
                <a:cs typeface="Times New Roman"/>
              </a:rPr>
              <a:t>will immediately </a:t>
            </a:r>
            <a:r>
              <a:rPr dirty="0" sz="1100" spc="5">
                <a:latin typeface="Times New Roman"/>
                <a:cs typeface="Times New Roman"/>
              </a:rPr>
              <a:t>see </a:t>
            </a:r>
            <a:r>
              <a:rPr dirty="0" sz="1100" spc="10">
                <a:latin typeface="Times New Roman"/>
                <a:cs typeface="Times New Roman"/>
              </a:rPr>
              <a:t>what they </a:t>
            </a:r>
            <a:r>
              <a:rPr dirty="0" sz="1100" spc="5">
                <a:latin typeface="Times New Roman"/>
                <a:cs typeface="Times New Roman"/>
              </a:rPr>
              <a:t>believe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patterns in the price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changes and </a:t>
            </a:r>
            <a:r>
              <a:rPr dirty="0" sz="1100" spc="5">
                <a:latin typeface="Times New Roman"/>
                <a:cs typeface="Times New Roman"/>
              </a:rPr>
              <a:t>clear </a:t>
            </a:r>
            <a:r>
              <a:rPr dirty="0" sz="1100" spc="10">
                <a:latin typeface="Times New Roman"/>
                <a:cs typeface="Times New Roman"/>
              </a:rPr>
              <a:t>evidence </a:t>
            </a:r>
            <a:r>
              <a:rPr dirty="0" sz="1100" spc="5">
                <a:latin typeface="Times New Roman"/>
                <a:cs typeface="Times New Roman"/>
              </a:rPr>
              <a:t>of trends that should </a:t>
            </a:r>
            <a:r>
              <a:rPr dirty="0" sz="1100" spc="10">
                <a:latin typeface="Times New Roman"/>
                <a:cs typeface="Times New Roman"/>
              </a:rPr>
              <a:t>have been obvious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anyone </a:t>
            </a:r>
            <a:r>
              <a:rPr dirty="0" sz="1100" spc="5">
                <a:latin typeface="Times New Roman"/>
                <a:cs typeface="Times New Roman"/>
              </a:rPr>
              <a:t>studying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hand, </a:t>
            </a:r>
            <a:r>
              <a:rPr dirty="0" sz="1100" spc="10">
                <a:latin typeface="Times New Roman"/>
                <a:cs typeface="Times New Roman"/>
              </a:rPr>
              <a:t>academicians </a:t>
            </a:r>
            <a:r>
              <a:rPr dirty="0" sz="1100" spc="5">
                <a:latin typeface="Times New Roman"/>
                <a:cs typeface="Times New Roman"/>
              </a:rPr>
              <a:t>are highly skeptical of technical analysis, to </a:t>
            </a:r>
            <a:r>
              <a:rPr dirty="0" sz="1100" spc="10">
                <a:latin typeface="Times New Roman"/>
                <a:cs typeface="Times New Roman"/>
              </a:rPr>
              <a:t>say </a:t>
            </a:r>
            <a:r>
              <a:rPr dirty="0" sz="1100" spc="5">
                <a:latin typeface="Times New Roman"/>
                <a:cs typeface="Times New Roman"/>
              </a:rPr>
              <a:t>the least. 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academics discussions at </a:t>
            </a:r>
            <a:r>
              <a:rPr dirty="0" sz="1100" spc="10">
                <a:latin typeface="Times New Roman"/>
                <a:cs typeface="Times New Roman"/>
              </a:rPr>
              <a:t>the college </a:t>
            </a:r>
            <a:r>
              <a:rPr dirty="0" sz="1100" spc="5">
                <a:latin typeface="Times New Roman"/>
                <a:cs typeface="Times New Roman"/>
              </a:rPr>
              <a:t>level </a:t>
            </a:r>
            <a:r>
              <a:rPr dirty="0" sz="1100" spc="10">
                <a:latin typeface="Times New Roman"/>
                <a:cs typeface="Times New Roman"/>
              </a:rPr>
              <a:t>dismiss, </a:t>
            </a:r>
            <a:r>
              <a:rPr dirty="0" sz="1100" spc="5">
                <a:latin typeface="Times New Roman"/>
                <a:cs typeface="Times New Roman"/>
              </a:rPr>
              <a:t>or seriously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disparage, this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concept.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primary reason is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thorough tests </a:t>
            </a:r>
            <a:r>
              <a:rPr dirty="0" sz="1100" spc="10">
                <a:latin typeface="Times New Roman"/>
                <a:cs typeface="Times New Roman"/>
              </a:rPr>
              <a:t>of technical analysis techniques typically  </a:t>
            </a:r>
            <a:r>
              <a:rPr dirty="0" sz="1100" spc="5">
                <a:latin typeface="Times New Roman"/>
                <a:cs typeface="Times New Roman"/>
              </a:rPr>
              <a:t>fail to </a:t>
            </a:r>
            <a:r>
              <a:rPr dirty="0" sz="1100" spc="10">
                <a:latin typeface="Times New Roman"/>
                <a:cs typeface="Times New Roman"/>
              </a:rPr>
              <a:t>confirm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value, given </a:t>
            </a:r>
            <a:r>
              <a:rPr dirty="0" sz="1100" spc="5">
                <a:latin typeface="Times New Roman"/>
                <a:cs typeface="Times New Roman"/>
              </a:rPr>
              <a:t>all costs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considering an alternative,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buy-and-  hold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strategy.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addition to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reasons, other troubling </a:t>
            </a:r>
            <a:r>
              <a:rPr dirty="0" sz="1100" spc="10">
                <a:latin typeface="Times New Roman"/>
                <a:cs typeface="Times New Roman"/>
              </a:rPr>
              <a:t>features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technical analysis </a:t>
            </a:r>
            <a:r>
              <a:rPr dirty="0" sz="1100" spc="5">
                <a:latin typeface="Times New Roman"/>
                <a:cs typeface="Times New Roman"/>
              </a:rPr>
              <a:t>remain. First,  several interpretations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each technical </a:t>
            </a:r>
            <a:r>
              <a:rPr dirty="0" sz="1100" spc="10">
                <a:latin typeface="Times New Roman"/>
                <a:cs typeface="Times New Roman"/>
              </a:rPr>
              <a:t>tool and </a:t>
            </a:r>
            <a:r>
              <a:rPr dirty="0" sz="1100" spc="5">
                <a:latin typeface="Times New Roman"/>
                <a:cs typeface="Times New Roman"/>
              </a:rPr>
              <a:t>chart pattern are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only possible </a:t>
            </a:r>
            <a:r>
              <a:rPr dirty="0" sz="1100" spc="10">
                <a:latin typeface="Times New Roman"/>
                <a:cs typeface="Times New Roman"/>
              </a:rPr>
              <a:t>but  </a:t>
            </a:r>
            <a:r>
              <a:rPr dirty="0" sz="1100" spc="5">
                <a:latin typeface="Times New Roman"/>
                <a:cs typeface="Times New Roman"/>
              </a:rPr>
              <a:t>usual. </a:t>
            </a:r>
            <a:r>
              <a:rPr dirty="0" sz="1100" spc="15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or more of the </a:t>
            </a:r>
            <a:r>
              <a:rPr dirty="0" sz="1100" spc="10">
                <a:latin typeface="Times New Roman"/>
                <a:cs typeface="Times New Roman"/>
              </a:rPr>
              <a:t>interpreters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correct </a:t>
            </a:r>
            <a:r>
              <a:rPr dirty="0" sz="1100" spc="10">
                <a:latin typeface="Times New Roman"/>
                <a:cs typeface="Times New Roman"/>
              </a:rPr>
              <a:t>(more </a:t>
            </a:r>
            <a:r>
              <a:rPr dirty="0" sz="1100" spc="5">
                <a:latin typeface="Times New Roman"/>
                <a:cs typeface="Times New Roman"/>
              </a:rPr>
              <a:t>or less),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it is virtually  impossible </a:t>
            </a:r>
            <a:r>
              <a:rPr dirty="0" sz="1100" spc="10">
                <a:latin typeface="Times New Roman"/>
                <a:cs typeface="Times New Roman"/>
              </a:rPr>
              <a:t>to know </a:t>
            </a:r>
            <a:r>
              <a:rPr dirty="0" sz="1100" spc="5">
                <a:latin typeface="Times New Roman"/>
                <a:cs typeface="Times New Roman"/>
              </a:rPr>
              <a:t>beforehand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be. After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fact,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will know which  </a:t>
            </a:r>
            <a:r>
              <a:rPr dirty="0" sz="1100" spc="5">
                <a:latin typeface="Times New Roman"/>
                <a:cs typeface="Times New Roman"/>
              </a:rPr>
              <a:t>indicator or chart or </a:t>
            </a:r>
            <a:r>
              <a:rPr dirty="0" sz="1100" spc="10">
                <a:latin typeface="Times New Roman"/>
                <a:cs typeface="Times New Roman"/>
              </a:rPr>
              <a:t>whose </a:t>
            </a:r>
            <a:r>
              <a:rPr dirty="0" sz="1100" spc="5">
                <a:latin typeface="Times New Roman"/>
                <a:cs typeface="Times New Roman"/>
              </a:rPr>
              <a:t>interpretations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correct, </a:t>
            </a:r>
            <a:r>
              <a:rPr dirty="0" sz="1100" spc="10">
                <a:latin typeface="Times New Roman"/>
                <a:cs typeface="Times New Roman"/>
              </a:rPr>
              <a:t>but only </a:t>
            </a:r>
            <a:r>
              <a:rPr dirty="0" sz="1100" spc="5">
                <a:latin typeface="Times New Roman"/>
                <a:cs typeface="Times New Roman"/>
              </a:rPr>
              <a:t>those investors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that particular information will benefit. </a:t>
            </a:r>
            <a:r>
              <a:rPr dirty="0" sz="1100" spc="10">
                <a:latin typeface="Times New Roman"/>
                <a:cs typeface="Times New Roman"/>
              </a:rPr>
              <a:t>Tools </a:t>
            </a:r>
            <a:r>
              <a:rPr dirty="0" sz="1100" spc="5">
                <a:latin typeface="Times New Roman"/>
                <a:cs typeface="Times New Roman"/>
              </a:rPr>
              <a:t>such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Theory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15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for  </a:t>
            </a:r>
            <a:r>
              <a:rPr dirty="0" sz="1100" spc="10">
                <a:latin typeface="Times New Roman"/>
                <a:cs typeface="Times New Roman"/>
              </a:rPr>
              <a:t>their multiple interpretations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various observers who </a:t>
            </a:r>
            <a:r>
              <a:rPr dirty="0" sz="1100" spc="5">
                <a:latin typeface="Times New Roman"/>
                <a:cs typeface="Times New Roman"/>
              </a:rPr>
              <a:t>disagree </a:t>
            </a:r>
            <a:r>
              <a:rPr dirty="0" sz="1100" spc="10">
                <a:latin typeface="Times New Roman"/>
                <a:cs typeface="Times New Roman"/>
              </a:rPr>
              <a:t>over how the </a:t>
            </a:r>
            <a:r>
              <a:rPr dirty="0" sz="1100" spc="5">
                <a:latin typeface="Times New Roman"/>
                <a:cs typeface="Times New Roman"/>
              </a:rPr>
              <a:t>theory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10">
                <a:latin typeface="Times New Roman"/>
                <a:cs typeface="Times New Roman"/>
              </a:rPr>
              <a:t>interpreted.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74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595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74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75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033008" y="572391"/>
            <a:ext cx="73533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7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11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34338" y="736978"/>
            <a:ext cx="5335270" cy="59683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FUNDAMENTAL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ANALYSIS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VALUATION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PHILOSOPHIES: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5" i="1">
                <a:latin typeface="Times New Roman"/>
                <a:cs typeface="Times New Roman"/>
              </a:rPr>
              <a:t>Value </a:t>
            </a:r>
            <a:r>
              <a:rPr dirty="0" sz="1100" spc="10" i="1">
                <a:latin typeface="Times New Roman"/>
                <a:cs typeface="Times New Roman"/>
              </a:rPr>
              <a:t>comes from </a:t>
            </a:r>
            <a:r>
              <a:rPr dirty="0" sz="1100" spc="5" i="1">
                <a:latin typeface="Times New Roman"/>
                <a:cs typeface="Times New Roman"/>
              </a:rPr>
              <a:t>utility; utility </a:t>
            </a:r>
            <a:r>
              <a:rPr dirty="0" sz="1100" spc="10" i="1">
                <a:latin typeface="Times New Roman"/>
                <a:cs typeface="Times New Roman"/>
              </a:rPr>
              <a:t>comes from a </a:t>
            </a:r>
            <a:r>
              <a:rPr dirty="0" sz="1100" spc="5" i="1">
                <a:latin typeface="Times New Roman"/>
                <a:cs typeface="Times New Roman"/>
              </a:rPr>
              <a:t>variety </a:t>
            </a:r>
            <a:r>
              <a:rPr dirty="0" sz="1100" spc="10" i="1">
                <a:latin typeface="Times New Roman"/>
                <a:cs typeface="Times New Roman"/>
              </a:rPr>
              <a:t>of</a:t>
            </a:r>
            <a:r>
              <a:rPr dirty="0" sz="1100" spc="-10" i="1">
                <a:latin typeface="Times New Roman"/>
                <a:cs typeface="Times New Roman"/>
              </a:rPr>
              <a:t> </a:t>
            </a:r>
            <a:r>
              <a:rPr dirty="0" sz="1100" spc="5" i="1">
                <a:latin typeface="Times New Roman"/>
                <a:cs typeface="Times New Roman"/>
              </a:rPr>
              <a:t>sources.</a:t>
            </a:r>
            <a:endParaRPr sz="1100">
              <a:latin typeface="Times New Roman"/>
              <a:cs typeface="Times New Roman"/>
            </a:endParaRPr>
          </a:p>
          <a:p>
            <a:pPr algn="ctr" marL="151130" marR="146050">
              <a:lnSpc>
                <a:spcPts val="1300"/>
              </a:lnSpc>
              <a:spcBef>
                <a:spcPts val="45"/>
              </a:spcBef>
            </a:pPr>
            <a:r>
              <a:rPr dirty="0" sz="1100" spc="10" i="1">
                <a:latin typeface="Times New Roman"/>
                <a:cs typeface="Times New Roman"/>
              </a:rPr>
              <a:t>Fundamental </a:t>
            </a:r>
            <a:r>
              <a:rPr dirty="0" sz="1100" spc="5" i="1">
                <a:latin typeface="Times New Roman"/>
                <a:cs typeface="Times New Roman"/>
              </a:rPr>
              <a:t>analysts believe securities </a:t>
            </a:r>
            <a:r>
              <a:rPr dirty="0" sz="1100" spc="10" i="1">
                <a:latin typeface="Times New Roman"/>
                <a:cs typeface="Times New Roman"/>
              </a:rPr>
              <a:t>are </a:t>
            </a:r>
            <a:r>
              <a:rPr dirty="0" sz="1100" spc="5" i="1">
                <a:latin typeface="Times New Roman"/>
                <a:cs typeface="Times New Roman"/>
              </a:rPr>
              <a:t>priced according to </a:t>
            </a:r>
            <a:r>
              <a:rPr dirty="0" sz="1100" spc="10" i="1">
                <a:latin typeface="Times New Roman"/>
                <a:cs typeface="Times New Roman"/>
              </a:rPr>
              <a:t>fundamental economic  </a:t>
            </a:r>
            <a:r>
              <a:rPr dirty="0" sz="1100" spc="5" i="1">
                <a:latin typeface="Times New Roman"/>
                <a:cs typeface="Times New Roman"/>
              </a:rPr>
              <a:t>data. </a:t>
            </a:r>
            <a:r>
              <a:rPr dirty="0" sz="1100" spc="10" i="1">
                <a:latin typeface="Times New Roman"/>
                <a:cs typeface="Times New Roman"/>
              </a:rPr>
              <a:t>Technical </a:t>
            </a:r>
            <a:r>
              <a:rPr dirty="0" sz="1100" spc="5" i="1">
                <a:latin typeface="Times New Roman"/>
                <a:cs typeface="Times New Roman"/>
              </a:rPr>
              <a:t>analysts think supply </a:t>
            </a:r>
            <a:r>
              <a:rPr dirty="0" sz="1100" spc="10" i="1">
                <a:latin typeface="Times New Roman"/>
                <a:cs typeface="Times New Roman"/>
              </a:rPr>
              <a:t>and demand </a:t>
            </a:r>
            <a:r>
              <a:rPr dirty="0" sz="1100" spc="5" i="1">
                <a:latin typeface="Times New Roman"/>
                <a:cs typeface="Times New Roman"/>
              </a:rPr>
              <a:t>factors </a:t>
            </a:r>
            <a:r>
              <a:rPr dirty="0" sz="1100" spc="10" i="1">
                <a:latin typeface="Times New Roman"/>
                <a:cs typeface="Times New Roman"/>
              </a:rPr>
              <a:t>play </a:t>
            </a:r>
            <a:r>
              <a:rPr dirty="0" sz="1100" spc="5" i="1">
                <a:latin typeface="Times New Roman"/>
                <a:cs typeface="Times New Roman"/>
              </a:rPr>
              <a:t>the </a:t>
            </a:r>
            <a:r>
              <a:rPr dirty="0" sz="1100" spc="10" i="1">
                <a:latin typeface="Times New Roman"/>
                <a:cs typeface="Times New Roman"/>
              </a:rPr>
              <a:t>most </a:t>
            </a:r>
            <a:r>
              <a:rPr dirty="0" sz="1100" spc="5" i="1">
                <a:latin typeface="Times New Roman"/>
                <a:cs typeface="Times New Roman"/>
              </a:rPr>
              <a:t>important</a:t>
            </a:r>
            <a:r>
              <a:rPr dirty="0" sz="1100" spc="70" i="1">
                <a:latin typeface="Times New Roman"/>
                <a:cs typeface="Times New Roman"/>
              </a:rPr>
              <a:t> </a:t>
            </a:r>
            <a:r>
              <a:rPr dirty="0" sz="1100" spc="5" i="1">
                <a:latin typeface="Times New Roman"/>
                <a:cs typeface="Times New Roman"/>
              </a:rPr>
              <a:t>role.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Investors' </a:t>
            </a:r>
            <a:r>
              <a:rPr dirty="0" sz="1100" spc="10" b="1">
                <a:latin typeface="Times New Roman"/>
                <a:cs typeface="Times New Roman"/>
              </a:rPr>
              <a:t>Understanding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Risk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Premiums: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are almost always </a:t>
            </a:r>
            <a:r>
              <a:rPr dirty="0" sz="1100" spc="5">
                <a:latin typeface="Times New Roman"/>
                <a:cs typeface="Times New Roman"/>
              </a:rPr>
              <a:t>risk-averse. Investors often cannot explicitly define </a:t>
            </a:r>
            <a:r>
              <a:rPr dirty="0" sz="1100" spc="10">
                <a:latin typeface="Times New Roman"/>
                <a:cs typeface="Times New Roman"/>
              </a:rPr>
              <a:t>risk, but 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have an </a:t>
            </a:r>
            <a:r>
              <a:rPr dirty="0" sz="1100" spc="5">
                <a:latin typeface="Times New Roman"/>
                <a:cs typeface="Times New Roman"/>
              </a:rPr>
              <a:t>intuitive understanding of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0">
                <a:latin typeface="Times New Roman"/>
                <a:cs typeface="Times New Roman"/>
              </a:rPr>
              <a:t>They do </a:t>
            </a:r>
            <a:r>
              <a:rPr dirty="0" sz="1100" spc="5">
                <a:latin typeface="Times New Roman"/>
                <a:cs typeface="Times New Roman"/>
              </a:rPr>
              <a:t>not like taking risks, but will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in  order to increase potential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return- </a:t>
            </a:r>
            <a:r>
              <a:rPr dirty="0" sz="1100" spc="10">
                <a:latin typeface="Times New Roman"/>
                <a:cs typeface="Times New Roman"/>
              </a:rPr>
              <a:t>Preceding </a:t>
            </a:r>
            <a:r>
              <a:rPr dirty="0" sz="1100" spc="5">
                <a:latin typeface="Times New Roman"/>
                <a:cs typeface="Times New Roman"/>
              </a:rPr>
              <a:t>chapters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discussed </a:t>
            </a:r>
            <a:r>
              <a:rPr dirty="0" sz="1100" spc="10">
                <a:latin typeface="Times New Roman"/>
                <a:cs typeface="Times New Roman"/>
              </a:rPr>
              <a:t>how  investors can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the variance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returns </a:t>
            </a:r>
            <a:r>
              <a:rPr dirty="0" sz="1100" spc="10">
                <a:latin typeface="Times New Roman"/>
                <a:cs typeface="Times New Roman"/>
              </a:rPr>
              <a:t>as a </a:t>
            </a:r>
            <a:r>
              <a:rPr dirty="0" sz="1100" spc="5">
                <a:latin typeface="Times New Roman"/>
                <a:cs typeface="Times New Roman"/>
              </a:rPr>
              <a:t>proxy for risk. </a:t>
            </a:r>
            <a:r>
              <a:rPr dirty="0" sz="1100" spc="10">
                <a:latin typeface="Times New Roman"/>
                <a:cs typeface="Times New Roman"/>
              </a:rPr>
              <a:t>This balance  between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return is the reason un-bonds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higher yields to maturity than </a:t>
            </a:r>
            <a:r>
              <a:rPr dirty="0" sz="1100" spc="10">
                <a:latin typeface="Times New Roman"/>
                <a:cs typeface="Times New Roman"/>
              </a:rPr>
              <a:t>U.S.  </a:t>
            </a:r>
            <a:r>
              <a:rPr dirty="0" sz="1100" spc="5">
                <a:latin typeface="Times New Roman"/>
                <a:cs typeface="Times New Roman"/>
              </a:rPr>
              <a:t>Treasury </a:t>
            </a:r>
            <a:r>
              <a:rPr dirty="0" sz="1100" spc="10">
                <a:latin typeface="Times New Roman"/>
                <a:cs typeface="Times New Roman"/>
              </a:rPr>
              <a:t>bonds, and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10">
                <a:latin typeface="Times New Roman"/>
                <a:cs typeface="Times New Roman"/>
              </a:rPr>
              <a:t>some shares of </a:t>
            </a:r>
            <a:r>
              <a:rPr dirty="0" sz="1100" spc="5">
                <a:latin typeface="Times New Roman"/>
                <a:cs typeface="Times New Roman"/>
              </a:rPr>
              <a:t>stock sell </a:t>
            </a:r>
            <a:r>
              <a:rPr dirty="0" sz="1100" spc="10">
                <a:latin typeface="Times New Roman"/>
                <a:cs typeface="Times New Roman"/>
              </a:rPr>
              <a:t>for more </a:t>
            </a:r>
            <a:r>
              <a:rPr dirty="0" sz="1100" spc="5">
                <a:latin typeface="Times New Roman"/>
                <a:cs typeface="Times New Roman"/>
              </a:rPr>
              <a:t>than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others.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Time Value </a:t>
            </a:r>
            <a:r>
              <a:rPr dirty="0" sz="1100" spc="5" b="1">
                <a:latin typeface="Times New Roman"/>
                <a:cs typeface="Times New Roman"/>
              </a:rPr>
              <a:t>of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Money: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329565" marR="322580">
              <a:lnSpc>
                <a:spcPts val="1300"/>
              </a:lnSpc>
            </a:pPr>
            <a:r>
              <a:rPr dirty="0" sz="1100" spc="5" i="1">
                <a:latin typeface="Times New Roman"/>
                <a:cs typeface="Times New Roman"/>
              </a:rPr>
              <a:t>Everything else </a:t>
            </a:r>
            <a:r>
              <a:rPr dirty="0" sz="1100" spc="10" i="1">
                <a:latin typeface="Times New Roman"/>
                <a:cs typeface="Times New Roman"/>
              </a:rPr>
              <a:t>being </a:t>
            </a:r>
            <a:r>
              <a:rPr dirty="0" sz="1100" spc="5" i="1">
                <a:latin typeface="Times New Roman"/>
                <a:cs typeface="Times New Roman"/>
              </a:rPr>
              <a:t>equal, </a:t>
            </a:r>
            <a:r>
              <a:rPr dirty="0" sz="1100" spc="10" i="1">
                <a:latin typeface="Times New Roman"/>
                <a:cs typeface="Times New Roman"/>
              </a:rPr>
              <a:t>the </a:t>
            </a:r>
            <a:r>
              <a:rPr dirty="0" sz="1100" spc="5" i="1">
                <a:latin typeface="Times New Roman"/>
                <a:cs typeface="Times New Roman"/>
              </a:rPr>
              <a:t>longer </a:t>
            </a:r>
            <a:r>
              <a:rPr dirty="0" sz="1100" spc="10" i="1">
                <a:latin typeface="Times New Roman"/>
                <a:cs typeface="Times New Roman"/>
              </a:rPr>
              <a:t>someone must </a:t>
            </a:r>
            <a:r>
              <a:rPr dirty="0" sz="1100" spc="5" i="1">
                <a:latin typeface="Times New Roman"/>
                <a:cs typeface="Times New Roman"/>
              </a:rPr>
              <a:t>wait for the </a:t>
            </a:r>
            <a:r>
              <a:rPr dirty="0" sz="1100" spc="10" i="1">
                <a:latin typeface="Times New Roman"/>
                <a:cs typeface="Times New Roman"/>
              </a:rPr>
              <a:t>payoff from </a:t>
            </a:r>
            <a:r>
              <a:rPr dirty="0" sz="1100" spc="5" i="1">
                <a:latin typeface="Times New Roman"/>
                <a:cs typeface="Times New Roman"/>
              </a:rPr>
              <a:t>an  </a:t>
            </a:r>
            <a:r>
              <a:rPr dirty="0" sz="1100" spc="5" i="1">
                <a:latin typeface="Times New Roman"/>
                <a:cs typeface="Times New Roman"/>
              </a:rPr>
              <a:t>investment, </a:t>
            </a:r>
            <a:r>
              <a:rPr dirty="0" sz="1100" spc="10" i="1">
                <a:latin typeface="Times New Roman"/>
                <a:cs typeface="Times New Roman"/>
              </a:rPr>
              <a:t>the </a:t>
            </a:r>
            <a:r>
              <a:rPr dirty="0" sz="1100" spc="5" i="1">
                <a:latin typeface="Times New Roman"/>
                <a:cs typeface="Times New Roman"/>
              </a:rPr>
              <a:t>less </a:t>
            </a:r>
            <a:r>
              <a:rPr dirty="0" sz="1100" spc="10" i="1">
                <a:latin typeface="Times New Roman"/>
                <a:cs typeface="Times New Roman"/>
              </a:rPr>
              <a:t>the investment </a:t>
            </a:r>
            <a:r>
              <a:rPr dirty="0" sz="1100" spc="5" i="1">
                <a:latin typeface="Times New Roman"/>
                <a:cs typeface="Times New Roman"/>
              </a:rPr>
              <a:t>is </a:t>
            </a:r>
            <a:r>
              <a:rPr dirty="0" sz="1100" spc="10" i="1">
                <a:latin typeface="Times New Roman"/>
                <a:cs typeface="Times New Roman"/>
              </a:rPr>
              <a:t>worth</a:t>
            </a:r>
            <a:r>
              <a:rPr dirty="0" sz="1100" spc="-10" i="1">
                <a:latin typeface="Times New Roman"/>
                <a:cs typeface="Times New Roman"/>
              </a:rPr>
              <a:t> </a:t>
            </a:r>
            <a:r>
              <a:rPr dirty="0" sz="1100" spc="5" i="1">
                <a:latin typeface="Times New Roman"/>
                <a:cs typeface="Times New Roman"/>
              </a:rPr>
              <a:t>today.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Importance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Cash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Flows: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i="1">
                <a:latin typeface="Times New Roman"/>
                <a:cs typeface="Times New Roman"/>
              </a:rPr>
              <a:t>Most </a:t>
            </a:r>
            <a:r>
              <a:rPr dirty="0" sz="1100" spc="5" i="1">
                <a:latin typeface="Times New Roman"/>
                <a:cs typeface="Times New Roman"/>
              </a:rPr>
              <a:t>investment </a:t>
            </a:r>
            <a:r>
              <a:rPr dirty="0" sz="1100" spc="10" i="1">
                <a:latin typeface="Times New Roman"/>
                <a:cs typeface="Times New Roman"/>
              </a:rPr>
              <a:t>research </a:t>
            </a:r>
            <a:r>
              <a:rPr dirty="0" sz="1100" spc="5" i="1">
                <a:latin typeface="Times New Roman"/>
                <a:cs typeface="Times New Roman"/>
              </a:rPr>
              <a:t>deals with predicting future corporate</a:t>
            </a:r>
            <a:r>
              <a:rPr dirty="0" sz="1100" spc="20" i="1">
                <a:latin typeface="Times New Roman"/>
                <a:cs typeface="Times New Roman"/>
              </a:rPr>
              <a:t> </a:t>
            </a:r>
            <a:r>
              <a:rPr dirty="0" sz="1100" spc="5" i="1">
                <a:latin typeface="Times New Roman"/>
                <a:cs typeface="Times New Roman"/>
              </a:rPr>
              <a:t>earnings.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Tax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Factor: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Taxes are supposedly </a:t>
            </a:r>
            <a:r>
              <a:rPr dirty="0" sz="1100" spc="5">
                <a:latin typeface="Times New Roman"/>
                <a:cs typeface="Times New Roman"/>
              </a:rPr>
              <a:t>"one of </a:t>
            </a: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certainties in </a:t>
            </a:r>
            <a:r>
              <a:rPr dirty="0" sz="1100">
                <a:latin typeface="Times New Roman"/>
                <a:cs typeface="Times New Roman"/>
              </a:rPr>
              <a:t>life. </a:t>
            </a:r>
            <a:r>
              <a:rPr dirty="0" sz="1100" spc="5">
                <a:latin typeface="Times New Roman"/>
                <a:cs typeface="Times New Roman"/>
              </a:rPr>
              <a:t>Investors also </a:t>
            </a:r>
            <a:r>
              <a:rPr dirty="0" sz="1100" spc="10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that, in  addition to being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certainty, the tax code is complicated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not all investments </a:t>
            </a:r>
            <a:r>
              <a:rPr dirty="0" sz="1100" spc="10">
                <a:latin typeface="Times New Roman"/>
                <a:cs typeface="Times New Roman"/>
              </a:rPr>
              <a:t>are taxed  equally. For </a:t>
            </a:r>
            <a:r>
              <a:rPr dirty="0" sz="1100" spc="5">
                <a:latin typeface="Times New Roman"/>
                <a:cs typeface="Times New Roman"/>
              </a:rPr>
              <a:t>this reason, municipal </a:t>
            </a:r>
            <a:r>
              <a:rPr dirty="0" sz="1100" spc="10">
                <a:latin typeface="Times New Roman"/>
                <a:cs typeface="Times New Roman"/>
              </a:rPr>
              <a:t>bonds (paying </a:t>
            </a:r>
            <a:r>
              <a:rPr dirty="0" sz="1100" spc="5">
                <a:latin typeface="Times New Roman"/>
                <a:cs typeface="Times New Roman"/>
              </a:rPr>
              <a:t>tax-free interest)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sell with </a:t>
            </a:r>
            <a:r>
              <a:rPr dirty="0" sz="1100" spc="10">
                <a:latin typeface="Times New Roman"/>
                <a:cs typeface="Times New Roman"/>
              </a:rPr>
              <a:t>a lower  expected </a:t>
            </a:r>
            <a:r>
              <a:rPr dirty="0" sz="1100" spc="5">
                <a:latin typeface="Times New Roman"/>
                <a:cs typeface="Times New Roman"/>
              </a:rPr>
              <a:t>rate of return than </a:t>
            </a:r>
            <a:r>
              <a:rPr dirty="0" sz="1100" spc="10">
                <a:latin typeface="Times New Roman"/>
                <a:cs typeface="Times New Roman"/>
              </a:rPr>
              <a:t>a taxable </a:t>
            </a: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5">
                <a:latin typeface="Times New Roman"/>
                <a:cs typeface="Times New Roman"/>
              </a:rPr>
              <a:t>bond </a:t>
            </a:r>
            <a:r>
              <a:rPr dirty="0" sz="1100" spc="10">
                <a:latin typeface="Times New Roman"/>
                <a:cs typeface="Times New Roman"/>
              </a:rPr>
              <a:t>of equal </a:t>
            </a:r>
            <a:r>
              <a:rPr dirty="0" sz="1100" spc="5">
                <a:latin typeface="Times New Roman"/>
                <a:cs typeface="Times New Roman"/>
              </a:rPr>
              <a:t>risk, </a:t>
            </a:r>
            <a:r>
              <a:rPr dirty="0" sz="1100" spc="10">
                <a:latin typeface="Times New Roman"/>
                <a:cs typeface="Times New Roman"/>
              </a:rPr>
              <a:t>and some investors will  favor growth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(with tax deferral of appreciation) over income stocks (with immediate  taxation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dividends).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EIC</a:t>
            </a:r>
            <a:r>
              <a:rPr dirty="0" sz="1100" spc="5" b="1">
                <a:latin typeface="Times New Roman"/>
                <a:cs typeface="Times New Roman"/>
              </a:rPr>
              <a:t> Analysis: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34336" y="6836751"/>
            <a:ext cx="133350" cy="52768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ts val="131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4.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5.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6.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64105" y="6836745"/>
            <a:ext cx="1144270" cy="52768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marL="12700" marR="5080">
              <a:lnSpc>
                <a:spcPct val="98400"/>
              </a:lnSpc>
              <a:spcBef>
                <a:spcPts val="150"/>
              </a:spcBef>
            </a:pPr>
            <a:r>
              <a:rPr dirty="0" sz="1100" spc="10">
                <a:latin typeface="Times New Roman"/>
                <a:cs typeface="Times New Roman"/>
              </a:rPr>
              <a:t>Economic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Analysis  </a:t>
            </a:r>
            <a:r>
              <a:rPr dirty="0" sz="1100" spc="5">
                <a:latin typeface="Times New Roman"/>
                <a:cs typeface="Times New Roman"/>
              </a:rPr>
              <a:t>Industry Analysis  </a:t>
            </a:r>
            <a:r>
              <a:rPr dirty="0" sz="1100" spc="10">
                <a:latin typeface="Times New Roman"/>
                <a:cs typeface="Times New Roman"/>
              </a:rPr>
              <a:t>Company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34338" y="7496679"/>
            <a:ext cx="5335270" cy="168211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b="1">
                <a:latin typeface="Times New Roman"/>
                <a:cs typeface="Times New Roman"/>
              </a:rPr>
              <a:t>VALUE </a:t>
            </a:r>
            <a:r>
              <a:rPr dirty="0" sz="1100" spc="20" b="1">
                <a:latin typeface="Times New Roman"/>
                <a:cs typeface="Times New Roman"/>
              </a:rPr>
              <a:t>VS </a:t>
            </a:r>
            <a:r>
              <a:rPr dirty="0" sz="1100" spc="15" b="1">
                <a:latin typeface="Times New Roman"/>
                <a:cs typeface="Times New Roman"/>
              </a:rPr>
              <a:t>GROWTH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INVESTING: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two </a:t>
            </a:r>
            <a:r>
              <a:rPr dirty="0" sz="1100" spc="5">
                <a:latin typeface="Times New Roman"/>
                <a:cs typeface="Times New Roman"/>
              </a:rPr>
              <a:t>factions </a:t>
            </a:r>
            <a:r>
              <a:rPr dirty="0" sz="1100" spc="10">
                <a:latin typeface="Times New Roman"/>
                <a:cs typeface="Times New Roman"/>
              </a:rPr>
              <a:t>within </a:t>
            </a:r>
            <a:r>
              <a:rPr dirty="0" sz="1100" spc="5">
                <a:latin typeface="Times New Roman"/>
                <a:cs typeface="Times New Roman"/>
              </a:rPr>
              <a:t>the fundamental analysts' </a:t>
            </a:r>
            <a:r>
              <a:rPr dirty="0" sz="1100" spc="10">
                <a:latin typeface="Times New Roman"/>
                <a:cs typeface="Times New Roman"/>
              </a:rPr>
              <a:t>camp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and the  </a:t>
            </a:r>
            <a:r>
              <a:rPr dirty="0" sz="1100" spc="5">
                <a:latin typeface="Times New Roman"/>
                <a:cs typeface="Times New Roman"/>
              </a:rPr>
              <a:t>growth investors. </a:t>
            </a:r>
            <a:r>
              <a:rPr dirty="0" sz="1100" spc="10">
                <a:latin typeface="Times New Roman"/>
                <a:cs typeface="Times New Roman"/>
              </a:rPr>
              <a:t>These terms became </a:t>
            </a:r>
            <a:r>
              <a:rPr dirty="0" sz="1100" spc="5">
                <a:latin typeface="Times New Roman"/>
                <a:cs typeface="Times New Roman"/>
              </a:rPr>
              <a:t>popular in the </a:t>
            </a:r>
            <a:r>
              <a:rPr dirty="0" sz="1100" spc="10">
                <a:latin typeface="Times New Roman"/>
                <a:cs typeface="Times New Roman"/>
              </a:rPr>
              <a:t>1980s and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now a </a:t>
            </a:r>
            <a:r>
              <a:rPr dirty="0" sz="1100" spc="5">
                <a:latin typeface="Times New Roman"/>
                <a:cs typeface="Times New Roman"/>
              </a:rPr>
              <a:t>standard part of  </a:t>
            </a:r>
            <a:r>
              <a:rPr dirty="0" sz="1100" spc="10">
                <a:latin typeface="Times New Roman"/>
                <a:cs typeface="Times New Roman"/>
              </a:rPr>
              <a:t>the investment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lexicon.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3155315">
              <a:lnSpc>
                <a:spcPts val="1300"/>
              </a:lnSpc>
            </a:pPr>
            <a:r>
              <a:rPr dirty="0" sz="1100" spc="10" b="1">
                <a:latin typeface="Times New Roman"/>
                <a:cs typeface="Times New Roman"/>
              </a:rPr>
              <a:t>The Value Approach </a:t>
            </a:r>
            <a:r>
              <a:rPr dirty="0" sz="1100" spc="5" b="1">
                <a:latin typeface="Times New Roman"/>
                <a:cs typeface="Times New Roman"/>
              </a:rPr>
              <a:t>to Investing  </a:t>
            </a:r>
            <a:r>
              <a:rPr dirty="0" sz="1100" spc="10" b="1">
                <a:latin typeface="Times New Roman"/>
                <a:cs typeface="Times New Roman"/>
              </a:rPr>
              <a:t>The Growth Approach </a:t>
            </a:r>
            <a:r>
              <a:rPr dirty="0" sz="1100" spc="5" b="1">
                <a:latin typeface="Times New Roman"/>
                <a:cs typeface="Times New Roman"/>
              </a:rPr>
              <a:t>to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Investing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Information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Trader: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1" y="572391"/>
            <a:ext cx="5335270" cy="547370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ctr" marL="326390" marR="320040">
              <a:lnSpc>
                <a:spcPts val="1300"/>
              </a:lnSpc>
              <a:spcBef>
                <a:spcPts val="18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Information </a:t>
            </a:r>
            <a:r>
              <a:rPr dirty="0" sz="1100" spc="5" b="1" i="1">
                <a:latin typeface="Times New Roman"/>
                <a:cs typeface="Times New Roman"/>
              </a:rPr>
              <a:t>traders </a:t>
            </a:r>
            <a:r>
              <a:rPr dirty="0" sz="1100" spc="10" b="1" i="1">
                <a:latin typeface="Times New Roman"/>
                <a:cs typeface="Times New Roman"/>
              </a:rPr>
              <a:t>are </a:t>
            </a:r>
            <a:r>
              <a:rPr dirty="0" sz="1100" spc="5" b="1" i="1">
                <a:latin typeface="Times New Roman"/>
                <a:cs typeface="Times New Roman"/>
              </a:rPr>
              <a:t>in </a:t>
            </a:r>
            <a:r>
              <a:rPr dirty="0" sz="1100" spc="10" b="1" i="1">
                <a:latin typeface="Times New Roman"/>
                <a:cs typeface="Times New Roman"/>
              </a:rPr>
              <a:t>a hurry; </a:t>
            </a:r>
            <a:r>
              <a:rPr dirty="0" sz="1100" spc="5" b="1" i="1">
                <a:latin typeface="Times New Roman"/>
                <a:cs typeface="Times New Roman"/>
              </a:rPr>
              <a:t>they believe information differentials in the  </a:t>
            </a:r>
            <a:r>
              <a:rPr dirty="0" sz="1100" spc="10" b="1" i="1">
                <a:latin typeface="Times New Roman"/>
                <a:cs typeface="Times New Roman"/>
              </a:rPr>
              <a:t>marketplace can be </a:t>
            </a:r>
            <a:r>
              <a:rPr dirty="0" sz="1100" spc="5" b="1" i="1">
                <a:latin typeface="Times New Roman"/>
                <a:cs typeface="Times New Roman"/>
              </a:rPr>
              <a:t>profitably</a:t>
            </a:r>
            <a:r>
              <a:rPr dirty="0" sz="1100" spc="-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exploited.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3592829">
              <a:lnSpc>
                <a:spcPts val="13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True Growth </a:t>
            </a:r>
            <a:r>
              <a:rPr dirty="0" sz="1100" spc="5" b="1">
                <a:latin typeface="Times New Roman"/>
                <a:cs typeface="Times New Roman"/>
              </a:rPr>
              <a:t>Investor  </a:t>
            </a:r>
            <a:r>
              <a:rPr dirty="0" sz="1100" spc="15" b="1">
                <a:latin typeface="Times New Roman"/>
                <a:cs typeface="Times New Roman"/>
              </a:rPr>
              <a:t>How </a:t>
            </a:r>
            <a:r>
              <a:rPr dirty="0" sz="1100" spc="10" b="1">
                <a:latin typeface="Times New Roman"/>
                <a:cs typeface="Times New Roman"/>
              </a:rPr>
              <a:t>Price Relates to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Value: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  <a:spcBef>
                <a:spcPts val="5"/>
              </a:spcBef>
            </a:pPr>
            <a:r>
              <a:rPr dirty="0" sz="1100" spc="10" b="1" i="1">
                <a:latin typeface="Times New Roman"/>
                <a:cs typeface="Times New Roman"/>
              </a:rPr>
              <a:t>The modern </a:t>
            </a:r>
            <a:r>
              <a:rPr dirty="0" sz="1100" spc="5" b="1" i="1">
                <a:latin typeface="Times New Roman"/>
                <a:cs typeface="Times New Roman"/>
              </a:rPr>
              <a:t>perspective: </a:t>
            </a:r>
            <a:r>
              <a:rPr dirty="0" sz="1100" spc="10" b="1" i="1">
                <a:latin typeface="Times New Roman"/>
                <a:cs typeface="Times New Roman"/>
              </a:rPr>
              <a:t>Value </a:t>
            </a:r>
            <a:r>
              <a:rPr dirty="0" sz="1100" spc="5" b="1" i="1">
                <a:latin typeface="Times New Roman"/>
                <a:cs typeface="Times New Roman"/>
              </a:rPr>
              <a:t>is inextricably intertwined </a:t>
            </a:r>
            <a:r>
              <a:rPr dirty="0" sz="1100" spc="10" b="1" i="1">
                <a:latin typeface="Times New Roman"/>
                <a:cs typeface="Times New Roman"/>
              </a:rPr>
              <a:t>with</a:t>
            </a:r>
            <a:r>
              <a:rPr dirty="0" sz="1100" spc="15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price.</a:t>
            </a:r>
            <a:endParaRPr sz="1100">
              <a:latin typeface="Times New Roman"/>
              <a:cs typeface="Times New Roman"/>
            </a:endParaRPr>
          </a:p>
          <a:p>
            <a:pPr algn="ctr" marL="68580" marR="62230">
              <a:lnSpc>
                <a:spcPts val="1300"/>
              </a:lnSpc>
              <a:spcBef>
                <a:spcPts val="50"/>
              </a:spcBef>
            </a:pPr>
            <a:r>
              <a:rPr dirty="0" sz="1100" spc="15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most efficient </a:t>
            </a:r>
            <a:r>
              <a:rPr dirty="0" sz="1100" spc="10" b="1" i="1">
                <a:latin typeface="Times New Roman"/>
                <a:cs typeface="Times New Roman"/>
              </a:rPr>
              <a:t>and </a:t>
            </a:r>
            <a:r>
              <a:rPr dirty="0" sz="1100" spc="5" b="1" i="1">
                <a:latin typeface="Times New Roman"/>
                <a:cs typeface="Times New Roman"/>
              </a:rPr>
              <a:t>productive </a:t>
            </a:r>
            <a:r>
              <a:rPr dirty="0" sz="1100" spc="10" b="1" i="1">
                <a:latin typeface="Times New Roman"/>
                <a:cs typeface="Times New Roman"/>
              </a:rPr>
              <a:t>company </a:t>
            </a:r>
            <a:r>
              <a:rPr dirty="0" sz="1100" spc="5" b="1" i="1">
                <a:latin typeface="Times New Roman"/>
                <a:cs typeface="Times New Roman"/>
              </a:rPr>
              <a:t>in the world </a:t>
            </a:r>
            <a:r>
              <a:rPr dirty="0" sz="1100" b="1" i="1">
                <a:latin typeface="Times New Roman"/>
                <a:cs typeface="Times New Roman"/>
              </a:rPr>
              <a:t>is </a:t>
            </a:r>
            <a:r>
              <a:rPr dirty="0" sz="1100" spc="10" b="1" i="1">
                <a:latin typeface="Times New Roman"/>
                <a:cs typeface="Times New Roman"/>
              </a:rPr>
              <a:t>a </a:t>
            </a:r>
            <a:r>
              <a:rPr dirty="0" sz="1100" spc="5" b="1" i="1">
                <a:latin typeface="Times New Roman"/>
                <a:cs typeface="Times New Roman"/>
              </a:rPr>
              <a:t>poor investment if the stock  </a:t>
            </a:r>
            <a:r>
              <a:rPr dirty="0" sz="1100" spc="5" b="1" i="1">
                <a:latin typeface="Times New Roman"/>
                <a:cs typeface="Times New Roman"/>
              </a:rPr>
              <a:t>price is too</a:t>
            </a:r>
            <a:r>
              <a:rPr dirty="0" sz="1100" spc="10" b="1" i="1">
                <a:latin typeface="Times New Roman"/>
                <a:cs typeface="Times New Roman"/>
              </a:rPr>
              <a:t> </a:t>
            </a:r>
            <a:r>
              <a:rPr dirty="0" sz="1100" spc="5" b="1" i="1">
                <a:latin typeface="Times New Roman"/>
                <a:cs typeface="Times New Roman"/>
              </a:rPr>
              <a:t>high.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Value Stocks </a:t>
            </a:r>
            <a:r>
              <a:rPr dirty="0" sz="1100" spc="15" b="1">
                <a:latin typeface="Times New Roman"/>
                <a:cs typeface="Times New Roman"/>
              </a:rPr>
              <a:t>and </a:t>
            </a:r>
            <a:r>
              <a:rPr dirty="0" sz="1100" spc="10" b="1">
                <a:latin typeface="Times New Roman"/>
                <a:cs typeface="Times New Roman"/>
              </a:rPr>
              <a:t>Growth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Stocks:</a:t>
            </a:r>
            <a:endParaRPr sz="1100">
              <a:latin typeface="Times New Roman"/>
              <a:cs typeface="Times New Roman"/>
            </a:endParaRPr>
          </a:p>
          <a:p>
            <a:pPr marL="12700" marR="3745865">
              <a:lnSpc>
                <a:spcPct val="98400"/>
              </a:lnSpc>
              <a:spcBef>
                <a:spcPts val="10"/>
              </a:spcBef>
            </a:pPr>
            <a:r>
              <a:rPr dirty="0" sz="1100" spc="15" b="1">
                <a:latin typeface="Times New Roman"/>
                <a:cs typeface="Times New Roman"/>
              </a:rPr>
              <a:t>How </a:t>
            </a:r>
            <a:r>
              <a:rPr dirty="0" sz="1100" spc="5" b="1">
                <a:latin typeface="Times New Roman"/>
                <a:cs typeface="Times New Roman"/>
              </a:rPr>
              <a:t>to Tell </a:t>
            </a:r>
            <a:r>
              <a:rPr dirty="0" sz="1100" spc="10" b="1">
                <a:latin typeface="Times New Roman"/>
                <a:cs typeface="Times New Roman"/>
              </a:rPr>
              <a:t>by </a:t>
            </a:r>
            <a:r>
              <a:rPr dirty="0" sz="1100" spc="5" b="1">
                <a:latin typeface="Times New Roman"/>
                <a:cs typeface="Times New Roman"/>
              </a:rPr>
              <a:t>Looking  </a:t>
            </a: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Price </a:t>
            </a:r>
            <a:r>
              <a:rPr dirty="0" sz="1100" spc="10" b="1">
                <a:latin typeface="Times New Roman"/>
                <a:cs typeface="Times New Roman"/>
              </a:rPr>
              <a:t>to Book Ratio  </a:t>
            </a: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Price-Earnings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95"/>
              </a:lnSpc>
            </a:pPr>
            <a:r>
              <a:rPr dirty="0" sz="1100" spc="5" b="1">
                <a:latin typeface="Times New Roman"/>
                <a:cs typeface="Times New Roman"/>
              </a:rPr>
              <a:t>Differences </a:t>
            </a:r>
            <a:r>
              <a:rPr dirty="0" sz="1100" spc="10" b="1">
                <a:latin typeface="Times New Roman"/>
                <a:cs typeface="Times New Roman"/>
              </a:rPr>
              <a:t>between</a:t>
            </a:r>
            <a:r>
              <a:rPr dirty="0" sz="1100" spc="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Industries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Neither the </a:t>
            </a:r>
            <a:r>
              <a:rPr dirty="0" sz="1100" spc="5">
                <a:latin typeface="Times New Roman"/>
                <a:cs typeface="Times New Roman"/>
              </a:rPr>
              <a:t>price-earnings ratio </a:t>
            </a:r>
            <a:r>
              <a:rPr dirty="0" sz="1100" spc="10">
                <a:latin typeface="Times New Roman"/>
                <a:cs typeface="Times New Roman"/>
              </a:rPr>
              <a:t>nor </a:t>
            </a:r>
            <a:r>
              <a:rPr dirty="0" sz="1100" spc="5">
                <a:latin typeface="Times New Roman"/>
                <a:cs typeface="Times New Roman"/>
              </a:rPr>
              <a:t>the price to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ratio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stand-alone </a:t>
            </a:r>
            <a:r>
              <a:rPr dirty="0" sz="1100">
                <a:latin typeface="Times New Roman"/>
                <a:cs typeface="Times New Roman"/>
              </a:rPr>
              <a:t>statistic.  </a:t>
            </a:r>
            <a:r>
              <a:rPr dirty="0" sz="1100" spc="5">
                <a:latin typeface="Times New Roman"/>
                <a:cs typeface="Times New Roman"/>
              </a:rPr>
              <a:t>Important industry differences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considered.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firm whose </a:t>
            </a:r>
            <a:r>
              <a:rPr dirty="0" sz="1100" spc="5">
                <a:latin typeface="Times New Roman"/>
                <a:cs typeface="Times New Roman"/>
              </a:rPr>
              <a:t>primary asset is  brainpower (such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software </a:t>
            </a:r>
            <a:r>
              <a:rPr dirty="0" sz="1100" spc="10">
                <a:latin typeface="Times New Roman"/>
                <a:cs typeface="Times New Roman"/>
              </a:rPr>
              <a:t>company) has fewer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assets than a smokestack  company </a:t>
            </a:r>
            <a:r>
              <a:rPr dirty="0" sz="1100" spc="5">
                <a:latin typeface="Times New Roman"/>
                <a:cs typeface="Times New Roman"/>
              </a:rPr>
              <a:t>(like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steel mill).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software industry </a:t>
            </a:r>
            <a:r>
              <a:rPr dirty="0" sz="1100" spc="10">
                <a:latin typeface="Times New Roman"/>
                <a:cs typeface="Times New Roman"/>
              </a:rPr>
              <a:t>would normally have a </a:t>
            </a:r>
            <a:r>
              <a:rPr dirty="0" sz="1100" spc="5">
                <a:latin typeface="Times New Roman"/>
                <a:cs typeface="Times New Roman"/>
              </a:rPr>
              <a:t>higher price to 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steel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this reason, relative ratios </a:t>
            </a:r>
            <a:r>
              <a:rPr dirty="0" sz="1100" spc="10">
                <a:latin typeface="Times New Roman"/>
                <a:cs typeface="Times New Roman"/>
              </a:rPr>
              <a:t>are commonly computed </a:t>
            </a:r>
            <a:r>
              <a:rPr dirty="0" sz="1100" spc="5">
                <a:latin typeface="Times New Roman"/>
                <a:cs typeface="Times New Roman"/>
              </a:rPr>
              <a:t>for both the </a:t>
            </a:r>
            <a:r>
              <a:rPr dirty="0" sz="1100" spc="10">
                <a:latin typeface="Times New Roman"/>
                <a:cs typeface="Times New Roman"/>
              </a:rPr>
              <a:t>PE and the price </a:t>
            </a:r>
            <a:r>
              <a:rPr dirty="0" sz="1100" spc="5">
                <a:latin typeface="Times New Roman"/>
                <a:cs typeface="Times New Roman"/>
              </a:rPr>
              <a:t>to 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statistics. This calculation provides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ratio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firm's statistic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industry  </a:t>
            </a:r>
            <a:r>
              <a:rPr dirty="0" sz="1100" spc="10">
                <a:latin typeface="Times New Roman"/>
                <a:cs typeface="Times New Roman"/>
              </a:rPr>
              <a:t>average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statistic.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SOME ANALYTICAL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FACTORS: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Growth Rates: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33020">
              <a:lnSpc>
                <a:spcPct val="100000"/>
              </a:lnSpc>
              <a:spcBef>
                <a:spcPts val="5"/>
              </a:spcBef>
            </a:pPr>
            <a:r>
              <a:rPr dirty="0" sz="1100" spc="5" i="1">
                <a:latin typeface="Times New Roman"/>
                <a:cs typeface="Times New Roman"/>
              </a:rPr>
              <a:t>Calculate dividend </a:t>
            </a:r>
            <a:r>
              <a:rPr dirty="0" sz="1100" spc="10" i="1">
                <a:latin typeface="Times New Roman"/>
                <a:cs typeface="Times New Roman"/>
              </a:rPr>
              <a:t>growth </a:t>
            </a:r>
            <a:r>
              <a:rPr dirty="0" sz="1100" spc="5" i="1">
                <a:latin typeface="Times New Roman"/>
                <a:cs typeface="Times New Roman"/>
              </a:rPr>
              <a:t>rates </a:t>
            </a:r>
            <a:r>
              <a:rPr dirty="0" sz="1100" spc="10" i="1">
                <a:latin typeface="Times New Roman"/>
                <a:cs typeface="Times New Roman"/>
              </a:rPr>
              <a:t>using </a:t>
            </a:r>
            <a:r>
              <a:rPr dirty="0" sz="1100" spc="5" i="1">
                <a:latin typeface="Times New Roman"/>
                <a:cs typeface="Times New Roman"/>
              </a:rPr>
              <a:t>the geometric </a:t>
            </a:r>
            <a:r>
              <a:rPr dirty="0" sz="1100" spc="10" i="1">
                <a:latin typeface="Times New Roman"/>
                <a:cs typeface="Times New Roman"/>
              </a:rPr>
              <a:t>mean </a:t>
            </a:r>
            <a:r>
              <a:rPr dirty="0" sz="1100" spc="5" i="1">
                <a:latin typeface="Times New Roman"/>
                <a:cs typeface="Times New Roman"/>
              </a:rPr>
              <a:t>rather than the arithmetic</a:t>
            </a:r>
            <a:r>
              <a:rPr dirty="0" sz="1100" spc="114" i="1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mean.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Dividend Discount Model: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306317" y="6251447"/>
            <a:ext cx="574040" cy="0"/>
          </a:xfrm>
          <a:custGeom>
            <a:avLst/>
            <a:gdLst/>
            <a:ahLst/>
            <a:cxnLst/>
            <a:rect l="l" t="t" r="r" b="b"/>
            <a:pathLst>
              <a:path w="574039" h="0">
                <a:moveTo>
                  <a:pt x="0" y="0"/>
                </a:moveTo>
                <a:lnTo>
                  <a:pt x="573786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040885" y="6251447"/>
            <a:ext cx="297180" cy="0"/>
          </a:xfrm>
          <a:custGeom>
            <a:avLst/>
            <a:gdLst/>
            <a:ahLst/>
            <a:cxnLst/>
            <a:rect l="l" t="t" r="r" b="b"/>
            <a:pathLst>
              <a:path w="297179" h="0">
                <a:moveTo>
                  <a:pt x="0" y="0"/>
                </a:moveTo>
                <a:lnTo>
                  <a:pt x="297179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998727" y="6131129"/>
            <a:ext cx="9715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 i="1">
                <a:latin typeface="Times New Roman"/>
                <a:cs typeface="Times New Roman"/>
              </a:rPr>
              <a:t>p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074923" y="6226664"/>
            <a:ext cx="67310" cy="12636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650" i="1">
                <a:latin typeface="Times New Roman"/>
                <a:cs typeface="Times New Roman"/>
              </a:rPr>
              <a:t>o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136646" y="6002273"/>
            <a:ext cx="1223645" cy="438784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17500" marR="30480" indent="-266700">
              <a:lnSpc>
                <a:spcPct val="123200"/>
              </a:lnSpc>
              <a:spcBef>
                <a:spcPts val="90"/>
              </a:spcBef>
              <a:tabLst>
                <a:tab pos="913765" algn="l"/>
              </a:tabLst>
            </a:pPr>
            <a:r>
              <a:rPr dirty="0" baseline="-37878" sz="1650" spc="22">
                <a:latin typeface="Symbol"/>
                <a:cs typeface="Symbol"/>
              </a:rPr>
              <a:t></a:t>
            </a:r>
            <a:r>
              <a:rPr dirty="0" baseline="-37878" sz="1650" spc="22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D</a:t>
            </a:r>
            <a:r>
              <a:rPr dirty="0" baseline="-25641" sz="975" spc="15">
                <a:latin typeface="Times New Roman"/>
                <a:cs typeface="Times New Roman"/>
              </a:rPr>
              <a:t>0 </a:t>
            </a:r>
            <a:r>
              <a:rPr dirty="0" sz="1100" spc="35">
                <a:latin typeface="Times New Roman"/>
                <a:cs typeface="Times New Roman"/>
              </a:rPr>
              <a:t>(</a:t>
            </a:r>
            <a:r>
              <a:rPr dirty="0" sz="1100" spc="35" i="1">
                <a:latin typeface="Times New Roman"/>
                <a:cs typeface="Times New Roman"/>
              </a:rPr>
              <a:t>I </a:t>
            </a:r>
            <a:r>
              <a:rPr dirty="0" sz="1100" spc="15">
                <a:latin typeface="Symbol"/>
                <a:cs typeface="Symbol"/>
              </a:rPr>
              <a:t>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0" i="1">
                <a:latin typeface="Times New Roman"/>
                <a:cs typeface="Times New Roman"/>
              </a:rPr>
              <a:t>g</a:t>
            </a:r>
            <a:r>
              <a:rPr dirty="0" sz="1100" spc="50">
                <a:latin typeface="Times New Roman"/>
                <a:cs typeface="Times New Roman"/>
              </a:rPr>
              <a:t>) </a:t>
            </a:r>
            <a:r>
              <a:rPr dirty="0" baseline="-37878" sz="1650" spc="22">
                <a:latin typeface="Symbol"/>
                <a:cs typeface="Symbol"/>
              </a:rPr>
              <a:t></a:t>
            </a:r>
            <a:r>
              <a:rPr dirty="0" baseline="-37878" sz="1650" spc="22">
                <a:latin typeface="Times New Roman"/>
                <a:cs typeface="Times New Roman"/>
              </a:rPr>
              <a:t> </a:t>
            </a:r>
            <a:r>
              <a:rPr dirty="0" sz="1100" spc="-20" i="1">
                <a:latin typeface="Times New Roman"/>
                <a:cs typeface="Times New Roman"/>
              </a:rPr>
              <a:t>D</a:t>
            </a:r>
            <a:r>
              <a:rPr dirty="0" baseline="-25641" sz="975" spc="-30">
                <a:latin typeface="Times New Roman"/>
                <a:cs typeface="Times New Roman"/>
              </a:rPr>
              <a:t>1  </a:t>
            </a:r>
            <a:r>
              <a:rPr dirty="0" sz="1100" spc="10" i="1">
                <a:latin typeface="Times New Roman"/>
                <a:cs typeface="Times New Roman"/>
              </a:rPr>
              <a:t>k</a:t>
            </a:r>
            <a:r>
              <a:rPr dirty="0" sz="1100" spc="-40" i="1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Symbol"/>
                <a:cs typeface="Symbol"/>
              </a:rPr>
              <a:t>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g	k </a:t>
            </a:r>
            <a:r>
              <a:rPr dirty="0" sz="1100" spc="15">
                <a:latin typeface="Symbol"/>
                <a:cs typeface="Symbol"/>
              </a:rPr>
              <a:t></a:t>
            </a:r>
            <a:r>
              <a:rPr dirty="0" sz="1100" spc="-200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g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379470" y="7658100"/>
            <a:ext cx="573405" cy="0"/>
          </a:xfrm>
          <a:custGeom>
            <a:avLst/>
            <a:gdLst/>
            <a:ahLst/>
            <a:cxnLst/>
            <a:rect l="l" t="t" r="r" b="b"/>
            <a:pathLst>
              <a:path w="573404" h="0">
                <a:moveTo>
                  <a:pt x="0" y="0"/>
                </a:moveTo>
                <a:lnTo>
                  <a:pt x="573024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927608" y="6607388"/>
            <a:ext cx="5487670" cy="302831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88900" marR="81280">
              <a:lnSpc>
                <a:spcPct val="98300"/>
              </a:lnSpc>
              <a:spcBef>
                <a:spcPts val="150"/>
              </a:spcBef>
            </a:pPr>
            <a:r>
              <a:rPr dirty="0" sz="1100" spc="5">
                <a:latin typeface="Times New Roman"/>
                <a:cs typeface="Times New Roman"/>
              </a:rPr>
              <a:t>In this equation, </a:t>
            </a:r>
            <a:r>
              <a:rPr dirty="0" sz="1100" spc="10">
                <a:latin typeface="Times New Roman"/>
                <a:cs typeface="Times New Roman"/>
              </a:rPr>
              <a:t>D</a:t>
            </a:r>
            <a:r>
              <a:rPr dirty="0" baseline="-11111" sz="1125" spc="15">
                <a:latin typeface="Times New Roman"/>
                <a:cs typeface="Times New Roman"/>
              </a:rPr>
              <a:t>o </a:t>
            </a:r>
            <a:r>
              <a:rPr dirty="0" sz="1100" spc="5">
                <a:latin typeface="Times New Roman"/>
                <a:cs typeface="Times New Roman"/>
              </a:rPr>
              <a:t>is the current dividend; </a:t>
            </a:r>
            <a:r>
              <a:rPr dirty="0" sz="1100" spc="10">
                <a:latin typeface="Times New Roman"/>
                <a:cs typeface="Times New Roman"/>
              </a:rPr>
              <a:t>D</a:t>
            </a:r>
            <a:r>
              <a:rPr dirty="0" baseline="-11111" sz="1125" spc="15">
                <a:latin typeface="Times New Roman"/>
                <a:cs typeface="Times New Roman"/>
              </a:rPr>
              <a:t>1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paid </a:t>
            </a:r>
            <a:r>
              <a:rPr dirty="0" sz="1100" spc="5">
                <a:latin typeface="Times New Roman"/>
                <a:cs typeface="Times New Roman"/>
              </a:rPr>
              <a:t>next year; </a:t>
            </a:r>
            <a:r>
              <a:rPr dirty="0" sz="1100" spc="10">
                <a:latin typeface="Times New Roman"/>
                <a:cs typeface="Times New Roman"/>
              </a:rPr>
              <a:t>g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 expected dividend growth </a:t>
            </a:r>
            <a:r>
              <a:rPr dirty="0" sz="1100" spc="5">
                <a:latin typeface="Times New Roman"/>
                <a:cs typeface="Times New Roman"/>
              </a:rPr>
              <a:t>rate; </a:t>
            </a:r>
            <a:r>
              <a:rPr dirty="0" sz="1100" spc="10">
                <a:latin typeface="Times New Roman"/>
                <a:cs typeface="Times New Roman"/>
              </a:rPr>
              <a:t>and k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 spc="10">
                <a:latin typeface="Times New Roman"/>
                <a:cs typeface="Times New Roman"/>
              </a:rPr>
              <a:t>factor according to the riskiness of the  </a:t>
            </a:r>
            <a:r>
              <a:rPr dirty="0" sz="1100" spc="5">
                <a:latin typeface="Times New Roman"/>
                <a:cs typeface="Times New Roman"/>
              </a:rPr>
              <a:t>stock.20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model </a:t>
            </a:r>
            <a:r>
              <a:rPr dirty="0" sz="1100" spc="10">
                <a:latin typeface="Times New Roman"/>
                <a:cs typeface="Times New Roman"/>
              </a:rPr>
              <a:t>assumes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stream </a:t>
            </a:r>
            <a:r>
              <a:rPr dirty="0" sz="1100" spc="5">
                <a:latin typeface="Times New Roman"/>
                <a:cs typeface="Times New Roman"/>
              </a:rPr>
              <a:t>is perpetual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long-term  growth </a:t>
            </a:r>
            <a:r>
              <a:rPr dirty="0" sz="1100" spc="5">
                <a:latin typeface="Times New Roman"/>
                <a:cs typeface="Times New Roman"/>
              </a:rPr>
              <a:t>rate is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constant.</a:t>
            </a:r>
            <a:endParaRPr sz="1100">
              <a:latin typeface="Times New Roman"/>
              <a:cs typeface="Times New Roman"/>
            </a:endParaRPr>
          </a:p>
          <a:p>
            <a:pPr algn="ctr" marL="2219960" marR="2233295">
              <a:lnSpc>
                <a:spcPct val="123200"/>
              </a:lnSpc>
              <a:spcBef>
                <a:spcPts val="1055"/>
              </a:spcBef>
            </a:pPr>
            <a:r>
              <a:rPr dirty="0" baseline="-37878" sz="1650" spc="15" i="1">
                <a:latin typeface="Times New Roman"/>
                <a:cs typeface="Times New Roman"/>
              </a:rPr>
              <a:t>k </a:t>
            </a:r>
            <a:r>
              <a:rPr dirty="0" baseline="-37878" sz="1650" spc="15">
                <a:latin typeface="Symbol"/>
                <a:cs typeface="Symbol"/>
              </a:rPr>
              <a:t></a:t>
            </a:r>
            <a:r>
              <a:rPr dirty="0" baseline="-37878" sz="1650" spc="15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D</a:t>
            </a:r>
            <a:r>
              <a:rPr dirty="0" baseline="-25641" sz="975" spc="15">
                <a:latin typeface="Times New Roman"/>
                <a:cs typeface="Times New Roman"/>
              </a:rPr>
              <a:t>0 </a:t>
            </a:r>
            <a:r>
              <a:rPr dirty="0" sz="1100" spc="40">
                <a:latin typeface="Times New Roman"/>
                <a:cs typeface="Times New Roman"/>
              </a:rPr>
              <a:t>(</a:t>
            </a:r>
            <a:r>
              <a:rPr dirty="0" sz="1100" spc="40" i="1">
                <a:latin typeface="Times New Roman"/>
                <a:cs typeface="Times New Roman"/>
              </a:rPr>
              <a:t>I </a:t>
            </a:r>
            <a:r>
              <a:rPr dirty="0" sz="1100" spc="10">
                <a:latin typeface="Symbol"/>
                <a:cs typeface="Symbol"/>
              </a:rPr>
              <a:t>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5" i="1">
                <a:latin typeface="Times New Roman"/>
                <a:cs typeface="Times New Roman"/>
              </a:rPr>
              <a:t>g</a:t>
            </a:r>
            <a:r>
              <a:rPr dirty="0" sz="1100" spc="55">
                <a:latin typeface="Times New Roman"/>
                <a:cs typeface="Times New Roman"/>
              </a:rPr>
              <a:t>) </a:t>
            </a:r>
            <a:r>
              <a:rPr dirty="0" baseline="-37878" sz="1650" spc="15">
                <a:latin typeface="Symbol"/>
                <a:cs typeface="Symbol"/>
              </a:rPr>
              <a:t></a:t>
            </a:r>
            <a:r>
              <a:rPr dirty="0" baseline="-37878" sz="1650" spc="15">
                <a:latin typeface="Times New Roman"/>
                <a:cs typeface="Times New Roman"/>
              </a:rPr>
              <a:t> </a:t>
            </a:r>
            <a:r>
              <a:rPr dirty="0" baseline="-37878" sz="1650" spc="15" i="1">
                <a:latin typeface="Times New Roman"/>
                <a:cs typeface="Times New Roman"/>
              </a:rPr>
              <a:t>g  </a:t>
            </a:r>
            <a:r>
              <a:rPr dirty="0" sz="1100" spc="25" i="1">
                <a:latin typeface="Times New Roman"/>
                <a:cs typeface="Times New Roman"/>
              </a:rPr>
              <a:t>p</a:t>
            </a:r>
            <a:r>
              <a:rPr dirty="0" baseline="-25641" sz="975" spc="37">
                <a:latin typeface="Times New Roman"/>
                <a:cs typeface="Times New Roman"/>
              </a:rPr>
              <a:t>0</a:t>
            </a:r>
            <a:endParaRPr baseline="-25641" sz="97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Times New Roman"/>
              <a:cs typeface="Times New Roman"/>
            </a:endParaRPr>
          </a:p>
          <a:p>
            <a:pPr algn="just" marL="88900" marR="80010">
              <a:lnSpc>
                <a:spcPct val="982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expression for k, the shareholders' required rate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return,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sum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two  </a:t>
            </a:r>
            <a:r>
              <a:rPr dirty="0" sz="1100" spc="10">
                <a:latin typeface="Times New Roman"/>
                <a:cs typeface="Times New Roman"/>
              </a:rPr>
              <a:t>components: </a:t>
            </a:r>
            <a:r>
              <a:rPr dirty="0" sz="1100" spc="5">
                <a:latin typeface="Times New Roman"/>
                <a:cs typeface="Times New Roman"/>
              </a:rPr>
              <a:t>the expected dividend yield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stock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expected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rate. If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yield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constant, </a:t>
            </a:r>
            <a:r>
              <a:rPr dirty="0" sz="1100" spc="10">
                <a:latin typeface="Times New Roman"/>
                <a:cs typeface="Times New Roman"/>
              </a:rPr>
              <a:t>g </a:t>
            </a:r>
            <a:r>
              <a:rPr dirty="0" sz="1100" spc="5">
                <a:latin typeface="Times New Roman"/>
                <a:cs typeface="Times New Roman"/>
              </a:rPr>
              <a:t>represents the anticipated </a:t>
            </a:r>
            <a:r>
              <a:rPr dirty="0" sz="1100" spc="10">
                <a:latin typeface="Times New Roman"/>
                <a:cs typeface="Times New Roman"/>
              </a:rPr>
              <a:t>capital </a:t>
            </a:r>
            <a:r>
              <a:rPr dirty="0" sz="1100" spc="5">
                <a:latin typeface="Times New Roman"/>
                <a:cs typeface="Times New Roman"/>
              </a:rPr>
              <a:t>appreciation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stock  price.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algn="ctr" marL="140335" marR="135890">
              <a:lnSpc>
                <a:spcPts val="1300"/>
              </a:lnSpc>
            </a:pPr>
            <a:r>
              <a:rPr dirty="0" sz="1100" spc="10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shareholders’ required </a:t>
            </a:r>
            <a:r>
              <a:rPr dirty="0" sz="1100" spc="10" b="1" i="1">
                <a:latin typeface="Times New Roman"/>
                <a:cs typeface="Times New Roman"/>
              </a:rPr>
              <a:t>rate </a:t>
            </a:r>
            <a:r>
              <a:rPr dirty="0" sz="1100" spc="5" b="1" i="1">
                <a:latin typeface="Times New Roman"/>
                <a:cs typeface="Times New Roman"/>
              </a:rPr>
              <a:t>of return is the </a:t>
            </a:r>
            <a:r>
              <a:rPr dirty="0" sz="1100" spc="15" b="1" i="1">
                <a:latin typeface="Times New Roman"/>
                <a:cs typeface="Times New Roman"/>
              </a:rPr>
              <a:t>sum </a:t>
            </a:r>
            <a:r>
              <a:rPr dirty="0" sz="1100" spc="5" b="1" i="1">
                <a:latin typeface="Times New Roman"/>
                <a:cs typeface="Times New Roman"/>
              </a:rPr>
              <a:t>of </a:t>
            </a:r>
            <a:r>
              <a:rPr dirty="0" sz="1100" spc="10" b="1" i="1">
                <a:latin typeface="Times New Roman"/>
                <a:cs typeface="Times New Roman"/>
              </a:rPr>
              <a:t>the expected sum </a:t>
            </a:r>
            <a:r>
              <a:rPr dirty="0" sz="1100" spc="5" b="1" i="1">
                <a:latin typeface="Times New Roman"/>
                <a:cs typeface="Times New Roman"/>
              </a:rPr>
              <a:t>of </a:t>
            </a:r>
            <a:r>
              <a:rPr dirty="0" sz="1100" spc="10" b="1" i="1">
                <a:latin typeface="Times New Roman"/>
                <a:cs typeface="Times New Roman"/>
              </a:rPr>
              <a:t>the expected  </a:t>
            </a:r>
            <a:r>
              <a:rPr dirty="0" sz="1100" spc="10" b="1" i="1">
                <a:latin typeface="Times New Roman"/>
                <a:cs typeface="Times New Roman"/>
              </a:rPr>
              <a:t>dividend yield and the expected stock </a:t>
            </a:r>
            <a:r>
              <a:rPr dirty="0" sz="1100" spc="5" b="1" i="1">
                <a:latin typeface="Times New Roman"/>
                <a:cs typeface="Times New Roman"/>
              </a:rPr>
              <a:t>price</a:t>
            </a:r>
            <a:r>
              <a:rPr dirty="0" sz="1100" spc="-40" b="1" i="1">
                <a:latin typeface="Times New Roman"/>
                <a:cs typeface="Times New Roman"/>
              </a:rPr>
              <a:t> </a:t>
            </a:r>
            <a:r>
              <a:rPr dirty="0" sz="1100" spc="10" b="1" i="1">
                <a:latin typeface="Times New Roman"/>
                <a:cs typeface="Times New Roman"/>
              </a:rPr>
              <a:t>appreciation.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750">
              <a:latin typeface="Times New Roman"/>
              <a:cs typeface="Times New Roman"/>
            </a:endParaRPr>
          </a:p>
          <a:p>
            <a:pPr marL="1274445">
              <a:lnSpc>
                <a:spcPct val="100000"/>
              </a:lnSpc>
              <a:tabLst>
                <a:tab pos="5253355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76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77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250692" y="2776727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 h="0">
                <a:moveTo>
                  <a:pt x="0" y="0"/>
                </a:moveTo>
                <a:lnTo>
                  <a:pt x="171449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790950" y="2776727"/>
            <a:ext cx="635635" cy="0"/>
          </a:xfrm>
          <a:custGeom>
            <a:avLst/>
            <a:gdLst/>
            <a:ahLst/>
            <a:cxnLst/>
            <a:rect l="l" t="t" r="r" b="b"/>
            <a:pathLst>
              <a:path w="635635" h="0">
                <a:moveTo>
                  <a:pt x="0" y="0"/>
                </a:moveTo>
                <a:lnTo>
                  <a:pt x="635508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1370838" y="572391"/>
            <a:ext cx="5462270" cy="391287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75565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The Importance </a:t>
            </a:r>
            <a:r>
              <a:rPr dirty="0" sz="1100" spc="5" b="1">
                <a:latin typeface="Times New Roman"/>
                <a:cs typeface="Times New Roman"/>
              </a:rPr>
              <a:t>of </a:t>
            </a:r>
            <a:r>
              <a:rPr dirty="0" sz="1100" spc="10" b="1">
                <a:latin typeface="Times New Roman"/>
                <a:cs typeface="Times New Roman"/>
              </a:rPr>
              <a:t>Hitting </a:t>
            </a:r>
            <a:r>
              <a:rPr dirty="0" sz="1100" spc="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Earnings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Estimate: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5565" marR="6794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Corporate </a:t>
            </a:r>
            <a:r>
              <a:rPr dirty="0" sz="1100" spc="10">
                <a:latin typeface="Times New Roman"/>
                <a:cs typeface="Times New Roman"/>
              </a:rPr>
              <a:t>CFOs know the </a:t>
            </a:r>
            <a:r>
              <a:rPr dirty="0" sz="1100" spc="5">
                <a:latin typeface="Times New Roman"/>
                <a:cs typeface="Times New Roman"/>
              </a:rPr>
              <a:t>importance of hitting </a:t>
            </a:r>
            <a:r>
              <a:rPr dirty="0" sz="1100" spc="10">
                <a:latin typeface="Times New Roman"/>
                <a:cs typeface="Times New Roman"/>
              </a:rPr>
              <a:t>Wall </a:t>
            </a:r>
            <a:r>
              <a:rPr dirty="0" sz="1100" spc="5">
                <a:latin typeface="Times New Roman"/>
                <a:cs typeface="Times New Roman"/>
              </a:rPr>
              <a:t>Street's earnings estimates. </a:t>
            </a:r>
            <a:r>
              <a:rPr dirty="0" sz="1100" spc="10">
                <a:latin typeface="Times New Roman"/>
                <a:cs typeface="Times New Roman"/>
              </a:rPr>
              <a:t>Analysts 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in frequent contact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company,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its operations well,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usually base their  estimates </a:t>
            </a:r>
            <a:r>
              <a:rPr dirty="0" sz="1100" spc="10">
                <a:latin typeface="Times New Roman"/>
                <a:cs typeface="Times New Roman"/>
              </a:rPr>
              <a:t>on sound information-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market often </a:t>
            </a:r>
            <a:r>
              <a:rPr dirty="0" sz="1100" spc="5">
                <a:latin typeface="Times New Roman"/>
                <a:cs typeface="Times New Roman"/>
              </a:rPr>
              <a:t>penalizes </a:t>
            </a:r>
            <a:r>
              <a:rPr dirty="0" sz="1100" spc="10">
                <a:latin typeface="Times New Roman"/>
                <a:cs typeface="Times New Roman"/>
              </a:rPr>
              <a:t>a company's </a:t>
            </a:r>
            <a:r>
              <a:rPr dirty="0" sz="1100" spc="5">
                <a:latin typeface="Times New Roman"/>
                <a:cs typeface="Times New Roman"/>
              </a:rPr>
              <a:t>stock substantially 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earnings report is disappointing. This is especially true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required rate of  return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estimated growth rate are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high.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76200" marR="68580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Suppose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dividend </a:t>
            </a:r>
            <a:r>
              <a:rPr dirty="0" sz="1100" spc="10">
                <a:latin typeface="Times New Roman"/>
                <a:cs typeface="Times New Roman"/>
              </a:rPr>
              <a:t>payout </a:t>
            </a:r>
            <a:r>
              <a:rPr dirty="0" sz="1100" spc="5">
                <a:latin typeface="Times New Roman"/>
                <a:cs typeface="Times New Roman"/>
              </a:rPr>
              <a:t>ratio of </a:t>
            </a:r>
            <a:r>
              <a:rPr dirty="0" sz="1100" spc="10">
                <a:latin typeface="Times New Roman"/>
                <a:cs typeface="Times New Roman"/>
              </a:rPr>
              <a:t>50%, </a:t>
            </a:r>
            <a:r>
              <a:rPr dirty="0" sz="1100" spc="5">
                <a:latin typeface="Times New Roman"/>
                <a:cs typeface="Times New Roman"/>
              </a:rPr>
              <a:t>analysts expect earnings </a:t>
            </a:r>
            <a:r>
              <a:rPr dirty="0" sz="1100" spc="10">
                <a:latin typeface="Times New Roman"/>
                <a:cs typeface="Times New Roman"/>
              </a:rPr>
              <a:t>of $1.10 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coming year, the consensus median dividend </a:t>
            </a:r>
            <a:r>
              <a:rPr dirty="0" sz="1100" spc="5">
                <a:latin typeface="Times New Roman"/>
                <a:cs typeface="Times New Roman"/>
              </a:rPr>
              <a:t>growth rate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15%, and the </a:t>
            </a:r>
            <a:r>
              <a:rPr dirty="0" sz="1100" spc="5">
                <a:latin typeface="Times New Roman"/>
                <a:cs typeface="Times New Roman"/>
              </a:rPr>
              <a:t>current  stock price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$27'/2, </a:t>
            </a:r>
            <a:r>
              <a:rPr dirty="0" sz="1100" spc="10">
                <a:latin typeface="Times New Roman"/>
                <a:cs typeface="Times New Roman"/>
              </a:rPr>
              <a:t>According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DDM,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shareholders' required rate of return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17%: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100"/>
              </a:lnSpc>
              <a:spcBef>
                <a:spcPts val="815"/>
              </a:spcBef>
            </a:pPr>
            <a:r>
              <a:rPr dirty="0" sz="1100" spc="15" i="1">
                <a:latin typeface="Times New Roman"/>
                <a:cs typeface="Times New Roman"/>
              </a:rPr>
              <a:t>R </a:t>
            </a:r>
            <a:r>
              <a:rPr dirty="0" sz="1100" spc="10">
                <a:latin typeface="Symbol"/>
                <a:cs typeface="Symbol"/>
              </a:rPr>
              <a:t>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baseline="37878" sz="1650" spc="-30" i="1">
                <a:latin typeface="Times New Roman"/>
                <a:cs typeface="Times New Roman"/>
              </a:rPr>
              <a:t>D</a:t>
            </a:r>
            <a:r>
              <a:rPr dirty="0" baseline="38461" sz="975" spc="-30">
                <a:latin typeface="Times New Roman"/>
                <a:cs typeface="Times New Roman"/>
              </a:rPr>
              <a:t>1 </a:t>
            </a:r>
            <a:r>
              <a:rPr dirty="0" sz="1100" spc="10">
                <a:latin typeface="Symbol"/>
                <a:cs typeface="Symbol"/>
              </a:rPr>
              <a:t>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g </a:t>
            </a:r>
            <a:r>
              <a:rPr dirty="0" sz="1100" spc="10">
                <a:latin typeface="Symbol"/>
                <a:cs typeface="Symbol"/>
              </a:rPr>
              <a:t>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baseline="35353" sz="1650" spc="7">
                <a:latin typeface="Times New Roman"/>
                <a:cs typeface="Times New Roman"/>
              </a:rPr>
              <a:t>0.5($1.10) </a:t>
            </a:r>
            <a:r>
              <a:rPr dirty="0" sz="1100" spc="10">
                <a:latin typeface="Symbol"/>
                <a:cs typeface="Symbol"/>
              </a:rPr>
              <a:t></a:t>
            </a:r>
            <a:r>
              <a:rPr dirty="0" sz="1100" spc="10">
                <a:latin typeface="Times New Roman"/>
                <a:cs typeface="Times New Roman"/>
              </a:rPr>
              <a:t> 0.15 </a:t>
            </a:r>
            <a:r>
              <a:rPr dirty="0" sz="1100" spc="10">
                <a:latin typeface="Symbol"/>
                <a:cs typeface="Symbol"/>
              </a:rPr>
              <a:t></a:t>
            </a:r>
            <a:r>
              <a:rPr dirty="0" sz="1100" spc="-18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17%</a:t>
            </a:r>
            <a:endParaRPr sz="1100">
              <a:latin typeface="Times New Roman"/>
              <a:cs typeface="Times New Roman"/>
            </a:endParaRPr>
          </a:p>
          <a:p>
            <a:pPr algn="ctr" marR="603885">
              <a:lnSpc>
                <a:spcPts val="1100"/>
              </a:lnSpc>
              <a:tabLst>
                <a:tab pos="623570" algn="l"/>
              </a:tabLst>
            </a:pPr>
            <a:r>
              <a:rPr dirty="0" sz="1100" spc="25" i="1">
                <a:latin typeface="Times New Roman"/>
                <a:cs typeface="Times New Roman"/>
              </a:rPr>
              <a:t>p</a:t>
            </a:r>
            <a:r>
              <a:rPr dirty="0" baseline="-25641" sz="975" spc="37">
                <a:latin typeface="Times New Roman"/>
                <a:cs typeface="Times New Roman"/>
              </a:rPr>
              <a:t>0	</a:t>
            </a:r>
            <a:r>
              <a:rPr dirty="0" sz="1100" spc="10">
                <a:latin typeface="Times New Roman"/>
                <a:cs typeface="Times New Roman"/>
              </a:rPr>
              <a:t>$</a:t>
            </a:r>
            <a:r>
              <a:rPr dirty="0" sz="1100" spc="-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27.50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50">
              <a:latin typeface="Times New Roman"/>
              <a:cs typeface="Times New Roman"/>
            </a:endParaRPr>
          </a:p>
          <a:p>
            <a:pPr algn="just" marL="76200" marR="69215">
              <a:lnSpc>
                <a:spcPct val="983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Suppose also that the expected earnings in </a:t>
            </a:r>
            <a:r>
              <a:rPr dirty="0" sz="1100" spc="10">
                <a:latin typeface="Times New Roman"/>
                <a:cs typeface="Times New Roman"/>
              </a:rPr>
              <a:t>the upcoming </a:t>
            </a:r>
            <a:r>
              <a:rPr dirty="0" sz="1100" spc="5">
                <a:latin typeface="Times New Roman"/>
                <a:cs typeface="Times New Roman"/>
              </a:rPr>
              <a:t>quarter are </a:t>
            </a:r>
            <a:r>
              <a:rPr dirty="0" sz="1100" spc="10">
                <a:latin typeface="Times New Roman"/>
                <a:cs typeface="Times New Roman"/>
              </a:rPr>
              <a:t>$0.29,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the company  </a:t>
            </a:r>
            <a:r>
              <a:rPr dirty="0" sz="1100" spc="5">
                <a:latin typeface="Times New Roman"/>
                <a:cs typeface="Times New Roman"/>
              </a:rPr>
              <a:t>reports only $0.27- This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negative </a:t>
            </a:r>
            <a:r>
              <a:rPr dirty="0" sz="1100" spc="5">
                <a:latin typeface="Times New Roman"/>
                <a:cs typeface="Times New Roman"/>
              </a:rPr>
              <a:t>surprise, </a:t>
            </a:r>
            <a:r>
              <a:rPr dirty="0" sz="1100" spc="10">
                <a:latin typeface="Times New Roman"/>
                <a:cs typeface="Times New Roman"/>
              </a:rPr>
              <a:t>meaning </a:t>
            </a:r>
            <a:r>
              <a:rPr dirty="0" sz="1100" spc="5">
                <a:latin typeface="Times New Roman"/>
                <a:cs typeface="Times New Roman"/>
              </a:rPr>
              <a:t>that actual earnings </a:t>
            </a:r>
            <a:r>
              <a:rPr dirty="0" sz="1100" spc="10">
                <a:latin typeface="Times New Roman"/>
                <a:cs typeface="Times New Roman"/>
              </a:rPr>
              <a:t>were below  </a:t>
            </a:r>
            <a:r>
              <a:rPr dirty="0" sz="1100" spc="5">
                <a:latin typeface="Times New Roman"/>
                <a:cs typeface="Times New Roman"/>
              </a:rPr>
              <a:t>expectations. This might </a:t>
            </a:r>
            <a:r>
              <a:rPr dirty="0" sz="1100" spc="10">
                <a:latin typeface="Times New Roman"/>
                <a:cs typeface="Times New Roman"/>
              </a:rPr>
              <a:t>cause the analyst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reduce </a:t>
            </a:r>
            <a:r>
              <a:rPr dirty="0" sz="1100" spc="5">
                <a:latin typeface="Times New Roman"/>
                <a:cs typeface="Times New Roman"/>
              </a:rPr>
              <a:t>the estimate of future </a:t>
            </a:r>
            <a:r>
              <a:rPr dirty="0" sz="1100" spc="10">
                <a:latin typeface="Times New Roman"/>
                <a:cs typeface="Times New Roman"/>
              </a:rPr>
              <a:t>growth and,  because </a:t>
            </a:r>
            <a:r>
              <a:rPr dirty="0" sz="1100" spc="5">
                <a:latin typeface="Times New Roman"/>
                <a:cs typeface="Times New Roman"/>
              </a:rPr>
              <a:t>of the uncertainty, to boost the discount rate. </a:t>
            </a:r>
            <a:r>
              <a:rPr dirty="0" sz="1100" spc="10">
                <a:latin typeface="Times New Roman"/>
                <a:cs typeface="Times New Roman"/>
              </a:rPr>
              <a:t>Perhaps </a:t>
            </a:r>
            <a:r>
              <a:rPr dirty="0" sz="1100" spc="5">
                <a:latin typeface="Times New Roman"/>
                <a:cs typeface="Times New Roman"/>
              </a:rPr>
              <a:t>the analyst adjusts </a:t>
            </a:r>
            <a:r>
              <a:rPr dirty="0" sz="1100" spc="10">
                <a:latin typeface="Times New Roman"/>
                <a:cs typeface="Times New Roman"/>
              </a:rPr>
              <a:t>the growth  </a:t>
            </a:r>
            <a:r>
              <a:rPr dirty="0" sz="1100" spc="5">
                <a:latin typeface="Times New Roman"/>
                <a:cs typeface="Times New Roman"/>
              </a:rPr>
              <a:t>rate to </a:t>
            </a:r>
            <a:r>
              <a:rPr dirty="0" sz="1100" spc="10">
                <a:latin typeface="Times New Roman"/>
                <a:cs typeface="Times New Roman"/>
              </a:rPr>
              <a:t>13% and the </a:t>
            </a:r>
            <a:r>
              <a:rPr dirty="0" sz="1100" spc="5">
                <a:latin typeface="Times New Roman"/>
                <a:cs typeface="Times New Roman"/>
              </a:rPr>
              <a:t>required rate of return to </a:t>
            </a:r>
            <a:r>
              <a:rPr dirty="0" sz="1100" spc="15">
                <a:latin typeface="Times New Roman"/>
                <a:cs typeface="Times New Roman"/>
              </a:rPr>
              <a:t>18%.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future estimates for the year remain on  </a:t>
            </a:r>
            <a:r>
              <a:rPr dirty="0" sz="1100" spc="5">
                <a:latin typeface="Times New Roman"/>
                <a:cs typeface="Times New Roman"/>
              </a:rPr>
              <a:t>track,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anticipated earnings per share 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only $1.08.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does this affect </a:t>
            </a:r>
            <a:r>
              <a:rPr dirty="0" sz="1100" spc="10">
                <a:latin typeface="Times New Roman"/>
                <a:cs typeface="Times New Roman"/>
              </a:rPr>
              <a:t>the stock  </a:t>
            </a:r>
            <a:r>
              <a:rPr dirty="0" sz="1100" spc="5">
                <a:latin typeface="Times New Roman"/>
                <a:cs typeface="Times New Roman"/>
              </a:rPr>
              <a:t>price?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5">
                <a:latin typeface="Times New Roman"/>
                <a:cs typeface="Times New Roman"/>
              </a:rPr>
              <a:t>first think that </a:t>
            </a:r>
            <a:r>
              <a:rPr dirty="0" sz="1100" spc="10">
                <a:latin typeface="Times New Roman"/>
                <a:cs typeface="Times New Roman"/>
              </a:rPr>
              <a:t>being </a:t>
            </a:r>
            <a:r>
              <a:rPr dirty="0" sz="1100" spc="5">
                <a:latin typeface="Times New Roman"/>
                <a:cs typeface="Times New Roman"/>
              </a:rPr>
              <a:t>off by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cents is not </a:t>
            </a:r>
            <a:r>
              <a:rPr dirty="0" sz="1100" spc="10">
                <a:latin typeface="Times New Roman"/>
                <a:cs typeface="Times New Roman"/>
              </a:rPr>
              <a:t>a big </a:t>
            </a:r>
            <a:r>
              <a:rPr dirty="0" sz="1100" spc="5">
                <a:latin typeface="Times New Roman"/>
                <a:cs typeface="Times New Roman"/>
              </a:rPr>
              <a:t>deal,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following </a:t>
            </a:r>
            <a:r>
              <a:rPr dirty="0" sz="1100" spc="10">
                <a:latin typeface="Times New Roman"/>
                <a:cs typeface="Times New Roman"/>
              </a:rPr>
              <a:t>equation </a:t>
            </a:r>
            <a:r>
              <a:rPr dirty="0" sz="1100" spc="5">
                <a:latin typeface="Times New Roman"/>
                <a:cs typeface="Times New Roman"/>
              </a:rPr>
              <a:t>shows,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hit hard by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news. </a:t>
            </a:r>
            <a:r>
              <a:rPr dirty="0" sz="1100" spc="5">
                <a:latin typeface="Times New Roman"/>
                <a:cs typeface="Times New Roman"/>
              </a:rPr>
              <a:t>It falls by nearly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61%.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284982" y="4844034"/>
            <a:ext cx="371475" cy="0"/>
          </a:xfrm>
          <a:custGeom>
            <a:avLst/>
            <a:gdLst/>
            <a:ahLst/>
            <a:cxnLst/>
            <a:rect l="l" t="t" r="r" b="b"/>
            <a:pathLst>
              <a:path w="371475" h="0">
                <a:moveTo>
                  <a:pt x="0" y="0"/>
                </a:moveTo>
                <a:lnTo>
                  <a:pt x="371093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800855" y="4844034"/>
            <a:ext cx="1396365" cy="0"/>
          </a:xfrm>
          <a:custGeom>
            <a:avLst/>
            <a:gdLst/>
            <a:ahLst/>
            <a:cxnLst/>
            <a:rect l="l" t="t" r="r" b="b"/>
            <a:pathLst>
              <a:path w="1396364" h="0">
                <a:moveTo>
                  <a:pt x="0" y="0"/>
                </a:moveTo>
                <a:lnTo>
                  <a:pt x="443484" y="0"/>
                </a:lnTo>
              </a:path>
              <a:path w="1396364" h="0">
                <a:moveTo>
                  <a:pt x="470916" y="0"/>
                </a:moveTo>
                <a:lnTo>
                  <a:pt x="1395984" y="0"/>
                </a:lnTo>
              </a:path>
            </a:pathLst>
          </a:custGeom>
          <a:ln w="59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3055105" y="4819598"/>
            <a:ext cx="67310" cy="1257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5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348497" y="4630518"/>
            <a:ext cx="189293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5"/>
              </a:spcBef>
              <a:tabLst>
                <a:tab pos="594360" algn="l"/>
                <a:tab pos="936625" algn="l"/>
              </a:tabLst>
            </a:pPr>
            <a:r>
              <a:rPr dirty="0" sz="1100" spc="-20" i="1">
                <a:latin typeface="Times New Roman"/>
                <a:cs typeface="Times New Roman"/>
              </a:rPr>
              <a:t>D</a:t>
            </a:r>
            <a:r>
              <a:rPr dirty="0" baseline="-25641" sz="975" spc="-30">
                <a:latin typeface="Times New Roman"/>
                <a:cs typeface="Times New Roman"/>
              </a:rPr>
              <a:t>1	</a:t>
            </a:r>
            <a:r>
              <a:rPr dirty="0" sz="1100" spc="15" i="1">
                <a:latin typeface="Times New Roman"/>
                <a:cs typeface="Times New Roman"/>
              </a:rPr>
              <a:t>D</a:t>
            </a:r>
            <a:r>
              <a:rPr dirty="0" baseline="-25641" sz="975" spc="22">
                <a:latin typeface="Times New Roman"/>
                <a:cs typeface="Times New Roman"/>
              </a:rPr>
              <a:t>2	</a:t>
            </a:r>
            <a:r>
              <a:rPr dirty="0" sz="1100" spc="15" i="1">
                <a:latin typeface="Times New Roman"/>
                <a:cs typeface="Times New Roman"/>
              </a:rPr>
              <a:t>D</a:t>
            </a:r>
            <a:r>
              <a:rPr dirty="0" baseline="-25641" sz="975" spc="22">
                <a:latin typeface="Times New Roman"/>
                <a:cs typeface="Times New Roman"/>
              </a:rPr>
              <a:t>2 </a:t>
            </a:r>
            <a:r>
              <a:rPr dirty="0" sz="1100" spc="10">
                <a:latin typeface="Times New Roman"/>
                <a:cs typeface="Times New Roman"/>
              </a:rPr>
              <a:t>(1.</a:t>
            </a:r>
            <a:r>
              <a:rPr dirty="0" sz="1100" spc="10" i="1">
                <a:latin typeface="Times New Roman"/>
                <a:cs typeface="Times New Roman"/>
              </a:rPr>
              <a:t>g</a:t>
            </a:r>
            <a:r>
              <a:rPr dirty="0" sz="1100" spc="10">
                <a:latin typeface="Times New Roman"/>
                <a:cs typeface="Times New Roman"/>
              </a:rPr>
              <a:t>) </a:t>
            </a:r>
            <a:r>
              <a:rPr dirty="0" sz="1100" spc="15">
                <a:latin typeface="Times New Roman"/>
                <a:cs typeface="Times New Roman"/>
              </a:rPr>
              <a:t>/(</a:t>
            </a:r>
            <a:r>
              <a:rPr dirty="0" sz="1100" spc="15" i="1">
                <a:latin typeface="Times New Roman"/>
                <a:cs typeface="Times New Roman"/>
              </a:rPr>
              <a:t>k </a:t>
            </a:r>
            <a:r>
              <a:rPr dirty="0" sz="1100" spc="10">
                <a:latin typeface="Symbol"/>
                <a:cs typeface="Symbol"/>
              </a:rPr>
              <a:t></a:t>
            </a:r>
            <a:r>
              <a:rPr dirty="0" sz="1100" spc="-145">
                <a:latin typeface="Times New Roman"/>
                <a:cs typeface="Times New Roman"/>
              </a:rPr>
              <a:t> </a:t>
            </a:r>
            <a:r>
              <a:rPr dirty="0" sz="1100" spc="50" i="1">
                <a:latin typeface="Times New Roman"/>
                <a:cs typeface="Times New Roman"/>
              </a:rPr>
              <a:t>g</a:t>
            </a:r>
            <a:r>
              <a:rPr dirty="0" sz="1100" spc="50">
                <a:latin typeface="Times New Roman"/>
                <a:cs typeface="Times New Roman"/>
              </a:rPr>
              <a:t>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676907" y="4724249"/>
            <a:ext cx="104139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Symbol"/>
                <a:cs typeface="Symbol"/>
              </a:rPr>
              <a:t></a:t>
            </a:r>
            <a:endParaRPr sz="11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41819" y="4838543"/>
            <a:ext cx="177292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5"/>
              </a:spcBef>
              <a:tabLst>
                <a:tab pos="566420" algn="l"/>
                <a:tab pos="1243965" algn="l"/>
              </a:tabLst>
            </a:pPr>
            <a:r>
              <a:rPr dirty="0" sz="1100" spc="-40">
                <a:latin typeface="Times New Roman"/>
                <a:cs typeface="Times New Roman"/>
              </a:rPr>
              <a:t>(1 </a:t>
            </a:r>
            <a:r>
              <a:rPr dirty="0" sz="1100" spc="10">
                <a:latin typeface="Symbol"/>
                <a:cs typeface="Symbol"/>
              </a:rPr>
              <a:t></a:t>
            </a:r>
            <a:r>
              <a:rPr dirty="0" sz="1100" spc="-145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k</a:t>
            </a:r>
            <a:r>
              <a:rPr dirty="0" sz="1100" spc="-170" i="1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)	</a:t>
            </a:r>
            <a:r>
              <a:rPr dirty="0" sz="1100" spc="-40">
                <a:latin typeface="Times New Roman"/>
                <a:cs typeface="Times New Roman"/>
              </a:rPr>
              <a:t>(1 </a:t>
            </a:r>
            <a:r>
              <a:rPr dirty="0" sz="1100" spc="10">
                <a:latin typeface="Symbol"/>
                <a:cs typeface="Symbol"/>
              </a:rPr>
              <a:t></a:t>
            </a:r>
            <a:r>
              <a:rPr dirty="0" sz="1100" spc="-140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k</a:t>
            </a:r>
            <a:r>
              <a:rPr dirty="0" sz="1100" spc="-170" i="1">
                <a:latin typeface="Times New Roman"/>
                <a:cs typeface="Times New Roman"/>
              </a:rPr>
              <a:t> </a:t>
            </a:r>
            <a:r>
              <a:rPr dirty="0" sz="1100" spc="50">
                <a:latin typeface="Times New Roman"/>
                <a:cs typeface="Times New Roman"/>
              </a:rPr>
              <a:t>)</a:t>
            </a:r>
            <a:r>
              <a:rPr dirty="0" baseline="42735" sz="975" spc="75">
                <a:latin typeface="Times New Roman"/>
                <a:cs typeface="Times New Roman"/>
              </a:rPr>
              <a:t>2	</a:t>
            </a:r>
            <a:r>
              <a:rPr dirty="0" sz="1100" spc="-40">
                <a:latin typeface="Times New Roman"/>
                <a:cs typeface="Times New Roman"/>
              </a:rPr>
              <a:t>(1 </a:t>
            </a:r>
            <a:r>
              <a:rPr dirty="0" sz="1100" spc="10">
                <a:latin typeface="Symbol"/>
                <a:cs typeface="Symbol"/>
              </a:rPr>
              <a:t>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 i="1">
                <a:latin typeface="Times New Roman"/>
                <a:cs typeface="Times New Roman"/>
              </a:rPr>
              <a:t>k</a:t>
            </a:r>
            <a:r>
              <a:rPr dirty="0" sz="1100" spc="-50" i="1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) </a:t>
            </a:r>
            <a:r>
              <a:rPr dirty="0" baseline="42735" sz="975">
                <a:latin typeface="Times New Roman"/>
                <a:cs typeface="Times New Roman"/>
              </a:rPr>
              <a:t>2</a:t>
            </a:r>
            <a:endParaRPr baseline="42735" sz="975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85022" y="4724249"/>
            <a:ext cx="27241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5" i="1">
                <a:latin typeface="Times New Roman"/>
                <a:cs typeface="Times New Roman"/>
              </a:rPr>
              <a:t>P</a:t>
            </a:r>
            <a:r>
              <a:rPr dirty="0" sz="1100" spc="275" i="1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Symbol"/>
                <a:cs typeface="Symbol"/>
              </a:rPr>
              <a:t></a:t>
            </a:r>
            <a:endParaRPr sz="11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34338" y="5199958"/>
            <a:ext cx="5335270" cy="382587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</a:pP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results indicate </a:t>
            </a:r>
            <a:r>
              <a:rPr dirty="0" sz="1100" spc="15">
                <a:latin typeface="Times New Roman"/>
                <a:cs typeface="Times New Roman"/>
              </a:rPr>
              <a:t>why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whisper number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important and </a:t>
            </a:r>
            <a:r>
              <a:rPr dirty="0" sz="1100" spc="10">
                <a:latin typeface="Times New Roman"/>
                <a:cs typeface="Times New Roman"/>
              </a:rPr>
              <a:t>why </a:t>
            </a:r>
            <a:r>
              <a:rPr dirty="0" sz="1100" spc="15">
                <a:latin typeface="Times New Roman"/>
                <a:cs typeface="Times New Roman"/>
              </a:rPr>
              <a:t>CFOs do </a:t>
            </a:r>
            <a:r>
              <a:rPr dirty="0" sz="1100" spc="5">
                <a:latin typeface="Times New Roman"/>
                <a:cs typeface="Times New Roman"/>
              </a:rPr>
              <a:t>not like </a:t>
            </a:r>
            <a:r>
              <a:rPr dirty="0" sz="1100" spc="10">
                <a:latin typeface="Times New Roman"/>
                <a:cs typeface="Times New Roman"/>
              </a:rPr>
              <a:t>to  </a:t>
            </a:r>
            <a:r>
              <a:rPr dirty="0" sz="1100" spc="5">
                <a:latin typeface="Times New Roman"/>
                <a:cs typeface="Times New Roman"/>
              </a:rPr>
              <a:t>feed </a:t>
            </a:r>
            <a:r>
              <a:rPr dirty="0" sz="1100" spc="10">
                <a:latin typeface="Times New Roman"/>
                <a:cs typeface="Times New Roman"/>
              </a:rPr>
              <a:t>incomplete </a:t>
            </a:r>
            <a:r>
              <a:rPr dirty="0" sz="1100" spc="5">
                <a:latin typeface="Times New Roman"/>
                <a:cs typeface="Times New Roman"/>
              </a:rPr>
              <a:t>information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analysts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follow their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Multistage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DDM: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Small firms often </a:t>
            </a:r>
            <a:r>
              <a:rPr dirty="0" sz="1100" spc="10">
                <a:latin typeface="Times New Roman"/>
                <a:cs typeface="Times New Roman"/>
              </a:rPr>
              <a:t>show </a:t>
            </a:r>
            <a:r>
              <a:rPr dirty="0" sz="1100" spc="5">
                <a:latin typeface="Times New Roman"/>
                <a:cs typeface="Times New Roman"/>
              </a:rPr>
              <a:t>initially high levels of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that cannot reasonably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expected to  persist. In </a:t>
            </a:r>
            <a:r>
              <a:rPr dirty="0" sz="1100" spc="10">
                <a:latin typeface="Times New Roman"/>
                <a:cs typeface="Times New Roman"/>
              </a:rPr>
              <a:t>such a </a:t>
            </a:r>
            <a:r>
              <a:rPr dirty="0" sz="1100" spc="5">
                <a:latin typeface="Times New Roman"/>
                <a:cs typeface="Times New Roman"/>
              </a:rPr>
              <a:t>case,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appropriate to use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(or more) growth rates. </a:t>
            </a:r>
            <a:r>
              <a:rPr dirty="0" sz="1100" spc="10">
                <a:latin typeface="Times New Roman"/>
                <a:cs typeface="Times New Roman"/>
              </a:rPr>
              <a:t>Suppose a firm  </a:t>
            </a:r>
            <a:r>
              <a:rPr dirty="0" sz="1100" spc="5">
                <a:latin typeface="Times New Roman"/>
                <a:cs typeface="Times New Roman"/>
              </a:rPr>
              <a:t>currently </a:t>
            </a:r>
            <a:r>
              <a:rPr dirty="0" sz="1100" spc="10">
                <a:latin typeface="Times New Roman"/>
                <a:cs typeface="Times New Roman"/>
              </a:rPr>
              <a:t>pays a $1 </a:t>
            </a:r>
            <a:r>
              <a:rPr dirty="0" sz="1100" spc="5">
                <a:latin typeface="Times New Roman"/>
                <a:cs typeface="Times New Roman"/>
              </a:rPr>
              <a:t>dividend that is expected to </a:t>
            </a:r>
            <a:r>
              <a:rPr dirty="0" sz="1100" spc="10">
                <a:latin typeface="Times New Roman"/>
                <a:cs typeface="Times New Roman"/>
              </a:rPr>
              <a:t>grow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20 </a:t>
            </a:r>
            <a:r>
              <a:rPr dirty="0" sz="1100" spc="5">
                <a:latin typeface="Times New Roman"/>
                <a:cs typeface="Times New Roman"/>
              </a:rPr>
              <a:t>percent for the net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years,  </a:t>
            </a:r>
            <a:r>
              <a:rPr dirty="0" sz="1100" spc="10">
                <a:latin typeface="Times New Roman"/>
                <a:cs typeface="Times New Roman"/>
              </a:rPr>
              <a:t>and then grow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5 </a:t>
            </a:r>
            <a:r>
              <a:rPr dirty="0" sz="1100" spc="5">
                <a:latin typeface="Times New Roman"/>
                <a:cs typeface="Times New Roman"/>
              </a:rPr>
              <a:t>percent annually thereafter.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growth rate that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reasonably be 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to persist is called </a:t>
            </a:r>
            <a:r>
              <a:rPr dirty="0" sz="1100" spc="10">
                <a:latin typeface="Times New Roman"/>
                <a:cs typeface="Times New Roman"/>
              </a:rPr>
              <a:t>a customable growth </a:t>
            </a:r>
            <a:r>
              <a:rPr dirty="0" sz="1100" spc="5">
                <a:latin typeface="Times New Roman"/>
                <a:cs typeface="Times New Roman"/>
              </a:rPr>
              <a:t>rate.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is the most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pay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 this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the required rate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return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17%? To </a:t>
            </a:r>
            <a:r>
              <a:rPr dirty="0" sz="1100" spc="5">
                <a:latin typeface="Times New Roman"/>
                <a:cs typeface="Times New Roman"/>
              </a:rPr>
              <a:t>find </a:t>
            </a:r>
            <a:r>
              <a:rPr dirty="0" sz="1100" spc="10">
                <a:latin typeface="Times New Roman"/>
                <a:cs typeface="Times New Roman"/>
              </a:rPr>
              <a:t>out, solve for equation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following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term </a:t>
            </a:r>
            <a:r>
              <a:rPr dirty="0" sz="1100" spc="5">
                <a:latin typeface="Times New Roman"/>
                <a:cs typeface="Times New Roman"/>
              </a:rPr>
              <a:t>for the </a:t>
            </a:r>
            <a:r>
              <a:rPr dirty="0" sz="1100" spc="10">
                <a:latin typeface="Times New Roman"/>
                <a:cs typeface="Times New Roman"/>
              </a:rPr>
              <a:t>dividend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year three </a:t>
            </a:r>
            <a:r>
              <a:rPr dirty="0" sz="1100" spc="5">
                <a:latin typeface="Times New Roman"/>
                <a:cs typeface="Times New Roman"/>
              </a:rPr>
              <a:t>is discounted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twice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formula </a:t>
            </a:r>
            <a:r>
              <a:rPr dirty="0" sz="1100" spc="5">
                <a:latin typeface="Times New Roman"/>
                <a:cs typeface="Times New Roman"/>
              </a:rPr>
              <a:t>for tile  growing perpetuity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next year's dividend. Therefore, </a:t>
            </a:r>
            <a:r>
              <a:rPr dirty="0" sz="1100" spc="10">
                <a:latin typeface="Times New Roman"/>
                <a:cs typeface="Times New Roman"/>
              </a:rPr>
              <a:t>the numerator </a:t>
            </a:r>
            <a:r>
              <a:rPr dirty="0" sz="1100" spc="5">
                <a:latin typeface="Times New Roman"/>
                <a:cs typeface="Times New Roman"/>
              </a:rPr>
              <a:t>is discounted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only twice, not three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Caveats </a:t>
            </a:r>
            <a:r>
              <a:rPr dirty="0" sz="1100" spc="10" b="1">
                <a:latin typeface="Times New Roman"/>
                <a:cs typeface="Times New Roman"/>
              </a:rPr>
              <a:t>about </a:t>
            </a:r>
            <a:r>
              <a:rPr dirty="0" sz="1100" spc="5" b="1">
                <a:latin typeface="Times New Roman"/>
                <a:cs typeface="Times New Roman"/>
              </a:rPr>
              <a:t>the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DDM: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The dividend </a:t>
            </a:r>
            <a:r>
              <a:rPr dirty="0" sz="1100" spc="5">
                <a:latin typeface="Times New Roman"/>
                <a:cs typeface="Times New Roman"/>
              </a:rPr>
              <a:t>discount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useful tool in security analysis. It is not, </a:t>
            </a:r>
            <a:r>
              <a:rPr dirty="0" sz="1100" spc="10">
                <a:latin typeface="Times New Roman"/>
                <a:cs typeface="Times New Roman"/>
              </a:rPr>
              <a:t>however, a  </a:t>
            </a:r>
            <a:r>
              <a:rPr dirty="0" sz="1100" spc="5">
                <a:latin typeface="Times New Roman"/>
                <a:cs typeface="Times New Roman"/>
              </a:rPr>
              <a:t>method to predict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with most analytical techniques,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DDM </a:t>
            </a:r>
            <a:r>
              <a:rPr dirty="0" sz="1100" spc="5">
                <a:latin typeface="Times New Roman"/>
                <a:cs typeface="Times New Roman"/>
              </a:rPr>
              <a:t>helps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analyst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make a </a:t>
            </a:r>
            <a:r>
              <a:rPr dirty="0" sz="1100" spc="5">
                <a:latin typeface="Times New Roman"/>
                <a:cs typeface="Times New Roman"/>
              </a:rPr>
              <a:t>better decision, but it does not </a:t>
            </a:r>
            <a:r>
              <a:rPr dirty="0" sz="1100" spc="10">
                <a:latin typeface="Times New Roman"/>
                <a:cs typeface="Times New Roman"/>
              </a:rPr>
              <a:t>make </a:t>
            </a:r>
            <a:r>
              <a:rPr dirty="0" sz="1100" spc="5">
                <a:latin typeface="Times New Roman"/>
                <a:cs typeface="Times New Roman"/>
              </a:rPr>
              <a:t>the decision. Users should understand the  </a:t>
            </a:r>
            <a:r>
              <a:rPr dirty="0" sz="1100" spc="10">
                <a:latin typeface="Times New Roman"/>
                <a:cs typeface="Times New Roman"/>
              </a:rPr>
              <a:t>shortcomings </a:t>
            </a:r>
            <a:r>
              <a:rPr dirty="0" sz="1100" spc="5">
                <a:latin typeface="Times New Roman"/>
                <a:cs typeface="Times New Roman"/>
              </a:rPr>
              <a:t>of 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DDM.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6989"/>
            <a:ext cx="533717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6350">
              <a:lnSpc>
                <a:spcPct val="984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First,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DDM </a:t>
            </a:r>
            <a:r>
              <a:rPr dirty="0" sz="1100" spc="10">
                <a:latin typeface="Times New Roman"/>
                <a:cs typeface="Times New Roman"/>
              </a:rPr>
              <a:t>requires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g. </a:t>
            </a: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0">
                <a:latin typeface="Times New Roman"/>
                <a:cs typeface="Times New Roman"/>
              </a:rPr>
              <a:t>dividend growth </a:t>
            </a:r>
            <a:r>
              <a:rPr dirty="0" sz="1100" spc="5">
                <a:latin typeface="Times New Roman"/>
                <a:cs typeface="Times New Roman"/>
              </a:rPr>
              <a:t>rate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greater than or equal to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shareholders' required rate of return, the equation cannot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used. Dividing </a:t>
            </a:r>
            <a:r>
              <a:rPr dirty="0" sz="1100" spc="5">
                <a:latin typeface="Times New Roman"/>
                <a:cs typeface="Times New Roman"/>
              </a:rPr>
              <a:t>by zero or by </a:t>
            </a:r>
            <a:r>
              <a:rPr dirty="0" sz="1100" spc="10">
                <a:latin typeface="Times New Roman"/>
                <a:cs typeface="Times New Roman"/>
              </a:rPr>
              <a:t>a  negative number obviously </a:t>
            </a:r>
            <a:r>
              <a:rPr dirty="0" sz="1100" spc="5">
                <a:latin typeface="Times New Roman"/>
                <a:cs typeface="Times New Roman"/>
              </a:rPr>
              <a:t>gives </a:t>
            </a:r>
            <a:r>
              <a:rPr dirty="0" sz="1100" spc="10">
                <a:latin typeface="Times New Roman"/>
                <a:cs typeface="Times New Roman"/>
              </a:rPr>
              <a:t>an absurd </a:t>
            </a:r>
            <a:r>
              <a:rPr dirty="0" sz="1100" spc="5">
                <a:latin typeface="Times New Roman"/>
                <a:cs typeface="Times New Roman"/>
              </a:rPr>
              <a:t>result. Also,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results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sensitive </a:t>
            </a:r>
            <a:r>
              <a:rPr dirty="0" sz="1100" spc="10">
                <a:latin typeface="Times New Roman"/>
                <a:cs typeface="Times New Roman"/>
              </a:rPr>
              <a:t>to the  estimate of g. Minor differences in the growth rate </a:t>
            </a:r>
            <a:r>
              <a:rPr dirty="0" sz="1100" spc="5">
                <a:latin typeface="Times New Roman"/>
                <a:cs typeface="Times New Roman"/>
              </a:rPr>
              <a:t>selected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materially affect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results. 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shown, </a:t>
            </a:r>
            <a:r>
              <a:rPr dirty="0" sz="1100" spc="5">
                <a:latin typeface="Times New Roman"/>
                <a:cs typeface="Times New Roman"/>
              </a:rPr>
              <a:t>there </a:t>
            </a:r>
            <a:r>
              <a:rPr dirty="0" sz="1100" spc="10">
                <a:latin typeface="Times New Roman"/>
                <a:cs typeface="Times New Roman"/>
              </a:rPr>
              <a:t>are numerous ways </a:t>
            </a:r>
            <a:r>
              <a:rPr dirty="0" sz="1100" spc="5">
                <a:latin typeface="Times New Roman"/>
                <a:cs typeface="Times New Roman"/>
              </a:rPr>
              <a:t>of estimating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Another consideration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assumption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dividend yield </a:t>
            </a:r>
            <a:r>
              <a:rPr dirty="0" sz="1100" spc="10">
                <a:latin typeface="Times New Roman"/>
                <a:cs typeface="Times New Roman"/>
              </a:rPr>
              <a:t>remains </a:t>
            </a:r>
            <a:r>
              <a:rPr dirty="0" sz="1100" spc="5">
                <a:latin typeface="Times New Roman"/>
                <a:cs typeface="Times New Roman"/>
              </a:rPr>
              <a:t>constant.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change  </a:t>
            </a:r>
            <a:r>
              <a:rPr dirty="0" sz="1100" spc="5">
                <a:latin typeface="Times New Roman"/>
                <a:cs typeface="Times New Roman"/>
              </a:rPr>
              <a:t>in dividend policy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affect </a:t>
            </a:r>
            <a:r>
              <a:rPr dirty="0" sz="1100" spc="10">
                <a:latin typeface="Times New Roman"/>
                <a:cs typeface="Times New Roman"/>
              </a:rPr>
              <a:t>the apparent </a:t>
            </a:r>
            <a:r>
              <a:rPr dirty="0" sz="1100" spc="5">
                <a:latin typeface="Times New Roman"/>
                <a:cs typeface="Times New Roman"/>
              </a:rPr>
              <a:t>growth rate.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growth </a:t>
            </a:r>
            <a:r>
              <a:rPr dirty="0" sz="1100" spc="5">
                <a:latin typeface="Times New Roman"/>
                <a:cs typeface="Times New Roman"/>
              </a:rPr>
              <a:t>rate will  </a:t>
            </a:r>
            <a:r>
              <a:rPr dirty="0" sz="1100" spc="10">
                <a:latin typeface="Times New Roman"/>
                <a:cs typeface="Times New Roman"/>
              </a:rPr>
              <a:t>produce different values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model. Finally, the model implicitly assumes the long-  term </a:t>
            </a:r>
            <a:r>
              <a:rPr dirty="0" sz="1100" spc="15">
                <a:latin typeface="Times New Roman"/>
                <a:cs typeface="Times New Roman"/>
              </a:rPr>
              <a:t>ROE </a:t>
            </a:r>
            <a:r>
              <a:rPr dirty="0" sz="1100" spc="5">
                <a:latin typeface="Times New Roman"/>
                <a:cs typeface="Times New Roman"/>
              </a:rPr>
              <a:t>is constant.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DDM </a:t>
            </a:r>
            <a:r>
              <a:rPr dirty="0" sz="1100" spc="5">
                <a:latin typeface="Times New Roman"/>
                <a:cs typeface="Times New Roman"/>
              </a:rPr>
              <a:t>does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require that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year's </a:t>
            </a:r>
            <a:r>
              <a:rPr dirty="0" sz="1100" spc="10">
                <a:latin typeface="Times New Roman"/>
                <a:cs typeface="Times New Roman"/>
              </a:rPr>
              <a:t>growth be </a:t>
            </a:r>
            <a:r>
              <a:rPr dirty="0" sz="1100" spc="5">
                <a:latin typeface="Times New Roman"/>
                <a:cs typeface="Times New Roman"/>
              </a:rPr>
              <a:t>identical.  Rather, it requires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the long-term </a:t>
            </a:r>
            <a:r>
              <a:rPr dirty="0" sz="1100" spc="10">
                <a:latin typeface="Times New Roman"/>
                <a:cs typeface="Times New Roman"/>
              </a:rPr>
              <a:t>growth rate be constant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words, </a:t>
            </a:r>
            <a:r>
              <a:rPr dirty="0" sz="1100" spc="10">
                <a:latin typeface="Times New Roman"/>
                <a:cs typeface="Times New Roman"/>
              </a:rPr>
              <a:t>a long-term  </a:t>
            </a:r>
            <a:r>
              <a:rPr dirty="0" sz="1100" spc="5">
                <a:latin typeface="Times New Roman"/>
                <a:cs typeface="Times New Roman"/>
              </a:rPr>
              <a:t>trend about </a:t>
            </a:r>
            <a:r>
              <a:rPr dirty="0" sz="1100" spc="10">
                <a:latin typeface="Times New Roman"/>
                <a:cs typeface="Times New Roman"/>
              </a:rPr>
              <a:t>which the annual values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fluctuate.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Small-Cap, Mid-Cap, and Large-Cap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Stocks: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Another </a:t>
            </a:r>
            <a:r>
              <a:rPr dirty="0" sz="1100" spc="5">
                <a:latin typeface="Times New Roman"/>
                <a:cs typeface="Times New Roman"/>
              </a:rPr>
              <a:t>consideration in fundamental stock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analysis relates 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size of the firm.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Currently, firms are categorized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small-cap, mid-cap, or large-cap, cap being </a:t>
            </a:r>
            <a:r>
              <a:rPr dirty="0" sz="1100" spc="5">
                <a:latin typeface="Times New Roman"/>
                <a:cs typeface="Times New Roman"/>
              </a:rPr>
              <a:t>short </a:t>
            </a:r>
            <a:r>
              <a:rPr dirty="0" sz="1100" spc="10">
                <a:latin typeface="Times New Roman"/>
                <a:cs typeface="Times New Roman"/>
              </a:rPr>
              <a:t>for  </a:t>
            </a:r>
            <a:r>
              <a:rPr dirty="0" sz="1100" spc="5">
                <a:latin typeface="Times New Roman"/>
                <a:cs typeface="Times New Roman"/>
              </a:rPr>
              <a:t>capitalization. Although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precise definition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been stated </a:t>
            </a:r>
            <a:r>
              <a:rPr dirty="0" sz="1100" spc="10">
                <a:latin typeface="Times New Roman"/>
                <a:cs typeface="Times New Roman"/>
              </a:rPr>
              <a:t>for these terms most analysts  </a:t>
            </a:r>
            <a:r>
              <a:rPr dirty="0" sz="1100" spc="5">
                <a:latin typeface="Times New Roman"/>
                <a:cs typeface="Times New Roman"/>
              </a:rPr>
              <a:t>consider </a:t>
            </a:r>
            <a:r>
              <a:rPr dirty="0" sz="1100" spc="10">
                <a:latin typeface="Times New Roman"/>
                <a:cs typeface="Times New Roman"/>
              </a:rPr>
              <a:t>a firm </a:t>
            </a:r>
            <a:r>
              <a:rPr dirty="0" sz="1100" spc="5">
                <a:latin typeface="Times New Roman"/>
                <a:cs typeface="Times New Roman"/>
              </a:rPr>
              <a:t>with capitalization less </a:t>
            </a:r>
            <a:r>
              <a:rPr dirty="0" sz="1100" spc="10">
                <a:latin typeface="Times New Roman"/>
                <a:cs typeface="Times New Roman"/>
              </a:rPr>
              <a:t>than $500 </a:t>
            </a:r>
            <a:r>
              <a:rPr dirty="0" sz="1100" spc="5">
                <a:latin typeface="Times New Roman"/>
                <a:cs typeface="Times New Roman"/>
              </a:rPr>
              <a:t>million to </a:t>
            </a:r>
            <a:r>
              <a:rPr dirty="0" sz="1100" spc="10">
                <a:latin typeface="Times New Roman"/>
                <a:cs typeface="Times New Roman"/>
              </a:rPr>
              <a:t>be a </a:t>
            </a:r>
            <a:r>
              <a:rPr dirty="0" sz="1100" spc="5">
                <a:latin typeface="Times New Roman"/>
                <a:cs typeface="Times New Roman"/>
              </a:rPr>
              <a:t>small </a:t>
            </a:r>
            <a:r>
              <a:rPr dirty="0" sz="1100" spc="10">
                <a:latin typeface="Times New Roman"/>
                <a:cs typeface="Times New Roman"/>
              </a:rPr>
              <a:t>cap </a:t>
            </a:r>
            <a:r>
              <a:rPr dirty="0" sz="1100" spc="5">
                <a:latin typeface="Times New Roman"/>
                <a:cs typeface="Times New Roman"/>
              </a:rPr>
              <a:t>stock' Lipper  Analytical Services defines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mid-cap </a:t>
            </a:r>
            <a:r>
              <a:rPr dirty="0" sz="1100" spc="10">
                <a:latin typeface="Times New Roman"/>
                <a:cs typeface="Times New Roman"/>
              </a:rPr>
              <a:t>•firm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with capitalization </a:t>
            </a:r>
            <a:r>
              <a:rPr dirty="0" sz="1100" spc="10">
                <a:latin typeface="Times New Roman"/>
                <a:cs typeface="Times New Roman"/>
              </a:rPr>
              <a:t>between $800 </a:t>
            </a:r>
            <a:r>
              <a:rPr dirty="0" sz="1100" spc="5">
                <a:latin typeface="Times New Roman"/>
                <a:cs typeface="Times New Roman"/>
              </a:rPr>
              <a:t>million  </a:t>
            </a:r>
            <a:r>
              <a:rPr dirty="0" sz="1100" spc="10">
                <a:latin typeface="Times New Roman"/>
                <a:cs typeface="Times New Roman"/>
              </a:rPr>
              <a:t>and $2 </a:t>
            </a:r>
            <a:r>
              <a:rPr dirty="0" sz="1100" spc="5">
                <a:latin typeface="Times New Roman"/>
                <a:cs typeface="Times New Roman"/>
              </a:rPr>
              <a:t>billion. Others </a:t>
            </a:r>
            <a:r>
              <a:rPr dirty="0" sz="1100" spc="10">
                <a:latin typeface="Times New Roman"/>
                <a:cs typeface="Times New Roman"/>
              </a:rPr>
              <a:t>extend the mid-cap range </a:t>
            </a:r>
            <a:r>
              <a:rPr dirty="0" sz="1100" spc="15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$6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billion.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Substantial financial research finds unusually good performance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small-cap </a:t>
            </a:r>
            <a:r>
              <a:rPr dirty="0" sz="1100" spc="10">
                <a:latin typeface="Times New Roman"/>
                <a:cs typeface="Times New Roman"/>
              </a:rPr>
              <a:t>stocks; </a:t>
            </a:r>
            <a:r>
              <a:rPr dirty="0" sz="1100" spc="5">
                <a:latin typeface="Times New Roman"/>
                <a:cs typeface="Times New Roman"/>
              </a:rPr>
              <a:t>this  </a:t>
            </a:r>
            <a:r>
              <a:rPr dirty="0" sz="1100" spc="10">
                <a:latin typeface="Times New Roman"/>
                <a:cs typeface="Times New Roman"/>
              </a:rPr>
              <a:t>phenomenon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sometimes called the small firm </a:t>
            </a:r>
            <a:r>
              <a:rPr dirty="0" sz="1100" spc="5">
                <a:latin typeface="Times New Roman"/>
                <a:cs typeface="Times New Roman"/>
              </a:rPr>
              <a:t>effect. </a:t>
            </a:r>
            <a:r>
              <a:rPr dirty="0" sz="1100" spc="10">
                <a:latin typeface="Times New Roman"/>
                <a:cs typeface="Times New Roman"/>
              </a:rPr>
              <a:t>Because of </a:t>
            </a:r>
            <a:r>
              <a:rPr dirty="0" sz="1100" spc="5">
                <a:latin typeface="Times New Roman"/>
                <a:cs typeface="Times New Roman"/>
              </a:rPr>
              <a:t>this effect,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analysts  devote particular attention to small-cap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firms.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Mid-cap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showed average </a:t>
            </a:r>
            <a:r>
              <a:rPr dirty="0" sz="1100" spc="5">
                <a:latin typeface="Times New Roman"/>
                <a:cs typeface="Times New Roman"/>
              </a:rPr>
              <a:t>earnings growth of </a:t>
            </a:r>
            <a:r>
              <a:rPr dirty="0" sz="1100" spc="10">
                <a:latin typeface="Times New Roman"/>
                <a:cs typeface="Times New Roman"/>
              </a:rPr>
              <a:t>15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during 1993, compared </a:t>
            </a:r>
            <a:r>
              <a:rPr dirty="0" sz="1100" spc="5">
                <a:latin typeface="Times New Roman"/>
                <a:cs typeface="Times New Roman"/>
              </a:rPr>
              <a:t>with  </a:t>
            </a:r>
            <a:r>
              <a:rPr dirty="0" sz="1100" spc="10">
                <a:latin typeface="Times New Roman"/>
                <a:cs typeface="Times New Roman"/>
              </a:rPr>
              <a:t>12 </a:t>
            </a:r>
            <a:r>
              <a:rPr dirty="0" sz="1100" spc="5">
                <a:latin typeface="Times New Roman"/>
                <a:cs typeface="Times New Roman"/>
              </a:rPr>
              <a:t>percent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large-cap firms.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10">
                <a:latin typeface="Times New Roman"/>
                <a:cs typeface="Times New Roman"/>
              </a:rPr>
              <a:t>analysts </a:t>
            </a:r>
            <a:r>
              <a:rPr dirty="0" sz="1100" spc="5">
                <a:latin typeface="Times New Roman"/>
                <a:cs typeface="Times New Roman"/>
              </a:rPr>
              <a:t>believe </a:t>
            </a:r>
            <a:r>
              <a:rPr dirty="0" sz="1100" spc="10">
                <a:latin typeface="Times New Roman"/>
                <a:cs typeface="Times New Roman"/>
              </a:rPr>
              <a:t>the mid-caps </a:t>
            </a:r>
            <a:r>
              <a:rPr dirty="0" sz="1100" spc="5">
                <a:latin typeface="Times New Roman"/>
                <a:cs typeface="Times New Roman"/>
              </a:rPr>
              <a:t>offer particularly fertile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hunting </a:t>
            </a:r>
            <a:r>
              <a:rPr dirty="0" sz="1100" spc="10">
                <a:latin typeface="Times New Roman"/>
                <a:cs typeface="Times New Roman"/>
              </a:rPr>
              <a:t>ground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picker. Small-cap stocks tend to </a:t>
            </a:r>
            <a:r>
              <a:rPr dirty="0" sz="1100" spc="10">
                <a:latin typeface="Times New Roman"/>
                <a:cs typeface="Times New Roman"/>
              </a:rPr>
              <a:t>be more </a:t>
            </a:r>
            <a:r>
              <a:rPr dirty="0" sz="1100" spc="5">
                <a:latin typeface="Times New Roman"/>
                <a:cs typeface="Times New Roman"/>
              </a:rPr>
              <a:t>volatile, </a:t>
            </a:r>
            <a:r>
              <a:rPr dirty="0" sz="1100" spc="10">
                <a:latin typeface="Times New Roman"/>
                <a:cs typeface="Times New Roman"/>
              </a:rPr>
              <a:t>scaring away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risk-averse investors. Index </a:t>
            </a:r>
            <a:r>
              <a:rPr dirty="0" sz="1100" spc="10">
                <a:latin typeface="Times New Roman"/>
                <a:cs typeface="Times New Roman"/>
              </a:rPr>
              <a:t>funds and </a:t>
            </a:r>
            <a:r>
              <a:rPr dirty="0" sz="1100" spc="5">
                <a:latin typeface="Times New Roman"/>
                <a:cs typeface="Times New Roman"/>
              </a:rPr>
              <a:t>large institutional portfolios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5">
                <a:latin typeface="Times New Roman"/>
                <a:cs typeface="Times New Roman"/>
              </a:rPr>
              <a:t>large-cap  </a:t>
            </a:r>
            <a:r>
              <a:rPr dirty="0" sz="1100" spc="10">
                <a:latin typeface="Times New Roman"/>
                <a:cs typeface="Times New Roman"/>
              </a:rPr>
              <a:t>stocks.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likelihood of </a:t>
            </a:r>
            <a:r>
              <a:rPr dirty="0" sz="1100" spc="5">
                <a:latin typeface="Times New Roman"/>
                <a:cs typeface="Times New Roman"/>
              </a:rPr>
              <a:t>"striking </a:t>
            </a:r>
            <a:r>
              <a:rPr dirty="0" sz="1100" spc="10">
                <a:latin typeface="Times New Roman"/>
                <a:cs typeface="Times New Roman"/>
              </a:rPr>
              <a:t>oil"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superior analysis of these large-cap stocks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remote,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too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people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-trying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do the same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study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Prudential </a:t>
            </a:r>
            <a:r>
              <a:rPr dirty="0" sz="1100" spc="5">
                <a:latin typeface="Times New Roman"/>
                <a:cs typeface="Times New Roman"/>
              </a:rPr>
              <a:t>Securities </a:t>
            </a:r>
            <a:r>
              <a:rPr dirty="0" sz="1100" spc="10">
                <a:latin typeface="Times New Roman"/>
                <a:cs typeface="Times New Roman"/>
              </a:rPr>
              <a:t>found that since 1926 mid-cap stocks returned </a:t>
            </a:r>
            <a:r>
              <a:rPr dirty="0" sz="1100" spc="15">
                <a:latin typeface="Times New Roman"/>
                <a:cs typeface="Times New Roman"/>
              </a:rPr>
              <a:t>0-4% </a:t>
            </a:r>
            <a:r>
              <a:rPr dirty="0" sz="1100" spc="5">
                <a:latin typeface="Times New Roman"/>
                <a:cs typeface="Times New Roman"/>
              </a:rPr>
              <a:t>less  </a:t>
            </a:r>
            <a:r>
              <a:rPr dirty="0" sz="1100" spc="10">
                <a:latin typeface="Times New Roman"/>
                <a:cs typeface="Times New Roman"/>
              </a:rPr>
              <a:t>than small-cap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but were much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volatile. Many </a:t>
            </a:r>
            <a:r>
              <a:rPr dirty="0" sz="1100" spc="5">
                <a:latin typeface="Times New Roman"/>
                <a:cs typeface="Times New Roman"/>
              </a:rPr>
              <a:t>investors find </a:t>
            </a:r>
            <a:r>
              <a:rPr dirty="0" sz="1100" spc="10">
                <a:latin typeface="Times New Roman"/>
                <a:cs typeface="Times New Roman"/>
              </a:rPr>
              <a:t>that the </a:t>
            </a:r>
            <a:r>
              <a:rPr dirty="0" sz="1100" spc="5">
                <a:latin typeface="Times New Roman"/>
                <a:cs typeface="Times New Roman"/>
              </a:rPr>
              <a:t>risk-return  </a:t>
            </a:r>
            <a:r>
              <a:rPr dirty="0" sz="1100" spc="10">
                <a:latin typeface="Times New Roman"/>
                <a:cs typeface="Times New Roman"/>
              </a:rPr>
              <a:t>package </a:t>
            </a:r>
            <a:r>
              <a:rPr dirty="0" sz="1100" spc="5">
                <a:latin typeface="Times New Roman"/>
                <a:cs typeface="Times New Roman"/>
              </a:rPr>
              <a:t>historically offered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mid-caps is superior to that offered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small-  caps or the large-caps.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Future </a:t>
            </a:r>
            <a:r>
              <a:rPr dirty="0" sz="1100" spc="5">
                <a:latin typeface="Times New Roman"/>
                <a:cs typeface="Times New Roman"/>
              </a:rPr>
              <a:t>study </a:t>
            </a:r>
            <a:r>
              <a:rPr dirty="0" sz="1100" spc="10">
                <a:latin typeface="Times New Roman"/>
                <a:cs typeface="Times New Roman"/>
              </a:rPr>
              <a:t>on relative performance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capitalization is </a:t>
            </a:r>
            <a:r>
              <a:rPr dirty="0" sz="1100" spc="10">
                <a:latin typeface="Times New Roman"/>
                <a:cs typeface="Times New Roman"/>
              </a:rPr>
              <a:t>going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complicated by  </a:t>
            </a:r>
            <a:r>
              <a:rPr dirty="0" sz="1100" spc="5">
                <a:latin typeface="Times New Roman"/>
                <a:cs typeface="Times New Roman"/>
              </a:rPr>
              <a:t>the definitional problem.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traditionally defined market capitalization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 share price </a:t>
            </a:r>
            <a:r>
              <a:rPr dirty="0" sz="1100" spc="10">
                <a:latin typeface="Times New Roman"/>
                <a:cs typeface="Times New Roman"/>
              </a:rPr>
              <a:t>multiplied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the number </a:t>
            </a:r>
            <a:r>
              <a:rPr dirty="0" sz="1100" spc="5">
                <a:latin typeface="Times New Roman"/>
                <a:cs typeface="Times New Roman"/>
              </a:rPr>
              <a:t>of outstanding </a:t>
            </a:r>
            <a:r>
              <a:rPr dirty="0" sz="1100" spc="10">
                <a:latin typeface="Times New Roman"/>
                <a:cs typeface="Times New Roman"/>
              </a:rPr>
              <a:t>shares. This </a:t>
            </a:r>
            <a:r>
              <a:rPr dirty="0" sz="1100" spc="5">
                <a:latin typeface="Times New Roman"/>
                <a:cs typeface="Times New Roman"/>
              </a:rPr>
              <a:t>definition, however, can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pose </a:t>
            </a:r>
            <a:r>
              <a:rPr dirty="0" sz="1100" spc="10">
                <a:latin typeface="Times New Roman"/>
                <a:cs typeface="Times New Roman"/>
              </a:rPr>
              <a:t>a dilemma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thoughtful security analyst. </a:t>
            </a:r>
            <a:r>
              <a:rPr dirty="0" sz="1100" spc="20">
                <a:latin typeface="Times New Roman"/>
                <a:cs typeface="Times New Roman"/>
              </a:rPr>
              <a:t>Y </a:t>
            </a:r>
            <a:r>
              <a:rPr dirty="0" sz="1100" spc="5">
                <a:latin typeface="Times New Roman"/>
                <a:cs typeface="Times New Roman"/>
              </a:rPr>
              <a:t>Suppose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hired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large-  capitalization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manager. Your </a:t>
            </a:r>
            <a:r>
              <a:rPr dirty="0" sz="1100" spc="5">
                <a:latin typeface="Times New Roman"/>
                <a:cs typeface="Times New Roman"/>
              </a:rPr>
              <a:t>job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to build </a:t>
            </a:r>
            <a:r>
              <a:rPr dirty="0" sz="1100" spc="10">
                <a:latin typeface="Times New Roman"/>
                <a:cs typeface="Times New Roman"/>
              </a:rPr>
              <a:t>and manage a </a:t>
            </a:r>
            <a:r>
              <a:rPr dirty="0" sz="1100" spc="5">
                <a:latin typeface="Times New Roman"/>
                <a:cs typeface="Times New Roman"/>
              </a:rPr>
              <a:t>portfolio of large-  </a:t>
            </a:r>
            <a:r>
              <a:rPr dirty="0" sz="1100" spc="10">
                <a:latin typeface="Times New Roman"/>
                <a:cs typeface="Times New Roman"/>
              </a:rPr>
              <a:t>cap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Cooking </a:t>
            </a:r>
            <a:r>
              <a:rPr dirty="0" sz="1100" spc="5" b="1">
                <a:latin typeface="Times New Roman"/>
                <a:cs typeface="Times New Roman"/>
              </a:rPr>
              <a:t>the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Books: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Ail </a:t>
            </a:r>
            <a:r>
              <a:rPr dirty="0" sz="1100" spc="5">
                <a:latin typeface="Times New Roman"/>
                <a:cs typeface="Times New Roman"/>
              </a:rPr>
              <a:t>publicly </a:t>
            </a:r>
            <a:r>
              <a:rPr dirty="0" sz="1100" spc="10">
                <a:latin typeface="Times New Roman"/>
                <a:cs typeface="Times New Roman"/>
              </a:rPr>
              <a:t>traded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in the </a:t>
            </a:r>
            <a:r>
              <a:rPr dirty="0" sz="1100" spc="5">
                <a:latin typeface="Times New Roman"/>
                <a:cs typeface="Times New Roman"/>
              </a:rPr>
              <a:t>United </a:t>
            </a:r>
            <a:r>
              <a:rPr dirty="0" sz="1100" spc="10">
                <a:latin typeface="Times New Roman"/>
                <a:cs typeface="Times New Roman"/>
              </a:rPr>
              <a:t>States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their financial statements </a:t>
            </a:r>
            <a:r>
              <a:rPr dirty="0" sz="1100" spc="10">
                <a:latin typeface="Times New Roman"/>
                <a:cs typeface="Times New Roman"/>
              </a:rPr>
              <a:t>audited to  ensure </a:t>
            </a:r>
            <a:r>
              <a:rPr dirty="0" sz="1100" spc="5">
                <a:latin typeface="Times New Roman"/>
                <a:cs typeface="Times New Roman"/>
              </a:rPr>
              <a:t>they fairly present </a:t>
            </a:r>
            <a:r>
              <a:rPr dirty="0" sz="1100" spc="10">
                <a:latin typeface="Times New Roman"/>
                <a:cs typeface="Times New Roman"/>
              </a:rPr>
              <a:t>the company's </a:t>
            </a:r>
            <a:r>
              <a:rPr dirty="0" sz="1100" spc="5">
                <a:latin typeface="Times New Roman"/>
                <a:cs typeface="Times New Roman"/>
              </a:rPr>
              <a:t>financial position. Still, </a:t>
            </a:r>
            <a:r>
              <a:rPr dirty="0" sz="1100" spc="10">
                <a:latin typeface="Times New Roman"/>
                <a:cs typeface="Times New Roman"/>
              </a:rPr>
              <a:t>every year </a:t>
            </a:r>
            <a:r>
              <a:rPr dirty="0" sz="1100" spc="5">
                <a:latin typeface="Times New Roman"/>
                <a:cs typeface="Times New Roman"/>
              </a:rPr>
              <a:t>there is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least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story of </a:t>
            </a:r>
            <a:r>
              <a:rPr dirty="0" sz="1100" spc="10">
                <a:latin typeface="Times New Roman"/>
                <a:cs typeface="Times New Roman"/>
              </a:rPr>
              <a:t>accounting </a:t>
            </a:r>
            <a:r>
              <a:rPr dirty="0" sz="1100" spc="5">
                <a:latin typeface="Times New Roman"/>
                <a:cs typeface="Times New Roman"/>
              </a:rPr>
              <a:t>fraud </a:t>
            </a:r>
            <a:r>
              <a:rPr dirty="0" sz="1100" spc="10">
                <a:latin typeface="Times New Roman"/>
                <a:cs typeface="Times New Roman"/>
              </a:rPr>
              <a:t>at a major </a:t>
            </a:r>
            <a:r>
              <a:rPr dirty="0" sz="1100" spc="5">
                <a:latin typeface="Times New Roman"/>
                <a:cs typeface="Times New Roman"/>
              </a:rPr>
              <a:t>firm. In 1992, for instance, </a:t>
            </a:r>
            <a:r>
              <a:rPr dirty="0" sz="1100" spc="10">
                <a:latin typeface="Times New Roman"/>
                <a:cs typeface="Times New Roman"/>
              </a:rPr>
              <a:t>the women's </a:t>
            </a:r>
            <a:r>
              <a:rPr dirty="0" sz="1100" spc="5">
                <a:latin typeface="Times New Roman"/>
                <a:cs typeface="Times New Roman"/>
              </a:rPr>
              <a:t>clothing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firm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Leslie</a:t>
            </a:r>
            <a:r>
              <a:rPr dirty="0" sz="1100" spc="2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Fay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admitted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had</a:t>
            </a:r>
            <a:r>
              <a:rPr dirty="0" sz="1100" spc="254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manipulated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inventory</a:t>
            </a:r>
            <a:r>
              <a:rPr dirty="0" sz="1100" spc="2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numbers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produce</a:t>
            </a:r>
            <a:r>
              <a:rPr dirty="0" sz="1100" spc="2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earnings</a:t>
            </a:r>
            <a:r>
              <a:rPr dirty="0" sz="1100" spc="2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40"/>
              </a:spcBef>
            </a:pPr>
            <a:r>
              <a:rPr dirty="0" sz="1100" spc="10">
                <a:latin typeface="Times New Roman"/>
                <a:cs typeface="Times New Roman"/>
              </a:rPr>
              <a:t>$23.9 </a:t>
            </a:r>
            <a:r>
              <a:rPr dirty="0" sz="1100" spc="5">
                <a:latin typeface="Times New Roman"/>
                <a:cs typeface="Times New Roman"/>
              </a:rPr>
              <a:t>million </a:t>
            </a:r>
            <a:r>
              <a:rPr dirty="0" sz="1100" spc="10">
                <a:latin typeface="Times New Roman"/>
                <a:cs typeface="Times New Roman"/>
              </a:rPr>
              <a:t>when, </a:t>
            </a:r>
            <a:r>
              <a:rPr dirty="0" sz="1100" spc="5">
                <a:latin typeface="Times New Roman"/>
                <a:cs typeface="Times New Roman"/>
              </a:rPr>
              <a:t>in fact, it lost </a:t>
            </a:r>
            <a:r>
              <a:rPr dirty="0" sz="1100" spc="10">
                <a:latin typeface="Times New Roman"/>
                <a:cs typeface="Times New Roman"/>
              </a:rPr>
              <a:t>$13.7 </a:t>
            </a:r>
            <a:r>
              <a:rPr dirty="0" sz="1100" spc="5">
                <a:latin typeface="Times New Roman"/>
                <a:cs typeface="Times New Roman"/>
              </a:rPr>
              <a:t>million. </a:t>
            </a:r>
            <a:r>
              <a:rPr dirty="0" sz="1100" spc="10">
                <a:latin typeface="Times New Roman"/>
                <a:cs typeface="Times New Roman"/>
              </a:rPr>
              <a:t>The news </a:t>
            </a:r>
            <a:r>
              <a:rPr dirty="0" sz="1100" spc="5">
                <a:latin typeface="Times New Roman"/>
                <a:cs typeface="Times New Roman"/>
              </a:rPr>
              <a:t>cut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price in half 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led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bankruptcy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two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months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later.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recent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years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there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been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accounting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bombshells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77155" algn="l"/>
              </a:tabLst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78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320038" y="406989"/>
            <a:ext cx="5562600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0" marR="119380">
              <a:lnSpc>
                <a:spcPct val="98400"/>
              </a:lnSpc>
              <a:spcBef>
                <a:spcPts val="150"/>
              </a:spcBef>
              <a:tabLst>
                <a:tab pos="52260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other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including </a:t>
            </a:r>
            <a:r>
              <a:rPr dirty="0" sz="1100" spc="5">
                <a:latin typeface="Times New Roman"/>
                <a:cs typeface="Times New Roman"/>
              </a:rPr>
              <a:t>Cascade International, </a:t>
            </a:r>
            <a:r>
              <a:rPr dirty="0" sz="1100" spc="10">
                <a:latin typeface="Times New Roman"/>
                <a:cs typeface="Times New Roman"/>
              </a:rPr>
              <a:t>Maxwell Communication </a:t>
            </a:r>
            <a:r>
              <a:rPr dirty="0" sz="1100" spc="5">
                <a:latin typeface="Times New Roman"/>
                <a:cs typeface="Times New Roman"/>
              </a:rPr>
              <a:t>Corp., Chambers  </a:t>
            </a:r>
            <a:r>
              <a:rPr dirty="0" sz="1100" spc="10">
                <a:latin typeface="Times New Roman"/>
                <a:cs typeface="Times New Roman"/>
              </a:rPr>
              <a:t>Development, </a:t>
            </a:r>
            <a:r>
              <a:rPr dirty="0" sz="1100" spc="5">
                <a:latin typeface="Times New Roman"/>
                <a:cs typeface="Times New Roman"/>
              </a:rPr>
              <a:t>MiniScribe, Cendant, </a:t>
            </a:r>
            <a:r>
              <a:rPr dirty="0" sz="1100" spc="10">
                <a:latin typeface="Times New Roman"/>
                <a:cs typeface="Times New Roman"/>
              </a:rPr>
              <a:t>and numerous </a:t>
            </a:r>
            <a:r>
              <a:rPr dirty="0" sz="1100" spc="5">
                <a:latin typeface="Times New Roman"/>
                <a:cs typeface="Times New Roman"/>
              </a:rPr>
              <a:t>others. Unfortunately, there is not </a:t>
            </a:r>
            <a:r>
              <a:rPr dirty="0" sz="1100" spc="10">
                <a:latin typeface="Times New Roman"/>
                <a:cs typeface="Times New Roman"/>
              </a:rPr>
              <a:t>much  the analyst can do about </a:t>
            </a:r>
            <a:r>
              <a:rPr dirty="0" sz="1100" spc="5">
                <a:latin typeface="Times New Roman"/>
                <a:cs typeface="Times New Roman"/>
              </a:rPr>
              <a:t>fraud.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Patricia McConnell,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respected </a:t>
            </a:r>
            <a:r>
              <a:rPr dirty="0" sz="1100" spc="10">
                <a:latin typeface="Times New Roman"/>
                <a:cs typeface="Times New Roman"/>
              </a:rPr>
              <a:t>analyst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Bear </a:t>
            </a:r>
            <a:r>
              <a:rPr dirty="0" sz="1100" spc="5">
                <a:latin typeface="Times New Roman"/>
                <a:cs typeface="Times New Roman"/>
              </a:rPr>
              <a:t>Steams  says, </a:t>
            </a:r>
            <a:r>
              <a:rPr dirty="0" sz="1100" spc="10">
                <a:latin typeface="Times New Roman"/>
                <a:cs typeface="Times New Roman"/>
              </a:rPr>
              <a:t>"A </a:t>
            </a:r>
            <a:r>
              <a:rPr dirty="0" sz="1100" spc="5">
                <a:latin typeface="Times New Roman"/>
                <a:cs typeface="Times New Roman"/>
              </a:rPr>
              <a:t>well-perpetrated fraud is impossible to detect."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important thing to remember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marketplace is full of </a:t>
            </a:r>
            <a:r>
              <a:rPr dirty="0" sz="1100" spc="10">
                <a:latin typeface="Times New Roman"/>
                <a:cs typeface="Times New Roman"/>
              </a:rPr>
              <a:t>many types </a:t>
            </a:r>
            <a:r>
              <a:rPr dirty="0" sz="1100" spc="5">
                <a:latin typeface="Times New Roman"/>
                <a:cs typeface="Times New Roman"/>
              </a:rPr>
              <a:t>of risk,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fraud 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81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Fundamental analysts </a:t>
            </a:r>
            <a:r>
              <a:rPr dirty="0" sz="1100" spc="5">
                <a:latin typeface="Times New Roman"/>
                <a:cs typeface="Times New Roman"/>
              </a:rPr>
              <a:t>believe securities are </a:t>
            </a:r>
            <a:r>
              <a:rPr dirty="0" sz="1100" spc="10">
                <a:latin typeface="Times New Roman"/>
                <a:cs typeface="Times New Roman"/>
              </a:rPr>
              <a:t>priced according to economic </a:t>
            </a:r>
            <a:r>
              <a:rPr dirty="0" sz="1100" spc="5">
                <a:latin typeface="Times New Roman"/>
                <a:cs typeface="Times New Roman"/>
              </a:rPr>
              <a:t>data; </a:t>
            </a:r>
            <a:r>
              <a:rPr dirty="0" sz="1100" spc="10">
                <a:latin typeface="Times New Roman"/>
                <a:cs typeface="Times New Roman"/>
              </a:rPr>
              <a:t>technical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analysts believe supply and </a:t>
            </a:r>
            <a:r>
              <a:rPr dirty="0" sz="1100" spc="10">
                <a:latin typeface="Times New Roman"/>
                <a:cs typeface="Times New Roman"/>
              </a:rPr>
              <a:t>demand </a:t>
            </a:r>
            <a:r>
              <a:rPr dirty="0" sz="1100" spc="5">
                <a:latin typeface="Times New Roman"/>
                <a:cs typeface="Times New Roman"/>
              </a:rPr>
              <a:t>factors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most important. </a:t>
            </a:r>
            <a:r>
              <a:rPr dirty="0" sz="1100" spc="10">
                <a:latin typeface="Times New Roman"/>
                <a:cs typeface="Times New Roman"/>
              </a:rPr>
              <a:t>Most investment </a:t>
            </a:r>
            <a:r>
              <a:rPr dirty="0" sz="1100" spc="5">
                <a:latin typeface="Times New Roman"/>
                <a:cs typeface="Times New Roman"/>
              </a:rPr>
              <a:t>research  deals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predicting future earnings.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value investor believes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should </a:t>
            </a:r>
            <a:r>
              <a:rPr dirty="0" sz="1100" spc="5">
                <a:latin typeface="Times New Roman"/>
                <a:cs typeface="Times New Roman"/>
              </a:rPr>
              <a:t>only be  purchased </a:t>
            </a:r>
            <a:r>
              <a:rPr dirty="0" sz="1100" spc="10">
                <a:latin typeface="Times New Roman"/>
                <a:cs typeface="Times New Roman"/>
              </a:rPr>
              <a:t>when the underlying </a:t>
            </a:r>
            <a:r>
              <a:rPr dirty="0" sz="1100" spc="5">
                <a:latin typeface="Times New Roman"/>
                <a:cs typeface="Times New Roman"/>
              </a:rPr>
              <a:t>fundamentals justify the purchase.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believe in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regression to the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of security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8110">
              <a:lnSpc>
                <a:spcPct val="98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investor seeks rapidly growing </a:t>
            </a:r>
            <a:r>
              <a:rPr dirty="0" sz="1100" spc="10">
                <a:latin typeface="Times New Roman"/>
                <a:cs typeface="Times New Roman"/>
              </a:rPr>
              <a:t>companies. Value </a:t>
            </a:r>
            <a:r>
              <a:rPr dirty="0" sz="1100" spc="5">
                <a:latin typeface="Times New Roman"/>
                <a:cs typeface="Times New Roman"/>
              </a:rPr>
              <a:t>investors place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great deal of  importance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stock’s price to </a:t>
            </a:r>
            <a:r>
              <a:rPr dirty="0" sz="1100" spc="10">
                <a:latin typeface="Times New Roman"/>
                <a:cs typeface="Times New Roman"/>
              </a:rPr>
              <a:t>book </a:t>
            </a:r>
            <a:r>
              <a:rPr dirty="0" sz="1100" spc="5">
                <a:latin typeface="Times New Roman"/>
                <a:cs typeface="Times New Roman"/>
              </a:rPr>
              <a:t>ratio and its </a:t>
            </a:r>
            <a:r>
              <a:rPr dirty="0" sz="1100" spc="10">
                <a:latin typeface="Times New Roman"/>
                <a:cs typeface="Times New Roman"/>
              </a:rPr>
              <a:t>price-earnings </a:t>
            </a:r>
            <a:r>
              <a:rPr dirty="0" sz="1100" spc="5">
                <a:latin typeface="Times New Roman"/>
                <a:cs typeface="Times New Roman"/>
              </a:rPr>
              <a:t>ratio.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future earning  </a:t>
            </a:r>
            <a:r>
              <a:rPr dirty="0" sz="1100" spc="5">
                <a:latin typeface="Times New Roman"/>
                <a:cs typeface="Times New Roman"/>
              </a:rPr>
              <a:t>growth rate is unobservable.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analysts use several </a:t>
            </a:r>
            <a:r>
              <a:rPr dirty="0" sz="1100" spc="10">
                <a:latin typeface="Times New Roman"/>
                <a:cs typeface="Times New Roman"/>
              </a:rPr>
              <a:t>methods to estimate </a:t>
            </a:r>
            <a:r>
              <a:rPr dirty="0" sz="1100" spc="5">
                <a:latin typeface="Times New Roman"/>
                <a:cs typeface="Times New Roman"/>
              </a:rPr>
              <a:t>this statistic </a:t>
            </a:r>
            <a:r>
              <a:rPr dirty="0" sz="1100" spc="10">
                <a:latin typeface="Times New Roman"/>
                <a:cs typeface="Times New Roman"/>
              </a:rPr>
              <a:t>to  determine a </a:t>
            </a:r>
            <a:r>
              <a:rPr dirty="0" sz="1100" spc="5">
                <a:latin typeface="Times New Roman"/>
                <a:cs typeface="Times New Roman"/>
              </a:rPr>
              <a:t>likely range for the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rather </a:t>
            </a:r>
            <a:r>
              <a:rPr dirty="0" sz="1100" spc="10">
                <a:latin typeface="Times New Roman"/>
                <a:cs typeface="Times New Roman"/>
              </a:rPr>
              <a:t>than a </a:t>
            </a:r>
            <a:r>
              <a:rPr dirty="0" sz="1100" spc="5">
                <a:latin typeface="Times New Roman"/>
                <a:cs typeface="Times New Roman"/>
              </a:rPr>
              <a:t>single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number.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7475">
              <a:lnSpc>
                <a:spcPct val="983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dividend discount model (also </a:t>
            </a:r>
            <a:r>
              <a:rPr dirty="0" sz="1100" spc="5">
                <a:latin typeface="Times New Roman"/>
                <a:cs typeface="Times New Roman"/>
              </a:rPr>
              <a:t>called Gordon’s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model)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used to value  </a:t>
            </a:r>
            <a:r>
              <a:rPr dirty="0" sz="1100" spc="5">
                <a:latin typeface="Times New Roman"/>
                <a:cs typeface="Times New Roman"/>
              </a:rPr>
              <a:t>stock as </a:t>
            </a:r>
            <a:r>
              <a:rPr dirty="0" sz="1100" spc="10">
                <a:latin typeface="Times New Roman"/>
                <a:cs typeface="Times New Roman"/>
              </a:rPr>
              <a:t>a growing </a:t>
            </a:r>
            <a:r>
              <a:rPr dirty="0" sz="1100" spc="5">
                <a:latin typeface="Times New Roman"/>
                <a:cs typeface="Times New Roman"/>
              </a:rPr>
              <a:t>perpetuity.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shareholders’ required </a:t>
            </a:r>
            <a:r>
              <a:rPr dirty="0" sz="1100" spc="10">
                <a:latin typeface="Times New Roman"/>
                <a:cs typeface="Times New Roman"/>
              </a:rPr>
              <a:t>rate </a:t>
            </a:r>
            <a:r>
              <a:rPr dirty="0" sz="1100" spc="5">
                <a:latin typeface="Times New Roman"/>
                <a:cs typeface="Times New Roman"/>
              </a:rPr>
              <a:t>of return is </a:t>
            </a:r>
            <a:r>
              <a:rPr dirty="0" sz="1100" spc="10">
                <a:latin typeface="Times New Roman"/>
                <a:cs typeface="Times New Roman"/>
              </a:rPr>
              <a:t>an input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model. False growth </a:t>
            </a:r>
            <a:r>
              <a:rPr dirty="0" sz="1100" spc="5">
                <a:latin typeface="Times New Roman"/>
                <a:cs typeface="Times New Roman"/>
              </a:rPr>
              <a:t>in earnings occurs any time </a:t>
            </a:r>
            <a:r>
              <a:rPr dirty="0" sz="1100" spc="10">
                <a:latin typeface="Times New Roman"/>
                <a:cs typeface="Times New Roman"/>
              </a:rPr>
              <a:t>a firm </a:t>
            </a:r>
            <a:r>
              <a:rPr dirty="0" sz="1100" spc="5">
                <a:latin typeface="Times New Roman"/>
                <a:cs typeface="Times New Roman"/>
              </a:rPr>
              <a:t>acquires another </a:t>
            </a:r>
            <a:r>
              <a:rPr dirty="0" sz="1100" spc="10">
                <a:latin typeface="Times New Roman"/>
                <a:cs typeface="Times New Roman"/>
              </a:rPr>
              <a:t>firm with a lower  price-earning ratio. Cash flow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operations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firm’s lifeblood. This value is often used  as </a:t>
            </a:r>
            <a:r>
              <a:rPr dirty="0" sz="1100" spc="10">
                <a:latin typeface="Times New Roman"/>
                <a:cs typeface="Times New Roman"/>
              </a:rPr>
              <a:t>a check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quality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firm’s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874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evidence shows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small-cap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outperform mid- or large-cap stocks. Some  </a:t>
            </a:r>
            <a:r>
              <a:rPr dirty="0" sz="1100" spc="5">
                <a:latin typeface="Times New Roman"/>
                <a:cs typeface="Times New Roman"/>
              </a:rPr>
              <a:t>analysts believe that </a:t>
            </a:r>
            <a:r>
              <a:rPr dirty="0" sz="1100" spc="10">
                <a:latin typeface="Times New Roman"/>
                <a:cs typeface="Times New Roman"/>
              </a:rPr>
              <a:t>mid-cap stocks </a:t>
            </a:r>
            <a:r>
              <a:rPr dirty="0" sz="1100" spc="5">
                <a:latin typeface="Times New Roman"/>
                <a:cs typeface="Times New Roman"/>
              </a:rPr>
              <a:t>are particularly fertile </a:t>
            </a:r>
            <a:r>
              <a:rPr dirty="0" sz="1100" spc="10">
                <a:latin typeface="Times New Roman"/>
                <a:cs typeface="Times New Roman"/>
              </a:rPr>
              <a:t>hunting ground </a:t>
            </a:r>
            <a:r>
              <a:rPr dirty="0" sz="1100" spc="5">
                <a:latin typeface="Times New Roman"/>
                <a:cs typeface="Times New Roman"/>
              </a:rPr>
              <a:t>for the security  </a:t>
            </a:r>
            <a:r>
              <a:rPr dirty="0" sz="1100" spc="10">
                <a:latin typeface="Times New Roman"/>
                <a:cs typeface="Times New Roman"/>
              </a:rPr>
              <a:t>analyst </a:t>
            </a:r>
            <a:r>
              <a:rPr dirty="0" sz="1100" spc="5">
                <a:latin typeface="Times New Roman"/>
                <a:cs typeface="Times New Roman"/>
              </a:rPr>
              <a:t>because </a:t>
            </a:r>
            <a:r>
              <a:rPr dirty="0" sz="1100" spc="10">
                <a:latin typeface="Times New Roman"/>
                <a:cs typeface="Times New Roman"/>
              </a:rPr>
              <a:t>they receive </a:t>
            </a:r>
            <a:r>
              <a:rPr dirty="0" sz="1100" spc="5">
                <a:latin typeface="Times New Roman"/>
                <a:cs typeface="Times New Roman"/>
              </a:rPr>
              <a:t>less attention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marketplace. Spectacular gains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occasionally </a:t>
            </a:r>
            <a:r>
              <a:rPr dirty="0" sz="1100" spc="10">
                <a:latin typeface="Times New Roman"/>
                <a:cs typeface="Times New Roman"/>
              </a:rPr>
              <a:t>associated </a:t>
            </a:r>
            <a:r>
              <a:rPr dirty="0" sz="1100" spc="5">
                <a:latin typeface="Times New Roman"/>
                <a:cs typeface="Times New Roman"/>
              </a:rPr>
              <a:t>with initial public offerings (IPO).these gains usually disappear  within the first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stock’s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life.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Intrinsic </a:t>
            </a:r>
            <a:r>
              <a:rPr dirty="0" sz="1100" spc="10" b="1">
                <a:latin typeface="Times New Roman"/>
                <a:cs typeface="Times New Roman"/>
              </a:rPr>
              <a:t>Value and Market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Price: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93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 spc="10">
                <a:latin typeface="Times New Roman"/>
                <a:cs typeface="Times New Roman"/>
              </a:rPr>
              <a:t>making </a:t>
            </a:r>
            <a:r>
              <a:rPr dirty="0" sz="1100" spc="5">
                <a:latin typeface="Times New Roman"/>
                <a:cs typeface="Times New Roman"/>
              </a:rPr>
              <a:t>careful estimates of </a:t>
            </a:r>
            <a:r>
              <a:rPr dirty="0" sz="1100" spc="10">
                <a:latin typeface="Times New Roman"/>
                <a:cs typeface="Times New Roman"/>
              </a:rPr>
              <a:t>the expected stream </a:t>
            </a:r>
            <a:r>
              <a:rPr dirty="0" sz="1100" spc="5">
                <a:latin typeface="Times New Roman"/>
                <a:cs typeface="Times New Roman"/>
              </a:rPr>
              <a:t>of dividends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required rate </a:t>
            </a:r>
            <a:r>
              <a:rPr dirty="0" sz="1100" spc="10">
                <a:latin typeface="Times New Roman"/>
                <a:cs typeface="Times New Roman"/>
              </a:rPr>
              <a:t>of  </a:t>
            </a:r>
            <a:r>
              <a:rPr dirty="0" sz="1100" spc="5">
                <a:latin typeface="Times New Roman"/>
                <a:cs typeface="Times New Roman"/>
              </a:rPr>
              <a:t>return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the 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today is estimated using the </a:t>
            </a:r>
            <a:r>
              <a:rPr dirty="0" sz="1100" spc="15">
                <a:latin typeface="Times New Roman"/>
                <a:cs typeface="Times New Roman"/>
              </a:rPr>
              <a:t>DDM. </a:t>
            </a:r>
            <a:r>
              <a:rPr dirty="0" sz="1100" spc="10">
                <a:latin typeface="Times New Roman"/>
                <a:cs typeface="Times New Roman"/>
              </a:rPr>
              <a:t>The  value </a:t>
            </a:r>
            <a:r>
              <a:rPr dirty="0" sz="1100" spc="5">
                <a:latin typeface="Times New Roman"/>
                <a:cs typeface="Times New Roman"/>
              </a:rPr>
              <a:t>is often called intrinsic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stock,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denote </a:t>
            </a:r>
            <a:r>
              <a:rPr dirty="0" sz="1100" spc="5">
                <a:latin typeface="Times New Roman"/>
                <a:cs typeface="Times New Roman"/>
              </a:rPr>
              <a:t>as V</a:t>
            </a:r>
            <a:r>
              <a:rPr dirty="0" baseline="-11111" sz="1125" spc="7">
                <a:latin typeface="Times New Roman"/>
                <a:cs typeface="Times New Roman"/>
              </a:rPr>
              <a:t>o.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intrinsic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value simply means an </a:t>
            </a:r>
            <a:r>
              <a:rPr dirty="0" sz="1100" spc="5">
                <a:latin typeface="Times New Roman"/>
                <a:cs typeface="Times New Roman"/>
              </a:rPr>
              <a:t>estimated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formula </a:t>
            </a:r>
            <a:r>
              <a:rPr dirty="0" sz="1100" spc="10">
                <a:latin typeface="Times New Roman"/>
                <a:cs typeface="Times New Roman"/>
              </a:rPr>
              <a:t>value. </a:t>
            </a:r>
            <a:r>
              <a:rPr dirty="0" sz="1100" spc="5">
                <a:latin typeface="Times New Roman"/>
                <a:cs typeface="Times New Roman"/>
              </a:rPr>
              <a:t>This is the </a:t>
            </a:r>
            <a:r>
              <a:rPr dirty="0" sz="1100" spc="10">
                <a:latin typeface="Times New Roman"/>
                <a:cs typeface="Times New Roman"/>
              </a:rPr>
              <a:t>end </a:t>
            </a:r>
            <a:r>
              <a:rPr dirty="0" sz="1100" spc="5">
                <a:latin typeface="Times New Roman"/>
                <a:cs typeface="Times New Roman"/>
              </a:rPr>
              <a:t>objective of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discounted cash flow technique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DDM.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If V</a:t>
            </a:r>
            <a:r>
              <a:rPr dirty="0" baseline="-11111" sz="1125" spc="7">
                <a:latin typeface="Times New Roman"/>
                <a:cs typeface="Times New Roman"/>
              </a:rPr>
              <a:t>o </a:t>
            </a:r>
            <a:r>
              <a:rPr dirty="0" sz="1100" spc="15">
                <a:latin typeface="Times New Roman"/>
                <a:cs typeface="Times New Roman"/>
              </a:rPr>
              <a:t>&gt; </a:t>
            </a:r>
            <a:r>
              <a:rPr dirty="0" sz="1100" spc="5">
                <a:latin typeface="Times New Roman"/>
                <a:cs typeface="Times New Roman"/>
              </a:rPr>
              <a:t>P</a:t>
            </a:r>
            <a:r>
              <a:rPr dirty="0" baseline="-11111" sz="1125" spc="7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, the asset is undervalued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purchased or held if already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owned.</a:t>
            </a:r>
            <a:endParaRPr sz="1100">
              <a:latin typeface="Times New Roman"/>
              <a:cs typeface="Times New Roman"/>
            </a:endParaRPr>
          </a:p>
          <a:p>
            <a:pPr marL="127000" marR="133350">
              <a:lnSpc>
                <a:spcPts val="2600"/>
              </a:lnSpc>
              <a:spcBef>
                <a:spcPts val="290"/>
              </a:spcBef>
            </a:pPr>
            <a:r>
              <a:rPr dirty="0" sz="1100" spc="5">
                <a:latin typeface="Times New Roman"/>
                <a:cs typeface="Times New Roman"/>
              </a:rPr>
              <a:t>If V</a:t>
            </a:r>
            <a:r>
              <a:rPr dirty="0" baseline="-11111" sz="1125" spc="7">
                <a:latin typeface="Times New Roman"/>
                <a:cs typeface="Times New Roman"/>
              </a:rPr>
              <a:t>o </a:t>
            </a:r>
            <a:r>
              <a:rPr dirty="0" sz="1100" spc="15">
                <a:latin typeface="Times New Roman"/>
                <a:cs typeface="Times New Roman"/>
              </a:rPr>
              <a:t>&lt; </a:t>
            </a:r>
            <a:r>
              <a:rPr dirty="0" sz="1100" spc="5">
                <a:latin typeface="Times New Roman"/>
                <a:cs typeface="Times New Roman"/>
              </a:rPr>
              <a:t>P</a:t>
            </a:r>
            <a:r>
              <a:rPr dirty="0" baseline="-11111" sz="1125" spc="7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, the asset is overvalued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be avoided, </a:t>
            </a:r>
            <a:r>
              <a:rPr dirty="0" sz="1100" spc="5">
                <a:latin typeface="Times New Roman"/>
                <a:cs typeface="Times New Roman"/>
              </a:rPr>
              <a:t>sold if held,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possibly sold short.  If V</a:t>
            </a:r>
            <a:r>
              <a:rPr dirty="0" baseline="-11111" sz="1125" spc="7">
                <a:latin typeface="Times New Roman"/>
                <a:cs typeface="Times New Roman"/>
              </a:rPr>
              <a:t>o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P</a:t>
            </a:r>
            <a:r>
              <a:rPr dirty="0" baseline="-11111" sz="1125" spc="7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, this </a:t>
            </a:r>
            <a:r>
              <a:rPr dirty="0" sz="1100" spc="10">
                <a:latin typeface="Times New Roman"/>
                <a:cs typeface="Times New Roman"/>
              </a:rPr>
              <a:t>implies an equilibrium </a:t>
            </a:r>
            <a:r>
              <a:rPr dirty="0" sz="1100" spc="5">
                <a:latin typeface="Times New Roman"/>
                <a:cs typeface="Times New Roman"/>
              </a:rPr>
              <a:t>in that the asset is correctly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valued.</a:t>
            </a:r>
            <a:endParaRPr sz="1100">
              <a:latin typeface="Times New Roman"/>
              <a:cs typeface="Times New Roman"/>
            </a:endParaRPr>
          </a:p>
          <a:p>
            <a:pPr algn="just" marL="127000" marR="118110">
              <a:lnSpc>
                <a:spcPct val="98300"/>
              </a:lnSpc>
              <a:spcBef>
                <a:spcPts val="1000"/>
              </a:spcBef>
            </a:pPr>
            <a:r>
              <a:rPr dirty="0" sz="1100" spc="5">
                <a:latin typeface="Times New Roman"/>
                <a:cs typeface="Times New Roman"/>
              </a:rPr>
              <a:t>Security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analysis has </a:t>
            </a:r>
            <a:r>
              <a:rPr dirty="0" sz="1100" spc="5">
                <a:latin typeface="Times New Roman"/>
                <a:cs typeface="Times New Roman"/>
              </a:rPr>
              <a:t>traditionally </a:t>
            </a:r>
            <a:r>
              <a:rPr dirty="0" sz="1100" spc="10">
                <a:latin typeface="Times New Roman"/>
                <a:cs typeface="Times New Roman"/>
              </a:rPr>
              <a:t>been thought </a:t>
            </a:r>
            <a:r>
              <a:rPr dirty="0" sz="1100" spc="5">
                <a:latin typeface="Times New Roman"/>
                <a:cs typeface="Times New Roman"/>
              </a:rPr>
              <a:t>of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search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undervalued 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overvalued stocks. </a:t>
            </a:r>
            <a:r>
              <a:rPr dirty="0" sz="1100" spc="10">
                <a:latin typeface="Times New Roman"/>
                <a:cs typeface="Times New Roman"/>
              </a:rPr>
              <a:t>To do </a:t>
            </a:r>
            <a:r>
              <a:rPr dirty="0" sz="1100" spc="5">
                <a:latin typeface="Times New Roman"/>
                <a:cs typeface="Times New Roman"/>
              </a:rPr>
              <a:t>this, </a:t>
            </a:r>
            <a:r>
              <a:rPr dirty="0" sz="1100" spc="10">
                <a:latin typeface="Times New Roman"/>
                <a:cs typeface="Times New Roman"/>
              </a:rPr>
              <a:t>one can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estimated or intrinsic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stock  or </a:t>
            </a:r>
            <a:r>
              <a:rPr dirty="0" sz="1100" spc="10">
                <a:latin typeface="Times New Roman"/>
                <a:cs typeface="Times New Roman"/>
              </a:rPr>
              <a:t>compare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price if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believe </a:t>
            </a:r>
            <a:r>
              <a:rPr dirty="0" sz="1100" spc="5">
                <a:latin typeface="Times New Roman"/>
                <a:cs typeface="Times New Roman"/>
              </a:rPr>
              <a:t>that  stocks are not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priced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their intrinsic values, </a:t>
            </a:r>
            <a:r>
              <a:rPr dirty="0" sz="1100" spc="10">
                <a:latin typeface="Times New Roman"/>
                <a:cs typeface="Times New Roman"/>
              </a:rPr>
              <a:t>thereby leading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buy and </a:t>
            </a:r>
            <a:r>
              <a:rPr dirty="0" sz="1100" spc="5">
                <a:latin typeface="Times New Roman"/>
                <a:cs typeface="Times New Roman"/>
              </a:rPr>
              <a:t>sell  opportunities.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P/E </a:t>
            </a:r>
            <a:r>
              <a:rPr dirty="0" sz="1100" spc="5" b="1">
                <a:latin typeface="Times New Roman"/>
                <a:cs typeface="Times New Roman"/>
              </a:rPr>
              <a:t>Ratio </a:t>
            </a:r>
            <a:r>
              <a:rPr dirty="0" sz="1100" spc="10" b="1">
                <a:latin typeface="Times New Roman"/>
                <a:cs typeface="Times New Roman"/>
              </a:rPr>
              <a:t>or Earnings </a:t>
            </a:r>
            <a:r>
              <a:rPr dirty="0" sz="1100" spc="5" b="1">
                <a:latin typeface="Times New Roman"/>
                <a:cs typeface="Times New Roman"/>
              </a:rPr>
              <a:t>Multiplier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Approach: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0" marR="11874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or earnings multiplier approach is </a:t>
            </a:r>
            <a:r>
              <a:rPr dirty="0" sz="1100" spc="10">
                <a:latin typeface="Times New Roman"/>
                <a:cs typeface="Times New Roman"/>
              </a:rPr>
              <a:t>the best-known and most widely </a:t>
            </a:r>
            <a:r>
              <a:rPr dirty="0" sz="1100" spc="5">
                <a:latin typeface="Times New Roman"/>
                <a:cs typeface="Times New Roman"/>
              </a:rPr>
              <a:t>used  valuation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technique.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Analyst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more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comfortable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talking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about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earnings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(EPS)</a:t>
            </a:r>
            <a:endParaRPr sz="1100">
              <a:latin typeface="Times New Roman"/>
              <a:cs typeface="Times New Roman"/>
            </a:endParaRPr>
          </a:p>
          <a:p>
            <a:pPr marL="1312545">
              <a:lnSpc>
                <a:spcPct val="100000"/>
              </a:lnSpc>
              <a:spcBef>
                <a:spcPts val="950"/>
              </a:spcBef>
              <a:tabLst>
                <a:tab pos="529082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79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7037"/>
            <a:ext cx="5335905" cy="86061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715">
              <a:lnSpc>
                <a:spcPct val="98400"/>
              </a:lnSpc>
              <a:spcBef>
                <a:spcPts val="150"/>
              </a:spcBef>
              <a:tabLst>
                <a:tab pos="511302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5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5">
                <a:latin typeface="Times New Roman"/>
                <a:cs typeface="Times New Roman"/>
              </a:rPr>
              <a:t>The NYSE </a:t>
            </a:r>
            <a:r>
              <a:rPr dirty="0" sz="1100" spc="5">
                <a:latin typeface="Times New Roman"/>
                <a:cs typeface="Times New Roman"/>
              </a:rPr>
              <a:t>officially </a:t>
            </a:r>
            <a:r>
              <a:rPr dirty="0" sz="1100" spc="10">
                <a:latin typeface="Times New Roman"/>
                <a:cs typeface="Times New Roman"/>
              </a:rPr>
              <a:t>opened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1817 in tontine’s </a:t>
            </a:r>
            <a:r>
              <a:rPr dirty="0" sz="1100" spc="5">
                <a:latin typeface="Times New Roman"/>
                <a:cs typeface="Times New Roman"/>
              </a:rPr>
              <a:t>coffeehouse.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membership cost </a:t>
            </a:r>
            <a:r>
              <a:rPr dirty="0" sz="1100" spc="10">
                <a:latin typeface="Times New Roman"/>
                <a:cs typeface="Times New Roman"/>
              </a:rPr>
              <a:t>$25.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1825 </a:t>
            </a:r>
            <a:r>
              <a:rPr dirty="0" sz="1100" spc="5">
                <a:latin typeface="Times New Roman"/>
                <a:cs typeface="Times New Roman"/>
              </a:rPr>
              <a:t>only 70 stocks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listed.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the capital markets </a:t>
            </a:r>
            <a:r>
              <a:rPr dirty="0" sz="1100" spc="10">
                <a:latin typeface="Times New Roman"/>
                <a:cs typeface="Times New Roman"/>
              </a:rPr>
              <a:t>grew, </a:t>
            </a:r>
            <a:r>
              <a:rPr dirty="0" sz="1100" spc="5">
                <a:latin typeface="Times New Roman"/>
                <a:cs typeface="Times New Roman"/>
              </a:rPr>
              <a:t>the need to limit </a:t>
            </a:r>
            <a:r>
              <a:rPr dirty="0" sz="1100" spc="10">
                <a:latin typeface="Times New Roman"/>
                <a:cs typeface="Times New Roman"/>
              </a:rPr>
              <a:t>the number 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exchange members became </a:t>
            </a:r>
            <a:r>
              <a:rPr dirty="0" sz="1100" spc="5">
                <a:latin typeface="Times New Roman"/>
                <a:cs typeface="Times New Roman"/>
              </a:rPr>
              <a:t>obvious. Trading continued </a:t>
            </a:r>
            <a:r>
              <a:rPr dirty="0" sz="1100" spc="10">
                <a:latin typeface="Times New Roman"/>
                <a:cs typeface="Times New Roman"/>
              </a:rPr>
              <a:t>outside near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buttonwood </a:t>
            </a:r>
            <a:r>
              <a:rPr dirty="0" sz="1100" spc="5">
                <a:latin typeface="Times New Roman"/>
                <a:cs typeface="Times New Roman"/>
              </a:rPr>
              <a:t>tree, 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in the area </a:t>
            </a:r>
            <a:r>
              <a:rPr dirty="0" sz="1100" spc="15">
                <a:latin typeface="Times New Roman"/>
                <a:cs typeface="Times New Roman"/>
              </a:rPr>
              <a:t>knows </a:t>
            </a:r>
            <a:r>
              <a:rPr dirty="0" sz="1100" spc="5">
                <a:latin typeface="Times New Roman"/>
                <a:cs typeface="Times New Roman"/>
              </a:rPr>
              <a:t>as the curb </a:t>
            </a:r>
            <a:r>
              <a:rPr dirty="0" sz="1100" spc="10">
                <a:latin typeface="Times New Roman"/>
                <a:cs typeface="Times New Roman"/>
              </a:rPr>
              <a:t>exchange.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curb exchange moved indoors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1921.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adopted the name </a:t>
            </a:r>
            <a:r>
              <a:rPr dirty="0" sz="1100" spc="20">
                <a:latin typeface="Times New Roman"/>
                <a:cs typeface="Times New Roman"/>
              </a:rPr>
              <a:t>AMEX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1950s.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Only exchange members may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floor of </a:t>
            </a:r>
            <a:r>
              <a:rPr dirty="0" sz="1100" spc="10">
                <a:latin typeface="Times New Roman"/>
                <a:cs typeface="Times New Roman"/>
              </a:rPr>
              <a:t>an exchange.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membership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commonly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seat.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people are not </a:t>
            </a:r>
            <a:r>
              <a:rPr dirty="0" sz="1100" spc="10">
                <a:latin typeface="Times New Roman"/>
                <a:cs typeface="Times New Roman"/>
              </a:rPr>
              <a:t>members and, in order to buy securities,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normally hire </a:t>
            </a:r>
            <a:r>
              <a:rPr dirty="0" sz="1100" spc="10">
                <a:latin typeface="Times New Roman"/>
                <a:cs typeface="Times New Roman"/>
              </a:rPr>
              <a:t>someone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member to make a </a:t>
            </a:r>
            <a:r>
              <a:rPr dirty="0" sz="1100" spc="5">
                <a:latin typeface="Times New Roman"/>
                <a:cs typeface="Times New Roman"/>
              </a:rPr>
              <a:t>desired trade. </a:t>
            </a:r>
            <a:r>
              <a:rPr dirty="0" sz="1100" spc="10">
                <a:latin typeface="Times New Roman"/>
                <a:cs typeface="Times New Roman"/>
              </a:rPr>
              <a:t>That person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broker. 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broker is paid </a:t>
            </a:r>
            <a:r>
              <a:rPr dirty="0" sz="1100" spc="10">
                <a:latin typeface="Times New Roman"/>
                <a:cs typeface="Times New Roman"/>
              </a:rPr>
              <a:t>commission </a:t>
            </a:r>
            <a:r>
              <a:rPr dirty="0" sz="1100" spc="5">
                <a:latin typeface="Times New Roman"/>
                <a:cs typeface="Times New Roman"/>
              </a:rPr>
              <a:t>for his or her </a:t>
            </a:r>
            <a:r>
              <a:rPr dirty="0" sz="1100" spc="10">
                <a:latin typeface="Times New Roman"/>
                <a:cs typeface="Times New Roman"/>
              </a:rPr>
              <a:t>efforts. In early 2000, discussions were  underway </a:t>
            </a:r>
            <a:r>
              <a:rPr dirty="0" sz="1100" spc="5">
                <a:latin typeface="Times New Roman"/>
                <a:cs typeface="Times New Roman"/>
              </a:rPr>
              <a:t>regarding the feasibility of </a:t>
            </a:r>
            <a:r>
              <a:rPr dirty="0" sz="1100" spc="10">
                <a:latin typeface="Times New Roman"/>
                <a:cs typeface="Times New Roman"/>
              </a:rPr>
              <a:t>taking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5">
                <a:latin typeface="Times New Roman"/>
                <a:cs typeface="Times New Roman"/>
              </a:rPr>
              <a:t>public. Instead of </a:t>
            </a:r>
            <a:r>
              <a:rPr dirty="0" sz="1100" spc="10">
                <a:latin typeface="Times New Roman"/>
                <a:cs typeface="Times New Roman"/>
              </a:rPr>
              <a:t>buying </a:t>
            </a:r>
            <a:r>
              <a:rPr dirty="0" sz="1100" spc="5">
                <a:latin typeface="Times New Roman"/>
                <a:cs typeface="Times New Roman"/>
              </a:rPr>
              <a:t>or selling seats  </a:t>
            </a:r>
            <a:r>
              <a:rPr dirty="0" sz="1100" spc="10">
                <a:latin typeface="Times New Roman"/>
                <a:cs typeface="Times New Roman"/>
              </a:rPr>
              <a:t>like any </a:t>
            </a:r>
            <a:r>
              <a:rPr dirty="0" sz="1100" spc="5">
                <a:latin typeface="Times New Roman"/>
                <a:cs typeface="Times New Roman"/>
              </a:rPr>
              <a:t>other </a:t>
            </a:r>
            <a:r>
              <a:rPr dirty="0" sz="1100" spc="10">
                <a:latin typeface="Times New Roman"/>
                <a:cs typeface="Times New Roman"/>
              </a:rPr>
              <a:t>asset, </a:t>
            </a:r>
            <a:r>
              <a:rPr dirty="0" sz="1100" spc="5">
                <a:latin typeface="Times New Roman"/>
                <a:cs typeface="Times New Roman"/>
              </a:rPr>
              <a:t>the current owners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seats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receive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10">
                <a:latin typeface="Times New Roman"/>
                <a:cs typeface="Times New Roman"/>
              </a:rPr>
              <a:t>stock shares.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theory, </a:t>
            </a:r>
            <a:r>
              <a:rPr dirty="0" sz="1100" spc="10">
                <a:latin typeface="Times New Roman"/>
                <a:cs typeface="Times New Roman"/>
              </a:rPr>
              <a:t>anyone could then </a:t>
            </a:r>
            <a:r>
              <a:rPr dirty="0" sz="1100" spc="15">
                <a:latin typeface="Times New Roman"/>
                <a:cs typeface="Times New Roman"/>
              </a:rPr>
              <a:t>own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piece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5">
                <a:latin typeface="Times New Roman"/>
                <a:cs typeface="Times New Roman"/>
              </a:rPr>
              <a:t>simply by acquiring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more  </a:t>
            </a:r>
            <a:r>
              <a:rPr dirty="0" sz="1100" spc="5">
                <a:latin typeface="Times New Roman"/>
                <a:cs typeface="Times New Roman"/>
              </a:rPr>
              <a:t>shares.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Today, </a:t>
            </a:r>
            <a:r>
              <a:rPr dirty="0" sz="1100" spc="5">
                <a:latin typeface="Times New Roman"/>
                <a:cs typeface="Times New Roman"/>
              </a:rPr>
              <a:t>during </a:t>
            </a:r>
            <a:r>
              <a:rPr dirty="0" sz="1100" spc="10">
                <a:latin typeface="Times New Roman"/>
                <a:cs typeface="Times New Roman"/>
              </a:rPr>
              <a:t>an average day, </a:t>
            </a:r>
            <a:r>
              <a:rPr dirty="0" sz="1100" spc="5">
                <a:latin typeface="Times New Roman"/>
                <a:cs typeface="Times New Roman"/>
              </a:rPr>
              <a:t>over </a:t>
            </a:r>
            <a:r>
              <a:rPr dirty="0" sz="1100" spc="10">
                <a:latin typeface="Times New Roman"/>
                <a:cs typeface="Times New Roman"/>
              </a:rPr>
              <a:t>$40 </a:t>
            </a:r>
            <a:r>
              <a:rPr dirty="0" sz="1100" spc="5">
                <a:latin typeface="Times New Roman"/>
                <a:cs typeface="Times New Roman"/>
              </a:rPr>
              <a:t>billion </a:t>
            </a:r>
            <a:r>
              <a:rPr dirty="0" sz="1100" spc="10">
                <a:latin typeface="Times New Roman"/>
                <a:cs typeface="Times New Roman"/>
              </a:rPr>
              <a:t>worth </a:t>
            </a:r>
            <a:r>
              <a:rPr dirty="0" sz="1100" spc="5">
                <a:latin typeface="Times New Roman"/>
                <a:cs typeface="Times New Roman"/>
              </a:rPr>
              <a:t>of stock trades at </a:t>
            </a:r>
            <a:r>
              <a:rPr dirty="0" sz="1100" spc="10">
                <a:latin typeface="Times New Roman"/>
                <a:cs typeface="Times New Roman"/>
              </a:rPr>
              <a:t>the NYSE. </a:t>
            </a:r>
            <a:r>
              <a:rPr dirty="0" sz="1100" spc="15">
                <a:latin typeface="Times New Roman"/>
                <a:cs typeface="Times New Roman"/>
              </a:rPr>
              <a:t>The  NYSE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colloquially called </a:t>
            </a:r>
            <a:r>
              <a:rPr dirty="0" sz="1100" spc="10">
                <a:latin typeface="Times New Roman"/>
                <a:cs typeface="Times New Roman"/>
              </a:rPr>
              <a:t>the big </a:t>
            </a:r>
            <a:r>
              <a:rPr dirty="0" sz="1100" spc="5">
                <a:latin typeface="Times New Roman"/>
                <a:cs typeface="Times New Roman"/>
              </a:rPr>
              <a:t>board.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10">
                <a:latin typeface="Times New Roman"/>
                <a:cs typeface="Times New Roman"/>
              </a:rPr>
              <a:t>employees </a:t>
            </a:r>
            <a:r>
              <a:rPr dirty="0" sz="1100" spc="5">
                <a:latin typeface="Times New Roman"/>
                <a:cs typeface="Times New Roman"/>
              </a:rPr>
              <a:t>still </a:t>
            </a:r>
            <a:r>
              <a:rPr dirty="0" sz="1100" spc="10">
                <a:latin typeface="Times New Roman"/>
                <a:cs typeface="Times New Roman"/>
              </a:rPr>
              <a:t>sometimes </a:t>
            </a:r>
            <a:r>
              <a:rPr dirty="0" sz="1100" spc="5">
                <a:latin typeface="Times New Roman"/>
                <a:cs typeface="Times New Roman"/>
              </a:rPr>
              <a:t>refer 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20">
                <a:latin typeface="Times New Roman"/>
                <a:cs typeface="Times New Roman"/>
              </a:rPr>
              <a:t>AMEX </a:t>
            </a:r>
            <a:r>
              <a:rPr dirty="0" sz="1100" spc="5">
                <a:latin typeface="Times New Roman"/>
                <a:cs typeface="Times New Roman"/>
              </a:rPr>
              <a:t>as the curb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exchange.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Regional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Exchanges: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0">
                <a:latin typeface="Times New Roman"/>
                <a:cs typeface="Times New Roman"/>
              </a:rPr>
              <a:t>NYSE </a:t>
            </a:r>
            <a:r>
              <a:rPr dirty="0" sz="1100" spc="5">
                <a:latin typeface="Times New Roman"/>
                <a:cs typeface="Times New Roman"/>
              </a:rPr>
              <a:t>is not the oldest </a:t>
            </a:r>
            <a:r>
              <a:rPr dirty="0" sz="1100" spc="15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exchange; that distinction belongs to the Philadelphia stock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exchange, </a:t>
            </a:r>
            <a:r>
              <a:rPr dirty="0" sz="1100" spc="5">
                <a:latin typeface="Times New Roman"/>
                <a:cs typeface="Times New Roman"/>
              </a:rPr>
              <a:t>organized </a:t>
            </a:r>
            <a:r>
              <a:rPr dirty="0" sz="1100" spc="10">
                <a:latin typeface="Times New Roman"/>
                <a:cs typeface="Times New Roman"/>
              </a:rPr>
              <a:t>two years </a:t>
            </a:r>
            <a:r>
              <a:rPr dirty="0" sz="1100" spc="5">
                <a:latin typeface="Times New Roman"/>
                <a:cs typeface="Times New Roman"/>
              </a:rPr>
              <a:t>before the star of </a:t>
            </a:r>
            <a:r>
              <a:rPr dirty="0" sz="1100" spc="10">
                <a:latin typeface="Times New Roman"/>
                <a:cs typeface="Times New Roman"/>
              </a:rPr>
              <a:t>NYSE. </a:t>
            </a:r>
            <a:r>
              <a:rPr dirty="0" sz="1100" spc="5">
                <a:latin typeface="Times New Roman"/>
                <a:cs typeface="Times New Roman"/>
              </a:rPr>
              <a:t>Investors call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Philly and 13  other </a:t>
            </a:r>
            <a:r>
              <a:rPr dirty="0" sz="1100" spc="10">
                <a:latin typeface="Times New Roman"/>
                <a:cs typeface="Times New Roman"/>
              </a:rPr>
              <a:t>smaller exchanges </a:t>
            </a:r>
            <a:r>
              <a:rPr dirty="0" sz="1100" spc="5">
                <a:latin typeface="Times New Roman"/>
                <a:cs typeface="Times New Roman"/>
              </a:rPr>
              <a:t>regional </a:t>
            </a:r>
            <a:r>
              <a:rPr dirty="0" sz="1100" spc="10">
                <a:latin typeface="Times New Roman"/>
                <a:cs typeface="Times New Roman"/>
              </a:rPr>
              <a:t>exchanges. Many </a:t>
            </a:r>
            <a:r>
              <a:rPr dirty="0" sz="1100" spc="5">
                <a:latin typeface="Times New Roman"/>
                <a:cs typeface="Times New Roman"/>
              </a:rPr>
              <a:t>securities are </a:t>
            </a:r>
            <a:r>
              <a:rPr dirty="0" sz="1100" spc="10">
                <a:latin typeface="Times New Roman"/>
                <a:cs typeface="Times New Roman"/>
              </a:rPr>
              <a:t>dual </a:t>
            </a:r>
            <a:r>
              <a:rPr dirty="0" sz="1100" spc="5">
                <a:latin typeface="Times New Roman"/>
                <a:cs typeface="Times New Roman"/>
              </a:rPr>
              <a:t>listed,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means  they trade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both a </a:t>
            </a:r>
            <a:r>
              <a:rPr dirty="0" sz="1100" spc="5">
                <a:latin typeface="Times New Roman"/>
                <a:cs typeface="Times New Roman"/>
              </a:rPr>
              <a:t>national </a:t>
            </a:r>
            <a:r>
              <a:rPr dirty="0" sz="1100" spc="10">
                <a:latin typeface="Times New Roman"/>
                <a:cs typeface="Times New Roman"/>
              </a:rPr>
              <a:t>exchange and on one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regional exchanges. Coca  </a:t>
            </a:r>
            <a:r>
              <a:rPr dirty="0" sz="1100" spc="5">
                <a:latin typeface="Times New Roman"/>
                <a:cs typeface="Times New Roman"/>
              </a:rPr>
              <a:t>cola for instance, trades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York, Boston, Cincinnati, </a:t>
            </a:r>
            <a:r>
              <a:rPr dirty="0" sz="1100" spc="10">
                <a:latin typeface="Times New Roman"/>
                <a:cs typeface="Times New Roman"/>
              </a:rPr>
              <a:t>Chicago, </a:t>
            </a:r>
            <a:r>
              <a:rPr dirty="0" sz="1100" spc="5">
                <a:latin typeface="Times New Roman"/>
                <a:cs typeface="Times New Roman"/>
              </a:rPr>
              <a:t>pacific,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Philly  stock exchanges. It also trades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Frankfurt, </a:t>
            </a:r>
            <a:r>
              <a:rPr dirty="0" sz="1100" spc="10">
                <a:latin typeface="Times New Roman"/>
                <a:cs typeface="Times New Roman"/>
              </a:rPr>
              <a:t>Germany, and </a:t>
            </a:r>
            <a:r>
              <a:rPr dirty="0" sz="1100" spc="5">
                <a:latin typeface="Times New Roman"/>
                <a:cs typeface="Times New Roman"/>
              </a:rPr>
              <a:t>Zurich, </a:t>
            </a:r>
            <a:r>
              <a:rPr dirty="0" sz="1100" spc="10">
                <a:latin typeface="Times New Roman"/>
                <a:cs typeface="Times New Roman"/>
              </a:rPr>
              <a:t>Switzerland  exchanges. Worldwide, </a:t>
            </a:r>
            <a:r>
              <a:rPr dirty="0" sz="1100" spc="5">
                <a:latin typeface="Times New Roman"/>
                <a:cs typeface="Times New Roman"/>
              </a:rPr>
              <a:t>there are approximately </a:t>
            </a:r>
            <a:r>
              <a:rPr dirty="0" sz="1100" spc="10">
                <a:latin typeface="Times New Roman"/>
                <a:cs typeface="Times New Roman"/>
              </a:rPr>
              <a:t>150 stock exchanges </a:t>
            </a:r>
            <a:r>
              <a:rPr dirty="0" sz="1100" spc="5">
                <a:latin typeface="Times New Roman"/>
                <a:cs typeface="Times New Roman"/>
              </a:rPr>
              <a:t>throughout more </a:t>
            </a:r>
            <a:r>
              <a:rPr dirty="0" sz="1100" spc="10">
                <a:latin typeface="Times New Roman"/>
                <a:cs typeface="Times New Roman"/>
              </a:rPr>
              <a:t>than  50 countries.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oldest continuously running exchange </a:t>
            </a:r>
            <a:r>
              <a:rPr dirty="0" sz="1100" spc="5">
                <a:latin typeface="Times New Roman"/>
                <a:cs typeface="Times New Roman"/>
              </a:rPr>
              <a:t>is the </a:t>
            </a:r>
            <a:r>
              <a:rPr dirty="0" sz="1100" spc="15">
                <a:latin typeface="Times New Roman"/>
                <a:cs typeface="Times New Roman"/>
              </a:rPr>
              <a:t>London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exchange, </a:t>
            </a:r>
            <a:r>
              <a:rPr dirty="0" sz="1100" spc="5">
                <a:latin typeface="Times New Roman"/>
                <a:cs typeface="Times New Roman"/>
              </a:rPr>
              <a:t>in  </a:t>
            </a:r>
            <a:r>
              <a:rPr dirty="0" sz="1100" spc="10">
                <a:latin typeface="Times New Roman"/>
                <a:cs typeface="Times New Roman"/>
              </a:rPr>
              <a:t>business </a:t>
            </a:r>
            <a:r>
              <a:rPr dirty="0" sz="1100" spc="5">
                <a:latin typeface="Times New Roman"/>
                <a:cs typeface="Times New Roman"/>
              </a:rPr>
              <a:t>since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1773.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TRADING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SYSTEMS: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People buy and </a:t>
            </a:r>
            <a:r>
              <a:rPr dirty="0" sz="1100" spc="5">
                <a:latin typeface="Times New Roman"/>
                <a:cs typeface="Times New Roman"/>
              </a:rPr>
              <a:t>sell securities through different </a:t>
            </a:r>
            <a:r>
              <a:rPr dirty="0" sz="1100" spc="10">
                <a:latin typeface="Times New Roman"/>
                <a:cs typeface="Times New Roman"/>
              </a:rPr>
              <a:t>mechanisms via the specialist system, via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matchmaker system or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electronically.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Specialist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System: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specialist </a:t>
            </a:r>
            <a:r>
              <a:rPr dirty="0" sz="1100" spc="10">
                <a:latin typeface="Times New Roman"/>
                <a:cs typeface="Times New Roman"/>
              </a:rPr>
              <a:t>system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distinctive feature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AMEX.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exchanges,  </a:t>
            </a:r>
            <a:r>
              <a:rPr dirty="0" sz="1100" spc="5">
                <a:latin typeface="Times New Roman"/>
                <a:cs typeface="Times New Roman"/>
              </a:rPr>
              <a:t>trades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particular security are subject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oversight of </a:t>
            </a:r>
            <a:r>
              <a:rPr dirty="0" sz="1100" spc="10">
                <a:latin typeface="Times New Roman"/>
                <a:cs typeface="Times New Roman"/>
              </a:rPr>
              <a:t>an exchange member </a:t>
            </a:r>
            <a:r>
              <a:rPr dirty="0" sz="1100" spc="5">
                <a:latin typeface="Times New Roman"/>
                <a:cs typeface="Times New Roman"/>
              </a:rPr>
              <a:t>called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specialist.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specialist is charges </a:t>
            </a:r>
            <a:r>
              <a:rPr dirty="0" sz="1100" spc="10">
                <a:latin typeface="Times New Roman"/>
                <a:cs typeface="Times New Roman"/>
              </a:rPr>
              <a:t>with making a </a:t>
            </a:r>
            <a:r>
              <a:rPr dirty="0" sz="1100" spc="5">
                <a:latin typeface="Times New Roman"/>
                <a:cs typeface="Times New Roman"/>
              </a:rPr>
              <a:t>fair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orderly market in </a:t>
            </a:r>
            <a:r>
              <a:rPr dirty="0" sz="1100" spc="10">
                <a:latin typeface="Times New Roman"/>
                <a:cs typeface="Times New Roman"/>
              </a:rPr>
              <a:t>one or more  </a:t>
            </a:r>
            <a:r>
              <a:rPr dirty="0" sz="1100" spc="5">
                <a:latin typeface="Times New Roman"/>
                <a:cs typeface="Times New Roman"/>
              </a:rPr>
              <a:t>assigned securities. </a:t>
            </a:r>
            <a:r>
              <a:rPr dirty="0" sz="1100" spc="10">
                <a:latin typeface="Times New Roman"/>
                <a:cs typeface="Times New Roman"/>
              </a:rPr>
              <a:t>There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about 460 </a:t>
            </a:r>
            <a:r>
              <a:rPr dirty="0" sz="1100" spc="5">
                <a:latin typeface="Times New Roman"/>
                <a:cs typeface="Times New Roman"/>
              </a:rPr>
              <a:t>specialties,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handle </a:t>
            </a:r>
            <a:r>
              <a:rPr dirty="0" sz="1100" spc="10">
                <a:latin typeface="Times New Roman"/>
                <a:cs typeface="Times New Roman"/>
              </a:rPr>
              <a:t>between 5 and </a:t>
            </a:r>
            <a:r>
              <a:rPr dirty="0" sz="1100" spc="5">
                <a:latin typeface="Times New Roman"/>
                <a:cs typeface="Times New Roman"/>
              </a:rPr>
              <a:t>10  stocks.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specialist is </a:t>
            </a:r>
            <a:r>
              <a:rPr dirty="0" sz="1100" spc="10">
                <a:latin typeface="Times New Roman"/>
                <a:cs typeface="Times New Roman"/>
              </a:rPr>
              <a:t>one of the more </a:t>
            </a:r>
            <a:r>
              <a:rPr dirty="0" sz="1100" spc="5">
                <a:latin typeface="Times New Roman"/>
                <a:cs typeface="Times New Roman"/>
              </a:rPr>
              <a:t>active </a:t>
            </a:r>
            <a:r>
              <a:rPr dirty="0" sz="1100" spc="10">
                <a:latin typeface="Times New Roman"/>
                <a:cs typeface="Times New Roman"/>
              </a:rPr>
              <a:t>stocks </a:t>
            </a:r>
            <a:r>
              <a:rPr dirty="0" sz="1100" spc="5">
                <a:latin typeface="Times New Roman"/>
                <a:cs typeface="Times New Roman"/>
              </a:rPr>
              <a:t>will likely handle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that security.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specialist 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more active stocks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likely handle </a:t>
            </a:r>
            <a:r>
              <a:rPr dirty="0" sz="1100" spc="10">
                <a:latin typeface="Times New Roman"/>
                <a:cs typeface="Times New Roman"/>
              </a:rPr>
              <a:t>only </a:t>
            </a:r>
            <a:r>
              <a:rPr dirty="0" sz="1100" spc="5">
                <a:latin typeface="Times New Roman"/>
                <a:cs typeface="Times New Roman"/>
              </a:rPr>
              <a:t>that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security.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Suppose an </a:t>
            </a:r>
            <a:r>
              <a:rPr dirty="0" sz="1100" spc="5">
                <a:latin typeface="Times New Roman"/>
                <a:cs typeface="Times New Roman"/>
              </a:rPr>
              <a:t>individual investor has </a:t>
            </a:r>
            <a:r>
              <a:rPr dirty="0" sz="1100" spc="10">
                <a:latin typeface="Times New Roman"/>
                <a:cs typeface="Times New Roman"/>
              </a:rPr>
              <a:t>a brokerage account with </a:t>
            </a:r>
            <a:r>
              <a:rPr dirty="0" sz="1100" spc="5">
                <a:latin typeface="Times New Roman"/>
                <a:cs typeface="Times New Roman"/>
              </a:rPr>
              <a:t>Paine </a:t>
            </a:r>
            <a:r>
              <a:rPr dirty="0" sz="1100" spc="10">
                <a:latin typeface="Times New Roman"/>
                <a:cs typeface="Times New Roman"/>
              </a:rPr>
              <a:t>Webber and </a:t>
            </a:r>
            <a:r>
              <a:rPr dirty="0" sz="1100" spc="5">
                <a:latin typeface="Times New Roman"/>
                <a:cs typeface="Times New Roman"/>
              </a:rPr>
              <a:t>places an  order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buy </a:t>
            </a:r>
            <a:r>
              <a:rPr dirty="0" sz="1100" spc="10">
                <a:latin typeface="Times New Roman"/>
                <a:cs typeface="Times New Roman"/>
              </a:rPr>
              <a:t>100 </a:t>
            </a:r>
            <a:r>
              <a:rPr dirty="0" sz="1100" spc="5">
                <a:latin typeface="Times New Roman"/>
                <a:cs typeface="Times New Roman"/>
              </a:rPr>
              <a:t>share of </a:t>
            </a:r>
            <a:r>
              <a:rPr dirty="0" sz="1100" spc="10">
                <a:latin typeface="Times New Roman"/>
                <a:cs typeface="Times New Roman"/>
              </a:rPr>
              <a:t>IBM common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individual’s stock-broker </a:t>
            </a:r>
            <a:r>
              <a:rPr dirty="0" sz="1100" spc="10">
                <a:latin typeface="Times New Roman"/>
                <a:cs typeface="Times New Roman"/>
              </a:rPr>
              <a:t>wires the order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floor of the </a:t>
            </a:r>
            <a:r>
              <a:rPr dirty="0" sz="1100" spc="10">
                <a:latin typeface="Times New Roman"/>
                <a:cs typeface="Times New Roman"/>
              </a:rPr>
              <a:t>NYSE, where </a:t>
            </a:r>
            <a:r>
              <a:rPr dirty="0" sz="1100" spc="5">
                <a:latin typeface="Times New Roman"/>
                <a:cs typeface="Times New Roman"/>
              </a:rPr>
              <a:t>Paine </a:t>
            </a:r>
            <a:r>
              <a:rPr dirty="0" sz="1100" spc="10">
                <a:latin typeface="Times New Roman"/>
                <a:cs typeface="Times New Roman"/>
              </a:rPr>
              <a:t>Webber employee </a:t>
            </a:r>
            <a:r>
              <a:rPr dirty="0" sz="1100" spc="5">
                <a:latin typeface="Times New Roman"/>
                <a:cs typeface="Times New Roman"/>
              </a:rPr>
              <a:t>receives it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tasks it 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specialist’s post. </a:t>
            </a:r>
            <a:r>
              <a:rPr dirty="0" sz="1100" spc="10">
                <a:latin typeface="Times New Roman"/>
                <a:cs typeface="Times New Roman"/>
              </a:rPr>
              <a:t>The post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specific location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exchange floor where IBM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trades.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rules, </a:t>
            </a:r>
            <a:r>
              <a:rPr dirty="0" sz="1100" spc="15">
                <a:latin typeface="Times New Roman"/>
                <a:cs typeface="Times New Roman"/>
              </a:rPr>
              <a:t>IBM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only trade at </a:t>
            </a:r>
            <a:r>
              <a:rPr dirty="0" sz="1100" spc="10">
                <a:latin typeface="Times New Roman"/>
                <a:cs typeface="Times New Roman"/>
              </a:rPr>
              <a:t>the IBM </a:t>
            </a:r>
            <a:r>
              <a:rPr dirty="0" sz="1100" spc="5">
                <a:latin typeface="Times New Roman"/>
                <a:cs typeface="Times New Roman"/>
              </a:rPr>
              <a:t>trading post. </a:t>
            </a:r>
            <a:r>
              <a:rPr dirty="0" sz="1100" spc="15">
                <a:latin typeface="Times New Roman"/>
                <a:cs typeface="Times New Roman"/>
              </a:rPr>
              <a:t>The NYSE </a:t>
            </a:r>
            <a:r>
              <a:rPr dirty="0" sz="1100" spc="5">
                <a:latin typeface="Times New Roman"/>
                <a:cs typeface="Times New Roman"/>
              </a:rPr>
              <a:t>has 17  </a:t>
            </a:r>
            <a:r>
              <a:rPr dirty="0" sz="1100" spc="10">
                <a:latin typeface="Times New Roman"/>
                <a:cs typeface="Times New Roman"/>
              </a:rPr>
              <a:t>trading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posts.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96" y="9438228"/>
            <a:ext cx="2617470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(c) 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40133" y="9438228"/>
            <a:ext cx="9715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9715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8890">
              <a:lnSpc>
                <a:spcPct val="98400"/>
              </a:lnSpc>
              <a:spcBef>
                <a:spcPts val="15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10">
                <a:latin typeface="Times New Roman"/>
                <a:cs typeface="Times New Roman"/>
              </a:rPr>
              <a:t>and P/E </a:t>
            </a:r>
            <a:r>
              <a:rPr dirty="0" sz="1100" spc="5">
                <a:latin typeface="Times New Roman"/>
                <a:cs typeface="Times New Roman"/>
              </a:rPr>
              <a:t>ratios,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this is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their reports are often worded. Talk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15">
                <a:latin typeface="Times New Roman"/>
                <a:cs typeface="Times New Roman"/>
              </a:rPr>
              <a:t>EPS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P/Es  ratios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typical </a:t>
            </a:r>
            <a:r>
              <a:rPr dirty="0" sz="1100" spc="10">
                <a:latin typeface="Times New Roman"/>
                <a:cs typeface="Times New Roman"/>
              </a:rPr>
              <a:t>language </a:t>
            </a:r>
            <a:r>
              <a:rPr dirty="0" sz="1100" spc="5">
                <a:latin typeface="Times New Roman"/>
                <a:cs typeface="Times New Roman"/>
              </a:rPr>
              <a:t>of Wall Street. Without question,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is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of the  </a:t>
            </a:r>
            <a:r>
              <a:rPr dirty="0" sz="1100" spc="10">
                <a:latin typeface="Times New Roman"/>
                <a:cs typeface="Times New Roman"/>
              </a:rPr>
              <a:t>most widely </a:t>
            </a:r>
            <a:r>
              <a:rPr dirty="0" sz="1100" spc="5">
                <a:latin typeface="Times New Roman"/>
                <a:cs typeface="Times New Roman"/>
              </a:rPr>
              <a:t>mentioned </a:t>
            </a:r>
            <a:r>
              <a:rPr dirty="0" sz="1100" spc="10">
                <a:latin typeface="Times New Roman"/>
                <a:cs typeface="Times New Roman"/>
              </a:rPr>
              <a:t>and discussed </a:t>
            </a:r>
            <a:r>
              <a:rPr dirty="0" sz="1100" spc="5">
                <a:latin typeface="Times New Roman"/>
                <a:cs typeface="Times New Roman"/>
              </a:rPr>
              <a:t>variables pertaining 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will  </a:t>
            </a:r>
            <a:r>
              <a:rPr dirty="0" sz="1100" spc="10">
                <a:latin typeface="Times New Roman"/>
                <a:cs typeface="Times New Roman"/>
              </a:rPr>
              <a:t>almost always </a:t>
            </a:r>
            <a:r>
              <a:rPr dirty="0" sz="1100" spc="5">
                <a:latin typeface="Times New Roman"/>
                <a:cs typeface="Times New Roman"/>
              </a:rPr>
              <a:t>appear in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report </a:t>
            </a:r>
            <a:r>
              <a:rPr dirty="0" sz="1100" spc="10">
                <a:latin typeface="Times New Roman"/>
                <a:cs typeface="Times New Roman"/>
              </a:rPr>
              <a:t>from an analyst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an investment advisory </a:t>
            </a:r>
            <a:r>
              <a:rPr dirty="0" sz="1100" spc="5">
                <a:latin typeface="Times New Roman"/>
                <a:cs typeface="Times New Roman"/>
              </a:rPr>
              <a:t>service. For  this reason,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develop the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 in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detail.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What </a:t>
            </a:r>
            <a:r>
              <a:rPr dirty="0" sz="1100" spc="5" b="1">
                <a:latin typeface="Times New Roman"/>
                <a:cs typeface="Times New Roman"/>
              </a:rPr>
              <a:t>is </a:t>
            </a:r>
            <a:r>
              <a:rPr dirty="0" sz="1100" spc="10" b="1">
                <a:latin typeface="Times New Roman"/>
                <a:cs typeface="Times New Roman"/>
              </a:rPr>
              <a:t>the P/E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definition,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simply 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times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earnings as  </a:t>
            </a:r>
            <a:r>
              <a:rPr dirty="0" sz="1100" spc="10">
                <a:latin typeface="Times New Roman"/>
                <a:cs typeface="Times New Roman"/>
              </a:rPr>
              <a:t>expressed </a:t>
            </a:r>
            <a:r>
              <a:rPr dirty="0" sz="1100" spc="5">
                <a:latin typeface="Times New Roman"/>
                <a:cs typeface="Times New Roman"/>
              </a:rPr>
              <a:t>in the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price. </a:t>
            </a:r>
            <a:r>
              <a:rPr dirty="0" sz="1100" spc="-5">
                <a:latin typeface="Times New Roman"/>
                <a:cs typeface="Times New Roman"/>
              </a:rPr>
              <a:t>For </a:t>
            </a:r>
            <a:r>
              <a:rPr dirty="0" sz="1100" spc="-15">
                <a:latin typeface="Times New Roman"/>
                <a:cs typeface="Times New Roman"/>
              </a:rPr>
              <a:t>example,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0">
                <a:latin typeface="Times New Roman"/>
                <a:cs typeface="Times New Roman"/>
              </a:rPr>
              <a:t>stock </a:t>
            </a:r>
            <a:r>
              <a:rPr dirty="0" sz="1100" spc="-15">
                <a:latin typeface="Times New Roman"/>
                <a:cs typeface="Times New Roman"/>
              </a:rPr>
              <a:t>priced </a:t>
            </a:r>
            <a:r>
              <a:rPr dirty="0" sz="1100" spc="-5">
                <a:latin typeface="Times New Roman"/>
                <a:cs typeface="Times New Roman"/>
              </a:rPr>
              <a:t>at </a:t>
            </a:r>
            <a:r>
              <a:rPr dirty="0" sz="1100" spc="-20">
                <a:latin typeface="Times New Roman"/>
                <a:cs typeface="Times New Roman"/>
              </a:rPr>
              <a:t>$100, With most recent </a:t>
            </a:r>
            <a:r>
              <a:rPr dirty="0" sz="1100" spc="-25">
                <a:latin typeface="Times New Roman"/>
                <a:cs typeface="Times New Roman"/>
              </a:rPr>
              <a:t>12-month  earnings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of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$5,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said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to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selling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for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multiple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of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20,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contrast,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if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another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stock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had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earnings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of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-20">
                <a:latin typeface="Times New Roman"/>
                <a:cs typeface="Times New Roman"/>
              </a:rPr>
              <a:t>$2.50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was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selling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for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$100,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investors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would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be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valuing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the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stock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at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40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times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earnings,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thus,</a:t>
            </a: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  <a:spcBef>
                <a:spcPts val="50"/>
              </a:spcBef>
            </a:pP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P/E </a:t>
            </a:r>
            <a:r>
              <a:rPr dirty="0" sz="1100" spc="-10">
                <a:latin typeface="Times New Roman"/>
                <a:cs typeface="Times New Roman"/>
              </a:rPr>
              <a:t>ratio </a:t>
            </a:r>
            <a:r>
              <a:rPr dirty="0" sz="1100" spc="-5">
                <a:latin typeface="Times New Roman"/>
                <a:cs typeface="Times New Roman"/>
              </a:rPr>
              <a:t>as </a:t>
            </a:r>
            <a:r>
              <a:rPr dirty="0" sz="1100" spc="-10">
                <a:latin typeface="Times New Roman"/>
                <a:cs typeface="Times New Roman"/>
              </a:rPr>
              <a:t>reported daily </a:t>
            </a:r>
            <a:r>
              <a:rPr dirty="0" sz="1100" spc="-5">
                <a:latin typeface="Times New Roman"/>
                <a:cs typeface="Times New Roman"/>
              </a:rPr>
              <a:t>in </a:t>
            </a:r>
            <a:r>
              <a:rPr dirty="0" sz="1100" spc="-10">
                <a:latin typeface="Times New Roman"/>
                <a:cs typeface="Times New Roman"/>
              </a:rPr>
              <a:t>such </a:t>
            </a:r>
            <a:r>
              <a:rPr dirty="0" sz="1100" spc="-30">
                <a:latin typeface="Times New Roman"/>
                <a:cs typeface="Times New Roman"/>
              </a:rPr>
              <a:t>sources </a:t>
            </a:r>
            <a:r>
              <a:rPr dirty="0" sz="1100" spc="-20">
                <a:latin typeface="Times New Roman"/>
                <a:cs typeface="Times New Roman"/>
              </a:rPr>
              <a:t>as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 i="1">
                <a:latin typeface="Times New Roman"/>
                <a:cs typeface="Times New Roman"/>
              </a:rPr>
              <a:t>Wall </a:t>
            </a:r>
            <a:r>
              <a:rPr dirty="0" sz="1100" spc="-30" i="1">
                <a:latin typeface="Times New Roman"/>
                <a:cs typeface="Times New Roman"/>
              </a:rPr>
              <a:t>Street Journal </a:t>
            </a:r>
            <a:r>
              <a:rPr dirty="0" sz="1100" spc="-15" i="1">
                <a:latin typeface="Times New Roman"/>
                <a:cs typeface="Times New Roman"/>
              </a:rPr>
              <a:t>is </a:t>
            </a:r>
            <a:r>
              <a:rPr dirty="0" sz="1100" spc="-30">
                <a:latin typeface="Times New Roman"/>
                <a:cs typeface="Times New Roman"/>
              </a:rPr>
              <a:t>simply </a:t>
            </a:r>
            <a:r>
              <a:rPr dirty="0" sz="1100" spc="-15">
                <a:latin typeface="Times New Roman"/>
                <a:cs typeface="Times New Roman"/>
              </a:rPr>
              <a:t>an </a:t>
            </a:r>
            <a:r>
              <a:rPr dirty="0" sz="1100" spc="-30">
                <a:latin typeface="Times New Roman"/>
                <a:cs typeface="Times New Roman"/>
              </a:rPr>
              <a:t>identity  calculated by-dividing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30">
                <a:latin typeface="Times New Roman"/>
                <a:cs typeface="Times New Roman"/>
              </a:rPr>
              <a:t>current </a:t>
            </a:r>
            <a:r>
              <a:rPr dirty="0" sz="1100" spc="-15">
                <a:latin typeface="Times New Roman"/>
                <a:cs typeface="Times New Roman"/>
              </a:rPr>
              <a:t>market price </a:t>
            </a:r>
            <a:r>
              <a:rPr dirty="0" sz="1100" spc="-10">
                <a:latin typeface="Times New Roman"/>
                <a:cs typeface="Times New Roman"/>
              </a:rPr>
              <a:t>of the </a:t>
            </a:r>
            <a:r>
              <a:rPr dirty="0" sz="1100" spc="-15">
                <a:latin typeface="Times New Roman"/>
                <a:cs typeface="Times New Roman"/>
              </a:rPr>
              <a:t>stock </a:t>
            </a:r>
            <a:r>
              <a:rPr dirty="0" sz="1100">
                <a:latin typeface="Times New Roman"/>
                <a:cs typeface="Times New Roman"/>
              </a:rPr>
              <a:t>by </a:t>
            </a:r>
            <a:r>
              <a:rPr dirty="0" sz="1100" spc="-15">
                <a:latin typeface="Times New Roman"/>
                <a:cs typeface="Times New Roman"/>
              </a:rPr>
              <a:t>the latest 12-month </a:t>
            </a:r>
            <a:r>
              <a:rPr dirty="0" sz="1100" spc="-20">
                <a:latin typeface="Times New Roman"/>
                <a:cs typeface="Times New Roman"/>
              </a:rPr>
              <a:t>earnings. As  </a:t>
            </a:r>
            <a:r>
              <a:rPr dirty="0" sz="1100" spc="-15">
                <a:latin typeface="Times New Roman"/>
                <a:cs typeface="Times New Roman"/>
              </a:rPr>
              <a:t>such,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it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tells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investors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the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price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being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paid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for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each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$1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of-most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recent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12-month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earnings.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-30" b="1">
                <a:latin typeface="Times New Roman"/>
                <a:cs typeface="Times New Roman"/>
              </a:rPr>
              <a:t>Determinants </a:t>
            </a:r>
            <a:r>
              <a:rPr dirty="0" sz="1100" spc="-15" b="1">
                <a:latin typeface="Times New Roman"/>
                <a:cs typeface="Times New Roman"/>
              </a:rPr>
              <a:t>of P/E</a:t>
            </a:r>
            <a:r>
              <a:rPr dirty="0" sz="1100" spc="-204" b="1">
                <a:latin typeface="Times New Roman"/>
                <a:cs typeface="Times New Roman"/>
              </a:rPr>
              <a:t> </a:t>
            </a:r>
            <a:r>
              <a:rPr dirty="0" sz="1100" spc="-25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What variables </a:t>
            </a:r>
            <a:r>
              <a:rPr dirty="0" sz="1100" spc="5">
                <a:latin typeface="Times New Roman"/>
                <a:cs typeface="Times New Roman"/>
              </a:rPr>
              <a:t>affect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ratio? </a:t>
            </a: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shed </a:t>
            </a:r>
            <a:r>
              <a:rPr dirty="0" sz="1100" spc="-5">
                <a:latin typeface="Times New Roman"/>
                <a:cs typeface="Times New Roman"/>
              </a:rPr>
              <a:t>some light </a:t>
            </a:r>
            <a:r>
              <a:rPr dirty="0" sz="1100" spc="5">
                <a:latin typeface="Times New Roman"/>
                <a:cs typeface="Times New Roman"/>
              </a:rPr>
              <a:t>on </a:t>
            </a:r>
            <a:r>
              <a:rPr dirty="0" sz="1100" spc="-5">
                <a:latin typeface="Times New Roman"/>
                <a:cs typeface="Times New Roman"/>
              </a:rPr>
              <a:t>this question, </a:t>
            </a:r>
            <a:r>
              <a:rPr dirty="0" sz="1100">
                <a:latin typeface="Times New Roman"/>
                <a:cs typeface="Times New Roman"/>
              </a:rPr>
              <a:t>the P/E </a:t>
            </a:r>
            <a:r>
              <a:rPr dirty="0" sz="1100" spc="-5">
                <a:latin typeface="Times New Roman"/>
                <a:cs typeface="Times New Roman"/>
              </a:rPr>
              <a:t>ratio </a:t>
            </a:r>
            <a:r>
              <a:rPr dirty="0" sz="1100">
                <a:latin typeface="Times New Roman"/>
                <a:cs typeface="Times New Roman"/>
              </a:rPr>
              <a:t>can </a:t>
            </a:r>
            <a:r>
              <a:rPr dirty="0" sz="1100" spc="-5">
                <a:latin typeface="Times New Roman"/>
                <a:cs typeface="Times New Roman"/>
              </a:rPr>
              <a:t>be  derived </a:t>
            </a:r>
            <a:r>
              <a:rPr dirty="0" sz="1100">
                <a:latin typeface="Times New Roman"/>
                <a:cs typeface="Times New Roman"/>
              </a:rPr>
              <a:t>from the </a:t>
            </a:r>
            <a:r>
              <a:rPr dirty="0" sz="1100" spc="-5">
                <a:latin typeface="Times New Roman"/>
                <a:cs typeface="Times New Roman"/>
              </a:rPr>
              <a:t>dividend discount </a:t>
            </a:r>
            <a:r>
              <a:rPr dirty="0" sz="1100" spc="-20">
                <a:latin typeface="Times New Roman"/>
                <a:cs typeface="Times New Roman"/>
              </a:rPr>
              <a:t>model, which, </a:t>
            </a:r>
            <a:r>
              <a:rPr dirty="0" sz="1100" spc="-10">
                <a:latin typeface="Times New Roman"/>
                <a:cs typeface="Times New Roman"/>
              </a:rPr>
              <a:t>as </a:t>
            </a:r>
            <a:r>
              <a:rPr dirty="0" sz="1100" spc="-5">
                <a:latin typeface="Times New Roman"/>
                <a:cs typeface="Times New Roman"/>
              </a:rPr>
              <a:t>we </a:t>
            </a:r>
            <a:r>
              <a:rPr dirty="0" sz="1100" spc="-15">
                <a:latin typeface="Times New Roman"/>
                <a:cs typeface="Times New Roman"/>
              </a:rPr>
              <a:t>have </a:t>
            </a:r>
            <a:r>
              <a:rPr dirty="0" sz="1100" spc="-20">
                <a:latin typeface="Times New Roman"/>
                <a:cs typeface="Times New Roman"/>
              </a:rPr>
              <a:t>seen, is-the </a:t>
            </a:r>
            <a:r>
              <a:rPr dirty="0" sz="1100" spc="-25">
                <a:latin typeface="Times New Roman"/>
                <a:cs typeface="Times New Roman"/>
              </a:rPr>
              <a:t>foundation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valuation  </a:t>
            </a:r>
            <a:r>
              <a:rPr dirty="0" sz="1100" spc="-15">
                <a:latin typeface="Times New Roman"/>
                <a:cs typeface="Times New Roman"/>
              </a:rPr>
              <a:t>for common </a:t>
            </a:r>
            <a:r>
              <a:rPr dirty="0" sz="1100" spc="-25">
                <a:latin typeface="Times New Roman"/>
                <a:cs typeface="Times New Roman"/>
              </a:rPr>
              <a:t>stocks. </a:t>
            </a:r>
            <a:r>
              <a:rPr dirty="0" sz="1100" spc="-20">
                <a:latin typeface="Times New Roman"/>
                <a:cs typeface="Times New Roman"/>
              </a:rPr>
              <a:t>Note, </a:t>
            </a:r>
            <a:r>
              <a:rPr dirty="0" sz="1100" spc="-30">
                <a:latin typeface="Times New Roman"/>
                <a:cs typeface="Times New Roman"/>
              </a:rPr>
              <a:t>however; that this process </a:t>
            </a:r>
            <a:r>
              <a:rPr dirty="0" sz="1100" spc="-35" i="1">
                <a:latin typeface="Times New Roman"/>
                <a:cs typeface="Times New Roman"/>
              </a:rPr>
              <a:t>directly </a:t>
            </a:r>
            <a:r>
              <a:rPr dirty="0" sz="1100" spc="-30" i="1">
                <a:latin typeface="Times New Roman"/>
                <a:cs typeface="Times New Roman"/>
              </a:rPr>
              <a:t>applies </a:t>
            </a:r>
            <a:r>
              <a:rPr dirty="0" sz="1100" spc="-25" i="1">
                <a:latin typeface="Times New Roman"/>
                <a:cs typeface="Times New Roman"/>
              </a:rPr>
              <a:t>only for </a:t>
            </a:r>
            <a:r>
              <a:rPr dirty="0" sz="1100" spc="-25">
                <a:latin typeface="Times New Roman"/>
                <a:cs typeface="Times New Roman"/>
              </a:rPr>
              <a:t>the case </a:t>
            </a:r>
            <a:r>
              <a:rPr dirty="0" sz="1100" spc="-15" i="1">
                <a:latin typeface="Times New Roman"/>
                <a:cs typeface="Times New Roman"/>
              </a:rPr>
              <a:t>of </a:t>
            </a:r>
            <a:r>
              <a:rPr dirty="0" sz="1100" spc="-35">
                <a:latin typeface="Times New Roman"/>
                <a:cs typeface="Times New Roman"/>
              </a:rPr>
              <a:t>constant  </a:t>
            </a:r>
            <a:r>
              <a:rPr dirty="0" sz="1100" spc="-30">
                <a:latin typeface="Times New Roman"/>
                <a:cs typeface="Times New Roman"/>
              </a:rPr>
              <a:t>growth. </a:t>
            </a:r>
            <a:r>
              <a:rPr dirty="0" sz="1100" spc="-20">
                <a:latin typeface="Times New Roman"/>
                <a:cs typeface="Times New Roman"/>
              </a:rPr>
              <a:t>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35">
                <a:latin typeface="Times New Roman"/>
                <a:cs typeface="Times New Roman"/>
              </a:rPr>
              <a:t>multiple </a:t>
            </a:r>
            <a:r>
              <a:rPr dirty="0" sz="1100" spc="-15">
                <a:latin typeface="Times New Roman"/>
                <a:cs typeface="Times New Roman"/>
              </a:rPr>
              <a:t>period growth model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 spc="-20">
                <a:latin typeface="Times New Roman"/>
                <a:cs typeface="Times New Roman"/>
              </a:rPr>
              <a:t>applicable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15">
                <a:latin typeface="Times New Roman"/>
                <a:cs typeface="Times New Roman"/>
              </a:rPr>
              <a:t>the' stock being </a:t>
            </a:r>
            <a:r>
              <a:rPr dirty="0" sz="1100" spc="-20">
                <a:latin typeface="Times New Roman"/>
                <a:cs typeface="Times New Roman"/>
              </a:rPr>
              <a:t>considered,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different  </a:t>
            </a:r>
            <a:r>
              <a:rPr dirty="0" sz="1100" spc="-20">
                <a:latin typeface="Times New Roman"/>
                <a:cs typeface="Times New Roman"/>
              </a:rPr>
              <a:t>formulation </a:t>
            </a:r>
            <a:r>
              <a:rPr dirty="0" sz="1100">
                <a:latin typeface="Times New Roman"/>
                <a:cs typeface="Times New Roman"/>
              </a:rPr>
              <a:t>from the one </a:t>
            </a:r>
            <a:r>
              <a:rPr dirty="0" sz="1100" spc="-5">
                <a:latin typeface="Times New Roman"/>
                <a:cs typeface="Times New Roman"/>
              </a:rPr>
              <a:t>presented </a:t>
            </a:r>
            <a:r>
              <a:rPr dirty="0" sz="1100">
                <a:latin typeface="Times New Roman"/>
                <a:cs typeface="Times New Roman"/>
              </a:rPr>
              <a:t>here will </a:t>
            </a:r>
            <a:r>
              <a:rPr dirty="0" sz="1100" spc="5">
                <a:latin typeface="Times New Roman"/>
                <a:cs typeface="Times New Roman"/>
              </a:rPr>
              <a:t>be </a:t>
            </a:r>
            <a:r>
              <a:rPr dirty="0" sz="1100" spc="-5">
                <a:latin typeface="Times New Roman"/>
                <a:cs typeface="Times New Roman"/>
              </a:rPr>
              <a:t>needed. </a:t>
            </a:r>
            <a:r>
              <a:rPr dirty="0" sz="1100">
                <a:latin typeface="Times New Roman"/>
                <a:cs typeface="Times New Roman"/>
              </a:rPr>
              <a:t>In </a:t>
            </a:r>
            <a:r>
              <a:rPr dirty="0" sz="1100" spc="-5">
                <a:latin typeface="Times New Roman"/>
                <a:cs typeface="Times New Roman"/>
              </a:rPr>
              <a:t>fact, using </a:t>
            </a:r>
            <a:r>
              <a:rPr dirty="0" sz="1100">
                <a:latin typeface="Times New Roman"/>
                <a:cs typeface="Times New Roman"/>
              </a:rPr>
              <a:t>the P/E </a:t>
            </a:r>
            <a:r>
              <a:rPr dirty="0" sz="1100" spc="-5">
                <a:latin typeface="Times New Roman"/>
                <a:cs typeface="Times New Roman"/>
              </a:rPr>
              <a:t>ratio for </a:t>
            </a:r>
            <a:r>
              <a:rPr dirty="0" sz="1100" spc="-10">
                <a:latin typeface="Times New Roman"/>
                <a:cs typeface="Times New Roman"/>
              </a:rPr>
              <a:t>multiple  </a:t>
            </a:r>
            <a:r>
              <a:rPr dirty="0" sz="1100" spc="-20">
                <a:latin typeface="Times New Roman"/>
                <a:cs typeface="Times New Roman"/>
              </a:rPr>
              <a:t>growth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rate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companies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can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be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misleading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should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be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done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with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care.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Understanding the P/E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investors intuitively realize that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-5">
                <a:latin typeface="Times New Roman"/>
                <a:cs typeface="Times New Roman"/>
              </a:rPr>
              <a:t>should </a:t>
            </a:r>
            <a:r>
              <a:rPr dirty="0" sz="1100">
                <a:latin typeface="Times New Roman"/>
                <a:cs typeface="Times New Roman"/>
              </a:rPr>
              <a:t>be </a:t>
            </a:r>
            <a:r>
              <a:rPr dirty="0" sz="1100" spc="-5">
                <a:latin typeface="Times New Roman"/>
                <a:cs typeface="Times New Roman"/>
              </a:rPr>
              <a:t>higher for </a:t>
            </a:r>
            <a:r>
              <a:rPr dirty="0" sz="1100" spc="-10">
                <a:latin typeface="Times New Roman"/>
                <a:cs typeface="Times New Roman"/>
              </a:rPr>
              <a:t>companies </a:t>
            </a:r>
            <a:r>
              <a:rPr dirty="0" sz="1100">
                <a:latin typeface="Times New Roman"/>
                <a:cs typeface="Times New Roman"/>
              </a:rPr>
              <a:t>whose  </a:t>
            </a:r>
            <a:r>
              <a:rPr dirty="0" sz="1100" spc="-5">
                <a:latin typeface="Times New Roman"/>
                <a:cs typeface="Times New Roman"/>
              </a:rPr>
              <a:t>earnings are </a:t>
            </a:r>
            <a:r>
              <a:rPr dirty="0" sz="1100" spc="-10">
                <a:latin typeface="Times New Roman"/>
                <a:cs typeface="Times New Roman"/>
              </a:rPr>
              <a:t>expected </a:t>
            </a:r>
            <a:r>
              <a:rPr dirty="0" sz="1100">
                <a:latin typeface="Times New Roman"/>
                <a:cs typeface="Times New Roman"/>
              </a:rPr>
              <a:t>to grow </a:t>
            </a:r>
            <a:r>
              <a:rPr dirty="0" sz="1100" spc="-10">
                <a:latin typeface="Times New Roman"/>
                <a:cs typeface="Times New Roman"/>
              </a:rPr>
              <a:t>rapidly. </a:t>
            </a:r>
            <a:r>
              <a:rPr dirty="0" sz="1100" spc="-5">
                <a:latin typeface="Times New Roman"/>
                <a:cs typeface="Times New Roman"/>
              </a:rPr>
              <a:t>However, </a:t>
            </a:r>
            <a:r>
              <a:rPr dirty="0" sz="1100">
                <a:latin typeface="Times New Roman"/>
                <a:cs typeface="Times New Roman"/>
              </a:rPr>
              <a:t>how </a:t>
            </a:r>
            <a:r>
              <a:rPr dirty="0" sz="1100" spc="-5">
                <a:latin typeface="Times New Roman"/>
                <a:cs typeface="Times New Roman"/>
              </a:rPr>
              <a:t>much higher is </a:t>
            </a:r>
            <a:r>
              <a:rPr dirty="0" sz="1100">
                <a:latin typeface="Times New Roman"/>
                <a:cs typeface="Times New Roman"/>
              </a:rPr>
              <a:t>not an </a:t>
            </a:r>
            <a:r>
              <a:rPr dirty="0" sz="1100" spc="-5">
                <a:latin typeface="Times New Roman"/>
                <a:cs typeface="Times New Roman"/>
              </a:rPr>
              <a:t>easy question </a:t>
            </a:r>
            <a:r>
              <a:rPr dirty="0" sz="1100" spc="-10">
                <a:latin typeface="Times New Roman"/>
                <a:cs typeface="Times New Roman"/>
              </a:rPr>
              <a:t>to  </a:t>
            </a:r>
            <a:r>
              <a:rPr dirty="0" sz="1100" spc="-5">
                <a:latin typeface="Times New Roman"/>
                <a:cs typeface="Times New Roman"/>
              </a:rPr>
              <a:t>answer?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-5">
                <a:latin typeface="Times New Roman"/>
                <a:cs typeface="Times New Roman"/>
              </a:rPr>
              <a:t>market will assess </a:t>
            </a:r>
            <a:r>
              <a:rPr dirty="0" sz="1100">
                <a:latin typeface="Times New Roman"/>
                <a:cs typeface="Times New Roman"/>
              </a:rPr>
              <a:t>the </a:t>
            </a:r>
            <a:r>
              <a:rPr dirty="0" sz="1100" spc="-5">
                <a:latin typeface="Times New Roman"/>
                <a:cs typeface="Times New Roman"/>
              </a:rPr>
              <a:t>degree </a:t>
            </a:r>
            <a:r>
              <a:rPr dirty="0" sz="1100">
                <a:latin typeface="Times New Roman"/>
                <a:cs typeface="Times New Roman"/>
              </a:rPr>
              <a:t>of </a:t>
            </a:r>
            <a:r>
              <a:rPr dirty="0" sz="1100" spc="-10">
                <a:latin typeface="Times New Roman"/>
                <a:cs typeface="Times New Roman"/>
              </a:rPr>
              <a:t>risk </a:t>
            </a:r>
            <a:r>
              <a:rPr dirty="0" sz="1100" spc="-15">
                <a:latin typeface="Times New Roman"/>
                <a:cs typeface="Times New Roman"/>
              </a:rPr>
              <a:t>involved </a:t>
            </a:r>
            <a:r>
              <a:rPr dirty="0" sz="1100" spc="-5">
                <a:latin typeface="Times New Roman"/>
                <a:cs typeface="Times New Roman"/>
              </a:rPr>
              <a:t>in </a:t>
            </a:r>
            <a:r>
              <a:rPr dirty="0" sz="1100" spc="-10">
                <a:latin typeface="Times New Roman"/>
                <a:cs typeface="Times New Roman"/>
              </a:rPr>
              <a:t>-the expected future growth </a:t>
            </a:r>
            <a:r>
              <a:rPr dirty="0" sz="1100" spc="-5">
                <a:latin typeface="Times New Roman"/>
                <a:cs typeface="Times New Roman"/>
              </a:rPr>
              <a:t>of  </a:t>
            </a:r>
            <a:r>
              <a:rPr dirty="0" sz="1100" spc="-15">
                <a:latin typeface="Times New Roman"/>
                <a:cs typeface="Times New Roman"/>
              </a:rPr>
              <a:t>earnings, </a:t>
            </a:r>
            <a:r>
              <a:rPr dirty="0" sz="1100" spc="-10">
                <a:latin typeface="Times New Roman"/>
                <a:cs typeface="Times New Roman"/>
              </a:rPr>
              <a:t>if the higher growth </a:t>
            </a:r>
            <a:r>
              <a:rPr dirty="0" sz="1100" spc="-15">
                <a:latin typeface="Times New Roman"/>
                <a:cs typeface="Times New Roman"/>
              </a:rPr>
              <a:t>rate carries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high </a:t>
            </a:r>
            <a:r>
              <a:rPr dirty="0" sz="1100" spc="10">
                <a:latin typeface="Times New Roman"/>
                <a:cs typeface="Times New Roman"/>
              </a:rPr>
              <a:t>level </a:t>
            </a:r>
            <a:r>
              <a:rPr dirty="0" sz="1100" spc="5">
                <a:latin typeface="Times New Roman"/>
                <a:cs typeface="Times New Roman"/>
              </a:rPr>
              <a:t>of risk,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will be </a:t>
            </a:r>
            <a:r>
              <a:rPr dirty="0" sz="1100" spc="5">
                <a:latin typeface="Times New Roman"/>
                <a:cs typeface="Times New Roman"/>
              </a:rPr>
              <a:t>affected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accordingly. </a:t>
            </a:r>
            <a:r>
              <a:rPr dirty="0" sz="1100" spc="5">
                <a:latin typeface="Times New Roman"/>
                <a:cs typeface="Times New Roman"/>
              </a:rPr>
              <a:t>Furthermore, </a:t>
            </a:r>
            <a:r>
              <a:rPr dirty="0" sz="1100" spc="10">
                <a:latin typeface="Times New Roman"/>
                <a:cs typeface="Times New Roman"/>
              </a:rPr>
              <a:t>the high- </a:t>
            </a:r>
            <a:r>
              <a:rPr dirty="0" sz="1100" spc="-15">
                <a:latin typeface="Times New Roman"/>
                <a:cs typeface="Times New Roman"/>
              </a:rPr>
              <a:t>growth rate </a:t>
            </a:r>
            <a:r>
              <a:rPr dirty="0" sz="1100" spc="-5">
                <a:latin typeface="Times New Roman"/>
                <a:cs typeface="Times New Roman"/>
              </a:rPr>
              <a:t>may </a:t>
            </a:r>
            <a:r>
              <a:rPr dirty="0" sz="1100">
                <a:latin typeface="Times New Roman"/>
                <a:cs typeface="Times New Roman"/>
              </a:rPr>
              <a:t>be </a:t>
            </a:r>
            <a:r>
              <a:rPr dirty="0" sz="1100" spc="-15">
                <a:latin typeface="Times New Roman"/>
                <a:cs typeface="Times New Roman"/>
              </a:rPr>
              <a:t>attributable </a:t>
            </a:r>
            <a:r>
              <a:rPr dirty="0" sz="1100" spc="-5">
                <a:latin typeface="Times New Roman"/>
                <a:cs typeface="Times New Roman"/>
              </a:rPr>
              <a:t>to </a:t>
            </a:r>
            <a:r>
              <a:rPr dirty="0" sz="1100" spc="-10">
                <a:latin typeface="Times New Roman"/>
                <a:cs typeface="Times New Roman"/>
              </a:rPr>
              <a:t>several </a:t>
            </a:r>
            <a:r>
              <a:rPr dirty="0" sz="1100" spc="-15">
                <a:latin typeface="Times New Roman"/>
                <a:cs typeface="Times New Roman"/>
              </a:rPr>
              <a:t>different </a:t>
            </a:r>
            <a:r>
              <a:rPr dirty="0" sz="1100" spc="-10">
                <a:latin typeface="Times New Roman"/>
                <a:cs typeface="Times New Roman"/>
              </a:rPr>
              <a:t>factors,  </a:t>
            </a:r>
            <a:r>
              <a:rPr dirty="0" sz="1100" spc="-5">
                <a:latin typeface="Times New Roman"/>
                <a:cs typeface="Times New Roman"/>
              </a:rPr>
              <a:t>some </a:t>
            </a:r>
            <a:r>
              <a:rPr dirty="0" sz="1100">
                <a:latin typeface="Times New Roman"/>
                <a:cs typeface="Times New Roman"/>
              </a:rPr>
              <a:t>of </a:t>
            </a:r>
            <a:r>
              <a:rPr dirty="0" sz="1100" spc="-10">
                <a:latin typeface="Times New Roman"/>
                <a:cs typeface="Times New Roman"/>
              </a:rPr>
              <a:t>which </a:t>
            </a:r>
            <a:r>
              <a:rPr dirty="0" sz="1100" spc="-5">
                <a:latin typeface="Times New Roman"/>
                <a:cs typeface="Times New Roman"/>
              </a:rPr>
              <a:t>are </a:t>
            </a:r>
            <a:r>
              <a:rPr dirty="0" sz="1100" spc="-10">
                <a:latin typeface="Times New Roman"/>
                <a:cs typeface="Times New Roman"/>
              </a:rPr>
              <a:t>more desirable </a:t>
            </a:r>
            <a:r>
              <a:rPr dirty="0" sz="1100">
                <a:latin typeface="Times New Roman"/>
                <a:cs typeface="Times New Roman"/>
              </a:rPr>
              <a:t>than </a:t>
            </a:r>
            <a:r>
              <a:rPr dirty="0" sz="1100" spc="-5">
                <a:latin typeface="Times New Roman"/>
                <a:cs typeface="Times New Roman"/>
              </a:rPr>
              <a:t>others. </a:t>
            </a:r>
            <a:r>
              <a:rPr dirty="0" sz="1100">
                <a:latin typeface="Times New Roman"/>
                <a:cs typeface="Times New Roman"/>
              </a:rPr>
              <a:t>For </a:t>
            </a:r>
            <a:r>
              <a:rPr dirty="0" sz="1100" spc="-5">
                <a:latin typeface="Times New Roman"/>
                <a:cs typeface="Times New Roman"/>
              </a:rPr>
              <a:t>example, rapid </a:t>
            </a:r>
            <a:r>
              <a:rPr dirty="0" sz="1100">
                <a:latin typeface="Times New Roman"/>
                <a:cs typeface="Times New Roman"/>
              </a:rPr>
              <a:t>growth in </a:t>
            </a:r>
            <a:r>
              <a:rPr dirty="0" sz="1100" spc="-5">
                <a:latin typeface="Times New Roman"/>
                <a:cs typeface="Times New Roman"/>
              </a:rPr>
              <a:t>unit sales </a:t>
            </a:r>
            <a:r>
              <a:rPr dirty="0" sz="1100">
                <a:latin typeface="Times New Roman"/>
                <a:cs typeface="Times New Roman"/>
              </a:rPr>
              <a:t>owing </a:t>
            </a:r>
            <a:r>
              <a:rPr dirty="0" sz="1100" spc="-5">
                <a:latin typeface="Times New Roman"/>
                <a:cs typeface="Times New Roman"/>
              </a:rPr>
              <a:t>to  strong demands </a:t>
            </a:r>
            <a:r>
              <a:rPr dirty="0" sz="1100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0">
                <a:latin typeface="Times New Roman"/>
                <a:cs typeface="Times New Roman"/>
              </a:rPr>
              <a:t>firm's </a:t>
            </a:r>
            <a:r>
              <a:rPr dirty="0" sz="1100" spc="-5">
                <a:latin typeface="Times New Roman"/>
                <a:cs typeface="Times New Roman"/>
              </a:rPr>
              <a:t>products is </a:t>
            </a:r>
            <a:r>
              <a:rPr dirty="0" sz="1100" spc="-10">
                <a:latin typeface="Times New Roman"/>
                <a:cs typeface="Times New Roman"/>
              </a:rPr>
              <a:t>preferable </a:t>
            </a:r>
            <a:r>
              <a:rPr dirty="0" sz="1100">
                <a:latin typeface="Times New Roman"/>
                <a:cs typeface="Times New Roman"/>
              </a:rPr>
              <a:t>to </a:t>
            </a:r>
            <a:r>
              <a:rPr dirty="0" sz="1100" spc="-5">
                <a:latin typeface="Times New Roman"/>
                <a:cs typeface="Times New Roman"/>
              </a:rPr>
              <a:t>favorable tax </a:t>
            </a:r>
            <a:r>
              <a:rPr dirty="0" sz="1100" spc="-10">
                <a:latin typeface="Times New Roman"/>
                <a:cs typeface="Times New Roman"/>
              </a:rPr>
              <a:t>situations, </a:t>
            </a:r>
            <a:r>
              <a:rPr dirty="0" sz="1100" spc="-5">
                <a:latin typeface="Times New Roman"/>
                <a:cs typeface="Times New Roman"/>
              </a:rPr>
              <a:t>which may  change, </a:t>
            </a:r>
            <a:r>
              <a:rPr dirty="0" sz="1100">
                <a:latin typeface="Times New Roman"/>
                <a:cs typeface="Times New Roman"/>
              </a:rPr>
              <a:t>or </a:t>
            </a:r>
            <a:r>
              <a:rPr dirty="0" sz="1100" spc="-10">
                <a:latin typeface="Times New Roman"/>
                <a:cs typeface="Times New Roman"/>
              </a:rPr>
              <a:t>liberal </a:t>
            </a:r>
            <a:r>
              <a:rPr dirty="0" sz="1100" spc="-5">
                <a:latin typeface="Times New Roman"/>
                <a:cs typeface="Times New Roman"/>
              </a:rPr>
              <a:t>accounting procedures, which </a:t>
            </a:r>
            <a:r>
              <a:rPr dirty="0" sz="1100">
                <a:latin typeface="Times New Roman"/>
                <a:cs typeface="Times New Roman"/>
              </a:rPr>
              <a:t>one </a:t>
            </a:r>
            <a:r>
              <a:rPr dirty="0" sz="1100" spc="-5">
                <a:latin typeface="Times New Roman"/>
                <a:cs typeface="Times New Roman"/>
              </a:rPr>
              <a:t>day may cause </a:t>
            </a:r>
            <a:r>
              <a:rPr dirty="0" sz="1100" spc="-10">
                <a:latin typeface="Times New Roman"/>
                <a:cs typeface="Times New Roman"/>
              </a:rPr>
              <a:t>reversal </a:t>
            </a:r>
            <a:r>
              <a:rPr dirty="0" sz="1100">
                <a:latin typeface="Times New Roman"/>
                <a:cs typeface="Times New Roman"/>
              </a:rPr>
              <a:t>in </a:t>
            </a:r>
            <a:r>
              <a:rPr dirty="0" sz="1100" spc="-5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firm's  </a:t>
            </a:r>
            <a:r>
              <a:rPr dirty="0" sz="1100" spc="-10">
                <a:latin typeface="Times New Roman"/>
                <a:cs typeface="Times New Roman"/>
              </a:rPr>
              <a:t>situation.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P/E </a:t>
            </a:r>
            <a:r>
              <a:rPr dirty="0" sz="1100">
                <a:latin typeface="Times New Roman"/>
                <a:cs typeface="Times New Roman"/>
              </a:rPr>
              <a:t>ratios reflect </a:t>
            </a:r>
            <a:r>
              <a:rPr dirty="0" sz="1100" spc="-5">
                <a:latin typeface="Times New Roman"/>
                <a:cs typeface="Times New Roman"/>
              </a:rPr>
              <a:t>investors' </a:t>
            </a:r>
            <a:r>
              <a:rPr dirty="0" sz="1100">
                <a:latin typeface="Times New Roman"/>
                <a:cs typeface="Times New Roman"/>
              </a:rPr>
              <a:t>expectations about the growth potential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>
                <a:latin typeface="Times New Roman"/>
                <a:cs typeface="Times New Roman"/>
              </a:rPr>
              <a:t>stock and 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risk involved. These two factors can offset </a:t>
            </a:r>
            <a:r>
              <a:rPr dirty="0" sz="1100" spc="5">
                <a:latin typeface="Times New Roman"/>
                <a:cs typeface="Times New Roman"/>
              </a:rPr>
              <a:t>each </a:t>
            </a:r>
            <a:r>
              <a:rPr dirty="0" sz="1100">
                <a:latin typeface="Times New Roman"/>
                <a:cs typeface="Times New Roman"/>
              </a:rPr>
              <a:t>other. Other things being equal, the  </a:t>
            </a:r>
            <a:r>
              <a:rPr dirty="0" sz="1100" spc="-5">
                <a:latin typeface="Times New Roman"/>
                <a:cs typeface="Times New Roman"/>
              </a:rPr>
              <a:t>greater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the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risk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of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stock,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the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lower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the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P/E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ratio;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however,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growth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prospects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may</a:t>
            </a:r>
            <a:r>
              <a:rPr dirty="0" sz="1100" spc="-10">
                <a:latin typeface="Times New Roman"/>
                <a:cs typeface="Times New Roman"/>
              </a:rPr>
              <a:t> offset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the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risk  </a:t>
            </a:r>
            <a:r>
              <a:rPr dirty="0" sz="1100" spc="-5">
                <a:latin typeface="Times New Roman"/>
                <a:cs typeface="Times New Roman"/>
              </a:rPr>
              <a:t>and </a:t>
            </a:r>
            <a:r>
              <a:rPr dirty="0" sz="1100" spc="-15">
                <a:latin typeface="Times New Roman"/>
                <a:cs typeface="Times New Roman"/>
              </a:rPr>
              <a:t>lead </a:t>
            </a:r>
            <a:r>
              <a:rPr dirty="0" sz="1100" spc="-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0">
                <a:latin typeface="Times New Roman"/>
                <a:cs typeface="Times New Roman"/>
              </a:rPr>
              <a:t>higher </a:t>
            </a:r>
            <a:r>
              <a:rPr dirty="0" sz="1100" spc="-5">
                <a:latin typeface="Times New Roman"/>
                <a:cs typeface="Times New Roman"/>
              </a:rPr>
              <a:t>P/E </a:t>
            </a:r>
            <a:r>
              <a:rPr dirty="0" sz="1100" spc="-15">
                <a:latin typeface="Times New Roman"/>
                <a:cs typeface="Times New Roman"/>
              </a:rPr>
              <a:t>ratio. </a:t>
            </a:r>
            <a:r>
              <a:rPr dirty="0" sz="110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Internet </a:t>
            </a:r>
            <a:r>
              <a:rPr dirty="0" sz="1100" spc="-10">
                <a:latin typeface="Times New Roman"/>
                <a:cs typeface="Times New Roman"/>
              </a:rPr>
              <a:t>companies that </a:t>
            </a:r>
            <a:r>
              <a:rPr dirty="0" sz="1100" spc="-5">
                <a:latin typeface="Times New Roman"/>
                <a:cs typeface="Times New Roman"/>
              </a:rPr>
              <a:t>were </a:t>
            </a:r>
            <a:r>
              <a:rPr dirty="0" sz="1100">
                <a:latin typeface="Times New Roman"/>
                <a:cs typeface="Times New Roman"/>
              </a:rPr>
              <a:t>so </a:t>
            </a:r>
            <a:r>
              <a:rPr dirty="0" sz="1100" spc="-10">
                <a:latin typeface="Times New Roman"/>
                <a:cs typeface="Times New Roman"/>
              </a:rPr>
              <a:t>popular </a:t>
            </a:r>
            <a:r>
              <a:rPr dirty="0" sz="1100" spc="-5">
                <a:latin typeface="Times New Roman"/>
                <a:cs typeface="Times New Roman"/>
              </a:rPr>
              <a:t>in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late 1990s  </a:t>
            </a:r>
            <a:r>
              <a:rPr dirty="0" sz="1100" spc="5">
                <a:latin typeface="Times New Roman"/>
                <a:cs typeface="Times New Roman"/>
              </a:rPr>
              <a:t>were </a:t>
            </a:r>
            <a:r>
              <a:rPr dirty="0" sz="1100">
                <a:latin typeface="Times New Roman"/>
                <a:cs typeface="Times New Roman"/>
              </a:rPr>
              <a:t>clearly very risky,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>
                <a:latin typeface="Times New Roman"/>
                <a:cs typeface="Times New Roman"/>
              </a:rPr>
              <a:t>investors valued </a:t>
            </a:r>
            <a:r>
              <a:rPr dirty="0" sz="1100" spc="-5">
                <a:latin typeface="Times New Roman"/>
                <a:cs typeface="Times New Roman"/>
              </a:rPr>
              <a:t>their </a:t>
            </a:r>
            <a:r>
              <a:rPr dirty="0" sz="1100">
                <a:latin typeface="Times New Roman"/>
                <a:cs typeface="Times New Roman"/>
              </a:rPr>
              <a:t>potential very highly,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-10">
                <a:latin typeface="Times New Roman"/>
                <a:cs typeface="Times New Roman"/>
              </a:rPr>
              <a:t>were </a:t>
            </a:r>
            <a:r>
              <a:rPr dirty="0" sz="1100" spc="-20">
                <a:latin typeface="Times New Roman"/>
                <a:cs typeface="Times New Roman"/>
              </a:rPr>
              <a:t>willing </a:t>
            </a:r>
            <a:r>
              <a:rPr dirty="0" sz="1100" spc="-10">
                <a:latin typeface="Times New Roman"/>
                <a:cs typeface="Times New Roman"/>
              </a:rPr>
              <a:t>to  pay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very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high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prices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for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these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companies.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8255">
              <a:lnSpc>
                <a:spcPct val="98400"/>
              </a:lnSpc>
            </a:pPr>
            <a:r>
              <a:rPr dirty="0" sz="1100">
                <a:latin typeface="Times New Roman"/>
                <a:cs typeface="Times New Roman"/>
              </a:rPr>
              <a:t>The P/E </a:t>
            </a:r>
            <a:r>
              <a:rPr dirty="0" sz="1100" spc="-5">
                <a:latin typeface="Times New Roman"/>
                <a:cs typeface="Times New Roman"/>
              </a:rPr>
              <a:t>ratio reflects investor optimism </a:t>
            </a:r>
            <a:r>
              <a:rPr dirty="0" sz="1100">
                <a:latin typeface="Times New Roman"/>
                <a:cs typeface="Times New Roman"/>
              </a:rPr>
              <a:t>and </a:t>
            </a:r>
            <a:r>
              <a:rPr dirty="0" sz="1100" spc="-5">
                <a:latin typeface="Times New Roman"/>
                <a:cs typeface="Times New Roman"/>
              </a:rPr>
              <a:t>pessimism. </a:t>
            </a:r>
            <a:r>
              <a:rPr dirty="0" sz="1100">
                <a:latin typeface="Times New Roman"/>
                <a:cs typeface="Times New Roman"/>
              </a:rPr>
              <a:t>It is </a:t>
            </a:r>
            <a:r>
              <a:rPr dirty="0" sz="1100" spc="-5">
                <a:latin typeface="Times New Roman"/>
                <a:cs typeface="Times New Roman"/>
              </a:rPr>
              <a:t>related </a:t>
            </a:r>
            <a:r>
              <a:rPr dirty="0" sz="1100">
                <a:latin typeface="Times New Roman"/>
                <a:cs typeface="Times New Roman"/>
              </a:rPr>
              <a:t>to the </a:t>
            </a:r>
            <a:r>
              <a:rPr dirty="0" sz="1100" spc="-5">
                <a:latin typeface="Times New Roman"/>
                <a:cs typeface="Times New Roman"/>
              </a:rPr>
              <a:t>required rate of  </a:t>
            </a:r>
            <a:r>
              <a:rPr dirty="0" sz="1100">
                <a:latin typeface="Times New Roman"/>
                <a:cs typeface="Times New Roman"/>
              </a:rPr>
              <a:t>return.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>
                <a:latin typeface="Times New Roman"/>
                <a:cs typeface="Times New Roman"/>
              </a:rPr>
              <a:t>the required rate of return increases, other things being equal, the </a:t>
            </a:r>
            <a:r>
              <a:rPr dirty="0" sz="1100" spc="5">
                <a:latin typeface="Times New Roman"/>
                <a:cs typeface="Times New Roman"/>
              </a:rPr>
              <a:t>P/E </a:t>
            </a:r>
            <a:r>
              <a:rPr dirty="0" sz="1100" spc="-15">
                <a:latin typeface="Times New Roman"/>
                <a:cs typeface="Times New Roman"/>
              </a:rPr>
              <a:t>ratio  decreases.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required rate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>
                <a:latin typeface="Times New Roman"/>
                <a:cs typeface="Times New Roman"/>
              </a:rPr>
              <a:t>return, </a:t>
            </a:r>
            <a:r>
              <a:rPr dirty="0" sz="1100" spc="5">
                <a:latin typeface="Times New Roman"/>
                <a:cs typeface="Times New Roman"/>
              </a:rPr>
              <a:t>in turn, </a:t>
            </a:r>
            <a:r>
              <a:rPr dirty="0" sz="1100">
                <a:latin typeface="Times New Roman"/>
                <a:cs typeface="Times New Roman"/>
              </a:rPr>
              <a:t>is related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>
                <a:latin typeface="Times New Roman"/>
                <a:cs typeface="Times New Roman"/>
              </a:rPr>
              <a:t>interest rates, which </a:t>
            </a:r>
            <a:r>
              <a:rPr dirty="0" sz="1100" spc="5">
                <a:latin typeface="Times New Roman"/>
                <a:cs typeface="Times New Roman"/>
              </a:rPr>
              <a:t>are the </a:t>
            </a:r>
            <a:r>
              <a:rPr dirty="0" sz="1100">
                <a:latin typeface="Times New Roman"/>
                <a:cs typeface="Times New Roman"/>
              </a:rPr>
              <a:t>required returns  </a:t>
            </a:r>
            <a:r>
              <a:rPr dirty="0" sz="1100" spc="5">
                <a:latin typeface="Times New Roman"/>
                <a:cs typeface="Times New Roman"/>
              </a:rPr>
              <a:t>on </a:t>
            </a:r>
            <a:r>
              <a:rPr dirty="0" sz="1100">
                <a:latin typeface="Times New Roman"/>
                <a:cs typeface="Times New Roman"/>
              </a:rPr>
              <a:t>bonds. </a:t>
            </a:r>
            <a:r>
              <a:rPr dirty="0" sz="1100" spc="15">
                <a:latin typeface="Times New Roman"/>
                <a:cs typeface="Times New Roman"/>
              </a:rPr>
              <a:t>As </a:t>
            </a:r>
            <a:r>
              <a:rPr dirty="0" sz="1100" spc="-5">
                <a:latin typeface="Times New Roman"/>
                <a:cs typeface="Times New Roman"/>
              </a:rPr>
              <a:t>interest </a:t>
            </a:r>
            <a:r>
              <a:rPr dirty="0" sz="1100">
                <a:latin typeface="Times New Roman"/>
                <a:cs typeface="Times New Roman"/>
              </a:rPr>
              <a:t>rates increase, required rates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>
                <a:latin typeface="Times New Roman"/>
                <a:cs typeface="Times New Roman"/>
              </a:rPr>
              <a:t>return </a:t>
            </a:r>
            <a:r>
              <a:rPr dirty="0" sz="1100" spc="5">
                <a:latin typeface="Times New Roman"/>
                <a:cs typeface="Times New Roman"/>
              </a:rPr>
              <a:t>on </a:t>
            </a:r>
            <a:r>
              <a:rPr dirty="0" sz="1100" spc="-5">
                <a:latin typeface="Times New Roman"/>
                <a:cs typeface="Times New Roman"/>
              </a:rPr>
              <a:t>all </a:t>
            </a:r>
            <a:r>
              <a:rPr dirty="0" sz="1100">
                <a:latin typeface="Times New Roman"/>
                <a:cs typeface="Times New Roman"/>
              </a:rPr>
              <a:t>securities, </a:t>
            </a:r>
            <a:r>
              <a:rPr dirty="0" sz="1100" spc="5">
                <a:latin typeface="Times New Roman"/>
                <a:cs typeface="Times New Roman"/>
              </a:rPr>
              <a:t>including </a:t>
            </a:r>
            <a:r>
              <a:rPr dirty="0" sz="1100">
                <a:latin typeface="Times New Roman"/>
                <a:cs typeface="Times New Roman"/>
              </a:rPr>
              <a:t>stocks,  also </a:t>
            </a:r>
            <a:r>
              <a:rPr dirty="0" sz="1100" spc="5">
                <a:latin typeface="Times New Roman"/>
                <a:cs typeface="Times New Roman"/>
              </a:rPr>
              <a:t>generally </a:t>
            </a:r>
            <a:r>
              <a:rPr dirty="0" sz="1100">
                <a:latin typeface="Times New Roman"/>
                <a:cs typeface="Times New Roman"/>
              </a:rPr>
              <a:t>increase.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>
                <a:latin typeface="Times New Roman"/>
                <a:cs typeface="Times New Roman"/>
              </a:rPr>
              <a:t>interest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>
                <a:latin typeface="Times New Roman"/>
                <a:cs typeface="Times New Roman"/>
              </a:rPr>
              <a:t>increase, </a:t>
            </a:r>
            <a:r>
              <a:rPr dirty="0" sz="1100" spc="5">
                <a:latin typeface="Times New Roman"/>
                <a:cs typeface="Times New Roman"/>
              </a:rPr>
              <a:t>bonds become </a:t>
            </a:r>
            <a:r>
              <a:rPr dirty="0" sz="1100">
                <a:latin typeface="Times New Roman"/>
                <a:cs typeface="Times New Roman"/>
              </a:rPr>
              <a:t>more </a:t>
            </a:r>
            <a:r>
              <a:rPr dirty="0" sz="1100" spc="-10">
                <a:latin typeface="Times New Roman"/>
                <a:cs typeface="Times New Roman"/>
              </a:rPr>
              <a:t>attractive </a:t>
            </a:r>
            <a:r>
              <a:rPr dirty="0" sz="1100" spc="-5">
                <a:latin typeface="Times New Roman"/>
                <a:cs typeface="Times New Roman"/>
              </a:rPr>
              <a:t>compared </a:t>
            </a:r>
            <a:r>
              <a:rPr dirty="0" sz="1100">
                <a:latin typeface="Times New Roman"/>
                <a:cs typeface="Times New Roman"/>
              </a:rPr>
              <a:t>to  </a:t>
            </a:r>
            <a:r>
              <a:rPr dirty="0" sz="1100" spc="-10">
                <a:latin typeface="Times New Roman"/>
                <a:cs typeface="Times New Roman"/>
              </a:rPr>
              <a:t>stocks </a:t>
            </a:r>
            <a:r>
              <a:rPr dirty="0" sz="1100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10">
                <a:latin typeface="Times New Roman"/>
                <a:cs typeface="Times New Roman"/>
              </a:rPr>
              <a:t>current return basis. Based </a:t>
            </a:r>
            <a:r>
              <a:rPr dirty="0" sz="1100">
                <a:latin typeface="Times New Roman"/>
                <a:cs typeface="Times New Roman"/>
              </a:rPr>
              <a:t>on </a:t>
            </a:r>
            <a:r>
              <a:rPr dirty="0" sz="1100" spc="-5">
                <a:latin typeface="Times New Roman"/>
                <a:cs typeface="Times New Roman"/>
              </a:rPr>
              <a:t>these </a:t>
            </a:r>
            <a:r>
              <a:rPr dirty="0" sz="1100" spc="-10">
                <a:latin typeface="Times New Roman"/>
                <a:cs typeface="Times New Roman"/>
              </a:rPr>
              <a:t>relationships,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an </a:t>
            </a:r>
            <a:r>
              <a:rPr dirty="0" sz="1100" spc="-5">
                <a:latin typeface="Times New Roman"/>
                <a:cs typeface="Times New Roman"/>
              </a:rPr>
              <a:t>inverse </a:t>
            </a:r>
            <a:r>
              <a:rPr dirty="0" sz="1100" spc="-10">
                <a:latin typeface="Times New Roman"/>
                <a:cs typeface="Times New Roman"/>
              </a:rPr>
              <a:t>relationship between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74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595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80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9715" cy="448437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11430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>
                <a:latin typeface="Times New Roman"/>
                <a:cs typeface="Times New Roman"/>
              </a:rPr>
              <a:t>P/E </a:t>
            </a:r>
            <a:r>
              <a:rPr dirty="0" sz="1100" spc="-10">
                <a:latin typeface="Times New Roman"/>
                <a:cs typeface="Times New Roman"/>
              </a:rPr>
              <a:t>ratios </a:t>
            </a:r>
            <a:r>
              <a:rPr dirty="0" sz="1100">
                <a:latin typeface="Times New Roman"/>
                <a:cs typeface="Times New Roman"/>
              </a:rPr>
              <a:t>and </a:t>
            </a:r>
            <a:r>
              <a:rPr dirty="0" sz="1100" spc="-10">
                <a:latin typeface="Times New Roman"/>
                <a:cs typeface="Times New Roman"/>
              </a:rPr>
              <a:t>interest rates-is </a:t>
            </a:r>
            <a:r>
              <a:rPr dirty="0" sz="1100">
                <a:latin typeface="Times New Roman"/>
                <a:cs typeface="Times New Roman"/>
              </a:rPr>
              <a:t>to be </a:t>
            </a:r>
            <a:r>
              <a:rPr dirty="0" sz="1100" spc="-10">
                <a:latin typeface="Times New Roman"/>
                <a:cs typeface="Times New Roman"/>
              </a:rPr>
              <a:t>expected.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-10">
                <a:latin typeface="Times New Roman"/>
                <a:cs typeface="Times New Roman"/>
              </a:rPr>
              <a:t>interest </a:t>
            </a:r>
            <a:r>
              <a:rPr dirty="0" sz="1100" spc="-5">
                <a:latin typeface="Times New Roman"/>
                <a:cs typeface="Times New Roman"/>
              </a:rPr>
              <a:t>rates rise </a:t>
            </a:r>
            <a:r>
              <a:rPr dirty="0" sz="1100" spc="-10">
                <a:latin typeface="Times New Roman"/>
                <a:cs typeface="Times New Roman"/>
              </a:rPr>
              <a:t>(decline), </a:t>
            </a:r>
            <a:r>
              <a:rPr dirty="0" sz="1100" spc="-5">
                <a:latin typeface="Times New Roman"/>
                <a:cs typeface="Times New Roman"/>
              </a:rPr>
              <a:t>other things </a:t>
            </a:r>
            <a:r>
              <a:rPr dirty="0" sz="1100" spc="-10">
                <a:latin typeface="Times New Roman"/>
                <a:cs typeface="Times New Roman"/>
              </a:rPr>
              <a:t>being  </a:t>
            </a:r>
            <a:r>
              <a:rPr dirty="0" sz="1100" spc="-5">
                <a:latin typeface="Times New Roman"/>
                <a:cs typeface="Times New Roman"/>
              </a:rPr>
              <a:t>equal, </a:t>
            </a:r>
            <a:r>
              <a:rPr dirty="0" sz="1100">
                <a:latin typeface="Times New Roman"/>
                <a:cs typeface="Times New Roman"/>
              </a:rPr>
              <a:t>P/E </a:t>
            </a:r>
            <a:r>
              <a:rPr dirty="0" sz="1100" spc="-10">
                <a:latin typeface="Times New Roman"/>
                <a:cs typeface="Times New Roman"/>
              </a:rPr>
              <a:t>ratios </a:t>
            </a:r>
            <a:r>
              <a:rPr dirty="0" sz="1100">
                <a:latin typeface="Times New Roman"/>
                <a:cs typeface="Times New Roman"/>
              </a:rPr>
              <a:t>should decline</a:t>
            </a:r>
            <a:r>
              <a:rPr dirty="0" sz="1100" spc="-11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(rise).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Which Approach </a:t>
            </a:r>
            <a:r>
              <a:rPr dirty="0" sz="1100" spc="5" b="1">
                <a:latin typeface="Times New Roman"/>
                <a:cs typeface="Times New Roman"/>
              </a:rPr>
              <a:t>to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Use?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have described the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>
                <a:latin typeface="Times New Roman"/>
                <a:cs typeface="Times New Roman"/>
              </a:rPr>
              <a:t>most often </a:t>
            </a:r>
            <a:r>
              <a:rPr dirty="0" sz="1100" spc="5">
                <a:latin typeface="Times New Roman"/>
                <a:cs typeface="Times New Roman"/>
              </a:rPr>
              <a:t>used approaches in fundamental </a:t>
            </a:r>
            <a:r>
              <a:rPr dirty="0" sz="1100">
                <a:latin typeface="Times New Roman"/>
                <a:cs typeface="Times New Roman"/>
              </a:rPr>
              <a:t>analysis, </a:t>
            </a:r>
            <a:r>
              <a:rPr dirty="0" sz="1100" spc="-35">
                <a:latin typeface="Times New Roman"/>
                <a:cs typeface="Times New Roman"/>
              </a:rPr>
              <a:t>discounted  cash-flow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techniques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and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relative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valuation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techniques.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Which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should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be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used?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theory,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discounted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cash-flow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approach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correct,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logical,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and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sound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position.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Conceptually,  </a:t>
            </a:r>
            <a:r>
              <a:rPr dirty="0" sz="1100" spc="-20">
                <a:latin typeface="Times New Roman"/>
                <a:cs typeface="Times New Roman"/>
              </a:rPr>
              <a:t>the best </a:t>
            </a:r>
            <a:r>
              <a:rPr dirty="0" sz="1100" spc="-25">
                <a:latin typeface="Times New Roman"/>
                <a:cs typeface="Times New Roman"/>
              </a:rPr>
              <a:t>estimate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current </a:t>
            </a:r>
            <a:r>
              <a:rPr dirty="0" sz="1100" spc="-20">
                <a:latin typeface="Times New Roman"/>
                <a:cs typeface="Times New Roman"/>
              </a:rPr>
              <a:t>value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company's </a:t>
            </a:r>
            <a:r>
              <a:rPr dirty="0" sz="1100" spc="-20">
                <a:latin typeface="Times New Roman"/>
                <a:cs typeface="Times New Roman"/>
              </a:rPr>
              <a:t>common stock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present </a:t>
            </a:r>
            <a:r>
              <a:rPr dirty="0" sz="1100" spc="-10">
                <a:latin typeface="Times New Roman"/>
                <a:cs typeface="Times New Roman"/>
              </a:rPr>
              <a:t>value of the  </a:t>
            </a:r>
            <a:r>
              <a:rPr dirty="0" sz="1100" spc="-20">
                <a:latin typeface="Times New Roman"/>
                <a:cs typeface="Times New Roman"/>
              </a:rPr>
              <a:t>(estimated) </a:t>
            </a:r>
            <a:r>
              <a:rPr dirty="0" sz="1100" spc="-15">
                <a:latin typeface="Times New Roman"/>
                <a:cs typeface="Times New Roman"/>
              </a:rPr>
              <a:t>cash flows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5">
                <a:latin typeface="Times New Roman"/>
                <a:cs typeface="Times New Roman"/>
              </a:rPr>
              <a:t>be </a:t>
            </a:r>
            <a:r>
              <a:rPr dirty="0" sz="1100" spc="-20">
                <a:latin typeface="Times New Roman"/>
                <a:cs typeface="Times New Roman"/>
              </a:rPr>
              <a:t>generated </a:t>
            </a:r>
            <a:r>
              <a:rPr dirty="0" sz="1100" spc="-10">
                <a:latin typeface="Times New Roman"/>
                <a:cs typeface="Times New Roman"/>
              </a:rPr>
              <a:t>by </a:t>
            </a:r>
            <a:r>
              <a:rPr dirty="0" sz="1100" spc="-20">
                <a:latin typeface="Times New Roman"/>
                <a:cs typeface="Times New Roman"/>
              </a:rPr>
              <a:t>that </a:t>
            </a:r>
            <a:r>
              <a:rPr dirty="0" sz="1100" spc="-15">
                <a:latin typeface="Times New Roman"/>
                <a:cs typeface="Times New Roman"/>
              </a:rPr>
              <a:t>company. </a:t>
            </a:r>
            <a:r>
              <a:rPr dirty="0" sz="1100" spc="-20">
                <a:latin typeface="Times New Roman"/>
                <a:cs typeface="Times New Roman"/>
              </a:rPr>
              <a:t>However, </a:t>
            </a:r>
            <a:r>
              <a:rPr dirty="0" sz="1100" spc="-15">
                <a:latin typeface="Times New Roman"/>
                <a:cs typeface="Times New Roman"/>
              </a:rPr>
              <a:t>some </a:t>
            </a:r>
            <a:r>
              <a:rPr dirty="0" sz="1100" spc="-20">
                <a:latin typeface="Times New Roman"/>
                <a:cs typeface="Times New Roman"/>
              </a:rPr>
              <a:t>analysts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25">
                <a:latin typeface="Times New Roman"/>
                <a:cs typeface="Times New Roman"/>
              </a:rPr>
              <a:t>investors  </a:t>
            </a:r>
            <a:r>
              <a:rPr dirty="0" sz="1100" spc="-20">
                <a:latin typeface="Times New Roman"/>
                <a:cs typeface="Times New Roman"/>
              </a:rPr>
              <a:t>feel that this model </a:t>
            </a:r>
            <a:r>
              <a:rPr dirty="0" sz="1100" spc="-15">
                <a:latin typeface="Times New Roman"/>
                <a:cs typeface="Times New Roman"/>
              </a:rPr>
              <a:t>is </a:t>
            </a:r>
            <a:r>
              <a:rPr dirty="0" sz="1100" spc="-25">
                <a:latin typeface="Times New Roman"/>
                <a:cs typeface="Times New Roman"/>
              </a:rPr>
              <a:t>unrealistic. </a:t>
            </a:r>
            <a:r>
              <a:rPr dirty="0" sz="1100" spc="-20">
                <a:latin typeface="Times New Roman"/>
                <a:cs typeface="Times New Roman"/>
              </a:rPr>
              <a:t>After all; </a:t>
            </a:r>
            <a:r>
              <a:rPr dirty="0" sz="1100" spc="-15">
                <a:latin typeface="Times New Roman"/>
                <a:cs typeface="Times New Roman"/>
              </a:rPr>
              <a:t>they </a:t>
            </a:r>
            <a:r>
              <a:rPr dirty="0" sz="1100" spc="-25">
                <a:latin typeface="Times New Roman"/>
                <a:cs typeface="Times New Roman"/>
              </a:rPr>
              <a:t>argue, </a:t>
            </a:r>
            <a:r>
              <a:rPr dirty="0" sz="1100" spc="-15">
                <a:latin typeface="Times New Roman"/>
                <a:cs typeface="Times New Roman"/>
              </a:rPr>
              <a:t>with regard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5">
                <a:latin typeface="Times New Roman"/>
                <a:cs typeface="Times New Roman"/>
              </a:rPr>
              <a:t>DDM, </a:t>
            </a:r>
            <a:r>
              <a:rPr dirty="0" sz="1100">
                <a:latin typeface="Times New Roman"/>
                <a:cs typeface="Times New Roman"/>
              </a:rPr>
              <a:t>no </a:t>
            </a:r>
            <a:r>
              <a:rPr dirty="0" sz="1100" spc="-10">
                <a:latin typeface="Times New Roman"/>
                <a:cs typeface="Times New Roman"/>
              </a:rPr>
              <a:t>one can  </a:t>
            </a:r>
            <a:r>
              <a:rPr dirty="0" sz="1100" spc="-20">
                <a:latin typeface="Times New Roman"/>
                <a:cs typeface="Times New Roman"/>
              </a:rPr>
              <a:t>forecast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dividends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into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the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distant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future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with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very</a:t>
            </a:r>
            <a:r>
              <a:rPr dirty="0" sz="1100" spc="-12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much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accuracy.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Technically,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model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calls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for  an-estimate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all </a:t>
            </a:r>
            <a:r>
              <a:rPr dirty="0" sz="1100" spc="-20">
                <a:latin typeface="Times New Roman"/>
                <a:cs typeface="Times New Roman"/>
              </a:rPr>
              <a:t>dividends </a:t>
            </a:r>
            <a:r>
              <a:rPr dirty="0" sz="1100" spc="-10">
                <a:latin typeface="Times New Roman"/>
                <a:cs typeface="Times New Roman"/>
              </a:rPr>
              <a:t>from </a:t>
            </a:r>
            <a:r>
              <a:rPr dirty="0" sz="1100" spc="-5">
                <a:latin typeface="Times New Roman"/>
                <a:cs typeface="Times New Roman"/>
              </a:rPr>
              <a:t>now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infinity, </a:t>
            </a:r>
            <a:r>
              <a:rPr dirty="0" sz="1100" spc="-15">
                <a:latin typeface="Times New Roman"/>
                <a:cs typeface="Times New Roman"/>
              </a:rPr>
              <a:t>which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 spc="-5">
                <a:latin typeface="Times New Roman"/>
                <a:cs typeface="Times New Roman"/>
              </a:rPr>
              <a:t>an </a:t>
            </a:r>
            <a:r>
              <a:rPr dirty="0" sz="1100" spc="-20">
                <a:latin typeface="Times New Roman"/>
                <a:cs typeface="Times New Roman"/>
              </a:rPr>
              <a:t>impossible task. Finally, </a:t>
            </a:r>
            <a:r>
              <a:rPr dirty="0" sz="1100" spc="-25">
                <a:latin typeface="Times New Roman"/>
                <a:cs typeface="Times New Roman"/>
              </a:rPr>
              <a:t>many  </a:t>
            </a:r>
            <a:r>
              <a:rPr dirty="0" sz="1100" spc="-20">
                <a:latin typeface="Times New Roman"/>
                <a:cs typeface="Times New Roman"/>
              </a:rPr>
              <a:t>investors </a:t>
            </a:r>
            <a:r>
              <a:rPr dirty="0" sz="1100" spc="-10">
                <a:latin typeface="Times New Roman"/>
                <a:cs typeface="Times New Roman"/>
              </a:rPr>
              <a:t>want </a:t>
            </a:r>
            <a:r>
              <a:rPr dirty="0" sz="1100" spc="-20">
                <a:latin typeface="Times New Roman"/>
                <a:cs typeface="Times New Roman"/>
              </a:rPr>
              <a:t>capital </a:t>
            </a:r>
            <a:r>
              <a:rPr dirty="0" sz="1100" spc="-15">
                <a:latin typeface="Times New Roman"/>
                <a:cs typeface="Times New Roman"/>
              </a:rPr>
              <a:t>gains and </a:t>
            </a:r>
            <a:r>
              <a:rPr dirty="0" sz="1100" spc="-10">
                <a:latin typeface="Times New Roman"/>
                <a:cs typeface="Times New Roman"/>
              </a:rPr>
              <a:t>not </a:t>
            </a:r>
            <a:r>
              <a:rPr dirty="0" sz="1100" spc="-30">
                <a:latin typeface="Times New Roman"/>
                <a:cs typeface="Times New Roman"/>
              </a:rPr>
              <a:t>dividends, </a:t>
            </a:r>
            <a:r>
              <a:rPr dirty="0" sz="1100" spc="-10">
                <a:latin typeface="Times New Roman"/>
                <a:cs typeface="Times New Roman"/>
              </a:rPr>
              <a:t>so </a:t>
            </a:r>
            <a:r>
              <a:rPr dirty="0" sz="1100" spc="-20">
                <a:latin typeface="Times New Roman"/>
                <a:cs typeface="Times New Roman"/>
              </a:rPr>
              <a:t>for some </a:t>
            </a:r>
            <a:r>
              <a:rPr dirty="0" sz="1100" spc="-25">
                <a:latin typeface="Times New Roman"/>
                <a:cs typeface="Times New Roman"/>
              </a:rPr>
              <a:t>investors focusing solely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25">
                <a:latin typeface="Times New Roman"/>
                <a:cs typeface="Times New Roman"/>
              </a:rPr>
              <a:t>dividends  </a:t>
            </a:r>
            <a:r>
              <a:rPr dirty="0" sz="1100" spc="-15">
                <a:latin typeface="Times New Roman"/>
                <a:cs typeface="Times New Roman"/>
              </a:rPr>
              <a:t>is not</a:t>
            </a:r>
            <a:r>
              <a:rPr dirty="0" sz="1100" spc="-13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desirable.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previous </a:t>
            </a:r>
            <a:r>
              <a:rPr dirty="0" sz="1100" spc="-20">
                <a:latin typeface="Times New Roman"/>
                <a:cs typeface="Times New Roman"/>
              </a:rPr>
              <a:t>discussion </a:t>
            </a:r>
            <a:r>
              <a:rPr dirty="0" sz="1100" spc="-15">
                <a:latin typeface="Times New Roman"/>
                <a:cs typeface="Times New Roman"/>
              </a:rPr>
              <a:t>dealt with these </a:t>
            </a:r>
            <a:r>
              <a:rPr dirty="0" sz="1100" spc="-20">
                <a:latin typeface="Times New Roman"/>
                <a:cs typeface="Times New Roman"/>
              </a:rPr>
              <a:t>objections </a:t>
            </a:r>
            <a:r>
              <a:rPr dirty="0" sz="1100" spc="-15">
                <a:latin typeface="Times New Roman"/>
                <a:cs typeface="Times New Roman"/>
              </a:rPr>
              <a:t>that </a:t>
            </a:r>
            <a:r>
              <a:rPr dirty="0" sz="1100" spc="-10">
                <a:latin typeface="Times New Roman"/>
                <a:cs typeface="Times New Roman"/>
              </a:rPr>
              <a:t>some </a:t>
            </a:r>
            <a:r>
              <a:rPr dirty="0" sz="1100" spc="-20">
                <a:latin typeface="Times New Roman"/>
                <a:cs typeface="Times New Roman"/>
              </a:rPr>
              <a:t>raise </a:t>
            </a:r>
            <a:r>
              <a:rPr dirty="0" sz="1100" spc="-15">
                <a:latin typeface="Times New Roman"/>
                <a:cs typeface="Times New Roman"/>
              </a:rPr>
              <a:t>about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dividend discount  model.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Can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you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respond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to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these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objections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based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on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this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discussion?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-15">
                <a:latin typeface="Times New Roman"/>
                <a:cs typeface="Times New Roman"/>
              </a:rPr>
              <a:t>Possibly </a:t>
            </a:r>
            <a:r>
              <a:rPr dirty="0" sz="1100" spc="-10">
                <a:latin typeface="Times New Roman"/>
                <a:cs typeface="Times New Roman"/>
              </a:rPr>
              <a:t>because </a:t>
            </a:r>
            <a:r>
              <a:rPr dirty="0" sz="1100" spc="-5">
                <a:latin typeface="Times New Roman"/>
                <a:cs typeface="Times New Roman"/>
              </a:rPr>
              <a:t>of the </a:t>
            </a:r>
            <a:r>
              <a:rPr dirty="0" sz="1100" spc="-15">
                <a:latin typeface="Times New Roman"/>
                <a:cs typeface="Times New Roman"/>
              </a:rPr>
              <a:t>objections </a:t>
            </a:r>
            <a:r>
              <a:rPr dirty="0" sz="1100" spc="-5">
                <a:latin typeface="Times New Roman"/>
                <a:cs typeface="Times New Roman"/>
              </a:rPr>
              <a:t>to the </a:t>
            </a:r>
            <a:r>
              <a:rPr dirty="0" sz="1100" spc="-15">
                <a:latin typeface="Times New Roman"/>
                <a:cs typeface="Times New Roman"/>
              </a:rPr>
              <a:t>dividend discount </a:t>
            </a:r>
            <a:r>
              <a:rPr dirty="0" sz="1100" spc="-10">
                <a:latin typeface="Times New Roman"/>
                <a:cs typeface="Times New Roman"/>
              </a:rPr>
              <a:t>model </a:t>
            </a:r>
            <a:r>
              <a:rPr dirty="0" sz="1100" spc="-15">
                <a:latin typeface="Times New Roman"/>
                <a:cs typeface="Times New Roman"/>
              </a:rPr>
              <a:t>cited </a:t>
            </a:r>
            <a:r>
              <a:rPr dirty="0" sz="1100" spc="-10">
                <a:latin typeface="Times New Roman"/>
                <a:cs typeface="Times New Roman"/>
              </a:rPr>
              <a:t>here, </a:t>
            </a:r>
            <a:r>
              <a:rPr dirty="0" sz="1100" spc="-5">
                <a:latin typeface="Times New Roman"/>
                <a:cs typeface="Times New Roman"/>
              </a:rPr>
              <a:t>or </a:t>
            </a:r>
            <a:r>
              <a:rPr dirty="0" sz="1100" spc="-25">
                <a:latin typeface="Times New Roman"/>
                <a:cs typeface="Times New Roman"/>
              </a:rPr>
              <a:t>possibly </a:t>
            </a:r>
            <a:r>
              <a:rPr dirty="0" sz="1100" spc="-30">
                <a:latin typeface="Times New Roman"/>
                <a:cs typeface="Times New Roman"/>
              </a:rPr>
              <a:t>because  </a:t>
            </a:r>
            <a:r>
              <a:rPr dirty="0" sz="1100" spc="-15">
                <a:latin typeface="Times New Roman"/>
                <a:cs typeface="Times New Roman"/>
              </a:rPr>
              <a:t>it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easier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to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use,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relative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valuation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techniques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such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earnings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multiplier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or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P/E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model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remain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-25">
                <a:latin typeface="Times New Roman"/>
                <a:cs typeface="Times New Roman"/>
              </a:rPr>
              <a:t>popular approach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30">
                <a:latin typeface="Times New Roman"/>
                <a:cs typeface="Times New Roman"/>
              </a:rPr>
              <a:t>valuation. </a:t>
            </a:r>
            <a:r>
              <a:rPr dirty="0" sz="1100" spc="-20">
                <a:latin typeface="Times New Roman"/>
                <a:cs typeface="Times New Roman"/>
              </a:rPr>
              <a:t>They </a:t>
            </a:r>
            <a:r>
              <a:rPr dirty="0" sz="1100" spc="-15">
                <a:latin typeface="Times New Roman"/>
                <a:cs typeface="Times New Roman"/>
              </a:rPr>
              <a:t>are </a:t>
            </a:r>
            <a:r>
              <a:rPr dirty="0" sz="1100" spc="-20">
                <a:latin typeface="Times New Roman"/>
                <a:cs typeface="Times New Roman"/>
              </a:rPr>
              <a:t>less </a:t>
            </a:r>
            <a:r>
              <a:rPr dirty="0" sz="1100" spc="-30">
                <a:latin typeface="Times New Roman"/>
                <a:cs typeface="Times New Roman"/>
              </a:rPr>
              <a:t>sophisticated </a:t>
            </a:r>
            <a:r>
              <a:rPr dirty="0" sz="1100" spc="-25">
                <a:latin typeface="Times New Roman"/>
                <a:cs typeface="Times New Roman"/>
              </a:rPr>
              <a:t>less formal </a:t>
            </a:r>
            <a:r>
              <a:rPr dirty="0" sz="1100" spc="-15">
                <a:latin typeface="Times New Roman"/>
                <a:cs typeface="Times New Roman"/>
              </a:rPr>
              <a:t>and more </a:t>
            </a:r>
            <a:r>
              <a:rPr dirty="0" sz="1100" spc="-25">
                <a:latin typeface="Times New Roman"/>
                <a:cs typeface="Times New Roman"/>
              </a:rPr>
              <a:t>intuitive models. </a:t>
            </a:r>
            <a:r>
              <a:rPr dirty="0" sz="1100" spc="-30">
                <a:latin typeface="Times New Roman"/>
                <a:cs typeface="Times New Roman"/>
              </a:rPr>
              <a:t>In  </a:t>
            </a:r>
            <a:r>
              <a:rPr dirty="0" sz="1100" spc="-25">
                <a:latin typeface="Times New Roman"/>
                <a:cs typeface="Times New Roman"/>
              </a:rPr>
              <a:t>fact, understanding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P/E </a:t>
            </a:r>
            <a:r>
              <a:rPr dirty="0" sz="1100" spc="-20">
                <a:latin typeface="Times New Roman"/>
                <a:cs typeface="Times New Roman"/>
              </a:rPr>
              <a:t>model </a:t>
            </a:r>
            <a:r>
              <a:rPr dirty="0" sz="1100" spc="-15">
                <a:latin typeface="Times New Roman"/>
                <a:cs typeface="Times New Roman"/>
              </a:rPr>
              <a:t>can </a:t>
            </a:r>
            <a:r>
              <a:rPr dirty="0" sz="1100" spc="-20">
                <a:latin typeface="Times New Roman"/>
                <a:cs typeface="Times New Roman"/>
              </a:rPr>
              <a:t>help </a:t>
            </a:r>
            <a:r>
              <a:rPr dirty="0" sz="1100" spc="-25">
                <a:latin typeface="Times New Roman"/>
                <a:cs typeface="Times New Roman"/>
              </a:rPr>
              <a:t>investors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understand </a:t>
            </a:r>
            <a:r>
              <a:rPr dirty="0" sz="1100" spc="-10">
                <a:latin typeface="Times New Roman"/>
                <a:cs typeface="Times New Roman"/>
              </a:rPr>
              <a:t>the DDM. </a:t>
            </a:r>
            <a:r>
              <a:rPr dirty="0" sz="1100" spc="-20">
                <a:latin typeface="Times New Roman"/>
                <a:cs typeface="Times New Roman"/>
              </a:rPr>
              <a:t>Because </a:t>
            </a:r>
            <a:r>
              <a:rPr dirty="0" sz="1100" spc="-25">
                <a:latin typeface="Times New Roman"/>
                <a:cs typeface="Times New Roman"/>
              </a:rPr>
              <a:t>dividends  </a:t>
            </a:r>
            <a:r>
              <a:rPr dirty="0" sz="1100" spc="-15">
                <a:latin typeface="Times New Roman"/>
                <a:cs typeface="Times New Roman"/>
              </a:rPr>
              <a:t>are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paid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out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of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earnings,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investors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must,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estimate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growth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earnings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before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they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can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estimate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  </a:t>
            </a:r>
            <a:r>
              <a:rPr dirty="0" sz="1100" spc="-25">
                <a:latin typeface="Times New Roman"/>
                <a:cs typeface="Times New Roman"/>
              </a:rPr>
              <a:t>growth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dividends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or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dividends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themselves.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81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572391"/>
            <a:ext cx="5335905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6985">
              <a:lnSpc>
                <a:spcPts val="131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12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FUNDAMENTAL ANALYSIS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Ratio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Financial ratio analysis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fascinating topic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study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can teach us so much about  </a:t>
            </a:r>
            <a:r>
              <a:rPr dirty="0" sz="1100" spc="5">
                <a:latin typeface="Times New Roman"/>
                <a:cs typeface="Times New Roman"/>
              </a:rPr>
              <a:t>accounts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businesses. </a:t>
            </a:r>
            <a:r>
              <a:rPr dirty="0" sz="1100" spc="15">
                <a:latin typeface="Times New Roman"/>
                <a:cs typeface="Times New Roman"/>
              </a:rPr>
              <a:t>When we </a:t>
            </a:r>
            <a:r>
              <a:rPr dirty="0" sz="1100" spc="5">
                <a:latin typeface="Times New Roman"/>
                <a:cs typeface="Times New Roman"/>
              </a:rPr>
              <a:t>use ratio analysis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work </a:t>
            </a:r>
            <a:r>
              <a:rPr dirty="0" sz="1100" spc="5">
                <a:latin typeface="Times New Roman"/>
                <a:cs typeface="Times New Roman"/>
              </a:rPr>
              <a:t>out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profitable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business is,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tell if it </a:t>
            </a:r>
            <a:r>
              <a:rPr dirty="0" sz="1100" spc="10">
                <a:latin typeface="Times New Roman"/>
                <a:cs typeface="Times New Roman"/>
              </a:rPr>
              <a:t>has enough money to pay </a:t>
            </a:r>
            <a:r>
              <a:rPr dirty="0" sz="1100" spc="5">
                <a:latin typeface="Times New Roman"/>
                <a:cs typeface="Times New Roman"/>
              </a:rPr>
              <a:t>its bills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even </a:t>
            </a:r>
            <a:r>
              <a:rPr dirty="0" sz="1100" spc="5">
                <a:latin typeface="Times New Roman"/>
                <a:cs typeface="Times New Roman"/>
              </a:rPr>
              <a:t>tell </a:t>
            </a:r>
            <a:r>
              <a:rPr dirty="0" sz="1100" spc="10">
                <a:latin typeface="Times New Roman"/>
                <a:cs typeface="Times New Roman"/>
              </a:rPr>
              <a:t>whether  </a:t>
            </a:r>
            <a:r>
              <a:rPr dirty="0" sz="1100" spc="5">
                <a:latin typeface="Times New Roman"/>
                <a:cs typeface="Times New Roman"/>
              </a:rPr>
              <a:t>its shareholders should </a:t>
            </a:r>
            <a:r>
              <a:rPr dirty="0" sz="1100" spc="15">
                <a:latin typeface="Times New Roman"/>
                <a:cs typeface="Times New Roman"/>
              </a:rPr>
              <a:t>be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happy.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Ratio analysis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also help </a:t>
            </a:r>
            <a:r>
              <a:rPr dirty="0" sz="1100" spc="1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check whether a </a:t>
            </a:r>
            <a:r>
              <a:rPr dirty="0" sz="1100" spc="5">
                <a:latin typeface="Times New Roman"/>
                <a:cs typeface="Times New Roman"/>
              </a:rPr>
              <a:t>business is </a:t>
            </a:r>
            <a:r>
              <a:rPr dirty="0" sz="1100" spc="10">
                <a:latin typeface="Times New Roman"/>
                <a:cs typeface="Times New Roman"/>
              </a:rPr>
              <a:t>doing </a:t>
            </a:r>
            <a:r>
              <a:rPr dirty="0" sz="1100" spc="5">
                <a:latin typeface="Times New Roman"/>
                <a:cs typeface="Times New Roman"/>
              </a:rPr>
              <a:t>better this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>
                <a:latin typeface="Times New Roman"/>
                <a:cs typeface="Times New Roman"/>
              </a:rPr>
              <a:t>it 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year; and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tell </a:t>
            </a:r>
            <a:r>
              <a:rPr dirty="0" sz="1100" spc="1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if our business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doing better or </a:t>
            </a:r>
            <a:r>
              <a:rPr dirty="0" sz="1100" spc="10">
                <a:latin typeface="Times New Roman"/>
                <a:cs typeface="Times New Roman"/>
              </a:rPr>
              <a:t>worse than </a:t>
            </a:r>
            <a:r>
              <a:rPr dirty="0" sz="1100" spc="5">
                <a:latin typeface="Times New Roman"/>
                <a:cs typeface="Times New Roman"/>
              </a:rPr>
              <a:t>other businesses  doing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selling </a:t>
            </a:r>
            <a:r>
              <a:rPr dirty="0" sz="1100" spc="10">
                <a:latin typeface="Times New Roman"/>
                <a:cs typeface="Times New Roman"/>
              </a:rPr>
              <a:t>the same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 addition to ratio analysis being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an accounting and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studies syllabus,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very useful thing to </a:t>
            </a:r>
            <a:r>
              <a:rPr dirty="0" sz="1100" spc="15">
                <a:latin typeface="Times New Roman"/>
                <a:cs typeface="Times New Roman"/>
              </a:rPr>
              <a:t>know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anyway.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</a:t>
            </a:r>
            <a:r>
              <a:rPr dirty="0" sz="1100" spc="10">
                <a:latin typeface="Times New Roman"/>
                <a:cs typeface="Times New Roman"/>
              </a:rPr>
              <a:t>layout </a:t>
            </a:r>
            <a:r>
              <a:rPr dirty="0" sz="1100" spc="5">
                <a:latin typeface="Times New Roman"/>
                <a:cs typeface="Times New Roman"/>
              </a:rPr>
              <a:t>of this section is as follows: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begin </a:t>
            </a:r>
            <a:r>
              <a:rPr dirty="0" sz="1100" spc="15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asking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question, </a:t>
            </a:r>
            <a:r>
              <a:rPr dirty="0" sz="1100" spc="10">
                <a:latin typeface="Times New Roman"/>
                <a:cs typeface="Times New Roman"/>
              </a:rPr>
              <a:t>what  do we want </a:t>
            </a:r>
            <a:r>
              <a:rPr dirty="0" sz="1100" spc="5">
                <a:latin typeface="Times New Roman"/>
                <a:cs typeface="Times New Roman"/>
              </a:rPr>
              <a:t>ratio analysis to tell us? Then,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try 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with it? This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important question.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answer </a:t>
            </a:r>
            <a:r>
              <a:rPr dirty="0" sz="1100" spc="5">
                <a:latin typeface="Times New Roman"/>
                <a:cs typeface="Times New Roman"/>
              </a:rPr>
              <a:t>to that question then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make a </a:t>
            </a:r>
            <a:r>
              <a:rPr dirty="0" sz="1100" spc="5">
                <a:latin typeface="Times New Roman"/>
                <a:cs typeface="Times New Roman"/>
              </a:rPr>
              <a:t>list of all 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ratios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might use: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list </a:t>
            </a:r>
            <a:r>
              <a:rPr dirty="0" sz="1100" spc="10">
                <a:latin typeface="Times New Roman"/>
                <a:cs typeface="Times New Roman"/>
              </a:rPr>
              <a:t>them and give the formula </a:t>
            </a:r>
            <a:r>
              <a:rPr dirty="0" sz="1100" spc="5">
                <a:latin typeface="Times New Roman"/>
                <a:cs typeface="Times New Roman"/>
              </a:rPr>
              <a:t>for each of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Once we have </a:t>
            </a:r>
            <a:r>
              <a:rPr dirty="0" sz="1100" spc="5">
                <a:latin typeface="Times New Roman"/>
                <a:cs typeface="Times New Roman"/>
              </a:rPr>
              <a:t>discovered all of the ratios that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we 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know how </a:t>
            </a:r>
            <a:r>
              <a:rPr dirty="0" sz="1100" spc="5">
                <a:latin typeface="Times New Roman"/>
                <a:cs typeface="Times New Roman"/>
              </a:rPr>
              <a:t>to use  them, </a:t>
            </a:r>
            <a:r>
              <a:rPr dirty="0" sz="1100" spc="10">
                <a:latin typeface="Times New Roman"/>
                <a:cs typeface="Times New Roman"/>
              </a:rPr>
              <a:t>who might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5">
                <a:latin typeface="Times New Roman"/>
                <a:cs typeface="Times New Roman"/>
              </a:rPr>
              <a:t>them </a:t>
            </a:r>
            <a:r>
              <a:rPr dirty="0" sz="1100" spc="10">
                <a:latin typeface="Times New Roman"/>
                <a:cs typeface="Times New Roman"/>
              </a:rPr>
              <a:t>and what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will it help </a:t>
            </a:r>
            <a:r>
              <a:rPr dirty="0" sz="1100" spc="10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answer </a:t>
            </a:r>
            <a:r>
              <a:rPr dirty="0" sz="1100" spc="5">
                <a:latin typeface="Times New Roman"/>
                <a:cs typeface="Times New Roman"/>
              </a:rPr>
              <a:t>the question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asked </a:t>
            </a:r>
            <a:r>
              <a:rPr dirty="0" sz="1100" spc="5">
                <a:latin typeface="Times New Roman"/>
                <a:cs typeface="Times New Roman"/>
              </a:rPr>
              <a:t>at 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beginning?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stage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will have an </a:t>
            </a:r>
            <a:r>
              <a:rPr dirty="0" sz="1100" spc="5">
                <a:latin typeface="Times New Roman"/>
                <a:cs typeface="Times New Roman"/>
              </a:rPr>
              <a:t>overall picture of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ratio analysis is, </a:t>
            </a:r>
            <a:r>
              <a:rPr dirty="0" sz="1100" spc="10">
                <a:latin typeface="Times New Roman"/>
                <a:cs typeface="Times New Roman"/>
              </a:rPr>
              <a:t>who uses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ratios </a:t>
            </a:r>
            <a:r>
              <a:rPr dirty="0" sz="1100" spc="10">
                <a:latin typeface="Times New Roman"/>
                <a:cs typeface="Times New Roman"/>
              </a:rPr>
              <a:t>they 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able to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>
                <a:latin typeface="Times New Roman"/>
                <a:cs typeface="Times New Roman"/>
              </a:rPr>
              <a:t>it. </a:t>
            </a:r>
            <a:r>
              <a:rPr dirty="0" sz="1100" spc="1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that's left to </a:t>
            </a:r>
            <a:r>
              <a:rPr dirty="0" sz="1100" spc="10">
                <a:latin typeface="Times New Roman"/>
                <a:cs typeface="Times New Roman"/>
              </a:rPr>
              <a:t>do then </a:t>
            </a:r>
            <a:r>
              <a:rPr dirty="0" sz="1100" spc="5">
                <a:latin typeface="Times New Roman"/>
                <a:cs typeface="Times New Roman"/>
              </a:rPr>
              <a:t>is to 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ratios; </a:t>
            </a:r>
            <a:r>
              <a:rPr dirty="0" sz="1100" spc="10">
                <a:latin typeface="Times New Roman"/>
                <a:cs typeface="Times New Roman"/>
              </a:rPr>
              <a:t>and 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that step- by-step, </a:t>
            </a:r>
            <a:r>
              <a:rPr dirty="0" sz="1100" spc="10">
                <a:latin typeface="Times New Roman"/>
                <a:cs typeface="Times New Roman"/>
              </a:rPr>
              <a:t>one by</a:t>
            </a:r>
            <a:r>
              <a:rPr dirty="0" sz="1100" spc="5">
                <a:latin typeface="Times New Roman"/>
                <a:cs typeface="Times New Roman"/>
              </a:rPr>
              <a:t> one.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762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end of </a:t>
            </a:r>
            <a:r>
              <a:rPr dirty="0" sz="1100" spc="5">
                <a:latin typeface="Times New Roman"/>
                <a:cs typeface="Times New Roman"/>
              </a:rPr>
              <a:t>this section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every </a:t>
            </a:r>
            <a:r>
              <a:rPr dirty="0" sz="1100" spc="5">
                <a:latin typeface="Times New Roman"/>
                <a:cs typeface="Times New Roman"/>
              </a:rPr>
              <a:t>ratio several </a:t>
            </a:r>
            <a:r>
              <a:rPr dirty="0" sz="1100" spc="10">
                <a:latin typeface="Times New Roman"/>
                <a:cs typeface="Times New Roman"/>
              </a:rPr>
              <a:t>times and we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experts  at using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understanding </a:t>
            </a:r>
            <a:r>
              <a:rPr dirty="0" sz="1100" spc="10">
                <a:latin typeface="Times New Roman"/>
                <a:cs typeface="Times New Roman"/>
              </a:rPr>
              <a:t>what they </a:t>
            </a:r>
            <a:r>
              <a:rPr dirty="0" sz="1100">
                <a:latin typeface="Times New Roman"/>
                <a:cs typeface="Times New Roman"/>
              </a:rPr>
              <a:t>tell </a:t>
            </a:r>
            <a:r>
              <a:rPr dirty="0" sz="1100" spc="5">
                <a:latin typeface="Times New Roman"/>
                <a:cs typeface="Times New Roman"/>
              </a:rPr>
              <a:t>us.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LIQUIDITY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RATIOS: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1. The Current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ratio is also </a:t>
            </a:r>
            <a:r>
              <a:rPr dirty="0" sz="1100" spc="10">
                <a:latin typeface="Times New Roman"/>
                <a:cs typeface="Times New Roman"/>
              </a:rPr>
              <a:t>known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working </a:t>
            </a:r>
            <a:r>
              <a:rPr dirty="0" sz="1100" spc="5" b="1">
                <a:latin typeface="Times New Roman"/>
                <a:cs typeface="Times New Roman"/>
              </a:rPr>
              <a:t>capital ratio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normally presented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real ratio.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formula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calculate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ratio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Current Ratio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Current </a:t>
            </a:r>
            <a:r>
              <a:rPr dirty="0" sz="1100" spc="5" b="1">
                <a:latin typeface="Times New Roman"/>
                <a:cs typeface="Times New Roman"/>
              </a:rPr>
              <a:t>Assets / </a:t>
            </a:r>
            <a:r>
              <a:rPr dirty="0" sz="1100" spc="10" b="1">
                <a:latin typeface="Times New Roman"/>
                <a:cs typeface="Times New Roman"/>
              </a:rPr>
              <a:t>Current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Liabilities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ratio is mainly used to give an </a:t>
            </a:r>
            <a:r>
              <a:rPr dirty="0" sz="1100" spc="10">
                <a:latin typeface="Times New Roman"/>
                <a:cs typeface="Times New Roman"/>
              </a:rPr>
              <a:t>idea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company's </a:t>
            </a:r>
            <a:r>
              <a:rPr dirty="0" sz="1100" spc="5">
                <a:latin typeface="Times New Roman"/>
                <a:cs typeface="Times New Roman"/>
              </a:rPr>
              <a:t>ability to pay </a:t>
            </a:r>
            <a:r>
              <a:rPr dirty="0" sz="1100" spc="10">
                <a:latin typeface="Times New Roman"/>
                <a:cs typeface="Times New Roman"/>
              </a:rPr>
              <a:t>back </a:t>
            </a:r>
            <a:r>
              <a:rPr dirty="0" sz="1100" spc="5">
                <a:latin typeface="Times New Roman"/>
                <a:cs typeface="Times New Roman"/>
              </a:rPr>
              <a:t>its short-term  liabilities </a:t>
            </a:r>
            <a:r>
              <a:rPr dirty="0" sz="1100" spc="10">
                <a:latin typeface="Times New Roman"/>
                <a:cs typeface="Times New Roman"/>
              </a:rPr>
              <a:t>(debt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payables) with </a:t>
            </a:r>
            <a:r>
              <a:rPr dirty="0" sz="1100" spc="5">
                <a:latin typeface="Times New Roman"/>
                <a:cs typeface="Times New Roman"/>
              </a:rPr>
              <a:t>its short-term assets (cash, inventory, receivables).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higher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ratio, the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capable </a:t>
            </a:r>
            <a:r>
              <a:rPr dirty="0" sz="1100" spc="10">
                <a:latin typeface="Times New Roman"/>
                <a:cs typeface="Times New Roman"/>
              </a:rPr>
              <a:t>the company </a:t>
            </a:r>
            <a:r>
              <a:rPr dirty="0" sz="1100" spc="5">
                <a:latin typeface="Times New Roman"/>
                <a:cs typeface="Times New Roman"/>
              </a:rPr>
              <a:t>is of </a:t>
            </a:r>
            <a:r>
              <a:rPr dirty="0" sz="1100" spc="10">
                <a:latin typeface="Times New Roman"/>
                <a:cs typeface="Times New Roman"/>
              </a:rPr>
              <a:t>paying </a:t>
            </a:r>
            <a:r>
              <a:rPr dirty="0" sz="1100" spc="5">
                <a:latin typeface="Times New Roman"/>
                <a:cs typeface="Times New Roman"/>
              </a:rPr>
              <a:t>its obligations.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ratio  under </a:t>
            </a:r>
            <a:r>
              <a:rPr dirty="0" sz="1100" spc="10">
                <a:latin typeface="Times New Roman"/>
                <a:cs typeface="Times New Roman"/>
              </a:rPr>
              <a:t>1 </a:t>
            </a:r>
            <a:r>
              <a:rPr dirty="0" sz="1100" spc="5">
                <a:latin typeface="Times New Roman"/>
                <a:cs typeface="Times New Roman"/>
              </a:rPr>
              <a:t>suggests that </a:t>
            </a:r>
            <a:r>
              <a:rPr dirty="0" sz="1100" spc="10">
                <a:latin typeface="Times New Roman"/>
                <a:cs typeface="Times New Roman"/>
              </a:rPr>
              <a:t>the company would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unable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off its obligations if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came  </a:t>
            </a:r>
            <a:r>
              <a:rPr dirty="0" sz="1100" spc="10">
                <a:latin typeface="Times New Roman"/>
                <a:cs typeface="Times New Roman"/>
              </a:rPr>
              <a:t>due </a:t>
            </a:r>
            <a:r>
              <a:rPr dirty="0" sz="1100" spc="5">
                <a:latin typeface="Times New Roman"/>
                <a:cs typeface="Times New Roman"/>
              </a:rPr>
              <a:t>at that point. </a:t>
            </a:r>
            <a:r>
              <a:rPr dirty="0" sz="1100" spc="10">
                <a:latin typeface="Times New Roman"/>
                <a:cs typeface="Times New Roman"/>
              </a:rPr>
              <a:t>While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shows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is not in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financial health, it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not  necessarily </a:t>
            </a:r>
            <a:r>
              <a:rPr dirty="0" sz="1100" spc="10">
                <a:latin typeface="Times New Roman"/>
                <a:cs typeface="Times New Roman"/>
              </a:rPr>
              <a:t>mean </a:t>
            </a:r>
            <a:r>
              <a:rPr dirty="0" sz="1100" spc="5">
                <a:latin typeface="Times New Roman"/>
                <a:cs typeface="Times New Roman"/>
              </a:rPr>
              <a:t>that it will </a:t>
            </a:r>
            <a:r>
              <a:rPr dirty="0" sz="1100" spc="10">
                <a:latin typeface="Times New Roman"/>
                <a:cs typeface="Times New Roman"/>
              </a:rPr>
              <a:t>go </a:t>
            </a:r>
            <a:r>
              <a:rPr dirty="0" sz="1100" spc="5">
                <a:latin typeface="Times New Roman"/>
                <a:cs typeface="Times New Roman"/>
              </a:rPr>
              <a:t>bankrupt - as there </a:t>
            </a:r>
            <a:r>
              <a:rPr dirty="0" sz="1100" spc="10">
                <a:latin typeface="Times New Roman"/>
                <a:cs typeface="Times New Roman"/>
              </a:rPr>
              <a:t>are many ways </a:t>
            </a:r>
            <a:r>
              <a:rPr dirty="0" sz="1100" spc="5">
                <a:latin typeface="Times New Roman"/>
                <a:cs typeface="Times New Roman"/>
              </a:rPr>
              <a:t>to access </a:t>
            </a:r>
            <a:r>
              <a:rPr dirty="0" sz="1100" spc="10">
                <a:latin typeface="Times New Roman"/>
                <a:cs typeface="Times New Roman"/>
              </a:rPr>
              <a:t>financing –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definitely </a:t>
            </a:r>
            <a:r>
              <a:rPr dirty="0" sz="1100" spc="10">
                <a:latin typeface="Times New Roman"/>
                <a:cs typeface="Times New Roman"/>
              </a:rPr>
              <a:t>not a good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sign.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ratio can </a:t>
            </a:r>
            <a:r>
              <a:rPr dirty="0" sz="1100" spc="10">
                <a:latin typeface="Times New Roman"/>
                <a:cs typeface="Times New Roman"/>
              </a:rPr>
              <a:t>give a </a:t>
            </a:r>
            <a:r>
              <a:rPr dirty="0" sz="1100" spc="5">
                <a:latin typeface="Times New Roman"/>
                <a:cs typeface="Times New Roman"/>
              </a:rPr>
              <a:t>sense of the efficiency of </a:t>
            </a:r>
            <a:r>
              <a:rPr dirty="0" sz="1100" spc="10">
                <a:latin typeface="Times New Roman"/>
                <a:cs typeface="Times New Roman"/>
              </a:rPr>
              <a:t>a company's </a:t>
            </a:r>
            <a:r>
              <a:rPr dirty="0" sz="1100" spc="5">
                <a:latin typeface="Times New Roman"/>
                <a:cs typeface="Times New Roman"/>
              </a:rPr>
              <a:t>operating </a:t>
            </a:r>
            <a:r>
              <a:rPr dirty="0" sz="1100" spc="10">
                <a:latin typeface="Times New Roman"/>
                <a:cs typeface="Times New Roman"/>
              </a:rPr>
              <a:t>cycle </a:t>
            </a:r>
            <a:r>
              <a:rPr dirty="0" sz="1100" spc="5">
                <a:latin typeface="Times New Roman"/>
                <a:cs typeface="Times New Roman"/>
              </a:rPr>
              <a:t>or its  ability to turn its product into cash.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trouble getting </a:t>
            </a:r>
            <a:r>
              <a:rPr dirty="0" sz="1100" spc="10">
                <a:latin typeface="Times New Roman"/>
                <a:cs typeface="Times New Roman"/>
              </a:rPr>
              <a:t>paid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their  receivables or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long inventory turnover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run into liquidity problems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they</a:t>
            </a:r>
            <a:r>
              <a:rPr dirty="0" sz="1100" spc="229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0"/>
              </a:spcBef>
              <a:tabLst>
                <a:tab pos="517715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82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5905" cy="86067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unable to alleviate their obligations.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business operations differ in each industry, 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always more useful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compare companies </a:t>
            </a:r>
            <a:r>
              <a:rPr dirty="0" sz="1100" spc="5">
                <a:latin typeface="Times New Roman"/>
                <a:cs typeface="Times New Roman"/>
              </a:rPr>
              <a:t>within the </a:t>
            </a:r>
            <a:r>
              <a:rPr dirty="0" sz="1100" spc="10">
                <a:latin typeface="Times New Roman"/>
                <a:cs typeface="Times New Roman"/>
              </a:rPr>
              <a:t>same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This ratio is similar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acid-test ratio </a:t>
            </a:r>
            <a:r>
              <a:rPr dirty="0" sz="1100" spc="10">
                <a:latin typeface="Times New Roman"/>
                <a:cs typeface="Times New Roman"/>
              </a:rPr>
              <a:t>except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acid-test ratio does not </a:t>
            </a:r>
            <a:r>
              <a:rPr dirty="0" sz="1100" spc="10">
                <a:latin typeface="Times New Roman"/>
                <a:cs typeface="Times New Roman"/>
              </a:rPr>
              <a:t>include  </a:t>
            </a:r>
            <a:r>
              <a:rPr dirty="0" sz="1100" spc="5">
                <a:latin typeface="Times New Roman"/>
                <a:cs typeface="Times New Roman"/>
              </a:rPr>
              <a:t>inventory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prepaid as assets that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liquidated. </a:t>
            </a:r>
            <a:r>
              <a:rPr dirty="0" sz="1100" spc="10">
                <a:latin typeface="Times New Roman"/>
                <a:cs typeface="Times New Roman"/>
              </a:rPr>
              <a:t>The components </a:t>
            </a:r>
            <a:r>
              <a:rPr dirty="0" sz="1100" spc="5">
                <a:latin typeface="Times New Roman"/>
                <a:cs typeface="Times New Roman"/>
              </a:rPr>
              <a:t>of current ratio  (current assets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current liabilities)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used to derive </a:t>
            </a:r>
            <a:r>
              <a:rPr dirty="0" sz="1100" spc="10">
                <a:latin typeface="Times New Roman"/>
                <a:cs typeface="Times New Roman"/>
              </a:rPr>
              <a:t>working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(difference  between current assets and current </a:t>
            </a:r>
            <a:r>
              <a:rPr dirty="0" sz="1100" spc="5">
                <a:latin typeface="Times New Roman"/>
                <a:cs typeface="Times New Roman"/>
              </a:rPr>
              <a:t>liabilities). </a:t>
            </a:r>
            <a:r>
              <a:rPr dirty="0" sz="1100" spc="10">
                <a:latin typeface="Times New Roman"/>
                <a:cs typeface="Times New Roman"/>
              </a:rPr>
              <a:t>Working </a:t>
            </a:r>
            <a:r>
              <a:rPr dirty="0" sz="1100" spc="5">
                <a:latin typeface="Times New Roman"/>
                <a:cs typeface="Times New Roman"/>
              </a:rPr>
              <a:t>capital is frequently used to derive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working </a:t>
            </a:r>
            <a:r>
              <a:rPr dirty="0" sz="1100" spc="5">
                <a:latin typeface="Times New Roman"/>
                <a:cs typeface="Times New Roman"/>
              </a:rPr>
              <a:t>capital ratio,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working </a:t>
            </a:r>
            <a:r>
              <a:rPr dirty="0" sz="1100" spc="5">
                <a:latin typeface="Times New Roman"/>
                <a:cs typeface="Times New Roman"/>
              </a:rPr>
              <a:t>capital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ratio of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sales.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working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means the amount </a:t>
            </a:r>
            <a:r>
              <a:rPr dirty="0" sz="1100" spc="5">
                <a:latin typeface="Times New Roman"/>
                <a:cs typeface="Times New Roman"/>
              </a:rPr>
              <a:t>that current assets </a:t>
            </a:r>
            <a:r>
              <a:rPr dirty="0" sz="1100" spc="10">
                <a:latin typeface="Times New Roman"/>
                <a:cs typeface="Times New Roman"/>
              </a:rPr>
              <a:t>exceed the </a:t>
            </a:r>
            <a:r>
              <a:rPr dirty="0" sz="1100" spc="5">
                <a:latin typeface="Times New Roman"/>
                <a:cs typeface="Times New Roman"/>
              </a:rPr>
              <a:t>current liabilities. </a:t>
            </a:r>
            <a:r>
              <a:rPr dirty="0" sz="1100" spc="10">
                <a:latin typeface="Times New Roman"/>
                <a:cs typeface="Times New Roman"/>
              </a:rPr>
              <a:t>In  simple words,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 current assets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current liabilities.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Working Capital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Current Assets – Current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Liabilities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101600" marR="96520" indent="-635">
              <a:lnSpc>
                <a:spcPct val="98400"/>
              </a:lnSpc>
              <a:spcBef>
                <a:spcPts val="5"/>
              </a:spcBef>
            </a:pPr>
            <a:r>
              <a:rPr dirty="0" sz="1100" spc="5" i="1">
                <a:latin typeface="Times New Roman"/>
                <a:cs typeface="Times New Roman"/>
              </a:rPr>
              <a:t>Positive working capital </a:t>
            </a:r>
            <a:r>
              <a:rPr dirty="0" sz="1100" spc="10" i="1">
                <a:latin typeface="Times New Roman"/>
                <a:cs typeface="Times New Roman"/>
              </a:rPr>
              <a:t>means </a:t>
            </a:r>
            <a:r>
              <a:rPr dirty="0" sz="1100" spc="5" i="1">
                <a:latin typeface="Times New Roman"/>
                <a:cs typeface="Times New Roman"/>
              </a:rPr>
              <a:t>that the </a:t>
            </a:r>
            <a:r>
              <a:rPr dirty="0" sz="1100" spc="10" i="1">
                <a:latin typeface="Times New Roman"/>
                <a:cs typeface="Times New Roman"/>
              </a:rPr>
              <a:t>company </a:t>
            </a:r>
            <a:r>
              <a:rPr dirty="0" sz="1100" spc="5" i="1">
                <a:latin typeface="Times New Roman"/>
                <a:cs typeface="Times New Roman"/>
              </a:rPr>
              <a:t>is able to </a:t>
            </a:r>
            <a:r>
              <a:rPr dirty="0" sz="1100" spc="10" i="1">
                <a:latin typeface="Times New Roman"/>
                <a:cs typeface="Times New Roman"/>
              </a:rPr>
              <a:t>pay </a:t>
            </a:r>
            <a:r>
              <a:rPr dirty="0" sz="1100" spc="5" i="1">
                <a:latin typeface="Times New Roman"/>
                <a:cs typeface="Times New Roman"/>
              </a:rPr>
              <a:t>off its short-term  </a:t>
            </a:r>
            <a:r>
              <a:rPr dirty="0" sz="1100" spc="5" i="1">
                <a:latin typeface="Times New Roman"/>
                <a:cs typeface="Times New Roman"/>
              </a:rPr>
              <a:t>liabilities. Negative </a:t>
            </a:r>
            <a:r>
              <a:rPr dirty="0" sz="1100" spc="10" i="1">
                <a:latin typeface="Times New Roman"/>
                <a:cs typeface="Times New Roman"/>
              </a:rPr>
              <a:t>working </a:t>
            </a:r>
            <a:r>
              <a:rPr dirty="0" sz="1100" spc="5" i="1">
                <a:latin typeface="Times New Roman"/>
                <a:cs typeface="Times New Roman"/>
              </a:rPr>
              <a:t>capital </a:t>
            </a:r>
            <a:r>
              <a:rPr dirty="0" sz="1100" spc="10" i="1">
                <a:latin typeface="Times New Roman"/>
                <a:cs typeface="Times New Roman"/>
              </a:rPr>
              <a:t>means </a:t>
            </a:r>
            <a:r>
              <a:rPr dirty="0" sz="1100" spc="5" i="1">
                <a:latin typeface="Times New Roman"/>
                <a:cs typeface="Times New Roman"/>
              </a:rPr>
              <a:t>that </a:t>
            </a:r>
            <a:r>
              <a:rPr dirty="0" sz="1100" spc="10" i="1">
                <a:latin typeface="Times New Roman"/>
                <a:cs typeface="Times New Roman"/>
              </a:rPr>
              <a:t>a company </a:t>
            </a:r>
            <a:r>
              <a:rPr dirty="0" sz="1100" spc="5" i="1">
                <a:latin typeface="Times New Roman"/>
                <a:cs typeface="Times New Roman"/>
              </a:rPr>
              <a:t>currently </a:t>
            </a:r>
            <a:r>
              <a:rPr dirty="0" sz="1100" i="1">
                <a:latin typeface="Times New Roman"/>
                <a:cs typeface="Times New Roman"/>
              </a:rPr>
              <a:t>is </a:t>
            </a:r>
            <a:r>
              <a:rPr dirty="0" sz="1100" spc="10" i="1">
                <a:latin typeface="Times New Roman"/>
                <a:cs typeface="Times New Roman"/>
              </a:rPr>
              <a:t>unable </a:t>
            </a:r>
            <a:r>
              <a:rPr dirty="0" sz="1100" spc="5" i="1">
                <a:latin typeface="Times New Roman"/>
                <a:cs typeface="Times New Roman"/>
              </a:rPr>
              <a:t>to meet </a:t>
            </a:r>
            <a:r>
              <a:rPr dirty="0" sz="1100" i="1">
                <a:latin typeface="Times New Roman"/>
                <a:cs typeface="Times New Roman"/>
              </a:rPr>
              <a:t>its  </a:t>
            </a:r>
            <a:r>
              <a:rPr dirty="0" sz="1100" spc="10" i="1">
                <a:latin typeface="Times New Roman"/>
                <a:cs typeface="Times New Roman"/>
              </a:rPr>
              <a:t>short-term liabilities with </a:t>
            </a:r>
            <a:r>
              <a:rPr dirty="0" sz="1100" spc="5" i="1">
                <a:latin typeface="Times New Roman"/>
                <a:cs typeface="Times New Roman"/>
              </a:rPr>
              <a:t>its </a:t>
            </a:r>
            <a:r>
              <a:rPr dirty="0" sz="1100" spc="10" i="1">
                <a:latin typeface="Times New Roman"/>
                <a:cs typeface="Times New Roman"/>
              </a:rPr>
              <a:t>current </a:t>
            </a:r>
            <a:r>
              <a:rPr dirty="0" sz="1100" spc="5" i="1">
                <a:latin typeface="Times New Roman"/>
                <a:cs typeface="Times New Roman"/>
              </a:rPr>
              <a:t>assets (cash, accounts receivable </a:t>
            </a:r>
            <a:r>
              <a:rPr dirty="0" sz="1100" spc="10" i="1">
                <a:latin typeface="Times New Roman"/>
                <a:cs typeface="Times New Roman"/>
              </a:rPr>
              <a:t>and</a:t>
            </a:r>
            <a:r>
              <a:rPr dirty="0" sz="1100" spc="60" i="1">
                <a:latin typeface="Times New Roman"/>
                <a:cs typeface="Times New Roman"/>
              </a:rPr>
              <a:t> </a:t>
            </a:r>
            <a:r>
              <a:rPr dirty="0" sz="1100" spc="5" i="1">
                <a:latin typeface="Times New Roman"/>
                <a:cs typeface="Times New Roman"/>
              </a:rPr>
              <a:t>inventory).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2.</a:t>
            </a:r>
            <a:r>
              <a:rPr dirty="0" sz="1100" spc="28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Acid Test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acid test </a:t>
            </a:r>
            <a:r>
              <a:rPr dirty="0" sz="1100" spc="5">
                <a:latin typeface="Times New Roman"/>
                <a:cs typeface="Times New Roman"/>
              </a:rPr>
              <a:t>ratio is </a:t>
            </a:r>
            <a:r>
              <a:rPr dirty="0" sz="1100" spc="10">
                <a:latin typeface="Times New Roman"/>
                <a:cs typeface="Times New Roman"/>
              </a:rPr>
              <a:t>also known as </a:t>
            </a:r>
            <a:r>
              <a:rPr dirty="0" sz="1100" spc="5">
                <a:latin typeface="Times New Roman"/>
                <a:cs typeface="Times New Roman"/>
              </a:rPr>
              <a:t>the liquid or </a:t>
            </a:r>
            <a:r>
              <a:rPr dirty="0" sz="1100" spc="10">
                <a:latin typeface="Times New Roman"/>
                <a:cs typeface="Times New Roman"/>
              </a:rPr>
              <a:t>the quick </a:t>
            </a:r>
            <a:r>
              <a:rPr dirty="0" sz="1100" spc="5">
                <a:latin typeface="Times New Roman"/>
                <a:cs typeface="Times New Roman"/>
              </a:rPr>
              <a:t>ratio.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idea </a:t>
            </a:r>
            <a:r>
              <a:rPr dirty="0" sz="1100" spc="10">
                <a:latin typeface="Times New Roman"/>
                <a:cs typeface="Times New Roman"/>
              </a:rPr>
              <a:t>behind </a:t>
            </a:r>
            <a:r>
              <a:rPr dirty="0" sz="1100" spc="5">
                <a:latin typeface="Times New Roman"/>
                <a:cs typeface="Times New Roman"/>
              </a:rPr>
              <a:t>this ratio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that stocks are </a:t>
            </a:r>
            <a:r>
              <a:rPr dirty="0" sz="1100" spc="10">
                <a:latin typeface="Times New Roman"/>
                <a:cs typeface="Times New Roman"/>
              </a:rPr>
              <a:t>sometimes a </a:t>
            </a:r>
            <a:r>
              <a:rPr dirty="0" sz="1100" spc="5">
                <a:latin typeface="Times New Roman"/>
                <a:cs typeface="Times New Roman"/>
              </a:rPr>
              <a:t>problem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they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difficult to sell or use.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though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supermarket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thousands of people </a:t>
            </a:r>
            <a:r>
              <a:rPr dirty="0" sz="1100" spc="10">
                <a:latin typeface="Times New Roman"/>
                <a:cs typeface="Times New Roman"/>
              </a:rPr>
              <a:t>walking through </a:t>
            </a:r>
            <a:r>
              <a:rPr dirty="0" sz="1100" spc="5">
                <a:latin typeface="Times New Roman"/>
                <a:cs typeface="Times New Roman"/>
              </a:rPr>
              <a:t>its doors every day,  there are still items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its shelves that don't </a:t>
            </a:r>
            <a:r>
              <a:rPr dirty="0" sz="1100" spc="10">
                <a:latin typeface="Times New Roman"/>
                <a:cs typeface="Times New Roman"/>
              </a:rPr>
              <a:t>sell </a:t>
            </a:r>
            <a:r>
              <a:rPr dirty="0" sz="1100" spc="5">
                <a:latin typeface="Times New Roman"/>
                <a:cs typeface="Times New Roman"/>
              </a:rPr>
              <a:t>as quickly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supermarket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5">
                <a:latin typeface="Times New Roman"/>
                <a:cs typeface="Times New Roman"/>
              </a:rPr>
              <a:t>like.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Similarly, there are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items that will </a:t>
            </a:r>
            <a:r>
              <a:rPr dirty="0" sz="1100" spc="10">
                <a:latin typeface="Times New Roman"/>
                <a:cs typeface="Times New Roman"/>
              </a:rPr>
              <a:t>sell very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well.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Nevertheless, there </a:t>
            </a:r>
            <a:r>
              <a:rPr dirty="0" sz="1100" spc="10">
                <a:latin typeface="Times New Roman"/>
                <a:cs typeface="Times New Roman"/>
              </a:rPr>
              <a:t>are some </a:t>
            </a:r>
            <a:r>
              <a:rPr dirty="0" sz="1100" spc="5">
                <a:latin typeface="Times New Roman"/>
                <a:cs typeface="Times New Roman"/>
              </a:rPr>
              <a:t>businesses </a:t>
            </a:r>
            <a:r>
              <a:rPr dirty="0" sz="1100" spc="10">
                <a:latin typeface="Times New Roman"/>
                <a:cs typeface="Times New Roman"/>
              </a:rPr>
              <a:t>whose </a:t>
            </a:r>
            <a:r>
              <a:rPr dirty="0" sz="1100" spc="5">
                <a:latin typeface="Times New Roman"/>
                <a:cs typeface="Times New Roman"/>
              </a:rPr>
              <a:t>stocks will sell </a:t>
            </a:r>
            <a:r>
              <a:rPr dirty="0" sz="1100" spc="10">
                <a:latin typeface="Times New Roman"/>
                <a:cs typeface="Times New Roman"/>
              </a:rPr>
              <a:t>or be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slowly and </a:t>
            </a:r>
            <a:r>
              <a:rPr dirty="0" sz="1100" spc="5">
                <a:latin typeface="Times New Roman"/>
                <a:cs typeface="Times New Roman"/>
              </a:rPr>
              <a:t>if  those businesses </a:t>
            </a:r>
            <a:r>
              <a:rPr dirty="0" sz="1100" spc="10">
                <a:latin typeface="Times New Roman"/>
                <a:cs typeface="Times New Roman"/>
              </a:rPr>
              <a:t>needed </a:t>
            </a:r>
            <a:r>
              <a:rPr dirty="0" sz="1100" spc="5">
                <a:latin typeface="Times New Roman"/>
                <a:cs typeface="Times New Roman"/>
              </a:rPr>
              <a:t>to sell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of their stocks to try to cover </a:t>
            </a:r>
            <a:r>
              <a:rPr dirty="0" sz="1100" spc="10">
                <a:latin typeface="Times New Roman"/>
                <a:cs typeface="Times New Roman"/>
              </a:rPr>
              <a:t>an emergency, </a:t>
            </a:r>
            <a:r>
              <a:rPr dirty="0" sz="1100" spc="5">
                <a:latin typeface="Times New Roman"/>
                <a:cs typeface="Times New Roman"/>
              </a:rPr>
              <a:t>they  </a:t>
            </a:r>
            <a:r>
              <a:rPr dirty="0" sz="1100" spc="10">
                <a:latin typeface="Times New Roman"/>
                <a:cs typeface="Times New Roman"/>
              </a:rPr>
              <a:t>would be </a:t>
            </a:r>
            <a:r>
              <a:rPr dirty="0" sz="1100" spc="5">
                <a:latin typeface="Times New Roman"/>
                <a:cs typeface="Times New Roman"/>
              </a:rPr>
              <a:t>disappointed. Engineering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their materials in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for as  </a:t>
            </a:r>
            <a:r>
              <a:rPr dirty="0" sz="1100" spc="10">
                <a:latin typeface="Times New Roman"/>
                <a:cs typeface="Times New Roman"/>
              </a:rPr>
              <a:t>much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9 months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year; a </a:t>
            </a:r>
            <a:r>
              <a:rPr dirty="0" sz="1100" spc="5">
                <a:latin typeface="Times New Roman"/>
                <a:cs typeface="Times New Roman"/>
              </a:rPr>
              <a:t>greengrocer should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his stocks for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longer </a:t>
            </a:r>
            <a:r>
              <a:rPr dirty="0" sz="1100" spc="10">
                <a:latin typeface="Times New Roman"/>
                <a:cs typeface="Times New Roman"/>
              </a:rPr>
              <a:t>than 4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5  days </a:t>
            </a:r>
            <a:r>
              <a:rPr dirty="0" sz="1100" spc="5">
                <a:latin typeface="Times New Roman"/>
                <a:cs typeface="Times New Roman"/>
              </a:rPr>
              <a:t>- </a:t>
            </a:r>
            <a:r>
              <a:rPr dirty="0" sz="1100" spc="10">
                <a:latin typeface="Times New Roman"/>
                <a:cs typeface="Times New Roman"/>
              </a:rPr>
              <a:t>a good </a:t>
            </a:r>
            <a:r>
              <a:rPr dirty="0" sz="1100" spc="5">
                <a:latin typeface="Times New Roman"/>
                <a:cs typeface="Times New Roman"/>
              </a:rPr>
              <a:t>greengrocer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anyway.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We'll </a:t>
            </a:r>
            <a:r>
              <a:rPr dirty="0" sz="1100" spc="10">
                <a:latin typeface="Times New Roman"/>
                <a:cs typeface="Times New Roman"/>
              </a:rPr>
              <a:t>look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acid test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ratio;</a:t>
            </a:r>
            <a:endParaRPr sz="1100">
              <a:latin typeface="Times New Roman"/>
              <a:cs typeface="Times New Roman"/>
            </a:endParaRPr>
          </a:p>
          <a:p>
            <a:pPr marL="12700" marR="604520" indent="596900">
              <a:lnSpc>
                <a:spcPct val="196800"/>
              </a:lnSpc>
            </a:pPr>
            <a:r>
              <a:rPr dirty="0" sz="1100" spc="10" b="1">
                <a:latin typeface="Times New Roman"/>
                <a:cs typeface="Times New Roman"/>
              </a:rPr>
              <a:t>Acid </a:t>
            </a:r>
            <a:r>
              <a:rPr dirty="0" sz="1100" spc="5" b="1">
                <a:latin typeface="Times New Roman"/>
                <a:cs typeface="Times New Roman"/>
              </a:rPr>
              <a:t>Test </a:t>
            </a:r>
            <a:r>
              <a:rPr dirty="0" sz="1100" spc="10" b="1">
                <a:latin typeface="Times New Roman"/>
                <a:cs typeface="Times New Roman"/>
              </a:rPr>
              <a:t>Ratio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(Current </a:t>
            </a:r>
            <a:r>
              <a:rPr dirty="0" sz="1100" spc="5" b="1">
                <a:latin typeface="Times New Roman"/>
                <a:cs typeface="Times New Roman"/>
              </a:rPr>
              <a:t>Assets - Inventory) / </a:t>
            </a:r>
            <a:r>
              <a:rPr dirty="0" sz="1100" spc="10" b="1">
                <a:latin typeface="Times New Roman"/>
                <a:cs typeface="Times New Roman"/>
              </a:rPr>
              <a:t>Current </a:t>
            </a:r>
            <a:r>
              <a:rPr dirty="0" sz="1100" spc="5" b="1">
                <a:latin typeface="Times New Roman"/>
                <a:cs typeface="Times New Roman"/>
              </a:rPr>
              <a:t>Liabilities  </a:t>
            </a:r>
            <a:r>
              <a:rPr dirty="0" sz="1100" spc="10" b="1">
                <a:latin typeface="Times New Roman"/>
                <a:cs typeface="Times New Roman"/>
              </a:rPr>
              <a:t>PROFITABILITY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RATIOS: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1.</a:t>
            </a:r>
            <a:r>
              <a:rPr dirty="0" sz="1100" spc="28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Gross Profit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Margin: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Gross Profit </a:t>
            </a:r>
            <a:r>
              <a:rPr dirty="0" sz="1100" spc="15" b="1">
                <a:latin typeface="Times New Roman"/>
                <a:cs typeface="Times New Roman"/>
              </a:rPr>
              <a:t>Margin = </a:t>
            </a:r>
            <a:r>
              <a:rPr dirty="0" sz="1100" spc="10" b="1">
                <a:latin typeface="Times New Roman"/>
                <a:cs typeface="Times New Roman"/>
              </a:rPr>
              <a:t>Gross Profit </a:t>
            </a:r>
            <a:r>
              <a:rPr dirty="0" sz="1100" spc="5" b="1">
                <a:latin typeface="Times New Roman"/>
                <a:cs typeface="Times New Roman"/>
              </a:rPr>
              <a:t>/ </a:t>
            </a:r>
            <a:r>
              <a:rPr dirty="0" sz="1100" spc="10" b="1">
                <a:latin typeface="Times New Roman"/>
                <a:cs typeface="Times New Roman"/>
              </a:rPr>
              <a:t>Net Sales *</a:t>
            </a:r>
            <a:r>
              <a:rPr dirty="0" sz="1100" spc="-4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100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Remember;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Gross Profit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Sales </a:t>
            </a:r>
            <a:r>
              <a:rPr dirty="0" sz="1100" spc="10">
                <a:latin typeface="Times New Roman"/>
                <a:cs typeface="Times New Roman"/>
              </a:rPr>
              <a:t>– Cost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Goods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Sold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gross profit margin ratio tells </a:t>
            </a:r>
            <a:r>
              <a:rPr dirty="0" sz="1100" spc="1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the profit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makes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cost </a:t>
            </a:r>
            <a:r>
              <a:rPr dirty="0" sz="1100" spc="5">
                <a:latin typeface="Times New Roman"/>
                <a:cs typeface="Times New Roman"/>
              </a:rPr>
              <a:t>of sales, </a:t>
            </a:r>
            <a:r>
              <a:rPr dirty="0" sz="1100" spc="10">
                <a:latin typeface="Times New Roman"/>
                <a:cs typeface="Times New Roman"/>
              </a:rPr>
              <a:t>or </a:t>
            </a:r>
            <a:r>
              <a:rPr dirty="0" sz="1100" spc="5">
                <a:latin typeface="Times New Roman"/>
                <a:cs typeface="Times New Roman"/>
              </a:rPr>
              <a:t>cost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goods </a:t>
            </a:r>
            <a:r>
              <a:rPr dirty="0" sz="1100" spc="5">
                <a:latin typeface="Times New Roman"/>
                <a:cs typeface="Times New Roman"/>
              </a:rPr>
              <a:t>sold. It is </a:t>
            </a:r>
            <a:r>
              <a:rPr dirty="0" sz="1100" spc="10">
                <a:latin typeface="Times New Roman"/>
                <a:cs typeface="Times New Roman"/>
              </a:rPr>
              <a:t>a very </a:t>
            </a:r>
            <a:r>
              <a:rPr dirty="0" sz="1100" spc="5">
                <a:latin typeface="Times New Roman"/>
                <a:cs typeface="Times New Roman"/>
              </a:rPr>
              <a:t>simple idea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 tells </a:t>
            </a:r>
            <a:r>
              <a:rPr dirty="0" sz="1100" spc="10">
                <a:latin typeface="Times New Roman"/>
                <a:cs typeface="Times New Roman"/>
              </a:rPr>
              <a:t>us how much </a:t>
            </a:r>
            <a:r>
              <a:rPr dirty="0" sz="1100" spc="5">
                <a:latin typeface="Times New Roman"/>
                <a:cs typeface="Times New Roman"/>
              </a:rPr>
              <a:t>gross profit per Rs. </a:t>
            </a:r>
            <a:r>
              <a:rPr dirty="0" sz="1100" spc="10">
                <a:latin typeface="Times New Roman"/>
                <a:cs typeface="Times New Roman"/>
              </a:rPr>
              <a:t>1 </a:t>
            </a:r>
            <a:r>
              <a:rPr dirty="0" sz="1100" spc="5">
                <a:latin typeface="Times New Roman"/>
                <a:cs typeface="Times New Roman"/>
              </a:rPr>
              <a:t>of  turnover our business is </a:t>
            </a:r>
            <a:r>
              <a:rPr dirty="0" sz="1100" spc="10">
                <a:latin typeface="Times New Roman"/>
                <a:cs typeface="Times New Roman"/>
              </a:rPr>
              <a:t>earning.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6985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Gross </a:t>
            </a:r>
            <a:r>
              <a:rPr dirty="0" sz="1100" spc="5">
                <a:latin typeface="Times New Roman"/>
                <a:cs typeface="Times New Roman"/>
              </a:rPr>
              <a:t>profit is the profit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earn </a:t>
            </a:r>
            <a:r>
              <a:rPr dirty="0" sz="1100" spc="10">
                <a:latin typeface="Times New Roman"/>
                <a:cs typeface="Times New Roman"/>
              </a:rPr>
              <a:t>before we take </a:t>
            </a:r>
            <a:r>
              <a:rPr dirty="0" sz="1100" spc="5">
                <a:latin typeface="Times New Roman"/>
                <a:cs typeface="Times New Roman"/>
              </a:rPr>
              <a:t>off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administration costs, selling costs 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on. </a:t>
            </a:r>
            <a:r>
              <a:rPr dirty="0" sz="1100" spc="15">
                <a:latin typeface="Times New Roman"/>
                <a:cs typeface="Times New Roman"/>
              </a:rPr>
              <a:t>So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have a much </a:t>
            </a:r>
            <a:r>
              <a:rPr dirty="0" sz="1100" spc="5">
                <a:latin typeface="Times New Roman"/>
                <a:cs typeface="Times New Roman"/>
              </a:rPr>
              <a:t>higher gross profit margin </a:t>
            </a:r>
            <a:r>
              <a:rPr dirty="0" sz="1100" spc="10">
                <a:latin typeface="Times New Roman"/>
                <a:cs typeface="Times New Roman"/>
              </a:rPr>
              <a:t>than net </a:t>
            </a:r>
            <a:r>
              <a:rPr dirty="0" sz="1100" spc="5">
                <a:latin typeface="Times New Roman"/>
                <a:cs typeface="Times New Roman"/>
              </a:rPr>
              <a:t>profit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margin.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83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793" y="572391"/>
            <a:ext cx="5335905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443230" indent="-216535">
              <a:lnSpc>
                <a:spcPct val="100000"/>
              </a:lnSpc>
              <a:spcBef>
                <a:spcPts val="125"/>
              </a:spcBef>
              <a:buAutoNum type="arabicPeriod" startAt="2"/>
              <a:tabLst>
                <a:tab pos="44386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Operating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Margin: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 startAt="2"/>
            </a:pPr>
            <a:endParaRPr sz="1150">
              <a:latin typeface="Times New Roman"/>
              <a:cs typeface="Times New Roman"/>
            </a:endParaRPr>
          </a:p>
          <a:p>
            <a:pPr marL="12700" marR="5715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ratio used to </a:t>
            </a:r>
            <a:r>
              <a:rPr dirty="0" sz="1100" spc="10">
                <a:latin typeface="Times New Roman"/>
                <a:cs typeface="Times New Roman"/>
              </a:rPr>
              <a:t>measure a company's </a:t>
            </a:r>
            <a:r>
              <a:rPr dirty="0" sz="1100" spc="5">
                <a:latin typeface="Times New Roman"/>
                <a:cs typeface="Times New Roman"/>
              </a:rPr>
              <a:t>pricing strategy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operating efficiency. Calculated  as: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Operating </a:t>
            </a:r>
            <a:r>
              <a:rPr dirty="0" sz="1100" spc="10" b="1">
                <a:latin typeface="Times New Roman"/>
                <a:cs typeface="Times New Roman"/>
              </a:rPr>
              <a:t>Margin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Operating Income </a:t>
            </a:r>
            <a:r>
              <a:rPr dirty="0" sz="1100" spc="5" b="1">
                <a:latin typeface="Times New Roman"/>
                <a:cs typeface="Times New Roman"/>
              </a:rPr>
              <a:t>/ </a:t>
            </a:r>
            <a:r>
              <a:rPr dirty="0" sz="1100" spc="10" b="1">
                <a:latin typeface="Times New Roman"/>
                <a:cs typeface="Times New Roman"/>
              </a:rPr>
              <a:t>Net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Sales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Operating margin is </a:t>
            </a:r>
            <a:r>
              <a:rPr dirty="0" sz="1100" spc="10">
                <a:latin typeface="Times New Roman"/>
                <a:cs typeface="Times New Roman"/>
              </a:rPr>
              <a:t>a measurement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proportion of </a:t>
            </a:r>
            <a:r>
              <a:rPr dirty="0" sz="1100" spc="10">
                <a:latin typeface="Times New Roman"/>
                <a:cs typeface="Times New Roman"/>
              </a:rPr>
              <a:t>a company's revenue </a:t>
            </a:r>
            <a:r>
              <a:rPr dirty="0" sz="1100" spc="5">
                <a:latin typeface="Times New Roman"/>
                <a:cs typeface="Times New Roman"/>
              </a:rPr>
              <a:t>is left over  after </a:t>
            </a:r>
            <a:r>
              <a:rPr dirty="0" sz="1100" spc="10">
                <a:latin typeface="Times New Roman"/>
                <a:cs typeface="Times New Roman"/>
              </a:rPr>
              <a:t>paying </a:t>
            </a:r>
            <a:r>
              <a:rPr dirty="0" sz="1100" spc="5">
                <a:latin typeface="Times New Roman"/>
                <a:cs typeface="Times New Roman"/>
              </a:rPr>
              <a:t>for variable costs of production such as wages, </a:t>
            </a:r>
            <a:r>
              <a:rPr dirty="0" sz="1100" spc="10">
                <a:latin typeface="Times New Roman"/>
                <a:cs typeface="Times New Roman"/>
              </a:rPr>
              <a:t>raw </a:t>
            </a:r>
            <a:r>
              <a:rPr dirty="0" sz="1100" spc="5">
                <a:latin typeface="Times New Roman"/>
                <a:cs typeface="Times New Roman"/>
              </a:rPr>
              <a:t>materials, etc.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healthy  operating margin is required for </a:t>
            </a:r>
            <a:r>
              <a:rPr dirty="0" sz="1100" spc="10">
                <a:latin typeface="Times New Roman"/>
                <a:cs typeface="Times New Roman"/>
              </a:rPr>
              <a:t>a company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able to pay for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fixed </a:t>
            </a:r>
            <a:r>
              <a:rPr dirty="0" sz="1100" spc="5">
                <a:latin typeface="Times New Roman"/>
                <a:cs typeface="Times New Roman"/>
              </a:rPr>
              <a:t>costs, </a:t>
            </a:r>
            <a:r>
              <a:rPr dirty="0" sz="1100" spc="10">
                <a:latin typeface="Times New Roman"/>
                <a:cs typeface="Times New Roman"/>
              </a:rPr>
              <a:t>such as 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debt.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Operating </a:t>
            </a:r>
            <a:r>
              <a:rPr dirty="0" sz="1100" spc="10">
                <a:latin typeface="Times New Roman"/>
                <a:cs typeface="Times New Roman"/>
              </a:rPr>
              <a:t>margin gives </a:t>
            </a:r>
            <a:r>
              <a:rPr dirty="0" sz="1100" spc="5">
                <a:latin typeface="Times New Roman"/>
                <a:cs typeface="Times New Roman"/>
              </a:rPr>
              <a:t>analysts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idea </a:t>
            </a:r>
            <a:r>
              <a:rPr dirty="0" sz="1100" spc="10">
                <a:latin typeface="Times New Roman"/>
                <a:cs typeface="Times New Roman"/>
              </a:rPr>
              <a:t>of how much a company makes </a:t>
            </a:r>
            <a:r>
              <a:rPr dirty="0" sz="1100" spc="5">
                <a:latin typeface="Times New Roman"/>
                <a:cs typeface="Times New Roman"/>
              </a:rPr>
              <a:t>(before interest </a:t>
            </a:r>
            <a:r>
              <a:rPr dirty="0" sz="1100" spc="10">
                <a:latin typeface="Times New Roman"/>
                <a:cs typeface="Times New Roman"/>
              </a:rPr>
              <a:t>and  </a:t>
            </a:r>
            <a:r>
              <a:rPr dirty="0" sz="1100" spc="5">
                <a:latin typeface="Times New Roman"/>
                <a:cs typeface="Times New Roman"/>
              </a:rPr>
              <a:t>taxes)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each dollar of sales.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looking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operating margin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determine the </a:t>
            </a:r>
            <a:r>
              <a:rPr dirty="0" sz="1100" spc="5">
                <a:latin typeface="Times New Roman"/>
                <a:cs typeface="Times New Roman"/>
              </a:rPr>
              <a:t>quality of  </a:t>
            </a:r>
            <a:r>
              <a:rPr dirty="0" sz="1100" spc="10">
                <a:latin typeface="Times New Roman"/>
                <a:cs typeface="Times New Roman"/>
              </a:rPr>
              <a:t>a company, </a:t>
            </a:r>
            <a:r>
              <a:rPr dirty="0" sz="1100" spc="5">
                <a:latin typeface="Times New Roman"/>
                <a:cs typeface="Times New Roman"/>
              </a:rPr>
              <a:t>it is best to look at </a:t>
            </a:r>
            <a:r>
              <a:rPr dirty="0" sz="1100" spc="10">
                <a:latin typeface="Times New Roman"/>
                <a:cs typeface="Times New Roman"/>
              </a:rPr>
              <a:t>the change </a:t>
            </a:r>
            <a:r>
              <a:rPr dirty="0" sz="1100" spc="5">
                <a:latin typeface="Times New Roman"/>
                <a:cs typeface="Times New Roman"/>
              </a:rPr>
              <a:t>in operating margin over time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compare the  company's yearly </a:t>
            </a:r>
            <a:r>
              <a:rPr dirty="0" sz="1100" spc="5">
                <a:latin typeface="Times New Roman"/>
                <a:cs typeface="Times New Roman"/>
              </a:rPr>
              <a:t>or quarterly figures to those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its competitors. If </a:t>
            </a:r>
            <a:r>
              <a:rPr dirty="0" sz="1100" spc="10">
                <a:latin typeface="Times New Roman"/>
                <a:cs typeface="Times New Roman"/>
              </a:rPr>
              <a:t>a company's </a:t>
            </a:r>
            <a:r>
              <a:rPr dirty="0" sz="1100" spc="5">
                <a:latin typeface="Times New Roman"/>
                <a:cs typeface="Times New Roman"/>
              </a:rPr>
              <a:t>margin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increasing, it is earning </a:t>
            </a:r>
            <a:r>
              <a:rPr dirty="0" sz="1100" spc="10">
                <a:latin typeface="Times New Roman"/>
                <a:cs typeface="Times New Roman"/>
              </a:rPr>
              <a:t>more per </a:t>
            </a:r>
            <a:r>
              <a:rPr dirty="0" sz="1100" spc="5">
                <a:latin typeface="Times New Roman"/>
                <a:cs typeface="Times New Roman"/>
              </a:rPr>
              <a:t>rupee of sales. </a:t>
            </a:r>
            <a:r>
              <a:rPr dirty="0" sz="1100" spc="10">
                <a:latin typeface="Times New Roman"/>
                <a:cs typeface="Times New Roman"/>
              </a:rPr>
              <a:t>The higher </a:t>
            </a:r>
            <a:r>
              <a:rPr dirty="0" sz="1100" spc="5">
                <a:latin typeface="Times New Roman"/>
                <a:cs typeface="Times New Roman"/>
              </a:rPr>
              <a:t>the margin,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better it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6535">
              <a:lnSpc>
                <a:spcPct val="100000"/>
              </a:lnSpc>
              <a:buAutoNum type="arabicPeriod" startAt="3"/>
              <a:tabLst>
                <a:tab pos="44386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Net Profit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Margin: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 startAt="3"/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Net Profit </a:t>
            </a:r>
            <a:r>
              <a:rPr dirty="0" sz="1100" spc="15" b="1">
                <a:latin typeface="Times New Roman"/>
                <a:cs typeface="Times New Roman"/>
              </a:rPr>
              <a:t>Margin = </a:t>
            </a:r>
            <a:r>
              <a:rPr dirty="0" sz="1100" spc="10" b="1">
                <a:latin typeface="Times New Roman"/>
                <a:cs typeface="Times New Roman"/>
              </a:rPr>
              <a:t>Net </a:t>
            </a:r>
            <a:r>
              <a:rPr dirty="0" sz="1100" spc="5" b="1">
                <a:latin typeface="Times New Roman"/>
                <a:cs typeface="Times New Roman"/>
              </a:rPr>
              <a:t>Profit / </a:t>
            </a:r>
            <a:r>
              <a:rPr dirty="0" sz="1100" spc="10" b="1">
                <a:latin typeface="Times New Roman"/>
                <a:cs typeface="Times New Roman"/>
              </a:rPr>
              <a:t>Net </a:t>
            </a:r>
            <a:r>
              <a:rPr dirty="0" sz="1100" spc="5" b="1">
                <a:latin typeface="Times New Roman"/>
                <a:cs typeface="Times New Roman"/>
              </a:rPr>
              <a:t>Sales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*100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Remember;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10">
                <a:latin typeface="Times New Roman"/>
                <a:cs typeface="Times New Roman"/>
              </a:rPr>
              <a:t>Net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Gross Profit -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Expenses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Why do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two </a:t>
            </a:r>
            <a:r>
              <a:rPr dirty="0" sz="1100" spc="5">
                <a:latin typeface="Times New Roman"/>
                <a:cs typeface="Times New Roman"/>
              </a:rPr>
              <a:t>versions of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ratio -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for net profit </a:t>
            </a:r>
            <a:r>
              <a:rPr dirty="0" sz="1100" spc="10">
                <a:latin typeface="Times New Roman"/>
                <a:cs typeface="Times New Roman"/>
              </a:rPr>
              <a:t>and the other </a:t>
            </a:r>
            <a:r>
              <a:rPr dirty="0" sz="1100" spc="5">
                <a:latin typeface="Times New Roman"/>
                <a:cs typeface="Times New Roman"/>
              </a:rPr>
              <a:t>for profit before  interest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taxation? Well, </a:t>
            </a:r>
            <a:r>
              <a:rPr dirty="0" sz="1100" spc="10">
                <a:latin typeface="Times New Roman"/>
                <a:cs typeface="Times New Roman"/>
              </a:rPr>
              <a:t>in some cases, </a:t>
            </a:r>
            <a:r>
              <a:rPr dirty="0" sz="1100" spc="15">
                <a:latin typeface="Times New Roman"/>
                <a:cs typeface="Times New Roman"/>
              </a:rPr>
              <a:t>you </a:t>
            </a:r>
            <a:r>
              <a:rPr dirty="0" sz="1100" spc="5">
                <a:latin typeface="Times New Roman"/>
                <a:cs typeface="Times New Roman"/>
              </a:rPr>
              <a:t>will find they 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term </a:t>
            </a:r>
            <a:r>
              <a:rPr dirty="0" sz="1100" spc="10">
                <a:latin typeface="Times New Roman"/>
                <a:cs typeface="Times New Roman"/>
              </a:rPr>
              <a:t>net </a:t>
            </a:r>
            <a:r>
              <a:rPr dirty="0" sz="1100" spc="5">
                <a:latin typeface="Times New Roman"/>
                <a:cs typeface="Times New Roman"/>
              </a:rPr>
              <a:t>profit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  other cases, especially published accounts,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use profit </a:t>
            </a:r>
            <a:r>
              <a:rPr dirty="0" sz="1100" spc="10">
                <a:latin typeface="Times New Roman"/>
                <a:cs typeface="Times New Roman"/>
              </a:rPr>
              <a:t>before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and taxation. </a:t>
            </a:r>
            <a:r>
              <a:rPr dirty="0" sz="1100" spc="15">
                <a:latin typeface="Times New Roman"/>
                <a:cs typeface="Times New Roman"/>
              </a:rPr>
              <a:t>They  </a:t>
            </a:r>
            <a:r>
              <a:rPr dirty="0" sz="1100" spc="5">
                <a:latin typeface="Times New Roman"/>
                <a:cs typeface="Times New Roman"/>
              </a:rPr>
              <a:t>both mean the </a:t>
            </a:r>
            <a:r>
              <a:rPr dirty="0" sz="1100" spc="10">
                <a:latin typeface="Times New Roman"/>
                <a:cs typeface="Times New Roman"/>
              </a:rPr>
              <a:t>same.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net profit margin ratio tells </a:t>
            </a:r>
            <a:r>
              <a:rPr dirty="0" sz="1100" spc="10">
                <a:latin typeface="Times New Roman"/>
                <a:cs typeface="Times New Roman"/>
              </a:rPr>
              <a:t>us the amount of </a:t>
            </a:r>
            <a:r>
              <a:rPr dirty="0" sz="1100" spc="5">
                <a:latin typeface="Times New Roman"/>
                <a:cs typeface="Times New Roman"/>
              </a:rPr>
              <a:t>net profit </a:t>
            </a:r>
            <a:r>
              <a:rPr dirty="0" sz="1100" spc="10">
                <a:latin typeface="Times New Roman"/>
                <a:cs typeface="Times New Roman"/>
              </a:rPr>
              <a:t>per </a:t>
            </a:r>
            <a:r>
              <a:rPr dirty="0" sz="1100" spc="5">
                <a:latin typeface="Times New Roman"/>
                <a:cs typeface="Times New Roman"/>
              </a:rPr>
              <a:t>Rs. </a:t>
            </a:r>
            <a:r>
              <a:rPr dirty="0" sz="1100" spc="10">
                <a:latin typeface="Times New Roman"/>
                <a:cs typeface="Times New Roman"/>
              </a:rPr>
              <a:t>1 </a:t>
            </a:r>
            <a:r>
              <a:rPr dirty="0" sz="1100" spc="5">
                <a:latin typeface="Times New Roman"/>
                <a:cs typeface="Times New Roman"/>
              </a:rPr>
              <a:t>of  turnover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earned.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after </a:t>
            </a:r>
            <a:r>
              <a:rPr dirty="0" sz="1100" spc="10">
                <a:latin typeface="Times New Roman"/>
                <a:cs typeface="Times New Roman"/>
              </a:rPr>
              <a:t>taking account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cost </a:t>
            </a:r>
            <a:r>
              <a:rPr dirty="0" sz="1100" spc="5">
                <a:latin typeface="Times New Roman"/>
                <a:cs typeface="Times New Roman"/>
              </a:rPr>
              <a:t>of sales,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administration </a:t>
            </a:r>
            <a:r>
              <a:rPr dirty="0" sz="1100" spc="10">
                <a:latin typeface="Times New Roman"/>
                <a:cs typeface="Times New Roman"/>
              </a:rPr>
              <a:t>costs, the selling and </a:t>
            </a:r>
            <a:r>
              <a:rPr dirty="0" sz="1100" spc="5">
                <a:latin typeface="Times New Roman"/>
                <a:cs typeface="Times New Roman"/>
              </a:rPr>
              <a:t>distributions </a:t>
            </a:r>
            <a:r>
              <a:rPr dirty="0" sz="1100" spc="10">
                <a:latin typeface="Times New Roman"/>
                <a:cs typeface="Times New Roman"/>
              </a:rPr>
              <a:t>costs and </a:t>
            </a:r>
            <a:r>
              <a:rPr dirty="0" sz="1100" spc="5">
                <a:latin typeface="Times New Roman"/>
                <a:cs typeface="Times New Roman"/>
              </a:rPr>
              <a:t>all other costs, </a:t>
            </a:r>
            <a:r>
              <a:rPr dirty="0" sz="1100" spc="10">
                <a:latin typeface="Times New Roman"/>
                <a:cs typeface="Times New Roman"/>
              </a:rPr>
              <a:t>the net </a:t>
            </a:r>
            <a:r>
              <a:rPr dirty="0" sz="1100" spc="5">
                <a:latin typeface="Times New Roman"/>
                <a:cs typeface="Times New Roman"/>
              </a:rPr>
              <a:t>profit is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 profit that is </a:t>
            </a:r>
            <a:r>
              <a:rPr dirty="0" sz="1100">
                <a:latin typeface="Times New Roman"/>
                <a:cs typeface="Times New Roman"/>
              </a:rPr>
              <a:t>left, </a:t>
            </a:r>
            <a:r>
              <a:rPr dirty="0" sz="1100" spc="10">
                <a:latin typeface="Times New Roman"/>
                <a:cs typeface="Times New Roman"/>
              </a:rPr>
              <a:t>out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which they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interest, tax, dividends </a:t>
            </a:r>
            <a:r>
              <a:rPr dirty="0" sz="1100" spc="10">
                <a:latin typeface="Times New Roman"/>
                <a:cs typeface="Times New Roman"/>
              </a:rPr>
              <a:t>and so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6535">
              <a:lnSpc>
                <a:spcPct val="100000"/>
              </a:lnSpc>
              <a:spcBef>
                <a:spcPts val="5"/>
              </a:spcBef>
              <a:buAutoNum type="arabicPeriod" startAt="4"/>
              <a:tabLst>
                <a:tab pos="443865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Earnings </a:t>
            </a:r>
            <a:r>
              <a:rPr dirty="0" sz="1100" spc="10" b="1">
                <a:latin typeface="Times New Roman"/>
                <a:cs typeface="Times New Roman"/>
              </a:rPr>
              <a:t>per share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(EPS):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762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portion of </a:t>
            </a:r>
            <a:r>
              <a:rPr dirty="0" sz="1100" spc="10">
                <a:latin typeface="Times New Roman"/>
                <a:cs typeface="Times New Roman"/>
              </a:rPr>
              <a:t>a company's </a:t>
            </a:r>
            <a:r>
              <a:rPr dirty="0" sz="1100" spc="5">
                <a:latin typeface="Times New Roman"/>
                <a:cs typeface="Times New Roman"/>
              </a:rPr>
              <a:t>profit allocated to each outstanding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EPS </a:t>
            </a:r>
            <a:r>
              <a:rPr dirty="0" sz="1100" spc="5">
                <a:latin typeface="Times New Roman"/>
                <a:cs typeface="Times New Roman"/>
              </a:rPr>
              <a:t>serves as an indicator of </a:t>
            </a:r>
            <a:r>
              <a:rPr dirty="0" sz="1100" spc="10">
                <a:latin typeface="Times New Roman"/>
                <a:cs typeface="Times New Roman"/>
              </a:rPr>
              <a:t>a company's </a:t>
            </a:r>
            <a:r>
              <a:rPr dirty="0" sz="1100" spc="5">
                <a:latin typeface="Times New Roman"/>
                <a:cs typeface="Times New Roman"/>
              </a:rPr>
              <a:t>profitability. Calculated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L="199390" marR="194310">
              <a:lnSpc>
                <a:spcPts val="1300"/>
              </a:lnSpc>
            </a:pPr>
            <a:r>
              <a:rPr dirty="0" sz="1100" spc="5" b="1">
                <a:latin typeface="Times New Roman"/>
                <a:cs typeface="Times New Roman"/>
              </a:rPr>
              <a:t>Earnings </a:t>
            </a:r>
            <a:r>
              <a:rPr dirty="0" sz="1100" spc="10" b="1">
                <a:latin typeface="Times New Roman"/>
                <a:cs typeface="Times New Roman"/>
              </a:rPr>
              <a:t>per Share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5" b="1">
                <a:latin typeface="Times New Roman"/>
                <a:cs typeface="Times New Roman"/>
              </a:rPr>
              <a:t>Profit </a:t>
            </a:r>
            <a:r>
              <a:rPr dirty="0" sz="1100" spc="10" b="1">
                <a:latin typeface="Times New Roman"/>
                <a:cs typeface="Times New Roman"/>
              </a:rPr>
              <a:t>Available </a:t>
            </a:r>
            <a:r>
              <a:rPr dirty="0" sz="1100" spc="5" b="1">
                <a:latin typeface="Times New Roman"/>
                <a:cs typeface="Times New Roman"/>
              </a:rPr>
              <a:t>to </a:t>
            </a:r>
            <a:r>
              <a:rPr dirty="0" sz="1100" spc="10" b="1">
                <a:latin typeface="Times New Roman"/>
                <a:cs typeface="Times New Roman"/>
              </a:rPr>
              <a:t>Shareholders </a:t>
            </a:r>
            <a:r>
              <a:rPr dirty="0" sz="1100" spc="5" b="1">
                <a:latin typeface="Times New Roman"/>
                <a:cs typeface="Times New Roman"/>
              </a:rPr>
              <a:t>/ </a:t>
            </a:r>
            <a:r>
              <a:rPr dirty="0" sz="1100" spc="10" b="1">
                <a:latin typeface="Times New Roman"/>
                <a:cs typeface="Times New Roman"/>
              </a:rPr>
              <a:t>Average </a:t>
            </a:r>
            <a:r>
              <a:rPr dirty="0" sz="1100" spc="15" b="1">
                <a:latin typeface="Times New Roman"/>
                <a:cs typeface="Times New Roman"/>
              </a:rPr>
              <a:t>common </a:t>
            </a:r>
            <a:r>
              <a:rPr dirty="0" sz="1100" spc="5" b="1">
                <a:latin typeface="Times New Roman"/>
                <a:cs typeface="Times New Roman"/>
              </a:rPr>
              <a:t>shares  </a:t>
            </a:r>
            <a:r>
              <a:rPr dirty="0" sz="1100" spc="10" b="1">
                <a:latin typeface="Times New Roman"/>
                <a:cs typeface="Times New Roman"/>
              </a:rPr>
              <a:t>outstanding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Earnings per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(EPS)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profit </a:t>
            </a:r>
            <a:r>
              <a:rPr dirty="0" sz="1100" spc="5">
                <a:latin typeface="Times New Roman"/>
                <a:cs typeface="Times New Roman"/>
              </a:rPr>
              <a:t>attributable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shareholders (after </a:t>
            </a:r>
            <a:r>
              <a:rPr dirty="0" sz="1100" spc="10">
                <a:latin typeface="Times New Roman"/>
                <a:cs typeface="Times New Roman"/>
              </a:rPr>
              <a:t>interest, tax, and  everything </a:t>
            </a:r>
            <a:r>
              <a:rPr dirty="0" sz="1100" spc="5">
                <a:latin typeface="Times New Roman"/>
                <a:cs typeface="Times New Roman"/>
              </a:rPr>
              <a:t>else) </a:t>
            </a:r>
            <a:r>
              <a:rPr dirty="0" sz="1100" spc="10">
                <a:latin typeface="Times New Roman"/>
                <a:cs typeface="Times New Roman"/>
              </a:rPr>
              <a:t>divided </a:t>
            </a:r>
            <a:r>
              <a:rPr dirty="0" sz="1100" spc="5">
                <a:latin typeface="Times New Roman"/>
                <a:cs typeface="Times New Roman"/>
              </a:rPr>
              <a:t>by the </a:t>
            </a:r>
            <a:r>
              <a:rPr dirty="0" sz="1100" spc="10">
                <a:latin typeface="Times New Roman"/>
                <a:cs typeface="Times New Roman"/>
              </a:rPr>
              <a:t>number </a:t>
            </a:r>
            <a:r>
              <a:rPr dirty="0" sz="1100" spc="5">
                <a:latin typeface="Times New Roman"/>
                <a:cs typeface="Times New Roman"/>
              </a:rPr>
              <a:t>of shares in issue. It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amount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 company's  </a:t>
            </a:r>
            <a:r>
              <a:rPr dirty="0" sz="1100" spc="5">
                <a:latin typeface="Times New Roman"/>
                <a:cs typeface="Times New Roman"/>
              </a:rPr>
              <a:t>profits that </a:t>
            </a:r>
            <a:r>
              <a:rPr dirty="0" sz="1100" spc="10">
                <a:latin typeface="Times New Roman"/>
                <a:cs typeface="Times New Roman"/>
              </a:rPr>
              <a:t>belong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ordinary </a:t>
            </a:r>
            <a:r>
              <a:rPr dirty="0" sz="1100" spc="5">
                <a:latin typeface="Times New Roman"/>
                <a:cs typeface="Times New Roman"/>
              </a:rPr>
              <a:t>share.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LEVERAGE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50">
              <a:latin typeface="Times New Roman"/>
              <a:cs typeface="Times New Roman"/>
            </a:endParaRPr>
          </a:p>
          <a:p>
            <a:pPr marL="12700" marR="508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to calculate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leverage </a:t>
            </a:r>
            <a:r>
              <a:rPr dirty="0" sz="1100" spc="10">
                <a:latin typeface="Times New Roman"/>
                <a:cs typeface="Times New Roman"/>
              </a:rPr>
              <a:t>of a company </a:t>
            </a:r>
            <a:r>
              <a:rPr dirty="0" sz="1100" spc="5">
                <a:latin typeface="Times New Roman"/>
                <a:cs typeface="Times New Roman"/>
              </a:rPr>
              <a:t>to get </a:t>
            </a:r>
            <a:r>
              <a:rPr dirty="0" sz="1100" spc="10">
                <a:latin typeface="Times New Roman"/>
                <a:cs typeface="Times New Roman"/>
              </a:rPr>
              <a:t>an idea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company's methods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financing </a:t>
            </a:r>
            <a:r>
              <a:rPr dirty="0" sz="1100" spc="5">
                <a:latin typeface="Times New Roman"/>
                <a:cs typeface="Times New Roman"/>
              </a:rPr>
              <a:t>or to measure its ability to meet financial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obligations.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general </a:t>
            </a:r>
            <a:r>
              <a:rPr dirty="0" sz="1100" spc="10">
                <a:latin typeface="Times New Roman"/>
                <a:cs typeface="Times New Roman"/>
              </a:rPr>
              <a:t>term describing a </a:t>
            </a:r>
            <a:r>
              <a:rPr dirty="0" sz="1100" spc="5">
                <a:latin typeface="Times New Roman"/>
                <a:cs typeface="Times New Roman"/>
              </a:rPr>
              <a:t>financial ratio that </a:t>
            </a:r>
            <a:r>
              <a:rPr dirty="0" sz="1100" spc="10">
                <a:latin typeface="Times New Roman"/>
                <a:cs typeface="Times New Roman"/>
              </a:rPr>
              <a:t>compares some </a:t>
            </a:r>
            <a:r>
              <a:rPr dirty="0" sz="1100" spc="15">
                <a:latin typeface="Times New Roman"/>
                <a:cs typeface="Times New Roman"/>
              </a:rPr>
              <a:t>form </a:t>
            </a:r>
            <a:r>
              <a:rPr dirty="0" sz="1100" spc="5">
                <a:latin typeface="Times New Roman"/>
                <a:cs typeface="Times New Roman"/>
              </a:rPr>
              <a:t>of owner's equity (or  capital) to </a:t>
            </a:r>
            <a:r>
              <a:rPr dirty="0" sz="1100" spc="10">
                <a:latin typeface="Times New Roman"/>
                <a:cs typeface="Times New Roman"/>
              </a:rPr>
              <a:t>borrowed </a:t>
            </a:r>
            <a:r>
              <a:rPr dirty="0" sz="1100" spc="5">
                <a:latin typeface="Times New Roman"/>
                <a:cs typeface="Times New Roman"/>
              </a:rPr>
              <a:t>funds. Gearing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measure of financial leverage, </a:t>
            </a:r>
            <a:r>
              <a:rPr dirty="0" sz="1100" spc="10">
                <a:latin typeface="Times New Roman"/>
                <a:cs typeface="Times New Roman"/>
              </a:rPr>
              <a:t>demonstrating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degree to which a </a:t>
            </a:r>
            <a:r>
              <a:rPr dirty="0" sz="1100" spc="5">
                <a:latin typeface="Times New Roman"/>
                <a:cs typeface="Times New Roman"/>
              </a:rPr>
              <a:t>firm's activities </a:t>
            </a:r>
            <a:r>
              <a:rPr dirty="0" sz="1100" spc="10">
                <a:latin typeface="Times New Roman"/>
                <a:cs typeface="Times New Roman"/>
              </a:rPr>
              <a:t>are funded by </a:t>
            </a:r>
            <a:r>
              <a:rPr dirty="0" sz="1100" spc="5">
                <a:latin typeface="Times New Roman"/>
                <a:cs typeface="Times New Roman"/>
              </a:rPr>
              <a:t>owner's funds versus creditor's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funds.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7715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84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85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35905" cy="464947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Leverage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Long term debt </a:t>
            </a:r>
            <a:r>
              <a:rPr dirty="0" sz="1100" spc="5" b="1">
                <a:latin typeface="Times New Roman"/>
                <a:cs typeface="Times New Roman"/>
              </a:rPr>
              <a:t>/ total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equity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higher a company's </a:t>
            </a:r>
            <a:r>
              <a:rPr dirty="0" sz="1100" spc="5">
                <a:latin typeface="Times New Roman"/>
                <a:cs typeface="Times New Roman"/>
              </a:rPr>
              <a:t>degree of leverage, the more </a:t>
            </a:r>
            <a:r>
              <a:rPr dirty="0" sz="1100" spc="10">
                <a:latin typeface="Times New Roman"/>
                <a:cs typeface="Times New Roman"/>
              </a:rPr>
              <a:t>the company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considered risky. As  </a:t>
            </a:r>
            <a:r>
              <a:rPr dirty="0" sz="1100" spc="5">
                <a:latin typeface="Times New Roman"/>
                <a:cs typeface="Times New Roman"/>
              </a:rPr>
              <a:t>for most ratios,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acceptable level is </a:t>
            </a:r>
            <a:r>
              <a:rPr dirty="0" sz="1100" spc="10">
                <a:latin typeface="Times New Roman"/>
                <a:cs typeface="Times New Roman"/>
              </a:rPr>
              <a:t>determined by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comparison </a:t>
            </a:r>
            <a:r>
              <a:rPr dirty="0" sz="1100" spc="5">
                <a:latin typeface="Times New Roman"/>
                <a:cs typeface="Times New Roman"/>
              </a:rPr>
              <a:t>to ratios of </a:t>
            </a:r>
            <a:r>
              <a:rPr dirty="0" sz="1100" spc="10">
                <a:latin typeface="Times New Roman"/>
                <a:cs typeface="Times New Roman"/>
              </a:rPr>
              <a:t>companies 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same </a:t>
            </a:r>
            <a:r>
              <a:rPr dirty="0" sz="1100" spc="5">
                <a:latin typeface="Times New Roman"/>
                <a:cs typeface="Times New Roman"/>
              </a:rPr>
              <a:t>industry.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best </a:t>
            </a:r>
            <a:r>
              <a:rPr dirty="0" sz="1100" spc="10">
                <a:latin typeface="Times New Roman"/>
                <a:cs typeface="Times New Roman"/>
              </a:rPr>
              <a:t>known examples </a:t>
            </a:r>
            <a:r>
              <a:rPr dirty="0" sz="1100" spc="5">
                <a:latin typeface="Times New Roman"/>
                <a:cs typeface="Times New Roman"/>
              </a:rPr>
              <a:t>of gearing ratios </a:t>
            </a:r>
            <a:r>
              <a:rPr dirty="0" sz="1100" spc="10">
                <a:latin typeface="Times New Roman"/>
                <a:cs typeface="Times New Roman"/>
              </a:rPr>
              <a:t>include the </a:t>
            </a:r>
            <a:r>
              <a:rPr dirty="0" sz="1100" spc="5">
                <a:latin typeface="Times New Roman"/>
                <a:cs typeface="Times New Roman"/>
              </a:rPr>
              <a:t>debt-to-equity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ratio (total debt / total equity), </a:t>
            </a:r>
            <a:r>
              <a:rPr dirty="0" sz="1100" spc="10">
                <a:latin typeface="Times New Roman"/>
                <a:cs typeface="Times New Roman"/>
              </a:rPr>
              <a:t>times </a:t>
            </a:r>
            <a:r>
              <a:rPr dirty="0" sz="1100" spc="5">
                <a:latin typeface="Times New Roman"/>
                <a:cs typeface="Times New Roman"/>
              </a:rPr>
              <a:t>interest earned </a:t>
            </a:r>
            <a:r>
              <a:rPr dirty="0" sz="1100" spc="10">
                <a:latin typeface="Times New Roman"/>
                <a:cs typeface="Times New Roman"/>
              </a:rPr>
              <a:t>(EBIT </a:t>
            </a:r>
            <a:r>
              <a:rPr dirty="0" sz="1100" spc="5">
                <a:latin typeface="Times New Roman"/>
                <a:cs typeface="Times New Roman"/>
              </a:rPr>
              <a:t>/ total interest), equity ratio  (equity / assets), and </a:t>
            </a:r>
            <a:r>
              <a:rPr dirty="0" sz="1100" spc="10">
                <a:latin typeface="Times New Roman"/>
                <a:cs typeface="Times New Roman"/>
              </a:rPr>
              <a:t>debt </a:t>
            </a:r>
            <a:r>
              <a:rPr dirty="0" sz="1100" spc="5">
                <a:latin typeface="Times New Roman"/>
                <a:cs typeface="Times New Roman"/>
              </a:rPr>
              <a:t>ratio (total debt / total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assets).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company with </a:t>
            </a:r>
            <a:r>
              <a:rPr dirty="0" sz="1100" spc="5">
                <a:latin typeface="Times New Roman"/>
                <a:cs typeface="Times New Roman"/>
              </a:rPr>
              <a:t>high gearing (high leverage) is more </a:t>
            </a:r>
            <a:r>
              <a:rPr dirty="0" sz="1100" spc="10">
                <a:latin typeface="Times New Roman"/>
                <a:cs typeface="Times New Roman"/>
              </a:rPr>
              <a:t>vulnerable </a:t>
            </a:r>
            <a:r>
              <a:rPr dirty="0" sz="1100" spc="5">
                <a:latin typeface="Times New Roman"/>
                <a:cs typeface="Times New Roman"/>
              </a:rPr>
              <a:t>to downturns in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cycle because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 must continue </a:t>
            </a:r>
            <a:r>
              <a:rPr dirty="0" sz="1100" spc="5">
                <a:latin typeface="Times New Roman"/>
                <a:cs typeface="Times New Roman"/>
              </a:rPr>
              <a:t>to service its </a:t>
            </a:r>
            <a:r>
              <a:rPr dirty="0" sz="1100" spc="10">
                <a:latin typeface="Times New Roman"/>
                <a:cs typeface="Times New Roman"/>
              </a:rPr>
              <a:t>debt </a:t>
            </a:r>
            <a:r>
              <a:rPr dirty="0" sz="1100" spc="5">
                <a:latin typeface="Times New Roman"/>
                <a:cs typeface="Times New Roman"/>
              </a:rPr>
              <a:t>regardless of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bad  sales </a:t>
            </a:r>
            <a:r>
              <a:rPr dirty="0" sz="1100" spc="10">
                <a:latin typeface="Times New Roman"/>
                <a:cs typeface="Times New Roman"/>
              </a:rPr>
              <a:t>are.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greater proportion of </a:t>
            </a:r>
            <a:r>
              <a:rPr dirty="0" sz="1100" spc="10">
                <a:latin typeface="Times New Roman"/>
                <a:cs typeface="Times New Roman"/>
              </a:rPr>
              <a:t>equity </a:t>
            </a:r>
            <a:r>
              <a:rPr dirty="0" sz="1100" spc="5">
                <a:latin typeface="Times New Roman"/>
                <a:cs typeface="Times New Roman"/>
              </a:rPr>
              <a:t>provides </a:t>
            </a:r>
            <a:r>
              <a:rPr dirty="0" sz="1100" spc="10">
                <a:latin typeface="Times New Roman"/>
                <a:cs typeface="Times New Roman"/>
              </a:rPr>
              <a:t>a cushion and </a:t>
            </a:r>
            <a:r>
              <a:rPr dirty="0" sz="1100" spc="5">
                <a:latin typeface="Times New Roman"/>
                <a:cs typeface="Times New Roman"/>
              </a:rPr>
              <a:t>is seen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measure of  </a:t>
            </a:r>
            <a:r>
              <a:rPr dirty="0" sz="1100" spc="10">
                <a:latin typeface="Times New Roman"/>
                <a:cs typeface="Times New Roman"/>
              </a:rPr>
              <a:t>financial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strength.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227329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1. Interest </a:t>
            </a:r>
            <a:r>
              <a:rPr dirty="0" sz="1100" spc="10" b="1">
                <a:latin typeface="Times New Roman"/>
                <a:cs typeface="Times New Roman"/>
              </a:rPr>
              <a:t>Coverage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ratio used to </a:t>
            </a:r>
            <a:r>
              <a:rPr dirty="0" sz="1100" spc="10">
                <a:latin typeface="Times New Roman"/>
                <a:cs typeface="Times New Roman"/>
              </a:rPr>
              <a:t>determine how </a:t>
            </a:r>
            <a:r>
              <a:rPr dirty="0" sz="1100" spc="5">
                <a:latin typeface="Times New Roman"/>
                <a:cs typeface="Times New Roman"/>
              </a:rPr>
              <a:t>easily </a:t>
            </a:r>
            <a:r>
              <a:rPr dirty="0" sz="1100" spc="10">
                <a:latin typeface="Times New Roman"/>
                <a:cs typeface="Times New Roman"/>
              </a:rPr>
              <a:t>a company can pay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outstanding debt.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calculated by dividing </a:t>
            </a:r>
            <a:r>
              <a:rPr dirty="0" sz="1100" spc="10">
                <a:latin typeface="Times New Roman"/>
                <a:cs typeface="Times New Roman"/>
              </a:rPr>
              <a:t>a company's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before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and taxes (EBIT) of one 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company's </a:t>
            </a:r>
            <a:r>
              <a:rPr dirty="0" sz="1100" spc="5">
                <a:latin typeface="Times New Roman"/>
                <a:cs typeface="Times New Roman"/>
              </a:rPr>
              <a:t>interest expenses of </a:t>
            </a:r>
            <a:r>
              <a:rPr dirty="0" sz="1100" spc="10">
                <a:latin typeface="Times New Roman"/>
                <a:cs typeface="Times New Roman"/>
              </a:rPr>
              <a:t>the same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period: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cover </a:t>
            </a:r>
            <a:r>
              <a:rPr dirty="0" sz="1100" spc="5">
                <a:latin typeface="Times New Roman"/>
                <a:cs typeface="Times New Roman"/>
              </a:rPr>
              <a:t>ratio tells </a:t>
            </a:r>
            <a:r>
              <a:rPr dirty="0" sz="1100" spc="10">
                <a:latin typeface="Times New Roman"/>
                <a:cs typeface="Times New Roman"/>
              </a:rPr>
              <a:t>us </a:t>
            </a:r>
            <a:r>
              <a:rPr dirty="0" sz="1100" spc="5">
                <a:latin typeface="Times New Roman"/>
                <a:cs typeface="Times New Roman"/>
              </a:rPr>
              <a:t>the safety margin 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 has in </a:t>
            </a:r>
            <a:r>
              <a:rPr dirty="0" sz="1100" spc="10">
                <a:latin typeface="Times New Roman"/>
                <a:cs typeface="Times New Roman"/>
              </a:rPr>
              <a:t>terms of being </a:t>
            </a:r>
            <a:r>
              <a:rPr dirty="0" sz="1100" spc="5">
                <a:latin typeface="Times New Roman"/>
                <a:cs typeface="Times New Roman"/>
              </a:rPr>
              <a:t>able  to </a:t>
            </a:r>
            <a:r>
              <a:rPr dirty="0" sz="1100" spc="10">
                <a:latin typeface="Times New Roman"/>
                <a:cs typeface="Times New Roman"/>
              </a:rPr>
              <a:t>meet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interest </a:t>
            </a:r>
            <a:r>
              <a:rPr dirty="0" sz="1100" spc="5">
                <a:latin typeface="Times New Roman"/>
                <a:cs typeface="Times New Roman"/>
              </a:rPr>
              <a:t>obligations.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is, </a:t>
            </a:r>
            <a:r>
              <a:rPr dirty="0" sz="1100" spc="10">
                <a:latin typeface="Times New Roman"/>
                <a:cs typeface="Times New Roman"/>
              </a:rPr>
              <a:t>a high interest cover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means that the business </a:t>
            </a:r>
            <a:r>
              <a:rPr dirty="0" sz="1100" spc="5">
                <a:latin typeface="Times New Roman"/>
                <a:cs typeface="Times New Roman"/>
              </a:rPr>
              <a:t>is  easily able to meet its interest obligations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profits. Similarly, </a:t>
            </a:r>
            <a:r>
              <a:rPr dirty="0" sz="1100" spc="10">
                <a:latin typeface="Times New Roman"/>
                <a:cs typeface="Times New Roman"/>
              </a:rPr>
              <a:t>a low value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interest  </a:t>
            </a:r>
            <a:r>
              <a:rPr dirty="0" sz="1100" spc="10">
                <a:latin typeface="Times New Roman"/>
                <a:cs typeface="Times New Roman"/>
              </a:rPr>
              <a:t>cover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potentially </a:t>
            </a:r>
            <a:r>
              <a:rPr dirty="0" sz="1100" spc="10">
                <a:latin typeface="Times New Roman"/>
                <a:cs typeface="Times New Roman"/>
              </a:rPr>
              <a:t>in danger </a:t>
            </a:r>
            <a:r>
              <a:rPr dirty="0" sz="1100" spc="5">
                <a:latin typeface="Times New Roman"/>
                <a:cs typeface="Times New Roman"/>
              </a:rPr>
              <a:t>of not </a:t>
            </a:r>
            <a:r>
              <a:rPr dirty="0" sz="1100" spc="10">
                <a:latin typeface="Times New Roman"/>
                <a:cs typeface="Times New Roman"/>
              </a:rPr>
              <a:t>being able to meet </a:t>
            </a:r>
            <a:r>
              <a:rPr dirty="0" sz="1100">
                <a:latin typeface="Times New Roman"/>
                <a:cs typeface="Times New Roman"/>
              </a:rPr>
              <a:t>its  </a:t>
            </a:r>
            <a:r>
              <a:rPr dirty="0" sz="1100" spc="10">
                <a:latin typeface="Times New Roman"/>
                <a:cs typeface="Times New Roman"/>
              </a:rPr>
              <a:t>interest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obligations.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Here's </a:t>
            </a:r>
            <a:r>
              <a:rPr dirty="0" sz="1100" spc="10">
                <a:latin typeface="Times New Roman"/>
                <a:cs typeface="Times New Roman"/>
              </a:rPr>
              <a:t>a reminder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formula: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Interest </a:t>
            </a:r>
            <a:r>
              <a:rPr dirty="0" sz="1100" spc="10" b="1">
                <a:latin typeface="Times New Roman"/>
                <a:cs typeface="Times New Roman"/>
              </a:rPr>
              <a:t>Coverage Ratio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Earnings before </a:t>
            </a:r>
            <a:r>
              <a:rPr dirty="0" sz="1100" spc="5" b="1">
                <a:latin typeface="Times New Roman"/>
                <a:cs typeface="Times New Roman"/>
              </a:rPr>
              <a:t>interest </a:t>
            </a:r>
            <a:r>
              <a:rPr dirty="0" sz="1100" spc="15" b="1">
                <a:latin typeface="Times New Roman"/>
                <a:cs typeface="Times New Roman"/>
              </a:rPr>
              <a:t>and </a:t>
            </a:r>
            <a:r>
              <a:rPr dirty="0" sz="1100" spc="5" b="1">
                <a:latin typeface="Times New Roman"/>
                <a:cs typeface="Times New Roman"/>
              </a:rPr>
              <a:t>tax / interest </a:t>
            </a:r>
            <a:r>
              <a:rPr dirty="0" sz="1100" spc="10" b="1">
                <a:latin typeface="Times New Roman"/>
                <a:cs typeface="Times New Roman"/>
              </a:rPr>
              <a:t>expense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572391"/>
            <a:ext cx="5335270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5715">
              <a:lnSpc>
                <a:spcPts val="131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13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ECONOMY AND MARKET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ANALYSIS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INVESTMENT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RATIOS: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6535">
              <a:lnSpc>
                <a:spcPct val="100000"/>
              </a:lnSpc>
              <a:buAutoNum type="arabicPeriod"/>
              <a:tabLst>
                <a:tab pos="44386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Dividend per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Share: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The DPS </a:t>
            </a:r>
            <a:r>
              <a:rPr dirty="0" sz="1100" spc="5">
                <a:latin typeface="Times New Roman"/>
                <a:cs typeface="Times New Roman"/>
              </a:rPr>
              <a:t>ratio is </a:t>
            </a:r>
            <a:r>
              <a:rPr dirty="0" sz="1100" spc="10">
                <a:latin typeface="Times New Roman"/>
                <a:cs typeface="Times New Roman"/>
              </a:rPr>
              <a:t>very </a:t>
            </a:r>
            <a:r>
              <a:rPr dirty="0" sz="1100" spc="5">
                <a:latin typeface="Times New Roman"/>
                <a:cs typeface="Times New Roman"/>
              </a:rPr>
              <a:t>similar to </a:t>
            </a:r>
            <a:r>
              <a:rPr dirty="0" sz="1100" spc="10">
                <a:latin typeface="Times New Roman"/>
                <a:cs typeface="Times New Roman"/>
              </a:rPr>
              <a:t>the EPS: EPS shows what </a:t>
            </a:r>
            <a:r>
              <a:rPr dirty="0" sz="1100" spc="5">
                <a:latin typeface="Times New Roman"/>
                <a:cs typeface="Times New Roman"/>
              </a:rPr>
              <a:t>shareholders </a:t>
            </a:r>
            <a:r>
              <a:rPr dirty="0" sz="1100" spc="10">
                <a:latin typeface="Times New Roman"/>
                <a:cs typeface="Times New Roman"/>
              </a:rPr>
              <a:t>earned by way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profit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period </a:t>
            </a:r>
            <a:r>
              <a:rPr dirty="0" sz="1100" spc="10">
                <a:latin typeface="Times New Roman"/>
                <a:cs typeface="Times New Roman"/>
              </a:rPr>
              <a:t>whereas DPS shows how much the </a:t>
            </a:r>
            <a:r>
              <a:rPr dirty="0" sz="1100" spc="5">
                <a:latin typeface="Times New Roman"/>
                <a:cs typeface="Times New Roman"/>
              </a:rPr>
              <a:t>shareholders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actually paid by  </a:t>
            </a:r>
            <a:r>
              <a:rPr dirty="0" sz="1100" spc="10">
                <a:latin typeface="Times New Roman"/>
                <a:cs typeface="Times New Roman"/>
              </a:rPr>
              <a:t>way of </a:t>
            </a:r>
            <a:r>
              <a:rPr dirty="0" sz="1100" spc="5">
                <a:latin typeface="Times New Roman"/>
                <a:cs typeface="Times New Roman"/>
              </a:rPr>
              <a:t>dividends. </a:t>
            </a:r>
            <a:r>
              <a:rPr dirty="0" sz="1100" spc="15">
                <a:latin typeface="Times New Roman"/>
                <a:cs typeface="Times New Roman"/>
              </a:rPr>
              <a:t>The DPS </a:t>
            </a:r>
            <a:r>
              <a:rPr dirty="0" sz="1100" spc="5">
                <a:latin typeface="Times New Roman"/>
                <a:cs typeface="Times New Roman"/>
              </a:rPr>
              <a:t>formula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DPS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Dividends paid </a:t>
            </a:r>
            <a:r>
              <a:rPr dirty="0" sz="1100" spc="5" b="1">
                <a:latin typeface="Times New Roman"/>
                <a:cs typeface="Times New Roman"/>
              </a:rPr>
              <a:t>to Shareholders / </a:t>
            </a:r>
            <a:r>
              <a:rPr dirty="0" sz="1100" spc="10" b="1">
                <a:latin typeface="Times New Roman"/>
                <a:cs typeface="Times New Roman"/>
              </a:rPr>
              <a:t>Average common </a:t>
            </a:r>
            <a:r>
              <a:rPr dirty="0" sz="1100" spc="5" b="1">
                <a:latin typeface="Times New Roman"/>
                <a:cs typeface="Times New Roman"/>
              </a:rPr>
              <a:t>shares</a:t>
            </a:r>
            <a:r>
              <a:rPr dirty="0" sz="1100" spc="2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outstanding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spcBef>
                <a:spcPts val="5"/>
              </a:spcBef>
              <a:buAutoNum type="arabicPeriod" startAt="2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Dividend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Yield: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 startAt="2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dividend </a:t>
            </a:r>
            <a:r>
              <a:rPr dirty="0" sz="1100" spc="5">
                <a:latin typeface="Times New Roman"/>
                <a:cs typeface="Times New Roman"/>
              </a:rPr>
              <a:t>yield ratio allows investors to </a:t>
            </a:r>
            <a:r>
              <a:rPr dirty="0" sz="1100" spc="10">
                <a:latin typeface="Times New Roman"/>
                <a:cs typeface="Times New Roman"/>
              </a:rPr>
              <a:t>compare the </a:t>
            </a:r>
            <a:r>
              <a:rPr dirty="0" sz="1100" spc="5">
                <a:latin typeface="Times New Roman"/>
                <a:cs typeface="Times New Roman"/>
              </a:rPr>
              <a:t>latest dividend they received with  the current </a:t>
            </a:r>
            <a:r>
              <a:rPr dirty="0" sz="1100" spc="10">
                <a:latin typeface="Times New Roman"/>
                <a:cs typeface="Times New Roman"/>
              </a:rPr>
              <a:t>market value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as an indictor of the return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are earning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their  shares. </a:t>
            </a:r>
            <a:r>
              <a:rPr dirty="0" sz="1100" spc="10">
                <a:latin typeface="Times New Roman"/>
                <a:cs typeface="Times New Roman"/>
              </a:rPr>
              <a:t>Note, though,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current market </a:t>
            </a:r>
            <a:r>
              <a:rPr dirty="0" sz="1100" spc="5">
                <a:latin typeface="Times New Roman"/>
                <a:cs typeface="Times New Roman"/>
              </a:rPr>
              <a:t>share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may </a:t>
            </a:r>
            <a:r>
              <a:rPr dirty="0" sz="1100" spc="10">
                <a:latin typeface="Times New Roman"/>
                <a:cs typeface="Times New Roman"/>
              </a:rPr>
              <a:t>bear </a:t>
            </a:r>
            <a:r>
              <a:rPr dirty="0" sz="1100" spc="5">
                <a:latin typeface="Times New Roman"/>
                <a:cs typeface="Times New Roman"/>
              </a:rPr>
              <a:t>little </a:t>
            </a:r>
            <a:r>
              <a:rPr dirty="0" sz="1100" spc="10">
                <a:latin typeface="Times New Roman"/>
                <a:cs typeface="Times New Roman"/>
              </a:rPr>
              <a:t>resemblance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price that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paid for their shares. </a:t>
            </a:r>
            <a:r>
              <a:rPr dirty="0" sz="1100" spc="15">
                <a:latin typeface="Times New Roman"/>
                <a:cs typeface="Times New Roman"/>
              </a:rPr>
              <a:t>Take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look 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history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business's share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over 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year or two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you will see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today's </a:t>
            </a:r>
            <a:r>
              <a:rPr dirty="0" sz="1100" spc="5">
                <a:latin typeface="Times New Roman"/>
                <a:cs typeface="Times New Roman"/>
              </a:rPr>
              <a:t>share price </a:t>
            </a:r>
            <a:r>
              <a:rPr dirty="0" sz="1100" spc="10">
                <a:latin typeface="Times New Roman"/>
                <a:cs typeface="Times New Roman"/>
              </a:rPr>
              <a:t>might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lot higher  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lot lower than it </a:t>
            </a:r>
            <a:r>
              <a:rPr dirty="0" sz="1100" spc="10">
                <a:latin typeface="Times New Roman"/>
                <a:cs typeface="Times New Roman"/>
              </a:rPr>
              <a:t>was a year </a:t>
            </a:r>
            <a:r>
              <a:rPr dirty="0" sz="1100" spc="5">
                <a:latin typeface="Times New Roman"/>
                <a:cs typeface="Times New Roman"/>
              </a:rPr>
              <a:t>ago, </a:t>
            </a:r>
            <a:r>
              <a:rPr dirty="0" sz="1100" spc="10">
                <a:latin typeface="Times New Roman"/>
                <a:cs typeface="Times New Roman"/>
              </a:rPr>
              <a:t>two years ago and so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clearly </a:t>
            </a:r>
            <a:r>
              <a:rPr dirty="0" sz="1100" spc="10">
                <a:latin typeface="Times New Roman"/>
                <a:cs typeface="Times New Roman"/>
              </a:rPr>
              <a:t>need the </a:t>
            </a:r>
            <a:r>
              <a:rPr dirty="0" sz="1100" spc="5">
                <a:latin typeface="Times New Roman"/>
                <a:cs typeface="Times New Roman"/>
              </a:rPr>
              <a:t>latest </a:t>
            </a:r>
            <a:r>
              <a:rPr dirty="0" sz="1100" spc="10">
                <a:latin typeface="Times New Roman"/>
                <a:cs typeface="Times New Roman"/>
              </a:rPr>
              <a:t>share </a:t>
            </a:r>
            <a:r>
              <a:rPr dirty="0" sz="1100" spc="5">
                <a:latin typeface="Times New Roman"/>
                <a:cs typeface="Times New Roman"/>
              </a:rPr>
              <a:t>price for this ratio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get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from newspapers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such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Financial </a:t>
            </a:r>
            <a:r>
              <a:rPr dirty="0" sz="1100" spc="10">
                <a:latin typeface="Times New Roman"/>
                <a:cs typeface="Times New Roman"/>
              </a:rPr>
              <a:t>Times,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Times,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Guardian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Daily Telegraph.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also find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share prices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Internet.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formula </a:t>
            </a:r>
            <a:r>
              <a:rPr dirty="0" sz="1100" spc="5">
                <a:latin typeface="Times New Roman"/>
                <a:cs typeface="Times New Roman"/>
              </a:rPr>
              <a:t>for the dividend yield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Dividend Yield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Annual Dividends </a:t>
            </a:r>
            <a:r>
              <a:rPr dirty="0" sz="1100" spc="5" b="1">
                <a:latin typeface="Times New Roman"/>
                <a:cs typeface="Times New Roman"/>
              </a:rPr>
              <a:t>/ </a:t>
            </a:r>
            <a:r>
              <a:rPr dirty="0" sz="1100" spc="10" b="1">
                <a:latin typeface="Times New Roman"/>
                <a:cs typeface="Times New Roman"/>
              </a:rPr>
              <a:t>Current Market Share</a:t>
            </a:r>
            <a:r>
              <a:rPr dirty="0" sz="1100" spc="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Price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6535">
              <a:lnSpc>
                <a:spcPct val="100000"/>
              </a:lnSpc>
              <a:spcBef>
                <a:spcPts val="5"/>
              </a:spcBef>
              <a:buAutoNum type="arabicPeriod" startAt="3"/>
              <a:tabLst>
                <a:tab pos="443865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Price </a:t>
            </a:r>
            <a:r>
              <a:rPr dirty="0" sz="1100" spc="10" b="1">
                <a:latin typeface="Times New Roman"/>
                <a:cs typeface="Times New Roman"/>
              </a:rPr>
              <a:t>Earning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vital ratio for investors. Basically, it gives </a:t>
            </a:r>
            <a:r>
              <a:rPr dirty="0" sz="1100" spc="10">
                <a:latin typeface="Times New Roman"/>
                <a:cs typeface="Times New Roman"/>
              </a:rPr>
              <a:t>us an indication </a:t>
            </a:r>
            <a:r>
              <a:rPr dirty="0" sz="1100" spc="5">
                <a:latin typeface="Times New Roman"/>
                <a:cs typeface="Times New Roman"/>
              </a:rPr>
              <a:t>of the  confidence that investors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prosperity of the business.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 of </a:t>
            </a:r>
            <a:r>
              <a:rPr dirty="0" sz="1100" spc="10">
                <a:latin typeface="Times New Roman"/>
                <a:cs typeface="Times New Roman"/>
              </a:rPr>
              <a:t>1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shows very </a:t>
            </a:r>
            <a:r>
              <a:rPr dirty="0" sz="1100">
                <a:latin typeface="Times New Roman"/>
                <a:cs typeface="Times New Roman"/>
              </a:rPr>
              <a:t>little </a:t>
            </a:r>
            <a:r>
              <a:rPr dirty="0" sz="1100" spc="10">
                <a:latin typeface="Times New Roman"/>
                <a:cs typeface="Times New Roman"/>
              </a:rPr>
              <a:t>confidence in </a:t>
            </a:r>
            <a:r>
              <a:rPr dirty="0" sz="1100" spc="5">
                <a:latin typeface="Times New Roman"/>
                <a:cs typeface="Times New Roman"/>
              </a:rPr>
              <a:t>that business </a:t>
            </a:r>
            <a:r>
              <a:rPr dirty="0" sz="1100" spc="10">
                <a:latin typeface="Times New Roman"/>
                <a:cs typeface="Times New Roman"/>
              </a:rPr>
              <a:t>whereas a P/E </a:t>
            </a:r>
            <a:r>
              <a:rPr dirty="0" sz="1100" spc="5">
                <a:latin typeface="Times New Roman"/>
                <a:cs typeface="Times New Roman"/>
              </a:rPr>
              <a:t>ratio of </a:t>
            </a:r>
            <a:r>
              <a:rPr dirty="0" sz="1100" spc="10">
                <a:latin typeface="Times New Roman"/>
                <a:cs typeface="Times New Roman"/>
              </a:rPr>
              <a:t>20 expresses a </a:t>
            </a:r>
            <a:r>
              <a:rPr dirty="0" sz="1100" spc="5">
                <a:latin typeface="Times New Roman"/>
                <a:cs typeface="Times New Roman"/>
              </a:rPr>
              <a:t>great deal  of </a:t>
            </a:r>
            <a:r>
              <a:rPr dirty="0" sz="1100" spc="10">
                <a:latin typeface="Times New Roman"/>
                <a:cs typeface="Times New Roman"/>
              </a:rPr>
              <a:t>optimism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of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business. Here's 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formula;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P/E </a:t>
            </a:r>
            <a:r>
              <a:rPr dirty="0" sz="1100" spc="15" b="1">
                <a:latin typeface="Times New Roman"/>
                <a:cs typeface="Times New Roman"/>
              </a:rPr>
              <a:t>= </a:t>
            </a:r>
            <a:r>
              <a:rPr dirty="0" sz="1100" spc="10" b="1">
                <a:latin typeface="Times New Roman"/>
                <a:cs typeface="Times New Roman"/>
              </a:rPr>
              <a:t>Current Market Share Price </a:t>
            </a:r>
            <a:r>
              <a:rPr dirty="0" sz="1100" spc="5" b="1">
                <a:latin typeface="Times New Roman"/>
                <a:cs typeface="Times New Roman"/>
              </a:rPr>
              <a:t>/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EPS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Business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Cycle: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cycle reflects </a:t>
            </a:r>
            <a:r>
              <a:rPr dirty="0" sz="1100" spc="10">
                <a:latin typeface="Times New Roman"/>
                <a:cs typeface="Times New Roman"/>
              </a:rPr>
              <a:t>the movements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activity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whole, </a:t>
            </a:r>
            <a:r>
              <a:rPr dirty="0" sz="1100" spc="10">
                <a:latin typeface="Times New Roman"/>
                <a:cs typeface="Times New Roman"/>
              </a:rPr>
              <a:t>which  </a:t>
            </a:r>
            <a:r>
              <a:rPr dirty="0" sz="1100" spc="5">
                <a:latin typeface="Times New Roman"/>
                <a:cs typeface="Times New Roman"/>
              </a:rPr>
              <a:t>comprises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diverse parts.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diversity of the parts ensures that business cycles are  virtually unique,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parts being identical.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cycles </a:t>
            </a:r>
            <a:r>
              <a:rPr dirty="0" sz="1100" spc="15">
                <a:latin typeface="Times New Roman"/>
                <a:cs typeface="Times New Roman"/>
              </a:rPr>
              <a:t>do </a:t>
            </a:r>
            <a:r>
              <a:rPr dirty="0" sz="1100" spc="10">
                <a:latin typeface="Times New Roman"/>
                <a:cs typeface="Times New Roman"/>
              </a:rPr>
              <a:t>have a common  </a:t>
            </a:r>
            <a:r>
              <a:rPr dirty="0" sz="1100" spc="5">
                <a:latin typeface="Times New Roman"/>
                <a:cs typeface="Times New Roman"/>
              </a:rPr>
              <a:t>framework, 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beginning, </a:t>
            </a:r>
            <a:r>
              <a:rPr dirty="0" sz="1100" spc="10">
                <a:latin typeface="Times New Roman"/>
                <a:cs typeface="Times New Roman"/>
              </a:rPr>
              <a:t>a peak, and </a:t>
            </a:r>
            <a:r>
              <a:rPr dirty="0" sz="1100" spc="5">
                <a:latin typeface="Times New Roman"/>
                <a:cs typeface="Times New Roman"/>
              </a:rPr>
              <a:t>an ending. </a:t>
            </a:r>
            <a:r>
              <a:rPr dirty="0" sz="1100" spc="10">
                <a:latin typeface="Times New Roman"/>
                <a:cs typeface="Times New Roman"/>
              </a:rPr>
              <a:t>Thus economic </a:t>
            </a:r>
            <a:r>
              <a:rPr dirty="0" sz="1100" spc="5">
                <a:latin typeface="Times New Roman"/>
                <a:cs typeface="Times New Roman"/>
              </a:rPr>
              <a:t>activity starts in  </a:t>
            </a:r>
            <a:r>
              <a:rPr dirty="0" sz="1100" spc="10">
                <a:latin typeface="Times New Roman"/>
                <a:cs typeface="Times New Roman"/>
              </a:rPr>
              <a:t>depressed </a:t>
            </a:r>
            <a:r>
              <a:rPr dirty="0" sz="1100" spc="5">
                <a:latin typeface="Times New Roman"/>
                <a:cs typeface="Times New Roman"/>
              </a:rPr>
              <a:t>conditions, builds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in the expansionary phase, and in </a:t>
            </a:r>
            <a:r>
              <a:rPr dirty="0" sz="1100" spc="10">
                <a:latin typeface="Times New Roman"/>
                <a:cs typeface="Times New Roman"/>
              </a:rPr>
              <a:t>the ends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 downturn,  </a:t>
            </a:r>
            <a:r>
              <a:rPr dirty="0" sz="1100" spc="5">
                <a:latin typeface="Times New Roman"/>
                <a:cs typeface="Times New Roman"/>
              </a:rPr>
              <a:t>only to start again.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word trough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used to indicate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has hit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bottom.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National Bureau of Economic </a:t>
            </a:r>
            <a:r>
              <a:rPr dirty="0" sz="1100" spc="5">
                <a:latin typeface="Times New Roman"/>
                <a:cs typeface="Times New Roman"/>
              </a:rPr>
              <a:t>Research </a:t>
            </a:r>
            <a:r>
              <a:rPr dirty="0" sz="1100" spc="10">
                <a:latin typeface="Times New Roman"/>
                <a:cs typeface="Times New Roman"/>
              </a:rPr>
              <a:t>(NBER), a </a:t>
            </a:r>
            <a:r>
              <a:rPr dirty="0" sz="1100" spc="5">
                <a:latin typeface="Times New Roman"/>
                <a:cs typeface="Times New Roman"/>
              </a:rPr>
              <a:t>private nonprofit organization,  measures business cycles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officially decided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the economic </a:t>
            </a:r>
            <a:r>
              <a:rPr dirty="0" sz="1100" spc="5">
                <a:latin typeface="Times New Roman"/>
                <a:cs typeface="Times New Roman"/>
              </a:rPr>
              <a:t>“turning pints”.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NBER’s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Cycles </a:t>
            </a:r>
            <a:r>
              <a:rPr dirty="0" sz="1100" spc="5">
                <a:latin typeface="Times New Roman"/>
                <a:cs typeface="Times New Roman"/>
              </a:rPr>
              <a:t>Dating </a:t>
            </a:r>
            <a:r>
              <a:rPr dirty="0" sz="1100" spc="10">
                <a:latin typeface="Times New Roman"/>
                <a:cs typeface="Times New Roman"/>
              </a:rPr>
              <a:t>Committee determines the turning points of the </a:t>
            </a:r>
            <a:r>
              <a:rPr dirty="0" sz="1100" spc="5">
                <a:latin typeface="Times New Roman"/>
                <a:cs typeface="Times New Roman"/>
              </a:rPr>
              <a:t>business  cycle,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dates </a:t>
            </a:r>
            <a:r>
              <a:rPr dirty="0" sz="1100" spc="10">
                <a:latin typeface="Times New Roman"/>
                <a:cs typeface="Times New Roman"/>
              </a:rPr>
              <a:t>at which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goes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an expansion </a:t>
            </a:r>
            <a:r>
              <a:rPr dirty="0" sz="1100" spc="10">
                <a:latin typeface="Times New Roman"/>
                <a:cs typeface="Times New Roman"/>
              </a:rPr>
              <a:t>mode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contraction </a:t>
            </a:r>
            <a:r>
              <a:rPr dirty="0" sz="1100" spc="15">
                <a:latin typeface="Times New Roman"/>
                <a:cs typeface="Times New Roman"/>
              </a:rPr>
              <a:t>mode </a:t>
            </a:r>
            <a:r>
              <a:rPr dirty="0" sz="1100" spc="10">
                <a:latin typeface="Times New Roman"/>
                <a:cs typeface="Times New Roman"/>
              </a:rPr>
              <a:t>and vice </a:t>
            </a:r>
            <a:r>
              <a:rPr dirty="0" sz="1100" spc="5">
                <a:latin typeface="Times New Roman"/>
                <a:cs typeface="Times New Roman"/>
              </a:rPr>
              <a:t>versa.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turning points typically are </a:t>
            </a:r>
            <a:r>
              <a:rPr dirty="0" sz="1100" spc="10">
                <a:latin typeface="Times New Roman"/>
                <a:cs typeface="Times New Roman"/>
              </a:rPr>
              <a:t>determined well </a:t>
            </a:r>
            <a:r>
              <a:rPr dirty="0" sz="1100" spc="5">
                <a:latin typeface="Times New Roman"/>
                <a:cs typeface="Times New Roman"/>
              </a:rPr>
              <a:t>after  the fact,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that observers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know on a </a:t>
            </a:r>
            <a:r>
              <a:rPr dirty="0" sz="1100" spc="5">
                <a:latin typeface="Times New Roman"/>
                <a:cs typeface="Times New Roman"/>
              </a:rPr>
              <a:t>current basis, at least officially, </a:t>
            </a:r>
            <a:r>
              <a:rPr dirty="0" sz="1100" spc="10">
                <a:latin typeface="Times New Roman"/>
                <a:cs typeface="Times New Roman"/>
              </a:rPr>
              <a:t>when a peak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trough has </a:t>
            </a:r>
            <a:r>
              <a:rPr dirty="0" sz="1100" spc="10">
                <a:latin typeface="Times New Roman"/>
                <a:cs typeface="Times New Roman"/>
              </a:rPr>
              <a:t>been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reached.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7715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86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7" y="406989"/>
            <a:ext cx="5335270" cy="877125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8255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It is possible to identify those </a:t>
            </a:r>
            <a:r>
              <a:rPr dirty="0" sz="1100" spc="10">
                <a:latin typeface="Times New Roman"/>
                <a:cs typeface="Times New Roman"/>
              </a:rPr>
              <a:t>components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activity that </a:t>
            </a:r>
            <a:r>
              <a:rPr dirty="0" sz="1100" spc="10">
                <a:latin typeface="Times New Roman"/>
                <a:cs typeface="Times New Roman"/>
              </a:rPr>
              <a:t>move at </a:t>
            </a:r>
            <a:r>
              <a:rPr dirty="0" sz="1100" spc="5">
                <a:latin typeface="Times New Roman"/>
                <a:cs typeface="Times New Roman"/>
              </a:rPr>
              <a:t>different </a:t>
            </a:r>
            <a:r>
              <a:rPr dirty="0" sz="1100" spc="10">
                <a:latin typeface="Times New Roman"/>
                <a:cs typeface="Times New Roman"/>
              </a:rPr>
              <a:t>times  from </a:t>
            </a:r>
            <a:r>
              <a:rPr dirty="0" sz="1100" spc="5">
                <a:latin typeface="Times New Roman"/>
                <a:cs typeface="Times New Roman"/>
              </a:rPr>
              <a:t>each other. </a:t>
            </a:r>
            <a:r>
              <a:rPr dirty="0" sz="1100" spc="10">
                <a:latin typeface="Times New Roman"/>
                <a:cs typeface="Times New Roman"/>
              </a:rPr>
              <a:t>Such </a:t>
            </a:r>
            <a:r>
              <a:rPr dirty="0" sz="1100" spc="5">
                <a:latin typeface="Times New Roman"/>
                <a:cs typeface="Times New Roman"/>
              </a:rPr>
              <a:t>variables </a:t>
            </a:r>
            <a:r>
              <a:rPr dirty="0" sz="1100" spc="10">
                <a:latin typeface="Times New Roman"/>
                <a:cs typeface="Times New Roman"/>
              </a:rPr>
              <a:t>can serve </a:t>
            </a:r>
            <a:r>
              <a:rPr dirty="0" sz="1100" spc="5">
                <a:latin typeface="Times New Roman"/>
                <a:cs typeface="Times New Roman"/>
              </a:rPr>
              <a:t>as indicators of </a:t>
            </a:r>
            <a:r>
              <a:rPr dirty="0" sz="1100" spc="10">
                <a:latin typeface="Times New Roman"/>
                <a:cs typeface="Times New Roman"/>
              </a:rPr>
              <a:t>the economy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general.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Standard practice is to identify the </a:t>
            </a:r>
            <a:r>
              <a:rPr dirty="0" sz="1100" spc="10">
                <a:latin typeface="Times New Roman"/>
                <a:cs typeface="Times New Roman"/>
              </a:rPr>
              <a:t>leading, coincident and </a:t>
            </a:r>
            <a:r>
              <a:rPr dirty="0" sz="1100" spc="5">
                <a:latin typeface="Times New Roman"/>
                <a:cs typeface="Times New Roman"/>
              </a:rPr>
              <a:t>lagging </a:t>
            </a:r>
            <a:r>
              <a:rPr dirty="0" sz="1100" spc="10" b="1">
                <a:latin typeface="Times New Roman"/>
                <a:cs typeface="Times New Roman"/>
              </a:rPr>
              <a:t>Composite Economic  </a:t>
            </a:r>
            <a:r>
              <a:rPr dirty="0" sz="1100" spc="5" b="1">
                <a:latin typeface="Times New Roman"/>
                <a:cs typeface="Times New Roman"/>
              </a:rPr>
              <a:t>Indexes. </a:t>
            </a:r>
            <a:r>
              <a:rPr dirty="0" sz="1100" spc="10">
                <a:latin typeface="Times New Roman"/>
                <a:cs typeface="Times New Roman"/>
              </a:rPr>
              <a:t>The leading </a:t>
            </a:r>
            <a:r>
              <a:rPr dirty="0" sz="1100" spc="5">
                <a:latin typeface="Times New Roman"/>
                <a:cs typeface="Times New Roman"/>
              </a:rPr>
              <a:t>indicators consist of variables such as stock prices,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consumer  </a:t>
            </a:r>
            <a:r>
              <a:rPr dirty="0" sz="1100" spc="5">
                <a:latin typeface="Times New Roman"/>
                <a:cs typeface="Times New Roman"/>
              </a:rPr>
              <a:t>expectation, </a:t>
            </a:r>
            <a:r>
              <a:rPr dirty="0" sz="1100" spc="10">
                <a:latin typeface="Times New Roman"/>
                <a:cs typeface="Times New Roman"/>
              </a:rPr>
              <a:t>money supply, and </a:t>
            </a:r>
            <a:r>
              <a:rPr dirty="0" sz="1100" spc="5">
                <a:latin typeface="Times New Roman"/>
                <a:cs typeface="Times New Roman"/>
              </a:rPr>
              <a:t>interest rates spread.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coincident indicators consist of  four variables such as industrial production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manufacturing </a:t>
            </a:r>
            <a:r>
              <a:rPr dirty="0" sz="1100" spc="10">
                <a:latin typeface="Times New Roman"/>
                <a:cs typeface="Times New Roman"/>
              </a:rPr>
              <a:t>and trade </a:t>
            </a:r>
            <a:r>
              <a:rPr dirty="0" sz="1100" spc="5">
                <a:latin typeface="Times New Roman"/>
                <a:cs typeface="Times New Roman"/>
              </a:rPr>
              <a:t>sales,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lagging </a:t>
            </a:r>
            <a:r>
              <a:rPr dirty="0" sz="1100" spc="5">
                <a:latin typeface="Times New Roman"/>
                <a:cs typeface="Times New Roman"/>
              </a:rPr>
              <a:t>indicators </a:t>
            </a:r>
            <a:r>
              <a:rPr dirty="0" sz="1100" spc="10">
                <a:latin typeface="Times New Roman"/>
                <a:cs typeface="Times New Roman"/>
              </a:rPr>
              <a:t>consist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seven variables such </a:t>
            </a:r>
            <a:r>
              <a:rPr dirty="0" sz="1100" spc="10">
                <a:latin typeface="Times New Roman"/>
                <a:cs typeface="Times New Roman"/>
              </a:rPr>
              <a:t>as duration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unemployment and  commercial and </a:t>
            </a:r>
            <a:r>
              <a:rPr dirty="0" sz="1100" spc="5">
                <a:latin typeface="Times New Roman"/>
                <a:cs typeface="Times New Roman"/>
              </a:rPr>
              <a:t>industrial </a:t>
            </a:r>
            <a:r>
              <a:rPr dirty="0" sz="1100" spc="10">
                <a:latin typeface="Times New Roman"/>
                <a:cs typeface="Times New Roman"/>
              </a:rPr>
              <a:t>loans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outstanding.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composite indexes are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to indicate peaks and troughs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 cycle.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intent of using all </a:t>
            </a:r>
            <a:r>
              <a:rPr dirty="0" sz="1100" spc="10">
                <a:latin typeface="Times New Roman"/>
                <a:cs typeface="Times New Roman"/>
              </a:rPr>
              <a:t>three </a:t>
            </a:r>
            <a:r>
              <a:rPr dirty="0" sz="1100" spc="5">
                <a:latin typeface="Times New Roman"/>
                <a:cs typeface="Times New Roman"/>
              </a:rPr>
              <a:t>is to </a:t>
            </a:r>
            <a:r>
              <a:rPr dirty="0" sz="1100" spc="10">
                <a:latin typeface="Times New Roman"/>
                <a:cs typeface="Times New Roman"/>
              </a:rPr>
              <a:t>summarize and </a:t>
            </a:r>
            <a:r>
              <a:rPr dirty="0" sz="1100" spc="5">
                <a:latin typeface="Times New Roman"/>
                <a:cs typeface="Times New Roman"/>
              </a:rPr>
              <a:t>reveal turning points patterns in </a:t>
            </a:r>
            <a:r>
              <a:rPr dirty="0" sz="1100" spc="10">
                <a:latin typeface="Times New Roman"/>
                <a:cs typeface="Times New Roman"/>
              </a:rPr>
              <a:t>economic data  </a:t>
            </a:r>
            <a:r>
              <a:rPr dirty="0" sz="1100" spc="5">
                <a:latin typeface="Times New Roman"/>
                <a:cs typeface="Times New Roman"/>
              </a:rPr>
              <a:t>better.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 change </a:t>
            </a:r>
            <a:r>
              <a:rPr dirty="0" sz="1100" spc="5">
                <a:latin typeface="Times New Roman"/>
                <a:cs typeface="Times New Roman"/>
              </a:rPr>
              <a:t>in direction in </a:t>
            </a:r>
            <a:r>
              <a:rPr dirty="0" sz="1100" spc="10">
                <a:latin typeface="Times New Roman"/>
                <a:cs typeface="Times New Roman"/>
              </a:rPr>
              <a:t>a composite index </a:t>
            </a:r>
            <a:r>
              <a:rPr dirty="0" sz="1100" spc="5">
                <a:latin typeface="Times New Roman"/>
                <a:cs typeface="Times New Roman"/>
              </a:rPr>
              <a:t>does not automatically indicate 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cyclical </a:t>
            </a:r>
            <a:r>
              <a:rPr dirty="0" sz="1100" spc="10">
                <a:latin typeface="Times New Roman"/>
                <a:cs typeface="Times New Roman"/>
              </a:rPr>
              <a:t>turning </a:t>
            </a:r>
            <a:r>
              <a:rPr dirty="0" sz="1100" spc="5">
                <a:latin typeface="Times New Roman"/>
                <a:cs typeface="Times New Roman"/>
              </a:rPr>
              <a:t>point. </a:t>
            </a:r>
            <a:r>
              <a:rPr dirty="0" sz="1100" spc="10">
                <a:latin typeface="Times New Roman"/>
                <a:cs typeface="Times New Roman"/>
              </a:rPr>
              <a:t>The movement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of sufficient size, duration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scope.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Stock Market and </a:t>
            </a:r>
            <a:r>
              <a:rPr dirty="0" sz="1100" spc="5" b="1">
                <a:latin typeface="Times New Roman"/>
                <a:cs typeface="Times New Roman"/>
              </a:rPr>
              <a:t>the Business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Cycle</a:t>
            </a:r>
            <a:r>
              <a:rPr dirty="0" sz="1100" spc="10">
                <a:latin typeface="Times New Roman"/>
                <a:cs typeface="Times New Roman"/>
              </a:rPr>
              <a:t>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market is, </a:t>
            </a:r>
            <a:r>
              <a:rPr dirty="0" sz="1100" spc="10">
                <a:latin typeface="Times New Roman"/>
                <a:cs typeface="Times New Roman"/>
              </a:rPr>
              <a:t>of course, a </a:t>
            </a:r>
            <a:r>
              <a:rPr dirty="0" sz="1100" spc="5">
                <a:latin typeface="Times New Roman"/>
                <a:cs typeface="Times New Roman"/>
              </a:rPr>
              <a:t>significant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vital </a:t>
            </a:r>
            <a:r>
              <a:rPr dirty="0" sz="1100" spc="10">
                <a:latin typeface="Times New Roman"/>
                <a:cs typeface="Times New Roman"/>
              </a:rPr>
              <a:t>part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</a:t>
            </a:r>
            <a:r>
              <a:rPr dirty="0" sz="1100" spc="10">
                <a:latin typeface="Times New Roman"/>
                <a:cs typeface="Times New Roman"/>
              </a:rPr>
              <a:t>economy. </a:t>
            </a:r>
            <a:r>
              <a:rPr dirty="0" sz="1100" spc="5">
                <a:latin typeface="Times New Roman"/>
                <a:cs typeface="Times New Roman"/>
              </a:rPr>
              <a:t>Clearly,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strong relationship exists between the two. If 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doing badly,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companies  </a:t>
            </a:r>
            <a:r>
              <a:rPr dirty="0" sz="1100" spc="5">
                <a:latin typeface="Times New Roman"/>
                <a:cs typeface="Times New Roman"/>
              </a:rPr>
              <a:t>will also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performing poorly, as will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market. Conversely, if </a:t>
            </a:r>
            <a:r>
              <a:rPr dirty="0" sz="1100" spc="10">
                <a:latin typeface="Times New Roman"/>
                <a:cs typeface="Times New Roman"/>
              </a:rPr>
              <a:t>the economy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prospering, </a:t>
            </a:r>
            <a:r>
              <a:rPr dirty="0" sz="1100" spc="10">
                <a:latin typeface="Times New Roman"/>
                <a:cs typeface="Times New Roman"/>
              </a:rPr>
              <a:t>most companies will also be doing </a:t>
            </a:r>
            <a:r>
              <a:rPr dirty="0" sz="1100" spc="5">
                <a:latin typeface="Times New Roman"/>
                <a:cs typeface="Times New Roman"/>
              </a:rPr>
              <a:t>well, </a:t>
            </a:r>
            <a:r>
              <a:rPr dirty="0" sz="1100" spc="10">
                <a:latin typeface="Times New Roman"/>
                <a:cs typeface="Times New Roman"/>
              </a:rPr>
              <a:t>and the stock </a:t>
            </a:r>
            <a:r>
              <a:rPr dirty="0" sz="1100" spc="5">
                <a:latin typeface="Times New Roman"/>
                <a:cs typeface="Times New Roman"/>
              </a:rPr>
              <a:t>market will reflect this  </a:t>
            </a:r>
            <a:r>
              <a:rPr dirty="0" sz="1100" spc="10">
                <a:latin typeface="Times New Roman"/>
                <a:cs typeface="Times New Roman"/>
              </a:rPr>
              <a:t>economic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strength.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between the economy and 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is interesting; stock prices  generally lead the </a:t>
            </a:r>
            <a:r>
              <a:rPr dirty="0" sz="1100" spc="10">
                <a:latin typeface="Times New Roman"/>
                <a:cs typeface="Times New Roman"/>
              </a:rPr>
              <a:t>economy. </a:t>
            </a:r>
            <a:r>
              <a:rPr dirty="0" sz="1100" spc="5">
                <a:latin typeface="Times New Roman"/>
                <a:cs typeface="Times New Roman"/>
              </a:rPr>
              <a:t>Historically it is the most sensitive indicator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business  cycle. Therefore,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must take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account </a:t>
            </a:r>
            <a:r>
              <a:rPr dirty="0" sz="1100" spc="5">
                <a:latin typeface="Times New Roman"/>
                <a:cs typeface="Times New Roman"/>
              </a:rPr>
              <a:t>this leading relationship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the  economy’s </a:t>
            </a:r>
            <a:r>
              <a:rPr dirty="0" sz="1100" spc="5">
                <a:latin typeface="Times New Roman"/>
                <a:cs typeface="Times New Roman"/>
              </a:rPr>
              <a:t>condition to </a:t>
            </a:r>
            <a:r>
              <a:rPr dirty="0" sz="1100" spc="10">
                <a:latin typeface="Times New Roman"/>
                <a:cs typeface="Times New Roman"/>
              </a:rPr>
              <a:t>evaluate the </a:t>
            </a:r>
            <a:r>
              <a:rPr dirty="0" sz="1100" spc="5">
                <a:latin typeface="Times New Roman"/>
                <a:cs typeface="Times New Roman"/>
              </a:rPr>
              <a:t>market.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are closely  related,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the stock prices typically turn before the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economy.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  <a:spcBef>
                <a:spcPts val="5"/>
              </a:spcBef>
            </a:pP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reliable is this relationship </a:t>
            </a:r>
            <a:r>
              <a:rPr dirty="0" sz="1100" spc="10">
                <a:latin typeface="Times New Roman"/>
                <a:cs typeface="Times New Roman"/>
              </a:rPr>
              <a:t>between the stock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business </a:t>
            </a:r>
            <a:r>
              <a:rPr dirty="0" sz="1100" spc="10">
                <a:latin typeface="Times New Roman"/>
                <a:cs typeface="Times New Roman"/>
              </a:rPr>
              <a:t>cycle? </a:t>
            </a:r>
            <a:r>
              <a:rPr dirty="0" sz="1100" spc="5">
                <a:latin typeface="Times New Roman"/>
                <a:cs typeface="Times New Roman"/>
              </a:rPr>
              <a:t>Although 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generally considered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reliable, it is </a:t>
            </a:r>
            <a:r>
              <a:rPr dirty="0" sz="1100" spc="10">
                <a:latin typeface="Times New Roman"/>
                <a:cs typeface="Times New Roman"/>
              </a:rPr>
              <a:t>widely known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given false  signals </a:t>
            </a:r>
            <a:r>
              <a:rPr dirty="0" sz="1100" spc="10">
                <a:latin typeface="Times New Roman"/>
                <a:cs typeface="Times New Roman"/>
              </a:rPr>
              <a:t>about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activity, particularly with </a:t>
            </a:r>
            <a:r>
              <a:rPr dirty="0" sz="1100" spc="10">
                <a:latin typeface="Times New Roman"/>
                <a:cs typeface="Times New Roman"/>
              </a:rPr>
              <a:t>regard </a:t>
            </a:r>
            <a:r>
              <a:rPr dirty="0" sz="1100" spc="5">
                <a:latin typeface="Times New Roman"/>
                <a:cs typeface="Times New Roman"/>
              </a:rPr>
              <a:t>to recessions.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old </a:t>
            </a:r>
            <a:r>
              <a:rPr dirty="0" sz="1100" spc="5">
                <a:latin typeface="Times New Roman"/>
                <a:cs typeface="Times New Roman"/>
              </a:rPr>
              <a:t>joke  goes </a:t>
            </a:r>
            <a:r>
              <a:rPr dirty="0" sz="1100" spc="10">
                <a:latin typeface="Times New Roman"/>
                <a:cs typeface="Times New Roman"/>
              </a:rPr>
              <a:t>something </a:t>
            </a:r>
            <a:r>
              <a:rPr dirty="0" sz="1100" spc="5">
                <a:latin typeface="Times New Roman"/>
                <a:cs typeface="Times New Roman"/>
              </a:rPr>
              <a:t>like this </a:t>
            </a:r>
            <a:r>
              <a:rPr dirty="0" sz="1100" spc="10">
                <a:latin typeface="Times New Roman"/>
                <a:cs typeface="Times New Roman"/>
              </a:rPr>
              <a:t>“the market </a:t>
            </a:r>
            <a:r>
              <a:rPr dirty="0" sz="1100" spc="5">
                <a:latin typeface="Times New Roman"/>
                <a:cs typeface="Times New Roman"/>
              </a:rPr>
              <a:t>has predicted nine </a:t>
            </a:r>
            <a:r>
              <a:rPr dirty="0" sz="1100" spc="10">
                <a:latin typeface="Times New Roman"/>
                <a:cs typeface="Times New Roman"/>
              </a:rPr>
              <a:t>out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last five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recessions.”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Forecasts the </a:t>
            </a:r>
            <a:r>
              <a:rPr dirty="0" sz="1100" spc="10" b="1">
                <a:latin typeface="Times New Roman"/>
                <a:cs typeface="Times New Roman"/>
              </a:rPr>
              <a:t>Economy: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Good economic </a:t>
            </a:r>
            <a:r>
              <a:rPr dirty="0" sz="1100" spc="5">
                <a:latin typeface="Times New Roman"/>
                <a:cs typeface="Times New Roman"/>
              </a:rPr>
              <a:t>forecasts are of obvious significant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to investors. Since </a:t>
            </a:r>
            <a:r>
              <a:rPr dirty="0" sz="1100" spc="10">
                <a:latin typeface="Times New Roman"/>
                <a:cs typeface="Times New Roman"/>
              </a:rPr>
              <a:t>the economy  and </a:t>
            </a:r>
            <a:r>
              <a:rPr dirty="0" sz="1100" spc="5">
                <a:latin typeface="Times New Roman"/>
                <a:cs typeface="Times New Roman"/>
              </a:rPr>
              <a:t>the market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closely related,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forecasts of </a:t>
            </a:r>
            <a:r>
              <a:rPr dirty="0" sz="1100" spc="10">
                <a:latin typeface="Times New Roman"/>
                <a:cs typeface="Times New Roman"/>
              </a:rPr>
              <a:t>macroeconomics </a:t>
            </a:r>
            <a:r>
              <a:rPr dirty="0" sz="1100" spc="5">
                <a:latin typeface="Times New Roman"/>
                <a:cs typeface="Times New Roman"/>
              </a:rPr>
              <a:t>variables </a:t>
            </a:r>
            <a:r>
              <a:rPr dirty="0" sz="1100" spc="10">
                <a:latin typeface="Times New Roman"/>
                <a:cs typeface="Times New Roman"/>
              </a:rPr>
              <a:t>would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very useful.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are such forecasts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widely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available?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McNees concluded </a:t>
            </a:r>
            <a:r>
              <a:rPr dirty="0" sz="1100" spc="5">
                <a:latin typeface="Times New Roman"/>
                <a:cs typeface="Times New Roman"/>
              </a:rPr>
              <a:t>that forecasts </a:t>
            </a:r>
            <a:r>
              <a:rPr dirty="0" sz="1100" spc="15">
                <a:latin typeface="Times New Roman"/>
                <a:cs typeface="Times New Roman"/>
              </a:rPr>
              <a:t>made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prominent </a:t>
            </a:r>
            <a:r>
              <a:rPr dirty="0" sz="1100" spc="5">
                <a:latin typeface="Times New Roman"/>
                <a:cs typeface="Times New Roman"/>
              </a:rPr>
              <a:t>forecasters are similar </a:t>
            </a:r>
            <a:r>
              <a:rPr dirty="0" sz="1100" spc="10">
                <a:latin typeface="Times New Roman"/>
                <a:cs typeface="Times New Roman"/>
              </a:rPr>
              <a:t>and that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differences in accuracy are very </a:t>
            </a:r>
            <a:r>
              <a:rPr dirty="0" sz="1100" spc="5">
                <a:latin typeface="Times New Roman"/>
                <a:cs typeface="Times New Roman"/>
              </a:rPr>
              <a:t>small, suggesting </a:t>
            </a:r>
            <a:r>
              <a:rPr dirty="0" sz="1100" spc="10">
                <a:latin typeface="Times New Roman"/>
                <a:cs typeface="Times New Roman"/>
              </a:rPr>
              <a:t>that </a:t>
            </a:r>
            <a:r>
              <a:rPr dirty="0" sz="1100" spc="5">
                <a:latin typeface="Times New Roman"/>
                <a:cs typeface="Times New Roman"/>
              </a:rPr>
              <a:t>investors can </a:t>
            </a:r>
            <a:r>
              <a:rPr dirty="0" sz="1100" spc="10">
                <a:latin typeface="Times New Roman"/>
                <a:cs typeface="Times New Roman"/>
              </a:rPr>
              <a:t>use any of a number of  </a:t>
            </a:r>
            <a:r>
              <a:rPr dirty="0" sz="1100" spc="5">
                <a:latin typeface="Times New Roman"/>
                <a:cs typeface="Times New Roman"/>
              </a:rPr>
              <a:t>such forecasts. </a:t>
            </a:r>
            <a:r>
              <a:rPr dirty="0" sz="1100" spc="10">
                <a:latin typeface="Times New Roman"/>
                <a:cs typeface="Times New Roman"/>
              </a:rPr>
              <a:t>Obviously, </a:t>
            </a:r>
            <a:r>
              <a:rPr dirty="0" sz="1100" spc="5">
                <a:latin typeface="Times New Roman"/>
                <a:cs typeface="Times New Roman"/>
              </a:rPr>
              <a:t>not all forecasters are equally accurate,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all forecasters </a:t>
            </a:r>
            <a:r>
              <a:rPr dirty="0" sz="1100" spc="15">
                <a:latin typeface="Times New Roman"/>
                <a:cs typeface="Times New Roman"/>
              </a:rPr>
              <a:t>make  </a:t>
            </a:r>
            <a:r>
              <a:rPr dirty="0" sz="1100" spc="5">
                <a:latin typeface="Times New Roman"/>
                <a:cs typeface="Times New Roman"/>
              </a:rPr>
              <a:t>errors.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only </a:t>
            </a:r>
            <a:r>
              <a:rPr dirty="0" sz="1100" spc="10">
                <a:latin typeface="Times New Roman"/>
                <a:cs typeface="Times New Roman"/>
              </a:rPr>
              <a:t>good news </a:t>
            </a:r>
            <a:r>
              <a:rPr dirty="0" sz="1100" spc="5">
                <a:latin typeface="Times New Roman"/>
                <a:cs typeface="Times New Roman"/>
              </a:rPr>
              <a:t>is that forecast accuracy apparently has increased </a:t>
            </a:r>
            <a:r>
              <a:rPr dirty="0" sz="1100" spc="10">
                <a:latin typeface="Times New Roman"/>
                <a:cs typeface="Times New Roman"/>
              </a:rPr>
              <a:t>over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its vital role in </a:t>
            </a:r>
            <a:r>
              <a:rPr dirty="0" sz="1100" spc="10">
                <a:latin typeface="Times New Roman"/>
                <a:cs typeface="Times New Roman"/>
              </a:rPr>
              <a:t>the economy, monetary </a:t>
            </a:r>
            <a:r>
              <a:rPr dirty="0" sz="1100" spc="5">
                <a:latin typeface="Times New Roman"/>
                <a:cs typeface="Times New Roman"/>
              </a:rPr>
              <a:t>policy traditionally has been </a:t>
            </a:r>
            <a:r>
              <a:rPr dirty="0" sz="1100" spc="10">
                <a:latin typeface="Times New Roman"/>
                <a:cs typeface="Times New Roman"/>
              </a:rPr>
              <a:t>assumed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 an important </a:t>
            </a:r>
            <a:r>
              <a:rPr dirty="0" sz="1100" spc="5">
                <a:latin typeface="Times New Roman"/>
                <a:cs typeface="Times New Roman"/>
              </a:rPr>
              <a:t>effect </a:t>
            </a:r>
            <a:r>
              <a:rPr dirty="0" sz="1100" spc="10">
                <a:latin typeface="Times New Roman"/>
                <a:cs typeface="Times New Roman"/>
              </a:rPr>
              <a:t>on the economy, </a:t>
            </a:r>
            <a:r>
              <a:rPr dirty="0" sz="1100" spc="5">
                <a:latin typeface="Times New Roman"/>
                <a:cs typeface="Times New Roman"/>
              </a:rPr>
              <a:t>stock prices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interest rate. </a:t>
            </a:r>
            <a:r>
              <a:rPr dirty="0" sz="1100" spc="10">
                <a:latin typeface="Times New Roman"/>
                <a:cs typeface="Times New Roman"/>
              </a:rPr>
              <a:t>Almost </a:t>
            </a:r>
            <a:r>
              <a:rPr dirty="0" sz="1100" spc="5">
                <a:latin typeface="Times New Roman"/>
                <a:cs typeface="Times New Roman"/>
              </a:rPr>
              <a:t>all theories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macroeconomic </a:t>
            </a:r>
            <a:r>
              <a:rPr dirty="0" sz="1100" spc="5">
                <a:latin typeface="Times New Roman"/>
                <a:cs typeface="Times New Roman"/>
              </a:rPr>
              <a:t>postulate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between money and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activity  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relationship </a:t>
            </a:r>
            <a:r>
              <a:rPr dirty="0" sz="1100" spc="10">
                <a:latin typeface="Times New Roman"/>
                <a:cs typeface="Times New Roman"/>
              </a:rPr>
              <a:t>depending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10">
                <a:latin typeface="Times New Roman"/>
                <a:cs typeface="Times New Roman"/>
              </a:rPr>
              <a:t>whether changes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stock 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attributed to  shifts in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supply or </a:t>
            </a:r>
            <a:r>
              <a:rPr dirty="0" sz="1100" spc="10">
                <a:latin typeface="Times New Roman"/>
                <a:cs typeface="Times New Roman"/>
              </a:rPr>
              <a:t>money demand. For example, </a:t>
            </a:r>
            <a:r>
              <a:rPr dirty="0" sz="1100" spc="5">
                <a:latin typeface="Times New Roman"/>
                <a:cs typeface="Times New Roman"/>
              </a:rPr>
              <a:t>increases in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supply tend to  </a:t>
            </a:r>
            <a:r>
              <a:rPr dirty="0" sz="1100" spc="10">
                <a:latin typeface="Times New Roman"/>
                <a:cs typeface="Times New Roman"/>
              </a:rPr>
              <a:t>increase economic </a:t>
            </a:r>
            <a:r>
              <a:rPr dirty="0" sz="1100" spc="5">
                <a:latin typeface="Times New Roman"/>
                <a:cs typeface="Times New Roman"/>
              </a:rPr>
              <a:t>activity whereas increases in </a:t>
            </a:r>
            <a:r>
              <a:rPr dirty="0" sz="1100" spc="10">
                <a:latin typeface="Times New Roman"/>
                <a:cs typeface="Times New Roman"/>
              </a:rPr>
              <a:t>money demand </a:t>
            </a:r>
            <a:r>
              <a:rPr dirty="0" sz="1100" spc="5">
                <a:latin typeface="Times New Roman"/>
                <a:cs typeface="Times New Roman"/>
              </a:rPr>
              <a:t>tend to reduce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activity.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87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74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68595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88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8" y="572391"/>
            <a:ext cx="5336540" cy="860552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Insights for the Yield</a:t>
            </a:r>
            <a:r>
              <a:rPr dirty="0" sz="1100" spc="-3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Curve: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curve </a:t>
            </a:r>
            <a:r>
              <a:rPr dirty="0" sz="1100" spc="5">
                <a:latin typeface="Times New Roman"/>
                <a:cs typeface="Times New Roman"/>
              </a:rPr>
              <a:t>depicts the relationship </a:t>
            </a:r>
            <a:r>
              <a:rPr dirty="0" sz="1100" spc="10">
                <a:latin typeface="Times New Roman"/>
                <a:cs typeface="Times New Roman"/>
              </a:rPr>
              <a:t>between bond yields and </a:t>
            </a:r>
            <a:r>
              <a:rPr dirty="0" sz="1100" spc="5">
                <a:latin typeface="Times New Roman"/>
                <a:cs typeface="Times New Roman"/>
              </a:rPr>
              <a:t>time, holding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issuer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constant,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effect shows </a:t>
            </a:r>
            <a:r>
              <a:rPr dirty="0" sz="1100" spc="15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interest rates vary </a:t>
            </a:r>
            <a:r>
              <a:rPr dirty="0" sz="1100" spc="10">
                <a:latin typeface="Times New Roman"/>
                <a:cs typeface="Times New Roman"/>
              </a:rPr>
              <a:t>across time on any </a:t>
            </a:r>
            <a:r>
              <a:rPr dirty="0" sz="1100" spc="5">
                <a:latin typeface="Times New Roman"/>
                <a:cs typeface="Times New Roman"/>
              </a:rPr>
              <a:t>given </a:t>
            </a:r>
            <a:r>
              <a:rPr dirty="0" sz="1100" spc="10">
                <a:latin typeface="Times New Roman"/>
                <a:cs typeface="Times New Roman"/>
              </a:rPr>
              <a:t>day. </a:t>
            </a:r>
            <a:r>
              <a:rPr dirty="0" sz="1100" spc="5">
                <a:latin typeface="Times New Roman"/>
                <a:cs typeface="Times New Roman"/>
              </a:rPr>
              <a:t>It should  contain </a:t>
            </a:r>
            <a:r>
              <a:rPr dirty="0" sz="1100" spc="10">
                <a:latin typeface="Times New Roman"/>
                <a:cs typeface="Times New Roman"/>
              </a:rPr>
              <a:t>valuable </a:t>
            </a:r>
            <a:r>
              <a:rPr dirty="0" sz="1100" spc="5">
                <a:latin typeface="Times New Roman"/>
                <a:cs typeface="Times New Roman"/>
              </a:rPr>
              <a:t>information,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it reflects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traders’ views </a:t>
            </a:r>
            <a:r>
              <a:rPr dirty="0" sz="1100" spc="10">
                <a:latin typeface="Times New Roman"/>
                <a:cs typeface="Times New Roman"/>
              </a:rPr>
              <a:t>about the </a:t>
            </a:r>
            <a:r>
              <a:rPr dirty="0" sz="1100" spc="5">
                <a:latin typeface="Times New Roman"/>
                <a:cs typeface="Times New Roman"/>
              </a:rPr>
              <a:t>future of the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economy. </a:t>
            </a:r>
            <a:r>
              <a:rPr dirty="0" sz="1100" spc="5">
                <a:latin typeface="Times New Roman"/>
                <a:cs typeface="Times New Roman"/>
              </a:rPr>
              <a:t>Several studies </a:t>
            </a:r>
            <a:r>
              <a:rPr dirty="0" sz="1100" spc="10">
                <a:latin typeface="Times New Roman"/>
                <a:cs typeface="Times New Roman"/>
              </a:rPr>
              <a:t>suggest that the yield curve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very </a:t>
            </a:r>
            <a:r>
              <a:rPr dirty="0" sz="1100" spc="5">
                <a:latin typeface="Times New Roman"/>
                <a:cs typeface="Times New Roman"/>
              </a:rPr>
              <a:t>useful </a:t>
            </a:r>
            <a:r>
              <a:rPr dirty="0" sz="1100" spc="10">
                <a:latin typeface="Times New Roman"/>
                <a:cs typeface="Times New Roman"/>
              </a:rPr>
              <a:t>in making economic  </a:t>
            </a:r>
            <a:r>
              <a:rPr dirty="0" sz="1100" spc="5">
                <a:latin typeface="Times New Roman"/>
                <a:cs typeface="Times New Roman"/>
              </a:rPr>
              <a:t>forecasts.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professionals </a:t>
            </a:r>
            <a:r>
              <a:rPr dirty="0" sz="1100" spc="10">
                <a:latin typeface="Times New Roman"/>
                <a:cs typeface="Times New Roman"/>
              </a:rPr>
              <a:t>use the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curve </a:t>
            </a:r>
            <a:r>
              <a:rPr dirty="0" sz="1100" spc="5">
                <a:latin typeface="Times New Roman"/>
                <a:cs typeface="Times New Roman"/>
              </a:rPr>
              <a:t>as an indicator </a:t>
            </a:r>
            <a:r>
              <a:rPr dirty="0" sz="1100" spc="10">
                <a:latin typeface="Times New Roman"/>
                <a:cs typeface="Times New Roman"/>
              </a:rPr>
              <a:t>of how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Fed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managing 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economy.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It has long been recognized that the shape of the </a:t>
            </a:r>
            <a:r>
              <a:rPr dirty="0" sz="1100" spc="10">
                <a:latin typeface="Times New Roman"/>
                <a:cs typeface="Times New Roman"/>
              </a:rPr>
              <a:t>yield curve </a:t>
            </a:r>
            <a:r>
              <a:rPr dirty="0" sz="1100" spc="5">
                <a:latin typeface="Times New Roman"/>
                <a:cs typeface="Times New Roman"/>
              </a:rPr>
              <a:t>is related to the </a:t>
            </a:r>
            <a:r>
              <a:rPr dirty="0" sz="1100" spc="10">
                <a:latin typeface="Times New Roman"/>
                <a:cs typeface="Times New Roman"/>
              </a:rPr>
              <a:t>stage </a:t>
            </a:r>
            <a:r>
              <a:rPr dirty="0" sz="1100" spc="5">
                <a:latin typeface="Times New Roman"/>
                <a:cs typeface="Times New Roman"/>
              </a:rPr>
              <a:t>of the  business cycle.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early stages </a:t>
            </a:r>
            <a:r>
              <a:rPr dirty="0" sz="1100" spc="10">
                <a:latin typeface="Times New Roman"/>
                <a:cs typeface="Times New Roman"/>
              </a:rPr>
              <a:t>of an expansion, yield curves </a:t>
            </a:r>
            <a:r>
              <a:rPr dirty="0" sz="1100" spc="5">
                <a:latin typeface="Times New Roman"/>
                <a:cs typeface="Times New Roman"/>
              </a:rPr>
              <a:t>tend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low and upward  </a:t>
            </a:r>
            <a:r>
              <a:rPr dirty="0" sz="1100" spc="5">
                <a:latin typeface="Times New Roman"/>
                <a:cs typeface="Times New Roman"/>
              </a:rPr>
              <a:t>sloping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as the </a:t>
            </a:r>
            <a:r>
              <a:rPr dirty="0" sz="1100" spc="10">
                <a:latin typeface="Times New Roman"/>
                <a:cs typeface="Times New Roman"/>
              </a:rPr>
              <a:t>peak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cycle </a:t>
            </a:r>
            <a:r>
              <a:rPr dirty="0" sz="1100" spc="5">
                <a:latin typeface="Times New Roman"/>
                <a:cs typeface="Times New Roman"/>
              </a:rPr>
              <a:t>approaches, yield curves tend to </a:t>
            </a:r>
            <a:r>
              <a:rPr dirty="0" sz="1100" spc="10">
                <a:latin typeface="Times New Roman"/>
                <a:cs typeface="Times New Roman"/>
              </a:rPr>
              <a:t>be high and downward  </a:t>
            </a:r>
            <a:r>
              <a:rPr dirty="0" sz="1100" spc="5">
                <a:latin typeface="Times New Roman"/>
                <a:cs typeface="Times New Roman"/>
              </a:rPr>
              <a:t>sloping. </a:t>
            </a:r>
            <a:r>
              <a:rPr dirty="0" sz="1100" spc="10">
                <a:latin typeface="Times New Roman"/>
                <a:cs typeface="Times New Roman"/>
              </a:rPr>
              <a:t>More</a:t>
            </a:r>
            <a:r>
              <a:rPr dirty="0" sz="1100" spc="5">
                <a:latin typeface="Times New Roman"/>
                <a:cs typeface="Times New Roman"/>
              </a:rPr>
              <a:t> specifically: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steepening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curve </a:t>
            </a:r>
            <a:r>
              <a:rPr dirty="0" sz="1100" spc="5">
                <a:latin typeface="Times New Roman"/>
                <a:cs typeface="Times New Roman"/>
              </a:rPr>
              <a:t>suggests </a:t>
            </a:r>
            <a:r>
              <a:rPr dirty="0" sz="1100" spc="10">
                <a:latin typeface="Times New Roman"/>
                <a:cs typeface="Times New Roman"/>
              </a:rPr>
              <a:t>that the economy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accelerating </a:t>
            </a:r>
            <a:r>
              <a:rPr dirty="0" sz="1100" spc="10">
                <a:latin typeface="Times New Roman"/>
                <a:cs typeface="Times New Roman"/>
              </a:rPr>
              <a:t>in terms of </a:t>
            </a:r>
            <a:r>
              <a:rPr dirty="0" sz="1100" spc="5">
                <a:latin typeface="Times New Roman"/>
                <a:cs typeface="Times New Roman"/>
              </a:rPr>
              <a:t>activity </a:t>
            </a:r>
            <a:r>
              <a:rPr dirty="0" sz="1100" spc="10">
                <a:latin typeface="Times New Roman"/>
                <a:cs typeface="Times New Roman"/>
              </a:rPr>
              <a:t>as  monetary </a:t>
            </a:r>
            <a:r>
              <a:rPr dirty="0" sz="1100" spc="5">
                <a:latin typeface="Times New Roman"/>
                <a:cs typeface="Times New Roman"/>
              </a:rPr>
              <a:t>policy stimulates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economy.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yield </a:t>
            </a:r>
            <a:r>
              <a:rPr dirty="0" sz="1100" spc="10">
                <a:latin typeface="Times New Roman"/>
                <a:cs typeface="Times New Roman"/>
              </a:rPr>
              <a:t>curve becomes more </a:t>
            </a:r>
            <a:r>
              <a:rPr dirty="0" sz="1100">
                <a:latin typeface="Times New Roman"/>
                <a:cs typeface="Times New Roman"/>
              </a:rPr>
              <a:t>flat, it </a:t>
            </a:r>
            <a:r>
              <a:rPr dirty="0" sz="1100" spc="5">
                <a:latin typeface="Times New Roman"/>
                <a:cs typeface="Times New Roman"/>
              </a:rPr>
              <a:t>suggests that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activity is slowing  </a:t>
            </a:r>
            <a:r>
              <a:rPr dirty="0" sz="1100" spc="10">
                <a:latin typeface="Times New Roman"/>
                <a:cs typeface="Times New Roman"/>
              </a:rPr>
              <a:t>down.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inverted yield curve,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carries </a:t>
            </a:r>
            <a:r>
              <a:rPr dirty="0" sz="1100" spc="10">
                <a:latin typeface="Times New Roman"/>
                <a:cs typeface="Times New Roman"/>
              </a:rPr>
              <a:t>an ominous message-----expectations </a:t>
            </a:r>
            <a:r>
              <a:rPr dirty="0" sz="1100" spc="5">
                <a:latin typeface="Times New Roman"/>
                <a:cs typeface="Times New Roman"/>
              </a:rPr>
              <a:t>of an  </a:t>
            </a:r>
            <a:r>
              <a:rPr dirty="0" sz="1100" spc="10">
                <a:latin typeface="Times New Roman"/>
                <a:cs typeface="Times New Roman"/>
              </a:rPr>
              <a:t>economic slowdown. Every </a:t>
            </a:r>
            <a:r>
              <a:rPr dirty="0" sz="1100" spc="5">
                <a:latin typeface="Times New Roman"/>
                <a:cs typeface="Times New Roman"/>
              </a:rPr>
              <a:t>recession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since World </a:t>
            </a:r>
            <a:r>
              <a:rPr dirty="0" sz="1100" spc="15">
                <a:latin typeface="Times New Roman"/>
                <a:cs typeface="Times New Roman"/>
              </a:rPr>
              <a:t>War </a:t>
            </a:r>
            <a:r>
              <a:rPr dirty="0" sz="1100" spc="5">
                <a:latin typeface="Times New Roman"/>
                <a:cs typeface="Times New Roman"/>
              </a:rPr>
              <a:t>II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been preceded </a:t>
            </a:r>
            <a:r>
              <a:rPr dirty="0" sz="1100" spc="5">
                <a:latin typeface="Times New Roman"/>
                <a:cs typeface="Times New Roman"/>
              </a:rPr>
              <a:t>by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downward-sloping yield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curve.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10"/>
              </a:lnSpc>
            </a:pPr>
            <a:r>
              <a:rPr dirty="0" sz="1100" spc="10" b="1">
                <a:latin typeface="Times New Roman"/>
                <a:cs typeface="Times New Roman"/>
              </a:rPr>
              <a:t>Understanding the Stock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Market: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310"/>
              </a:lnSpc>
            </a:pPr>
            <a:r>
              <a:rPr dirty="0" sz="1100" spc="15" b="1">
                <a:latin typeface="Times New Roman"/>
                <a:cs typeface="Times New Roman"/>
              </a:rPr>
              <a:t>What Do We </a:t>
            </a:r>
            <a:r>
              <a:rPr dirty="0" sz="1100" spc="10" b="1">
                <a:latin typeface="Times New Roman"/>
                <a:cs typeface="Times New Roman"/>
              </a:rPr>
              <a:t>Mean By The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Market?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most investors refer to </a:t>
            </a:r>
            <a:r>
              <a:rPr dirty="0" sz="1100" spc="10">
                <a:latin typeface="Times New Roman"/>
                <a:cs typeface="Times New Roman"/>
              </a:rPr>
              <a:t>the “market”, they </a:t>
            </a:r>
            <a:r>
              <a:rPr dirty="0" sz="1100" spc="15">
                <a:latin typeface="Times New Roman"/>
                <a:cs typeface="Times New Roman"/>
              </a:rPr>
              <a:t>mean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market in </a:t>
            </a:r>
            <a:r>
              <a:rPr dirty="0" sz="1100" spc="10">
                <a:latin typeface="Times New Roman"/>
                <a:cs typeface="Times New Roman"/>
              </a:rPr>
              <a:t>general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poxied  by some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or indicator. Because </a:t>
            </a:r>
            <a:r>
              <a:rPr dirty="0" sz="1100" spc="10">
                <a:latin typeface="Times New Roman"/>
                <a:cs typeface="Times New Roman"/>
              </a:rPr>
              <a:t>the “market”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the aggregate of </a:t>
            </a:r>
            <a:r>
              <a:rPr dirty="0" sz="1100">
                <a:latin typeface="Times New Roman"/>
                <a:cs typeface="Times New Roman"/>
              </a:rPr>
              <a:t>all  </a:t>
            </a:r>
            <a:r>
              <a:rPr dirty="0" sz="1100" spc="5">
                <a:latin typeface="Times New Roman"/>
                <a:cs typeface="Times New Roman"/>
              </a:rPr>
              <a:t>security prices, it is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conveniently measured </a:t>
            </a:r>
            <a:r>
              <a:rPr dirty="0" sz="1100" spc="10">
                <a:latin typeface="Times New Roman"/>
                <a:cs typeface="Times New Roman"/>
              </a:rPr>
              <a:t>by some index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average of stock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Most market indexes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designed to measure a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market segment, such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blue-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chip </a:t>
            </a:r>
            <a:r>
              <a:rPr dirty="0" sz="1100" spc="15">
                <a:latin typeface="Times New Roman"/>
                <a:cs typeface="Times New Roman"/>
              </a:rPr>
              <a:t>New </a:t>
            </a:r>
            <a:r>
              <a:rPr dirty="0" sz="1100" spc="10">
                <a:latin typeface="Times New Roman"/>
                <a:cs typeface="Times New Roman"/>
              </a:rPr>
              <a:t>York Exchange (NYSE) </a:t>
            </a:r>
            <a:r>
              <a:rPr dirty="0" sz="1100" spc="5">
                <a:latin typeface="Times New Roman"/>
                <a:cs typeface="Times New Roman"/>
              </a:rPr>
              <a:t>stocks, </a:t>
            </a:r>
            <a:r>
              <a:rPr dirty="0" sz="1100">
                <a:latin typeface="Times New Roman"/>
                <a:cs typeface="Times New Roman"/>
              </a:rPr>
              <a:t>all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on the NYSE,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NASDAQ </a:t>
            </a:r>
            <a:r>
              <a:rPr dirty="0" sz="1100" spc="10">
                <a:latin typeface="Times New Roman"/>
                <a:cs typeface="Times New Roman"/>
              </a:rPr>
              <a:t>market  and </a:t>
            </a:r>
            <a:r>
              <a:rPr dirty="0" sz="1100" spc="5">
                <a:latin typeface="Times New Roman"/>
                <a:cs typeface="Times New Roman"/>
              </a:rPr>
              <a:t>foreign stocks.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discussing the market, it is possible to use </a:t>
            </a:r>
            <a:r>
              <a:rPr dirty="0" sz="1100" spc="10">
                <a:latin typeface="Times New Roman"/>
                <a:cs typeface="Times New Roman"/>
              </a:rPr>
              <a:t>a broad </a:t>
            </a:r>
            <a:r>
              <a:rPr dirty="0" sz="1100" spc="5">
                <a:latin typeface="Times New Roman"/>
                <a:cs typeface="Times New Roman"/>
              </a:rPr>
              <a:t>market index,  such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Wilshire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0">
                <a:latin typeface="Times New Roman"/>
                <a:cs typeface="Times New Roman"/>
              </a:rPr>
              <a:t>Typically, however, </a:t>
            </a:r>
            <a:r>
              <a:rPr dirty="0" sz="1100" spc="5">
                <a:latin typeface="Times New Roman"/>
                <a:cs typeface="Times New Roman"/>
              </a:rPr>
              <a:t>most investor’s </a:t>
            </a:r>
            <a:r>
              <a:rPr dirty="0" sz="1100" spc="10">
                <a:latin typeface="Times New Roman"/>
                <a:cs typeface="Times New Roman"/>
              </a:rPr>
              <a:t>to\day, when </a:t>
            </a:r>
            <a:r>
              <a:rPr dirty="0" sz="1100" spc="5">
                <a:latin typeface="Times New Roman"/>
                <a:cs typeface="Times New Roman"/>
              </a:rPr>
              <a:t>they refer 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market, </a:t>
            </a:r>
            <a:r>
              <a:rPr dirty="0" sz="1100" spc="10">
                <a:latin typeface="Times New Roman"/>
                <a:cs typeface="Times New Roman"/>
              </a:rPr>
              <a:t>use </a:t>
            </a:r>
            <a:r>
              <a:rPr dirty="0" sz="1100" spc="5">
                <a:latin typeface="Times New Roman"/>
                <a:cs typeface="Times New Roman"/>
              </a:rPr>
              <a:t>as their indicator of 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10">
                <a:latin typeface="Times New Roman"/>
                <a:cs typeface="Times New Roman"/>
              </a:rPr>
              <a:t>Jones </a:t>
            </a:r>
            <a:r>
              <a:rPr dirty="0" sz="1100" spc="5">
                <a:latin typeface="Times New Roman"/>
                <a:cs typeface="Times New Roman"/>
              </a:rPr>
              <a:t>Industrial </a:t>
            </a:r>
            <a:r>
              <a:rPr dirty="0" sz="1100" spc="10">
                <a:latin typeface="Times New Roman"/>
                <a:cs typeface="Times New Roman"/>
              </a:rPr>
              <a:t>Average  </a:t>
            </a:r>
            <a:r>
              <a:rPr dirty="0" sz="1100" spc="5">
                <a:latin typeface="Times New Roman"/>
                <a:cs typeface="Times New Roman"/>
              </a:rPr>
              <a:t>or the </a:t>
            </a:r>
            <a:r>
              <a:rPr dirty="0" sz="1100" spc="15">
                <a:latin typeface="Times New Roman"/>
                <a:cs typeface="Times New Roman"/>
              </a:rPr>
              <a:t>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5">
                <a:latin typeface="Times New Roman"/>
                <a:cs typeface="Times New Roman"/>
              </a:rPr>
              <a:t>P </a:t>
            </a:r>
            <a:r>
              <a:rPr dirty="0" sz="1100" spc="10">
                <a:latin typeface="Times New Roman"/>
                <a:cs typeface="Times New Roman"/>
              </a:rPr>
              <a:t>500 composite </a:t>
            </a:r>
            <a:r>
              <a:rPr dirty="0" sz="1100" spc="5">
                <a:latin typeface="Times New Roman"/>
                <a:cs typeface="Times New Roman"/>
              </a:rPr>
              <a:t>index. Therefore, </a:t>
            </a:r>
            <a:r>
              <a:rPr dirty="0" sz="1100" spc="10">
                <a:latin typeface="Times New Roman"/>
                <a:cs typeface="Times New Roman"/>
              </a:rPr>
              <a:t>when we </a:t>
            </a:r>
            <a:r>
              <a:rPr dirty="0" sz="1100" spc="5">
                <a:latin typeface="Times New Roman"/>
                <a:cs typeface="Times New Roman"/>
              </a:rPr>
              <a:t>discuss the market,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are referring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measured by one </a:t>
            </a:r>
            <a:r>
              <a:rPr dirty="0" sz="1100" spc="5">
                <a:latin typeface="Times New Roman"/>
                <a:cs typeface="Times New Roman"/>
              </a:rPr>
              <a:t>of these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market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Uses </a:t>
            </a:r>
            <a:r>
              <a:rPr dirty="0" sz="1100" spc="5" b="1">
                <a:latin typeface="Times New Roman"/>
                <a:cs typeface="Times New Roman"/>
              </a:rPr>
              <a:t>of the </a:t>
            </a:r>
            <a:r>
              <a:rPr dirty="0" sz="1100" spc="10" b="1">
                <a:latin typeface="Times New Roman"/>
                <a:cs typeface="Times New Roman"/>
              </a:rPr>
              <a:t>Market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Measures: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measures </a:t>
            </a:r>
            <a:r>
              <a:rPr dirty="0" sz="1100">
                <a:latin typeface="Times New Roman"/>
                <a:cs typeface="Times New Roman"/>
              </a:rPr>
              <a:t>tell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al stocks in general are doing at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time or given </a:t>
            </a:r>
            <a:r>
              <a:rPr dirty="0" sz="1100" spc="10">
                <a:latin typeface="Times New Roman"/>
                <a:cs typeface="Times New Roman"/>
              </a:rPr>
              <a:t>them  a </a:t>
            </a:r>
            <a:r>
              <a:rPr dirty="0" sz="1100" spc="5">
                <a:latin typeface="Times New Roman"/>
                <a:cs typeface="Times New Roman"/>
              </a:rPr>
              <a:t>“feel” for the market.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are encouraged to invest </a:t>
            </a:r>
            <a:r>
              <a:rPr dirty="0" sz="1100" spc="5">
                <a:latin typeface="Times New Roman"/>
                <a:cs typeface="Times New Roman"/>
              </a:rPr>
              <a:t>if stocks are </a:t>
            </a:r>
            <a:r>
              <a:rPr dirty="0" sz="1100" spc="10">
                <a:latin typeface="Times New Roman"/>
                <a:cs typeface="Times New Roman"/>
              </a:rPr>
              <a:t>moving  upward, </a:t>
            </a:r>
            <a:r>
              <a:rPr dirty="0" sz="1100" spc="5">
                <a:latin typeface="Times New Roman"/>
                <a:cs typeface="Times New Roman"/>
              </a:rPr>
              <a:t>whereas </a:t>
            </a:r>
            <a:r>
              <a:rPr dirty="0" sz="1100" spc="10">
                <a:latin typeface="Times New Roman"/>
                <a:cs typeface="Times New Roman"/>
              </a:rPr>
              <a:t>downward </a:t>
            </a:r>
            <a:r>
              <a:rPr dirty="0" sz="1100" spc="5">
                <a:latin typeface="Times New Roman"/>
                <a:cs typeface="Times New Roman"/>
              </a:rPr>
              <a:t>trends </a:t>
            </a:r>
            <a:r>
              <a:rPr dirty="0" sz="1100" spc="10">
                <a:latin typeface="Times New Roman"/>
                <a:cs typeface="Times New Roman"/>
              </a:rPr>
              <a:t>may encourage some </a:t>
            </a:r>
            <a:r>
              <a:rPr dirty="0" sz="1100" spc="5">
                <a:latin typeface="Times New Roman"/>
                <a:cs typeface="Times New Roman"/>
              </a:rPr>
              <a:t>to liquidate their </a:t>
            </a:r>
            <a:r>
              <a:rPr dirty="0" sz="1100" spc="10">
                <a:latin typeface="Times New Roman"/>
                <a:cs typeface="Times New Roman"/>
              </a:rPr>
              <a:t>holdings </a:t>
            </a:r>
            <a:r>
              <a:rPr dirty="0" sz="1100" spc="5">
                <a:latin typeface="Times New Roman"/>
                <a:cs typeface="Times New Roman"/>
              </a:rPr>
              <a:t>and  invest in </a:t>
            </a:r>
            <a:r>
              <a:rPr dirty="0" sz="1100" spc="10">
                <a:latin typeface="Times New Roman"/>
                <a:cs typeface="Times New Roman"/>
              </a:rPr>
              <a:t>money </a:t>
            </a:r>
            <a:r>
              <a:rPr dirty="0" sz="1100" spc="5">
                <a:latin typeface="Times New Roman"/>
                <a:cs typeface="Times New Roman"/>
              </a:rPr>
              <a:t>market assets or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historical records of market measures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useful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gauging </a:t>
            </a:r>
            <a:r>
              <a:rPr dirty="0" sz="1100" spc="10">
                <a:latin typeface="Times New Roman"/>
                <a:cs typeface="Times New Roman"/>
              </a:rPr>
              <a:t>where the market </a:t>
            </a:r>
            <a:r>
              <a:rPr dirty="0" sz="1100" spc="5">
                <a:latin typeface="Times New Roman"/>
                <a:cs typeface="Times New Roman"/>
              </a:rPr>
              <a:t>is in  particular </a:t>
            </a:r>
            <a:r>
              <a:rPr dirty="0" sz="1100" spc="10">
                <a:latin typeface="Times New Roman"/>
                <a:cs typeface="Times New Roman"/>
              </a:rPr>
              <a:t>cycle and </a:t>
            </a:r>
            <a:r>
              <a:rPr dirty="0" sz="1100" spc="5">
                <a:latin typeface="Times New Roman"/>
                <a:cs typeface="Times New Roman"/>
              </a:rPr>
              <a:t>possibly for shedding light </a:t>
            </a:r>
            <a:r>
              <a:rPr dirty="0" sz="1100" spc="10">
                <a:latin typeface="Times New Roman"/>
                <a:cs typeface="Times New Roman"/>
              </a:rPr>
              <a:t>on what will </a:t>
            </a:r>
            <a:r>
              <a:rPr dirty="0" sz="1100" spc="5">
                <a:latin typeface="Times New Roman"/>
                <a:cs typeface="Times New Roman"/>
              </a:rPr>
              <a:t>happen. </a:t>
            </a:r>
            <a:r>
              <a:rPr dirty="0" sz="1100" spc="10">
                <a:latin typeface="Times New Roman"/>
                <a:cs typeface="Times New Roman"/>
              </a:rPr>
              <a:t>Assume, for example,  </a:t>
            </a:r>
            <a:r>
              <a:rPr dirty="0" sz="1100" spc="5">
                <a:latin typeface="Times New Roman"/>
                <a:cs typeface="Times New Roman"/>
              </a:rPr>
              <a:t>that the market has </a:t>
            </a:r>
            <a:r>
              <a:rPr dirty="0" sz="1100" spc="10">
                <a:latin typeface="Times New Roman"/>
                <a:cs typeface="Times New Roman"/>
              </a:rPr>
              <a:t>never </a:t>
            </a:r>
            <a:r>
              <a:rPr dirty="0" sz="1100" spc="5">
                <a:latin typeface="Times New Roman"/>
                <a:cs typeface="Times New Roman"/>
              </a:rPr>
              <a:t>fallen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20">
                <a:latin typeface="Times New Roman"/>
                <a:cs typeface="Times New Roman"/>
              </a:rPr>
              <a:t>X </a:t>
            </a:r>
            <a:r>
              <a:rPr dirty="0" sz="1100" spc="5">
                <a:latin typeface="Times New Roman"/>
                <a:cs typeface="Times New Roman"/>
              </a:rPr>
              <a:t>percent, as </a:t>
            </a:r>
            <a:r>
              <a:rPr dirty="0" sz="1100" spc="10">
                <a:latin typeface="Times New Roman"/>
                <a:cs typeface="Times New Roman"/>
              </a:rPr>
              <a:t>measured by some </a:t>
            </a:r>
            <a:r>
              <a:rPr dirty="0" sz="1100" spc="5">
                <a:latin typeface="Times New Roman"/>
                <a:cs typeface="Times New Roman"/>
              </a:rPr>
              <a:t>index, 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six-  </a:t>
            </a:r>
            <a:r>
              <a:rPr dirty="0" sz="1100" spc="10">
                <a:latin typeface="Times New Roman"/>
                <a:cs typeface="Times New Roman"/>
              </a:rPr>
              <a:t>month period. </a:t>
            </a:r>
            <a:r>
              <a:rPr dirty="0" sz="1100" spc="5">
                <a:latin typeface="Times New Roman"/>
                <a:cs typeface="Times New Roman"/>
              </a:rPr>
              <a:t>Although this information is </a:t>
            </a:r>
            <a:r>
              <a:rPr dirty="0" sz="1100" spc="10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guarantee that such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decline will not </a:t>
            </a:r>
            <a:r>
              <a:rPr dirty="0" sz="1100" spc="10">
                <a:latin typeface="Times New Roman"/>
                <a:cs typeface="Times New Roman"/>
              </a:rPr>
              <a:t>occur, 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type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knowledge </a:t>
            </a:r>
            <a:r>
              <a:rPr dirty="0" sz="1100" spc="5">
                <a:latin typeface="Times New Roman"/>
                <a:cs typeface="Times New Roman"/>
              </a:rPr>
              <a:t>aids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in evaluating their potential </a:t>
            </a:r>
            <a:r>
              <a:rPr dirty="0" sz="1100" spc="10">
                <a:latin typeface="Times New Roman"/>
                <a:cs typeface="Times New Roman"/>
              </a:rPr>
              <a:t>downside </a:t>
            </a:r>
            <a:r>
              <a:rPr dirty="0" sz="1100" spc="5">
                <a:latin typeface="Times New Roman"/>
                <a:cs typeface="Times New Roman"/>
              </a:rPr>
              <a:t>risk </a:t>
            </a:r>
            <a:r>
              <a:rPr dirty="0" sz="1100" spc="10">
                <a:latin typeface="Times New Roman"/>
                <a:cs typeface="Times New Roman"/>
              </a:rPr>
              <a:t>over some  period of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4000" cy="151701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measures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useful to investors in quickly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judging their overall portfolio  performance. Because stocks </a:t>
            </a:r>
            <a:r>
              <a:rPr dirty="0" sz="1100" spc="10">
                <a:latin typeface="Times New Roman"/>
                <a:cs typeface="Times New Roman"/>
              </a:rPr>
              <a:t>tend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move </a:t>
            </a:r>
            <a:r>
              <a:rPr dirty="0" sz="1100" spc="15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together,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rising or falling of the 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generally </a:t>
            </a:r>
            <a:r>
              <a:rPr dirty="0" sz="1100" spc="5">
                <a:latin typeface="Times New Roman"/>
                <a:cs typeface="Times New Roman"/>
              </a:rPr>
              <a:t>indicate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investor how he </a:t>
            </a:r>
            <a:r>
              <a:rPr dirty="0" sz="1100" spc="5">
                <a:latin typeface="Times New Roman"/>
                <a:cs typeface="Times New Roman"/>
              </a:rPr>
              <a:t>or she is likely to do.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course, to  </a:t>
            </a:r>
            <a:r>
              <a:rPr dirty="0" sz="1100" spc="10">
                <a:latin typeface="Times New Roman"/>
                <a:cs typeface="Times New Roman"/>
              </a:rPr>
              <a:t>determine the </a:t>
            </a:r>
            <a:r>
              <a:rPr dirty="0" sz="1100" spc="5">
                <a:latin typeface="Times New Roman"/>
                <a:cs typeface="Times New Roman"/>
              </a:rPr>
              <a:t>exact </a:t>
            </a:r>
            <a:r>
              <a:rPr dirty="0" sz="1100" spc="10">
                <a:latin typeface="Times New Roman"/>
                <a:cs typeface="Times New Roman"/>
              </a:rPr>
              <a:t>performance, </a:t>
            </a:r>
            <a:r>
              <a:rPr dirty="0" sz="1100" spc="5">
                <a:latin typeface="Times New Roman"/>
                <a:cs typeface="Times New Roman"/>
              </a:rPr>
              <a:t>each investor’s portfolio must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measured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individually.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Technical analysts </a:t>
            </a:r>
            <a:r>
              <a:rPr dirty="0" sz="1100" spc="10">
                <a:latin typeface="Times New Roman"/>
                <a:cs typeface="Times New Roman"/>
              </a:rPr>
              <a:t>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know </a:t>
            </a:r>
            <a:r>
              <a:rPr dirty="0" sz="1100" spc="5">
                <a:latin typeface="Times New Roman"/>
                <a:cs typeface="Times New Roman"/>
              </a:rPr>
              <a:t>the historical record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when they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seeking  </a:t>
            </a:r>
            <a:r>
              <a:rPr dirty="0" sz="1100" spc="5">
                <a:latin typeface="Times New Roman"/>
                <a:cs typeface="Times New Roman"/>
              </a:rPr>
              <a:t>out patterns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past </a:t>
            </a:r>
            <a:r>
              <a:rPr dirty="0" sz="1100" spc="5">
                <a:latin typeface="Times New Roman"/>
                <a:cs typeface="Times New Roman"/>
              </a:rPr>
              <a:t>that may repeat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future. Detection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such patterns is the  basis for forecasting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direction of the market using technical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analysis.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89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294635" y="407037"/>
            <a:ext cx="5614670" cy="84410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52400" marR="144780">
              <a:lnSpc>
                <a:spcPct val="98300"/>
              </a:lnSpc>
              <a:spcBef>
                <a:spcPts val="150"/>
              </a:spcBef>
              <a:tabLst>
                <a:tab pos="52520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the specialist’s post, three prices for </a:t>
            </a:r>
            <a:r>
              <a:rPr dirty="0" sz="1100" spc="15">
                <a:latin typeface="Times New Roman"/>
                <a:cs typeface="Times New Roman"/>
              </a:rPr>
              <a:t>IBM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shown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computer </a:t>
            </a:r>
            <a:r>
              <a:rPr dirty="0" sz="1100" spc="5">
                <a:latin typeface="Times New Roman"/>
                <a:cs typeface="Times New Roman"/>
              </a:rPr>
              <a:t>screen: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bid  price,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offer price,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price at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last trade occurred.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bid price is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highest </a:t>
            </a:r>
            <a:r>
              <a:rPr dirty="0" sz="1100" spc="10">
                <a:latin typeface="Times New Roman"/>
                <a:cs typeface="Times New Roman"/>
              </a:rPr>
              <a:t>price anyone has </a:t>
            </a:r>
            <a:r>
              <a:rPr dirty="0" sz="1100" spc="5">
                <a:latin typeface="Times New Roman"/>
                <a:cs typeface="Times New Roman"/>
              </a:rPr>
              <a:t>expressed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willingness to </a:t>
            </a:r>
            <a:r>
              <a:rPr dirty="0" sz="1100" spc="10">
                <a:latin typeface="Times New Roman"/>
                <a:cs typeface="Times New Roman"/>
              </a:rPr>
              <a:t>pay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IBM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offer price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lowest </a:t>
            </a:r>
            <a:r>
              <a:rPr dirty="0" sz="1100" spc="10">
                <a:latin typeface="Times New Roman"/>
                <a:cs typeface="Times New Roman"/>
              </a:rPr>
              <a:t>price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which anyone </a:t>
            </a:r>
            <a:r>
              <a:rPr dirty="0" sz="1100" spc="5">
                <a:latin typeface="Times New Roman"/>
                <a:cs typeface="Times New Roman"/>
              </a:rPr>
              <a:t>is willing to sell.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computer </a:t>
            </a:r>
            <a:r>
              <a:rPr dirty="0" sz="1100" spc="5">
                <a:latin typeface="Times New Roman"/>
                <a:cs typeface="Times New Roman"/>
              </a:rPr>
              <a:t>screen might </a:t>
            </a:r>
            <a:r>
              <a:rPr dirty="0" sz="1100" spc="10">
                <a:latin typeface="Times New Roman"/>
                <a:cs typeface="Times New Roman"/>
              </a:rPr>
              <a:t>show IBM  </a:t>
            </a:r>
            <a:r>
              <a:rPr dirty="0" sz="1100" spc="5">
                <a:latin typeface="Times New Roman"/>
                <a:cs typeface="Times New Roman"/>
              </a:rPr>
              <a:t>bid at 55, offered at </a:t>
            </a:r>
            <a:r>
              <a:rPr dirty="0" sz="1100" spc="10">
                <a:latin typeface="Times New Roman"/>
                <a:cs typeface="Times New Roman"/>
              </a:rPr>
              <a:t>55¼,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trade at </a:t>
            </a:r>
            <a:r>
              <a:rPr dirty="0" sz="1100" spc="10">
                <a:latin typeface="Times New Roman"/>
                <a:cs typeface="Times New Roman"/>
              </a:rPr>
              <a:t>55 </a:t>
            </a:r>
            <a:r>
              <a:rPr dirty="0" sz="1100" spc="5">
                <a:latin typeface="Times New Roman"/>
                <a:cs typeface="Times New Roman"/>
              </a:rPr>
              <a:t>1/8.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specialist’s is job to </a:t>
            </a:r>
            <a:r>
              <a:rPr dirty="0" sz="1100" spc="10">
                <a:latin typeface="Times New Roman"/>
                <a:cs typeface="Times New Roman"/>
              </a:rPr>
              <a:t>keep the  </a:t>
            </a:r>
            <a:r>
              <a:rPr dirty="0" sz="1100" spc="5">
                <a:latin typeface="Times New Roman"/>
                <a:cs typeface="Times New Roman"/>
              </a:rPr>
              <a:t>difference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the bid price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 offer price small.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>
                <a:latin typeface="Times New Roman"/>
                <a:cs typeface="Times New Roman"/>
              </a:rPr>
              <a:t>difference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bid spread.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At the </a:t>
            </a:r>
            <a:r>
              <a:rPr dirty="0" sz="1100" spc="15">
                <a:latin typeface="Times New Roman"/>
                <a:cs typeface="Times New Roman"/>
              </a:rPr>
              <a:t>NYSE, </a:t>
            </a:r>
            <a:r>
              <a:rPr dirty="0" sz="1100" spc="10">
                <a:latin typeface="Times New Roman"/>
                <a:cs typeface="Times New Roman"/>
              </a:rPr>
              <a:t>90% </a:t>
            </a:r>
            <a:r>
              <a:rPr dirty="0" sz="1100" spc="5">
                <a:latin typeface="Times New Roman"/>
                <a:cs typeface="Times New Roman"/>
              </a:rPr>
              <a:t>of all trades </a:t>
            </a:r>
            <a:r>
              <a:rPr dirty="0" sz="1100" spc="10">
                <a:latin typeface="Times New Roman"/>
                <a:cs typeface="Times New Roman"/>
              </a:rPr>
              <a:t>take </a:t>
            </a:r>
            <a:r>
              <a:rPr dirty="0" sz="1100" spc="5">
                <a:latin typeface="Times New Roman"/>
                <a:cs typeface="Times New Roman"/>
              </a:rPr>
              <a:t>place within 1/16</a:t>
            </a:r>
            <a:r>
              <a:rPr dirty="0" baseline="37037" sz="1125" spc="7">
                <a:latin typeface="Times New Roman"/>
                <a:cs typeface="Times New Roman"/>
              </a:rPr>
              <a:t>th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previous price, and </a:t>
            </a:r>
            <a:r>
              <a:rPr dirty="0" sz="1100" spc="15">
                <a:latin typeface="Times New Roman"/>
                <a:cs typeface="Times New Roman"/>
              </a:rPr>
              <a:t>98% </a:t>
            </a:r>
            <a:r>
              <a:rPr dirty="0" sz="1100" spc="10">
                <a:latin typeface="Times New Roman"/>
                <a:cs typeface="Times New Roman"/>
              </a:rPr>
              <a:t>take  </a:t>
            </a:r>
            <a:r>
              <a:rPr dirty="0" sz="1100" spc="5">
                <a:latin typeface="Times New Roman"/>
                <a:cs typeface="Times New Roman"/>
              </a:rPr>
              <a:t>place </a:t>
            </a:r>
            <a:r>
              <a:rPr dirty="0" sz="1100" spc="10">
                <a:latin typeface="Times New Roman"/>
                <a:cs typeface="Times New Roman"/>
              </a:rPr>
              <a:t>within </a:t>
            </a:r>
            <a:r>
              <a:rPr dirty="0" sz="1100">
                <a:latin typeface="Times New Roman"/>
                <a:cs typeface="Times New Roman"/>
              </a:rPr>
              <a:t>1/8</a:t>
            </a:r>
            <a:r>
              <a:rPr dirty="0" baseline="37037" sz="1125">
                <a:latin typeface="Times New Roman"/>
                <a:cs typeface="Times New Roman"/>
              </a:rPr>
              <a:t>th</a:t>
            </a:r>
            <a:r>
              <a:rPr dirty="0" sz="1100">
                <a:latin typeface="Times New Roman"/>
                <a:cs typeface="Times New Roman"/>
              </a:rPr>
              <a:t>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specialist also ensures that sellers will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find </a:t>
            </a:r>
            <a:r>
              <a:rPr dirty="0" sz="1100" spc="10">
                <a:latin typeface="Times New Roman"/>
                <a:cs typeface="Times New Roman"/>
              </a:rPr>
              <a:t>a buyer </a:t>
            </a:r>
            <a:r>
              <a:rPr dirty="0" sz="1100" spc="5">
                <a:latin typeface="Times New Roman"/>
                <a:cs typeface="Times New Roman"/>
              </a:rPr>
              <a:t>for their  shares,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buyers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find shares for sale.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1765" marR="142875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specialist can get </a:t>
            </a:r>
            <a:r>
              <a:rPr dirty="0" sz="1100" spc="5">
                <a:latin typeface="Times New Roman"/>
                <a:cs typeface="Times New Roman"/>
              </a:rPr>
              <a:t>fined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failure to </a:t>
            </a:r>
            <a:r>
              <a:rPr dirty="0" sz="1100" spc="10">
                <a:latin typeface="Times New Roman"/>
                <a:cs typeface="Times New Roman"/>
              </a:rPr>
              <a:t>perform </a:t>
            </a:r>
            <a:r>
              <a:rPr dirty="0" sz="1100" spc="5">
                <a:latin typeface="Times New Roman"/>
                <a:cs typeface="Times New Roman"/>
              </a:rPr>
              <a:t>his </a:t>
            </a:r>
            <a:r>
              <a:rPr dirty="0" sz="1100" spc="10">
                <a:latin typeface="Times New Roman"/>
                <a:cs typeface="Times New Roman"/>
              </a:rPr>
              <a:t>or her duties properly. In 1999 </a:t>
            </a:r>
            <a:r>
              <a:rPr dirty="0" sz="1100" spc="15">
                <a:latin typeface="Times New Roman"/>
                <a:cs typeface="Times New Roman"/>
              </a:rPr>
              <a:t>the  NYSE </a:t>
            </a:r>
            <a:r>
              <a:rPr dirty="0" sz="1100" spc="5">
                <a:latin typeface="Times New Roman"/>
                <a:cs typeface="Times New Roman"/>
              </a:rPr>
              <a:t>fined </a:t>
            </a:r>
            <a:r>
              <a:rPr dirty="0" sz="1100" spc="10">
                <a:latin typeface="Times New Roman"/>
                <a:cs typeface="Times New Roman"/>
              </a:rPr>
              <a:t>one </a:t>
            </a:r>
            <a:r>
              <a:rPr dirty="0" sz="1100" spc="5">
                <a:latin typeface="Times New Roman"/>
                <a:cs typeface="Times New Roman"/>
              </a:rPr>
              <a:t>specialist </a:t>
            </a:r>
            <a:r>
              <a:rPr dirty="0" sz="1100" spc="10">
                <a:latin typeface="Times New Roman"/>
                <a:cs typeface="Times New Roman"/>
              </a:rPr>
              <a:t>firm $200,000 </a:t>
            </a:r>
            <a:r>
              <a:rPr dirty="0" sz="1100" spc="5">
                <a:latin typeface="Times New Roman"/>
                <a:cs typeface="Times New Roman"/>
              </a:rPr>
              <a:t>for allegedly failing to maintain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fair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orderly  </a:t>
            </a:r>
            <a:r>
              <a:rPr dirty="0" sz="1100" spc="10">
                <a:latin typeface="Times New Roman"/>
                <a:cs typeface="Times New Roman"/>
              </a:rPr>
              <a:t>market in </a:t>
            </a:r>
            <a:r>
              <a:rPr dirty="0" sz="1100" spc="5">
                <a:latin typeface="Times New Roman"/>
                <a:cs typeface="Times New Roman"/>
              </a:rPr>
              <a:t>six </a:t>
            </a:r>
            <a:r>
              <a:rPr dirty="0" sz="1100" spc="10">
                <a:latin typeface="Times New Roman"/>
                <a:cs typeface="Times New Roman"/>
              </a:rPr>
              <a:t>assigned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on eight occasions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October 1996 to </a:t>
            </a:r>
            <a:r>
              <a:rPr dirty="0" sz="1100" spc="5">
                <a:latin typeface="Times New Roman"/>
                <a:cs typeface="Times New Roman"/>
              </a:rPr>
              <a:t>September </a:t>
            </a:r>
            <a:r>
              <a:rPr dirty="0" sz="1100" spc="10">
                <a:latin typeface="Times New Roman"/>
                <a:cs typeface="Times New Roman"/>
              </a:rPr>
              <a:t>1998. In  one instance, on October </a:t>
            </a:r>
            <a:r>
              <a:rPr dirty="0" sz="1100" spc="5">
                <a:latin typeface="Times New Roman"/>
                <a:cs typeface="Times New Roman"/>
              </a:rPr>
              <a:t>27, 1991,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Dow </a:t>
            </a:r>
            <a:r>
              <a:rPr dirty="0" sz="1100" spc="5">
                <a:latin typeface="Times New Roman"/>
                <a:cs typeface="Times New Roman"/>
              </a:rPr>
              <a:t>Jones industrial </a:t>
            </a:r>
            <a:r>
              <a:rPr dirty="0" sz="1100" spc="10">
                <a:latin typeface="Times New Roman"/>
                <a:cs typeface="Times New Roman"/>
              </a:rPr>
              <a:t>average was down 554.20  </a:t>
            </a:r>
            <a:r>
              <a:rPr dirty="0" sz="1100" spc="5">
                <a:latin typeface="Times New Roman"/>
                <a:cs typeface="Times New Roman"/>
              </a:rPr>
              <a:t>points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Asian crisis.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following </a:t>
            </a:r>
            <a:r>
              <a:rPr dirty="0" sz="1100" spc="10">
                <a:latin typeface="Times New Roman"/>
                <a:cs typeface="Times New Roman"/>
              </a:rPr>
              <a:t>day </a:t>
            </a:r>
            <a:r>
              <a:rPr dirty="0" sz="1100" spc="5">
                <a:latin typeface="Times New Roman"/>
                <a:cs typeface="Times New Roman"/>
              </a:rPr>
              <a:t>city corporation </a:t>
            </a:r>
            <a:r>
              <a:rPr dirty="0" sz="1100" spc="10">
                <a:latin typeface="Times New Roman"/>
                <a:cs typeface="Times New Roman"/>
              </a:rPr>
              <a:t>opened </a:t>
            </a:r>
            <a:r>
              <a:rPr dirty="0" sz="1100" spc="5">
                <a:latin typeface="Times New Roman"/>
                <a:cs typeface="Times New Roman"/>
              </a:rPr>
              <a:t>at $113, </a:t>
            </a:r>
            <a:r>
              <a:rPr dirty="0" sz="1100" spc="10">
                <a:latin typeface="Times New Roman"/>
                <a:cs typeface="Times New Roman"/>
              </a:rPr>
              <a:t>down  more than $10 from the </a:t>
            </a:r>
            <a:r>
              <a:rPr dirty="0" sz="1100" spc="5">
                <a:latin typeface="Times New Roman"/>
                <a:cs typeface="Times New Roman"/>
              </a:rPr>
              <a:t>previous </a:t>
            </a:r>
            <a:r>
              <a:rPr dirty="0" sz="1100" spc="10">
                <a:latin typeface="Times New Roman"/>
                <a:cs typeface="Times New Roman"/>
              </a:rPr>
              <a:t>day’s </a:t>
            </a:r>
            <a:r>
              <a:rPr dirty="0" sz="1100" spc="5">
                <a:latin typeface="Times New Roman"/>
                <a:cs typeface="Times New Roman"/>
              </a:rPr>
              <a:t>close.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then </a:t>
            </a:r>
            <a:r>
              <a:rPr dirty="0" sz="1100" spc="5">
                <a:latin typeface="Times New Roman"/>
                <a:cs typeface="Times New Roman"/>
              </a:rPr>
              <a:t>rallied to $127.50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 end  of the </a:t>
            </a:r>
            <a:r>
              <a:rPr dirty="0" sz="1100" spc="10">
                <a:latin typeface="Times New Roman"/>
                <a:cs typeface="Times New Roman"/>
              </a:rPr>
              <a:t>day. </a:t>
            </a:r>
            <a:r>
              <a:rPr dirty="0" sz="1100" spc="15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market participants felt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specialist failed to set </a:t>
            </a:r>
            <a:r>
              <a:rPr dirty="0" sz="1100" spc="10">
                <a:latin typeface="Times New Roman"/>
                <a:cs typeface="Times New Roman"/>
              </a:rPr>
              <a:t>the opening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properly and then failed to deal </a:t>
            </a:r>
            <a:r>
              <a:rPr dirty="0" sz="1100" spc="5">
                <a:latin typeface="Times New Roman"/>
                <a:cs typeface="Times New Roman"/>
              </a:rPr>
              <a:t>with its rapid rise. </a:t>
            </a:r>
            <a:r>
              <a:rPr dirty="0" sz="1100" spc="15">
                <a:latin typeface="Times New Roman"/>
                <a:cs typeface="Times New Roman"/>
              </a:rPr>
              <a:t>The NYSE </a:t>
            </a:r>
            <a:r>
              <a:rPr dirty="0" sz="1100" spc="5">
                <a:latin typeface="Times New Roman"/>
                <a:cs typeface="Times New Roman"/>
              </a:rPr>
              <a:t>alleged </a:t>
            </a:r>
            <a:r>
              <a:rPr dirty="0" sz="1100" spc="10">
                <a:latin typeface="Times New Roman"/>
                <a:cs typeface="Times New Roman"/>
              </a:rPr>
              <a:t>that the </a:t>
            </a:r>
            <a:r>
              <a:rPr dirty="0" sz="1100" spc="5">
                <a:latin typeface="Times New Roman"/>
                <a:cs typeface="Times New Roman"/>
              </a:rPr>
              <a:t>specialist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failed to </a:t>
            </a:r>
            <a:r>
              <a:rPr dirty="0" sz="1100" spc="10">
                <a:latin typeface="Times New Roman"/>
                <a:cs typeface="Times New Roman"/>
              </a:rPr>
              <a:t>participate adequately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dealer against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 trend </a:t>
            </a:r>
            <a:r>
              <a:rPr dirty="0" sz="1100" spc="10">
                <a:latin typeface="Times New Roman"/>
                <a:cs typeface="Times New Roman"/>
              </a:rPr>
              <a:t>doing </a:t>
            </a:r>
            <a:r>
              <a:rPr dirty="0" sz="1100" spc="5">
                <a:latin typeface="Times New Roman"/>
                <a:cs typeface="Times New Roman"/>
              </a:rPr>
              <a:t>certain </a:t>
            </a:r>
            <a:r>
              <a:rPr dirty="0" sz="1100" spc="10">
                <a:latin typeface="Times New Roman"/>
                <a:cs typeface="Times New Roman"/>
              </a:rPr>
              <a:t>periods of  </a:t>
            </a:r>
            <a:r>
              <a:rPr dirty="0" sz="1100" spc="5">
                <a:latin typeface="Times New Roman"/>
                <a:cs typeface="Times New Roman"/>
              </a:rPr>
              <a:t>significant </a:t>
            </a:r>
            <a:r>
              <a:rPr dirty="0" sz="1100" spc="10">
                <a:latin typeface="Times New Roman"/>
                <a:cs typeface="Times New Roman"/>
              </a:rPr>
              <a:t>price movement.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marL="2508885" marR="197485" indent="-2306320">
              <a:lnSpc>
                <a:spcPts val="1300"/>
              </a:lnSpc>
            </a:pPr>
            <a:r>
              <a:rPr dirty="0" sz="1100" spc="15" b="1" i="1">
                <a:latin typeface="Times New Roman"/>
                <a:cs typeface="Times New Roman"/>
              </a:rPr>
              <a:t>The </a:t>
            </a:r>
            <a:r>
              <a:rPr dirty="0" sz="1100" spc="5" b="1" i="1">
                <a:latin typeface="Times New Roman"/>
                <a:cs typeface="Times New Roman"/>
              </a:rPr>
              <a:t>specialist is charged with </a:t>
            </a:r>
            <a:r>
              <a:rPr dirty="0" sz="1100" spc="10" b="1" i="1">
                <a:latin typeface="Times New Roman"/>
                <a:cs typeface="Times New Roman"/>
              </a:rPr>
              <a:t>making a </a:t>
            </a:r>
            <a:r>
              <a:rPr dirty="0" sz="1100" spc="5" b="1" i="1">
                <a:latin typeface="Times New Roman"/>
                <a:cs typeface="Times New Roman"/>
              </a:rPr>
              <a:t>fair </a:t>
            </a:r>
            <a:r>
              <a:rPr dirty="0" sz="1100" spc="10" b="1" i="1">
                <a:latin typeface="Times New Roman"/>
                <a:cs typeface="Times New Roman"/>
              </a:rPr>
              <a:t>and </a:t>
            </a:r>
            <a:r>
              <a:rPr dirty="0" sz="1100" spc="5" b="1" i="1">
                <a:latin typeface="Times New Roman"/>
                <a:cs typeface="Times New Roman"/>
              </a:rPr>
              <a:t>orderly </a:t>
            </a:r>
            <a:r>
              <a:rPr dirty="0" sz="1100" spc="10" b="1" i="1">
                <a:latin typeface="Times New Roman"/>
                <a:cs typeface="Times New Roman"/>
              </a:rPr>
              <a:t>market in one or </a:t>
            </a:r>
            <a:r>
              <a:rPr dirty="0" sz="1100" spc="15" b="1" i="1">
                <a:latin typeface="Times New Roman"/>
                <a:cs typeface="Times New Roman"/>
              </a:rPr>
              <a:t>more </a:t>
            </a:r>
            <a:r>
              <a:rPr dirty="0" sz="1100" spc="5" b="1" i="1">
                <a:latin typeface="Times New Roman"/>
                <a:cs typeface="Times New Roman"/>
              </a:rPr>
              <a:t>assigned  </a:t>
            </a:r>
            <a:r>
              <a:rPr dirty="0" sz="1100" spc="5" b="1" i="1">
                <a:latin typeface="Times New Roman"/>
                <a:cs typeface="Times New Roman"/>
              </a:rPr>
              <a:t>securities.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SuperDot: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47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SuperDot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electronic </a:t>
            </a:r>
            <a:r>
              <a:rPr dirty="0" sz="1100" spc="10">
                <a:latin typeface="Times New Roman"/>
                <a:cs typeface="Times New Roman"/>
              </a:rPr>
              <a:t>system </a:t>
            </a:r>
            <a:r>
              <a:rPr dirty="0" sz="1100" spc="5">
                <a:latin typeface="Times New Roman"/>
                <a:cs typeface="Times New Roman"/>
              </a:rPr>
              <a:t>enabling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10">
                <a:latin typeface="Times New Roman"/>
                <a:cs typeface="Times New Roman"/>
              </a:rPr>
              <a:t>member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send certain orders  </a:t>
            </a:r>
            <a:r>
              <a:rPr dirty="0" sz="1100" spc="10">
                <a:latin typeface="Times New Roman"/>
                <a:cs typeface="Times New Roman"/>
              </a:rPr>
              <a:t>directly to the </a:t>
            </a:r>
            <a:r>
              <a:rPr dirty="0" sz="1100" spc="5">
                <a:latin typeface="Times New Roman"/>
                <a:cs typeface="Times New Roman"/>
              </a:rPr>
              <a:t>specialists’ posts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floor of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without </a:t>
            </a:r>
            <a:r>
              <a:rPr dirty="0" sz="1100" spc="10">
                <a:latin typeface="Times New Roman"/>
                <a:cs typeface="Times New Roman"/>
              </a:rPr>
              <a:t>using a human </a:t>
            </a:r>
            <a:r>
              <a:rPr dirty="0" sz="1100" spc="5">
                <a:latin typeface="Times New Roman"/>
                <a:cs typeface="Times New Roman"/>
              </a:rPr>
              <a:t>runner  to deliver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order. Specialists, in </a:t>
            </a:r>
            <a:r>
              <a:rPr dirty="0" sz="1100" spc="10">
                <a:latin typeface="Times New Roman"/>
                <a:cs typeface="Times New Roman"/>
              </a:rPr>
              <a:t>turn,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SuperDot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confirm trades </a:t>
            </a:r>
            <a:r>
              <a:rPr dirty="0" sz="1100" spc="5">
                <a:latin typeface="Times New Roman"/>
                <a:cs typeface="Times New Roman"/>
              </a:rPr>
              <a:t>back </a:t>
            </a:r>
            <a:r>
              <a:rPr dirty="0" sz="1100" spc="10">
                <a:latin typeface="Times New Roman"/>
                <a:cs typeface="Times New Roman"/>
              </a:rPr>
              <a:t>to the </a:t>
            </a:r>
            <a:r>
              <a:rPr dirty="0" sz="1100" spc="15">
                <a:latin typeface="Times New Roman"/>
                <a:cs typeface="Times New Roman"/>
              </a:rPr>
              <a:t>member  </a:t>
            </a:r>
            <a:r>
              <a:rPr dirty="0" sz="1100" spc="5">
                <a:latin typeface="Times New Roman"/>
                <a:cs typeface="Times New Roman"/>
              </a:rPr>
              <a:t>firms. </a:t>
            </a:r>
            <a:r>
              <a:rPr dirty="0" sz="1100" spc="15">
                <a:latin typeface="Times New Roman"/>
                <a:cs typeface="Times New Roman"/>
              </a:rPr>
              <a:t>The NYSE </a:t>
            </a:r>
            <a:r>
              <a:rPr dirty="0" sz="1100" spc="5">
                <a:latin typeface="Times New Roman"/>
                <a:cs typeface="Times New Roman"/>
              </a:rPr>
              <a:t>reports that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given </a:t>
            </a:r>
            <a:r>
              <a:rPr dirty="0" sz="1100" spc="10">
                <a:latin typeface="Times New Roman"/>
                <a:cs typeface="Times New Roman"/>
              </a:rPr>
              <a:t>day more than 75%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volume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via  </a:t>
            </a:r>
            <a:r>
              <a:rPr dirty="0" sz="1100" spc="5">
                <a:latin typeface="Times New Roman"/>
                <a:cs typeface="Times New Roman"/>
              </a:rPr>
              <a:t>SuperDot.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47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15">
                <a:latin typeface="Times New Roman"/>
                <a:cs typeface="Times New Roman"/>
              </a:rPr>
              <a:t>NYSE </a:t>
            </a:r>
            <a:r>
              <a:rPr dirty="0" sz="1100" spc="5">
                <a:latin typeface="Times New Roman"/>
                <a:cs typeface="Times New Roman"/>
              </a:rPr>
              <a:t>security </a:t>
            </a:r>
            <a:r>
              <a:rPr dirty="0" sz="1100" spc="10">
                <a:latin typeface="Times New Roman"/>
                <a:cs typeface="Times New Roman"/>
              </a:rPr>
              <a:t>may be </a:t>
            </a:r>
            <a:r>
              <a:rPr dirty="0" sz="1100" spc="5">
                <a:latin typeface="Times New Roman"/>
                <a:cs typeface="Times New Roman"/>
              </a:rPr>
              <a:t>traded via this </a:t>
            </a:r>
            <a:r>
              <a:rPr dirty="0" sz="1100" spc="10">
                <a:latin typeface="Times New Roman"/>
                <a:cs typeface="Times New Roman"/>
              </a:rPr>
              <a:t>system, </a:t>
            </a:r>
            <a:r>
              <a:rPr dirty="0" sz="1100" spc="5">
                <a:latin typeface="Times New Roman"/>
                <a:cs typeface="Times New Roman"/>
              </a:rPr>
              <a:t>prior to the </a:t>
            </a:r>
            <a:r>
              <a:rPr dirty="0" sz="1100" spc="10">
                <a:latin typeface="Times New Roman"/>
                <a:cs typeface="Times New Roman"/>
              </a:rPr>
              <a:t>opening </a:t>
            </a:r>
            <a:r>
              <a:rPr dirty="0" sz="1100" spc="5">
                <a:latin typeface="Times New Roman"/>
                <a:cs typeface="Times New Roman"/>
              </a:rPr>
              <a:t>of the trading </a:t>
            </a:r>
            <a:r>
              <a:rPr dirty="0" sz="1100" spc="10">
                <a:latin typeface="Times New Roman"/>
                <a:cs typeface="Times New Roman"/>
              </a:rPr>
              <a:t>day;  investors may </a:t>
            </a:r>
            <a:r>
              <a:rPr dirty="0" sz="1100" spc="5">
                <a:latin typeface="Times New Roman"/>
                <a:cs typeface="Times New Roman"/>
              </a:rPr>
              <a:t>place orders for </a:t>
            </a:r>
            <a:r>
              <a:rPr dirty="0" sz="1100" spc="10">
                <a:latin typeface="Times New Roman"/>
                <a:cs typeface="Times New Roman"/>
              </a:rPr>
              <a:t>immediate </a:t>
            </a:r>
            <a:r>
              <a:rPr dirty="0" sz="1100" spc="5">
                <a:latin typeface="Times New Roman"/>
                <a:cs typeface="Times New Roman"/>
              </a:rPr>
              <a:t>execution of </a:t>
            </a:r>
            <a:r>
              <a:rPr dirty="0" sz="1100" spc="15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30000 </a:t>
            </a:r>
            <a:r>
              <a:rPr dirty="0" sz="1100" spc="5">
                <a:latin typeface="Times New Roman"/>
                <a:cs typeface="Times New Roman"/>
              </a:rPr>
              <a:t>shares. </a:t>
            </a:r>
            <a:r>
              <a:rPr dirty="0" sz="1100" spc="10">
                <a:latin typeface="Times New Roman"/>
                <a:cs typeface="Times New Roman"/>
              </a:rPr>
              <a:t>Once the day’s  </a:t>
            </a:r>
            <a:r>
              <a:rPr dirty="0" sz="1100" spc="5">
                <a:latin typeface="Times New Roman"/>
                <a:cs typeface="Times New Roman"/>
              </a:rPr>
              <a:t>trading </a:t>
            </a:r>
            <a:r>
              <a:rPr dirty="0" sz="1100" spc="10">
                <a:latin typeface="Times New Roman"/>
                <a:cs typeface="Times New Roman"/>
              </a:rPr>
              <a:t>begins,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maximum </a:t>
            </a:r>
            <a:r>
              <a:rPr dirty="0" sz="1100" spc="5">
                <a:latin typeface="Times New Roman"/>
                <a:cs typeface="Times New Roman"/>
              </a:rPr>
              <a:t>order size drops </a:t>
            </a:r>
            <a:r>
              <a:rPr dirty="0" sz="1100" spc="10">
                <a:latin typeface="Times New Roman"/>
                <a:cs typeface="Times New Roman"/>
              </a:rPr>
              <a:t>to 2100 </a:t>
            </a:r>
            <a:r>
              <a:rPr dirty="0" sz="1100" spc="5">
                <a:latin typeface="Times New Roman"/>
                <a:cs typeface="Times New Roman"/>
              </a:rPr>
              <a:t>shares. </a:t>
            </a:r>
            <a:r>
              <a:rPr dirty="0" sz="1100" spc="10">
                <a:latin typeface="Times New Roman"/>
                <a:cs typeface="Times New Roman"/>
              </a:rPr>
              <a:t>Orders to buyer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at a </a:t>
            </a:r>
            <a:r>
              <a:rPr dirty="0" sz="1100" spc="5">
                <a:latin typeface="Times New Roman"/>
                <a:cs typeface="Times New Roman"/>
              </a:rPr>
              <a:t>set  price or </a:t>
            </a:r>
            <a:r>
              <a:rPr dirty="0" sz="1100" spc="10">
                <a:latin typeface="Times New Roman"/>
                <a:cs typeface="Times New Roman"/>
              </a:rPr>
              <a:t>better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5">
                <a:latin typeface="Times New Roman"/>
                <a:cs typeface="Times New Roman"/>
              </a:rPr>
              <a:t>up </a:t>
            </a:r>
            <a:r>
              <a:rPr dirty="0" sz="1100" spc="10">
                <a:latin typeface="Times New Roman"/>
                <a:cs typeface="Times New Roman"/>
              </a:rPr>
              <a:t>to 100000 </a:t>
            </a:r>
            <a:r>
              <a:rPr dirty="0" sz="1100" spc="5">
                <a:latin typeface="Times New Roman"/>
                <a:cs typeface="Times New Roman"/>
              </a:rPr>
              <a:t>shares </a:t>
            </a:r>
            <a:r>
              <a:rPr dirty="0" sz="1100" spc="10">
                <a:latin typeface="Times New Roman"/>
                <a:cs typeface="Times New Roman"/>
              </a:rPr>
              <a:t>may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placed at any </a:t>
            </a:r>
            <a:r>
              <a:rPr dirty="0" sz="1100" spc="5">
                <a:latin typeface="Times New Roman"/>
                <a:cs typeface="Times New Roman"/>
              </a:rPr>
              <a:t>time. </a:t>
            </a:r>
            <a:r>
              <a:rPr dirty="0" sz="1100" spc="15">
                <a:latin typeface="Times New Roman"/>
                <a:cs typeface="Times New Roman"/>
              </a:rPr>
              <a:t>About 85%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orders  </a:t>
            </a:r>
            <a:r>
              <a:rPr dirty="0" sz="1100" spc="5">
                <a:latin typeface="Times New Roman"/>
                <a:cs typeface="Times New Roman"/>
              </a:rPr>
              <a:t>reach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specialists </a:t>
            </a:r>
            <a:r>
              <a:rPr dirty="0" sz="1100" spc="10">
                <a:latin typeface="Times New Roman"/>
                <a:cs typeface="Times New Roman"/>
              </a:rPr>
              <a:t>via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SuperDot system. These </a:t>
            </a:r>
            <a:r>
              <a:rPr dirty="0" sz="1100" spc="5">
                <a:latin typeface="Times New Roman"/>
                <a:cs typeface="Times New Roman"/>
              </a:rPr>
              <a:t>orders </a:t>
            </a:r>
            <a:r>
              <a:rPr dirty="0" sz="1100" spc="10">
                <a:latin typeface="Times New Roman"/>
                <a:cs typeface="Times New Roman"/>
              </a:rPr>
              <a:t>comprise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5">
                <a:latin typeface="Times New Roman"/>
                <a:cs typeface="Times New Roman"/>
              </a:rPr>
              <a:t>38%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>
                <a:latin typeface="Times New Roman"/>
                <a:cs typeface="Times New Roman"/>
              </a:rPr>
              <a:t>total  </a:t>
            </a:r>
            <a:r>
              <a:rPr dirty="0" sz="1100" spc="5">
                <a:latin typeface="Times New Roman"/>
                <a:cs typeface="Times New Roman"/>
              </a:rPr>
              <a:t>volume.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Marketmakers: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732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maker system </a:t>
            </a:r>
            <a:r>
              <a:rPr dirty="0" sz="1100" spc="5">
                <a:latin typeface="Times New Roman"/>
                <a:cs typeface="Times New Roman"/>
              </a:rPr>
              <a:t>differs </a:t>
            </a:r>
            <a:r>
              <a:rPr dirty="0" sz="1100" spc="10">
                <a:latin typeface="Times New Roman"/>
                <a:cs typeface="Times New Roman"/>
              </a:rPr>
              <a:t>from the </a:t>
            </a:r>
            <a:r>
              <a:rPr dirty="0" sz="1100" spc="5">
                <a:latin typeface="Times New Roman"/>
                <a:cs typeface="Times New Roman"/>
              </a:rPr>
              <a:t>specialist </a:t>
            </a:r>
            <a:r>
              <a:rPr dirty="0" sz="1100" spc="10">
                <a:latin typeface="Times New Roman"/>
                <a:cs typeface="Times New Roman"/>
              </a:rPr>
              <a:t>system </a:t>
            </a:r>
            <a:r>
              <a:rPr dirty="0" sz="1100" spc="5">
                <a:latin typeface="Times New Roman"/>
                <a:cs typeface="Times New Roman"/>
              </a:rPr>
              <a:t>in that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group of competing  </a:t>
            </a:r>
            <a:r>
              <a:rPr dirty="0" sz="1100" spc="10">
                <a:latin typeface="Times New Roman"/>
                <a:cs typeface="Times New Roman"/>
              </a:rPr>
              <a:t>individuals </a:t>
            </a:r>
            <a:r>
              <a:rPr dirty="0" sz="1100" spc="5">
                <a:latin typeface="Times New Roman"/>
                <a:cs typeface="Times New Roman"/>
              </a:rPr>
              <a:t>(rather </a:t>
            </a:r>
            <a:r>
              <a:rPr dirty="0" sz="1100" spc="10">
                <a:latin typeface="Times New Roman"/>
                <a:cs typeface="Times New Roman"/>
              </a:rPr>
              <a:t>than a </a:t>
            </a:r>
            <a:r>
              <a:rPr dirty="0" sz="1100" spc="5">
                <a:latin typeface="Times New Roman"/>
                <a:cs typeface="Times New Roman"/>
              </a:rPr>
              <a:t>single </a:t>
            </a:r>
            <a:r>
              <a:rPr dirty="0" sz="1100" spc="10">
                <a:latin typeface="Times New Roman"/>
                <a:cs typeface="Times New Roman"/>
              </a:rPr>
              <a:t>person) </a:t>
            </a:r>
            <a:r>
              <a:rPr dirty="0" sz="1100" spc="5">
                <a:latin typeface="Times New Roman"/>
                <a:cs typeface="Times New Roman"/>
              </a:rPr>
              <a:t>maintains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fair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orderly market. Futures  </a:t>
            </a:r>
            <a:r>
              <a:rPr dirty="0" sz="1100" spc="10">
                <a:latin typeface="Times New Roman"/>
                <a:cs typeface="Times New Roman"/>
              </a:rPr>
              <a:t>exchanges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Chicago </a:t>
            </a:r>
            <a:r>
              <a:rPr dirty="0" sz="1100" spc="5">
                <a:latin typeface="Times New Roman"/>
                <a:cs typeface="Times New Roman"/>
              </a:rPr>
              <a:t>board options </a:t>
            </a:r>
            <a:r>
              <a:rPr dirty="0" sz="1100" spc="10">
                <a:latin typeface="Times New Roman"/>
                <a:cs typeface="Times New Roman"/>
              </a:rPr>
              <a:t>exchange use the market maker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system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52400" marR="14414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visitor </a:t>
            </a:r>
            <a:r>
              <a:rPr dirty="0" sz="1100" spc="10">
                <a:latin typeface="Times New Roman"/>
                <a:cs typeface="Times New Roman"/>
              </a:rPr>
              <a:t>to a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maker exchange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impressed with the </a:t>
            </a:r>
            <a:r>
              <a:rPr dirty="0" sz="1100" spc="5">
                <a:latin typeface="Times New Roman"/>
                <a:cs typeface="Times New Roman"/>
              </a:rPr>
              <a:t>activity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trading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floor. </a:t>
            </a:r>
            <a:r>
              <a:rPr dirty="0" sz="1100" spc="10">
                <a:latin typeface="Times New Roman"/>
                <a:cs typeface="Times New Roman"/>
              </a:rPr>
              <a:t>Rather </a:t>
            </a:r>
            <a:r>
              <a:rPr dirty="0" sz="1100" spc="5">
                <a:latin typeface="Times New Roman"/>
                <a:cs typeface="Times New Roman"/>
              </a:rPr>
              <a:t>than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post,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maker </a:t>
            </a:r>
            <a:r>
              <a:rPr dirty="0" sz="1100" spc="10">
                <a:latin typeface="Times New Roman"/>
                <a:cs typeface="Times New Roman"/>
              </a:rPr>
              <a:t>system uses trading </a:t>
            </a:r>
            <a:r>
              <a:rPr dirty="0" sz="1100" spc="5">
                <a:latin typeface="Times New Roman"/>
                <a:cs typeface="Times New Roman"/>
              </a:rPr>
              <a:t>pits. </a:t>
            </a:r>
            <a:r>
              <a:rPr dirty="0" sz="1100" spc="10">
                <a:latin typeface="Times New Roman"/>
                <a:cs typeface="Times New Roman"/>
              </a:rPr>
              <a:t>In these </a:t>
            </a:r>
            <a:r>
              <a:rPr dirty="0" sz="1100" spc="5">
                <a:latin typeface="Times New Roman"/>
                <a:cs typeface="Times New Roman"/>
              </a:rPr>
              <a:t>sunken </a:t>
            </a:r>
            <a:r>
              <a:rPr dirty="0" sz="1100" spc="10">
                <a:latin typeface="Times New Roman"/>
                <a:cs typeface="Times New Roman"/>
              </a:rPr>
              <a:t>areas  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exchange </a:t>
            </a:r>
            <a:r>
              <a:rPr dirty="0" sz="1100" spc="5">
                <a:latin typeface="Times New Roman"/>
                <a:cs typeface="Times New Roman"/>
              </a:rPr>
              <a:t>floor, groups of </a:t>
            </a:r>
            <a:r>
              <a:rPr dirty="0" sz="1100" spc="10">
                <a:latin typeface="Times New Roman"/>
                <a:cs typeface="Times New Roman"/>
              </a:rPr>
              <a:t>market makers </a:t>
            </a:r>
            <a:r>
              <a:rPr dirty="0" sz="1100" spc="5">
                <a:latin typeface="Times New Roman"/>
                <a:cs typeface="Times New Roman"/>
              </a:rPr>
              <a:t>trade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open outcry, calling out </a:t>
            </a:r>
            <a:r>
              <a:rPr dirty="0" sz="1100">
                <a:latin typeface="Times New Roman"/>
                <a:cs typeface="Times New Roman"/>
              </a:rPr>
              <a:t>theirs  </a:t>
            </a:r>
            <a:r>
              <a:rPr dirty="0" sz="1100" spc="5">
                <a:latin typeface="Times New Roman"/>
                <a:cs typeface="Times New Roman"/>
              </a:rPr>
              <a:t>offers </a:t>
            </a:r>
            <a:r>
              <a:rPr dirty="0" sz="1100" spc="10">
                <a:latin typeface="Times New Roman"/>
                <a:cs typeface="Times New Roman"/>
              </a:rPr>
              <a:t>to buy and </a:t>
            </a:r>
            <a:r>
              <a:rPr dirty="0" sz="1100" spc="5">
                <a:latin typeface="Times New Roman"/>
                <a:cs typeface="Times New Roman"/>
              </a:rPr>
              <a:t>sell </a:t>
            </a:r>
            <a:r>
              <a:rPr dirty="0" sz="1100" spc="10">
                <a:latin typeface="Times New Roman"/>
                <a:cs typeface="Times New Roman"/>
              </a:rPr>
              <a:t>and eliminating any </a:t>
            </a:r>
            <a:r>
              <a:rPr dirty="0" sz="1100" spc="5">
                <a:latin typeface="Times New Roman"/>
                <a:cs typeface="Times New Roman"/>
              </a:rPr>
              <a:t>standing in line or </a:t>
            </a:r>
            <a:r>
              <a:rPr dirty="0" sz="1100" spc="10">
                <a:latin typeface="Times New Roman"/>
                <a:cs typeface="Times New Roman"/>
              </a:rPr>
              <a:t>computerized order entry. </a:t>
            </a:r>
            <a:r>
              <a:rPr dirty="0" sz="1100" spc="15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collection of market </a:t>
            </a:r>
            <a:r>
              <a:rPr dirty="0" sz="1100" spc="10">
                <a:latin typeface="Times New Roman"/>
                <a:cs typeface="Times New Roman"/>
              </a:rPr>
              <a:t>makers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trading pit is called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crowd.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26" y="9438228"/>
            <a:ext cx="261683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70419" y="9438228"/>
            <a:ext cx="97155" cy="197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10"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808" y="572391"/>
            <a:ext cx="5335905" cy="90633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6985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8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14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ECONOMY AND MARKET ANALYSIS</a:t>
            </a:r>
            <a:r>
              <a:rPr dirty="0" sz="1100" spc="-3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Contd…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20" b="1">
                <a:latin typeface="Times New Roman"/>
                <a:cs typeface="Times New Roman"/>
              </a:rPr>
              <a:t>A </a:t>
            </a:r>
            <a:r>
              <a:rPr dirty="0" sz="1100" spc="10" b="1">
                <a:latin typeface="Times New Roman"/>
                <a:cs typeface="Times New Roman"/>
              </a:rPr>
              <a:t>Framework </a:t>
            </a:r>
            <a:r>
              <a:rPr dirty="0" sz="1100" spc="5" b="1">
                <a:latin typeface="Times New Roman"/>
                <a:cs typeface="Times New Roman"/>
              </a:rPr>
              <a:t>for </a:t>
            </a:r>
            <a:r>
              <a:rPr dirty="0" sz="1100" spc="10" b="1">
                <a:latin typeface="Times New Roman"/>
                <a:cs typeface="Times New Roman"/>
              </a:rPr>
              <a:t>Fundamental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Under </a:t>
            </a:r>
            <a:r>
              <a:rPr dirty="0" sz="1100" spc="5">
                <a:latin typeface="Times New Roman"/>
                <a:cs typeface="Times New Roman"/>
              </a:rPr>
              <a:t>either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these fundamental approaches,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will </a:t>
            </a:r>
            <a:r>
              <a:rPr dirty="0" sz="1100" spc="10">
                <a:latin typeface="Times New Roman"/>
                <a:cs typeface="Times New Roman"/>
              </a:rPr>
              <a:t>obviously have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work </a:t>
            </a:r>
            <a:r>
              <a:rPr dirty="0" sz="1100" spc="5">
                <a:latin typeface="Times New Roman"/>
                <a:cs typeface="Times New Roman"/>
              </a:rPr>
              <a:t>with  individual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data. </a:t>
            </a:r>
            <a:r>
              <a:rPr dirty="0" sz="1100" spc="10">
                <a:latin typeface="Times New Roman"/>
                <a:cs typeface="Times New Roman"/>
              </a:rPr>
              <a:t>Does </a:t>
            </a:r>
            <a:r>
              <a:rPr dirty="0" sz="1100" spc="5">
                <a:latin typeface="Times New Roman"/>
                <a:cs typeface="Times New Roman"/>
              </a:rPr>
              <a:t>this mean that the investor should </a:t>
            </a:r>
            <a:r>
              <a:rPr dirty="0" sz="1100" spc="10">
                <a:latin typeface="Times New Roman"/>
                <a:cs typeface="Times New Roman"/>
              </a:rPr>
              <a:t>plunge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study of 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data first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then consider other factors such as the industry within </a:t>
            </a:r>
            <a:r>
              <a:rPr dirty="0" sz="1100" spc="10">
                <a:latin typeface="Times New Roman"/>
                <a:cs typeface="Times New Roman"/>
              </a:rPr>
              <a:t>which a 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operates 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state of </a:t>
            </a:r>
            <a:r>
              <a:rPr dirty="0" sz="1100" spc="10">
                <a:latin typeface="Times New Roman"/>
                <a:cs typeface="Times New Roman"/>
              </a:rPr>
              <a:t>the economy, </a:t>
            </a:r>
            <a:r>
              <a:rPr dirty="0" sz="1100" spc="5">
                <a:latin typeface="Times New Roman"/>
                <a:cs typeface="Times New Roman"/>
              </a:rPr>
              <a:t>or should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reverse procedure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followed? In fact,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these </a:t>
            </a:r>
            <a:r>
              <a:rPr dirty="0" sz="1100" spc="10">
                <a:latin typeface="Times New Roman"/>
                <a:cs typeface="Times New Roman"/>
              </a:rPr>
              <a:t>approaches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used by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security analysts </a:t>
            </a:r>
            <a:r>
              <a:rPr dirty="0" sz="1100" spc="10">
                <a:latin typeface="Times New Roman"/>
                <a:cs typeface="Times New Roman"/>
              </a:rPr>
              <a:t>when  </a:t>
            </a:r>
            <a:r>
              <a:rPr dirty="0" sz="1100" spc="5">
                <a:latin typeface="Times New Roman"/>
                <a:cs typeface="Times New Roman"/>
              </a:rPr>
              <a:t>doing fundamental analysis. </a:t>
            </a:r>
            <a:r>
              <a:rPr dirty="0" sz="1100" spc="10">
                <a:latin typeface="Times New Roman"/>
                <a:cs typeface="Times New Roman"/>
              </a:rPr>
              <a:t>These approaches </a:t>
            </a:r>
            <a:r>
              <a:rPr dirty="0" sz="1100" spc="5">
                <a:latin typeface="Times New Roman"/>
                <a:cs typeface="Times New Roman"/>
              </a:rPr>
              <a:t>are referred to as </a:t>
            </a:r>
            <a:r>
              <a:rPr dirty="0" sz="1100" spc="10">
                <a:latin typeface="Times New Roman"/>
                <a:cs typeface="Times New Roman"/>
              </a:rPr>
              <a:t>the “top-down” </a:t>
            </a:r>
            <a:r>
              <a:rPr dirty="0" sz="1100" spc="5">
                <a:latin typeface="Times New Roman"/>
                <a:cs typeface="Times New Roman"/>
              </a:rPr>
              <a:t>approach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“bottom-up” approach.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Bottom-Up Approach </a:t>
            </a:r>
            <a:r>
              <a:rPr dirty="0" sz="1100" spc="5" b="1">
                <a:latin typeface="Times New Roman"/>
                <a:cs typeface="Times New Roman"/>
              </a:rPr>
              <a:t>to </a:t>
            </a:r>
            <a:r>
              <a:rPr dirty="0" sz="1100" spc="10" b="1">
                <a:latin typeface="Times New Roman"/>
                <a:cs typeface="Times New Roman"/>
              </a:rPr>
              <a:t>Fundamental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With the bottom-up </a:t>
            </a:r>
            <a:r>
              <a:rPr dirty="0" sz="1100" spc="5">
                <a:latin typeface="Times New Roman"/>
                <a:cs typeface="Times New Roman"/>
              </a:rPr>
              <a:t>approach,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focus directly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 a company’s </a:t>
            </a:r>
            <a:r>
              <a:rPr dirty="0" sz="1100" spc="5">
                <a:latin typeface="Times New Roman"/>
                <a:cs typeface="Times New Roman"/>
              </a:rPr>
              <a:t>basics,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or  </a:t>
            </a:r>
            <a:r>
              <a:rPr dirty="0" sz="1100" spc="10">
                <a:latin typeface="Times New Roman"/>
                <a:cs typeface="Times New Roman"/>
              </a:rPr>
              <a:t>fundamentals. Analysis of such information </a:t>
            </a:r>
            <a:r>
              <a:rPr dirty="0" sz="1100" spc="5">
                <a:latin typeface="Times New Roman"/>
                <a:cs typeface="Times New Roman"/>
              </a:rPr>
              <a:t>as the </a:t>
            </a:r>
            <a:r>
              <a:rPr dirty="0" sz="1100" spc="10">
                <a:latin typeface="Times New Roman"/>
                <a:cs typeface="Times New Roman"/>
              </a:rPr>
              <a:t>company’s </a:t>
            </a:r>
            <a:r>
              <a:rPr dirty="0" sz="1100" spc="5">
                <a:latin typeface="Times New Roman"/>
                <a:cs typeface="Times New Roman"/>
              </a:rPr>
              <a:t>products,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competitive  position,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its financial status leads to an estimate of the </a:t>
            </a:r>
            <a:r>
              <a:rPr dirty="0" sz="1100" spc="10">
                <a:latin typeface="Times New Roman"/>
                <a:cs typeface="Times New Roman"/>
              </a:rPr>
              <a:t>company’s </a:t>
            </a:r>
            <a:r>
              <a:rPr dirty="0" sz="1100" spc="5">
                <a:latin typeface="Times New Roman"/>
                <a:cs typeface="Times New Roman"/>
              </a:rPr>
              <a:t>earnings potential  </a:t>
            </a:r>
            <a:r>
              <a:rPr dirty="0" sz="1100" spc="10">
                <a:latin typeface="Times New Roman"/>
                <a:cs typeface="Times New Roman"/>
              </a:rPr>
              <a:t>and, </a:t>
            </a:r>
            <a:r>
              <a:rPr dirty="0" sz="1100" spc="5">
                <a:latin typeface="Times New Roman"/>
                <a:cs typeface="Times New Roman"/>
              </a:rPr>
              <a:t>ultimately, its value in the,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Considerable </a:t>
            </a:r>
            <a:r>
              <a:rPr dirty="0" sz="1100" spc="5">
                <a:latin typeface="Times New Roman"/>
                <a:cs typeface="Times New Roman"/>
              </a:rPr>
              <a:t>time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effort are required to </a:t>
            </a:r>
            <a:r>
              <a:rPr dirty="0" sz="1100" spc="10">
                <a:latin typeface="Times New Roman"/>
                <a:cs typeface="Times New Roman"/>
              </a:rPr>
              <a:t>produce the type </a:t>
            </a:r>
            <a:r>
              <a:rPr dirty="0" sz="1100" spc="5">
                <a:latin typeface="Times New Roman"/>
                <a:cs typeface="Times New Roman"/>
              </a:rPr>
              <a:t>of detailed financial analysis  needed to </a:t>
            </a:r>
            <a:r>
              <a:rPr dirty="0" sz="1100" spc="10">
                <a:latin typeface="Times New Roman"/>
                <a:cs typeface="Times New Roman"/>
              </a:rPr>
              <a:t>understand even </a:t>
            </a:r>
            <a:r>
              <a:rPr dirty="0" sz="1100" spc="5">
                <a:latin typeface="Times New Roman"/>
                <a:cs typeface="Times New Roman"/>
              </a:rPr>
              <a:t>relatively small </a:t>
            </a:r>
            <a:r>
              <a:rPr dirty="0" sz="1100" spc="10">
                <a:latin typeface="Times New Roman"/>
                <a:cs typeface="Times New Roman"/>
              </a:rPr>
              <a:t>companies.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emphasis </a:t>
            </a:r>
            <a:r>
              <a:rPr dirty="0" sz="1100" spc="5">
                <a:latin typeface="Times New Roman"/>
                <a:cs typeface="Times New Roman"/>
              </a:rPr>
              <a:t>in this approach is 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finding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good long-term </a:t>
            </a:r>
            <a:r>
              <a:rPr dirty="0" sz="1100" spc="5">
                <a:latin typeface="Times New Roman"/>
                <a:cs typeface="Times New Roman"/>
              </a:rPr>
              <a:t>growth prospects, </a:t>
            </a:r>
            <a:r>
              <a:rPr dirty="0" sz="1100" spc="10">
                <a:latin typeface="Times New Roman"/>
                <a:cs typeface="Times New Roman"/>
              </a:rPr>
              <a:t>and making </a:t>
            </a:r>
            <a:r>
              <a:rPr dirty="0" sz="1100" spc="5">
                <a:latin typeface="Times New Roman"/>
                <a:cs typeface="Times New Roman"/>
              </a:rPr>
              <a:t>accurate earnings  estimates. </a:t>
            </a:r>
            <a:r>
              <a:rPr dirty="0" sz="1100" spc="15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organize this effort, </a:t>
            </a:r>
            <a:r>
              <a:rPr dirty="0" sz="1100" spc="10">
                <a:latin typeface="Times New Roman"/>
                <a:cs typeface="Times New Roman"/>
              </a:rPr>
              <a:t>bottom-up fundamental </a:t>
            </a:r>
            <a:r>
              <a:rPr dirty="0" sz="1100" spc="5">
                <a:latin typeface="Times New Roman"/>
                <a:cs typeface="Times New Roman"/>
              </a:rPr>
              <a:t>research is </a:t>
            </a:r>
            <a:r>
              <a:rPr dirty="0" sz="1100" spc="10">
                <a:latin typeface="Times New Roman"/>
                <a:cs typeface="Times New Roman"/>
              </a:rPr>
              <a:t>often brokers </a:t>
            </a:r>
            <a:r>
              <a:rPr dirty="0" sz="1100" spc="5">
                <a:latin typeface="Times New Roman"/>
                <a:cs typeface="Times New Roman"/>
              </a:rPr>
              <a:t>into two  categories,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investing and </a:t>
            </a:r>
            <a:r>
              <a:rPr dirty="0" sz="1100" spc="10">
                <a:latin typeface="Times New Roman"/>
                <a:cs typeface="Times New Roman"/>
              </a:rPr>
              <a:t>value</a:t>
            </a:r>
            <a:r>
              <a:rPr dirty="0" sz="1100" spc="5">
                <a:latin typeface="Times New Roman"/>
                <a:cs typeface="Times New Roman"/>
              </a:rPr>
              <a:t> investing.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Value </a:t>
            </a:r>
            <a:r>
              <a:rPr dirty="0" sz="1100" spc="5" b="1">
                <a:latin typeface="Times New Roman"/>
                <a:cs typeface="Times New Roman"/>
              </a:rPr>
              <a:t>versus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Growth: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Growth stocks </a:t>
            </a:r>
            <a:r>
              <a:rPr dirty="0" sz="1100" spc="5">
                <a:latin typeface="Times New Roman"/>
                <a:cs typeface="Times New Roman"/>
              </a:rPr>
              <a:t>carry investor expectation of </a:t>
            </a:r>
            <a:r>
              <a:rPr dirty="0" sz="1100" spc="10">
                <a:latin typeface="Times New Roman"/>
                <a:cs typeface="Times New Roman"/>
              </a:rPr>
              <a:t>above-average </a:t>
            </a:r>
            <a:r>
              <a:rPr dirty="0" sz="1100" spc="5">
                <a:latin typeface="Times New Roman"/>
                <a:cs typeface="Times New Roman"/>
              </a:rPr>
              <a:t>future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 earnings and  </a:t>
            </a:r>
            <a:r>
              <a:rPr dirty="0" sz="1100" spc="10">
                <a:latin typeface="Times New Roman"/>
                <a:cs typeface="Times New Roman"/>
              </a:rPr>
              <a:t>above-average valuations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result of high price/earnings ratios. Investors </a:t>
            </a:r>
            <a:r>
              <a:rPr dirty="0" sz="1100" spc="10">
                <a:latin typeface="Times New Roman"/>
                <a:cs typeface="Times New Roman"/>
              </a:rPr>
              <a:t>expect </a:t>
            </a:r>
            <a:r>
              <a:rPr dirty="0" sz="1100" spc="5">
                <a:latin typeface="Times New Roman"/>
                <a:cs typeface="Times New Roman"/>
              </a:rPr>
              <a:t>these  stocks to </a:t>
            </a:r>
            <a:r>
              <a:rPr dirty="0" sz="1100" spc="10">
                <a:latin typeface="Times New Roman"/>
                <a:cs typeface="Times New Roman"/>
              </a:rPr>
              <a:t>perform </a:t>
            </a:r>
            <a:r>
              <a:rPr dirty="0" sz="1100" spc="5">
                <a:latin typeface="Times New Roman"/>
                <a:cs typeface="Times New Roman"/>
              </a:rPr>
              <a:t>well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future,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they are willing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pay high multiples for this  </a:t>
            </a:r>
            <a:r>
              <a:rPr dirty="0" sz="1100" spc="10">
                <a:latin typeface="Times New Roman"/>
                <a:cs typeface="Times New Roman"/>
              </a:rPr>
              <a:t>expected growth. Recent examples include </a:t>
            </a:r>
            <a:r>
              <a:rPr dirty="0" sz="1100" spc="5">
                <a:latin typeface="Times New Roman"/>
                <a:cs typeface="Times New Roman"/>
              </a:rPr>
              <a:t>Microsoft, </a:t>
            </a:r>
            <a:r>
              <a:rPr dirty="0" sz="1100" spc="10">
                <a:latin typeface="Times New Roman"/>
                <a:cs typeface="Times New Roman"/>
              </a:rPr>
              <a:t>Cisco Systems, and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Intel.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500"/>
              </a:lnSpc>
            </a:pP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stocks,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other hand, feature </a:t>
            </a:r>
            <a:r>
              <a:rPr dirty="0" sz="1100" spc="10">
                <a:latin typeface="Times New Roman"/>
                <a:cs typeface="Times New Roman"/>
              </a:rPr>
              <a:t>cheap </a:t>
            </a:r>
            <a:r>
              <a:rPr dirty="0" sz="1100" spc="5">
                <a:latin typeface="Times New Roman"/>
                <a:cs typeface="Times New Roman"/>
              </a:rPr>
              <a:t>assets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strong balance sheets. </a:t>
            </a:r>
            <a:r>
              <a:rPr dirty="0" sz="1100" spc="10">
                <a:latin typeface="Times New Roman"/>
                <a:cs typeface="Times New Roman"/>
              </a:rPr>
              <a:t>Value  </a:t>
            </a:r>
            <a:r>
              <a:rPr dirty="0" sz="1100" spc="5">
                <a:latin typeface="Times New Roman"/>
                <a:cs typeface="Times New Roman"/>
              </a:rPr>
              <a:t>investing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traced </a:t>
            </a:r>
            <a:r>
              <a:rPr dirty="0" sz="1100" spc="10">
                <a:latin typeface="Times New Roman"/>
                <a:cs typeface="Times New Roman"/>
              </a:rPr>
              <a:t>back </a:t>
            </a:r>
            <a:r>
              <a:rPr dirty="0" sz="1100" spc="5">
                <a:latin typeface="Times New Roman"/>
                <a:cs typeface="Times New Roman"/>
              </a:rPr>
              <a:t>to the value-investing </a:t>
            </a:r>
            <a:r>
              <a:rPr dirty="0" sz="1100" spc="10">
                <a:latin typeface="Times New Roman"/>
                <a:cs typeface="Times New Roman"/>
              </a:rPr>
              <a:t>principles </a:t>
            </a:r>
            <a:r>
              <a:rPr dirty="0" sz="1100" spc="5">
                <a:latin typeface="Times New Roman"/>
                <a:cs typeface="Times New Roman"/>
              </a:rPr>
              <a:t>laid </a:t>
            </a:r>
            <a:r>
              <a:rPr dirty="0" sz="1100" spc="10">
                <a:latin typeface="Times New Roman"/>
                <a:cs typeface="Times New Roman"/>
              </a:rPr>
              <a:t>out by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well-known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Benjamin Graham,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10">
                <a:latin typeface="Times New Roman"/>
                <a:cs typeface="Times New Roman"/>
              </a:rPr>
              <a:t>coauthored a famous </a:t>
            </a:r>
            <a:r>
              <a:rPr dirty="0" sz="1100" spc="15">
                <a:latin typeface="Times New Roman"/>
                <a:cs typeface="Times New Roman"/>
              </a:rPr>
              <a:t>book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security analysis in the </a:t>
            </a:r>
            <a:r>
              <a:rPr dirty="0" sz="1100" spc="10">
                <a:latin typeface="Times New Roman"/>
                <a:cs typeface="Times New Roman"/>
              </a:rPr>
              <a:t>1930s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has  been the </a:t>
            </a:r>
            <a:r>
              <a:rPr dirty="0" sz="1100" spc="5">
                <a:latin typeface="Times New Roman"/>
                <a:cs typeface="Times New Roman"/>
              </a:rPr>
              <a:t>foundation for </a:t>
            </a: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subsequent security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Top-Down </a:t>
            </a:r>
            <a:r>
              <a:rPr dirty="0" sz="1100" spc="10" b="1">
                <a:latin typeface="Times New Roman"/>
                <a:cs typeface="Times New Roman"/>
              </a:rPr>
              <a:t>Approach </a:t>
            </a:r>
            <a:r>
              <a:rPr dirty="0" sz="1100" spc="5" b="1">
                <a:latin typeface="Times New Roman"/>
                <a:cs typeface="Times New Roman"/>
              </a:rPr>
              <a:t>to </a:t>
            </a:r>
            <a:r>
              <a:rPr dirty="0" sz="1100" spc="10" b="1">
                <a:latin typeface="Times New Roman"/>
                <a:cs typeface="Times New Roman"/>
              </a:rPr>
              <a:t>Fundamental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top-down </a:t>
            </a:r>
            <a:r>
              <a:rPr dirty="0" sz="1100" spc="5">
                <a:latin typeface="Times New Roman"/>
                <a:cs typeface="Times New Roman"/>
              </a:rPr>
              <a:t>approach 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opposite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bottom-up approach. Investors </a:t>
            </a:r>
            <a:r>
              <a:rPr dirty="0" sz="1100" spc="10">
                <a:latin typeface="Times New Roman"/>
                <a:cs typeface="Times New Roman"/>
              </a:rPr>
              <a:t>begin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 economy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overall </a:t>
            </a:r>
            <a:r>
              <a:rPr dirty="0" sz="1100" spc="5">
                <a:latin typeface="Times New Roman"/>
                <a:cs typeface="Times New Roman"/>
              </a:rPr>
              <a:t>market, considering </a:t>
            </a:r>
            <a:r>
              <a:rPr dirty="0" sz="1100" spc="10">
                <a:latin typeface="Times New Roman"/>
                <a:cs typeface="Times New Roman"/>
              </a:rPr>
              <a:t>such important </a:t>
            </a:r>
            <a:r>
              <a:rPr dirty="0" sz="1100" spc="5">
                <a:latin typeface="Times New Roman"/>
                <a:cs typeface="Times New Roman"/>
              </a:rPr>
              <a:t>factors as interest rates and  inflation.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next </a:t>
            </a:r>
            <a:r>
              <a:rPr dirty="0" sz="1100" spc="5">
                <a:latin typeface="Times New Roman"/>
                <a:cs typeface="Times New Roman"/>
              </a:rPr>
              <a:t>consider future industry prospects or sectors of </a:t>
            </a:r>
            <a:r>
              <a:rPr dirty="0" sz="1100" spc="10">
                <a:latin typeface="Times New Roman"/>
                <a:cs typeface="Times New Roman"/>
              </a:rPr>
              <a:t>the economy that </a:t>
            </a:r>
            <a:r>
              <a:rPr dirty="0" sz="1100" spc="5">
                <a:latin typeface="Times New Roman"/>
                <a:cs typeface="Times New Roman"/>
              </a:rPr>
              <a:t>are  likely to </a:t>
            </a:r>
            <a:r>
              <a:rPr dirty="0" sz="1100" spc="10">
                <a:latin typeface="Times New Roman"/>
                <a:cs typeface="Times New Roman"/>
              </a:rPr>
              <a:t>do </a:t>
            </a:r>
            <a:r>
              <a:rPr dirty="0" sz="1100" spc="5">
                <a:latin typeface="Times New Roman"/>
                <a:cs typeface="Times New Roman"/>
              </a:rPr>
              <a:t>particularly well (particularly poorly). Finally, having </a:t>
            </a:r>
            <a:r>
              <a:rPr dirty="0" sz="1100" spc="10">
                <a:latin typeface="Times New Roman"/>
                <a:cs typeface="Times New Roman"/>
              </a:rPr>
              <a:t>decided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macro  </a:t>
            </a:r>
            <a:r>
              <a:rPr dirty="0" sz="1100" spc="5">
                <a:latin typeface="Times New Roman"/>
                <a:cs typeface="Times New Roman"/>
              </a:rPr>
              <a:t>factors are favorable to investing, </a:t>
            </a:r>
            <a:r>
              <a:rPr dirty="0" sz="1100" spc="10">
                <a:latin typeface="Times New Roman"/>
                <a:cs typeface="Times New Roman"/>
              </a:rPr>
              <a:t>and having determined which </a:t>
            </a:r>
            <a:r>
              <a:rPr dirty="0" sz="1100" spc="5">
                <a:latin typeface="Times New Roman"/>
                <a:cs typeface="Times New Roman"/>
              </a:rPr>
              <a:t>parts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overall 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are likely to </a:t>
            </a:r>
            <a:r>
              <a:rPr dirty="0" sz="1100" spc="10">
                <a:latin typeface="Times New Roman"/>
                <a:cs typeface="Times New Roman"/>
              </a:rPr>
              <a:t>perform well, </a:t>
            </a: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companies are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analyzed.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There 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no </a:t>
            </a:r>
            <a:r>
              <a:rPr dirty="0" sz="1100" spc="5">
                <a:latin typeface="Times New Roman"/>
                <a:cs typeface="Times New Roman"/>
              </a:rPr>
              <a:t>“right”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answer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two approaches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follow. </a:t>
            </a:r>
            <a:r>
              <a:rPr dirty="0" sz="1100" spc="10">
                <a:latin typeface="Times New Roman"/>
                <a:cs typeface="Times New Roman"/>
              </a:rPr>
              <a:t>However,  fundamental analysts can be overwhelming in </a:t>
            </a:r>
            <a:r>
              <a:rPr dirty="0" sz="1100" spc="5">
                <a:latin typeface="Times New Roman"/>
                <a:cs typeface="Times New Roman"/>
              </a:rPr>
              <a:t>its detail, </a:t>
            </a:r>
            <a:r>
              <a:rPr dirty="0" sz="1100" spc="10">
                <a:latin typeface="Times New Roman"/>
                <a:cs typeface="Times New Roman"/>
              </a:rPr>
              <a:t>and a </a:t>
            </a:r>
            <a:r>
              <a:rPr dirty="0" sz="1100" spc="5">
                <a:latin typeface="Times New Roman"/>
                <a:cs typeface="Times New Roman"/>
              </a:rPr>
              <a:t>structure is </a:t>
            </a:r>
            <a:r>
              <a:rPr dirty="0" sz="1100" spc="10">
                <a:latin typeface="Times New Roman"/>
                <a:cs typeface="Times New Roman"/>
              </a:rPr>
              <a:t>needed. This </a:t>
            </a:r>
            <a:r>
              <a:rPr dirty="0" sz="1100" spc="5">
                <a:latin typeface="Times New Roman"/>
                <a:cs typeface="Times New Roman"/>
              </a:rPr>
              <a:t>text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takes the </a:t>
            </a:r>
            <a:r>
              <a:rPr dirty="0" sz="1100" spc="5">
                <a:latin typeface="Times New Roman"/>
                <a:cs typeface="Times New Roman"/>
              </a:rPr>
              <a:t>position that the better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proceed </a:t>
            </a:r>
            <a:r>
              <a:rPr dirty="0" sz="1100" spc="5">
                <a:latin typeface="Times New Roman"/>
                <a:cs typeface="Times New Roman"/>
              </a:rPr>
              <a:t>in fundamental analysis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top-down  approach: </a:t>
            </a:r>
            <a:r>
              <a:rPr dirty="0" sz="1100" spc="5" b="1">
                <a:latin typeface="Times New Roman"/>
                <a:cs typeface="Times New Roman"/>
              </a:rPr>
              <a:t>first</a:t>
            </a:r>
            <a:r>
              <a:rPr dirty="0" sz="1100" spc="5">
                <a:latin typeface="Times New Roman"/>
                <a:cs typeface="Times New Roman"/>
              </a:rPr>
              <a:t>, </a:t>
            </a:r>
            <a:r>
              <a:rPr dirty="0" sz="1100" spc="10">
                <a:latin typeface="Times New Roman"/>
                <a:cs typeface="Times New Roman"/>
              </a:rPr>
              <a:t>analyze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overall economy and </a:t>
            </a:r>
            <a:r>
              <a:rPr dirty="0" sz="1100" spc="5">
                <a:latin typeface="Times New Roman"/>
                <a:cs typeface="Times New Roman"/>
              </a:rPr>
              <a:t>securities markets to </a:t>
            </a:r>
            <a:r>
              <a:rPr dirty="0" sz="1100" spc="10">
                <a:latin typeface="Times New Roman"/>
                <a:cs typeface="Times New Roman"/>
              </a:rPr>
              <a:t>determine </a:t>
            </a:r>
            <a:r>
              <a:rPr dirty="0" sz="1100" spc="5">
                <a:latin typeface="Times New Roman"/>
                <a:cs typeface="Times New Roman"/>
              </a:rPr>
              <a:t>if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  good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commit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additional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funds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to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equities;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second</a:t>
            </a:r>
            <a:r>
              <a:rPr dirty="0" sz="1100" spc="5">
                <a:latin typeface="Times New Roman"/>
                <a:cs typeface="Times New Roman"/>
              </a:rPr>
              <a:t>,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analyze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industries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and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sectors</a:t>
            </a:r>
            <a:r>
              <a:rPr dirty="0" sz="1100" spc="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7715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90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34338" y="406989"/>
            <a:ext cx="5336540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8255">
              <a:lnSpc>
                <a:spcPts val="1300"/>
              </a:lnSpc>
              <a:spcBef>
                <a:spcPts val="19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10">
                <a:latin typeface="Times New Roman"/>
                <a:cs typeface="Times New Roman"/>
              </a:rPr>
              <a:t>determine which have the best </a:t>
            </a:r>
            <a:r>
              <a:rPr dirty="0" sz="1100" spc="5">
                <a:latin typeface="Times New Roman"/>
                <a:cs typeface="Times New Roman"/>
              </a:rPr>
              <a:t>prospects 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finally </a:t>
            </a:r>
            <a:r>
              <a:rPr dirty="0" sz="1100" spc="10">
                <a:latin typeface="Times New Roman"/>
                <a:cs typeface="Times New Roman"/>
              </a:rPr>
              <a:t>analyze </a:t>
            </a:r>
            <a:r>
              <a:rPr dirty="0" sz="1100" spc="5">
                <a:latin typeface="Times New Roman"/>
                <a:cs typeface="Times New Roman"/>
              </a:rPr>
              <a:t>individual  </a:t>
            </a:r>
            <a:r>
              <a:rPr dirty="0" sz="1100" spc="10">
                <a:latin typeface="Times New Roman"/>
                <a:cs typeface="Times New Roman"/>
              </a:rPr>
              <a:t>companies.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5715">
              <a:lnSpc>
                <a:spcPts val="13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Thus, the </a:t>
            </a:r>
            <a:r>
              <a:rPr dirty="0" sz="1100" spc="5">
                <a:latin typeface="Times New Roman"/>
                <a:cs typeface="Times New Roman"/>
              </a:rPr>
              <a:t>preferred </a:t>
            </a:r>
            <a:r>
              <a:rPr dirty="0" sz="1100" spc="10">
                <a:latin typeface="Times New Roman"/>
                <a:cs typeface="Times New Roman"/>
              </a:rPr>
              <a:t>order for </a:t>
            </a:r>
            <a:r>
              <a:rPr dirty="0" sz="1100" spc="5">
                <a:latin typeface="Times New Roman"/>
                <a:cs typeface="Times New Roman"/>
              </a:rPr>
              <a:t>fundamental security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5">
                <a:latin typeface="Times New Roman"/>
                <a:cs typeface="Times New Roman"/>
              </a:rPr>
              <a:t>used </a:t>
            </a:r>
            <a:r>
              <a:rPr dirty="0" sz="1100" spc="10">
                <a:latin typeface="Times New Roman"/>
                <a:cs typeface="Times New Roman"/>
              </a:rPr>
              <a:t>here </a:t>
            </a:r>
            <a:r>
              <a:rPr dirty="0" sz="1100" spc="5">
                <a:latin typeface="Times New Roman"/>
                <a:cs typeface="Times New Roman"/>
              </a:rPr>
              <a:t>is (1) </a:t>
            </a:r>
            <a:r>
              <a:rPr dirty="0" sz="1100" spc="10">
                <a:latin typeface="Times New Roman"/>
                <a:cs typeface="Times New Roman"/>
              </a:rPr>
              <a:t>the economy and  market,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(2)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industry/sector,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(3)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company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.this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approaches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used</a:t>
            </a:r>
            <a:r>
              <a:rPr dirty="0" sz="1100" spc="1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Part</a:t>
            </a:r>
            <a:r>
              <a:rPr dirty="0" sz="1100" spc="1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IV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45"/>
              </a:lnSpc>
            </a:pPr>
            <a:r>
              <a:rPr dirty="0" sz="1100" spc="5">
                <a:latin typeface="Times New Roman"/>
                <a:cs typeface="Times New Roman"/>
              </a:rPr>
              <a:t>,which  </a:t>
            </a:r>
            <a:r>
              <a:rPr dirty="0" sz="1100" spc="10">
                <a:latin typeface="Times New Roman"/>
                <a:cs typeface="Times New Roman"/>
              </a:rPr>
              <a:t>explains  </a:t>
            </a:r>
            <a:r>
              <a:rPr dirty="0" sz="1100" spc="5">
                <a:latin typeface="Times New Roman"/>
                <a:cs typeface="Times New Roman"/>
              </a:rPr>
              <a:t>fundamentals  security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analysis  in  detail.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Here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we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consider  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only   the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justification for </a:t>
            </a:r>
            <a:r>
              <a:rPr dirty="0" sz="1100" spc="10">
                <a:latin typeface="Times New Roman"/>
                <a:cs typeface="Times New Roman"/>
              </a:rPr>
              <a:t>this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approach.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Economy/Market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It is very important </a:t>
            </a:r>
            <a:r>
              <a:rPr dirty="0" sz="1100" spc="1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access </a:t>
            </a:r>
            <a:r>
              <a:rPr dirty="0" sz="1100" spc="10">
                <a:latin typeface="Times New Roman"/>
                <a:cs typeface="Times New Roman"/>
              </a:rPr>
              <a:t>the state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economy and the outlook </a:t>
            </a:r>
            <a:r>
              <a:rPr dirty="0" sz="1100" spc="5">
                <a:latin typeface="Times New Roman"/>
                <a:cs typeface="Times New Roman"/>
              </a:rPr>
              <a:t>for primary variables  such as corporate profits and interest rates. Investors are heavily influenced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variables in </a:t>
            </a:r>
            <a:r>
              <a:rPr dirty="0" sz="1100" spc="10">
                <a:latin typeface="Times New Roman"/>
                <a:cs typeface="Times New Roman"/>
              </a:rPr>
              <a:t>making </a:t>
            </a:r>
            <a:r>
              <a:rPr dirty="0" sz="1100" spc="5">
                <a:latin typeface="Times New Roman"/>
                <a:cs typeface="Times New Roman"/>
              </a:rPr>
              <a:t>their every day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decisions. If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recession is likely, or under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way,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heavily </a:t>
            </a:r>
            <a:r>
              <a:rPr dirty="0" sz="1100" spc="5">
                <a:latin typeface="Times New Roman"/>
                <a:cs typeface="Times New Roman"/>
              </a:rPr>
              <a:t>affected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certain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during the </a:t>
            </a:r>
            <a:r>
              <a:rPr dirty="0" sz="1100" spc="5">
                <a:latin typeface="Times New Roman"/>
                <a:cs typeface="Times New Roman"/>
              </a:rPr>
              <a:t>contraction.  Conversely, if </a:t>
            </a:r>
            <a:r>
              <a:rPr dirty="0" sz="1100" spc="10">
                <a:latin typeface="Times New Roman"/>
                <a:cs typeface="Times New Roman"/>
              </a:rPr>
              <a:t>a strong economics </a:t>
            </a:r>
            <a:r>
              <a:rPr dirty="0" sz="1100" spc="5">
                <a:latin typeface="Times New Roman"/>
                <a:cs typeface="Times New Roman"/>
              </a:rPr>
              <a:t>expansion is under </a:t>
            </a:r>
            <a:r>
              <a:rPr dirty="0" sz="1100" spc="15">
                <a:latin typeface="Times New Roman"/>
                <a:cs typeface="Times New Roman"/>
              </a:rPr>
              <a:t>way,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prices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heavily  </a:t>
            </a:r>
            <a:r>
              <a:rPr dirty="0" sz="1100" spc="10">
                <a:latin typeface="Times New Roman"/>
                <a:cs typeface="Times New Roman"/>
              </a:rPr>
              <a:t>affected, again at </a:t>
            </a:r>
            <a:r>
              <a:rPr dirty="0" sz="1100" spc="5">
                <a:latin typeface="Times New Roman"/>
                <a:cs typeface="Times New Roman"/>
              </a:rPr>
              <a:t>particular </a:t>
            </a:r>
            <a:r>
              <a:rPr dirty="0" sz="1100" spc="10">
                <a:latin typeface="Times New Roman"/>
                <a:cs typeface="Times New Roman"/>
              </a:rPr>
              <a:t>times </a:t>
            </a:r>
            <a:r>
              <a:rPr dirty="0" sz="1100" spc="5">
                <a:latin typeface="Times New Roman"/>
                <a:cs typeface="Times New Roman"/>
              </a:rPr>
              <a:t>during the expansion. </a:t>
            </a:r>
            <a:r>
              <a:rPr dirty="0" sz="1100" spc="10">
                <a:latin typeface="Times New Roman"/>
                <a:cs typeface="Times New Roman"/>
              </a:rPr>
              <a:t>Thus, the </a:t>
            </a:r>
            <a:r>
              <a:rPr dirty="0" sz="1100" spc="5">
                <a:latin typeface="Times New Roman"/>
                <a:cs typeface="Times New Roman"/>
              </a:rPr>
              <a:t>status of </a:t>
            </a:r>
            <a:r>
              <a:rPr dirty="0" sz="1100" spc="10">
                <a:latin typeface="Times New Roman"/>
                <a:cs typeface="Times New Roman"/>
              </a:rPr>
              <a:t>economic  </a:t>
            </a:r>
            <a:r>
              <a:rPr dirty="0" sz="1100" spc="5">
                <a:latin typeface="Times New Roman"/>
                <a:cs typeface="Times New Roman"/>
              </a:rPr>
              <a:t>activity has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major </a:t>
            </a:r>
            <a:r>
              <a:rPr dirty="0" sz="1100" spc="10">
                <a:latin typeface="Times New Roman"/>
                <a:cs typeface="Times New Roman"/>
              </a:rPr>
              <a:t>impact on </a:t>
            </a:r>
            <a:r>
              <a:rPr dirty="0" sz="1100" spc="5">
                <a:latin typeface="Times New Roman"/>
                <a:cs typeface="Times New Roman"/>
              </a:rPr>
              <a:t>overall </a:t>
            </a:r>
            <a:r>
              <a:rPr dirty="0" sz="1100" spc="10">
                <a:latin typeface="Times New Roman"/>
                <a:cs typeface="Times New Roman"/>
              </a:rPr>
              <a:t>stock </a:t>
            </a:r>
            <a:r>
              <a:rPr dirty="0" sz="1100" spc="5">
                <a:latin typeface="Times New Roman"/>
                <a:cs typeface="Times New Roman"/>
              </a:rPr>
              <a:t>prices. It is, therefore, very important </a:t>
            </a:r>
            <a:r>
              <a:rPr dirty="0" sz="1100" spc="10">
                <a:latin typeface="Times New Roman"/>
                <a:cs typeface="Times New Roman"/>
              </a:rPr>
              <a:t>for  investors to access the </a:t>
            </a:r>
            <a:r>
              <a:rPr dirty="0" sz="1100" spc="5">
                <a:latin typeface="Times New Roman"/>
                <a:cs typeface="Times New Roman"/>
              </a:rPr>
              <a:t>state of </a:t>
            </a:r>
            <a:r>
              <a:rPr dirty="0" sz="1100" spc="10">
                <a:latin typeface="Times New Roman"/>
                <a:cs typeface="Times New Roman"/>
              </a:rPr>
              <a:t>the economy and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implications for </a:t>
            </a:r>
            <a:r>
              <a:rPr dirty="0" sz="1100" spc="5">
                <a:latin typeface="Times New Roman"/>
                <a:cs typeface="Times New Roman"/>
              </a:rPr>
              <a:t>the stock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turn, the stock </a:t>
            </a:r>
            <a:r>
              <a:rPr dirty="0" sz="1100" spc="10">
                <a:latin typeface="Times New Roman"/>
                <a:cs typeface="Times New Roman"/>
              </a:rPr>
              <a:t>market impacts </a:t>
            </a:r>
            <a:r>
              <a:rPr dirty="0" sz="1100" spc="5">
                <a:latin typeface="Times New Roman"/>
                <a:cs typeface="Times New Roman"/>
              </a:rPr>
              <a:t>each individual investor. Investors </a:t>
            </a:r>
            <a:r>
              <a:rPr dirty="0" sz="1100" spc="10">
                <a:latin typeface="Times New Roman"/>
                <a:cs typeface="Times New Roman"/>
              </a:rPr>
              <a:t>cannot </a:t>
            </a:r>
            <a:r>
              <a:rPr dirty="0" sz="1100" spc="5">
                <a:latin typeface="Times New Roman"/>
                <a:cs typeface="Times New Roman"/>
              </a:rPr>
              <a:t>very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go  against </a:t>
            </a:r>
            <a:r>
              <a:rPr dirty="0" sz="1100" spc="10">
                <a:latin typeface="Times New Roman"/>
                <a:cs typeface="Times New Roman"/>
              </a:rPr>
              <a:t>market trends. If the markets </a:t>
            </a:r>
            <a:r>
              <a:rPr dirty="0" sz="1100" spc="5">
                <a:latin typeface="Times New Roman"/>
                <a:cs typeface="Times New Roman"/>
              </a:rPr>
              <a:t>goes </a:t>
            </a:r>
            <a:r>
              <a:rPr dirty="0" sz="1100" spc="10">
                <a:latin typeface="Times New Roman"/>
                <a:cs typeface="Times New Roman"/>
              </a:rPr>
              <a:t>up (or </a:t>
            </a:r>
            <a:r>
              <a:rPr dirty="0" sz="1100" spc="15">
                <a:latin typeface="Times New Roman"/>
                <a:cs typeface="Times New Roman"/>
              </a:rPr>
              <a:t>down) </a:t>
            </a:r>
            <a:r>
              <a:rPr dirty="0" sz="1100" spc="5">
                <a:latin typeface="Times New Roman"/>
                <a:cs typeface="Times New Roman"/>
              </a:rPr>
              <a:t>strongly,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are carried  </a:t>
            </a:r>
            <a:r>
              <a:rPr dirty="0" sz="1100" spc="5">
                <a:latin typeface="Times New Roman"/>
                <a:cs typeface="Times New Roman"/>
              </a:rPr>
              <a:t>along.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analysis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likely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of limited benefit in </a:t>
            </a:r>
            <a:r>
              <a:rPr dirty="0" sz="1100" spc="10">
                <a:latin typeface="Times New Roman"/>
                <a:cs typeface="Times New Roman"/>
              </a:rPr>
              <a:t>a year such </a:t>
            </a:r>
            <a:r>
              <a:rPr dirty="0" sz="1100" spc="5">
                <a:latin typeface="Times New Roman"/>
                <a:cs typeface="Times New Roman"/>
              </a:rPr>
              <a:t>as 1974, </a:t>
            </a:r>
            <a:r>
              <a:rPr dirty="0" sz="1100" spc="10">
                <a:latin typeface="Times New Roman"/>
                <a:cs typeface="Times New Roman"/>
              </a:rPr>
              <a:t>when the 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10">
                <a:latin typeface="Times New Roman"/>
                <a:cs typeface="Times New Roman"/>
              </a:rPr>
              <a:t>25 </a:t>
            </a:r>
            <a:r>
              <a:rPr dirty="0" sz="1100" spc="5">
                <a:latin typeface="Times New Roman"/>
                <a:cs typeface="Times New Roman"/>
              </a:rPr>
              <a:t>percent. Conversely, almost all investors did well </a:t>
            </a:r>
            <a:r>
              <a:rPr dirty="0" sz="1100" spc="10">
                <a:latin typeface="Times New Roman"/>
                <a:cs typeface="Times New Roman"/>
              </a:rPr>
              <a:t>in 1995 </a:t>
            </a:r>
            <a:r>
              <a:rPr dirty="0" sz="1100" spc="5">
                <a:latin typeface="Times New Roman"/>
                <a:cs typeface="Times New Roman"/>
              </a:rPr>
              <a:t>regardless of  their specific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analysis, because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was up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37 </a:t>
            </a:r>
            <a:r>
              <a:rPr dirty="0" sz="1100" spc="5">
                <a:latin typeface="Times New Roman"/>
                <a:cs typeface="Times New Roman"/>
              </a:rPr>
              <a:t>percent as measured  by the </a:t>
            </a:r>
            <a:r>
              <a:rPr dirty="0" sz="1100" spc="15">
                <a:latin typeface="Times New Roman"/>
                <a:cs typeface="Times New Roman"/>
              </a:rPr>
              <a:t>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5">
                <a:latin typeface="Times New Roman"/>
                <a:cs typeface="Times New Roman"/>
              </a:rPr>
              <a:t>P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500.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Industry </a:t>
            </a:r>
            <a:r>
              <a:rPr dirty="0" sz="1100" spc="5" b="1">
                <a:latin typeface="Times New Roman"/>
                <a:cs typeface="Times New Roman"/>
              </a:rPr>
              <a:t>/ </a:t>
            </a:r>
            <a:r>
              <a:rPr dirty="0" sz="1100" spc="10" b="1">
                <a:latin typeface="Times New Roman"/>
                <a:cs typeface="Times New Roman"/>
              </a:rPr>
              <a:t>Sector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After completing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analysis of the </a:t>
            </a:r>
            <a:r>
              <a:rPr dirty="0" sz="1100" spc="10">
                <a:latin typeface="Times New Roman"/>
                <a:cs typeface="Times New Roman"/>
              </a:rPr>
              <a:t>economy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all market,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0">
                <a:latin typeface="Times New Roman"/>
                <a:cs typeface="Times New Roman"/>
              </a:rPr>
              <a:t>can decide  </a:t>
            </a:r>
            <a:r>
              <a:rPr dirty="0" sz="1100">
                <a:latin typeface="Times New Roman"/>
                <a:cs typeface="Times New Roman"/>
              </a:rPr>
              <a:t>if </a:t>
            </a:r>
            <a:r>
              <a:rPr dirty="0" sz="1100" spc="5">
                <a:latin typeface="Times New Roman"/>
                <a:cs typeface="Times New Roman"/>
              </a:rPr>
              <a:t>it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favorable time to invest in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stocks. If it is, the </a:t>
            </a:r>
            <a:r>
              <a:rPr dirty="0" sz="1100" spc="10">
                <a:latin typeface="Times New Roman"/>
                <a:cs typeface="Times New Roman"/>
              </a:rPr>
              <a:t>next </a:t>
            </a:r>
            <a:r>
              <a:rPr dirty="0" sz="1100" spc="5">
                <a:latin typeface="Times New Roman"/>
                <a:cs typeface="Times New Roman"/>
              </a:rPr>
              <a:t>step should industry or  sector market analysis. </a:t>
            </a:r>
            <a:r>
              <a:rPr dirty="0" sz="1100" spc="10">
                <a:latin typeface="Times New Roman"/>
                <a:cs typeface="Times New Roman"/>
              </a:rPr>
              <a:t>King </a:t>
            </a:r>
            <a:r>
              <a:rPr dirty="0" sz="1100" spc="5">
                <a:latin typeface="Times New Roman"/>
                <a:cs typeface="Times New Roman"/>
              </a:rPr>
              <a:t>identified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industry factor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second </a:t>
            </a:r>
            <a:r>
              <a:rPr dirty="0" sz="1100" spc="10">
                <a:latin typeface="Times New Roman"/>
                <a:cs typeface="Times New Roman"/>
              </a:rPr>
              <a:t>component </a:t>
            </a:r>
            <a:r>
              <a:rPr dirty="0" sz="1100" spc="5">
                <a:latin typeface="Times New Roman"/>
                <a:cs typeface="Times New Roman"/>
              </a:rPr>
              <a:t>(after  </a:t>
            </a:r>
            <a:r>
              <a:rPr dirty="0" sz="1100" spc="10">
                <a:latin typeface="Times New Roman"/>
                <a:cs typeface="Times New Roman"/>
              </a:rPr>
              <a:t>market movements) </a:t>
            </a:r>
            <a:r>
              <a:rPr dirty="0" sz="1100" spc="5">
                <a:latin typeface="Times New Roman"/>
                <a:cs typeface="Times New Roman"/>
              </a:rPr>
              <a:t>affecting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variability in stock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Individual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industries tend to respond to general market movements, </a:t>
            </a:r>
            <a:r>
              <a:rPr dirty="0" sz="1100" spc="5">
                <a:latin typeface="Times New Roman"/>
                <a:cs typeface="Times New Roman"/>
              </a:rPr>
              <a:t>but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degree of response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vary significantly. Industries </a:t>
            </a:r>
            <a:r>
              <a:rPr dirty="0" sz="1100" spc="10">
                <a:latin typeface="Times New Roman"/>
                <a:cs typeface="Times New Roman"/>
              </a:rPr>
              <a:t>undergo </a:t>
            </a:r>
            <a:r>
              <a:rPr dirty="0" sz="1100" spc="5">
                <a:latin typeface="Times New Roman"/>
                <a:cs typeface="Times New Roman"/>
              </a:rPr>
              <a:t>significant </a:t>
            </a:r>
            <a:r>
              <a:rPr dirty="0" sz="1100" spc="10">
                <a:latin typeface="Times New Roman"/>
                <a:cs typeface="Times New Roman"/>
              </a:rPr>
              <a:t>movements </a:t>
            </a:r>
            <a:r>
              <a:rPr dirty="0" sz="1100" spc="5">
                <a:latin typeface="Times New Roman"/>
                <a:cs typeface="Times New Roman"/>
              </a:rPr>
              <a:t>over  both relatively short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relatively </a:t>
            </a:r>
            <a:r>
              <a:rPr dirty="0" sz="1100" spc="10">
                <a:latin typeface="Times New Roman"/>
                <a:cs typeface="Times New Roman"/>
              </a:rPr>
              <a:t>long </a:t>
            </a:r>
            <a:r>
              <a:rPr dirty="0" sz="1100" spc="5">
                <a:latin typeface="Times New Roman"/>
                <a:cs typeface="Times New Roman"/>
              </a:rPr>
              <a:t>periods. </a:t>
            </a:r>
            <a:r>
              <a:rPr dirty="0" sz="1100" spc="10">
                <a:latin typeface="Times New Roman"/>
                <a:cs typeface="Times New Roman"/>
              </a:rPr>
              <a:t>Industries </a:t>
            </a:r>
            <a:r>
              <a:rPr dirty="0" sz="1100" spc="5">
                <a:latin typeface="Times New Roman"/>
                <a:cs typeface="Times New Roman"/>
              </a:rPr>
              <a:t>will </a:t>
            </a:r>
            <a:r>
              <a:rPr dirty="0" sz="1100" spc="10">
                <a:latin typeface="Times New Roman"/>
                <a:cs typeface="Times New Roman"/>
              </a:rPr>
              <a:t>be affected to </a:t>
            </a:r>
            <a:r>
              <a:rPr dirty="0" sz="1100" spc="5">
                <a:latin typeface="Times New Roman"/>
                <a:cs typeface="Times New Roman"/>
              </a:rPr>
              <a:t>various  degrees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recession </a:t>
            </a:r>
            <a:r>
              <a:rPr dirty="0" sz="1100" spc="10">
                <a:latin typeface="Times New Roman"/>
                <a:cs typeface="Times New Roman"/>
              </a:rPr>
              <a:t>and expansions. For example, the heavy good </a:t>
            </a:r>
            <a:r>
              <a:rPr dirty="0" sz="1100" spc="5">
                <a:latin typeface="Times New Roman"/>
                <a:cs typeface="Times New Roman"/>
              </a:rPr>
              <a:t>industries will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severely affected in recession. </a:t>
            </a:r>
            <a:r>
              <a:rPr dirty="0" sz="1100" spc="10">
                <a:latin typeface="Times New Roman"/>
                <a:cs typeface="Times New Roman"/>
              </a:rPr>
              <a:t>Consumer’s goods </a:t>
            </a:r>
            <a:r>
              <a:rPr dirty="0" sz="1100" spc="5">
                <a:latin typeface="Times New Roman"/>
                <a:cs typeface="Times New Roman"/>
              </a:rPr>
              <a:t>will probably </a:t>
            </a:r>
            <a:r>
              <a:rPr dirty="0" sz="1100" spc="10">
                <a:latin typeface="Times New Roman"/>
                <a:cs typeface="Times New Roman"/>
              </a:rPr>
              <a:t>be much </a:t>
            </a:r>
            <a:r>
              <a:rPr dirty="0" sz="1100" spc="5">
                <a:latin typeface="Times New Roman"/>
                <a:cs typeface="Times New Roman"/>
              </a:rPr>
              <a:t>less affected  during </a:t>
            </a:r>
            <a:r>
              <a:rPr dirty="0" sz="1100" spc="10">
                <a:latin typeface="Times New Roman"/>
                <a:cs typeface="Times New Roman"/>
              </a:rPr>
              <a:t>such a </a:t>
            </a:r>
            <a:r>
              <a:rPr dirty="0" sz="1100" spc="5">
                <a:latin typeface="Times New Roman"/>
                <a:cs typeface="Times New Roman"/>
              </a:rPr>
              <a:t>contractionary period. During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severe inflationary period such as the </a:t>
            </a:r>
            <a:r>
              <a:rPr dirty="0" sz="1100" spc="10">
                <a:latin typeface="Times New Roman"/>
                <a:cs typeface="Times New Roman"/>
              </a:rPr>
              <a:t>late  1970s and very </a:t>
            </a:r>
            <a:r>
              <a:rPr dirty="0" sz="1100" spc="5">
                <a:latin typeface="Times New Roman"/>
                <a:cs typeface="Times New Roman"/>
              </a:rPr>
              <a:t>early 1980s, regulated industries </a:t>
            </a:r>
            <a:r>
              <a:rPr dirty="0" sz="1100" spc="10">
                <a:latin typeface="Times New Roman"/>
                <a:cs typeface="Times New Roman"/>
              </a:rPr>
              <a:t>such as </a:t>
            </a:r>
            <a:r>
              <a:rPr dirty="0" sz="1100" spc="5">
                <a:latin typeface="Times New Roman"/>
                <a:cs typeface="Times New Roman"/>
              </a:rPr>
              <a:t>utilities </a:t>
            </a:r>
            <a:r>
              <a:rPr dirty="0" sz="1100" spc="10">
                <a:latin typeface="Times New Roman"/>
                <a:cs typeface="Times New Roman"/>
              </a:rPr>
              <a:t>were severely </a:t>
            </a:r>
            <a:r>
              <a:rPr dirty="0" sz="1100" spc="5">
                <a:latin typeface="Times New Roman"/>
                <a:cs typeface="Times New Roman"/>
              </a:rPr>
              <a:t>hurt </a:t>
            </a:r>
            <a:r>
              <a:rPr dirty="0" sz="1100" spc="10">
                <a:latin typeface="Times New Roman"/>
                <a:cs typeface="Times New Roman"/>
              </a:rPr>
              <a:t>by their  </a:t>
            </a:r>
            <a:r>
              <a:rPr dirty="0" sz="1100" spc="5">
                <a:latin typeface="Times New Roman"/>
                <a:cs typeface="Times New Roman"/>
              </a:rPr>
              <a:t>inability </a:t>
            </a:r>
            <a:r>
              <a:rPr dirty="0" sz="1100" spc="10">
                <a:latin typeface="Times New Roman"/>
                <a:cs typeface="Times New Roman"/>
              </a:rPr>
              <a:t>to pass along </a:t>
            </a:r>
            <a:r>
              <a:rPr dirty="0" sz="1100" spc="5">
                <a:latin typeface="Times New Roman"/>
                <a:cs typeface="Times New Roman"/>
              </a:rPr>
              <a:t>all price </a:t>
            </a:r>
            <a:r>
              <a:rPr dirty="0" sz="1100" spc="10">
                <a:latin typeface="Times New Roman"/>
                <a:cs typeface="Times New Roman"/>
              </a:rPr>
              <a:t>increases. Finally, new “hot” </a:t>
            </a:r>
            <a:r>
              <a:rPr dirty="0" sz="1100" spc="5">
                <a:latin typeface="Times New Roman"/>
                <a:cs typeface="Times New Roman"/>
              </a:rPr>
              <a:t>industries </a:t>
            </a:r>
            <a:r>
              <a:rPr dirty="0" sz="1100" spc="10">
                <a:latin typeface="Times New Roman"/>
                <a:cs typeface="Times New Roman"/>
              </a:rPr>
              <a:t>emerge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time to  </a:t>
            </a:r>
            <a:r>
              <a:rPr dirty="0" sz="1100" spc="5">
                <a:latin typeface="Times New Roman"/>
                <a:cs typeface="Times New Roman"/>
              </a:rPr>
              <a:t>time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enjoy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spectacular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growth.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Examples </a:t>
            </a:r>
            <a:r>
              <a:rPr dirty="0" sz="1100" spc="5">
                <a:latin typeface="Times New Roman"/>
                <a:cs typeface="Times New Roman"/>
              </a:rPr>
              <a:t>include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synthetic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fuels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genetic  engineering.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Company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Although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first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steps are important </a:t>
            </a:r>
            <a:r>
              <a:rPr dirty="0" sz="1100" spc="10">
                <a:latin typeface="Times New Roman"/>
                <a:cs typeface="Times New Roman"/>
              </a:rPr>
              <a:t>and should be done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indicated order, great  attention </a:t>
            </a:r>
            <a:r>
              <a:rPr dirty="0" sz="1100" spc="10">
                <a:latin typeface="Times New Roman"/>
                <a:cs typeface="Times New Roman"/>
              </a:rPr>
              <a:t>and emphasis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placed </a:t>
            </a:r>
            <a:r>
              <a:rPr dirty="0" sz="1100" spc="10">
                <a:latin typeface="Times New Roman"/>
                <a:cs typeface="Times New Roman"/>
              </a:rPr>
              <a:t>on company </a:t>
            </a:r>
            <a:r>
              <a:rPr dirty="0" sz="1100" spc="5">
                <a:latin typeface="Times New Roman"/>
                <a:cs typeface="Times New Roman"/>
              </a:rPr>
              <a:t>analysis. Security analysts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typically organized along industry lines,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the reports that they issue usually deal with </a:t>
            </a:r>
            <a:r>
              <a:rPr dirty="0" sz="1100" spc="10">
                <a:latin typeface="Times New Roman"/>
                <a:cs typeface="Times New Roman"/>
              </a:rPr>
              <a:t>one 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specific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companies.</a:t>
            </a: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  <a:spcBef>
                <a:spcPts val="40"/>
              </a:spcBef>
            </a:pPr>
            <a:r>
              <a:rPr dirty="0" sz="1100" spc="10">
                <a:latin typeface="Times New Roman"/>
                <a:cs typeface="Times New Roman"/>
              </a:rPr>
              <a:t>The bottom </a:t>
            </a:r>
            <a:r>
              <a:rPr dirty="0" sz="1100" spc="5">
                <a:latin typeface="Times New Roman"/>
                <a:cs typeface="Times New Roman"/>
              </a:rPr>
              <a:t>line for </a:t>
            </a:r>
            <a:r>
              <a:rPr dirty="0" sz="1100" spc="10">
                <a:latin typeface="Times New Roman"/>
                <a:cs typeface="Times New Roman"/>
              </a:rPr>
              <a:t>companies, </a:t>
            </a:r>
            <a:r>
              <a:rPr dirty="0" sz="1100" spc="5">
                <a:latin typeface="Times New Roman"/>
                <a:cs typeface="Times New Roman"/>
              </a:rPr>
              <a:t>as far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most investors are </a:t>
            </a:r>
            <a:r>
              <a:rPr dirty="0" sz="1100" spc="10">
                <a:latin typeface="Times New Roman"/>
                <a:cs typeface="Times New Roman"/>
              </a:rPr>
              <a:t>concerned,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earnings per share.  There is </a:t>
            </a:r>
            <a:r>
              <a:rPr dirty="0" sz="1100" spc="10">
                <a:latin typeface="Times New Roman"/>
                <a:cs typeface="Times New Roman"/>
              </a:rPr>
              <a:t>a very </a:t>
            </a:r>
            <a:r>
              <a:rPr dirty="0" sz="1100" spc="5">
                <a:latin typeface="Times New Roman"/>
                <a:cs typeface="Times New Roman"/>
              </a:rPr>
              <a:t>close relationship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and stock </a:t>
            </a:r>
            <a:r>
              <a:rPr dirty="0" sz="1100" spc="5">
                <a:latin typeface="Times New Roman"/>
                <a:cs typeface="Times New Roman"/>
              </a:rPr>
              <a:t>prices,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for this reason  </a:t>
            </a:r>
            <a:r>
              <a:rPr dirty="0" sz="1100" spc="10">
                <a:latin typeface="Times New Roman"/>
                <a:cs typeface="Times New Roman"/>
              </a:rPr>
              <a:t>most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attention 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paid 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earnings. 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Dividends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after 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paid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out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earnings. 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The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44"/>
              </a:spcBef>
              <a:tabLst>
                <a:tab pos="517652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91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65708" y="406989"/>
            <a:ext cx="5412105" cy="893572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50800" marR="43180">
              <a:lnSpc>
                <a:spcPts val="1300"/>
              </a:lnSpc>
              <a:spcBef>
                <a:spcPts val="190"/>
              </a:spcBef>
              <a:tabLst>
                <a:tab pos="51504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dividends paid </a:t>
            </a:r>
            <a:r>
              <a:rPr dirty="0" sz="1100" spc="10">
                <a:latin typeface="Times New Roman"/>
                <a:cs typeface="Times New Roman"/>
              </a:rPr>
              <a:t>by companies are </a:t>
            </a:r>
            <a:r>
              <a:rPr dirty="0" sz="1100" spc="5">
                <a:latin typeface="Times New Roman"/>
                <a:cs typeface="Times New Roman"/>
              </a:rPr>
              <a:t>closely tied to earnings, but not necessarily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current  quarterly or </a:t>
            </a:r>
            <a:r>
              <a:rPr dirty="0" sz="1100" spc="10">
                <a:latin typeface="Times New Roman"/>
                <a:cs typeface="Times New Roman"/>
              </a:rPr>
              <a:t>even annual</a:t>
            </a:r>
            <a:r>
              <a:rPr dirty="0" sz="1100" spc="5">
                <a:latin typeface="Times New Roman"/>
                <a:cs typeface="Times New Roman"/>
              </a:rPr>
              <a:t> earnings.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50800" marR="44450">
              <a:lnSpc>
                <a:spcPct val="98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number of </a:t>
            </a:r>
            <a:r>
              <a:rPr dirty="0" sz="1100" spc="5">
                <a:latin typeface="Times New Roman"/>
                <a:cs typeface="Times New Roman"/>
              </a:rPr>
              <a:t>factors are important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analyzing </a:t>
            </a:r>
            <a:r>
              <a:rPr dirty="0" sz="1100" spc="10">
                <a:latin typeface="Times New Roman"/>
                <a:cs typeface="Times New Roman"/>
              </a:rPr>
              <a:t>a company. However, because </a:t>
            </a:r>
            <a:r>
              <a:rPr dirty="0" sz="1100" spc="5">
                <a:latin typeface="Times New Roman"/>
                <a:cs typeface="Times New Roman"/>
              </a:rPr>
              <a:t>investors  tend to </a:t>
            </a:r>
            <a:r>
              <a:rPr dirty="0" sz="1100" spc="10">
                <a:latin typeface="Times New Roman"/>
                <a:cs typeface="Times New Roman"/>
              </a:rPr>
              <a:t>focus on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dividends, </a:t>
            </a:r>
            <a:r>
              <a:rPr dirty="0" sz="1100" spc="10">
                <a:latin typeface="Times New Roman"/>
                <a:cs typeface="Times New Roman"/>
              </a:rPr>
              <a:t>we need </a:t>
            </a:r>
            <a:r>
              <a:rPr dirty="0" sz="1100" spc="5">
                <a:latin typeface="Times New Roman"/>
                <a:cs typeface="Times New Roman"/>
              </a:rPr>
              <a:t>to understand the relationship </a:t>
            </a:r>
            <a:r>
              <a:rPr dirty="0" sz="1100" spc="10">
                <a:latin typeface="Times New Roman"/>
                <a:cs typeface="Times New Roman"/>
              </a:rPr>
              <a:t>between  </a:t>
            </a:r>
            <a:r>
              <a:rPr dirty="0" sz="1100" spc="5">
                <a:latin typeface="Times New Roman"/>
                <a:cs typeface="Times New Roman"/>
              </a:rPr>
              <a:t>these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variables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between </a:t>
            </a:r>
            <a:r>
              <a:rPr dirty="0" sz="1100" spc="10">
                <a:latin typeface="Times New Roman"/>
                <a:cs typeface="Times New Roman"/>
              </a:rPr>
              <a:t>them and other </a:t>
            </a:r>
            <a:r>
              <a:rPr dirty="0" sz="1100" spc="5">
                <a:latin typeface="Times New Roman"/>
                <a:cs typeface="Times New Roman"/>
              </a:rPr>
              <a:t>variables.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also need to consider the  </a:t>
            </a:r>
            <a:r>
              <a:rPr dirty="0" sz="1100" spc="5">
                <a:latin typeface="Times New Roman"/>
                <a:cs typeface="Times New Roman"/>
              </a:rPr>
              <a:t>possibilities of forecasting </a:t>
            </a:r>
            <a:r>
              <a:rPr dirty="0" sz="1100" spc="10">
                <a:latin typeface="Times New Roman"/>
                <a:cs typeface="Times New Roman"/>
              </a:rPr>
              <a:t>earnings and</a:t>
            </a:r>
            <a:r>
              <a:rPr dirty="0" sz="1100" spc="5">
                <a:latin typeface="Times New Roman"/>
                <a:cs typeface="Times New Roman"/>
              </a:rPr>
              <a:t> dividends.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81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Because dividends </a:t>
            </a:r>
            <a:r>
              <a:rPr dirty="0" sz="1100" spc="10">
                <a:latin typeface="Times New Roman"/>
                <a:cs typeface="Times New Roman"/>
              </a:rPr>
              <a:t>are pad out of </a:t>
            </a:r>
            <a:r>
              <a:rPr dirty="0" sz="1100" spc="5">
                <a:latin typeface="Times New Roman"/>
                <a:cs typeface="Times New Roman"/>
              </a:rPr>
              <a:t>earnings,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will </a:t>
            </a:r>
            <a:r>
              <a:rPr dirty="0" sz="1100" spc="5">
                <a:latin typeface="Times New Roman"/>
                <a:cs typeface="Times New Roman"/>
              </a:rPr>
              <a:t>concentrate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earnings in our  discussion </a:t>
            </a:r>
            <a:r>
              <a:rPr dirty="0" sz="1100" spc="10">
                <a:latin typeface="Times New Roman"/>
                <a:cs typeface="Times New Roman"/>
              </a:rPr>
              <a:t>of company </a:t>
            </a:r>
            <a:r>
              <a:rPr dirty="0" sz="1100" spc="5">
                <a:latin typeface="Times New Roman"/>
                <a:cs typeface="Times New Roman"/>
              </a:rPr>
              <a:t>analysis. Earnings </a:t>
            </a:r>
            <a:r>
              <a:rPr dirty="0" sz="1100" spc="10">
                <a:latin typeface="Times New Roman"/>
                <a:cs typeface="Times New Roman"/>
              </a:rPr>
              <a:t>are the </a:t>
            </a:r>
            <a:r>
              <a:rPr dirty="0" sz="1100" spc="5">
                <a:latin typeface="Times New Roman"/>
                <a:cs typeface="Times New Roman"/>
              </a:rPr>
              <a:t>real </a:t>
            </a:r>
            <a:r>
              <a:rPr dirty="0" sz="1100" spc="10">
                <a:latin typeface="Times New Roman"/>
                <a:cs typeface="Times New Roman"/>
              </a:rPr>
              <a:t>key </a:t>
            </a:r>
            <a:r>
              <a:rPr dirty="0" sz="1100" spc="5">
                <a:latin typeface="Times New Roman"/>
                <a:cs typeface="Times New Roman"/>
              </a:rPr>
              <a:t>to the fundamental analysis of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15">
                <a:latin typeface="Times New Roman"/>
                <a:cs typeface="Times New Roman"/>
              </a:rPr>
              <a:t>common </a:t>
            </a:r>
            <a:r>
              <a:rPr dirty="0" sz="1100" spc="5">
                <a:latin typeface="Times New Roman"/>
                <a:cs typeface="Times New Roman"/>
              </a:rPr>
              <a:t>stock.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good </a:t>
            </a:r>
            <a:r>
              <a:rPr dirty="0" sz="1100" spc="5">
                <a:latin typeface="Times New Roman"/>
                <a:cs typeface="Times New Roman"/>
              </a:rPr>
              <a:t>understanding of earnings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vital if an investor is to understand, and  perform, </a:t>
            </a:r>
            <a:r>
              <a:rPr dirty="0" sz="1100" spc="10">
                <a:latin typeface="Times New Roman"/>
                <a:cs typeface="Times New Roman"/>
              </a:rPr>
              <a:t>fundamental</a:t>
            </a:r>
            <a:r>
              <a:rPr dirty="0" sz="1100" spc="5">
                <a:latin typeface="Times New Roman"/>
                <a:cs typeface="Times New Roman"/>
              </a:rPr>
              <a:t> analysis.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Assessing </a:t>
            </a:r>
            <a:r>
              <a:rPr dirty="0" sz="1100" spc="10" b="1">
                <a:latin typeface="Times New Roman"/>
                <a:cs typeface="Times New Roman"/>
              </a:rPr>
              <a:t>the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Economy: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180">
              <a:lnSpc>
                <a:spcPct val="98300"/>
              </a:lnSpc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basic </a:t>
            </a:r>
            <a:r>
              <a:rPr dirty="0" sz="1100" spc="10">
                <a:latin typeface="Times New Roman"/>
                <a:cs typeface="Times New Roman"/>
              </a:rPr>
              <a:t>measure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economy </a:t>
            </a:r>
            <a:r>
              <a:rPr dirty="0" sz="1100" spc="5">
                <a:latin typeface="Times New Roman"/>
                <a:cs typeface="Times New Roman"/>
              </a:rPr>
              <a:t>is Gross </a:t>
            </a:r>
            <a:r>
              <a:rPr dirty="0" sz="1100" spc="10">
                <a:latin typeface="Times New Roman"/>
                <a:cs typeface="Times New Roman"/>
              </a:rPr>
              <a:t>Domestic Product (GDP), </a:t>
            </a:r>
            <a:r>
              <a:rPr dirty="0" sz="1100" spc="5">
                <a:latin typeface="Times New Roman"/>
                <a:cs typeface="Times New Roman"/>
              </a:rPr>
              <a:t>defined as the </a:t>
            </a:r>
            <a:r>
              <a:rPr dirty="0" sz="1100" spc="10">
                <a:latin typeface="Times New Roman"/>
                <a:cs typeface="Times New Roman"/>
              </a:rPr>
              <a:t>market  value </a:t>
            </a:r>
            <a:r>
              <a:rPr dirty="0" sz="1100" spc="5">
                <a:latin typeface="Times New Roman"/>
                <a:cs typeface="Times New Roman"/>
              </a:rPr>
              <a:t>of final </a:t>
            </a:r>
            <a:r>
              <a:rPr dirty="0" sz="1100" spc="10">
                <a:latin typeface="Times New Roman"/>
                <a:cs typeface="Times New Roman"/>
              </a:rPr>
              <a:t>goods and </a:t>
            </a:r>
            <a:r>
              <a:rPr dirty="0" sz="1100" spc="5">
                <a:latin typeface="Times New Roman"/>
                <a:cs typeface="Times New Roman"/>
              </a:rPr>
              <a:t>services </a:t>
            </a:r>
            <a:r>
              <a:rPr dirty="0" sz="1100" spc="10">
                <a:latin typeface="Times New Roman"/>
                <a:cs typeface="Times New Roman"/>
              </a:rPr>
              <a:t>produced by an economy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time period. </a:t>
            </a:r>
            <a:r>
              <a:rPr dirty="0" sz="1100" spc="10">
                <a:latin typeface="Times New Roman"/>
                <a:cs typeface="Times New Roman"/>
              </a:rPr>
              <a:t>GDP  numbers are </a:t>
            </a:r>
            <a:r>
              <a:rPr dirty="0" sz="1100" spc="5">
                <a:latin typeface="Times New Roman"/>
                <a:cs typeface="Times New Roman"/>
              </a:rPr>
              <a:t>prepared quarterly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released </a:t>
            </a:r>
            <a:r>
              <a:rPr dirty="0" sz="1100" spc="10">
                <a:latin typeface="Times New Roman"/>
                <a:cs typeface="Times New Roman"/>
              </a:rPr>
              <a:t>a few weeks </a:t>
            </a:r>
            <a:r>
              <a:rPr dirty="0" sz="1100" spc="5">
                <a:latin typeface="Times New Roman"/>
                <a:cs typeface="Times New Roman"/>
              </a:rPr>
              <a:t>following </a:t>
            </a:r>
            <a:r>
              <a:rPr dirty="0" sz="1100" spc="10">
                <a:latin typeface="Times New Roman"/>
                <a:cs typeface="Times New Roman"/>
              </a:rPr>
              <a:t>the end of </a:t>
            </a:r>
            <a:r>
              <a:rPr dirty="0" sz="1100" spc="5">
                <a:latin typeface="Times New Roman"/>
                <a:cs typeface="Times New Roman"/>
              </a:rPr>
              <a:t>the quarter.  </a:t>
            </a:r>
            <a:r>
              <a:rPr dirty="0" sz="1100" spc="10">
                <a:latin typeface="Times New Roman"/>
                <a:cs typeface="Times New Roman"/>
              </a:rPr>
              <a:t>These numbers </a:t>
            </a:r>
            <a:r>
              <a:rPr dirty="0" sz="1100" spc="5">
                <a:latin typeface="Times New Roman"/>
                <a:cs typeface="Times New Roman"/>
              </a:rPr>
              <a:t>constitute </a:t>
            </a:r>
            <a:r>
              <a:rPr dirty="0" sz="1100" spc="10">
                <a:latin typeface="Times New Roman"/>
                <a:cs typeface="Times New Roman"/>
              </a:rPr>
              <a:t>a basic measure of the economic health and strength of the  economy.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815">
              <a:lnSpc>
                <a:spcPct val="98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measure and observe </a:t>
            </a:r>
            <a:r>
              <a:rPr dirty="0" sz="1100" spc="20">
                <a:latin typeface="Times New Roman"/>
                <a:cs typeface="Times New Roman"/>
              </a:rPr>
              <a:t>GDP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a nominal and </a:t>
            </a:r>
            <a:r>
              <a:rPr dirty="0" sz="1100" spc="5">
                <a:latin typeface="Times New Roman"/>
                <a:cs typeface="Times New Roman"/>
              </a:rPr>
              <a:t>real basis.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shaded areas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indicate officials’ </a:t>
            </a:r>
            <a:r>
              <a:rPr dirty="0" sz="1100" spc="10">
                <a:latin typeface="Times New Roman"/>
                <a:cs typeface="Times New Roman"/>
              </a:rPr>
              <a:t>periods </a:t>
            </a:r>
            <a:r>
              <a:rPr dirty="0" sz="1100" spc="5">
                <a:latin typeface="Times New Roman"/>
                <a:cs typeface="Times New Roman"/>
              </a:rPr>
              <a:t>of recession. </a:t>
            </a: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ups and downs up </a:t>
            </a:r>
            <a:r>
              <a:rPr dirty="0" sz="1100" spc="5">
                <a:latin typeface="Times New Roman"/>
                <a:cs typeface="Times New Roman"/>
              </a:rPr>
              <a:t>to about </a:t>
            </a:r>
            <a:r>
              <a:rPr dirty="0" sz="1100" spc="10">
                <a:latin typeface="Times New Roman"/>
                <a:cs typeface="Times New Roman"/>
              </a:rPr>
              <a:t>1990 and </a:t>
            </a:r>
            <a:r>
              <a:rPr dirty="0" sz="1100" spc="5">
                <a:latin typeface="Times New Roman"/>
                <a:cs typeface="Times New Roman"/>
              </a:rPr>
              <a:t>the  long </a:t>
            </a:r>
            <a:r>
              <a:rPr dirty="0" sz="1100" spc="10">
                <a:latin typeface="Times New Roman"/>
                <a:cs typeface="Times New Roman"/>
              </a:rPr>
              <a:t>upward movements from </a:t>
            </a:r>
            <a:r>
              <a:rPr dirty="0" sz="1100" spc="5">
                <a:latin typeface="Times New Roman"/>
                <a:cs typeface="Times New Roman"/>
              </a:rPr>
              <a:t>early </a:t>
            </a:r>
            <a:r>
              <a:rPr dirty="0" sz="1100" spc="10">
                <a:latin typeface="Times New Roman"/>
                <a:cs typeface="Times New Roman"/>
              </a:rPr>
              <a:t>1991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2000, </a:t>
            </a:r>
            <a:r>
              <a:rPr dirty="0" sz="1100" spc="5">
                <a:latin typeface="Times New Roman"/>
                <a:cs typeface="Times New Roman"/>
              </a:rPr>
              <a:t>the greatest </a:t>
            </a:r>
            <a:r>
              <a:rPr dirty="0" sz="1100" spc="10">
                <a:latin typeface="Times New Roman"/>
                <a:cs typeface="Times New Roman"/>
              </a:rPr>
              <a:t>economic </a:t>
            </a:r>
            <a:r>
              <a:rPr dirty="0" sz="1100" spc="5">
                <a:latin typeface="Times New Roman"/>
                <a:cs typeface="Times New Roman"/>
              </a:rPr>
              <a:t>expansion in </a:t>
            </a:r>
            <a:r>
              <a:rPr dirty="0" sz="1100" spc="10">
                <a:latin typeface="Times New Roman"/>
                <a:cs typeface="Times New Roman"/>
              </a:rPr>
              <a:t>US  </a:t>
            </a:r>
            <a:r>
              <a:rPr dirty="0" sz="1100" spc="5">
                <a:latin typeface="Times New Roman"/>
                <a:cs typeface="Times New Roman"/>
              </a:rPr>
              <a:t>history.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4450">
              <a:lnSpc>
                <a:spcPct val="98400"/>
              </a:lnSpc>
            </a:pPr>
            <a:r>
              <a:rPr dirty="0" sz="1100" spc="15">
                <a:latin typeface="Times New Roman"/>
                <a:cs typeface="Times New Roman"/>
              </a:rPr>
              <a:t>GDP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revised twice </a:t>
            </a:r>
            <a:r>
              <a:rPr dirty="0" sz="1100" spc="10">
                <a:latin typeface="Times New Roman"/>
                <a:cs typeface="Times New Roman"/>
              </a:rPr>
              <a:t>in </a:t>
            </a:r>
            <a:r>
              <a:rPr dirty="0" sz="1100" spc="5">
                <a:latin typeface="Times New Roman"/>
                <a:cs typeface="Times New Roman"/>
              </a:rPr>
              <a:t>the first three </a:t>
            </a:r>
            <a:r>
              <a:rPr dirty="0" sz="1100" spc="10">
                <a:latin typeface="Times New Roman"/>
                <a:cs typeface="Times New Roman"/>
              </a:rPr>
              <a:t>months </a:t>
            </a:r>
            <a:r>
              <a:rPr dirty="0" sz="1100" spc="5">
                <a:latin typeface="Times New Roman"/>
                <a:cs typeface="Times New Roman"/>
              </a:rPr>
              <a:t>after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initial release.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bureau of  </a:t>
            </a:r>
            <a:r>
              <a:rPr dirty="0" sz="1100" spc="10">
                <a:latin typeface="Times New Roman"/>
                <a:cs typeface="Times New Roman"/>
              </a:rPr>
              <a:t>Economic Analysis </a:t>
            </a:r>
            <a:r>
              <a:rPr dirty="0" sz="1100" spc="5">
                <a:latin typeface="Times New Roman"/>
                <a:cs typeface="Times New Roman"/>
              </a:rPr>
              <a:t>initially releases an </a:t>
            </a:r>
            <a:r>
              <a:rPr dirty="0" sz="1100" spc="10">
                <a:latin typeface="Times New Roman"/>
                <a:cs typeface="Times New Roman"/>
              </a:rPr>
              <a:t>advance estimate </a:t>
            </a:r>
            <a:r>
              <a:rPr dirty="0" sz="1100" spc="5">
                <a:latin typeface="Times New Roman"/>
                <a:cs typeface="Times New Roman"/>
              </a:rPr>
              <a:t>of quarterly </a:t>
            </a:r>
            <a:r>
              <a:rPr dirty="0" sz="1100" spc="15">
                <a:latin typeface="Times New Roman"/>
                <a:cs typeface="Times New Roman"/>
              </a:rPr>
              <a:t>GDP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>
                <a:latin typeface="Times New Roman"/>
                <a:cs typeface="Times New Roman"/>
              </a:rPr>
              <a:t>first  </a:t>
            </a:r>
            <a:r>
              <a:rPr dirty="0" sz="1100" spc="10">
                <a:latin typeface="Times New Roman"/>
                <a:cs typeface="Times New Roman"/>
              </a:rPr>
              <a:t>month following </a:t>
            </a:r>
            <a:r>
              <a:rPr dirty="0" sz="1100" spc="5">
                <a:latin typeface="Times New Roman"/>
                <a:cs typeface="Times New Roman"/>
              </a:rPr>
              <a:t>quarter end.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second </a:t>
            </a:r>
            <a:r>
              <a:rPr dirty="0" sz="1100" spc="10">
                <a:latin typeface="Times New Roman"/>
                <a:cs typeface="Times New Roman"/>
              </a:rPr>
              <a:t>month,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provides a </a:t>
            </a:r>
            <a:r>
              <a:rPr dirty="0" sz="1100" spc="5">
                <a:latin typeface="Times New Roman"/>
                <a:cs typeface="Times New Roman"/>
              </a:rPr>
              <a:t>preliminary </a:t>
            </a:r>
            <a:r>
              <a:rPr dirty="0" sz="1100" spc="10">
                <a:latin typeface="Times New Roman"/>
                <a:cs typeface="Times New Roman"/>
              </a:rPr>
              <a:t>estimate, and in  </a:t>
            </a:r>
            <a:r>
              <a:rPr dirty="0" sz="1100" spc="5">
                <a:latin typeface="Times New Roman"/>
                <a:cs typeface="Times New Roman"/>
              </a:rPr>
              <a:t>the third month, it provides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final estimate. </a:t>
            </a:r>
            <a:r>
              <a:rPr dirty="0" sz="1100" spc="10">
                <a:latin typeface="Times New Roman"/>
                <a:cs typeface="Times New Roman"/>
              </a:rPr>
              <a:t>The cycle then </a:t>
            </a:r>
            <a:r>
              <a:rPr dirty="0" sz="1100" spc="5">
                <a:latin typeface="Times New Roman"/>
                <a:cs typeface="Times New Roman"/>
              </a:rPr>
              <a:t>starts </a:t>
            </a:r>
            <a:r>
              <a:rPr dirty="0" sz="1100" spc="10">
                <a:latin typeface="Times New Roman"/>
                <a:cs typeface="Times New Roman"/>
              </a:rPr>
              <a:t>over </a:t>
            </a:r>
            <a:r>
              <a:rPr dirty="0" sz="1100" spc="5">
                <a:latin typeface="Times New Roman"/>
                <a:cs typeface="Times New Roman"/>
              </a:rPr>
              <a:t>again. </a:t>
            </a:r>
            <a:r>
              <a:rPr dirty="0" sz="1100" spc="10">
                <a:latin typeface="Times New Roman"/>
                <a:cs typeface="Times New Roman"/>
              </a:rPr>
              <a:t>Over the </a:t>
            </a:r>
            <a:r>
              <a:rPr dirty="0" sz="1100" spc="5">
                <a:latin typeface="Times New Roman"/>
                <a:cs typeface="Times New Roman"/>
              </a:rPr>
              <a:t>last  </a:t>
            </a:r>
            <a:r>
              <a:rPr dirty="0" sz="1100" spc="10">
                <a:latin typeface="Times New Roman"/>
                <a:cs typeface="Times New Roman"/>
              </a:rPr>
              <a:t>30+ years,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revision of </a:t>
            </a:r>
            <a:r>
              <a:rPr dirty="0" sz="1100" spc="15">
                <a:latin typeface="Times New Roman"/>
                <a:cs typeface="Times New Roman"/>
              </a:rPr>
              <a:t>GDP </a:t>
            </a:r>
            <a:r>
              <a:rPr dirty="0" sz="1100" spc="5">
                <a:latin typeface="Times New Roman"/>
                <a:cs typeface="Times New Roman"/>
              </a:rPr>
              <a:t>growth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advance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final </a:t>
            </a:r>
            <a:r>
              <a:rPr dirty="0" sz="1100" spc="10">
                <a:latin typeface="Times New Roman"/>
                <a:cs typeface="Times New Roman"/>
              </a:rPr>
              <a:t>estimate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been </a:t>
            </a:r>
            <a:r>
              <a:rPr dirty="0" sz="1100" spc="5">
                <a:latin typeface="Times New Roman"/>
                <a:cs typeface="Times New Roman"/>
              </a:rPr>
              <a:t>about two-third of </a:t>
            </a:r>
            <a:r>
              <a:rPr dirty="0" sz="1100" spc="10">
                <a:latin typeface="Times New Roman"/>
                <a:cs typeface="Times New Roman"/>
              </a:rPr>
              <a:t>a percentage </a:t>
            </a:r>
            <a:r>
              <a:rPr dirty="0" sz="1100" spc="5">
                <a:latin typeface="Times New Roman"/>
                <a:cs typeface="Times New Roman"/>
              </a:rPr>
              <a:t>point. It should </a:t>
            </a:r>
            <a:r>
              <a:rPr dirty="0" sz="1100" spc="10">
                <a:latin typeface="Times New Roman"/>
                <a:cs typeface="Times New Roman"/>
              </a:rPr>
              <a:t>e </a:t>
            </a:r>
            <a:r>
              <a:rPr dirty="0" sz="1100" spc="5">
                <a:latin typeface="Times New Roman"/>
                <a:cs typeface="Times New Roman"/>
              </a:rPr>
              <a:t>noted that </a:t>
            </a:r>
            <a:r>
              <a:rPr dirty="0" sz="1100" spc="10">
                <a:latin typeface="Times New Roman"/>
                <a:cs typeface="Times New Roman"/>
              </a:rPr>
              <a:t>almost 90 </a:t>
            </a:r>
            <a:r>
              <a:rPr dirty="0" sz="1100" spc="5">
                <a:latin typeface="Times New Roman"/>
                <a:cs typeface="Times New Roman"/>
              </a:rPr>
              <a:t>percent of the  </a:t>
            </a:r>
            <a:r>
              <a:rPr dirty="0" sz="1100" spc="10">
                <a:latin typeface="Times New Roman"/>
                <a:cs typeface="Times New Roman"/>
              </a:rPr>
              <a:t>time the advance estimate </a:t>
            </a:r>
            <a:r>
              <a:rPr dirty="0" sz="1100" spc="5">
                <a:latin typeface="Times New Roman"/>
                <a:cs typeface="Times New Roman"/>
              </a:rPr>
              <a:t>correctly predicts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direction of quarterly </a:t>
            </a:r>
            <a:r>
              <a:rPr dirty="0" sz="1100" spc="10">
                <a:latin typeface="Times New Roman"/>
                <a:cs typeface="Times New Roman"/>
              </a:rPr>
              <a:t>change </a:t>
            </a:r>
            <a:r>
              <a:rPr dirty="0" sz="1100" spc="5">
                <a:latin typeface="Times New Roman"/>
                <a:cs typeface="Times New Roman"/>
              </a:rPr>
              <a:t>in real </a:t>
            </a:r>
            <a:r>
              <a:rPr dirty="0" sz="1100" spc="10">
                <a:latin typeface="Times New Roman"/>
                <a:cs typeface="Times New Roman"/>
              </a:rPr>
              <a:t>GDP  </a:t>
            </a:r>
            <a:r>
              <a:rPr dirty="0" sz="1100" spc="5">
                <a:latin typeface="Times New Roman"/>
                <a:cs typeface="Times New Roman"/>
              </a:rPr>
              <a:t>growth.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What </a:t>
            </a:r>
            <a:r>
              <a:rPr dirty="0" sz="1100" spc="5" b="1">
                <a:latin typeface="Times New Roman"/>
                <a:cs typeface="Times New Roman"/>
              </a:rPr>
              <a:t>Determines </a:t>
            </a:r>
            <a:r>
              <a:rPr dirty="0" sz="1100" spc="10" b="1">
                <a:latin typeface="Times New Roman"/>
                <a:cs typeface="Times New Roman"/>
              </a:rPr>
              <a:t>Aggregate Stock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Prices?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1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examined the </a:t>
            </a:r>
            <a:r>
              <a:rPr dirty="0" sz="1100" spc="5">
                <a:latin typeface="Times New Roman"/>
                <a:cs typeface="Times New Roman"/>
              </a:rPr>
              <a:t>variables that are used to estimate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intrinsic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stocks </a:t>
            </a:r>
            <a:r>
              <a:rPr dirty="0" sz="1100" spc="10">
                <a:latin typeface="Times New Roman"/>
                <a:cs typeface="Times New Roman"/>
              </a:rPr>
              <a:t>with 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dividend discount model----dividends are required </a:t>
            </a:r>
            <a:r>
              <a:rPr dirty="0" sz="1100" spc="5">
                <a:latin typeface="Times New Roman"/>
                <a:cs typeface="Times New Roman"/>
              </a:rPr>
              <a:t>rate of </a:t>
            </a:r>
            <a:r>
              <a:rPr dirty="0" sz="1100" spc="10">
                <a:latin typeface="Times New Roman"/>
                <a:cs typeface="Times New Roman"/>
              </a:rPr>
              <a:t>return----and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 </a:t>
            </a:r>
            <a:r>
              <a:rPr dirty="0" sz="1100" spc="10">
                <a:latin typeface="Times New Roman"/>
                <a:cs typeface="Times New Roman"/>
              </a:rPr>
              <a:t>model-----earnings and the P/E ratio.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same models apply to the aggregate stock market  </a:t>
            </a:r>
            <a:r>
              <a:rPr dirty="0" sz="1100" spc="5">
                <a:latin typeface="Times New Roman"/>
                <a:cs typeface="Times New Roman"/>
              </a:rPr>
              <a:t>as represented </a:t>
            </a:r>
            <a:r>
              <a:rPr dirty="0" sz="1100" spc="10">
                <a:latin typeface="Times New Roman"/>
                <a:cs typeface="Times New Roman"/>
              </a:rPr>
              <a:t>by a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such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500 </a:t>
            </a:r>
            <a:r>
              <a:rPr dirty="0" sz="1100" spc="5">
                <a:latin typeface="Times New Roman"/>
                <a:cs typeface="Times New Roman"/>
              </a:rPr>
              <a:t>index.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0800" marR="43815">
              <a:lnSpc>
                <a:spcPct val="98400"/>
              </a:lnSpc>
              <a:spcBef>
                <a:spcPts val="5"/>
              </a:spcBef>
            </a:pPr>
            <a:r>
              <a:rPr dirty="0" sz="1100" spc="10">
                <a:latin typeface="Times New Roman"/>
                <a:cs typeface="Times New Roman"/>
              </a:rPr>
              <a:t>To value </a:t>
            </a:r>
            <a:r>
              <a:rPr dirty="0" sz="1100" spc="5">
                <a:latin typeface="Times New Roman"/>
                <a:cs typeface="Times New Roman"/>
              </a:rPr>
              <a:t>the stock </a:t>
            </a:r>
            <a:r>
              <a:rPr dirty="0" sz="1100" spc="10">
                <a:latin typeface="Times New Roman"/>
                <a:cs typeface="Times New Roman"/>
              </a:rPr>
              <a:t>market using the </a:t>
            </a:r>
            <a:r>
              <a:rPr dirty="0" sz="1100" spc="5">
                <a:latin typeface="Times New Roman"/>
                <a:cs typeface="Times New Roman"/>
              </a:rPr>
              <a:t>fundamental analysis approach explained in chapter 10, 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use as our foundation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or multiplier approach, </a:t>
            </a:r>
            <a:r>
              <a:rPr dirty="0" sz="1100" spc="10">
                <a:latin typeface="Times New Roman"/>
                <a:cs typeface="Times New Roman"/>
              </a:rPr>
              <a:t>because a </a:t>
            </a:r>
            <a:r>
              <a:rPr dirty="0" sz="1100" spc="5">
                <a:latin typeface="Times New Roman"/>
                <a:cs typeface="Times New Roman"/>
              </a:rPr>
              <a:t>majority of  </a:t>
            </a:r>
            <a:r>
              <a:rPr dirty="0" sz="1100" spc="10">
                <a:latin typeface="Times New Roman"/>
                <a:cs typeface="Times New Roman"/>
              </a:rPr>
              <a:t>investors </a:t>
            </a:r>
            <a:r>
              <a:rPr dirty="0" sz="1100" spc="5">
                <a:latin typeface="Times New Roman"/>
                <a:cs typeface="Times New Roman"/>
              </a:rPr>
              <a:t>focus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and P/E </a:t>
            </a:r>
            <a:r>
              <a:rPr dirty="0" sz="1100" spc="5">
                <a:latin typeface="Times New Roman"/>
                <a:cs typeface="Times New Roman"/>
              </a:rPr>
              <a:t>ratios. Estimates </a:t>
            </a:r>
            <a:r>
              <a:rPr dirty="0" sz="1100" spc="10">
                <a:latin typeface="Times New Roman"/>
                <a:cs typeface="Times New Roman"/>
              </a:rPr>
              <a:t>of index earnings and the earnings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multiplier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used in equation 13-1. </a:t>
            </a: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5">
                <a:latin typeface="Times New Roman"/>
                <a:cs typeface="Times New Roman"/>
              </a:rPr>
              <a:t>explained in chapter </a:t>
            </a:r>
            <a:r>
              <a:rPr dirty="0" sz="1100" spc="10">
                <a:latin typeface="Times New Roman"/>
                <a:cs typeface="Times New Roman"/>
              </a:rPr>
              <a:t>10,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model uses a </a:t>
            </a:r>
            <a:r>
              <a:rPr dirty="0" sz="1100" spc="5">
                <a:latin typeface="Times New Roman"/>
                <a:cs typeface="Times New Roman"/>
              </a:rPr>
              <a:t>forward 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ratio.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will use </a:t>
            </a:r>
            <a:r>
              <a:rPr dirty="0" sz="1100" spc="10">
                <a:latin typeface="Times New Roman"/>
                <a:cs typeface="Times New Roman"/>
              </a:rPr>
              <a:t>the S&amp;P500 </a:t>
            </a:r>
            <a:r>
              <a:rPr dirty="0" sz="1100" spc="5">
                <a:latin typeface="Times New Roman"/>
                <a:cs typeface="Times New Roman"/>
              </a:rPr>
              <a:t>Index as our measure of the </a:t>
            </a:r>
            <a:r>
              <a:rPr dirty="0" sz="1100" spc="10">
                <a:latin typeface="Times New Roman"/>
                <a:cs typeface="Times New Roman"/>
              </a:rPr>
              <a:t>stock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market: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05"/>
              </a:lnSpc>
            </a:pPr>
            <a:r>
              <a:rPr dirty="0" sz="1100" spc="5" b="1">
                <a:latin typeface="Times New Roman"/>
                <a:cs typeface="Times New Roman"/>
              </a:rPr>
              <a:t>P</a:t>
            </a:r>
            <a:r>
              <a:rPr dirty="0" baseline="-11111" sz="1125" spc="7" b="1">
                <a:latin typeface="Times New Roman"/>
                <a:cs typeface="Times New Roman"/>
              </a:rPr>
              <a:t>0 </a:t>
            </a:r>
            <a:r>
              <a:rPr dirty="0" sz="1100" spc="15" b="1">
                <a:latin typeface="Times New Roman"/>
                <a:cs typeface="Times New Roman"/>
              </a:rPr>
              <a:t>=</a:t>
            </a:r>
            <a:r>
              <a:rPr dirty="0" sz="1100" spc="-10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P</a:t>
            </a:r>
            <a:r>
              <a:rPr dirty="0" baseline="-11111" sz="1125" spc="7" b="1">
                <a:latin typeface="Times New Roman"/>
                <a:cs typeface="Times New Roman"/>
              </a:rPr>
              <a:t>0</a:t>
            </a:r>
            <a:r>
              <a:rPr dirty="0" sz="1100" spc="5" b="1">
                <a:latin typeface="Times New Roman"/>
                <a:cs typeface="Times New Roman"/>
              </a:rPr>
              <a:t>/E</a:t>
            </a:r>
            <a:r>
              <a:rPr dirty="0" baseline="-11111" sz="1125" spc="7" b="1">
                <a:latin typeface="Times New Roman"/>
                <a:cs typeface="Times New Roman"/>
              </a:rPr>
              <a:t>1</a:t>
            </a:r>
            <a:r>
              <a:rPr dirty="0" sz="1100" spc="5" b="1">
                <a:latin typeface="Times New Roman"/>
                <a:cs typeface="Times New Roman"/>
              </a:rPr>
              <a:t>×E</a:t>
            </a:r>
            <a:r>
              <a:rPr dirty="0" baseline="-11111" sz="1125" spc="7" b="1">
                <a:latin typeface="Times New Roman"/>
                <a:cs typeface="Times New Roman"/>
              </a:rPr>
              <a:t>1;</a:t>
            </a:r>
            <a:endParaRPr baseline="-11111" sz="1125">
              <a:latin typeface="Times New Roman"/>
              <a:cs typeface="Times New Roman"/>
            </a:endParaRPr>
          </a:p>
          <a:p>
            <a:pPr marL="50800">
              <a:lnSpc>
                <a:spcPts val="1305"/>
              </a:lnSpc>
            </a:pPr>
            <a:r>
              <a:rPr dirty="0" sz="1100" spc="5">
                <a:latin typeface="Times New Roman"/>
                <a:cs typeface="Times New Roman"/>
              </a:rPr>
              <a:t>Where;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508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baseline="-11111" sz="1125" spc="7">
                <a:latin typeface="Times New Roman"/>
                <a:cs typeface="Times New Roman"/>
              </a:rPr>
              <a:t>1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10">
                <a:latin typeface="Times New Roman"/>
                <a:cs typeface="Times New Roman"/>
              </a:rPr>
              <a:t>expected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S&amp;P500</a:t>
            </a:r>
            <a:r>
              <a:rPr dirty="0" sz="1100" spc="-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</a:t>
            </a:r>
            <a:endParaRPr sz="1100">
              <a:latin typeface="Times New Roman"/>
              <a:cs typeface="Times New Roman"/>
            </a:endParaRPr>
          </a:p>
          <a:p>
            <a:pPr marL="508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P</a:t>
            </a:r>
            <a:r>
              <a:rPr dirty="0" baseline="-11111" sz="1125" spc="7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/E</a:t>
            </a:r>
            <a:r>
              <a:rPr dirty="0" baseline="-11111" sz="1125" spc="7">
                <a:latin typeface="Times New Roman"/>
                <a:cs typeface="Times New Roman"/>
              </a:rPr>
              <a:t>1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forward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earning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or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multiplier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74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595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92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93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320037" y="571581"/>
            <a:ext cx="5562600" cy="860679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consider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variables </a:t>
            </a:r>
            <a:r>
              <a:rPr dirty="0" sz="1100" spc="10">
                <a:latin typeface="Times New Roman"/>
                <a:cs typeface="Times New Roman"/>
              </a:rPr>
              <a:t>in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Earning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Stream</a:t>
            </a:r>
            <a:r>
              <a:rPr dirty="0" sz="1100" spc="10">
                <a:latin typeface="Times New Roman"/>
                <a:cs typeface="Times New Roman"/>
              </a:rPr>
              <a:t>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0" marR="12065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Estimating </a:t>
            </a:r>
            <a:r>
              <a:rPr dirty="0" sz="1100" spc="10">
                <a:latin typeface="Times New Roman"/>
                <a:cs typeface="Times New Roman"/>
              </a:rPr>
              <a:t>earnings </a:t>
            </a:r>
            <a:r>
              <a:rPr dirty="0" sz="1100" spc="5">
                <a:latin typeface="Times New Roman"/>
                <a:cs typeface="Times New Roman"/>
              </a:rPr>
              <a:t>for purposes of valuing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easy. The item </a:t>
            </a:r>
            <a:r>
              <a:rPr dirty="0" sz="1100" spc="5">
                <a:latin typeface="Times New Roman"/>
                <a:cs typeface="Times New Roman"/>
              </a:rPr>
              <a:t>of interest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earnings per share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or, in </a:t>
            </a:r>
            <a:r>
              <a:rPr dirty="0" sz="1100" spc="10">
                <a:latin typeface="Times New Roman"/>
                <a:cs typeface="Times New Roman"/>
              </a:rPr>
              <a:t>general corporate </a:t>
            </a:r>
            <a:r>
              <a:rPr dirty="0" sz="1100" spc="5">
                <a:latin typeface="Times New Roman"/>
                <a:cs typeface="Times New Roman"/>
              </a:rPr>
              <a:t>profits after taxes.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0" marR="118745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Corporate profits are derived </a:t>
            </a:r>
            <a:r>
              <a:rPr dirty="0" sz="1100" spc="10">
                <a:latin typeface="Times New Roman"/>
                <a:cs typeface="Times New Roman"/>
              </a:rPr>
              <a:t>from </a:t>
            </a:r>
            <a:r>
              <a:rPr dirty="0" sz="1100" spc="5">
                <a:latin typeface="Times New Roman"/>
                <a:cs typeface="Times New Roman"/>
              </a:rPr>
              <a:t>corporate sales, </a:t>
            </a:r>
            <a:r>
              <a:rPr dirty="0" sz="1100" spc="10">
                <a:latin typeface="Times New Roman"/>
                <a:cs typeface="Times New Roman"/>
              </a:rPr>
              <a:t>which in </a:t>
            </a:r>
            <a:r>
              <a:rPr dirty="0" sz="1100" spc="5">
                <a:latin typeface="Times New Roman"/>
                <a:cs typeface="Times New Roman"/>
              </a:rPr>
              <a:t>turn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related to </a:t>
            </a:r>
            <a:r>
              <a:rPr dirty="0" sz="1100" spc="15">
                <a:latin typeface="Times New Roman"/>
                <a:cs typeface="Times New Roman"/>
              </a:rPr>
              <a:t>GDP. </a:t>
            </a:r>
            <a:r>
              <a:rPr dirty="0" sz="1100" spc="2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detailed, top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5">
                <a:latin typeface="Times New Roman"/>
                <a:cs typeface="Times New Roman"/>
              </a:rPr>
              <a:t>fundamental analysis of the </a:t>
            </a:r>
            <a:r>
              <a:rPr dirty="0" sz="1100" spc="10">
                <a:latin typeface="Times New Roman"/>
                <a:cs typeface="Times New Roman"/>
              </a:rPr>
              <a:t>economy/market would </a:t>
            </a:r>
            <a:r>
              <a:rPr dirty="0" sz="1100" spc="5">
                <a:latin typeface="Times New Roman"/>
                <a:cs typeface="Times New Roman"/>
              </a:rPr>
              <a:t>involve estimating  each of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variables, starting </a:t>
            </a:r>
            <a:r>
              <a:rPr dirty="0" sz="1100" spc="10">
                <a:latin typeface="Times New Roman"/>
                <a:cs typeface="Times New Roman"/>
              </a:rPr>
              <a:t>with GDP, then </a:t>
            </a:r>
            <a:r>
              <a:rPr dirty="0" sz="1100" spc="5">
                <a:latin typeface="Times New Roman"/>
                <a:cs typeface="Times New Roman"/>
              </a:rPr>
              <a:t>corporate sales, </a:t>
            </a:r>
            <a:r>
              <a:rPr dirty="0" sz="1100" spc="10">
                <a:latin typeface="Times New Roman"/>
                <a:cs typeface="Times New Roman"/>
              </a:rPr>
              <a:t>working down </a:t>
            </a:r>
            <a:r>
              <a:rPr dirty="0" sz="1100" spc="5">
                <a:latin typeface="Times New Roman"/>
                <a:cs typeface="Times New Roman"/>
              </a:rPr>
              <a:t>to Corporate  earnings before taxes,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finally to corporate earnings after taxes. </a:t>
            </a:r>
            <a:r>
              <a:rPr dirty="0" sz="1100" spc="10">
                <a:latin typeface="Times New Roman"/>
                <a:cs typeface="Times New Roman"/>
              </a:rPr>
              <a:t>Each </a:t>
            </a:r>
            <a:r>
              <a:rPr dirty="0" sz="1100" spc="5">
                <a:latin typeface="Times New Roman"/>
                <a:cs typeface="Times New Roman"/>
              </a:rPr>
              <a:t>of these steps  </a:t>
            </a:r>
            <a:r>
              <a:rPr dirty="0" sz="1100" spc="10">
                <a:latin typeface="Times New Roman"/>
                <a:cs typeface="Times New Roman"/>
              </a:rPr>
              <a:t>involves various </a:t>
            </a:r>
            <a:r>
              <a:rPr dirty="0" sz="1100" spc="5">
                <a:latin typeface="Times New Roman"/>
                <a:cs typeface="Times New Roman"/>
              </a:rPr>
              <a:t>levels </a:t>
            </a:r>
            <a:r>
              <a:rPr dirty="0" sz="1100" spc="10">
                <a:latin typeface="Times New Roman"/>
                <a:cs typeface="Times New Roman"/>
              </a:rPr>
              <a:t>of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difficulty.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81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Looking at </a:t>
            </a:r>
            <a:r>
              <a:rPr dirty="0" sz="1100" spc="5">
                <a:latin typeface="Times New Roman"/>
                <a:cs typeface="Times New Roman"/>
              </a:rPr>
              <a:t>real (inflation-adjusted) earnings growth, </a:t>
            </a:r>
            <a:r>
              <a:rPr dirty="0" sz="1100" spc="10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would </a:t>
            </a:r>
            <a:r>
              <a:rPr dirty="0" sz="1100" spc="10">
                <a:latin typeface="Times New Roman"/>
                <a:cs typeface="Times New Roman"/>
              </a:rPr>
              <a:t>expect </a:t>
            </a:r>
            <a:r>
              <a:rPr dirty="0" sz="1100" spc="5">
                <a:latin typeface="Times New Roman"/>
                <a:cs typeface="Times New Roman"/>
              </a:rPr>
              <a:t>it to correlate closely  with real </a:t>
            </a:r>
            <a:r>
              <a:rPr dirty="0" sz="1100" spc="15">
                <a:latin typeface="Times New Roman"/>
                <a:cs typeface="Times New Roman"/>
              </a:rPr>
              <a:t>GDP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 the long run and, in fact, of the last </a:t>
            </a:r>
            <a:r>
              <a:rPr dirty="0" sz="1100" spc="10">
                <a:latin typeface="Times New Roman"/>
                <a:cs typeface="Times New Roman"/>
              </a:rPr>
              <a:t>30 </a:t>
            </a:r>
            <a:r>
              <a:rPr dirty="0" sz="1100" spc="5">
                <a:latin typeface="Times New Roman"/>
                <a:cs typeface="Times New Roman"/>
              </a:rPr>
              <a:t>or so years, real </a:t>
            </a:r>
            <a:r>
              <a:rPr dirty="0" sz="1100" spc="15">
                <a:latin typeface="Times New Roman"/>
                <a:cs typeface="Times New Roman"/>
              </a:rPr>
              <a:t>GDP  </a:t>
            </a:r>
            <a:r>
              <a:rPr dirty="0" sz="1100" spc="5">
                <a:latin typeface="Times New Roman"/>
                <a:cs typeface="Times New Roman"/>
              </a:rPr>
              <a:t>growth has </a:t>
            </a:r>
            <a:r>
              <a:rPr dirty="0" sz="1100" spc="10">
                <a:latin typeface="Times New Roman"/>
                <a:cs typeface="Times New Roman"/>
              </a:rPr>
              <a:t>averaged about 3.1% </a:t>
            </a:r>
            <a:r>
              <a:rPr dirty="0" sz="1100" spc="5">
                <a:latin typeface="Times New Roman"/>
                <a:cs typeface="Times New Roman"/>
              </a:rPr>
              <a:t>annually, whereas real earnings for the </a:t>
            </a:r>
            <a:r>
              <a:rPr dirty="0" sz="1100" spc="10">
                <a:latin typeface="Times New Roman"/>
                <a:cs typeface="Times New Roman"/>
              </a:rPr>
              <a:t>S&amp;P500 </a:t>
            </a:r>
            <a:r>
              <a:rPr dirty="0" sz="1100" spc="5">
                <a:latin typeface="Times New Roman"/>
                <a:cs typeface="Times New Roman"/>
              </a:rPr>
              <a:t>index has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averaged 2.7% annually. </a:t>
            </a:r>
            <a:r>
              <a:rPr dirty="0" sz="1100" spc="5">
                <a:latin typeface="Times New Roman"/>
                <a:cs typeface="Times New Roman"/>
              </a:rPr>
              <a:t>Therefore, </a:t>
            </a:r>
            <a:r>
              <a:rPr dirty="0" sz="1100" spc="10">
                <a:latin typeface="Times New Roman"/>
                <a:cs typeface="Times New Roman"/>
              </a:rPr>
              <a:t>when estimating </a:t>
            </a:r>
            <a:r>
              <a:rPr dirty="0" sz="1100" spc="5">
                <a:latin typeface="Times New Roman"/>
                <a:cs typeface="Times New Roman"/>
              </a:rPr>
              <a:t>real earnings growth for the future,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best </a:t>
            </a:r>
            <a:r>
              <a:rPr dirty="0" sz="1100" spc="10">
                <a:latin typeface="Times New Roman"/>
                <a:cs typeface="Times New Roman"/>
              </a:rPr>
              <a:t>guide may be </a:t>
            </a:r>
            <a:r>
              <a:rPr dirty="0" sz="1100" spc="5">
                <a:latin typeface="Times New Roman"/>
                <a:cs typeface="Times New Roman"/>
              </a:rPr>
              <a:t>expected real </a:t>
            </a:r>
            <a:r>
              <a:rPr dirty="0" sz="1100" spc="20">
                <a:latin typeface="Times New Roman"/>
                <a:cs typeface="Times New Roman"/>
              </a:rPr>
              <a:t>GDP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growth.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9380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It is reasonable to expect corporate earnings to </a:t>
            </a:r>
            <a:r>
              <a:rPr dirty="0" sz="1100" spc="10">
                <a:latin typeface="Times New Roman"/>
                <a:cs typeface="Times New Roman"/>
              </a:rPr>
              <a:t>grow, on </a:t>
            </a:r>
            <a:r>
              <a:rPr dirty="0" sz="1100" spc="5">
                <a:latin typeface="Times New Roman"/>
                <a:cs typeface="Times New Roman"/>
              </a:rPr>
              <a:t>average, at </a:t>
            </a:r>
            <a:r>
              <a:rPr dirty="0" sz="1100" spc="10">
                <a:latin typeface="Times New Roman"/>
                <a:cs typeface="Times New Roman"/>
              </a:rPr>
              <a:t>about the </a:t>
            </a:r>
            <a:r>
              <a:rPr dirty="0" sz="1100" spc="5">
                <a:latin typeface="Times New Roman"/>
                <a:cs typeface="Times New Roman"/>
              </a:rPr>
              <a:t>rate of the 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 whole. However,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years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>
                <a:latin typeface="Times New Roman"/>
                <a:cs typeface="Times New Roman"/>
              </a:rPr>
              <a:t>20</a:t>
            </a:r>
            <a:r>
              <a:rPr dirty="0" baseline="37037" sz="1125">
                <a:latin typeface="Times New Roman"/>
                <a:cs typeface="Times New Roman"/>
              </a:rPr>
              <a:t>th </a:t>
            </a:r>
            <a:r>
              <a:rPr dirty="0" sz="1100" spc="5">
                <a:latin typeface="Times New Roman"/>
                <a:cs typeface="Times New Roman"/>
              </a:rPr>
              <a:t>century, operating earnings per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share for </a:t>
            </a:r>
            <a:r>
              <a:rPr dirty="0" sz="1100" spc="10">
                <a:latin typeface="Times New Roman"/>
                <a:cs typeface="Times New Roman"/>
              </a:rPr>
              <a:t>the S&amp;P500 grew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average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10.2% </a:t>
            </a:r>
            <a:r>
              <a:rPr dirty="0" sz="1100" spc="5">
                <a:latin typeface="Times New Roman"/>
                <a:cs typeface="Times New Roman"/>
              </a:rPr>
              <a:t>per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versus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rate of </a:t>
            </a:r>
            <a:r>
              <a:rPr dirty="0" sz="1100" spc="10">
                <a:latin typeface="Times New Roman"/>
                <a:cs typeface="Times New Roman"/>
              </a:rPr>
              <a:t>5.56% for  economic </a:t>
            </a:r>
            <a:r>
              <a:rPr dirty="0" sz="1100" spc="5">
                <a:latin typeface="Times New Roman"/>
                <a:cs typeface="Times New Roman"/>
              </a:rPr>
              <a:t>growth. This </a:t>
            </a:r>
            <a:r>
              <a:rPr dirty="0" sz="1100" spc="10">
                <a:latin typeface="Times New Roman"/>
                <a:cs typeface="Times New Roman"/>
              </a:rPr>
              <a:t>simply </a:t>
            </a:r>
            <a:r>
              <a:rPr dirty="0" sz="1100" spc="5">
                <a:latin typeface="Times New Roman"/>
                <a:cs typeface="Times New Roman"/>
              </a:rPr>
              <a:t>illustrates </a:t>
            </a:r>
            <a:r>
              <a:rPr dirty="0" sz="1100" spc="10">
                <a:latin typeface="Times New Roman"/>
                <a:cs typeface="Times New Roman"/>
              </a:rPr>
              <a:t>how </a:t>
            </a:r>
            <a:r>
              <a:rPr dirty="0" sz="1100" spc="5">
                <a:latin typeface="Times New Roman"/>
                <a:cs typeface="Times New Roman"/>
              </a:rPr>
              <a:t>difficult it is to forecast earnings accurately.  </a:t>
            </a:r>
            <a:r>
              <a:rPr dirty="0" sz="1100" spc="10">
                <a:latin typeface="Times New Roman"/>
                <a:cs typeface="Times New Roman"/>
              </a:rPr>
              <a:t>Extenuating factors can cause some divergences, for example, share repurchases by firms;  any </a:t>
            </a:r>
            <a:r>
              <a:rPr dirty="0" sz="1100" spc="5">
                <a:latin typeface="Times New Roman"/>
                <a:cs typeface="Times New Roman"/>
              </a:rPr>
              <a:t>increase the rate of earnings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relative to historical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874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Since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earnings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have to be </a:t>
            </a:r>
            <a:r>
              <a:rPr dirty="0" sz="1100" spc="5">
                <a:latin typeface="Times New Roman"/>
                <a:cs typeface="Times New Roman"/>
              </a:rPr>
              <a:t>allocated </a:t>
            </a:r>
            <a:r>
              <a:rPr dirty="0" sz="1100" spc="10">
                <a:latin typeface="Times New Roman"/>
                <a:cs typeface="Times New Roman"/>
              </a:rPr>
              <a:t>over fewer </a:t>
            </a:r>
            <a:r>
              <a:rPr dirty="0" sz="1100" spc="5">
                <a:latin typeface="Times New Roman"/>
                <a:cs typeface="Times New Roman"/>
              </a:rPr>
              <a:t>shares,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firm repurchase shares,  </a:t>
            </a:r>
            <a:r>
              <a:rPr dirty="0" sz="1100" spc="5">
                <a:latin typeface="Times New Roman"/>
                <a:cs typeface="Times New Roman"/>
              </a:rPr>
              <a:t>earnings/share increases. Estimate </a:t>
            </a:r>
            <a:r>
              <a:rPr dirty="0" sz="1100" spc="10">
                <a:latin typeface="Times New Roman"/>
                <a:cs typeface="Times New Roman"/>
              </a:rPr>
              <a:t>are that </a:t>
            </a:r>
            <a:r>
              <a:rPr dirty="0" sz="1100" spc="5">
                <a:latin typeface="Times New Roman"/>
                <a:cs typeface="Times New Roman"/>
              </a:rPr>
              <a:t>this </a:t>
            </a:r>
            <a:r>
              <a:rPr dirty="0" sz="1100" spc="10">
                <a:latin typeface="Times New Roman"/>
                <a:cs typeface="Times New Roman"/>
              </a:rPr>
              <a:t>could add anywhere from one-half </a:t>
            </a:r>
            <a:r>
              <a:rPr dirty="0" sz="1100" spc="5">
                <a:latin typeface="Times New Roman"/>
                <a:cs typeface="Times New Roman"/>
              </a:rPr>
              <a:t>to one  </a:t>
            </a:r>
            <a:r>
              <a:rPr dirty="0" sz="1100" spc="10">
                <a:latin typeface="Times New Roman"/>
                <a:cs typeface="Times New Roman"/>
              </a:rPr>
              <a:t>and one-half% </a:t>
            </a:r>
            <a:r>
              <a:rPr dirty="0" sz="1100" spc="5">
                <a:latin typeface="Times New Roman"/>
                <a:cs typeface="Times New Roman"/>
              </a:rPr>
              <a:t>points to </a:t>
            </a:r>
            <a:r>
              <a:rPr dirty="0" sz="1100" spc="10">
                <a:latin typeface="Times New Roman"/>
                <a:cs typeface="Times New Roman"/>
              </a:rPr>
              <a:t>the growth rate </a:t>
            </a:r>
            <a:r>
              <a:rPr dirty="0" sz="1100" spc="5">
                <a:latin typeface="Times New Roman"/>
                <a:cs typeface="Times New Roman"/>
              </a:rPr>
              <a:t>of real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earnings.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Which </a:t>
            </a:r>
            <a:r>
              <a:rPr dirty="0" sz="1100" spc="10" b="1">
                <a:latin typeface="Times New Roman"/>
                <a:cs typeface="Times New Roman"/>
              </a:rPr>
              <a:t>Earnings Should </a:t>
            </a:r>
            <a:r>
              <a:rPr dirty="0" sz="1100" spc="20" b="1">
                <a:latin typeface="Times New Roman"/>
                <a:cs typeface="Times New Roman"/>
              </a:rPr>
              <a:t>We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Use?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8110" indent="-63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Note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an annual </a:t>
            </a:r>
            <a:r>
              <a:rPr dirty="0" sz="1100" spc="15">
                <a:latin typeface="Times New Roman"/>
                <a:cs typeface="Times New Roman"/>
              </a:rPr>
              <a:t>EPS </a:t>
            </a:r>
            <a:r>
              <a:rPr dirty="0" sz="1100" spc="5">
                <a:latin typeface="Times New Roman"/>
                <a:cs typeface="Times New Roman"/>
              </a:rPr>
              <a:t>for the </a:t>
            </a:r>
            <a:r>
              <a:rPr dirty="0" sz="1100" spc="15">
                <a:latin typeface="Times New Roman"/>
                <a:cs typeface="Times New Roman"/>
              </a:rPr>
              <a:t>S&amp;P500 </a:t>
            </a:r>
            <a:r>
              <a:rPr dirty="0" sz="1100" spc="5">
                <a:latin typeface="Times New Roman"/>
                <a:cs typeface="Times New Roman"/>
              </a:rPr>
              <a:t>index, as </a:t>
            </a:r>
            <a:r>
              <a:rPr dirty="0" sz="1100" spc="10">
                <a:latin typeface="Times New Roman"/>
                <a:cs typeface="Times New Roman"/>
              </a:rPr>
              <a:t>obtained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u="sng" sz="1100" spc="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www.spglobal.com</a:t>
            </a:r>
            <a:r>
              <a:rPr dirty="0" sz="1100" spc="10">
                <a:latin typeface="Times New Roman"/>
                <a:cs typeface="Times New Roman"/>
                <a:hlinkClick r:id="rId2"/>
              </a:rPr>
              <a:t>, </a:t>
            </a:r>
            <a:r>
              <a:rPr dirty="0" sz="1100" spc="10">
                <a:latin typeface="Times New Roman"/>
                <a:cs typeface="Times New Roman"/>
              </a:rPr>
              <a:t>can be  instructed in various ways. For example as of June 02, </a:t>
            </a:r>
            <a:r>
              <a:rPr dirty="0" sz="1100" spc="5">
                <a:latin typeface="Times New Roman"/>
                <a:cs typeface="Times New Roman"/>
              </a:rPr>
              <a:t>all </a:t>
            </a:r>
            <a:r>
              <a:rPr dirty="0" sz="1100" spc="10">
                <a:latin typeface="Times New Roman"/>
                <a:cs typeface="Times New Roman"/>
              </a:rPr>
              <a:t>four quarters for 02 </a:t>
            </a:r>
            <a:r>
              <a:rPr dirty="0" sz="1100" spc="5">
                <a:latin typeface="Times New Roman"/>
                <a:cs typeface="Times New Roman"/>
              </a:rPr>
              <a:t>were  estimates-of </a:t>
            </a:r>
            <a:r>
              <a:rPr dirty="0" sz="1100" spc="10">
                <a:latin typeface="Times New Roman"/>
                <a:cs typeface="Times New Roman"/>
              </a:rPr>
              <a:t>4 </a:t>
            </a:r>
            <a:r>
              <a:rPr dirty="0" sz="1100" spc="5">
                <a:latin typeface="Times New Roman"/>
                <a:cs typeface="Times New Roman"/>
              </a:rPr>
              <a:t>quarter total of $51.23. </a:t>
            </a:r>
            <a:r>
              <a:rPr dirty="0" sz="1100" spc="10">
                <a:latin typeface="Times New Roman"/>
                <a:cs typeface="Times New Roman"/>
              </a:rPr>
              <a:t>One year </a:t>
            </a:r>
            <a:r>
              <a:rPr dirty="0" sz="1100" spc="5">
                <a:latin typeface="Times New Roman"/>
                <a:cs typeface="Times New Roman"/>
              </a:rPr>
              <a:t>ahead estimate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5">
                <a:latin typeface="Times New Roman"/>
                <a:cs typeface="Times New Roman"/>
              </a:rPr>
              <a:t>involve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last </a:t>
            </a:r>
            <a:r>
              <a:rPr dirty="0" sz="1100" spc="10">
                <a:latin typeface="Times New Roman"/>
                <a:cs typeface="Times New Roman"/>
              </a:rPr>
              <a:t>two  quarters of 02 and </a:t>
            </a:r>
            <a:r>
              <a:rPr dirty="0" sz="1100" spc="5">
                <a:latin typeface="Times New Roman"/>
                <a:cs typeface="Times New Roman"/>
              </a:rPr>
              <a:t>the first </a:t>
            </a:r>
            <a:r>
              <a:rPr dirty="0" sz="1100" spc="10">
                <a:latin typeface="Times New Roman"/>
                <a:cs typeface="Times New Roman"/>
              </a:rPr>
              <a:t>two quarters of 03.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past years </a:t>
            </a:r>
            <a:r>
              <a:rPr dirty="0" sz="1100" spc="15">
                <a:latin typeface="Times New Roman"/>
                <a:cs typeface="Times New Roman"/>
              </a:rPr>
              <a:t>EPS </a:t>
            </a:r>
            <a:r>
              <a:rPr dirty="0" sz="1100" spc="10">
                <a:latin typeface="Times New Roman"/>
                <a:cs typeface="Times New Roman"/>
              </a:rPr>
              <a:t>numbers could be taken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be the </a:t>
            </a:r>
            <a:r>
              <a:rPr dirty="0" sz="1100" spc="5">
                <a:latin typeface="Times New Roman"/>
                <a:cs typeface="Times New Roman"/>
              </a:rPr>
              <a:t>calendar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01, or the </a:t>
            </a:r>
            <a:r>
              <a:rPr dirty="0" sz="1100" spc="10">
                <a:latin typeface="Times New Roman"/>
                <a:cs typeface="Times New Roman"/>
              </a:rPr>
              <a:t>last two </a:t>
            </a:r>
            <a:r>
              <a:rPr dirty="0" sz="1100" spc="5">
                <a:latin typeface="Times New Roman"/>
                <a:cs typeface="Times New Roman"/>
              </a:rPr>
              <a:t>quarters of </a:t>
            </a:r>
            <a:r>
              <a:rPr dirty="0" sz="1100" spc="10">
                <a:latin typeface="Times New Roman"/>
                <a:cs typeface="Times New Roman"/>
              </a:rPr>
              <a:t>01 and </a:t>
            </a:r>
            <a:r>
              <a:rPr dirty="0" sz="1100" spc="5">
                <a:latin typeface="Times New Roman"/>
                <a:cs typeface="Times New Roman"/>
              </a:rPr>
              <a:t>the first </a:t>
            </a:r>
            <a:r>
              <a:rPr dirty="0" sz="1100" spc="10">
                <a:latin typeface="Times New Roman"/>
                <a:cs typeface="Times New Roman"/>
              </a:rPr>
              <a:t>two </a:t>
            </a:r>
            <a:r>
              <a:rPr dirty="0" sz="1100" spc="5">
                <a:latin typeface="Times New Roman"/>
                <a:cs typeface="Times New Roman"/>
              </a:rPr>
              <a:t>quarters of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02.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81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further complicated by the fact </a:t>
            </a:r>
            <a:r>
              <a:rPr dirty="0" sz="1100" spc="5">
                <a:latin typeface="Times New Roman"/>
                <a:cs typeface="Times New Roman"/>
              </a:rPr>
              <a:t>that for </a:t>
            </a:r>
            <a:r>
              <a:rPr dirty="0" sz="1100" spc="10">
                <a:latin typeface="Times New Roman"/>
                <a:cs typeface="Times New Roman"/>
              </a:rPr>
              <a:t>the S&amp;P500,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provides both </a:t>
            </a:r>
            <a:r>
              <a:rPr dirty="0" sz="1100" spc="10">
                <a:latin typeface="Times New Roman"/>
                <a:cs typeface="Times New Roman"/>
              </a:rPr>
              <a:t>top-down  and bottom up </a:t>
            </a:r>
            <a:r>
              <a:rPr dirty="0" sz="1100" spc="5">
                <a:latin typeface="Times New Roman"/>
                <a:cs typeface="Times New Roman"/>
              </a:rPr>
              <a:t>estimate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both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“as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reported” </a:t>
            </a:r>
            <a:r>
              <a:rPr dirty="0" sz="1100" spc="5">
                <a:latin typeface="Times New Roman"/>
                <a:cs typeface="Times New Roman"/>
              </a:rPr>
              <a:t>estimates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operating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estimates.  Furthermore,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5">
                <a:latin typeface="Times New Roman"/>
                <a:cs typeface="Times New Roman"/>
              </a:rPr>
              <a:t>now </a:t>
            </a:r>
            <a:r>
              <a:rPr dirty="0" sz="1100" spc="10">
                <a:latin typeface="Times New Roman"/>
                <a:cs typeface="Times New Roman"/>
              </a:rPr>
              <a:t>providing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“core earnings” for the </a:t>
            </a:r>
            <a:r>
              <a:rPr dirty="0" sz="1100" spc="15">
                <a:latin typeface="Times New Roman"/>
                <a:cs typeface="Times New Roman"/>
              </a:rPr>
              <a:t>S&amp;P500 </a:t>
            </a:r>
            <a:r>
              <a:rPr dirty="0" sz="1100" spc="5">
                <a:latin typeface="Times New Roman"/>
                <a:cs typeface="Times New Roman"/>
              </a:rPr>
              <a:t>index, </a:t>
            </a:r>
            <a:r>
              <a:rPr dirty="0" sz="1100" spc="10">
                <a:latin typeface="Times New Roman"/>
                <a:cs typeface="Times New Roman"/>
              </a:rPr>
              <a:t>which  focuses on companies </a:t>
            </a:r>
            <a:r>
              <a:rPr dirty="0" sz="1100" spc="5">
                <a:latin typeface="Times New Roman"/>
                <a:cs typeface="Times New Roman"/>
              </a:rPr>
              <a:t>after tax </a:t>
            </a:r>
            <a:r>
              <a:rPr dirty="0" sz="1100" spc="10">
                <a:latin typeface="Times New Roman"/>
                <a:cs typeface="Times New Roman"/>
              </a:rPr>
              <a:t>earnings generated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their Principal </a:t>
            </a:r>
            <a:r>
              <a:rPr dirty="0" sz="1100" spc="5">
                <a:latin typeface="Times New Roman"/>
                <a:cs typeface="Times New Roman"/>
              </a:rPr>
              <a:t>businesses.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10">
                <a:latin typeface="Times New Roman"/>
                <a:cs typeface="Times New Roman"/>
              </a:rPr>
              <a:t>has  determined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primary reasons the core </a:t>
            </a:r>
            <a:r>
              <a:rPr dirty="0" sz="1100" spc="10">
                <a:latin typeface="Times New Roman"/>
                <a:cs typeface="Times New Roman"/>
              </a:rPr>
              <a:t>earnings and </a:t>
            </a:r>
            <a:r>
              <a:rPr dirty="0" sz="1100" spc="5">
                <a:latin typeface="Times New Roman"/>
                <a:cs typeface="Times New Roman"/>
              </a:rPr>
              <a:t>as-reported </a:t>
            </a:r>
            <a:r>
              <a:rPr dirty="0" sz="1100" spc="10">
                <a:latin typeface="Times New Roman"/>
                <a:cs typeface="Times New Roman"/>
              </a:rPr>
              <a:t>earnings </a:t>
            </a:r>
            <a:r>
              <a:rPr dirty="0" sz="1100" spc="5">
                <a:latin typeface="Times New Roman"/>
                <a:cs typeface="Times New Roman"/>
              </a:rPr>
              <a:t>differ </a:t>
            </a:r>
            <a:r>
              <a:rPr dirty="0" sz="1100" spc="10">
                <a:latin typeface="Times New Roman"/>
                <a:cs typeface="Times New Roman"/>
              </a:rPr>
              <a:t>are  </a:t>
            </a:r>
            <a:r>
              <a:rPr dirty="0" sz="1100" spc="5">
                <a:latin typeface="Times New Roman"/>
                <a:cs typeface="Times New Roman"/>
              </a:rPr>
              <a:t>pension </a:t>
            </a:r>
            <a:r>
              <a:rPr dirty="0" sz="1100" spc="10">
                <a:latin typeface="Times New Roman"/>
                <a:cs typeface="Times New Roman"/>
              </a:rPr>
              <a:t>income and </a:t>
            </a:r>
            <a:r>
              <a:rPr dirty="0" sz="1100" spc="5">
                <a:latin typeface="Times New Roman"/>
                <a:cs typeface="Times New Roman"/>
              </a:rPr>
              <a:t>stock options grant expenses, with the </a:t>
            </a:r>
            <a:r>
              <a:rPr dirty="0" sz="1100" spc="10">
                <a:latin typeface="Times New Roman"/>
                <a:cs typeface="Times New Roman"/>
              </a:rPr>
              <a:t>treatment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pension </a:t>
            </a:r>
            <a:r>
              <a:rPr dirty="0" sz="1100" spc="5">
                <a:latin typeface="Times New Roman"/>
                <a:cs typeface="Times New Roman"/>
              </a:rPr>
              <a:t>gains  </a:t>
            </a:r>
            <a:r>
              <a:rPr dirty="0" sz="1100" spc="10">
                <a:latin typeface="Times New Roman"/>
                <a:cs typeface="Times New Roman"/>
              </a:rPr>
              <a:t>having a very </a:t>
            </a:r>
            <a:r>
              <a:rPr dirty="0" sz="1100" spc="5">
                <a:latin typeface="Times New Roman"/>
                <a:cs typeface="Times New Roman"/>
              </a:rPr>
              <a:t>significant impact.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differences </a:t>
            </a:r>
            <a:r>
              <a:rPr dirty="0" sz="1100" spc="10">
                <a:latin typeface="Times New Roman"/>
                <a:cs typeface="Times New Roman"/>
              </a:rPr>
              <a:t>between these two numbers can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substantial.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</a:t>
            </a:r>
            <a:r>
              <a:rPr dirty="0" sz="1100" spc="5" b="1">
                <a:latin typeface="Times New Roman"/>
                <a:cs typeface="Times New Roman"/>
              </a:rPr>
              <a:t>Multiplier </a:t>
            </a:r>
            <a:r>
              <a:rPr dirty="0" sz="1100" spc="10" b="1">
                <a:latin typeface="Times New Roman"/>
                <a:cs typeface="Times New Roman"/>
              </a:rPr>
              <a:t>or P/E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ratio: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 marR="11874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multiplier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applied to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earnings estimate is as important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earnings  estimate, </a:t>
            </a:r>
            <a:r>
              <a:rPr dirty="0" sz="1100" spc="10">
                <a:latin typeface="Times New Roman"/>
                <a:cs typeface="Times New Roman"/>
              </a:rPr>
              <a:t>and often more so. Investors sometimes </a:t>
            </a:r>
            <a:r>
              <a:rPr dirty="0" sz="1100" spc="5">
                <a:latin typeface="Times New Roman"/>
                <a:cs typeface="Times New Roman"/>
              </a:rPr>
              <a:t>mistakenly </a:t>
            </a:r>
            <a:r>
              <a:rPr dirty="0" sz="1100" spc="10">
                <a:latin typeface="Times New Roman"/>
                <a:cs typeface="Times New Roman"/>
              </a:rPr>
              <a:t>ignore the </a:t>
            </a:r>
            <a:r>
              <a:rPr dirty="0" sz="1100" spc="5">
                <a:latin typeface="Times New Roman"/>
                <a:cs typeface="Times New Roman"/>
              </a:rPr>
              <a:t>multiplier and  concentrate only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earnings estimate. </a:t>
            </a:r>
            <a:r>
              <a:rPr dirty="0" sz="1100" spc="10">
                <a:latin typeface="Times New Roman"/>
                <a:cs typeface="Times New Roman"/>
              </a:rPr>
              <a:t>But </a:t>
            </a:r>
            <a:r>
              <a:rPr dirty="0" sz="1100" spc="5">
                <a:latin typeface="Times New Roman"/>
                <a:cs typeface="Times New Roman"/>
              </a:rPr>
              <a:t>earnings growth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always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leading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3808" y="406989"/>
            <a:ext cx="5335905" cy="922909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5">
                <a:latin typeface="Times New Roman"/>
                <a:cs typeface="Times New Roman"/>
              </a:rPr>
              <a:t>factor in significant price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the market. Instead, </a:t>
            </a:r>
            <a:r>
              <a:rPr dirty="0" sz="1100" spc="10">
                <a:latin typeface="Times New Roman"/>
                <a:cs typeface="Times New Roman"/>
              </a:rPr>
              <a:t>low </a:t>
            </a:r>
            <a:r>
              <a:rPr dirty="0" sz="1100" spc="5">
                <a:latin typeface="Times New Roman"/>
                <a:cs typeface="Times New Roman"/>
              </a:rPr>
              <a:t>interest </a:t>
            </a:r>
            <a:r>
              <a:rPr dirty="0" sz="1100" spc="10">
                <a:latin typeface="Times New Roman"/>
                <a:cs typeface="Times New Roman"/>
              </a:rPr>
              <a:t>rates may </a:t>
            </a:r>
            <a:r>
              <a:rPr dirty="0" sz="1100" spc="5">
                <a:latin typeface="Times New Roman"/>
                <a:cs typeface="Times New Roman"/>
              </a:rPr>
              <a:t>lead to high 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ratios,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in turn </a:t>
            </a:r>
            <a:r>
              <a:rPr dirty="0" sz="1100" spc="10">
                <a:latin typeface="Times New Roman"/>
                <a:cs typeface="Times New Roman"/>
              </a:rPr>
              <a:t>may account </a:t>
            </a:r>
            <a:r>
              <a:rPr dirty="0" sz="1100" spc="5">
                <a:latin typeface="Times New Roman"/>
                <a:cs typeface="Times New Roman"/>
              </a:rPr>
              <a:t>for the majority price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changes.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multiplier is </a:t>
            </a:r>
            <a:r>
              <a:rPr dirty="0" sz="1100" spc="10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volatile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component </a:t>
            </a:r>
            <a:r>
              <a:rPr dirty="0" sz="1100" spc="5">
                <a:latin typeface="Times New Roman"/>
                <a:cs typeface="Times New Roman"/>
              </a:rPr>
              <a:t>and, therefore, it is </a:t>
            </a:r>
            <a:r>
              <a:rPr dirty="0" sz="1100" spc="10">
                <a:latin typeface="Times New Roman"/>
                <a:cs typeface="Times New Roman"/>
              </a:rPr>
              <a:t>even more  </a:t>
            </a:r>
            <a:r>
              <a:rPr dirty="0" sz="1100" spc="5">
                <a:latin typeface="Times New Roman"/>
                <a:cs typeface="Times New Roman"/>
              </a:rPr>
              <a:t>difficult to predict. </a:t>
            </a:r>
            <a:r>
              <a:rPr dirty="0" sz="1100" spc="10">
                <a:latin typeface="Times New Roman"/>
                <a:cs typeface="Times New Roman"/>
              </a:rPr>
              <a:t>Consider </a:t>
            </a:r>
            <a:r>
              <a:rPr dirty="0" sz="1100" spc="5">
                <a:latin typeface="Times New Roman"/>
                <a:cs typeface="Times New Roman"/>
              </a:rPr>
              <a:t>figure </a:t>
            </a:r>
            <a:r>
              <a:rPr dirty="0" sz="1100" spc="10">
                <a:latin typeface="Times New Roman"/>
                <a:cs typeface="Times New Roman"/>
              </a:rPr>
              <a:t>13-3, which shows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 for </a:t>
            </a:r>
            <a:r>
              <a:rPr dirty="0" sz="1100" spc="10">
                <a:latin typeface="Times New Roman"/>
                <a:cs typeface="Times New Roman"/>
              </a:rPr>
              <a:t>S&amp;P500 </a:t>
            </a:r>
            <a:r>
              <a:rPr dirty="0" sz="1100" spc="5">
                <a:latin typeface="Times New Roman"/>
                <a:cs typeface="Times New Roman"/>
              </a:rPr>
              <a:t>index,  since 1947.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trend line has </a:t>
            </a:r>
            <a:r>
              <a:rPr dirty="0" sz="1100" spc="10">
                <a:latin typeface="Times New Roman"/>
                <a:cs typeface="Times New Roman"/>
              </a:rPr>
              <a:t>been included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show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general upward swing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  across time. </a:t>
            </a:r>
            <a:r>
              <a:rPr dirty="0" sz="1100" spc="10">
                <a:latin typeface="Times New Roman"/>
                <a:cs typeface="Times New Roman"/>
              </a:rPr>
              <a:t>Also, 3 </a:t>
            </a:r>
            <a:r>
              <a:rPr dirty="0" sz="1100" spc="5">
                <a:latin typeface="Times New Roman"/>
                <a:cs typeface="Times New Roman"/>
              </a:rPr>
              <a:t>different levels of P/Es are identified with </a:t>
            </a:r>
            <a:r>
              <a:rPr dirty="0" sz="1100" spc="10">
                <a:latin typeface="Times New Roman"/>
                <a:cs typeface="Times New Roman"/>
              </a:rPr>
              <a:t>the bars showing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at  different times </a:t>
            </a:r>
            <a:r>
              <a:rPr dirty="0" sz="1100" spc="5">
                <a:latin typeface="Times New Roman"/>
                <a:cs typeface="Times New Roman"/>
              </a:rPr>
              <a:t>(the </a:t>
            </a:r>
            <a:r>
              <a:rPr dirty="0" sz="1100" spc="15">
                <a:latin typeface="Times New Roman"/>
                <a:cs typeface="Times New Roman"/>
              </a:rPr>
              <a:t>60s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early </a:t>
            </a:r>
            <a:r>
              <a:rPr dirty="0" sz="1100" spc="10">
                <a:latin typeface="Times New Roman"/>
                <a:cs typeface="Times New Roman"/>
              </a:rPr>
              <a:t>70s, the late 70s and </a:t>
            </a:r>
            <a:r>
              <a:rPr dirty="0" sz="1100" spc="5">
                <a:latin typeface="Times New Roman"/>
                <a:cs typeface="Times New Roman"/>
              </a:rPr>
              <a:t>early </a:t>
            </a:r>
            <a:r>
              <a:rPr dirty="0" sz="1100" spc="10">
                <a:latin typeface="Times New Roman"/>
                <a:cs typeface="Times New Roman"/>
              </a:rPr>
              <a:t>80s and </a:t>
            </a:r>
            <a:r>
              <a:rPr dirty="0" sz="1100" spc="5">
                <a:latin typeface="Times New Roman"/>
                <a:cs typeface="Times New Roman"/>
              </a:rPr>
              <a:t>the late </a:t>
            </a:r>
            <a:r>
              <a:rPr dirty="0" sz="1100" spc="10">
                <a:latin typeface="Times New Roman"/>
                <a:cs typeface="Times New Roman"/>
              </a:rPr>
              <a:t>80s and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early </a:t>
            </a:r>
            <a:r>
              <a:rPr dirty="0" sz="1100" spc="5">
                <a:latin typeface="Times New Roman"/>
                <a:cs typeface="Times New Roman"/>
              </a:rPr>
              <a:t>90s), </a:t>
            </a:r>
            <a:r>
              <a:rPr dirty="0" sz="1100" spc="10">
                <a:latin typeface="Times New Roman"/>
                <a:cs typeface="Times New Roman"/>
              </a:rPr>
              <a:t>P/Es tended to cluster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together.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begin to rise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early 50s, reached </a:t>
            </a:r>
            <a:r>
              <a:rPr dirty="0" sz="1100" spc="10">
                <a:latin typeface="Times New Roman"/>
                <a:cs typeface="Times New Roman"/>
              </a:rPr>
              <a:t>a peak by </a:t>
            </a:r>
            <a:r>
              <a:rPr dirty="0" sz="1100" spc="5">
                <a:latin typeface="Times New Roman"/>
                <a:cs typeface="Times New Roman"/>
              </a:rPr>
              <a:t>1960,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declined to the </a:t>
            </a:r>
            <a:r>
              <a:rPr dirty="0" sz="1100" spc="15">
                <a:latin typeface="Times New Roman"/>
                <a:cs typeface="Times New Roman"/>
              </a:rPr>
              <a:t>16 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18 </a:t>
            </a:r>
            <a:r>
              <a:rPr dirty="0" sz="1100" spc="5">
                <a:latin typeface="Times New Roman"/>
                <a:cs typeface="Times New Roman"/>
              </a:rPr>
              <a:t>area </a:t>
            </a:r>
            <a:r>
              <a:rPr dirty="0" sz="1100" spc="10">
                <a:latin typeface="Times New Roman"/>
                <a:cs typeface="Times New Roman"/>
              </a:rPr>
              <a:t>and remained around the </a:t>
            </a:r>
            <a:r>
              <a:rPr dirty="0" sz="1100" spc="5">
                <a:latin typeface="Times New Roman"/>
                <a:cs typeface="Times New Roman"/>
              </a:rPr>
              <a:t>level </a:t>
            </a:r>
            <a:r>
              <a:rPr dirty="0" sz="1100" spc="10">
                <a:latin typeface="Times New Roman"/>
                <a:cs typeface="Times New Roman"/>
              </a:rPr>
              <a:t>through 1972. </a:t>
            </a:r>
            <a:r>
              <a:rPr dirty="0" sz="1100" spc="5">
                <a:latin typeface="Times New Roman"/>
                <a:cs typeface="Times New Roman"/>
              </a:rPr>
              <a:t>as inflation </a:t>
            </a:r>
            <a:r>
              <a:rPr dirty="0" sz="1100" spc="10">
                <a:latin typeface="Times New Roman"/>
                <a:cs typeface="Times New Roman"/>
              </a:rPr>
              <a:t>heated up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1973, </a:t>
            </a:r>
            <a:r>
              <a:rPr dirty="0" sz="1100" spc="5">
                <a:latin typeface="Times New Roman"/>
                <a:cs typeface="Times New Roman"/>
              </a:rPr>
              <a:t>and  interest rates rose,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multiplier started to </a:t>
            </a:r>
            <a:r>
              <a:rPr dirty="0" sz="1100" spc="10">
                <a:latin typeface="Times New Roman"/>
                <a:cs typeface="Times New Roman"/>
              </a:rPr>
              <a:t>decline and by 1974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around 7, less than  half its </a:t>
            </a:r>
            <a:r>
              <a:rPr dirty="0" sz="1100" spc="10">
                <a:latin typeface="Times New Roman"/>
                <a:cs typeface="Times New Roman"/>
              </a:rPr>
              <a:t>previous </a:t>
            </a:r>
            <a:r>
              <a:rPr dirty="0" sz="1100" spc="5">
                <a:latin typeface="Times New Roman"/>
                <a:cs typeface="Times New Roman"/>
              </a:rPr>
              <a:t>level,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drastic cut for such </a:t>
            </a:r>
            <a:r>
              <a:rPr dirty="0" sz="1100" spc="10">
                <a:latin typeface="Times New Roman"/>
                <a:cs typeface="Times New Roman"/>
              </a:rPr>
              <a:t>a short </a:t>
            </a:r>
            <a:r>
              <a:rPr dirty="0" sz="1100" spc="5">
                <a:latin typeface="Times New Roman"/>
                <a:cs typeface="Times New Roman"/>
              </a:rPr>
              <a:t>time. Therefore, </a:t>
            </a:r>
            <a:r>
              <a:rPr dirty="0" sz="1100" spc="10">
                <a:latin typeface="Times New Roman"/>
                <a:cs typeface="Times New Roman"/>
              </a:rPr>
              <a:t>what was considered  normal (about17), in the 60s and early 70s was not the </a:t>
            </a:r>
            <a:r>
              <a:rPr dirty="0" sz="1100" spc="15">
                <a:latin typeface="Times New Roman"/>
                <a:cs typeface="Times New Roman"/>
              </a:rPr>
              <a:t>norm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late 70a and </a:t>
            </a:r>
            <a:r>
              <a:rPr dirty="0" sz="1100" spc="5">
                <a:latin typeface="Times New Roman"/>
                <a:cs typeface="Times New Roman"/>
              </a:rPr>
              <a:t>early </a:t>
            </a:r>
            <a:r>
              <a:rPr dirty="0" sz="1100" spc="10">
                <a:latin typeface="Times New Roman"/>
                <a:cs typeface="Times New Roman"/>
              </a:rPr>
              <a:t>80’s?  Most </a:t>
            </a:r>
            <a:r>
              <a:rPr dirty="0" sz="1100" spc="5">
                <a:latin typeface="Times New Roman"/>
                <a:cs typeface="Times New Roman"/>
              </a:rPr>
              <a:t>investors did not estimate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 this </a:t>
            </a:r>
            <a:r>
              <a:rPr dirty="0" sz="1100" spc="10">
                <a:latin typeface="Times New Roman"/>
                <a:cs typeface="Times New Roman"/>
              </a:rPr>
              <a:t>low </a:t>
            </a:r>
            <a:r>
              <a:rPr dirty="0" sz="1100" spc="5">
                <a:latin typeface="Times New Roman"/>
                <a:cs typeface="Times New Roman"/>
              </a:rPr>
              <a:t>for this length of time.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lesson </a:t>
            </a:r>
            <a:r>
              <a:rPr dirty="0" sz="1100" spc="10">
                <a:latin typeface="Times New Roman"/>
                <a:cs typeface="Times New Roman"/>
              </a:rPr>
              <a:t>from  </a:t>
            </a:r>
            <a:r>
              <a:rPr dirty="0" sz="1100" spc="5">
                <a:latin typeface="Times New Roman"/>
                <a:cs typeface="Times New Roman"/>
              </a:rPr>
              <a:t>this analysis is obvious: investor cannot </a:t>
            </a:r>
            <a:r>
              <a:rPr dirty="0" sz="1100" spc="10">
                <a:latin typeface="Times New Roman"/>
                <a:cs typeface="Times New Roman"/>
              </a:rPr>
              <a:t>simply extrapolate P/E </a:t>
            </a:r>
            <a:r>
              <a:rPr dirty="0" sz="1100" spc="5">
                <a:latin typeface="Times New Roman"/>
                <a:cs typeface="Times New Roman"/>
              </a:rPr>
              <a:t>ratios, </a:t>
            </a:r>
            <a:r>
              <a:rPr dirty="0" sz="1100" spc="10">
                <a:latin typeface="Times New Roman"/>
                <a:cs typeface="Times New Roman"/>
              </a:rPr>
              <a:t>because dramatic  changes occur </a:t>
            </a:r>
            <a:r>
              <a:rPr dirty="0" sz="1100" spc="5">
                <a:latin typeface="Times New Roman"/>
                <a:cs typeface="Times New Roman"/>
              </a:rPr>
              <a:t>over time. Perhaps the most that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said is that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post </a:t>
            </a:r>
            <a:r>
              <a:rPr dirty="0" sz="1100" spc="10">
                <a:latin typeface="Times New Roman"/>
                <a:cs typeface="Times New Roman"/>
              </a:rPr>
              <a:t>war </a:t>
            </a:r>
            <a:r>
              <a:rPr dirty="0" sz="1100" spc="5">
                <a:latin typeface="Times New Roman"/>
                <a:cs typeface="Times New Roman"/>
              </a:rPr>
              <a:t>period; 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ratios of broadly based indices </a:t>
            </a:r>
            <a:r>
              <a:rPr dirty="0" sz="1100" spc="15">
                <a:latin typeface="Times New Roman"/>
                <a:cs typeface="Times New Roman"/>
              </a:rPr>
              <a:t>have </a:t>
            </a:r>
            <a:r>
              <a:rPr dirty="0" sz="1100" spc="10">
                <a:latin typeface="Times New Roman"/>
                <a:cs typeface="Times New Roman"/>
              </a:rPr>
              <a:t>ranged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an average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7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an average of 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about</a:t>
            </a: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ts val="1285"/>
              </a:lnSpc>
            </a:pPr>
            <a:r>
              <a:rPr dirty="0" sz="1100" spc="5">
                <a:latin typeface="Times New Roman"/>
                <a:cs typeface="Times New Roman"/>
              </a:rPr>
              <a:t>17.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S&amp;P500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composite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index,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average</a:t>
            </a:r>
            <a:r>
              <a:rPr dirty="0" sz="1100" spc="1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P/E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period</a:t>
            </a:r>
            <a:r>
              <a:rPr dirty="0" sz="1100" spc="2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1920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1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2001</a:t>
            </a:r>
            <a:r>
              <a:rPr dirty="0" sz="1100" spc="19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was</a:t>
            </a: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  <a:spcBef>
                <a:spcPts val="15"/>
              </a:spcBef>
            </a:pPr>
            <a:r>
              <a:rPr dirty="0" sz="1100" spc="10">
                <a:latin typeface="Times New Roman"/>
                <a:cs typeface="Times New Roman"/>
              </a:rPr>
              <a:t>approximately 17, and </a:t>
            </a:r>
            <a:r>
              <a:rPr dirty="0" sz="1100" spc="5">
                <a:latin typeface="Times New Roman"/>
                <a:cs typeface="Times New Roman"/>
              </a:rPr>
              <a:t>for the </a:t>
            </a:r>
            <a:r>
              <a:rPr dirty="0" sz="1100" spc="10">
                <a:latin typeface="Times New Roman"/>
                <a:cs typeface="Times New Roman"/>
              </a:rPr>
              <a:t>period 1950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2001 </a:t>
            </a:r>
            <a:r>
              <a:rPr dirty="0" sz="1100" spc="5">
                <a:latin typeface="Times New Roman"/>
                <a:cs typeface="Times New Roman"/>
              </a:rPr>
              <a:t>it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10">
                <a:latin typeface="Times New Roman"/>
                <a:cs typeface="Times New Roman"/>
              </a:rPr>
              <a:t>17. The </a:t>
            </a:r>
            <a:r>
              <a:rPr dirty="0" sz="1100" spc="5">
                <a:latin typeface="Times New Roman"/>
                <a:cs typeface="Times New Roman"/>
              </a:rPr>
              <a:t>variation </a:t>
            </a:r>
            <a:r>
              <a:rPr dirty="0" sz="1100" spc="10">
                <a:latin typeface="Times New Roman"/>
                <a:cs typeface="Times New Roman"/>
              </a:rPr>
              <a:t>however can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dramatic.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 for the </a:t>
            </a:r>
            <a:r>
              <a:rPr dirty="0" sz="1100" spc="10">
                <a:latin typeface="Times New Roman"/>
                <a:cs typeface="Times New Roman"/>
              </a:rPr>
              <a:t>S&amp;P500 </a:t>
            </a:r>
            <a:r>
              <a:rPr dirty="0" sz="1100" spc="15">
                <a:latin typeface="Times New Roman"/>
                <a:cs typeface="Times New Roman"/>
              </a:rPr>
              <a:t>was </a:t>
            </a:r>
            <a:r>
              <a:rPr dirty="0" sz="1100" spc="5">
                <a:latin typeface="Times New Roman"/>
                <a:cs typeface="Times New Roman"/>
              </a:rPr>
              <a:t>7.8 in </a:t>
            </a:r>
            <a:r>
              <a:rPr dirty="0" sz="1100" spc="10">
                <a:latin typeface="Times New Roman"/>
                <a:cs typeface="Times New Roman"/>
              </a:rPr>
              <a:t>1978 and </a:t>
            </a:r>
            <a:r>
              <a:rPr dirty="0" sz="1100" spc="5">
                <a:latin typeface="Times New Roman"/>
                <a:cs typeface="Times New Roman"/>
              </a:rPr>
              <a:t>32.6 in </a:t>
            </a:r>
            <a:r>
              <a:rPr dirty="0" sz="1100" spc="10">
                <a:latin typeface="Times New Roman"/>
                <a:cs typeface="Times New Roman"/>
              </a:rPr>
              <a:t>1998. By </a:t>
            </a:r>
            <a:r>
              <a:rPr dirty="0" sz="1100" spc="5">
                <a:latin typeface="Times New Roman"/>
                <a:cs typeface="Times New Roman"/>
              </a:rPr>
              <a:t>2000, the </a:t>
            </a:r>
            <a:r>
              <a:rPr dirty="0" sz="1100" spc="10">
                <a:latin typeface="Times New Roman"/>
                <a:cs typeface="Times New Roman"/>
              </a:rPr>
              <a:t>P/E  had decreased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26.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ratios are generally depressed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the interest rates and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rates of inflation are high,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such as around </a:t>
            </a:r>
            <a:r>
              <a:rPr dirty="0" sz="1100" spc="10">
                <a:latin typeface="Times New Roman"/>
                <a:cs typeface="Times New Roman"/>
              </a:rPr>
              <a:t>1980-81. P/E </a:t>
            </a:r>
            <a:r>
              <a:rPr dirty="0" sz="1100" spc="5">
                <a:latin typeface="Times New Roman"/>
                <a:cs typeface="Times New Roman"/>
              </a:rPr>
              <a:t>ratios tend 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high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inflation </a:t>
            </a:r>
            <a:r>
              <a:rPr dirty="0" sz="1100" spc="10">
                <a:latin typeface="Times New Roman"/>
                <a:cs typeface="Times New Roman"/>
              </a:rPr>
              <a:t>and interest </a:t>
            </a:r>
            <a:r>
              <a:rPr dirty="0" sz="1100" spc="5">
                <a:latin typeface="Times New Roman"/>
                <a:cs typeface="Times New Roman"/>
              </a:rPr>
              <a:t>rates </a:t>
            </a:r>
            <a:r>
              <a:rPr dirty="0" sz="1100" spc="10">
                <a:latin typeface="Times New Roman"/>
                <a:cs typeface="Times New Roman"/>
              </a:rPr>
              <a:t>are low,  </a:t>
            </a:r>
            <a:r>
              <a:rPr dirty="0" sz="1100" spc="5">
                <a:latin typeface="Times New Roman"/>
                <a:cs typeface="Times New Roman"/>
              </a:rPr>
              <a:t>such 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period of the </a:t>
            </a:r>
            <a:r>
              <a:rPr dirty="0" sz="1100" spc="10">
                <a:latin typeface="Times New Roman"/>
                <a:cs typeface="Times New Roman"/>
              </a:rPr>
              <a:t>mid </a:t>
            </a:r>
            <a:r>
              <a:rPr dirty="0" sz="1100" spc="5">
                <a:latin typeface="Times New Roman"/>
                <a:cs typeface="Times New Roman"/>
              </a:rPr>
              <a:t>–to-late-1990s,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ratios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quite high levels </a:t>
            </a:r>
            <a:r>
              <a:rPr dirty="0" sz="1100" spc="5">
                <a:latin typeface="Times New Roman"/>
                <a:cs typeface="Times New Roman"/>
              </a:rPr>
              <a:t>by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historical </a:t>
            </a:r>
            <a:r>
              <a:rPr dirty="0" sz="1100" spc="10">
                <a:latin typeface="Times New Roman"/>
                <a:cs typeface="Times New Roman"/>
              </a:rPr>
              <a:t>standards. When </a:t>
            </a:r>
            <a:r>
              <a:rPr dirty="0" sz="1100" spc="5">
                <a:latin typeface="Times New Roman"/>
                <a:cs typeface="Times New Roman"/>
              </a:rPr>
              <a:t>earnings are </a:t>
            </a:r>
            <a:r>
              <a:rPr dirty="0" sz="1100" spc="10">
                <a:latin typeface="Times New Roman"/>
                <a:cs typeface="Times New Roman"/>
              </a:rPr>
              <a:t>growing and the upward </a:t>
            </a:r>
            <a:r>
              <a:rPr dirty="0" sz="1100" spc="5">
                <a:latin typeface="Times New Roman"/>
                <a:cs typeface="Times New Roman"/>
              </a:rPr>
              <a:t>profit trend </a:t>
            </a:r>
            <a:r>
              <a:rPr dirty="0" sz="1100" spc="10">
                <a:latin typeface="Times New Roman"/>
                <a:cs typeface="Times New Roman"/>
              </a:rPr>
              <a:t>appears </a:t>
            </a:r>
            <a:r>
              <a:rPr dirty="0" sz="1100" spc="5">
                <a:latin typeface="Times New Roman"/>
                <a:cs typeface="Times New Roman"/>
              </a:rPr>
              <a:t>to be  sustainable, investors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willing to </a:t>
            </a:r>
            <a:r>
              <a:rPr dirty="0" sz="1100" spc="10">
                <a:latin typeface="Times New Roman"/>
                <a:cs typeface="Times New Roman"/>
              </a:rPr>
              <a:t>pay, more for today’s </a:t>
            </a:r>
            <a:r>
              <a:rPr dirty="0" sz="1100" spc="5">
                <a:latin typeface="Times New Roman"/>
                <a:cs typeface="Times New Roman"/>
              </a:rPr>
              <a:t>earnings. </a:t>
            </a:r>
            <a:r>
              <a:rPr dirty="0" sz="1100" spc="10">
                <a:latin typeface="Times New Roman"/>
                <a:cs typeface="Times New Roman"/>
              </a:rPr>
              <a:t>Think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following  relationships </a:t>
            </a:r>
            <a:r>
              <a:rPr dirty="0" sz="1100" spc="10">
                <a:latin typeface="Times New Roman"/>
                <a:cs typeface="Times New Roman"/>
              </a:rPr>
              <a:t>between </a:t>
            </a:r>
            <a:r>
              <a:rPr dirty="0" sz="1100" spc="5">
                <a:latin typeface="Times New Roman"/>
                <a:cs typeface="Times New Roman"/>
              </a:rPr>
              <a:t>interest rates </a:t>
            </a:r>
            <a:r>
              <a:rPr dirty="0" sz="1100" spc="10">
                <a:latin typeface="Times New Roman"/>
                <a:cs typeface="Times New Roman"/>
              </a:rPr>
              <a:t>and P/E </a:t>
            </a:r>
            <a:r>
              <a:rPr dirty="0" sz="1100" spc="5">
                <a:latin typeface="Times New Roman"/>
                <a:cs typeface="Times New Roman"/>
              </a:rPr>
              <a:t>ratios. In 1982, yields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10- </a:t>
            </a:r>
            <a:r>
              <a:rPr dirty="0" sz="1100" spc="10">
                <a:latin typeface="Times New Roman"/>
                <a:cs typeface="Times New Roman"/>
              </a:rPr>
              <a:t>year </a:t>
            </a:r>
            <a:r>
              <a:rPr dirty="0" sz="1100" spc="5">
                <a:latin typeface="Times New Roman"/>
                <a:cs typeface="Times New Roman"/>
              </a:rPr>
              <a:t>treasury  </a:t>
            </a:r>
            <a:r>
              <a:rPr dirty="0" sz="1100" spc="10">
                <a:latin typeface="Times New Roman"/>
                <a:cs typeface="Times New Roman"/>
              </a:rPr>
              <a:t>bonds were </a:t>
            </a:r>
            <a:r>
              <a:rPr dirty="0" sz="1100" spc="5">
                <a:latin typeface="Times New Roman"/>
                <a:cs typeface="Times New Roman"/>
              </a:rPr>
              <a:t>approximately </a:t>
            </a:r>
            <a:r>
              <a:rPr dirty="0" sz="1100" spc="10">
                <a:latin typeface="Times New Roman"/>
                <a:cs typeface="Times New Roman"/>
              </a:rPr>
              <a:t>13%, and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0">
                <a:latin typeface="Times New Roman"/>
                <a:cs typeface="Times New Roman"/>
              </a:rPr>
              <a:t>on the S&amp;P500 index was around 11. In  </a:t>
            </a:r>
            <a:r>
              <a:rPr dirty="0" sz="1100" spc="5">
                <a:latin typeface="Times New Roman"/>
                <a:cs typeface="Times New Roman"/>
              </a:rPr>
              <a:t>the late </a:t>
            </a:r>
            <a:r>
              <a:rPr dirty="0" sz="1100" spc="10">
                <a:latin typeface="Times New Roman"/>
                <a:cs typeface="Times New Roman"/>
              </a:rPr>
              <a:t>1990s </a:t>
            </a:r>
            <a:r>
              <a:rPr dirty="0" sz="1100" spc="5">
                <a:latin typeface="Times New Roman"/>
                <a:cs typeface="Times New Roman"/>
              </a:rPr>
              <a:t>interest tares </a:t>
            </a:r>
            <a:r>
              <a:rPr dirty="0" sz="1100" spc="10">
                <a:latin typeface="Times New Roman"/>
                <a:cs typeface="Times New Roman"/>
              </a:rPr>
              <a:t>were around 65 </a:t>
            </a:r>
            <a:r>
              <a:rPr dirty="0" sz="1100" spc="15">
                <a:latin typeface="Times New Roman"/>
                <a:cs typeface="Times New Roman"/>
              </a:rPr>
              <a:t>and </a:t>
            </a:r>
            <a:r>
              <a:rPr dirty="0" sz="1100" spc="10">
                <a:latin typeface="Times New Roman"/>
                <a:cs typeface="Times New Roman"/>
              </a:rPr>
              <a:t>the P/E </a:t>
            </a:r>
            <a:r>
              <a:rPr dirty="0" sz="1100" spc="5">
                <a:latin typeface="Times New Roman"/>
                <a:cs typeface="Times New Roman"/>
              </a:rPr>
              <a:t>ratio for </a:t>
            </a:r>
            <a:r>
              <a:rPr dirty="0" sz="1100" spc="10">
                <a:latin typeface="Times New Roman"/>
                <a:cs typeface="Times New Roman"/>
              </a:rPr>
              <a:t>1998 was </a:t>
            </a:r>
            <a:r>
              <a:rPr dirty="0" sz="1100" spc="5">
                <a:latin typeface="Times New Roman"/>
                <a:cs typeface="Times New Roman"/>
              </a:rPr>
              <a:t>32.6,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for  </a:t>
            </a:r>
            <a:r>
              <a:rPr dirty="0" sz="1100" spc="10">
                <a:latin typeface="Times New Roman"/>
                <a:cs typeface="Times New Roman"/>
              </a:rPr>
              <a:t>1999, </a:t>
            </a:r>
            <a:r>
              <a:rPr dirty="0" sz="1100" spc="5">
                <a:latin typeface="Times New Roman"/>
                <a:cs typeface="Times New Roman"/>
              </a:rPr>
              <a:t>30.5. In </a:t>
            </a:r>
            <a:r>
              <a:rPr dirty="0" sz="1100" spc="10">
                <a:latin typeface="Times New Roman"/>
                <a:cs typeface="Times New Roman"/>
              </a:rPr>
              <a:t>2001,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5">
                <a:latin typeface="Times New Roman"/>
                <a:cs typeface="Times New Roman"/>
              </a:rPr>
              <a:t>was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46.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Investors must </a:t>
            </a:r>
            <a:r>
              <a:rPr dirty="0" sz="1100" spc="10">
                <a:latin typeface="Times New Roman"/>
                <a:cs typeface="Times New Roman"/>
              </a:rPr>
              <a:t>be careful </a:t>
            </a:r>
            <a:r>
              <a:rPr dirty="0" sz="1100" spc="15">
                <a:latin typeface="Times New Roman"/>
                <a:cs typeface="Times New Roman"/>
              </a:rPr>
              <a:t>when </a:t>
            </a:r>
            <a:r>
              <a:rPr dirty="0" sz="1100" spc="10">
                <a:latin typeface="Times New Roman"/>
                <a:cs typeface="Times New Roman"/>
              </a:rPr>
              <a:t>using P/E </a:t>
            </a:r>
            <a:r>
              <a:rPr dirty="0" sz="1100" spc="5">
                <a:latin typeface="Times New Roman"/>
                <a:cs typeface="Times New Roman"/>
              </a:rPr>
              <a:t>ratios to place </a:t>
            </a:r>
            <a:r>
              <a:rPr dirty="0" sz="1100" spc="10">
                <a:latin typeface="Times New Roman"/>
                <a:cs typeface="Times New Roman"/>
              </a:rPr>
              <a:t>them </a:t>
            </a:r>
            <a:r>
              <a:rPr dirty="0" sz="1100" spc="5">
                <a:latin typeface="Times New Roman"/>
                <a:cs typeface="Times New Roman"/>
              </a:rPr>
              <a:t>in the proper context. </a:t>
            </a:r>
            <a:r>
              <a:rPr dirty="0" sz="1100" spc="10">
                <a:latin typeface="Times New Roman"/>
                <a:cs typeface="Times New Roman"/>
              </a:rPr>
              <a:t>P/E  </a:t>
            </a:r>
            <a:r>
              <a:rPr dirty="0" sz="1100" spc="5">
                <a:latin typeface="Times New Roman"/>
                <a:cs typeface="Times New Roman"/>
              </a:rPr>
              <a:t>ratios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refer to historical data, </a:t>
            </a:r>
            <a:r>
              <a:rPr dirty="0" sz="1100" spc="10">
                <a:latin typeface="Times New Roman"/>
                <a:cs typeface="Times New Roman"/>
              </a:rPr>
              <a:t>an average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 year, </a:t>
            </a:r>
            <a:r>
              <a:rPr dirty="0" sz="1100" spc="5">
                <a:latin typeface="Times New Roman"/>
                <a:cs typeface="Times New Roman"/>
              </a:rPr>
              <a:t>or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prospective </a:t>
            </a:r>
            <a:r>
              <a:rPr dirty="0" sz="1100" spc="10">
                <a:latin typeface="Times New Roman"/>
                <a:cs typeface="Times New Roman"/>
              </a:rPr>
              <a:t>period as </a:t>
            </a:r>
            <a:r>
              <a:rPr dirty="0" sz="1100" spc="5">
                <a:latin typeface="Times New Roman"/>
                <a:cs typeface="Times New Roman"/>
              </a:rPr>
              <a:t>such  as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year ahead. Obviously, a </a:t>
            </a:r>
            <a:r>
              <a:rPr dirty="0" sz="1100" spc="5">
                <a:latin typeface="Times New Roman"/>
                <a:cs typeface="Times New Roman"/>
              </a:rPr>
              <a:t>significant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difference can </a:t>
            </a:r>
            <a:r>
              <a:rPr dirty="0" sz="1100" spc="5">
                <a:latin typeface="Times New Roman"/>
                <a:cs typeface="Times New Roman"/>
              </a:rPr>
              <a:t>exist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between P/E ratios  calculated </a:t>
            </a:r>
            <a:r>
              <a:rPr dirty="0" sz="1100" spc="5">
                <a:latin typeface="Times New Roman"/>
                <a:cs typeface="Times New Roman"/>
              </a:rPr>
              <a:t>using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different definitions. Furthermore as </a:t>
            </a:r>
            <a:r>
              <a:rPr dirty="0" sz="1100" spc="10">
                <a:latin typeface="Times New Roman"/>
                <a:cs typeface="Times New Roman"/>
              </a:rPr>
              <a:t>noted </a:t>
            </a:r>
            <a:r>
              <a:rPr dirty="0" sz="1100" spc="5">
                <a:latin typeface="Times New Roman"/>
                <a:cs typeface="Times New Roman"/>
              </a:rPr>
              <a:t>earlier, various definitions  of earnings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index </a:t>
            </a:r>
            <a:r>
              <a:rPr dirty="0" sz="1100" spc="5">
                <a:latin typeface="Times New Roman"/>
                <a:cs typeface="Times New Roman"/>
              </a:rPr>
              <a:t>such as </a:t>
            </a:r>
            <a:r>
              <a:rPr dirty="0" sz="1100" spc="10">
                <a:latin typeface="Times New Roman"/>
                <a:cs typeface="Times New Roman"/>
              </a:rPr>
              <a:t>the S&amp;P500 </a:t>
            </a:r>
            <a:r>
              <a:rPr dirty="0" sz="1100" spc="5">
                <a:latin typeface="Times New Roman"/>
                <a:cs typeface="Times New Roman"/>
              </a:rPr>
              <a:t>are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available.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Using the Business </a:t>
            </a:r>
            <a:r>
              <a:rPr dirty="0" sz="1100" spc="5" b="1">
                <a:latin typeface="Times New Roman"/>
                <a:cs typeface="Times New Roman"/>
              </a:rPr>
              <a:t>Cycle to </a:t>
            </a:r>
            <a:r>
              <a:rPr dirty="0" sz="1100" spc="15" b="1">
                <a:latin typeface="Times New Roman"/>
                <a:cs typeface="Times New Roman"/>
              </a:rPr>
              <a:t>Make </a:t>
            </a:r>
            <a:r>
              <a:rPr dirty="0" sz="1100" spc="10" b="1">
                <a:latin typeface="Times New Roman"/>
                <a:cs typeface="Times New Roman"/>
              </a:rPr>
              <a:t>Market</a:t>
            </a:r>
            <a:r>
              <a:rPr dirty="0" sz="1100" spc="-20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Forecasts: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Earlier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established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idea that certain </a:t>
            </a:r>
            <a:r>
              <a:rPr dirty="0" sz="1100" spc="10">
                <a:latin typeface="Times New Roman"/>
                <a:cs typeface="Times New Roman"/>
              </a:rPr>
              <a:t>composite indexes </a:t>
            </a:r>
            <a:r>
              <a:rPr dirty="0" sz="1100" spc="5">
                <a:latin typeface="Times New Roman"/>
                <a:cs typeface="Times New Roman"/>
              </a:rPr>
              <a:t>can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helpful in forecasting  </a:t>
            </a:r>
            <a:r>
              <a:rPr dirty="0" sz="1100" spc="10">
                <a:latin typeface="Times New Roman"/>
                <a:cs typeface="Times New Roman"/>
              </a:rPr>
              <a:t>or ascertaining the position of the business cycle. However, stock prices are one of </a:t>
            </a:r>
            <a:r>
              <a:rPr dirty="0" sz="1100" spc="5">
                <a:latin typeface="Times New Roman"/>
                <a:cs typeface="Times New Roman"/>
              </a:rPr>
              <a:t>the  leading indicators, </a:t>
            </a:r>
            <a:r>
              <a:rPr dirty="0" sz="1100" spc="10">
                <a:latin typeface="Times New Roman"/>
                <a:cs typeface="Times New Roman"/>
              </a:rPr>
              <a:t>tending to </a:t>
            </a:r>
            <a:r>
              <a:rPr dirty="0" sz="1100" spc="5">
                <a:latin typeface="Times New Roman"/>
                <a:cs typeface="Times New Roman"/>
              </a:rPr>
              <a:t>lead </a:t>
            </a:r>
            <a:r>
              <a:rPr dirty="0" sz="1100" spc="10">
                <a:latin typeface="Times New Roman"/>
                <a:cs typeface="Times New Roman"/>
              </a:rPr>
              <a:t>the economy’s turning </a:t>
            </a:r>
            <a:r>
              <a:rPr dirty="0" sz="1100" spc="5">
                <a:latin typeface="Times New Roman"/>
                <a:cs typeface="Times New Roman"/>
              </a:rPr>
              <a:t>points, </a:t>
            </a:r>
            <a:r>
              <a:rPr dirty="0" sz="1100" spc="10">
                <a:latin typeface="Times New Roman"/>
                <a:cs typeface="Times New Roman"/>
              </a:rPr>
              <a:t>both peaks and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troughs.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What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investor </a:t>
            </a:r>
            <a:r>
              <a:rPr dirty="0" sz="1100" spc="15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trying </a:t>
            </a:r>
            <a:r>
              <a:rPr dirty="0" sz="1100" spc="5">
                <a:latin typeface="Times New Roman"/>
                <a:cs typeface="Times New Roman"/>
              </a:rPr>
              <a:t>to forecast the </a:t>
            </a:r>
            <a:r>
              <a:rPr dirty="0" sz="1100" spc="10">
                <a:latin typeface="Times New Roman"/>
                <a:cs typeface="Times New Roman"/>
              </a:rPr>
              <a:t>market to do? </a:t>
            </a:r>
            <a:r>
              <a:rPr dirty="0" sz="1100" spc="5">
                <a:latin typeface="Times New Roman"/>
                <a:cs typeface="Times New Roman"/>
              </a:rPr>
              <a:t>This leading relationship 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stock prices </a:t>
            </a:r>
            <a:r>
              <a:rPr dirty="0" sz="1100" spc="10">
                <a:latin typeface="Times New Roman"/>
                <a:cs typeface="Times New Roman"/>
              </a:rPr>
              <a:t>and the economy </a:t>
            </a:r>
            <a:r>
              <a:rPr dirty="0" sz="1100" spc="5">
                <a:latin typeface="Times New Roman"/>
                <a:cs typeface="Times New Roman"/>
              </a:rPr>
              <a:t>must </a:t>
            </a:r>
            <a:r>
              <a:rPr dirty="0" sz="1100" spc="10">
                <a:latin typeface="Times New Roman"/>
                <a:cs typeface="Times New Roman"/>
              </a:rPr>
              <a:t>be taken </a:t>
            </a:r>
            <a:r>
              <a:rPr dirty="0" sz="1100" spc="5">
                <a:latin typeface="Times New Roman"/>
                <a:cs typeface="Times New Roman"/>
              </a:rPr>
              <a:t>into account in forecasting likely  </a:t>
            </a:r>
            <a:r>
              <a:rPr dirty="0" sz="1100" spc="10">
                <a:latin typeface="Times New Roman"/>
                <a:cs typeface="Times New Roman"/>
              </a:rPr>
              <a:t>changes </a:t>
            </a:r>
            <a:r>
              <a:rPr dirty="0" sz="1100" spc="5">
                <a:latin typeface="Times New Roman"/>
                <a:cs typeface="Times New Roman"/>
              </a:rPr>
              <a:t>in stock prices. Stock prices generally </a:t>
            </a:r>
            <a:r>
              <a:rPr dirty="0" sz="1100" spc="10">
                <a:latin typeface="Times New Roman"/>
                <a:cs typeface="Times New Roman"/>
              </a:rPr>
              <a:t>decline </a:t>
            </a:r>
            <a:r>
              <a:rPr dirty="0" sz="1100" spc="5">
                <a:latin typeface="Times New Roman"/>
                <a:cs typeface="Times New Roman"/>
              </a:rPr>
              <a:t>in recessions, </a:t>
            </a:r>
            <a:r>
              <a:rPr dirty="0" sz="1100" spc="10">
                <a:latin typeface="Times New Roman"/>
                <a:cs typeface="Times New Roman"/>
              </a:rPr>
              <a:t>and the </a:t>
            </a:r>
            <a:r>
              <a:rPr dirty="0" sz="1100" spc="5">
                <a:latin typeface="Times New Roman"/>
                <a:cs typeface="Times New Roman"/>
              </a:rPr>
              <a:t>steeper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recession,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steeper the decline. </a:t>
            </a:r>
            <a:r>
              <a:rPr dirty="0" sz="1100" spc="10">
                <a:latin typeface="Times New Roman"/>
                <a:cs typeface="Times New Roman"/>
              </a:rPr>
              <a:t>However, investors need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think about the </a:t>
            </a:r>
            <a:r>
              <a:rPr dirty="0" sz="1100" spc="5">
                <a:latin typeface="Times New Roman"/>
                <a:cs typeface="Times New Roman"/>
              </a:rPr>
              <a:t>business  cycle’s turning points </a:t>
            </a:r>
            <a:r>
              <a:rPr dirty="0" sz="1100" spc="10">
                <a:latin typeface="Times New Roman"/>
                <a:cs typeface="Times New Roman"/>
              </a:rPr>
              <a:t>months </a:t>
            </a:r>
            <a:r>
              <a:rPr dirty="0" sz="1100" spc="5">
                <a:latin typeface="Times New Roman"/>
                <a:cs typeface="Times New Roman"/>
              </a:rPr>
              <a:t>before </a:t>
            </a:r>
            <a:r>
              <a:rPr dirty="0" sz="1100" spc="10">
                <a:latin typeface="Times New Roman"/>
                <a:cs typeface="Times New Roman"/>
              </a:rPr>
              <a:t>they occur </a:t>
            </a:r>
            <a:r>
              <a:rPr dirty="0" sz="1100" spc="5">
                <a:latin typeface="Times New Roman"/>
                <a:cs typeface="Times New Roman"/>
              </a:rPr>
              <a:t>in order to </a:t>
            </a:r>
            <a:r>
              <a:rPr dirty="0" sz="1100" spc="10">
                <a:latin typeface="Times New Roman"/>
                <a:cs typeface="Times New Roman"/>
              </a:rPr>
              <a:t>have a handle on the </a:t>
            </a:r>
            <a:r>
              <a:rPr dirty="0" sz="1100" spc="5">
                <a:latin typeface="Times New Roman"/>
                <a:cs typeface="Times New Roman"/>
              </a:rPr>
              <a:t>turning  points in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market. If </a:t>
            </a:r>
            <a:r>
              <a:rPr dirty="0" sz="1100" spc="10">
                <a:latin typeface="Times New Roman"/>
                <a:cs typeface="Times New Roman"/>
              </a:rPr>
              <a:t>a business cycle downturn appears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likely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future,  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 spc="5">
                <a:latin typeface="Times New Roman"/>
                <a:cs typeface="Times New Roman"/>
              </a:rPr>
              <a:t>will also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likely to turn </a:t>
            </a:r>
            <a:r>
              <a:rPr dirty="0" sz="1100" spc="15">
                <a:latin typeface="Times New Roman"/>
                <a:cs typeface="Times New Roman"/>
              </a:rPr>
              <a:t>down </a:t>
            </a:r>
            <a:r>
              <a:rPr dirty="0" sz="1100" spc="10">
                <a:latin typeface="Times New Roman"/>
                <a:cs typeface="Times New Roman"/>
              </a:rPr>
              <a:t>some months ahead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economic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downturn.</a:t>
            </a:r>
            <a:endParaRPr sz="1100">
              <a:latin typeface="Times New Roman"/>
              <a:cs typeface="Times New Roman"/>
            </a:endParaRPr>
          </a:p>
          <a:p>
            <a:pPr marL="1198245">
              <a:lnSpc>
                <a:spcPct val="100000"/>
              </a:lnSpc>
              <a:spcBef>
                <a:spcPts val="990"/>
              </a:spcBef>
              <a:tabLst>
                <a:tab pos="5177155" algn="l"/>
              </a:tabLst>
            </a:pPr>
            <a:r>
              <a:rPr dirty="0" sz="1100" spc="5">
                <a:latin typeface="Times New Roman"/>
                <a:cs typeface="Times New Roman"/>
              </a:rPr>
              <a:t>(c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Cop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5">
                <a:latin typeface="Times New Roman"/>
                <a:cs typeface="Times New Roman"/>
              </a:rPr>
              <a:t>g</a:t>
            </a:r>
            <a:r>
              <a:rPr dirty="0" sz="1100" spc="15">
                <a:latin typeface="Times New Roman"/>
                <a:cs typeface="Times New Roman"/>
              </a:rPr>
              <a:t>h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Virtua</a:t>
            </a:r>
            <a:r>
              <a:rPr dirty="0" sz="1100" spc="5">
                <a:latin typeface="Times New Roman"/>
                <a:cs typeface="Times New Roman"/>
              </a:rPr>
              <a:t>l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U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5">
                <a:latin typeface="Times New Roman"/>
                <a:cs typeface="Times New Roman"/>
              </a:rPr>
              <a:t>v</a:t>
            </a:r>
            <a:r>
              <a:rPr dirty="0" sz="110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r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ty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f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P</a:t>
            </a:r>
            <a:r>
              <a:rPr dirty="0" sz="1100" spc="5">
                <a:latin typeface="Times New Roman"/>
                <a:cs typeface="Times New Roman"/>
              </a:rPr>
              <a:t>ak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>
                <a:latin typeface="Times New Roman"/>
                <a:cs typeface="Times New Roman"/>
              </a:rPr>
              <a:t>st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0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94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21051" y="7668006"/>
            <a:ext cx="45720" cy="13970"/>
          </a:xfrm>
          <a:custGeom>
            <a:avLst/>
            <a:gdLst/>
            <a:ahLst/>
            <a:cxnLst/>
            <a:rect l="l" t="t" r="r" b="b"/>
            <a:pathLst>
              <a:path w="45719" h="13970">
                <a:moveTo>
                  <a:pt x="45719" y="0"/>
                </a:moveTo>
                <a:lnTo>
                  <a:pt x="0" y="0"/>
                </a:lnTo>
                <a:lnTo>
                  <a:pt x="0" y="13716"/>
                </a:lnTo>
                <a:lnTo>
                  <a:pt x="45719" y="13716"/>
                </a:lnTo>
                <a:lnTo>
                  <a:pt x="457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345438" y="406989"/>
            <a:ext cx="5589905" cy="922909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01600" marR="170180">
              <a:lnSpc>
                <a:spcPct val="98400"/>
              </a:lnSpc>
              <a:spcBef>
                <a:spcPts val="150"/>
              </a:spcBef>
              <a:tabLst>
                <a:tab pos="52006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20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somewhat </a:t>
            </a:r>
            <a:r>
              <a:rPr dirty="0" sz="1100" spc="15">
                <a:latin typeface="Times New Roman"/>
                <a:cs typeface="Times New Roman"/>
              </a:rPr>
              <a:t>more </a:t>
            </a:r>
            <a:r>
              <a:rPr dirty="0" sz="1100" spc="5">
                <a:latin typeface="Times New Roman"/>
                <a:cs typeface="Times New Roman"/>
              </a:rPr>
              <a:t>precise </a:t>
            </a:r>
            <a:r>
              <a:rPr dirty="0" sz="1100" spc="10">
                <a:latin typeface="Times New Roman"/>
                <a:cs typeface="Times New Roman"/>
              </a:rPr>
              <a:t>about the </a:t>
            </a:r>
            <a:r>
              <a:rPr dirty="0" sz="1100" spc="5">
                <a:latin typeface="Times New Roman"/>
                <a:cs typeface="Times New Roman"/>
              </a:rPr>
              <a:t>leading role of </a:t>
            </a:r>
            <a:r>
              <a:rPr dirty="0" sz="1100" spc="10">
                <a:latin typeface="Times New Roman"/>
                <a:cs typeface="Times New Roman"/>
              </a:rPr>
              <a:t>the stock </a:t>
            </a:r>
            <a:r>
              <a:rPr dirty="0" sz="1100" spc="5">
                <a:latin typeface="Times New Roman"/>
                <a:cs typeface="Times New Roman"/>
              </a:rPr>
              <a:t>prices.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this  </a:t>
            </a:r>
            <a:r>
              <a:rPr dirty="0" sz="1100" spc="10">
                <a:latin typeface="Times New Roman"/>
                <a:cs typeface="Times New Roman"/>
              </a:rPr>
              <a:t>tendency to </a:t>
            </a:r>
            <a:r>
              <a:rPr dirty="0" sz="1100" spc="5">
                <a:latin typeface="Times New Roman"/>
                <a:cs typeface="Times New Roman"/>
              </a:rPr>
              <a:t>lead </a:t>
            </a:r>
            <a:r>
              <a:rPr dirty="0" sz="1100" spc="10">
                <a:latin typeface="Times New Roman"/>
                <a:cs typeface="Times New Roman"/>
              </a:rPr>
              <a:t>the economy, the </a:t>
            </a:r>
            <a:r>
              <a:rPr dirty="0" sz="1100" spc="5">
                <a:latin typeface="Times New Roman"/>
                <a:cs typeface="Times New Roman"/>
              </a:rPr>
              <a:t>total 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stocks (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annual </a:t>
            </a:r>
            <a:r>
              <a:rPr dirty="0" sz="1100" spc="5">
                <a:latin typeface="Times New Roman"/>
                <a:cs typeface="Times New Roman"/>
              </a:rPr>
              <a:t>basis) </a:t>
            </a:r>
            <a:r>
              <a:rPr dirty="0" sz="1100" spc="10">
                <a:latin typeface="Times New Roman"/>
                <a:cs typeface="Times New Roman"/>
              </a:rPr>
              <a:t>could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negative (positive) in </a:t>
            </a:r>
            <a:r>
              <a:rPr dirty="0" sz="1100" spc="10">
                <a:latin typeface="Times New Roman"/>
                <a:cs typeface="Times New Roman"/>
              </a:rPr>
              <a:t>the years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which the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cycle peaks( </a:t>
            </a:r>
            <a:r>
              <a:rPr dirty="0" sz="1100" spc="5">
                <a:latin typeface="Times New Roman"/>
                <a:cs typeface="Times New Roman"/>
              </a:rPr>
              <a:t>bottoms). Stock prices  </a:t>
            </a:r>
            <a:r>
              <a:rPr dirty="0" sz="1100" spc="10">
                <a:latin typeface="Times New Roman"/>
                <a:cs typeface="Times New Roman"/>
              </a:rPr>
              <a:t>have </a:t>
            </a:r>
            <a:r>
              <a:rPr dirty="0" sz="1100" spc="5">
                <a:latin typeface="Times New Roman"/>
                <a:cs typeface="Times New Roman"/>
              </a:rPr>
              <a:t>almost </a:t>
            </a:r>
            <a:r>
              <a:rPr dirty="0" sz="1100" spc="10">
                <a:latin typeface="Times New Roman"/>
                <a:cs typeface="Times New Roman"/>
              </a:rPr>
              <a:t>always </a:t>
            </a:r>
            <a:r>
              <a:rPr dirty="0" sz="1100" spc="5">
                <a:latin typeface="Times New Roman"/>
                <a:cs typeface="Times New Roman"/>
              </a:rPr>
              <a:t>rising as the business </a:t>
            </a:r>
            <a:r>
              <a:rPr dirty="0" sz="1100" spc="10">
                <a:latin typeface="Times New Roman"/>
                <a:cs typeface="Times New Roman"/>
              </a:rPr>
              <a:t>cycle </a:t>
            </a:r>
            <a:r>
              <a:rPr dirty="0" sz="1100" spc="5">
                <a:latin typeface="Times New Roman"/>
                <a:cs typeface="Times New Roman"/>
              </a:rPr>
              <a:t>is approaching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trough.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increases  </a:t>
            </a:r>
            <a:r>
              <a:rPr dirty="0" sz="1100" spc="10">
                <a:latin typeface="Times New Roman"/>
                <a:cs typeface="Times New Roman"/>
              </a:rPr>
              <a:t>have been </a:t>
            </a:r>
            <a:r>
              <a:rPr dirty="0" sz="1100" spc="5">
                <a:latin typeface="Times New Roman"/>
                <a:cs typeface="Times New Roman"/>
              </a:rPr>
              <a:t>large,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that investors </a:t>
            </a:r>
            <a:r>
              <a:rPr dirty="0" sz="1100" spc="10">
                <a:latin typeface="Times New Roman"/>
                <a:cs typeface="Times New Roman"/>
              </a:rPr>
              <a:t>do well </a:t>
            </a:r>
            <a:r>
              <a:rPr dirty="0" sz="1100" spc="5">
                <a:latin typeface="Times New Roman"/>
                <a:cs typeface="Times New Roman"/>
              </a:rPr>
              <a:t>during this period. Furthermore, stock prices often  remain </a:t>
            </a:r>
            <a:r>
              <a:rPr dirty="0" sz="1100" spc="10">
                <a:latin typeface="Times New Roman"/>
                <a:cs typeface="Times New Roman"/>
              </a:rPr>
              <a:t>steady </a:t>
            </a:r>
            <a:r>
              <a:rPr dirty="0" sz="1100" spc="5">
                <a:latin typeface="Times New Roman"/>
                <a:cs typeface="Times New Roman"/>
              </a:rPr>
              <a:t>or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decline </a:t>
            </a:r>
            <a:r>
              <a:rPr dirty="0" sz="1100" spc="10">
                <a:latin typeface="Times New Roman"/>
                <a:cs typeface="Times New Roman"/>
              </a:rPr>
              <a:t>sharp </a:t>
            </a:r>
            <a:r>
              <a:rPr dirty="0" sz="1100" spc="5">
                <a:latin typeface="Times New Roman"/>
                <a:cs typeface="Times New Roman"/>
              </a:rPr>
              <a:t>rise as </a:t>
            </a:r>
            <a:r>
              <a:rPr dirty="0" sz="1100" spc="10">
                <a:latin typeface="Times New Roman"/>
                <a:cs typeface="Times New Roman"/>
              </a:rPr>
              <a:t>the bottom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approached, a </a:t>
            </a:r>
            <a:r>
              <a:rPr dirty="0" sz="1100" spc="5">
                <a:latin typeface="Times New Roman"/>
                <a:cs typeface="Times New Roman"/>
              </a:rPr>
              <a:t>period of steady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 or </a:t>
            </a:r>
            <a:r>
              <a:rPr dirty="0" sz="1100" spc="10">
                <a:latin typeface="Times New Roman"/>
                <a:cs typeface="Times New Roman"/>
              </a:rPr>
              <a:t>even a decline </a:t>
            </a:r>
            <a:r>
              <a:rPr dirty="0" sz="1100" spc="5">
                <a:latin typeface="Times New Roman"/>
                <a:cs typeface="Times New Roman"/>
              </a:rPr>
              <a:t>typically occurs. </a:t>
            </a:r>
            <a:r>
              <a:rPr dirty="0" sz="1100" spc="10">
                <a:latin typeface="Times New Roman"/>
                <a:cs typeface="Times New Roman"/>
              </a:rPr>
              <a:t>The economy, </a:t>
            </a:r>
            <a:r>
              <a:rPr dirty="0" sz="1100" spc="5">
                <a:latin typeface="Times New Roman"/>
                <a:cs typeface="Times New Roman"/>
              </a:rPr>
              <a:t>of course, is still </a:t>
            </a:r>
            <a:r>
              <a:rPr dirty="0" sz="1100" spc="10">
                <a:latin typeface="Times New Roman"/>
                <a:cs typeface="Times New Roman"/>
              </a:rPr>
              <a:t>moving a head  </a:t>
            </a:r>
            <a:r>
              <a:rPr dirty="0" sz="1100" spc="5">
                <a:latin typeface="Times New Roman"/>
                <a:cs typeface="Times New Roman"/>
              </a:rPr>
              <a:t>based </a:t>
            </a:r>
            <a:r>
              <a:rPr dirty="0" sz="1100" spc="10">
                <a:latin typeface="Times New Roman"/>
                <a:cs typeface="Times New Roman"/>
              </a:rPr>
              <a:t>on the above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analysis.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Based on the above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530860" marR="171450" indent="-215265">
              <a:lnSpc>
                <a:spcPct val="98300"/>
              </a:lnSpc>
              <a:buAutoNum type="arabicPeriod"/>
              <a:tabLst>
                <a:tab pos="531495" algn="l"/>
              </a:tabLst>
            </a:pPr>
            <a:r>
              <a:rPr dirty="0" sz="1100" spc="5">
                <a:latin typeface="Times New Roman"/>
                <a:cs typeface="Times New Roman"/>
              </a:rPr>
              <a:t>If the investor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5">
                <a:latin typeface="Times New Roman"/>
                <a:cs typeface="Times New Roman"/>
              </a:rPr>
              <a:t>recognize </a:t>
            </a:r>
            <a:r>
              <a:rPr dirty="0" sz="1100" spc="10">
                <a:latin typeface="Times New Roman"/>
                <a:cs typeface="Times New Roman"/>
              </a:rPr>
              <a:t>the bottoming out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before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occurs, </a:t>
            </a:r>
            <a:r>
              <a:rPr dirty="0" sz="1100" spc="10">
                <a:latin typeface="Times New Roman"/>
                <a:cs typeface="Times New Roman"/>
              </a:rPr>
              <a:t>a  market </a:t>
            </a:r>
            <a:r>
              <a:rPr dirty="0" sz="1100" spc="5">
                <a:latin typeface="Times New Roman"/>
                <a:cs typeface="Times New Roman"/>
              </a:rPr>
              <a:t>price </a:t>
            </a:r>
            <a:r>
              <a:rPr dirty="0" sz="1100" spc="10">
                <a:latin typeface="Times New Roman"/>
                <a:cs typeface="Times New Roman"/>
              </a:rPr>
              <a:t>can be </a:t>
            </a:r>
            <a:r>
              <a:rPr dirty="0" sz="1100" spc="5">
                <a:latin typeface="Times New Roman"/>
                <a:cs typeface="Times New Roman"/>
              </a:rPr>
              <a:t>predicted, at least </a:t>
            </a:r>
            <a:r>
              <a:rPr dirty="0" sz="1100" spc="10">
                <a:latin typeface="Times New Roman"/>
                <a:cs typeface="Times New Roman"/>
              </a:rPr>
              <a:t>based on past </a:t>
            </a:r>
            <a:r>
              <a:rPr dirty="0" sz="1100" spc="5">
                <a:latin typeface="Times New Roman"/>
                <a:cs typeface="Times New Roman"/>
              </a:rPr>
              <a:t>experience, before </a:t>
            </a:r>
            <a:r>
              <a:rPr dirty="0" sz="1100" spc="10">
                <a:latin typeface="Times New Roman"/>
                <a:cs typeface="Times New Roman"/>
              </a:rPr>
              <a:t>the bottom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hit. In </a:t>
            </a:r>
            <a:r>
              <a:rPr dirty="0" sz="1100" spc="10">
                <a:latin typeface="Times New Roman"/>
                <a:cs typeface="Times New Roman"/>
              </a:rPr>
              <a:t>previous </a:t>
            </a:r>
            <a:r>
              <a:rPr dirty="0" sz="1100" spc="5">
                <a:latin typeface="Times New Roman"/>
                <a:cs typeface="Times New Roman"/>
              </a:rPr>
              <a:t>recessions since </a:t>
            </a:r>
            <a:r>
              <a:rPr dirty="0" sz="1100" spc="10">
                <a:latin typeface="Times New Roman"/>
                <a:cs typeface="Times New Roman"/>
              </a:rPr>
              <a:t>World </a:t>
            </a:r>
            <a:r>
              <a:rPr dirty="0" sz="1100" spc="15">
                <a:latin typeface="Times New Roman"/>
                <a:cs typeface="Times New Roman"/>
              </a:rPr>
              <a:t>War </a:t>
            </a:r>
            <a:r>
              <a:rPr dirty="0" sz="1100" spc="10">
                <a:latin typeface="Times New Roman"/>
                <a:cs typeface="Times New Roman"/>
              </a:rPr>
              <a:t>II, the market </a:t>
            </a:r>
            <a:r>
              <a:rPr dirty="0" sz="1100" spc="5">
                <a:latin typeface="Times New Roman"/>
                <a:cs typeface="Times New Roman"/>
              </a:rPr>
              <a:t>started </a:t>
            </a:r>
            <a:r>
              <a:rPr dirty="0" sz="1100" spc="10">
                <a:latin typeface="Times New Roman"/>
                <a:cs typeface="Times New Roman"/>
              </a:rPr>
              <a:t>to rise about half  way between </a:t>
            </a:r>
            <a:r>
              <a:rPr dirty="0" sz="1100" spc="15">
                <a:latin typeface="Times New Roman"/>
                <a:cs typeface="Times New Roman"/>
              </a:rPr>
              <a:t>GDP </a:t>
            </a:r>
            <a:r>
              <a:rPr dirty="0" sz="1100" spc="5">
                <a:latin typeface="Times New Roman"/>
                <a:cs typeface="Times New Roman"/>
              </a:rPr>
              <a:t>starting to decline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staring to </a:t>
            </a:r>
            <a:r>
              <a:rPr dirty="0" sz="1100" spc="15">
                <a:latin typeface="Times New Roman"/>
                <a:cs typeface="Times New Roman"/>
              </a:rPr>
              <a:t>grow</a:t>
            </a:r>
            <a:r>
              <a:rPr dirty="0" sz="1100" spc="5">
                <a:latin typeface="Times New Roman"/>
                <a:cs typeface="Times New Roman"/>
              </a:rPr>
              <a:t> again.</a:t>
            </a:r>
            <a:endParaRPr sz="1100">
              <a:latin typeface="Times New Roman"/>
              <a:cs typeface="Times New Roman"/>
            </a:endParaRPr>
          </a:p>
          <a:p>
            <a:pPr algn="just" marL="530860" marR="170815" indent="-215265">
              <a:lnSpc>
                <a:spcPts val="1300"/>
              </a:lnSpc>
              <a:spcBef>
                <a:spcPts val="45"/>
              </a:spcBef>
              <a:buAutoNum type="arabicPeriod"/>
              <a:tabLst>
                <a:tab pos="531495" algn="l"/>
              </a:tabLst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average gain </a:t>
            </a:r>
            <a:r>
              <a:rPr dirty="0" sz="1100" spc="5">
                <a:latin typeface="Times New Roman"/>
                <a:cs typeface="Times New Roman"/>
              </a:rPr>
              <a:t>over </a:t>
            </a:r>
            <a:r>
              <a:rPr dirty="0" sz="1100" spc="10">
                <a:latin typeface="Times New Roman"/>
                <a:cs typeface="Times New Roman"/>
              </a:rPr>
              <a:t>the 12 months </a:t>
            </a:r>
            <a:r>
              <a:rPr dirty="0" sz="1100" spc="5">
                <a:latin typeface="Times New Roman"/>
                <a:cs typeface="Times New Roman"/>
              </a:rPr>
              <a:t>following its </a:t>
            </a:r>
            <a:r>
              <a:rPr dirty="0" sz="1100" spc="10">
                <a:latin typeface="Times New Roman"/>
                <a:cs typeface="Times New Roman"/>
              </a:rPr>
              <a:t>bottom point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about  36%.</a:t>
            </a:r>
            <a:endParaRPr sz="1100">
              <a:latin typeface="Times New Roman"/>
              <a:cs typeface="Times New Roman"/>
            </a:endParaRPr>
          </a:p>
          <a:p>
            <a:pPr algn="just" marL="530860" indent="-215265">
              <a:lnSpc>
                <a:spcPts val="1245"/>
              </a:lnSpc>
              <a:buAutoNum type="arabicPeriod"/>
              <a:tabLst>
                <a:tab pos="531495" algn="l"/>
              </a:tabLst>
            </a:pPr>
            <a:r>
              <a:rPr dirty="0" sz="1100" spc="15">
                <a:latin typeface="Times New Roman"/>
                <a:cs typeface="Times New Roman"/>
              </a:rPr>
              <a:t>As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economy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recovers,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stock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prices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may</a:t>
            </a:r>
            <a:r>
              <a:rPr dirty="0" sz="1100" spc="14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level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off</a:t>
            </a:r>
            <a:r>
              <a:rPr dirty="0" sz="1100" spc="114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or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even</a:t>
            </a:r>
            <a:r>
              <a:rPr dirty="0" sz="1100" spc="1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decline.</a:t>
            </a:r>
            <a:r>
              <a:rPr dirty="0" sz="1100" spc="1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Therefore,</a:t>
            </a:r>
            <a:r>
              <a:rPr dirty="0" sz="1100" spc="1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endParaRPr sz="1100">
              <a:latin typeface="Times New Roman"/>
              <a:cs typeface="Times New Roman"/>
            </a:endParaRPr>
          </a:p>
          <a:p>
            <a:pPr algn="just" marL="530860" marR="170180">
              <a:lnSpc>
                <a:spcPts val="1300"/>
              </a:lnSpc>
              <a:spcBef>
                <a:spcPts val="45"/>
              </a:spcBef>
            </a:pPr>
            <a:r>
              <a:rPr dirty="0" sz="1100" spc="10">
                <a:latin typeface="Times New Roman"/>
                <a:cs typeface="Times New Roman"/>
              </a:rPr>
              <a:t>second significant movement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market may be </a:t>
            </a:r>
            <a:r>
              <a:rPr dirty="0" sz="1100" spc="5">
                <a:latin typeface="Times New Roman"/>
                <a:cs typeface="Times New Roman"/>
              </a:rPr>
              <a:t>predictable, </a:t>
            </a:r>
            <a:r>
              <a:rPr dirty="0" sz="1100" spc="10">
                <a:latin typeface="Times New Roman"/>
                <a:cs typeface="Times New Roman"/>
              </a:rPr>
              <a:t>again based on </a:t>
            </a:r>
            <a:r>
              <a:rPr dirty="0" sz="1100" spc="5">
                <a:latin typeface="Times New Roman"/>
                <a:cs typeface="Times New Roman"/>
              </a:rPr>
              <a:t>past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experience.</a:t>
            </a:r>
            <a:endParaRPr sz="1100">
              <a:latin typeface="Times New Roman"/>
              <a:cs typeface="Times New Roman"/>
            </a:endParaRPr>
          </a:p>
          <a:p>
            <a:pPr algn="just" marL="530860" indent="-215265">
              <a:lnSpc>
                <a:spcPts val="1245"/>
              </a:lnSpc>
              <a:buAutoNum type="arabicPeriod" startAt="4"/>
              <a:tabLst>
                <a:tab pos="531495" algn="l"/>
              </a:tabLst>
            </a:pPr>
            <a:r>
              <a:rPr dirty="0" sz="1100" spc="10">
                <a:latin typeface="Times New Roman"/>
                <a:cs typeface="Times New Roman"/>
              </a:rPr>
              <a:t>Based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most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recent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ten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economic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slumps</a:t>
            </a:r>
            <a:r>
              <a:rPr dirty="0" sz="1100" spc="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20</a:t>
            </a:r>
            <a:r>
              <a:rPr dirty="0" baseline="37037" sz="1125">
                <a:latin typeface="Times New Roman"/>
                <a:cs typeface="Times New Roman"/>
              </a:rPr>
              <a:t>th</a:t>
            </a:r>
            <a:r>
              <a:rPr dirty="0" baseline="37037" sz="1125" spc="277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century,</a:t>
            </a:r>
            <a:r>
              <a:rPr dirty="0" sz="1100" spc="8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9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market</a:t>
            </a:r>
            <a:r>
              <a:rPr dirty="0" sz="1100" spc="17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P/E</a:t>
            </a:r>
            <a:endParaRPr sz="1100">
              <a:latin typeface="Times New Roman"/>
              <a:cs typeface="Times New Roman"/>
            </a:endParaRPr>
          </a:p>
          <a:p>
            <a:pPr algn="just" marL="530860" marR="170180">
              <a:lnSpc>
                <a:spcPts val="1300"/>
              </a:lnSpc>
              <a:spcBef>
                <a:spcPts val="50"/>
              </a:spcBef>
            </a:pPr>
            <a:r>
              <a:rPr dirty="0" sz="1100" spc="10">
                <a:latin typeface="Times New Roman"/>
                <a:cs typeface="Times New Roman"/>
              </a:rPr>
              <a:t>usually </a:t>
            </a:r>
            <a:r>
              <a:rPr dirty="0" sz="1100" spc="5">
                <a:latin typeface="Times New Roman"/>
                <a:cs typeface="Times New Roman"/>
              </a:rPr>
              <a:t>rises </a:t>
            </a:r>
            <a:r>
              <a:rPr dirty="0" sz="1100" spc="10">
                <a:latin typeface="Times New Roman"/>
                <a:cs typeface="Times New Roman"/>
              </a:rPr>
              <a:t>just before the end of the slump. It then remains roughly unchanged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over </a:t>
            </a:r>
            <a:r>
              <a:rPr dirty="0" sz="1100" spc="10">
                <a:latin typeface="Times New Roman"/>
                <a:cs typeface="Times New Roman"/>
              </a:rPr>
              <a:t>the next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year.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01600" marR="170815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value of </a:t>
            </a:r>
            <a:r>
              <a:rPr dirty="0" sz="1100" spc="5">
                <a:latin typeface="Times New Roman"/>
                <a:cs typeface="Times New Roman"/>
              </a:rPr>
              <a:t>being able to </a:t>
            </a:r>
            <a:r>
              <a:rPr dirty="0" sz="1100" spc="10">
                <a:latin typeface="Times New Roman"/>
                <a:cs typeface="Times New Roman"/>
              </a:rPr>
              <a:t>analyze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cycle </a:t>
            </a:r>
            <a:r>
              <a:rPr dirty="0" sz="1100" spc="5">
                <a:latin typeface="Times New Roman"/>
                <a:cs typeface="Times New Roman"/>
              </a:rPr>
              <a:t>turning points as </a:t>
            </a:r>
            <a:r>
              <a:rPr dirty="0" sz="1100" spc="10">
                <a:latin typeface="Times New Roman"/>
                <a:cs typeface="Times New Roman"/>
              </a:rPr>
              <a:t>an aid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market timing 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obvious. Investors </a:t>
            </a:r>
            <a:r>
              <a:rPr dirty="0" sz="1100" spc="10">
                <a:latin typeface="Times New Roman"/>
                <a:cs typeface="Times New Roman"/>
              </a:rPr>
              <a:t>would have </a:t>
            </a:r>
            <a:r>
              <a:rPr dirty="0" sz="1100" spc="5">
                <a:latin typeface="Times New Roman"/>
                <a:cs typeface="Times New Roman"/>
              </a:rPr>
              <a:t>increased their returns, over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entire </a:t>
            </a:r>
            <a:r>
              <a:rPr dirty="0" sz="1100" spc="10">
                <a:latin typeface="Times New Roman"/>
                <a:cs typeface="Times New Roman"/>
              </a:rPr>
              <a:t>sweep of US  economic </a:t>
            </a:r>
            <a:r>
              <a:rPr dirty="0" sz="1100" spc="5">
                <a:latin typeface="Times New Roman"/>
                <a:cs typeface="Times New Roman"/>
              </a:rPr>
              <a:t>history,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switching into cash </a:t>
            </a:r>
            <a:r>
              <a:rPr dirty="0" sz="1100" spc="10">
                <a:latin typeface="Times New Roman"/>
                <a:cs typeface="Times New Roman"/>
              </a:rPr>
              <a:t>before the business cycle peaks and </a:t>
            </a:r>
            <a:r>
              <a:rPr dirty="0" sz="1100" spc="5">
                <a:latin typeface="Times New Roman"/>
                <a:cs typeface="Times New Roman"/>
              </a:rPr>
              <a:t>into </a:t>
            </a:r>
            <a:r>
              <a:rPr dirty="0" sz="1100" spc="10">
                <a:latin typeface="Times New Roman"/>
                <a:cs typeface="Times New Roman"/>
              </a:rPr>
              <a:t>stock  </a:t>
            </a:r>
            <a:r>
              <a:rPr dirty="0" sz="1100" spc="5">
                <a:latin typeface="Times New Roman"/>
                <a:cs typeface="Times New Roman"/>
              </a:rPr>
              <a:t>before </a:t>
            </a:r>
            <a:r>
              <a:rPr dirty="0" sz="1100" spc="10">
                <a:latin typeface="Times New Roman"/>
                <a:cs typeface="Times New Roman"/>
              </a:rPr>
              <a:t>the cycle </a:t>
            </a:r>
            <a:r>
              <a:rPr dirty="0" sz="1100" spc="5">
                <a:latin typeface="Times New Roman"/>
                <a:cs typeface="Times New Roman"/>
              </a:rPr>
              <a:t>reaches its </a:t>
            </a:r>
            <a:r>
              <a:rPr dirty="0" sz="1100" spc="10">
                <a:latin typeface="Times New Roman"/>
                <a:cs typeface="Times New Roman"/>
              </a:rPr>
              <a:t>trough. It </a:t>
            </a:r>
            <a:r>
              <a:rPr dirty="0" sz="1100" spc="5">
                <a:latin typeface="Times New Roman"/>
                <a:cs typeface="Times New Roman"/>
              </a:rPr>
              <a:t>is particularly </a:t>
            </a:r>
            <a:r>
              <a:rPr dirty="0" sz="1100" spc="10">
                <a:latin typeface="Times New Roman"/>
                <a:cs typeface="Times New Roman"/>
              </a:rPr>
              <a:t>important to switch into stocks before 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cycle </a:t>
            </a:r>
            <a:r>
              <a:rPr dirty="0" sz="1100" spc="5">
                <a:latin typeface="Times New Roman"/>
                <a:cs typeface="Times New Roman"/>
              </a:rPr>
              <a:t>troughs. </a:t>
            </a:r>
            <a:r>
              <a:rPr dirty="0" sz="1100" spc="10">
                <a:latin typeface="Times New Roman"/>
                <a:cs typeface="Times New Roman"/>
              </a:rPr>
              <a:t>However, </a:t>
            </a:r>
            <a:r>
              <a:rPr dirty="0" sz="1100" spc="5">
                <a:latin typeface="Times New Roman"/>
                <a:cs typeface="Times New Roman"/>
              </a:rPr>
              <a:t>as our discussion </a:t>
            </a:r>
            <a:r>
              <a:rPr dirty="0" sz="1100" spc="10">
                <a:latin typeface="Times New Roman"/>
                <a:cs typeface="Times New Roman"/>
              </a:rPr>
              <a:t>in Chapter 11 about market timing  </a:t>
            </a:r>
            <a:r>
              <a:rPr dirty="0" sz="1100" spc="5">
                <a:latin typeface="Times New Roman"/>
                <a:cs typeface="Times New Roman"/>
              </a:rPr>
              <a:t>indicated, </a:t>
            </a:r>
            <a:r>
              <a:rPr dirty="0" sz="1100" spc="10">
                <a:latin typeface="Times New Roman"/>
                <a:cs typeface="Times New Roman"/>
              </a:rPr>
              <a:t>the chances </a:t>
            </a:r>
            <a:r>
              <a:rPr dirty="0" sz="1100" spc="5">
                <a:latin typeface="Times New Roman"/>
                <a:cs typeface="Times New Roman"/>
              </a:rPr>
              <a:t>of timing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successfully </a:t>
            </a:r>
            <a:r>
              <a:rPr dirty="0" sz="1100" spc="10">
                <a:latin typeface="Times New Roman"/>
                <a:cs typeface="Times New Roman"/>
              </a:rPr>
              <a:t>on a </a:t>
            </a:r>
            <a:r>
              <a:rPr dirty="0" sz="1100" spc="5">
                <a:latin typeface="Times New Roman"/>
                <a:cs typeface="Times New Roman"/>
              </a:rPr>
              <a:t>regular basis are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small.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Using the Fed’s Model to </a:t>
            </a:r>
            <a:r>
              <a:rPr dirty="0" sz="1100" spc="15" b="1">
                <a:latin typeface="Times New Roman"/>
                <a:cs typeface="Times New Roman"/>
              </a:rPr>
              <a:t>Make </a:t>
            </a:r>
            <a:r>
              <a:rPr dirty="0" sz="1100" spc="10" b="1">
                <a:latin typeface="Times New Roman"/>
                <a:cs typeface="Times New Roman"/>
              </a:rPr>
              <a:t>Market</a:t>
            </a:r>
            <a:r>
              <a:rPr dirty="0" sz="1100" spc="-4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Forecasts: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0965" marR="16891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Fed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developed a </a:t>
            </a:r>
            <a:r>
              <a:rPr dirty="0" sz="1100" spc="5">
                <a:latin typeface="Times New Roman"/>
                <a:cs typeface="Times New Roman"/>
              </a:rPr>
              <a:t>market forecasting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captured considerable attention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both </a:t>
            </a:r>
            <a:r>
              <a:rPr dirty="0" sz="1100" spc="10">
                <a:latin typeface="Times New Roman"/>
                <a:cs typeface="Times New Roman"/>
              </a:rPr>
              <a:t>because </a:t>
            </a:r>
            <a:r>
              <a:rPr dirty="0" sz="1100" spc="5">
                <a:latin typeface="Times New Roman"/>
                <a:cs typeface="Times New Roman"/>
              </a:rPr>
              <a:t>of its relative accuracy over </a:t>
            </a:r>
            <a:r>
              <a:rPr dirty="0" sz="1100" spc="10">
                <a:latin typeface="Times New Roman"/>
                <a:cs typeface="Times New Roman"/>
              </a:rPr>
              <a:t>some time </a:t>
            </a:r>
            <a:r>
              <a:rPr dirty="0" sz="1100" spc="5">
                <a:latin typeface="Times New Roman"/>
                <a:cs typeface="Times New Roman"/>
              </a:rPr>
              <a:t>periods </a:t>
            </a:r>
            <a:r>
              <a:rPr dirty="0" sz="1100" spc="10">
                <a:latin typeface="Times New Roman"/>
                <a:cs typeface="Times New Roman"/>
              </a:rPr>
              <a:t>and because </a:t>
            </a:r>
            <a:r>
              <a:rPr dirty="0" sz="1100" spc="5">
                <a:latin typeface="Times New Roman"/>
                <a:cs typeface="Times New Roman"/>
              </a:rPr>
              <a:t>of its </a:t>
            </a:r>
            <a:r>
              <a:rPr dirty="0" sz="1100" spc="10">
                <a:latin typeface="Times New Roman"/>
                <a:cs typeface="Times New Roman"/>
              </a:rPr>
              <a:t>simplicity.  This model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a simple-premise--- because </a:t>
            </a:r>
            <a:r>
              <a:rPr dirty="0" sz="1100" spc="5">
                <a:latin typeface="Times New Roman"/>
                <a:cs typeface="Times New Roman"/>
              </a:rPr>
              <a:t>investors </a:t>
            </a:r>
            <a:r>
              <a:rPr dirty="0" sz="1100" spc="10">
                <a:latin typeface="Times New Roman"/>
                <a:cs typeface="Times New Roman"/>
              </a:rPr>
              <a:t>can and do </a:t>
            </a:r>
            <a:r>
              <a:rPr dirty="0" sz="1100" spc="5">
                <a:latin typeface="Times New Roman"/>
                <a:cs typeface="Times New Roman"/>
              </a:rPr>
              <a:t>easily switch </a:t>
            </a:r>
            <a:r>
              <a:rPr dirty="0" sz="1100" spc="10">
                <a:latin typeface="Times New Roman"/>
                <a:cs typeface="Times New Roman"/>
              </a:rPr>
              <a:t>between  </a:t>
            </a:r>
            <a:r>
              <a:rPr dirty="0" sz="1100" spc="5">
                <a:latin typeface="Times New Roman"/>
                <a:cs typeface="Times New Roman"/>
              </a:rPr>
              <a:t>stocks </a:t>
            </a:r>
            <a:r>
              <a:rPr dirty="0" sz="1100" spc="10">
                <a:latin typeface="Times New Roman"/>
                <a:cs typeface="Times New Roman"/>
              </a:rPr>
              <a:t>and bonds, </a:t>
            </a:r>
            <a:r>
              <a:rPr dirty="0" sz="1100" spc="5">
                <a:latin typeface="Times New Roman"/>
                <a:cs typeface="Times New Roman"/>
              </a:rPr>
              <a:t>based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asset </a:t>
            </a:r>
            <a:r>
              <a:rPr dirty="0" sz="1100" spc="10">
                <a:latin typeface="Times New Roman"/>
                <a:cs typeface="Times New Roman"/>
              </a:rPr>
              <a:t>with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higher </a:t>
            </a:r>
            <a:r>
              <a:rPr dirty="0" sz="1100" spc="5">
                <a:latin typeface="Times New Roman"/>
                <a:cs typeface="Times New Roman"/>
              </a:rPr>
              <a:t>yield, stock returns will </a:t>
            </a:r>
            <a:r>
              <a:rPr dirty="0" sz="1100" spc="10">
                <a:latin typeface="Times New Roman"/>
                <a:cs typeface="Times New Roman"/>
              </a:rPr>
              <a:t>tend </a:t>
            </a:r>
            <a:r>
              <a:rPr dirty="0" sz="1100" spc="5">
                <a:latin typeface="Times New Roman"/>
                <a:cs typeface="Times New Roman"/>
              </a:rPr>
              <a:t>to restore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equilibrium relationship </a:t>
            </a:r>
            <a:r>
              <a:rPr dirty="0" sz="1100" spc="10">
                <a:latin typeface="Times New Roman"/>
                <a:cs typeface="Times New Roman"/>
              </a:rPr>
              <a:t>between the two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assets.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01600" marR="170180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To measure bond yields,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Fed </a:t>
            </a:r>
            <a:r>
              <a:rPr dirty="0" sz="1100" spc="5">
                <a:latin typeface="Times New Roman"/>
                <a:cs typeface="Times New Roman"/>
              </a:rPr>
              <a:t>uses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on 10-year </a:t>
            </a:r>
            <a:r>
              <a:rPr dirty="0" sz="1100" spc="5">
                <a:latin typeface="Times New Roman"/>
                <a:cs typeface="Times New Roman"/>
              </a:rPr>
              <a:t>Treasuries.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course, this  </a:t>
            </a:r>
            <a:r>
              <a:rPr dirty="0" sz="1100" spc="10">
                <a:latin typeface="Times New Roman"/>
                <a:cs typeface="Times New Roman"/>
              </a:rPr>
              <a:t>number can be observed on </a:t>
            </a:r>
            <a:r>
              <a:rPr dirty="0" sz="1100" spc="5">
                <a:latin typeface="Times New Roman"/>
                <a:cs typeface="Times New Roman"/>
              </a:rPr>
              <a:t>an updated basis </a:t>
            </a:r>
            <a:r>
              <a:rPr dirty="0" sz="1100" spc="10">
                <a:latin typeface="Times New Roman"/>
                <a:cs typeface="Times New Roman"/>
              </a:rPr>
              <a:t>every day. To measure </a:t>
            </a:r>
            <a:r>
              <a:rPr dirty="0" sz="1100" spc="5">
                <a:latin typeface="Times New Roman"/>
                <a:cs typeface="Times New Roman"/>
              </a:rPr>
              <a:t>stock </a:t>
            </a:r>
            <a:r>
              <a:rPr dirty="0" sz="1100" spc="10">
                <a:latin typeface="Times New Roman"/>
                <a:cs typeface="Times New Roman"/>
              </a:rPr>
              <a:t>yields, </a:t>
            </a:r>
            <a:r>
              <a:rPr dirty="0" sz="1100" spc="5">
                <a:latin typeface="Times New Roman"/>
                <a:cs typeface="Times New Roman"/>
              </a:rPr>
              <a:t>the  </a:t>
            </a:r>
            <a:r>
              <a:rPr dirty="0" sz="1100" spc="10">
                <a:latin typeface="Times New Roman"/>
                <a:cs typeface="Times New Roman"/>
              </a:rPr>
              <a:t>earnings yield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used---earnings divided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stock price, using the </a:t>
            </a:r>
            <a:r>
              <a:rPr dirty="0" sz="1100" spc="15">
                <a:latin typeface="Times New Roman"/>
                <a:cs typeface="Times New Roman"/>
              </a:rPr>
              <a:t>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10">
                <a:latin typeface="Times New Roman"/>
                <a:cs typeface="Times New Roman"/>
              </a:rPr>
              <a:t>P500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29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earnings figure </a:t>
            </a:r>
            <a:r>
              <a:rPr dirty="0" sz="1100" spc="5">
                <a:latin typeface="Times New Roman"/>
                <a:cs typeface="Times New Roman"/>
              </a:rPr>
              <a:t>used is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forward </a:t>
            </a:r>
            <a:r>
              <a:rPr dirty="0" sz="1100" spc="10">
                <a:latin typeface="Times New Roman"/>
                <a:cs typeface="Times New Roman"/>
              </a:rPr>
              <a:t>12-month </a:t>
            </a:r>
            <a:r>
              <a:rPr dirty="0" sz="1100" spc="5">
                <a:latin typeface="Times New Roman"/>
                <a:cs typeface="Times New Roman"/>
              </a:rPr>
              <a:t>earnings estimate </a:t>
            </a:r>
            <a:r>
              <a:rPr dirty="0" sz="1100" spc="10">
                <a:latin typeface="Times New Roman"/>
                <a:cs typeface="Times New Roman"/>
              </a:rPr>
              <a:t>based on </a:t>
            </a:r>
            <a:r>
              <a:rPr dirty="0" sz="1100" spc="5">
                <a:latin typeface="Times New Roman"/>
                <a:cs typeface="Times New Roman"/>
              </a:rPr>
              <a:t>operating </a:t>
            </a:r>
            <a:r>
              <a:rPr dirty="0" sz="1100" spc="10">
                <a:latin typeface="Times New Roman"/>
                <a:cs typeface="Times New Roman"/>
              </a:rPr>
              <a:t>earnings.  </a:t>
            </a:r>
            <a:r>
              <a:rPr dirty="0" sz="1100" spc="5">
                <a:latin typeface="Times New Roman"/>
                <a:cs typeface="Times New Roman"/>
              </a:rPr>
              <a:t>Thus,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January 1, 2004, </a:t>
            </a:r>
            <a:r>
              <a:rPr dirty="0" sz="1100" spc="10">
                <a:latin typeface="Times New Roman"/>
                <a:cs typeface="Times New Roman"/>
              </a:rPr>
              <a:t>we would </a:t>
            </a:r>
            <a:r>
              <a:rPr dirty="0" sz="1100" spc="5">
                <a:latin typeface="Times New Roman"/>
                <a:cs typeface="Times New Roman"/>
              </a:rPr>
              <a:t>use </a:t>
            </a:r>
            <a:r>
              <a:rPr dirty="0" sz="1100" spc="10">
                <a:latin typeface="Times New Roman"/>
                <a:cs typeface="Times New Roman"/>
              </a:rPr>
              <a:t>an estimate </a:t>
            </a:r>
            <a:r>
              <a:rPr dirty="0" sz="1100" spc="5">
                <a:latin typeface="Times New Roman"/>
                <a:cs typeface="Times New Roman"/>
              </a:rPr>
              <a:t>of operating earnings for </a:t>
            </a:r>
            <a:r>
              <a:rPr dirty="0" sz="1100" spc="10">
                <a:latin typeface="Times New Roman"/>
                <a:cs typeface="Times New Roman"/>
              </a:rPr>
              <a:t>the S&amp;P500  </a:t>
            </a:r>
            <a:r>
              <a:rPr dirty="0" sz="1100" spc="5">
                <a:latin typeface="Times New Roman"/>
                <a:cs typeface="Times New Roman"/>
              </a:rPr>
              <a:t>Index for the </a:t>
            </a:r>
            <a:r>
              <a:rPr dirty="0" sz="1100" spc="10">
                <a:latin typeface="Times New Roman"/>
                <a:cs typeface="Times New Roman"/>
              </a:rPr>
              <a:t>next 12 </a:t>
            </a:r>
            <a:r>
              <a:rPr dirty="0" sz="1100" spc="5">
                <a:latin typeface="Times New Roman"/>
                <a:cs typeface="Times New Roman"/>
              </a:rPr>
              <a:t>months through the </a:t>
            </a:r>
            <a:r>
              <a:rPr dirty="0" sz="1100" spc="10">
                <a:latin typeface="Times New Roman"/>
                <a:cs typeface="Times New Roman"/>
              </a:rPr>
              <a:t>end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year. </a:t>
            </a:r>
            <a:r>
              <a:rPr dirty="0" sz="1100" spc="15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April 1, 2004,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5">
                <a:latin typeface="Times New Roman"/>
                <a:cs typeface="Times New Roman"/>
              </a:rPr>
              <a:t>would </a:t>
            </a:r>
            <a:r>
              <a:rPr dirty="0" sz="1100" spc="10">
                <a:latin typeface="Times New Roman"/>
                <a:cs typeface="Times New Roman"/>
              </a:rPr>
              <a:t>use  an </a:t>
            </a:r>
            <a:r>
              <a:rPr dirty="0" sz="1100" spc="5">
                <a:latin typeface="Times New Roman"/>
                <a:cs typeface="Times New Roman"/>
              </a:rPr>
              <a:t>estimate of the </a:t>
            </a:r>
            <a:r>
              <a:rPr dirty="0" sz="1100" spc="10">
                <a:latin typeface="Times New Roman"/>
                <a:cs typeface="Times New Roman"/>
              </a:rPr>
              <a:t>next </a:t>
            </a:r>
            <a:r>
              <a:rPr dirty="0" sz="1100" spc="15">
                <a:latin typeface="Times New Roman"/>
                <a:cs typeface="Times New Roman"/>
              </a:rPr>
              <a:t>12 </a:t>
            </a:r>
            <a:r>
              <a:rPr dirty="0" sz="1100" spc="5">
                <a:latin typeface="Times New Roman"/>
                <a:cs typeface="Times New Roman"/>
              </a:rPr>
              <a:t>month earnings </a:t>
            </a:r>
            <a:r>
              <a:rPr dirty="0" sz="1100" spc="10">
                <a:latin typeface="Times New Roman"/>
                <a:cs typeface="Times New Roman"/>
              </a:rPr>
              <a:t>through </a:t>
            </a:r>
            <a:r>
              <a:rPr dirty="0" sz="1100" spc="5">
                <a:latin typeface="Times New Roman"/>
                <a:cs typeface="Times New Roman"/>
              </a:rPr>
              <a:t>April 1,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2005.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dirty="0" sz="1100" spc="10">
                <a:latin typeface="Times New Roman"/>
                <a:cs typeface="Times New Roman"/>
              </a:rPr>
              <a:t>The Fed </a:t>
            </a:r>
            <a:r>
              <a:rPr dirty="0" sz="1100" spc="5">
                <a:latin typeface="Times New Roman"/>
                <a:cs typeface="Times New Roman"/>
              </a:rPr>
              <a:t>model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10">
                <a:latin typeface="Times New Roman"/>
                <a:cs typeface="Times New Roman"/>
              </a:rPr>
              <a:t>used </a:t>
            </a:r>
            <a:r>
              <a:rPr dirty="0" sz="1100" spc="5">
                <a:latin typeface="Times New Roman"/>
                <a:cs typeface="Times New Roman"/>
              </a:rPr>
              <a:t>to formulate decision rules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following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ways: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530860" marR="172085" indent="-215265">
              <a:lnSpc>
                <a:spcPts val="1300"/>
              </a:lnSpc>
              <a:buFont typeface="Symbol"/>
              <a:buChar char=""/>
              <a:tabLst>
                <a:tab pos="531495" algn="l"/>
              </a:tabLst>
            </a:pPr>
            <a:r>
              <a:rPr dirty="0" sz="1100" spc="10">
                <a:latin typeface="Times New Roman"/>
                <a:cs typeface="Times New Roman"/>
              </a:rPr>
              <a:t>When the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yield on the S&amp;P500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greater than </a:t>
            </a:r>
            <a:r>
              <a:rPr dirty="0" sz="1100" spc="10">
                <a:latin typeface="Times New Roman"/>
                <a:cs typeface="Times New Roman"/>
              </a:rPr>
              <a:t>the 10-year </a:t>
            </a:r>
            <a:r>
              <a:rPr dirty="0" sz="1100" spc="5">
                <a:latin typeface="Times New Roman"/>
                <a:cs typeface="Times New Roman"/>
              </a:rPr>
              <a:t>Treasury yield,  </a:t>
            </a:r>
            <a:r>
              <a:rPr dirty="0" sz="1100" spc="10">
                <a:latin typeface="Times New Roman"/>
                <a:cs typeface="Times New Roman"/>
              </a:rPr>
              <a:t>stocks are relatively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attractive.</a:t>
            </a:r>
            <a:endParaRPr sz="1100">
              <a:latin typeface="Times New Roman"/>
              <a:cs typeface="Times New Roman"/>
            </a:endParaRPr>
          </a:p>
          <a:p>
            <a:pPr algn="just" marL="530860" marR="172720" indent="-215265">
              <a:lnSpc>
                <a:spcPts val="1300"/>
              </a:lnSpc>
              <a:spcBef>
                <a:spcPts val="75"/>
              </a:spcBef>
              <a:buFont typeface="Symbol"/>
              <a:buChar char=""/>
              <a:tabLst>
                <a:tab pos="531495" algn="l"/>
              </a:tabLst>
            </a:pPr>
            <a:r>
              <a:rPr dirty="0" sz="1100" spc="10">
                <a:latin typeface="Times New Roman"/>
                <a:cs typeface="Times New Roman"/>
              </a:rPr>
              <a:t>When the </a:t>
            </a:r>
            <a:r>
              <a:rPr dirty="0" sz="1100" spc="5">
                <a:latin typeface="Times New Roman"/>
                <a:cs typeface="Times New Roman"/>
              </a:rPr>
              <a:t>earnings yield is less </a:t>
            </a:r>
            <a:r>
              <a:rPr dirty="0" sz="1100" spc="10">
                <a:latin typeface="Times New Roman"/>
                <a:cs typeface="Times New Roman"/>
              </a:rPr>
              <a:t>than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10-year </a:t>
            </a:r>
            <a:r>
              <a:rPr dirty="0" sz="1100" spc="5">
                <a:latin typeface="Times New Roman"/>
                <a:cs typeface="Times New Roman"/>
              </a:rPr>
              <a:t>Treasury yield, stocks are relatively  unattractive.</a:t>
            </a:r>
            <a:endParaRPr sz="1100">
              <a:latin typeface="Times New Roman"/>
              <a:cs typeface="Times New Roman"/>
            </a:endParaRPr>
          </a:p>
          <a:p>
            <a:pPr marL="1287145">
              <a:lnSpc>
                <a:spcPct val="100000"/>
              </a:lnSpc>
              <a:spcBef>
                <a:spcPts val="785"/>
              </a:spcBef>
              <a:tabLst>
                <a:tab pos="5265420" algn="l"/>
              </a:tabLst>
            </a:pPr>
            <a:r>
              <a:rPr dirty="0" sz="1100" spc="5">
                <a:latin typeface="Times New Roman"/>
                <a:cs typeface="Times New Roman"/>
              </a:rPr>
              <a:t>(c) Copyrights Virtual University</a:t>
            </a:r>
            <a:r>
              <a:rPr dirty="0" sz="1100" spc="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	95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808" y="406989"/>
            <a:ext cx="5335270" cy="3865879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L="12700" marR="6350">
              <a:lnSpc>
                <a:spcPts val="1300"/>
              </a:lnSpc>
              <a:spcBef>
                <a:spcPts val="190"/>
              </a:spcBef>
              <a:tabLst>
                <a:tab pos="5112385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Anal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5">
                <a:latin typeface="Times New Roman"/>
                <a:cs typeface="Times New Roman"/>
              </a:rPr>
              <a:t>s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</a:t>
            </a:r>
            <a:r>
              <a:rPr dirty="0" sz="1100" spc="15">
                <a:latin typeface="Times New Roman"/>
                <a:cs typeface="Times New Roman"/>
              </a:rPr>
              <a:t>o</a:t>
            </a:r>
            <a:r>
              <a:rPr dirty="0" sz="1100">
                <a:latin typeface="Times New Roman"/>
                <a:cs typeface="Times New Roman"/>
              </a:rPr>
              <a:t>r</a:t>
            </a:r>
            <a:r>
              <a:rPr dirty="0" sz="1100" spc="-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foli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M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</a:t>
            </a:r>
            <a:r>
              <a:rPr dirty="0" sz="1100" spc="15">
                <a:latin typeface="Times New Roman"/>
                <a:cs typeface="Times New Roman"/>
              </a:rPr>
              <a:t>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(F</a:t>
            </a:r>
            <a:r>
              <a:rPr dirty="0" sz="1100" spc="10">
                <a:latin typeface="Times New Roman"/>
                <a:cs typeface="Times New Roman"/>
              </a:rPr>
              <a:t>IN63</a:t>
            </a:r>
            <a:r>
              <a:rPr dirty="0" sz="1100" spc="15">
                <a:latin typeface="Times New Roman"/>
                <a:cs typeface="Times New Roman"/>
              </a:rPr>
              <a:t>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10">
                <a:latin typeface="Times New Roman"/>
                <a:cs typeface="Times New Roman"/>
              </a:rPr>
              <a:t>U  </a:t>
            </a:r>
            <a:r>
              <a:rPr dirty="0" sz="1100" spc="2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alternative </a:t>
            </a:r>
            <a:r>
              <a:rPr dirty="0" sz="1100" spc="10">
                <a:latin typeface="Times New Roman"/>
                <a:cs typeface="Times New Roman"/>
              </a:rPr>
              <a:t>way </a:t>
            </a:r>
            <a:r>
              <a:rPr dirty="0" sz="1100" spc="5">
                <a:latin typeface="Times New Roman"/>
                <a:cs typeface="Times New Roman"/>
              </a:rPr>
              <a:t>to use </a:t>
            </a:r>
            <a:r>
              <a:rPr dirty="0" sz="1100" spc="10">
                <a:latin typeface="Times New Roman"/>
                <a:cs typeface="Times New Roman"/>
              </a:rPr>
              <a:t>the Fed model </a:t>
            </a:r>
            <a:r>
              <a:rPr dirty="0" sz="1100" spc="5">
                <a:latin typeface="Times New Roman"/>
                <a:cs typeface="Times New Roman"/>
              </a:rPr>
              <a:t>is to estimate the “fair </a:t>
            </a:r>
            <a:r>
              <a:rPr dirty="0" sz="1100" spc="10">
                <a:latin typeface="Times New Roman"/>
                <a:cs typeface="Times New Roman"/>
              </a:rPr>
              <a:t>value” </a:t>
            </a:r>
            <a:r>
              <a:rPr dirty="0" sz="1100" spc="5">
                <a:latin typeface="Times New Roman"/>
                <a:cs typeface="Times New Roman"/>
              </a:rPr>
              <a:t>level of </a:t>
            </a:r>
            <a:r>
              <a:rPr dirty="0" sz="1100" spc="10">
                <a:latin typeface="Times New Roman"/>
                <a:cs typeface="Times New Roman"/>
              </a:rPr>
              <a:t>the S&amp;P500  </a:t>
            </a:r>
            <a:r>
              <a:rPr dirty="0" sz="1100" spc="5">
                <a:latin typeface="Times New Roman"/>
                <a:cs typeface="Times New Roman"/>
              </a:rPr>
              <a:t>Index </a:t>
            </a:r>
            <a:r>
              <a:rPr dirty="0" sz="1100" spc="10">
                <a:latin typeface="Times New Roman"/>
                <a:cs typeface="Times New Roman"/>
              </a:rPr>
              <a:t>and compare </a:t>
            </a:r>
            <a:r>
              <a:rPr dirty="0" sz="1100" spc="5">
                <a:latin typeface="Times New Roman"/>
                <a:cs typeface="Times New Roman"/>
              </a:rPr>
              <a:t>it to the actual current </a:t>
            </a:r>
            <a:r>
              <a:rPr dirty="0" sz="1100" spc="10">
                <a:latin typeface="Times New Roman"/>
                <a:cs typeface="Times New Roman"/>
              </a:rPr>
              <a:t>index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value.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Times New Roman"/>
              <a:cs typeface="Times New Roman"/>
            </a:endParaRPr>
          </a:p>
          <a:p>
            <a:pPr marL="442595" marR="5715" indent="-215900">
              <a:lnSpc>
                <a:spcPts val="1300"/>
              </a:lnSpc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If the estimated fair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market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greater than </a:t>
            </a:r>
            <a:r>
              <a:rPr dirty="0" sz="1100" spc="5">
                <a:latin typeface="Times New Roman"/>
                <a:cs typeface="Times New Roman"/>
              </a:rPr>
              <a:t>the current level of the  market, stocks are undervalued.</a:t>
            </a:r>
            <a:endParaRPr sz="1100">
              <a:latin typeface="Times New Roman"/>
              <a:cs typeface="Times New Roman"/>
            </a:endParaRPr>
          </a:p>
          <a:p>
            <a:pPr marL="442595" marR="8255" indent="-215900">
              <a:lnSpc>
                <a:spcPts val="1300"/>
              </a:lnSpc>
              <a:spcBef>
                <a:spcPts val="75"/>
              </a:spcBef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If the estimated fair </a:t>
            </a:r>
            <a:r>
              <a:rPr dirty="0" sz="1100" spc="10">
                <a:latin typeface="Times New Roman"/>
                <a:cs typeface="Times New Roman"/>
              </a:rPr>
              <a:t>value </a:t>
            </a:r>
            <a:r>
              <a:rPr dirty="0" sz="1100" spc="5">
                <a:latin typeface="Times New Roman"/>
                <a:cs typeface="Times New Roman"/>
              </a:rPr>
              <a:t>of the </a:t>
            </a:r>
            <a:r>
              <a:rPr dirty="0" sz="1100" spc="10">
                <a:latin typeface="Times New Roman"/>
                <a:cs typeface="Times New Roman"/>
              </a:rPr>
              <a:t>market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less </a:t>
            </a:r>
            <a:r>
              <a:rPr dirty="0" sz="1100" spc="10">
                <a:latin typeface="Times New Roman"/>
                <a:cs typeface="Times New Roman"/>
              </a:rPr>
              <a:t>than the </a:t>
            </a:r>
            <a:r>
              <a:rPr dirty="0" sz="1100" spc="5">
                <a:latin typeface="Times New Roman"/>
                <a:cs typeface="Times New Roman"/>
              </a:rPr>
              <a:t>current </a:t>
            </a:r>
            <a:r>
              <a:rPr dirty="0" sz="1100" spc="10">
                <a:latin typeface="Times New Roman"/>
                <a:cs typeface="Times New Roman"/>
              </a:rPr>
              <a:t>level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market,  stocks are overvalued.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Symbol"/>
              <a:buChar char="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Finally, note </a:t>
            </a:r>
            <a:r>
              <a:rPr dirty="0" sz="1100" spc="10">
                <a:latin typeface="Times New Roman"/>
                <a:cs typeface="Times New Roman"/>
              </a:rPr>
              <a:t>that the Fed </a:t>
            </a:r>
            <a:r>
              <a:rPr dirty="0" sz="1100" spc="5">
                <a:latin typeface="Times New Roman"/>
                <a:cs typeface="Times New Roman"/>
              </a:rPr>
              <a:t>model implies </a:t>
            </a:r>
            <a:r>
              <a:rPr dirty="0" sz="1100" spc="10">
                <a:latin typeface="Times New Roman"/>
                <a:cs typeface="Times New Roman"/>
              </a:rPr>
              <a:t>that the </a:t>
            </a:r>
            <a:r>
              <a:rPr dirty="0" sz="1100" spc="5">
                <a:latin typeface="Times New Roman"/>
                <a:cs typeface="Times New Roman"/>
              </a:rPr>
              <a:t>reciprocal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on 10-year  Treasuries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estimate of </a:t>
            </a:r>
            <a:r>
              <a:rPr dirty="0" sz="1100" spc="10">
                <a:latin typeface="Times New Roman"/>
                <a:cs typeface="Times New Roman"/>
              </a:rPr>
              <a:t>the S&amp;P500’s equilibrium P/E </a:t>
            </a:r>
            <a:r>
              <a:rPr dirty="0" sz="1100" spc="5">
                <a:latin typeface="Times New Roman"/>
                <a:cs typeface="Times New Roman"/>
              </a:rPr>
              <a:t>ratio. </a:t>
            </a:r>
            <a:r>
              <a:rPr dirty="0" sz="1100" spc="10">
                <a:latin typeface="Times New Roman"/>
                <a:cs typeface="Times New Roman"/>
              </a:rPr>
              <a:t>That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is,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>
                <a:latin typeface="Times New Roman"/>
                <a:cs typeface="Times New Roman"/>
              </a:rPr>
              <a:t>Equilibrium estimate of the </a:t>
            </a:r>
            <a:r>
              <a:rPr dirty="0" sz="1100" spc="10">
                <a:latin typeface="Times New Roman"/>
                <a:cs typeface="Times New Roman"/>
              </a:rPr>
              <a:t>S&amp;P500 P/E </a:t>
            </a:r>
            <a:r>
              <a:rPr dirty="0" sz="1100" spc="5">
                <a:latin typeface="Times New Roman"/>
                <a:cs typeface="Times New Roman"/>
              </a:rPr>
              <a:t>Ratio </a:t>
            </a:r>
            <a:r>
              <a:rPr dirty="0" sz="1100" spc="15">
                <a:latin typeface="Times New Roman"/>
                <a:cs typeface="Times New Roman"/>
              </a:rPr>
              <a:t>= </a:t>
            </a:r>
            <a:r>
              <a:rPr dirty="0" sz="1100" spc="5">
                <a:latin typeface="Times New Roman"/>
                <a:cs typeface="Times New Roman"/>
              </a:rPr>
              <a:t>1/Yield </a:t>
            </a:r>
            <a:r>
              <a:rPr dirty="0" sz="1100" spc="10">
                <a:latin typeface="Times New Roman"/>
                <a:cs typeface="Times New Roman"/>
              </a:rPr>
              <a:t>on 10-year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treasuries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Times New Roman"/>
              <a:cs typeface="Times New Roman"/>
            </a:endParaRPr>
          </a:p>
          <a:p>
            <a:pPr marL="442595" marR="7620" indent="-215900">
              <a:lnSpc>
                <a:spcPts val="1300"/>
              </a:lnSpc>
              <a:spcBef>
                <a:spcPts val="5"/>
              </a:spcBef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5">
                <a:latin typeface="Times New Roman"/>
                <a:cs typeface="Times New Roman"/>
              </a:rPr>
              <a:t>S&amp;P </a:t>
            </a:r>
            <a:r>
              <a:rPr dirty="0" sz="1100" spc="5">
                <a:latin typeface="Times New Roman"/>
                <a:cs typeface="Times New Roman"/>
              </a:rPr>
              <a:t>500’s actual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 is less than the estimated equilibrium </a:t>
            </a:r>
            <a:r>
              <a:rPr dirty="0" sz="1100" spc="15">
                <a:latin typeface="Times New Roman"/>
                <a:cs typeface="Times New Roman"/>
              </a:rPr>
              <a:t>P/E </a:t>
            </a:r>
            <a:r>
              <a:rPr dirty="0" sz="1100">
                <a:latin typeface="Times New Roman"/>
                <a:cs typeface="Times New Roman"/>
              </a:rPr>
              <a:t>ratio,  </a:t>
            </a:r>
            <a:r>
              <a:rPr dirty="0" sz="1100" spc="5">
                <a:latin typeface="Times New Roman"/>
                <a:cs typeface="Times New Roman"/>
              </a:rPr>
              <a:t>equities are relatively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attractive.</a:t>
            </a:r>
            <a:endParaRPr sz="1100">
              <a:latin typeface="Times New Roman"/>
              <a:cs typeface="Times New Roman"/>
            </a:endParaRPr>
          </a:p>
          <a:p>
            <a:pPr marL="443230" marR="5080" indent="-215900">
              <a:lnSpc>
                <a:spcPts val="1300"/>
              </a:lnSpc>
              <a:spcBef>
                <a:spcPts val="75"/>
              </a:spcBef>
              <a:buFont typeface="Symbol"/>
              <a:buChar char=""/>
              <a:tabLst>
                <a:tab pos="442595" algn="l"/>
                <a:tab pos="443230" algn="l"/>
              </a:tabLst>
            </a:pPr>
            <a:r>
              <a:rPr dirty="0" sz="1100" spc="5">
                <a:latin typeface="Times New Roman"/>
                <a:cs typeface="Times New Roman"/>
              </a:rPr>
              <a:t>If the </a:t>
            </a:r>
            <a:r>
              <a:rPr dirty="0" sz="1100" spc="10">
                <a:latin typeface="Times New Roman"/>
                <a:cs typeface="Times New Roman"/>
              </a:rPr>
              <a:t>S&amp;P500’s </a:t>
            </a:r>
            <a:r>
              <a:rPr dirty="0" sz="1100" spc="5">
                <a:latin typeface="Times New Roman"/>
                <a:cs typeface="Times New Roman"/>
              </a:rPr>
              <a:t>actual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ratio is greater </a:t>
            </a:r>
            <a:r>
              <a:rPr dirty="0" sz="1100" spc="10">
                <a:latin typeface="Times New Roman"/>
                <a:cs typeface="Times New Roman"/>
              </a:rPr>
              <a:t>than the estimated equilibrium P/E </a:t>
            </a:r>
            <a:r>
              <a:rPr dirty="0" sz="1100" spc="5">
                <a:latin typeface="Times New Roman"/>
                <a:cs typeface="Times New Roman"/>
              </a:rPr>
              <a:t>ration,  equities are relatively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unattractive.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5" b="1">
                <a:latin typeface="Times New Roman"/>
                <a:cs typeface="Times New Roman"/>
              </a:rPr>
              <a:t>Potential </a:t>
            </a:r>
            <a:r>
              <a:rPr dirty="0" sz="1100" spc="10" b="1">
                <a:latin typeface="Times New Roman"/>
                <a:cs typeface="Times New Roman"/>
              </a:rPr>
              <a:t>Problems </a:t>
            </a:r>
            <a:r>
              <a:rPr dirty="0" sz="1100" spc="5" b="1">
                <a:latin typeface="Times New Roman"/>
                <a:cs typeface="Times New Roman"/>
              </a:rPr>
              <a:t>with the </a:t>
            </a:r>
            <a:r>
              <a:rPr dirty="0" sz="1100" spc="10" b="1">
                <a:latin typeface="Times New Roman"/>
                <a:cs typeface="Times New Roman"/>
              </a:rPr>
              <a:t>Fed</a:t>
            </a:r>
            <a:r>
              <a:rPr dirty="0" sz="1100" spc="2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Model: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715">
              <a:lnSpc>
                <a:spcPts val="13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Fed Model has the great </a:t>
            </a:r>
            <a:r>
              <a:rPr dirty="0" sz="1100" spc="5">
                <a:latin typeface="Times New Roman"/>
                <a:cs typeface="Times New Roman"/>
              </a:rPr>
              <a:t>virtue of simplicity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has </a:t>
            </a:r>
            <a:r>
              <a:rPr dirty="0" sz="1100" spc="10">
                <a:latin typeface="Times New Roman"/>
                <a:cs typeface="Times New Roman"/>
              </a:rPr>
              <a:t>given some useful </a:t>
            </a:r>
            <a:r>
              <a:rPr dirty="0" sz="1100" spc="5">
                <a:latin typeface="Times New Roman"/>
                <a:cs typeface="Times New Roman"/>
              </a:rPr>
              <a:t>signals, but it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10">
                <a:latin typeface="Times New Roman"/>
                <a:cs typeface="Times New Roman"/>
              </a:rPr>
              <a:t>not without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problems and limitations, which are important to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note.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86" y="9438193"/>
            <a:ext cx="26174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68595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96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218692" y="5558871"/>
            <a:ext cx="13462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2.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18692" y="4405205"/>
            <a:ext cx="5120005" cy="234124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227965" marR="5080" indent="-215900">
              <a:lnSpc>
                <a:spcPct val="98300"/>
              </a:lnSpc>
              <a:spcBef>
                <a:spcPts val="150"/>
              </a:spcBef>
            </a:pPr>
            <a:r>
              <a:rPr dirty="0" sz="1100" spc="10">
                <a:latin typeface="Times New Roman"/>
                <a:cs typeface="Times New Roman"/>
              </a:rPr>
              <a:t>1. As </a:t>
            </a:r>
            <a:r>
              <a:rPr dirty="0" sz="1100" spc="5">
                <a:latin typeface="Times New Roman"/>
                <a:cs typeface="Times New Roman"/>
              </a:rPr>
              <a:t>noted </a:t>
            </a:r>
            <a:r>
              <a:rPr dirty="0" sz="1100" spc="10">
                <a:latin typeface="Times New Roman"/>
                <a:cs typeface="Times New Roman"/>
              </a:rPr>
              <a:t>above,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model implies a </a:t>
            </a:r>
            <a:r>
              <a:rPr dirty="0" sz="1100" spc="5">
                <a:latin typeface="Times New Roman"/>
                <a:cs typeface="Times New Roman"/>
              </a:rPr>
              <a:t>linear relationship </a:t>
            </a:r>
            <a:r>
              <a:rPr dirty="0" sz="1100" spc="10">
                <a:latin typeface="Times New Roman"/>
                <a:cs typeface="Times New Roman"/>
              </a:rPr>
              <a:t>between the </a:t>
            </a:r>
            <a:r>
              <a:rPr dirty="0" sz="1100" spc="5">
                <a:latin typeface="Times New Roman"/>
                <a:cs typeface="Times New Roman"/>
              </a:rPr>
              <a:t>reciprocal of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Treasury </a:t>
            </a:r>
            <a:r>
              <a:rPr dirty="0" sz="1100" spc="10">
                <a:latin typeface="Times New Roman"/>
                <a:cs typeface="Times New Roman"/>
              </a:rPr>
              <a:t>bond yield and the </a:t>
            </a:r>
            <a:r>
              <a:rPr dirty="0" sz="1100" spc="5">
                <a:latin typeface="Times New Roman"/>
                <a:cs typeface="Times New Roman"/>
              </a:rPr>
              <a:t>estimated </a:t>
            </a:r>
            <a:r>
              <a:rPr dirty="0" sz="1100" spc="10">
                <a:latin typeface="Times New Roman"/>
                <a:cs typeface="Times New Roman"/>
              </a:rPr>
              <a:t>equilibrium P/E </a:t>
            </a:r>
            <a:r>
              <a:rPr dirty="0" sz="1100" spc="5">
                <a:latin typeface="Times New Roman"/>
                <a:cs typeface="Times New Roman"/>
              </a:rPr>
              <a:t>ratio. This </a:t>
            </a:r>
            <a:r>
              <a:rPr dirty="0" sz="1100" spc="10">
                <a:latin typeface="Times New Roman"/>
                <a:cs typeface="Times New Roman"/>
              </a:rPr>
              <a:t>means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with a  </a:t>
            </a:r>
            <a:r>
              <a:rPr dirty="0" sz="1100" spc="5">
                <a:latin typeface="Times New Roman"/>
                <a:cs typeface="Times New Roman"/>
              </a:rPr>
              <a:t>Treasury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bond yield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4 </a:t>
            </a:r>
            <a:r>
              <a:rPr dirty="0" sz="1100" spc="5">
                <a:latin typeface="Times New Roman"/>
                <a:cs typeface="Times New Roman"/>
              </a:rPr>
              <a:t>percent,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predicted </a:t>
            </a:r>
            <a:r>
              <a:rPr dirty="0" sz="1100" spc="10">
                <a:latin typeface="Times New Roman"/>
                <a:cs typeface="Times New Roman"/>
              </a:rPr>
              <a:t>equilibrium P/E </a:t>
            </a:r>
            <a:r>
              <a:rPr dirty="0" sz="1100" spc="5">
                <a:latin typeface="Times New Roman"/>
                <a:cs typeface="Times New Roman"/>
              </a:rPr>
              <a:t>ratio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25.  However, </a:t>
            </a:r>
            <a:r>
              <a:rPr dirty="0" sz="1100" spc="5">
                <a:latin typeface="Times New Roman"/>
                <a:cs typeface="Times New Roman"/>
              </a:rPr>
              <a:t>with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Treasury </a:t>
            </a:r>
            <a:r>
              <a:rPr dirty="0" sz="1100" spc="10">
                <a:latin typeface="Times New Roman"/>
                <a:cs typeface="Times New Roman"/>
              </a:rPr>
              <a:t>bond </a:t>
            </a:r>
            <a:r>
              <a:rPr dirty="0" sz="1100" spc="5">
                <a:latin typeface="Times New Roman"/>
                <a:cs typeface="Times New Roman"/>
              </a:rPr>
              <a:t>yield of </a:t>
            </a:r>
            <a:r>
              <a:rPr dirty="0" sz="1100" spc="10">
                <a:latin typeface="Times New Roman"/>
                <a:cs typeface="Times New Roman"/>
              </a:rPr>
              <a:t>2 </a:t>
            </a:r>
            <a:r>
              <a:rPr dirty="0" sz="1100" spc="5">
                <a:latin typeface="Times New Roman"/>
                <a:cs typeface="Times New Roman"/>
              </a:rPr>
              <a:t>percent, predicted </a:t>
            </a:r>
            <a:r>
              <a:rPr dirty="0" sz="1100" spc="10">
                <a:latin typeface="Times New Roman"/>
                <a:cs typeface="Times New Roman"/>
              </a:rPr>
              <a:t>P/E </a:t>
            </a:r>
            <a:r>
              <a:rPr dirty="0" sz="1100" spc="5">
                <a:latin typeface="Times New Roman"/>
                <a:cs typeface="Times New Roman"/>
              </a:rPr>
              <a:t>is 50,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at </a:t>
            </a:r>
            <a:r>
              <a:rPr dirty="0" sz="1100" spc="10">
                <a:latin typeface="Times New Roman"/>
                <a:cs typeface="Times New Roman"/>
              </a:rPr>
              <a:t>1  </a:t>
            </a:r>
            <a:r>
              <a:rPr dirty="0" sz="1100" spc="5">
                <a:latin typeface="Times New Roman"/>
                <a:cs typeface="Times New Roman"/>
              </a:rPr>
              <a:t>percent it is </a:t>
            </a:r>
            <a:r>
              <a:rPr dirty="0" sz="1100" spc="10">
                <a:latin typeface="Times New Roman"/>
                <a:cs typeface="Times New Roman"/>
              </a:rPr>
              <a:t>100. </a:t>
            </a:r>
            <a:r>
              <a:rPr dirty="0" sz="1100" spc="5">
                <a:latin typeface="Times New Roman"/>
                <a:cs typeface="Times New Roman"/>
              </a:rPr>
              <a:t>Therefore, it is </a:t>
            </a:r>
            <a:r>
              <a:rPr dirty="0" sz="1100" spc="10">
                <a:latin typeface="Times New Roman"/>
                <a:cs typeface="Times New Roman"/>
              </a:rPr>
              <a:t>highly </a:t>
            </a:r>
            <a:r>
              <a:rPr dirty="0" sz="1100" spc="5">
                <a:latin typeface="Times New Roman"/>
                <a:cs typeface="Times New Roman"/>
              </a:rPr>
              <a:t>probable that </a:t>
            </a:r>
            <a:r>
              <a:rPr dirty="0" sz="1100" spc="10">
                <a:latin typeface="Times New Roman"/>
                <a:cs typeface="Times New Roman"/>
              </a:rPr>
              <a:t>the Fed model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5">
                <a:latin typeface="Times New Roman"/>
                <a:cs typeface="Times New Roman"/>
              </a:rPr>
              <a:t>as reliable 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interest rates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are unusually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low, because the </a:t>
            </a:r>
            <a:r>
              <a:rPr dirty="0" sz="1100" spc="5">
                <a:latin typeface="Times New Roman"/>
                <a:cs typeface="Times New Roman"/>
              </a:rPr>
              <a:t>implied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linear relationship  overstates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estimated </a:t>
            </a:r>
            <a:r>
              <a:rPr dirty="0" sz="1100" spc="10">
                <a:latin typeface="Times New Roman"/>
                <a:cs typeface="Times New Roman"/>
              </a:rPr>
              <a:t>equilibrium P/E</a:t>
            </a:r>
            <a:r>
              <a:rPr dirty="0" sz="1100">
                <a:latin typeface="Times New Roman"/>
                <a:cs typeface="Times New Roman"/>
              </a:rPr>
              <a:t> ratio.</a:t>
            </a:r>
            <a:endParaRPr sz="1100">
              <a:latin typeface="Times New Roman"/>
              <a:cs typeface="Times New Roman"/>
            </a:endParaRPr>
          </a:p>
          <a:p>
            <a:pPr algn="just" marL="227965">
              <a:lnSpc>
                <a:spcPts val="1285"/>
              </a:lnSpc>
            </a:pPr>
            <a:r>
              <a:rPr dirty="0" sz="1100" spc="10">
                <a:latin typeface="Times New Roman"/>
                <a:cs typeface="Times New Roman"/>
              </a:rPr>
              <a:t>The model </a:t>
            </a:r>
            <a:r>
              <a:rPr dirty="0" sz="1100" spc="5">
                <a:latin typeface="Times New Roman"/>
                <a:cs typeface="Times New Roman"/>
              </a:rPr>
              <a:t>relies </a:t>
            </a:r>
            <a:r>
              <a:rPr dirty="0" sz="1100" spc="10">
                <a:latin typeface="Times New Roman"/>
                <a:cs typeface="Times New Roman"/>
              </a:rPr>
              <a:t>on the </a:t>
            </a:r>
            <a:r>
              <a:rPr dirty="0" sz="1100" spc="5">
                <a:latin typeface="Times New Roman"/>
                <a:cs typeface="Times New Roman"/>
              </a:rPr>
              <a:t>estimated earnings </a:t>
            </a:r>
            <a:r>
              <a:rPr dirty="0" sz="1100" spc="10">
                <a:latin typeface="Times New Roman"/>
                <a:cs typeface="Times New Roman"/>
              </a:rPr>
              <a:t>for the </a:t>
            </a:r>
            <a:r>
              <a:rPr dirty="0" sz="1100" spc="15">
                <a:latin typeface="Times New Roman"/>
                <a:cs typeface="Times New Roman"/>
              </a:rPr>
              <a:t>S&amp;P500 </a:t>
            </a:r>
            <a:r>
              <a:rPr dirty="0" sz="1100" spc="10">
                <a:latin typeface="Times New Roman"/>
                <a:cs typeface="Times New Roman"/>
              </a:rPr>
              <a:t>Index 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next</a:t>
            </a:r>
            <a:r>
              <a:rPr dirty="0" sz="1100" spc="2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12</a:t>
            </a:r>
            <a:endParaRPr sz="1100">
              <a:latin typeface="Times New Roman"/>
              <a:cs typeface="Times New Roman"/>
            </a:endParaRPr>
          </a:p>
          <a:p>
            <a:pPr algn="just" marL="227965" marR="5080">
              <a:lnSpc>
                <a:spcPct val="98400"/>
              </a:lnSpc>
              <a:spcBef>
                <a:spcPts val="10"/>
              </a:spcBef>
            </a:pPr>
            <a:r>
              <a:rPr dirty="0" sz="1100" spc="10">
                <a:latin typeface="Times New Roman"/>
                <a:cs typeface="Times New Roman"/>
              </a:rPr>
              <a:t>months. There are different </a:t>
            </a:r>
            <a:r>
              <a:rPr dirty="0" sz="1100" spc="5">
                <a:latin typeface="Times New Roman"/>
                <a:cs typeface="Times New Roman"/>
              </a:rPr>
              <a:t>estimates of this </a:t>
            </a:r>
            <a:r>
              <a:rPr dirty="0" sz="1100" spc="10">
                <a:latin typeface="Times New Roman"/>
                <a:cs typeface="Times New Roman"/>
              </a:rPr>
              <a:t>number, involving top-down, </a:t>
            </a:r>
            <a:r>
              <a:rPr dirty="0" sz="1100" spc="5">
                <a:latin typeface="Times New Roman"/>
                <a:cs typeface="Times New Roman"/>
              </a:rPr>
              <a:t>bottom-  </a:t>
            </a:r>
            <a:r>
              <a:rPr dirty="0" sz="1100" spc="10">
                <a:latin typeface="Times New Roman"/>
                <a:cs typeface="Times New Roman"/>
              </a:rPr>
              <a:t>up and S&amp;P’s </a:t>
            </a:r>
            <a:r>
              <a:rPr dirty="0" sz="1100" spc="5">
                <a:latin typeface="Times New Roman"/>
                <a:cs typeface="Times New Roman"/>
              </a:rPr>
              <a:t>core earnings, </a:t>
            </a:r>
            <a:r>
              <a:rPr dirty="0" sz="1100" spc="10">
                <a:latin typeface="Times New Roman"/>
                <a:cs typeface="Times New Roman"/>
              </a:rPr>
              <a:t>and they </a:t>
            </a:r>
            <a:r>
              <a:rPr dirty="0" sz="1100" spc="5">
                <a:latin typeface="Times New Roman"/>
                <a:cs typeface="Times New Roman"/>
              </a:rPr>
              <a:t>are revised often. Therefore,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5">
                <a:latin typeface="Times New Roman"/>
                <a:cs typeface="Times New Roman"/>
              </a:rPr>
              <a:t>is difficult to  </a:t>
            </a:r>
            <a:r>
              <a:rPr dirty="0" sz="1100" spc="10">
                <a:latin typeface="Times New Roman"/>
                <a:cs typeface="Times New Roman"/>
              </a:rPr>
              <a:t>determine </a:t>
            </a:r>
            <a:r>
              <a:rPr dirty="0" sz="1100" spc="5">
                <a:latin typeface="Times New Roman"/>
                <a:cs typeface="Times New Roman"/>
              </a:rPr>
              <a:t>exactly </a:t>
            </a:r>
            <a:r>
              <a:rPr dirty="0" sz="1100" spc="10">
                <a:latin typeface="Times New Roman"/>
                <a:cs typeface="Times New Roman"/>
              </a:rPr>
              <a:t>which number </a:t>
            </a:r>
            <a:r>
              <a:rPr dirty="0" sz="1100" spc="5">
                <a:latin typeface="Times New Roman"/>
                <a:cs typeface="Times New Roman"/>
              </a:rPr>
              <a:t>to use at </a:t>
            </a:r>
            <a:r>
              <a:rPr dirty="0" sz="1100" spc="10">
                <a:latin typeface="Times New Roman"/>
                <a:cs typeface="Times New Roman"/>
              </a:rPr>
              <a:t>any </a:t>
            </a:r>
            <a:r>
              <a:rPr dirty="0" sz="1100" spc="5">
                <a:latin typeface="Times New Roman"/>
                <a:cs typeface="Times New Roman"/>
              </a:rPr>
              <a:t>given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 algn="just" marL="227965" marR="5080" indent="-215900">
              <a:lnSpc>
                <a:spcPts val="1300"/>
              </a:lnSpc>
              <a:spcBef>
                <a:spcPts val="40"/>
              </a:spcBef>
            </a:pPr>
            <a:r>
              <a:rPr dirty="0" sz="1100" spc="10">
                <a:latin typeface="Times New Roman"/>
                <a:cs typeface="Times New Roman"/>
              </a:rPr>
              <a:t>3. The model </a:t>
            </a:r>
            <a:r>
              <a:rPr dirty="0" sz="1100" spc="5">
                <a:latin typeface="Times New Roman"/>
                <a:cs typeface="Times New Roman"/>
              </a:rPr>
              <a:t>is derived </a:t>
            </a:r>
            <a:r>
              <a:rPr dirty="0" sz="1100" spc="10">
                <a:latin typeface="Times New Roman"/>
                <a:cs typeface="Times New Roman"/>
              </a:rPr>
              <a:t>by assuming </a:t>
            </a:r>
            <a:r>
              <a:rPr dirty="0" sz="1100" spc="5">
                <a:latin typeface="Times New Roman"/>
                <a:cs typeface="Times New Roman"/>
              </a:rPr>
              <a:t>that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yield </a:t>
            </a:r>
            <a:r>
              <a:rPr dirty="0" sz="1100" spc="10">
                <a:latin typeface="Times New Roman"/>
                <a:cs typeface="Times New Roman"/>
              </a:rPr>
              <a:t>on 10-year </a:t>
            </a:r>
            <a:r>
              <a:rPr dirty="0" sz="1100" spc="5">
                <a:latin typeface="Times New Roman"/>
                <a:cs typeface="Times New Roman"/>
              </a:rPr>
              <a:t>treasuries can </a:t>
            </a:r>
            <a:r>
              <a:rPr dirty="0" sz="1100" spc="15">
                <a:latin typeface="Times New Roman"/>
                <a:cs typeface="Times New Roman"/>
              </a:rPr>
              <a:t>be  </a:t>
            </a:r>
            <a:r>
              <a:rPr dirty="0" sz="1100" spc="5">
                <a:latin typeface="Times New Roman"/>
                <a:cs typeface="Times New Roman"/>
              </a:rPr>
              <a:t>substituted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the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required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rate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return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on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equities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and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for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return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on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equity</a:t>
            </a:r>
            <a:r>
              <a:rPr dirty="0" sz="1100" spc="7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on</a:t>
            </a:r>
            <a:endParaRPr sz="1100">
              <a:latin typeface="Times New Roman"/>
              <a:cs typeface="Times New Roman"/>
            </a:endParaRPr>
          </a:p>
          <a:p>
            <a:pPr algn="just" marL="227965">
              <a:lnSpc>
                <a:spcPts val="1260"/>
              </a:lnSpc>
            </a:pPr>
            <a:r>
              <a:rPr dirty="0" sz="1100" spc="10">
                <a:latin typeface="Times New Roman"/>
                <a:cs typeface="Times New Roman"/>
              </a:rPr>
              <a:t>the S&amp;P500 </a:t>
            </a:r>
            <a:r>
              <a:rPr dirty="0" sz="1100" spc="5">
                <a:latin typeface="Times New Roman"/>
                <a:cs typeface="Times New Roman"/>
              </a:rPr>
              <a:t>Index. </a:t>
            </a:r>
            <a:r>
              <a:rPr dirty="0" sz="1100" spc="10">
                <a:latin typeface="Times New Roman"/>
                <a:cs typeface="Times New Roman"/>
              </a:rPr>
              <a:t>Historically, </a:t>
            </a:r>
            <a:r>
              <a:rPr dirty="0" sz="1100" spc="5">
                <a:latin typeface="Times New Roman"/>
                <a:cs typeface="Times New Roman"/>
              </a:rPr>
              <a:t>this has often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been </a:t>
            </a:r>
            <a:r>
              <a:rPr dirty="0" sz="1100" spc="10">
                <a:latin typeface="Times New Roman"/>
                <a:cs typeface="Times New Roman"/>
              </a:rPr>
              <a:t>the</a:t>
            </a:r>
            <a:r>
              <a:rPr dirty="0" sz="1100" spc="-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case.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3808" y="6877904"/>
            <a:ext cx="5335905" cy="69342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5080">
              <a:lnSpc>
                <a:spcPct val="98500"/>
              </a:lnSpc>
              <a:spcBef>
                <a:spcPts val="150"/>
              </a:spcBef>
            </a:pPr>
            <a:r>
              <a:rPr dirty="0" sz="1100" spc="5">
                <a:latin typeface="Times New Roman"/>
                <a:cs typeface="Times New Roman"/>
              </a:rPr>
              <a:t>In conclusion, the </a:t>
            </a:r>
            <a:r>
              <a:rPr dirty="0" sz="1100" spc="10">
                <a:latin typeface="Times New Roman"/>
                <a:cs typeface="Times New Roman"/>
              </a:rPr>
              <a:t>Fed model may </a:t>
            </a:r>
            <a:r>
              <a:rPr dirty="0" sz="1100" spc="5">
                <a:latin typeface="Times New Roman"/>
                <a:cs typeface="Times New Roman"/>
              </a:rPr>
              <a:t>offer some </a:t>
            </a:r>
            <a:r>
              <a:rPr dirty="0" sz="1100" spc="10">
                <a:latin typeface="Times New Roman"/>
                <a:cs typeface="Times New Roman"/>
              </a:rPr>
              <a:t>valuable </a:t>
            </a:r>
            <a:r>
              <a:rPr dirty="0" sz="1100" spc="5">
                <a:latin typeface="Times New Roman"/>
                <a:cs typeface="Times New Roman"/>
              </a:rPr>
              <a:t>insights to investors trying to  forecast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direction of the stock market, but the </a:t>
            </a:r>
            <a:r>
              <a:rPr dirty="0" sz="1100" spc="10">
                <a:latin typeface="Times New Roman"/>
                <a:cs typeface="Times New Roman"/>
              </a:rPr>
              <a:t>model </a:t>
            </a:r>
            <a:r>
              <a:rPr dirty="0" sz="1100" spc="5">
                <a:latin typeface="Times New Roman"/>
                <a:cs typeface="Times New Roman"/>
              </a:rPr>
              <a:t>should </a:t>
            </a:r>
            <a:r>
              <a:rPr dirty="0" sz="1100" spc="10">
                <a:latin typeface="Times New Roman"/>
                <a:cs typeface="Times New Roman"/>
              </a:rPr>
              <a:t>be used with </a:t>
            </a:r>
            <a:r>
              <a:rPr dirty="0" sz="1100" spc="5">
                <a:latin typeface="Times New Roman"/>
                <a:cs typeface="Times New Roman"/>
              </a:rPr>
              <a:t>care. </a:t>
            </a:r>
            <a:r>
              <a:rPr dirty="0" sz="1100" spc="10">
                <a:latin typeface="Times New Roman"/>
                <a:cs typeface="Times New Roman"/>
              </a:rPr>
              <a:t>It 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by no means a simple </a:t>
            </a:r>
            <a:r>
              <a:rPr dirty="0" sz="1100" spc="5">
                <a:latin typeface="Times New Roman"/>
                <a:cs typeface="Times New Roman"/>
              </a:rPr>
              <a:t>solution </a:t>
            </a:r>
            <a:r>
              <a:rPr dirty="0" sz="1100" spc="10">
                <a:latin typeface="Times New Roman"/>
                <a:cs typeface="Times New Roman"/>
              </a:rPr>
              <a:t>to the </a:t>
            </a:r>
            <a:r>
              <a:rPr dirty="0" sz="1100" spc="5">
                <a:latin typeface="Times New Roman"/>
                <a:cs typeface="Times New Roman"/>
              </a:rPr>
              <a:t>forecasting problem, </a:t>
            </a:r>
            <a:r>
              <a:rPr dirty="0" sz="1100" spc="10">
                <a:latin typeface="Times New Roman"/>
                <a:cs typeface="Times New Roman"/>
              </a:rPr>
              <a:t>and could </a:t>
            </a:r>
            <a:r>
              <a:rPr dirty="0" sz="1100" spc="5">
                <a:latin typeface="Times New Roman"/>
                <a:cs typeface="Times New Roman"/>
              </a:rPr>
              <a:t>easily mislead  investors, particularly </a:t>
            </a:r>
            <a:r>
              <a:rPr dirty="0" sz="1100" spc="10">
                <a:latin typeface="Times New Roman"/>
                <a:cs typeface="Times New Roman"/>
              </a:rPr>
              <a:t>when </a:t>
            </a:r>
            <a:r>
              <a:rPr dirty="0" sz="1100" spc="5">
                <a:latin typeface="Times New Roman"/>
                <a:cs typeface="Times New Roman"/>
              </a:rPr>
              <a:t>interest rates </a:t>
            </a:r>
            <a:r>
              <a:rPr dirty="0" sz="1100" spc="10">
                <a:latin typeface="Times New Roman"/>
                <a:cs typeface="Times New Roman"/>
              </a:rPr>
              <a:t>are </a:t>
            </a:r>
            <a:r>
              <a:rPr dirty="0" sz="1100" spc="5">
                <a:latin typeface="Times New Roman"/>
                <a:cs typeface="Times New Roman"/>
              </a:rPr>
              <a:t>unusually</a:t>
            </a:r>
            <a:r>
              <a:rPr dirty="0" sz="1100" spc="2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low.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4338" y="406989"/>
            <a:ext cx="325564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0">
                <a:latin typeface="Times New Roman"/>
                <a:cs typeface="Times New Roman"/>
              </a:rPr>
              <a:t>Investment 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3963" y="406989"/>
            <a:ext cx="2324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15">
                <a:latin typeface="Times New Roman"/>
                <a:cs typeface="Times New Roman"/>
              </a:rPr>
              <a:t>VU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97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434338" y="572391"/>
            <a:ext cx="5344160" cy="84410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14604">
              <a:lnSpc>
                <a:spcPct val="100000"/>
              </a:lnSpc>
              <a:spcBef>
                <a:spcPts val="125"/>
              </a:spcBef>
            </a:pPr>
            <a:r>
              <a:rPr dirty="0" sz="1100" spc="10" b="1">
                <a:latin typeface="Times New Roman"/>
                <a:cs typeface="Times New Roman"/>
              </a:rPr>
              <a:t>Lesson #</a:t>
            </a:r>
            <a:r>
              <a:rPr dirty="0" sz="1100" spc="-90" b="1">
                <a:latin typeface="Times New Roman"/>
                <a:cs typeface="Times New Roman"/>
              </a:rPr>
              <a:t> </a:t>
            </a:r>
            <a:r>
              <a:rPr dirty="0" sz="1100" spc="15" b="1">
                <a:latin typeface="Times New Roman"/>
                <a:cs typeface="Times New Roman"/>
              </a:rPr>
              <a:t>15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ctr" marR="381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SECTOR AND INDUSTRY</a:t>
            </a:r>
            <a:r>
              <a:rPr dirty="0" sz="1100" spc="-1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ANALYSIS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0" b="1">
                <a:latin typeface="Times New Roman"/>
                <a:cs typeface="Times New Roman"/>
              </a:rPr>
              <a:t>The Importance </a:t>
            </a:r>
            <a:r>
              <a:rPr dirty="0" sz="1100" spc="5" b="1">
                <a:latin typeface="Times New Roman"/>
                <a:cs typeface="Times New Roman"/>
              </a:rPr>
              <a:t>of Industry/Sector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5" b="1">
                <a:latin typeface="Times New Roman"/>
                <a:cs typeface="Times New Roman"/>
              </a:rPr>
              <a:t>Why </a:t>
            </a:r>
            <a:r>
              <a:rPr dirty="0" sz="1100" spc="10" b="1">
                <a:latin typeface="Times New Roman"/>
                <a:cs typeface="Times New Roman"/>
              </a:rPr>
              <a:t>Industry Analysis </a:t>
            </a:r>
            <a:r>
              <a:rPr dirty="0" sz="1100" spc="5" b="1">
                <a:latin typeface="Times New Roman"/>
                <a:cs typeface="Times New Roman"/>
              </a:rPr>
              <a:t>Is </a:t>
            </a:r>
            <a:r>
              <a:rPr dirty="0" sz="1100" spc="10" b="1">
                <a:latin typeface="Times New Roman"/>
                <a:cs typeface="Times New Roman"/>
              </a:rPr>
              <a:t>Important Over </a:t>
            </a:r>
            <a:r>
              <a:rPr dirty="0" sz="1100" spc="15" b="1">
                <a:latin typeface="Times New Roman"/>
                <a:cs typeface="Times New Roman"/>
              </a:rPr>
              <a:t>The </a:t>
            </a:r>
            <a:r>
              <a:rPr dirty="0" sz="1100" spc="10" b="1">
                <a:latin typeface="Times New Roman"/>
                <a:cs typeface="Times New Roman"/>
              </a:rPr>
              <a:t>Long</a:t>
            </a:r>
            <a:r>
              <a:rPr dirty="0" sz="1100" spc="-4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Run: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</a:pPr>
            <a:r>
              <a:rPr dirty="0" sz="1100" spc="-35">
                <a:latin typeface="Times New Roman"/>
                <a:cs typeface="Times New Roman"/>
              </a:rPr>
              <a:t>Sector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and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industry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analysis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important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to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investor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success,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because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over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long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run,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very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significant  differences </a:t>
            </a:r>
            <a:r>
              <a:rPr dirty="0" sz="1100" spc="-35">
                <a:latin typeface="Times New Roman"/>
                <a:cs typeface="Times New Roman"/>
              </a:rPr>
              <a:t>occur </a:t>
            </a:r>
            <a:r>
              <a:rPr dirty="0" sz="1100" spc="-15">
                <a:latin typeface="Times New Roman"/>
                <a:cs typeface="Times New Roman"/>
              </a:rPr>
              <a:t>in </a:t>
            </a:r>
            <a:r>
              <a:rPr dirty="0" sz="1100" spc="-40">
                <a:latin typeface="Times New Roman"/>
                <a:cs typeface="Times New Roman"/>
              </a:rPr>
              <a:t>the-performance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-40">
                <a:latin typeface="Times New Roman"/>
                <a:cs typeface="Times New Roman"/>
              </a:rPr>
              <a:t>industries </a:t>
            </a:r>
            <a:r>
              <a:rPr dirty="0" sz="1100" spc="-25">
                <a:latin typeface="Times New Roman"/>
                <a:cs typeface="Times New Roman"/>
              </a:rPr>
              <a:t>and </a:t>
            </a:r>
            <a:r>
              <a:rPr dirty="0" sz="1100" spc="-35">
                <a:latin typeface="Times New Roman"/>
                <a:cs typeface="Times New Roman"/>
              </a:rPr>
              <a:t>major economic </a:t>
            </a:r>
            <a:r>
              <a:rPr dirty="0" sz="1100" spc="-45">
                <a:latin typeface="Times New Roman"/>
                <a:cs typeface="Times New Roman"/>
              </a:rPr>
              <a:t>sectors </a:t>
            </a:r>
            <a:r>
              <a:rPr dirty="0" sz="1100" spc="-25">
                <a:latin typeface="Times New Roman"/>
                <a:cs typeface="Times New Roman"/>
              </a:rPr>
              <a:t>of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45">
                <a:latin typeface="Times New Roman"/>
                <a:cs typeface="Times New Roman"/>
              </a:rPr>
              <a:t>economy. </a:t>
            </a:r>
            <a:r>
              <a:rPr dirty="0" sz="1100" spc="-20">
                <a:latin typeface="Times New Roman"/>
                <a:cs typeface="Times New Roman"/>
              </a:rPr>
              <a:t>To </a:t>
            </a:r>
            <a:r>
              <a:rPr dirty="0" sz="1100" spc="-30">
                <a:latin typeface="Times New Roman"/>
                <a:cs typeface="Times New Roman"/>
              </a:rPr>
              <a:t>see  </a:t>
            </a:r>
            <a:r>
              <a:rPr dirty="0" sz="1100" spc="-45" i="1">
                <a:latin typeface="Times New Roman"/>
                <a:cs typeface="Times New Roman"/>
              </a:rPr>
              <a:t>this, </a:t>
            </a:r>
            <a:r>
              <a:rPr dirty="0" sz="1100" spc="-20">
                <a:latin typeface="Times New Roman"/>
                <a:cs typeface="Times New Roman"/>
              </a:rPr>
              <a:t>we </a:t>
            </a:r>
            <a:r>
              <a:rPr dirty="0" sz="1100" spc="-40">
                <a:latin typeface="Times New Roman"/>
                <a:cs typeface="Times New Roman"/>
              </a:rPr>
              <a:t>will examine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50">
                <a:latin typeface="Times New Roman"/>
                <a:cs typeface="Times New Roman"/>
              </a:rPr>
              <a:t>performance </a:t>
            </a:r>
            <a:r>
              <a:rPr dirty="0" sz="1100" spc="-25">
                <a:latin typeface="Times New Roman"/>
                <a:cs typeface="Times New Roman"/>
              </a:rPr>
              <a:t>of </a:t>
            </a:r>
            <a:r>
              <a:rPr dirty="0" sz="1100" spc="-45">
                <a:latin typeface="Times New Roman"/>
                <a:cs typeface="Times New Roman"/>
              </a:rPr>
              <a:t>industry groups </a:t>
            </a:r>
            <a:r>
              <a:rPr dirty="0" sz="1100" spc="-35">
                <a:latin typeface="Times New Roman"/>
                <a:cs typeface="Times New Roman"/>
              </a:rPr>
              <a:t>over </a:t>
            </a:r>
            <a:r>
              <a:rPr dirty="0" sz="1100" spc="-30">
                <a:latin typeface="Times New Roman"/>
                <a:cs typeface="Times New Roman"/>
              </a:rPr>
              <a:t>long </a:t>
            </a:r>
            <a:r>
              <a:rPr dirty="0" sz="1100" spc="-40">
                <a:latin typeface="Times New Roman"/>
                <a:cs typeface="Times New Roman"/>
              </a:rPr>
              <a:t>periods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-35">
                <a:latin typeface="Times New Roman"/>
                <a:cs typeface="Times New Roman"/>
              </a:rPr>
              <a:t>time using </a:t>
            </a:r>
            <a:r>
              <a:rPr dirty="0" sz="1100" spc="-40">
                <a:latin typeface="Times New Roman"/>
                <a:cs typeface="Times New Roman"/>
              </a:rPr>
              <a:t>price indexes  </a:t>
            </a:r>
            <a:r>
              <a:rPr dirty="0" sz="1100" spc="-30">
                <a:latin typeface="Times New Roman"/>
                <a:cs typeface="Times New Roman"/>
              </a:rPr>
              <a:t>for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industries.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-40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-35">
                <a:latin typeface="Times New Roman"/>
                <a:cs typeface="Times New Roman"/>
              </a:rPr>
              <a:t>Poor's </a:t>
            </a:r>
            <a:r>
              <a:rPr dirty="0" sz="1100" spc="-40">
                <a:latin typeface="Times New Roman"/>
                <a:cs typeface="Times New Roman"/>
              </a:rPr>
              <a:t>calculates </a:t>
            </a:r>
            <a:r>
              <a:rPr dirty="0" sz="1100" spc="-35">
                <a:latin typeface="Times New Roman"/>
                <a:cs typeface="Times New Roman"/>
              </a:rPr>
              <a:t>weekly </a:t>
            </a:r>
            <a:r>
              <a:rPr dirty="0" sz="1100" spc="-25">
                <a:latin typeface="Times New Roman"/>
                <a:cs typeface="Times New Roman"/>
              </a:rPr>
              <a:t>and </a:t>
            </a:r>
            <a:r>
              <a:rPr dirty="0" sz="1100" spc="-40">
                <a:latin typeface="Times New Roman"/>
                <a:cs typeface="Times New Roman"/>
              </a:rPr>
              <a:t>monthly </a:t>
            </a:r>
            <a:r>
              <a:rPr dirty="0" sz="1100" spc="-35">
                <a:latin typeface="Times New Roman"/>
                <a:cs typeface="Times New Roman"/>
              </a:rPr>
              <a:t>stock price indexes </a:t>
            </a:r>
            <a:r>
              <a:rPr dirty="0" sz="1100" spc="-30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40">
                <a:latin typeface="Times New Roman"/>
                <a:cs typeface="Times New Roman"/>
              </a:rPr>
              <a:t>variety </a:t>
            </a:r>
            <a:r>
              <a:rPr dirty="0" sz="1100" spc="-25">
                <a:latin typeface="Times New Roman"/>
                <a:cs typeface="Times New Roman"/>
              </a:rPr>
              <a:t>of </a:t>
            </a:r>
            <a:r>
              <a:rPr dirty="0" sz="1100" spc="-45">
                <a:latin typeface="Times New Roman"/>
                <a:cs typeface="Times New Roman"/>
              </a:rPr>
              <a:t>industries, </a:t>
            </a:r>
            <a:r>
              <a:rPr dirty="0" sz="1100" spc="-35">
                <a:latin typeface="Times New Roman"/>
                <a:cs typeface="Times New Roman"/>
              </a:rPr>
              <a:t>with  data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being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available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for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approximately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60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years.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Since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data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are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reported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as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index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numbers,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long-term  comparisons </a:t>
            </a:r>
            <a:r>
              <a:rPr dirty="0" sz="1100" spc="-20">
                <a:latin typeface="Times New Roman"/>
                <a:cs typeface="Times New Roman"/>
              </a:rPr>
              <a:t>of </a:t>
            </a:r>
            <a:r>
              <a:rPr dirty="0" sz="1100" spc="-35">
                <a:latin typeface="Times New Roman"/>
                <a:cs typeface="Times New Roman"/>
              </a:rPr>
              <a:t>price </a:t>
            </a:r>
            <a:r>
              <a:rPr dirty="0" sz="1100" spc="-40">
                <a:latin typeface="Times New Roman"/>
                <a:cs typeface="Times New Roman"/>
              </a:rPr>
              <a:t>performance </a:t>
            </a:r>
            <a:r>
              <a:rPr dirty="0" sz="1100" spc="-25">
                <a:latin typeface="Times New Roman"/>
                <a:cs typeface="Times New Roman"/>
              </a:rPr>
              <a:t>can </a:t>
            </a:r>
            <a:r>
              <a:rPr dirty="0" sz="1100" spc="-15">
                <a:latin typeface="Times New Roman"/>
                <a:cs typeface="Times New Roman"/>
              </a:rPr>
              <a:t>be </a:t>
            </a:r>
            <a:r>
              <a:rPr dirty="0" sz="1100" spc="-30">
                <a:latin typeface="Times New Roman"/>
                <a:cs typeface="Times New Roman"/>
              </a:rPr>
              <a:t>made </a:t>
            </a:r>
            <a:r>
              <a:rPr dirty="0" sz="1100" spc="-25">
                <a:latin typeface="Times New Roman"/>
                <a:cs typeface="Times New Roman"/>
              </a:rPr>
              <a:t>for </a:t>
            </a:r>
            <a:r>
              <a:rPr dirty="0" sz="1100" spc="-20">
                <a:latin typeface="Times New Roman"/>
                <a:cs typeface="Times New Roman"/>
              </a:rPr>
              <a:t>any </a:t>
            </a:r>
            <a:r>
              <a:rPr dirty="0" sz="1100" spc="-35">
                <a:latin typeface="Times New Roman"/>
                <a:cs typeface="Times New Roman"/>
              </a:rPr>
              <a:t>industry covered. </a:t>
            </a:r>
            <a:r>
              <a:rPr dirty="0" sz="1100" spc="-25">
                <a:latin typeface="Times New Roman"/>
                <a:cs typeface="Times New Roman"/>
              </a:rPr>
              <a:t>Note </a:t>
            </a:r>
            <a:r>
              <a:rPr dirty="0" sz="1100" spc="-30">
                <a:latin typeface="Times New Roman"/>
                <a:cs typeface="Times New Roman"/>
              </a:rPr>
              <a:t>that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base </a:t>
            </a:r>
            <a:r>
              <a:rPr dirty="0" sz="1100" spc="-40">
                <a:latin typeface="Times New Roman"/>
                <a:cs typeface="Times New Roman"/>
              </a:rPr>
              <a:t>number  </a:t>
            </a:r>
            <a:r>
              <a:rPr dirty="0" sz="1100" spc="-25">
                <a:latin typeface="Times New Roman"/>
                <a:cs typeface="Times New Roman"/>
              </a:rPr>
              <a:t>for </a:t>
            </a:r>
            <a:r>
              <a:rPr dirty="0" sz="1100" spc="-30">
                <a:latin typeface="Times New Roman"/>
                <a:cs typeface="Times New Roman"/>
              </a:rPr>
              <a:t>these </a:t>
            </a:r>
            <a:r>
              <a:rPr dirty="0" sz="1100" spc="-15">
                <a:latin typeface="Times New Roman"/>
                <a:cs typeface="Times New Roman"/>
              </a:rPr>
              <a:t>S&amp;P </a:t>
            </a:r>
            <a:r>
              <a:rPr dirty="0" sz="1100" spc="-30">
                <a:latin typeface="Times New Roman"/>
                <a:cs typeface="Times New Roman"/>
              </a:rPr>
              <a:t>data </a:t>
            </a:r>
            <a:r>
              <a:rPr dirty="0" sz="1100" spc="-20">
                <a:latin typeface="Times New Roman"/>
                <a:cs typeface="Times New Roman"/>
              </a:rPr>
              <a:t>is </a:t>
            </a:r>
            <a:r>
              <a:rPr dirty="0" sz="1100" spc="-30">
                <a:latin typeface="Times New Roman"/>
                <a:cs typeface="Times New Roman"/>
              </a:rPr>
              <a:t>1941-1943 </a:t>
            </a:r>
            <a:r>
              <a:rPr dirty="0" sz="1100" spc="-25">
                <a:latin typeface="Times New Roman"/>
                <a:cs typeface="Times New Roman"/>
              </a:rPr>
              <a:t>=10; </a:t>
            </a:r>
            <a:r>
              <a:rPr dirty="0" sz="1100" spc="-45">
                <a:latin typeface="Times New Roman"/>
                <a:cs typeface="Times New Roman"/>
              </a:rPr>
              <a:t>therefore, </a:t>
            </a:r>
            <a:r>
              <a:rPr dirty="0" sz="1100" spc="-40">
                <a:latin typeface="Times New Roman"/>
                <a:cs typeface="Times New Roman"/>
              </a:rPr>
              <a:t>dividing </a:t>
            </a:r>
            <a:r>
              <a:rPr dirty="0" sz="1100" spc="-30">
                <a:latin typeface="Times New Roman"/>
                <a:cs typeface="Times New Roman"/>
              </a:rPr>
              <a:t>the </a:t>
            </a:r>
            <a:r>
              <a:rPr dirty="0" sz="1100" spc="-35">
                <a:latin typeface="Times New Roman"/>
                <a:cs typeface="Times New Roman"/>
              </a:rPr>
              <a:t>index number </a:t>
            </a:r>
            <a:r>
              <a:rPr dirty="0" sz="1100" spc="-30">
                <a:latin typeface="Times New Roman"/>
                <a:cs typeface="Times New Roman"/>
              </a:rPr>
              <a:t>for any </a:t>
            </a:r>
            <a:r>
              <a:rPr dirty="0" sz="1100" spc="-40">
                <a:latin typeface="Times New Roman"/>
                <a:cs typeface="Times New Roman"/>
              </a:rPr>
              <a:t>industry </a:t>
            </a:r>
            <a:r>
              <a:rPr dirty="0" sz="1100" spc="-30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-45">
                <a:latin typeface="Times New Roman"/>
                <a:cs typeface="Times New Roman"/>
              </a:rPr>
              <a:t>particular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year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by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10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indicates</a:t>
            </a:r>
            <a:r>
              <a:rPr dirty="0" sz="1100" spc="-10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the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number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of</a:t>
            </a:r>
            <a:r>
              <a:rPr dirty="0" sz="1100" spc="-110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times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the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index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has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0">
                <a:latin typeface="Times New Roman"/>
                <a:cs typeface="Times New Roman"/>
              </a:rPr>
              <a:t>increased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over</a:t>
            </a:r>
            <a:r>
              <a:rPr dirty="0" sz="1100" spc="-95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that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100" spc="-45">
                <a:latin typeface="Times New Roman"/>
                <a:cs typeface="Times New Roman"/>
              </a:rPr>
              <a:t>period.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15" b="1">
                <a:latin typeface="Times New Roman"/>
                <a:cs typeface="Times New Roman"/>
              </a:rPr>
              <a:t>What </a:t>
            </a:r>
            <a:r>
              <a:rPr dirty="0" sz="1100" spc="5" b="1">
                <a:latin typeface="Times New Roman"/>
                <a:cs typeface="Times New Roman"/>
              </a:rPr>
              <a:t>is </a:t>
            </a:r>
            <a:r>
              <a:rPr dirty="0" sz="1100" spc="10" b="1">
                <a:latin typeface="Times New Roman"/>
                <a:cs typeface="Times New Roman"/>
              </a:rPr>
              <a:t>an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industry?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9525">
              <a:lnSpc>
                <a:spcPct val="98300"/>
              </a:lnSpc>
            </a:pPr>
            <a:r>
              <a:rPr dirty="0" sz="1100" spc="-10">
                <a:latin typeface="Times New Roman"/>
                <a:cs typeface="Times New Roman"/>
              </a:rPr>
              <a:t>At </a:t>
            </a:r>
            <a:r>
              <a:rPr dirty="0" sz="1100" spc="-30">
                <a:latin typeface="Times New Roman"/>
                <a:cs typeface="Times New Roman"/>
              </a:rPr>
              <a:t>first glance, </a:t>
            </a:r>
            <a:r>
              <a:rPr dirty="0" sz="1100" spc="-25">
                <a:latin typeface="Times New Roman"/>
                <a:cs typeface="Times New Roman"/>
              </a:rPr>
              <a:t>the term </a:t>
            </a:r>
            <a:r>
              <a:rPr dirty="0" sz="1100" spc="-30" i="1">
                <a:latin typeface="Times New Roman"/>
                <a:cs typeface="Times New Roman"/>
              </a:rPr>
              <a:t>industry </a:t>
            </a:r>
            <a:r>
              <a:rPr dirty="0" sz="1100" spc="-25">
                <a:latin typeface="Times New Roman"/>
                <a:cs typeface="Times New Roman"/>
              </a:rPr>
              <a:t>may seem </a:t>
            </a:r>
            <a:r>
              <a:rPr dirty="0" sz="1100" spc="-40">
                <a:latin typeface="Times New Roman"/>
                <a:cs typeface="Times New Roman"/>
              </a:rPr>
              <a:t>self-explanatory. </a:t>
            </a:r>
            <a:r>
              <a:rPr dirty="0" sz="1100" spc="-30">
                <a:latin typeface="Times New Roman"/>
                <a:cs typeface="Times New Roman"/>
              </a:rPr>
              <a:t>After all, everyone </a:t>
            </a:r>
            <a:r>
              <a:rPr dirty="0" sz="1100" spc="-20">
                <a:latin typeface="Times New Roman"/>
                <a:cs typeface="Times New Roman"/>
              </a:rPr>
              <a:t>is </a:t>
            </a:r>
            <a:r>
              <a:rPr dirty="0" sz="1100" spc="-35">
                <a:latin typeface="Times New Roman"/>
                <a:cs typeface="Times New Roman"/>
              </a:rPr>
              <a:t>familiar </a:t>
            </a:r>
            <a:r>
              <a:rPr dirty="0" sz="1100" spc="-15">
                <a:latin typeface="Times New Roman"/>
                <a:cs typeface="Times New Roman"/>
              </a:rPr>
              <a:t>with </a:t>
            </a:r>
            <a:r>
              <a:rPr dirty="0" sz="1100" spc="-10">
                <a:latin typeface="Times New Roman"/>
                <a:cs typeface="Times New Roman"/>
              </a:rPr>
              <a:t>the  </a:t>
            </a:r>
            <a:r>
              <a:rPr dirty="0" sz="1100" spc="-15">
                <a:latin typeface="Times New Roman"/>
                <a:cs typeface="Times New Roman"/>
              </a:rPr>
              <a:t>auto </a:t>
            </a:r>
            <a:r>
              <a:rPr dirty="0" sz="1100" spc="-20">
                <a:latin typeface="Times New Roman"/>
                <a:cs typeface="Times New Roman"/>
              </a:rPr>
              <a:t>industry, </a:t>
            </a:r>
            <a:r>
              <a:rPr dirty="0" sz="1100" spc="-15">
                <a:latin typeface="Times New Roman"/>
                <a:cs typeface="Times New Roman"/>
              </a:rPr>
              <a:t>the drug </a:t>
            </a:r>
            <a:r>
              <a:rPr dirty="0" sz="1100" spc="-20">
                <a:latin typeface="Times New Roman"/>
                <a:cs typeface="Times New Roman"/>
              </a:rPr>
              <a:t>industry, </a:t>
            </a:r>
            <a:r>
              <a:rPr dirty="0" sz="1100" spc="-10">
                <a:latin typeface="Times New Roman"/>
                <a:cs typeface="Times New Roman"/>
              </a:rPr>
              <a:t>and the </a:t>
            </a:r>
            <a:r>
              <a:rPr dirty="0" sz="1100" spc="-20">
                <a:latin typeface="Times New Roman"/>
                <a:cs typeface="Times New Roman"/>
              </a:rPr>
              <a:t>electric utility industry. </a:t>
            </a:r>
            <a:r>
              <a:rPr dirty="0" sz="1100" spc="-10">
                <a:latin typeface="Times New Roman"/>
                <a:cs typeface="Times New Roman"/>
              </a:rPr>
              <a:t>But </a:t>
            </a:r>
            <a:r>
              <a:rPr dirty="0" sz="1100" spc="-15">
                <a:latin typeface="Times New Roman"/>
                <a:cs typeface="Times New Roman"/>
              </a:rPr>
              <a:t>arc these </a:t>
            </a:r>
            <a:r>
              <a:rPr dirty="0" sz="1100" spc="-25">
                <a:latin typeface="Times New Roman"/>
                <a:cs typeface="Times New Roman"/>
              </a:rPr>
              <a:t>classifications </a:t>
            </a:r>
            <a:r>
              <a:rPr dirty="0" sz="1100" spc="-10">
                <a:latin typeface="Times New Roman"/>
                <a:cs typeface="Times New Roman"/>
              </a:rPr>
              <a:t>as  </a:t>
            </a:r>
            <a:r>
              <a:rPr dirty="0" sz="1100" spc="-25">
                <a:latin typeface="Times New Roman"/>
                <a:cs typeface="Times New Roman"/>
              </a:rPr>
              <a:t>clear-cut </a:t>
            </a:r>
            <a:r>
              <a:rPr dirty="0" sz="1100" spc="-10">
                <a:latin typeface="Times New Roman"/>
                <a:cs typeface="Times New Roman"/>
              </a:rPr>
              <a:t>as </a:t>
            </a:r>
            <a:r>
              <a:rPr dirty="0" sz="1100" spc="-15">
                <a:latin typeface="Times New Roman"/>
                <a:cs typeface="Times New Roman"/>
              </a:rPr>
              <a:t>they </a:t>
            </a:r>
            <a:r>
              <a:rPr dirty="0" sz="1100" spc="-20">
                <a:latin typeface="Times New Roman"/>
                <a:cs typeface="Times New Roman"/>
              </a:rPr>
              <a:t>seem? Apparently </a:t>
            </a:r>
            <a:r>
              <a:rPr dirty="0" sz="1100" spc="-15">
                <a:latin typeface="Times New Roman"/>
                <a:cs typeface="Times New Roman"/>
              </a:rPr>
              <a:t>not, </a:t>
            </a:r>
            <a:r>
              <a:rPr dirty="0" sz="1100" spc="-20">
                <a:latin typeface="Times New Roman"/>
                <a:cs typeface="Times New Roman"/>
              </a:rPr>
              <a:t>because although </a:t>
            </a:r>
            <a:r>
              <a:rPr dirty="0" sz="1100">
                <a:latin typeface="Times New Roman"/>
                <a:cs typeface="Times New Roman"/>
              </a:rPr>
              <a:t>we </a:t>
            </a:r>
            <a:r>
              <a:rPr dirty="0" sz="1100" spc="-15">
                <a:latin typeface="Times New Roman"/>
                <a:cs typeface="Times New Roman"/>
              </a:rPr>
              <a:t>have had, </a:t>
            </a:r>
            <a:r>
              <a:rPr dirty="0" sz="1100" spc="-20">
                <a:latin typeface="Times New Roman"/>
                <a:cs typeface="Times New Roman"/>
              </a:rPr>
              <a:t>industry </a:t>
            </a:r>
            <a:r>
              <a:rPr dirty="0" sz="1100" spc="-25">
                <a:latin typeface="Times New Roman"/>
                <a:cs typeface="Times New Roman"/>
              </a:rPr>
              <a:t>classification  </a:t>
            </a:r>
            <a:r>
              <a:rPr dirty="0" sz="1100" spc="-15">
                <a:latin typeface="Times New Roman"/>
                <a:cs typeface="Times New Roman"/>
              </a:rPr>
              <a:t>schemes </a:t>
            </a:r>
            <a:r>
              <a:rPr dirty="0" sz="1100" spc="-10">
                <a:latin typeface="Times New Roman"/>
                <a:cs typeface="Times New Roman"/>
              </a:rPr>
              <a:t>for many </a:t>
            </a:r>
            <a:r>
              <a:rPr dirty="0" sz="1100" spc="-15">
                <a:latin typeface="Times New Roman"/>
                <a:cs typeface="Times New Roman"/>
              </a:rPr>
              <a:t>years,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classification </a:t>
            </a:r>
            <a:r>
              <a:rPr dirty="0" sz="1100" spc="-15">
                <a:latin typeface="Times New Roman"/>
                <a:cs typeface="Times New Roman"/>
              </a:rPr>
              <a:t>system </a:t>
            </a:r>
            <a:r>
              <a:rPr dirty="0" sz="1100" spc="-10">
                <a:latin typeface="Times New Roman"/>
                <a:cs typeface="Times New Roman"/>
              </a:rPr>
              <a:t>for </a:t>
            </a:r>
            <a:r>
              <a:rPr dirty="0" sz="1100" spc="-20">
                <a:latin typeface="Times New Roman"/>
                <a:cs typeface="Times New Roman"/>
              </a:rPr>
              <a:t>industries continues </a:t>
            </a:r>
            <a:r>
              <a:rPr dirty="0" sz="1100" spc="-10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evolve, </a:t>
            </a:r>
            <a:r>
              <a:rPr dirty="0" sz="1100" spc="-10">
                <a:latin typeface="Times New Roman"/>
                <a:cs typeface="Times New Roman"/>
              </a:rPr>
              <a:t>as </a:t>
            </a:r>
            <a:r>
              <a:rPr dirty="0" sz="1100" spc="-20">
                <a:latin typeface="Times New Roman"/>
                <a:cs typeface="Times New Roman"/>
              </a:rPr>
              <a:t>shown  below.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Furthermore,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different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organizations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use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different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classification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systems.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05"/>
              </a:lnSpc>
            </a:pPr>
            <a:r>
              <a:rPr dirty="0" sz="1100" spc="10" b="1">
                <a:latin typeface="Times New Roman"/>
                <a:cs typeface="Times New Roman"/>
              </a:rPr>
              <a:t>Classifying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Industries:</a:t>
            </a:r>
            <a:endParaRPr sz="1100">
              <a:latin typeface="Times New Roman"/>
              <a:cs typeface="Times New Roman"/>
            </a:endParaRPr>
          </a:p>
          <a:p>
            <a:pPr algn="ctr" marL="1227455">
              <a:lnSpc>
                <a:spcPts val="1295"/>
              </a:lnSpc>
            </a:pPr>
            <a:r>
              <a:rPr dirty="0" sz="1100" spc="5">
                <a:latin typeface="Times New Roman"/>
                <a:cs typeface="Times New Roman"/>
              </a:rPr>
              <a:t>-</a:t>
            </a:r>
            <a:endParaRPr sz="1100">
              <a:latin typeface="Times New Roman"/>
              <a:cs typeface="Times New Roman"/>
            </a:endParaRPr>
          </a:p>
          <a:p>
            <a:pPr algn="just" marL="12700" marR="12700">
              <a:lnSpc>
                <a:spcPct val="98400"/>
              </a:lnSpc>
              <a:spcBef>
                <a:spcPts val="10"/>
              </a:spcBef>
            </a:pPr>
            <a:r>
              <a:rPr dirty="0" sz="1100" spc="-25">
                <a:latin typeface="Times New Roman"/>
                <a:cs typeface="Times New Roman"/>
              </a:rPr>
              <a:t>Regardless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problems, </a:t>
            </a:r>
            <a:r>
              <a:rPr dirty="0" sz="1100" spc="-30">
                <a:latin typeface="Times New Roman"/>
                <a:cs typeface="Times New Roman"/>
              </a:rPr>
              <a:t>analyst’s </a:t>
            </a:r>
            <a:r>
              <a:rPr dirty="0" sz="1100" spc="-20">
                <a:latin typeface="Times New Roman"/>
                <a:cs typeface="Times New Roman"/>
              </a:rPr>
              <a:t>and. </a:t>
            </a:r>
            <a:r>
              <a:rPr dirty="0" sz="1100" spc="-25">
                <a:latin typeface="Times New Roman"/>
                <a:cs typeface="Times New Roman"/>
              </a:rPr>
              <a:t>investors </a:t>
            </a:r>
            <a:r>
              <a:rPr dirty="0" sz="1100" spc="-20">
                <a:latin typeface="Times New Roman"/>
                <a:cs typeface="Times New Roman"/>
              </a:rPr>
              <a:t>need </a:t>
            </a:r>
            <a:r>
              <a:rPr dirty="0" sz="1100" spc="-25">
                <a:latin typeface="Times New Roman"/>
                <a:cs typeface="Times New Roman"/>
              </a:rPr>
              <a:t>methods </a:t>
            </a:r>
            <a:r>
              <a:rPr dirty="0" sz="1100" spc="-20">
                <a:latin typeface="Times New Roman"/>
                <a:cs typeface="Times New Roman"/>
              </a:rPr>
              <a:t>with which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classify </a:t>
            </a:r>
            <a:r>
              <a:rPr dirty="0" sz="1100" spc="-30">
                <a:latin typeface="Times New Roman"/>
                <a:cs typeface="Times New Roman"/>
              </a:rPr>
              <a:t>industries.  </a:t>
            </a:r>
            <a:r>
              <a:rPr dirty="0" sz="1100" spc="-10">
                <a:latin typeface="Times New Roman"/>
                <a:cs typeface="Times New Roman"/>
              </a:rPr>
              <a:t>One </a:t>
            </a:r>
            <a:r>
              <a:rPr dirty="0" sz="1100" spc="-20">
                <a:latin typeface="Times New Roman"/>
                <a:cs typeface="Times New Roman"/>
              </a:rPr>
              <a:t>well-known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20">
                <a:latin typeface="Times New Roman"/>
                <a:cs typeface="Times New Roman"/>
              </a:rPr>
              <a:t>widely used system </a:t>
            </a:r>
            <a:r>
              <a:rPr dirty="0" sz="1100" spc="-10">
                <a:latin typeface="Times New Roman"/>
                <a:cs typeface="Times New Roman"/>
              </a:rPr>
              <a:t>is </a:t>
            </a:r>
            <a:r>
              <a:rPr dirty="0" sz="1100" spc="-15">
                <a:latin typeface="Times New Roman"/>
                <a:cs typeface="Times New Roman"/>
              </a:rPr>
              <a:t>the </a:t>
            </a:r>
            <a:r>
              <a:rPr dirty="0" sz="1100" spc="-20">
                <a:latin typeface="Times New Roman"/>
                <a:cs typeface="Times New Roman"/>
              </a:rPr>
              <a:t>Standard </a:t>
            </a:r>
            <a:r>
              <a:rPr dirty="0" sz="1100" spc="-25">
                <a:latin typeface="Times New Roman"/>
                <a:cs typeface="Times New Roman"/>
              </a:rPr>
              <a:t>Industrial Classification </a:t>
            </a:r>
            <a:r>
              <a:rPr dirty="0" sz="1100" spc="-20">
                <a:latin typeface="Times New Roman"/>
                <a:cs typeface="Times New Roman"/>
              </a:rPr>
              <a:t>(SIC) </a:t>
            </a:r>
            <a:r>
              <a:rPr dirty="0" sz="1100" spc="-25">
                <a:latin typeface="Times New Roman"/>
                <a:cs typeface="Times New Roman"/>
              </a:rPr>
              <a:t>System  based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25">
                <a:latin typeface="Times New Roman"/>
                <a:cs typeface="Times New Roman"/>
              </a:rPr>
              <a:t>census </a:t>
            </a:r>
            <a:r>
              <a:rPr dirty="0" sz="1100" spc="-20">
                <a:latin typeface="Times New Roman"/>
                <a:cs typeface="Times New Roman"/>
              </a:rPr>
              <a:t>data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25">
                <a:latin typeface="Times New Roman"/>
                <a:cs typeface="Times New Roman"/>
              </a:rPr>
              <a:t>developed </a:t>
            </a:r>
            <a:r>
              <a:rPr dirty="0" sz="1100" spc="-10" i="1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classify firms </a:t>
            </a:r>
            <a:r>
              <a:rPr dirty="0" sz="1100" spc="-10">
                <a:latin typeface="Times New Roman"/>
                <a:cs typeface="Times New Roman"/>
              </a:rPr>
              <a:t>on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25">
                <a:latin typeface="Times New Roman"/>
                <a:cs typeface="Times New Roman"/>
              </a:rPr>
              <a:t>basis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what they </a:t>
            </a:r>
            <a:r>
              <a:rPr dirty="0" sz="1100" spc="-25">
                <a:latin typeface="Times New Roman"/>
                <a:cs typeface="Times New Roman"/>
              </a:rPr>
              <a:t>produce. </a:t>
            </a:r>
            <a:r>
              <a:rPr dirty="0" sz="1100" spc="-15">
                <a:latin typeface="Times New Roman"/>
                <a:cs typeface="Times New Roman"/>
              </a:rPr>
              <a:t>SIC </a:t>
            </a:r>
            <a:r>
              <a:rPr dirty="0" sz="1100" spc="-30">
                <a:latin typeface="Times New Roman"/>
                <a:cs typeface="Times New Roman"/>
              </a:rPr>
              <a:t>codes  </a:t>
            </a:r>
            <a:r>
              <a:rPr dirty="0" sz="1100" spc="-20">
                <a:latin typeface="Times New Roman"/>
                <a:cs typeface="Times New Roman"/>
              </a:rPr>
              <a:t>have </a:t>
            </a:r>
            <a:r>
              <a:rPr dirty="0" sz="1100" spc="-10">
                <a:latin typeface="Times New Roman"/>
                <a:cs typeface="Times New Roman"/>
              </a:rPr>
              <a:t>11 </a:t>
            </a:r>
            <a:r>
              <a:rPr dirty="0" sz="1100" spc="-30">
                <a:latin typeface="Times New Roman"/>
                <a:cs typeface="Times New Roman"/>
              </a:rPr>
              <a:t>divisions, </a:t>
            </a:r>
            <a:r>
              <a:rPr dirty="0" sz="1100" spc="-20">
                <a:latin typeface="Times New Roman"/>
                <a:cs typeface="Times New Roman"/>
              </a:rPr>
              <a:t>and </a:t>
            </a:r>
            <a:r>
              <a:rPr dirty="0" sz="1100" spc="-25">
                <a:latin typeface="Times New Roman"/>
                <a:cs typeface="Times New Roman"/>
              </a:rPr>
              <a:t>within </a:t>
            </a:r>
            <a:r>
              <a:rPr dirty="0" sz="1100" spc="-20">
                <a:latin typeface="Times New Roman"/>
                <a:cs typeface="Times New Roman"/>
              </a:rPr>
              <a:t>each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0">
                <a:latin typeface="Times New Roman"/>
                <a:cs typeface="Times New Roman"/>
              </a:rPr>
              <a:t>these </a:t>
            </a:r>
            <a:r>
              <a:rPr dirty="0" sz="1100" spc="-25">
                <a:latin typeface="Times New Roman"/>
                <a:cs typeface="Times New Roman"/>
              </a:rPr>
              <a:t>divisions </a:t>
            </a:r>
            <a:r>
              <a:rPr dirty="0" sz="1100" spc="-20">
                <a:latin typeface="Times New Roman"/>
                <a:cs typeface="Times New Roman"/>
              </a:rPr>
              <a:t>are </a:t>
            </a:r>
            <a:r>
              <a:rPr dirty="0" sz="1100">
                <a:latin typeface="Times New Roman"/>
                <a:cs typeface="Times New Roman"/>
              </a:rPr>
              <a:t>several </a:t>
            </a:r>
            <a:r>
              <a:rPr dirty="0" sz="1100" spc="5">
                <a:latin typeface="Times New Roman"/>
                <a:cs typeface="Times New Roman"/>
              </a:rPr>
              <a:t>major industry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groups  </a:t>
            </a:r>
            <a:r>
              <a:rPr dirty="0" sz="1100" spc="5">
                <a:latin typeface="Times New Roman"/>
                <a:cs typeface="Times New Roman"/>
              </a:rPr>
              <a:t>designated by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two-digit </a:t>
            </a:r>
            <a:r>
              <a:rPr dirty="0" sz="1100">
                <a:latin typeface="Times New Roman"/>
                <a:cs typeface="Times New Roman"/>
              </a:rPr>
              <a:t>code.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major industry </a:t>
            </a:r>
            <a:r>
              <a:rPr dirty="0" sz="1100" spc="-15">
                <a:latin typeface="Times New Roman"/>
                <a:cs typeface="Times New Roman"/>
              </a:rPr>
              <a:t>groups within-each </a:t>
            </a:r>
            <a:r>
              <a:rPr dirty="0" sz="1100" spc="-20">
                <a:latin typeface="Times New Roman"/>
                <a:cs typeface="Times New Roman"/>
              </a:rPr>
              <a:t>division </a:t>
            </a:r>
            <a:r>
              <a:rPr dirty="0" sz="1100" spc="-10">
                <a:latin typeface="Times New Roman"/>
                <a:cs typeface="Times New Roman"/>
              </a:rPr>
              <a:t>are </a:t>
            </a:r>
            <a:r>
              <a:rPr dirty="0" sz="1100" spc="-25">
                <a:latin typeface="Times New Roman"/>
                <a:cs typeface="Times New Roman"/>
              </a:rPr>
              <a:t>further  </a:t>
            </a:r>
            <a:r>
              <a:rPr dirty="0" sz="1100" spc="-20">
                <a:latin typeface="Times New Roman"/>
                <a:cs typeface="Times New Roman"/>
              </a:rPr>
              <a:t>subdivided </a:t>
            </a:r>
            <a:r>
              <a:rPr dirty="0" sz="1100" spc="-15">
                <a:latin typeface="Times New Roman"/>
                <a:cs typeface="Times New Roman"/>
              </a:rPr>
              <a:t>into </a:t>
            </a:r>
            <a:r>
              <a:rPr dirty="0" sz="1100" spc="-20">
                <a:latin typeface="Times New Roman"/>
                <a:cs typeface="Times New Roman"/>
              </a:rPr>
              <a:t>three-, </a:t>
            </a:r>
            <a:r>
              <a:rPr dirty="0" sz="1100" spc="-15">
                <a:latin typeface="Times New Roman"/>
                <a:cs typeface="Times New Roman"/>
              </a:rPr>
              <a:t>four-, </a:t>
            </a:r>
            <a:r>
              <a:rPr dirty="0" sz="1100" spc="-10">
                <a:latin typeface="Times New Roman"/>
                <a:cs typeface="Times New Roman"/>
              </a:rPr>
              <a:t>and </a:t>
            </a:r>
            <a:r>
              <a:rPr dirty="0" sz="1100" spc="-20">
                <a:latin typeface="Times New Roman"/>
                <a:cs typeface="Times New Roman"/>
              </a:rPr>
              <a:t>five-digit </a:t>
            </a:r>
            <a:r>
              <a:rPr dirty="0" sz="1100" spc="-5">
                <a:latin typeface="Times New Roman"/>
                <a:cs typeface="Times New Roman"/>
              </a:rPr>
              <a:t>SIC </a:t>
            </a:r>
            <a:r>
              <a:rPr dirty="0" sz="1100" spc="-25">
                <a:latin typeface="Times New Roman"/>
                <a:cs typeface="Times New Roman"/>
              </a:rPr>
              <a:t>codes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5">
                <a:latin typeface="Times New Roman"/>
                <a:cs typeface="Times New Roman"/>
              </a:rPr>
              <a:t>provide </a:t>
            </a:r>
            <a:r>
              <a:rPr dirty="0" sz="1100" spc="-15">
                <a:latin typeface="Times New Roman"/>
                <a:cs typeface="Times New Roman"/>
              </a:rPr>
              <a:t>more </a:t>
            </a:r>
            <a:r>
              <a:rPr dirty="0" sz="1100" spc="-25">
                <a:latin typeface="Times New Roman"/>
                <a:cs typeface="Times New Roman"/>
              </a:rPr>
              <a:t>detailed </a:t>
            </a:r>
            <a:r>
              <a:rPr dirty="0" sz="1100" spc="-30">
                <a:latin typeface="Times New Roman"/>
                <a:cs typeface="Times New Roman"/>
              </a:rPr>
              <a:t>classifications. </a:t>
            </a:r>
            <a:r>
              <a:rPr dirty="0" sz="1100" spc="-25">
                <a:latin typeface="Times New Roman"/>
                <a:cs typeface="Times New Roman"/>
              </a:rPr>
              <a:t>The  larger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number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of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digits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SIC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system,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more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specific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the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breakdown.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9525">
              <a:lnSpc>
                <a:spcPts val="1300"/>
              </a:lnSpc>
            </a:pPr>
            <a:r>
              <a:rPr dirty="0" sz="1100" spc="-15">
                <a:latin typeface="Times New Roman"/>
                <a:cs typeface="Times New Roman"/>
              </a:rPr>
              <a:t>SIC </a:t>
            </a:r>
            <a:r>
              <a:rPr dirty="0" sz="1100" spc="-25">
                <a:latin typeface="Times New Roman"/>
                <a:cs typeface="Times New Roman"/>
              </a:rPr>
              <a:t>codes </a:t>
            </a:r>
            <a:r>
              <a:rPr dirty="0" sz="1100" spc="-20">
                <a:latin typeface="Times New Roman"/>
                <a:cs typeface="Times New Roman"/>
              </a:rPr>
              <a:t>have </a:t>
            </a:r>
            <a:r>
              <a:rPr dirty="0" sz="1100" spc="-25">
                <a:latin typeface="Times New Roman"/>
                <a:cs typeface="Times New Roman"/>
              </a:rPr>
              <a:t>aided </a:t>
            </a:r>
            <a:r>
              <a:rPr dirty="0" sz="1100" spc="-35">
                <a:latin typeface="Times New Roman"/>
                <a:cs typeface="Times New Roman"/>
              </a:rPr>
              <a:t>significantly </a:t>
            </a:r>
            <a:r>
              <a:rPr dirty="0" sz="1100" spc="-15">
                <a:latin typeface="Times New Roman"/>
                <a:cs typeface="Times New Roman"/>
              </a:rPr>
              <a:t>in </a:t>
            </a:r>
            <a:r>
              <a:rPr dirty="0" sz="1100" spc="-30">
                <a:latin typeface="Times New Roman"/>
                <a:cs typeface="Times New Roman"/>
              </a:rPr>
              <a:t>bringing </a:t>
            </a:r>
            <a:r>
              <a:rPr dirty="0" sz="1100" spc="-25">
                <a:latin typeface="Times New Roman"/>
                <a:cs typeface="Times New Roman"/>
              </a:rPr>
              <a:t>order </a:t>
            </a:r>
            <a:r>
              <a:rPr dirty="0" sz="1100" spc="-15">
                <a:latin typeface="Times New Roman"/>
                <a:cs typeface="Times New Roman"/>
              </a:rPr>
              <a:t>to </a:t>
            </a:r>
            <a:r>
              <a:rPr dirty="0" sz="1100" spc="-20">
                <a:latin typeface="Times New Roman"/>
                <a:cs typeface="Times New Roman"/>
              </a:rPr>
              <a:t>the </a:t>
            </a:r>
            <a:r>
              <a:rPr dirty="0" sz="1100" spc="-30">
                <a:latin typeface="Times New Roman"/>
                <a:cs typeface="Times New Roman"/>
              </a:rPr>
              <a:t>industry classification </a:t>
            </a:r>
            <a:r>
              <a:rPr dirty="0" sz="1100" spc="-25">
                <a:latin typeface="Times New Roman"/>
                <a:cs typeface="Times New Roman"/>
              </a:rPr>
              <a:t>problem </a:t>
            </a:r>
            <a:r>
              <a:rPr dirty="0" sz="1100" spc="-10">
                <a:latin typeface="Times New Roman"/>
                <a:cs typeface="Times New Roman"/>
              </a:rPr>
              <a:t>by  </a:t>
            </a:r>
            <a:r>
              <a:rPr dirty="0" sz="1100" spc="-25">
                <a:latin typeface="Times New Roman"/>
                <a:cs typeface="Times New Roman"/>
              </a:rPr>
              <a:t>providing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25">
                <a:latin typeface="Times New Roman"/>
                <a:cs typeface="Times New Roman"/>
              </a:rPr>
              <a:t>consistent </a:t>
            </a:r>
            <a:r>
              <a:rPr dirty="0" sz="1100" spc="-15">
                <a:latin typeface="Times New Roman"/>
                <a:cs typeface="Times New Roman"/>
              </a:rPr>
              <a:t>basis for </a:t>
            </a:r>
            <a:r>
              <a:rPr dirty="0" sz="1100" spc="-25">
                <a:latin typeface="Times New Roman"/>
                <a:cs typeface="Times New Roman"/>
              </a:rPr>
              <a:t>describing industries </a:t>
            </a:r>
            <a:r>
              <a:rPr dirty="0" sz="1100" spc="-15">
                <a:latin typeface="Times New Roman"/>
                <a:cs typeface="Times New Roman"/>
              </a:rPr>
              <a:t>and </a:t>
            </a:r>
            <a:r>
              <a:rPr dirty="0" sz="1100" spc="-25">
                <a:latin typeface="Times New Roman"/>
                <a:cs typeface="Times New Roman"/>
              </a:rPr>
              <a:t>companies. </a:t>
            </a:r>
            <a:r>
              <a:rPr dirty="0" sz="1100" spc="-20">
                <a:latin typeface="Times New Roman"/>
                <a:cs typeface="Times New Roman"/>
              </a:rPr>
              <a:t>Analysts using </a:t>
            </a:r>
            <a:r>
              <a:rPr dirty="0" sz="1100" spc="-15">
                <a:latin typeface="Times New Roman"/>
                <a:cs typeface="Times New Roman"/>
              </a:rPr>
              <a:t>SIC </a:t>
            </a:r>
            <a:r>
              <a:rPr dirty="0" sz="1100" spc="-25">
                <a:latin typeface="Times New Roman"/>
                <a:cs typeface="Times New Roman"/>
              </a:rPr>
              <a:t>codes </a:t>
            </a:r>
            <a:r>
              <a:rPr dirty="0" sz="1100" spc="-20">
                <a:latin typeface="Times New Roman"/>
                <a:cs typeface="Times New Roman"/>
              </a:rPr>
              <a:t>can  </a:t>
            </a:r>
            <a:r>
              <a:rPr dirty="0" sz="1100" spc="-25">
                <a:latin typeface="Times New Roman"/>
                <a:cs typeface="Times New Roman"/>
              </a:rPr>
              <a:t>focus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on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economic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activity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in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broad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or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as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specific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manner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as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desired.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Other Industry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5" b="1">
                <a:latin typeface="Times New Roman"/>
                <a:cs typeface="Times New Roman"/>
              </a:rPr>
              <a:t>Classifications: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12700">
              <a:lnSpc>
                <a:spcPct val="98300"/>
              </a:lnSpc>
            </a:pP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15">
                <a:latin typeface="Times New Roman"/>
                <a:cs typeface="Times New Roman"/>
              </a:rPr>
              <a:t>SIC </a:t>
            </a:r>
            <a:r>
              <a:rPr dirty="0" sz="1100" spc="10">
                <a:latin typeface="Times New Roman"/>
                <a:cs typeface="Times New Roman"/>
              </a:rPr>
              <a:t>system </a:t>
            </a:r>
            <a:r>
              <a:rPr dirty="0" sz="1100" spc="5">
                <a:latin typeface="Times New Roman"/>
                <a:cs typeface="Times New Roman"/>
              </a:rPr>
              <a:t>of industry classification is probably </a:t>
            </a:r>
            <a:r>
              <a:rPr dirty="0" sz="1100">
                <a:latin typeface="Times New Roman"/>
                <a:cs typeface="Times New Roman"/>
              </a:rPr>
              <a:t>the most consistent </a:t>
            </a:r>
            <a:r>
              <a:rPr dirty="0" sz="1100" spc="5">
                <a:latin typeface="Times New Roman"/>
                <a:cs typeface="Times New Roman"/>
              </a:rPr>
              <a:t>system </a:t>
            </a:r>
            <a:r>
              <a:rPr dirty="0" sz="1100">
                <a:latin typeface="Times New Roman"/>
                <a:cs typeface="Times New Roman"/>
              </a:rPr>
              <a:t>available.  However,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>
                <a:latin typeface="Times New Roman"/>
                <a:cs typeface="Times New Roman"/>
              </a:rPr>
              <a:t>the Investments field, various </a:t>
            </a:r>
            <a:r>
              <a:rPr dirty="0" sz="1100" spc="-5">
                <a:latin typeface="Times New Roman"/>
                <a:cs typeface="Times New Roman"/>
              </a:rPr>
              <a:t>well-known organizations </a:t>
            </a:r>
            <a:r>
              <a:rPr dirty="0" sz="1100">
                <a:latin typeface="Times New Roman"/>
                <a:cs typeface="Times New Roman"/>
              </a:rPr>
              <a:t>have </a:t>
            </a:r>
            <a:r>
              <a:rPr dirty="0" sz="1100" spc="-5">
                <a:latin typeface="Times New Roman"/>
                <a:cs typeface="Times New Roman"/>
              </a:rPr>
              <a:t>developed </a:t>
            </a:r>
            <a:r>
              <a:rPr dirty="0" sz="1100" spc="-10">
                <a:latin typeface="Times New Roman"/>
                <a:cs typeface="Times New Roman"/>
              </a:rPr>
              <a:t>their  </a:t>
            </a:r>
            <a:r>
              <a:rPr dirty="0" sz="1100" spc="5">
                <a:latin typeface="Times New Roman"/>
                <a:cs typeface="Times New Roman"/>
              </a:rPr>
              <a:t>own </a:t>
            </a:r>
            <a:r>
              <a:rPr dirty="0" sz="1100" spc="-5">
                <a:latin typeface="Times New Roman"/>
                <a:cs typeface="Times New Roman"/>
              </a:rPr>
              <a:t>industry groupings. </a:t>
            </a:r>
            <a:r>
              <a:rPr dirty="0" sz="1100">
                <a:latin typeface="Times New Roman"/>
                <a:cs typeface="Times New Roman"/>
              </a:rPr>
              <a:t>For </a:t>
            </a:r>
            <a:r>
              <a:rPr dirty="0" sz="1100" spc="-5">
                <a:latin typeface="Times New Roman"/>
                <a:cs typeface="Times New Roman"/>
              </a:rPr>
              <a:t>example, </a:t>
            </a:r>
            <a:r>
              <a:rPr dirty="0" sz="1100" spc="-10">
                <a:latin typeface="Times New Roman"/>
                <a:cs typeface="Times New Roman"/>
              </a:rPr>
              <a:t>the </a:t>
            </a:r>
            <a:r>
              <a:rPr dirty="0" sz="1100" spc="-15">
                <a:latin typeface="Times New Roman"/>
                <a:cs typeface="Times New Roman"/>
              </a:rPr>
              <a:t>Standard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-15">
                <a:latin typeface="Times New Roman"/>
                <a:cs typeface="Times New Roman"/>
              </a:rPr>
              <a:t>Poor's </a:t>
            </a:r>
            <a:r>
              <a:rPr dirty="0" sz="1100" spc="-10">
                <a:latin typeface="Times New Roman"/>
                <a:cs typeface="Times New Roman"/>
              </a:rPr>
              <a:t>(S&amp;P) </a:t>
            </a:r>
            <a:r>
              <a:rPr dirty="0" sz="1100" spc="-20">
                <a:latin typeface="Times New Roman"/>
                <a:cs typeface="Times New Roman"/>
              </a:rPr>
              <a:t>Corporation </a:t>
            </a:r>
            <a:r>
              <a:rPr dirty="0" sz="1100" spc="-10">
                <a:latin typeface="Times New Roman"/>
                <a:cs typeface="Times New Roman"/>
              </a:rPr>
              <a:t>has </a:t>
            </a:r>
            <a:r>
              <a:rPr dirty="0" sz="1100" spc="-15">
                <a:latin typeface="Times New Roman"/>
                <a:cs typeface="Times New Roman"/>
              </a:rPr>
              <a:t>provided  weekly stock indexes </a:t>
            </a:r>
            <a:r>
              <a:rPr dirty="0" sz="1100" spc="-5">
                <a:latin typeface="Times New Roman"/>
                <a:cs typeface="Times New Roman"/>
              </a:rPr>
              <a:t>on </a:t>
            </a:r>
            <a:r>
              <a:rPr dirty="0" sz="1100">
                <a:latin typeface="Times New Roman"/>
                <a:cs typeface="Times New Roman"/>
              </a:rPr>
              <a:t>11 </a:t>
            </a:r>
            <a:r>
              <a:rPr dirty="0" sz="1100" spc="-15">
                <a:latin typeface="Times New Roman"/>
                <a:cs typeface="Times New Roman"/>
              </a:rPr>
              <a:t>sectors </a:t>
            </a:r>
            <a:r>
              <a:rPr dirty="0" sz="1100">
                <a:latin typeface="Times New Roman"/>
                <a:cs typeface="Times New Roman"/>
              </a:rPr>
              <a:t>and </a:t>
            </a:r>
            <a:r>
              <a:rPr dirty="0" sz="1100" spc="-10">
                <a:latin typeface="Times New Roman"/>
                <a:cs typeface="Times New Roman"/>
              </a:rPr>
              <a:t>approximately </a:t>
            </a:r>
            <a:r>
              <a:rPr dirty="0" sz="1100" spc="-5">
                <a:latin typeface="Times New Roman"/>
                <a:cs typeface="Times New Roman"/>
              </a:rPr>
              <a:t>115 </a:t>
            </a:r>
            <a:r>
              <a:rPr dirty="0" sz="1100" spc="-10">
                <a:latin typeface="Times New Roman"/>
                <a:cs typeface="Times New Roman"/>
              </a:rPr>
              <a:t>industry </a:t>
            </a:r>
            <a:r>
              <a:rPr dirty="0" sz="1100" spc="-5">
                <a:latin typeface="Times New Roman"/>
                <a:cs typeface="Times New Roman"/>
              </a:rPr>
              <a:t>groups 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-5">
                <a:latin typeface="Times New Roman"/>
                <a:cs typeface="Times New Roman"/>
              </a:rPr>
              <a:t>long </a:t>
            </a:r>
            <a:r>
              <a:rPr dirty="0" sz="1100" spc="-10">
                <a:latin typeface="Times New Roman"/>
                <a:cs typeface="Times New Roman"/>
              </a:rPr>
              <a:t>time.  </a:t>
            </a:r>
            <a:r>
              <a:rPr dirty="0" sz="1100" spc="-5">
                <a:latin typeface="Times New Roman"/>
                <a:cs typeface="Times New Roman"/>
              </a:rPr>
              <a:t>These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weekly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indexes</a:t>
            </a:r>
            <a:r>
              <a:rPr dirty="0" sz="1100" spc="-4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have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often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been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used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to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assess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an</a:t>
            </a:r>
            <a:r>
              <a:rPr dirty="0" sz="1100" spc="-8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industry's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performance</a:t>
            </a:r>
            <a:r>
              <a:rPr dirty="0" sz="1100" spc="-75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over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30">
                <a:latin typeface="Times New Roman"/>
                <a:cs typeface="Times New Roman"/>
              </a:rPr>
              <a:t>time.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10795">
              <a:lnSpc>
                <a:spcPts val="1300"/>
              </a:lnSpc>
            </a:pPr>
            <a:r>
              <a:rPr dirty="0" sz="1100" spc="-20">
                <a:latin typeface="Times New Roman"/>
                <a:cs typeface="Times New Roman"/>
              </a:rPr>
              <a:t>Other providers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5">
                <a:latin typeface="Times New Roman"/>
                <a:cs typeface="Times New Roman"/>
              </a:rPr>
              <a:t>information </a:t>
            </a:r>
            <a:r>
              <a:rPr dirty="0" sz="1100" spc="-15">
                <a:latin typeface="Times New Roman"/>
                <a:cs typeface="Times New Roman"/>
              </a:rPr>
              <a:t>use </a:t>
            </a:r>
            <a:r>
              <a:rPr dirty="0" sz="1100" spc="-25">
                <a:latin typeface="Times New Roman"/>
                <a:cs typeface="Times New Roman"/>
              </a:rPr>
              <a:t>different </a:t>
            </a:r>
            <a:r>
              <a:rPr dirty="0" sz="1100" spc="-20">
                <a:latin typeface="Times New Roman"/>
                <a:cs typeface="Times New Roman"/>
              </a:rPr>
              <a:t>numbers </a:t>
            </a:r>
            <a:r>
              <a:rPr dirty="0" sz="1100" spc="-10">
                <a:latin typeface="Times New Roman"/>
                <a:cs typeface="Times New Roman"/>
              </a:rPr>
              <a:t>of </a:t>
            </a:r>
            <a:r>
              <a:rPr dirty="0" sz="1100" spc="-25">
                <a:latin typeface="Times New Roman"/>
                <a:cs typeface="Times New Roman"/>
              </a:rPr>
              <a:t>industries </a:t>
            </a:r>
            <a:r>
              <a:rPr dirty="0" sz="1100" spc="-10">
                <a:latin typeface="Times New Roman"/>
                <a:cs typeface="Times New Roman"/>
              </a:rPr>
              <a:t>in </a:t>
            </a:r>
            <a:r>
              <a:rPr dirty="0" sz="1100" spc="-25">
                <a:latin typeface="Times New Roman"/>
                <a:cs typeface="Times New Roman"/>
              </a:rPr>
              <a:t>presenting </a:t>
            </a:r>
            <a:r>
              <a:rPr dirty="0" sz="1100" spc="-20">
                <a:latin typeface="Times New Roman"/>
                <a:cs typeface="Times New Roman"/>
              </a:rPr>
              <a:t>data. </a:t>
            </a:r>
            <a:r>
              <a:rPr dirty="0" sz="1100" spc="-5">
                <a:latin typeface="Times New Roman"/>
                <a:cs typeface="Times New Roman"/>
              </a:rPr>
              <a:t>The  </a:t>
            </a:r>
            <a:r>
              <a:rPr dirty="0" sz="1100" spc="-20">
                <a:latin typeface="Times New Roman"/>
                <a:cs typeface="Times New Roman"/>
              </a:rPr>
              <a:t>important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point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to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remember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is</a:t>
            </a:r>
            <a:r>
              <a:rPr dirty="0" sz="1100" spc="-65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that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multiple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industry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5">
                <a:latin typeface="Times New Roman"/>
                <a:cs typeface="Times New Roman"/>
              </a:rPr>
              <a:t>classification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systems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-15">
                <a:latin typeface="Times New Roman"/>
                <a:cs typeface="Times New Roman"/>
              </a:rPr>
              <a:t>are</a:t>
            </a:r>
            <a:r>
              <a:rPr dirty="0" sz="1100" spc="-60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used.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808" y="406989"/>
            <a:ext cx="32562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Investment </a:t>
            </a:r>
            <a:r>
              <a:rPr dirty="0" sz="1100" spc="10">
                <a:latin typeface="Times New Roman"/>
                <a:cs typeface="Times New Roman"/>
              </a:rPr>
              <a:t>Analysis </a:t>
            </a:r>
            <a:r>
              <a:rPr dirty="0" sz="1100" spc="20">
                <a:latin typeface="Times New Roman"/>
                <a:cs typeface="Times New Roman"/>
              </a:rPr>
              <a:t>&amp; </a:t>
            </a:r>
            <a:r>
              <a:rPr dirty="0" sz="1100" spc="5">
                <a:latin typeface="Times New Roman"/>
                <a:cs typeface="Times New Roman"/>
              </a:rPr>
              <a:t>Portfolio </a:t>
            </a:r>
            <a:r>
              <a:rPr dirty="0" sz="1100" spc="10">
                <a:latin typeface="Times New Roman"/>
                <a:cs typeface="Times New Roman"/>
              </a:rPr>
              <a:t>Management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(FIN630)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3815" y="406989"/>
            <a:ext cx="233679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25">
                <a:latin typeface="Times New Roman"/>
                <a:cs typeface="Times New Roman"/>
              </a:rPr>
              <a:t>V</a:t>
            </a:r>
            <a:r>
              <a:rPr dirty="0" sz="1100" spc="20">
                <a:latin typeface="Times New Roman"/>
                <a:cs typeface="Times New Roman"/>
              </a:rPr>
              <a:t>U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650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89486" y="9438193"/>
            <a:ext cx="261747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</a:t>
            </a:r>
            <a:r>
              <a:rPr dirty="0" sz="1100" spc="10">
                <a:latin typeface="Times New Roman"/>
                <a:cs typeface="Times New Roman"/>
              </a:rPr>
              <a:t>Copyrights </a:t>
            </a:r>
            <a:r>
              <a:rPr dirty="0" sz="1100" spc="5">
                <a:latin typeface="Times New Roman"/>
                <a:cs typeface="Times New Roman"/>
              </a:rPr>
              <a:t>Virtual University of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68595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98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1650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03808" y="572391"/>
            <a:ext cx="5335905" cy="860552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5"/>
              </a:spcBef>
            </a:pPr>
            <a:r>
              <a:rPr dirty="0" sz="1100" b="1">
                <a:latin typeface="Times New Roman"/>
                <a:cs typeface="Times New Roman"/>
              </a:rPr>
              <a:t>Analyzing Sectors </a:t>
            </a:r>
            <a:r>
              <a:rPr dirty="0" sz="1100" spc="5" b="1">
                <a:latin typeface="Times New Roman"/>
                <a:cs typeface="Times New Roman"/>
              </a:rPr>
              <a:t>/</a:t>
            </a:r>
            <a:r>
              <a:rPr dirty="0" sz="1100" spc="-50" b="1">
                <a:latin typeface="Times New Roman"/>
                <a:cs typeface="Times New Roman"/>
              </a:rPr>
              <a:t> </a:t>
            </a:r>
            <a:r>
              <a:rPr dirty="0" sz="1100" b="1">
                <a:latin typeface="Times New Roman"/>
                <a:cs typeface="Times New Roman"/>
              </a:rPr>
              <a:t>Industries: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Sectors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industries, 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market </a:t>
            </a:r>
            <a:r>
              <a:rPr dirty="0" sz="1100" spc="10">
                <a:latin typeface="Times New Roman"/>
                <a:cs typeface="Times New Roman"/>
              </a:rPr>
              <a:t>and companies, </a:t>
            </a:r>
            <a:r>
              <a:rPr dirty="0" sz="1100" spc="5">
                <a:latin typeface="Times New Roman"/>
                <a:cs typeface="Times New Roman"/>
              </a:rPr>
              <a:t>are </a:t>
            </a:r>
            <a:r>
              <a:rPr dirty="0" sz="1100" spc="10">
                <a:latin typeface="Times New Roman"/>
                <a:cs typeface="Times New Roman"/>
              </a:rPr>
              <a:t>analyzed </a:t>
            </a:r>
            <a:r>
              <a:rPr dirty="0" sz="1100" spc="5">
                <a:latin typeface="Times New Roman"/>
                <a:cs typeface="Times New Roman"/>
              </a:rPr>
              <a:t>through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study  of </a:t>
            </a:r>
            <a:r>
              <a:rPr dirty="0" sz="1100" spc="10">
                <a:latin typeface="Times New Roman"/>
                <a:cs typeface="Times New Roman"/>
              </a:rPr>
              <a:t>a wide range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data, </a:t>
            </a:r>
            <a:r>
              <a:rPr dirty="0" sz="1100" spc="5">
                <a:latin typeface="Times New Roman"/>
                <a:cs typeface="Times New Roman"/>
              </a:rPr>
              <a:t>including sales, earnings, dividends, capital </a:t>
            </a:r>
            <a:r>
              <a:rPr dirty="0" sz="1100" spc="10">
                <a:latin typeface="Times New Roman"/>
                <a:cs typeface="Times New Roman"/>
              </a:rPr>
              <a:t>structure, product </a:t>
            </a:r>
            <a:r>
              <a:rPr dirty="0" sz="1100" spc="5">
                <a:latin typeface="Times New Roman"/>
                <a:cs typeface="Times New Roman"/>
              </a:rPr>
              <a:t>lines,  regulations, innovations, </a:t>
            </a:r>
            <a:r>
              <a:rPr dirty="0" sz="1100" spc="10">
                <a:latin typeface="Times New Roman"/>
                <a:cs typeface="Times New Roman"/>
              </a:rPr>
              <a:t>and so </a:t>
            </a:r>
            <a:r>
              <a:rPr dirty="0" sz="1100" spc="5">
                <a:latin typeface="Times New Roman"/>
                <a:cs typeface="Times New Roman"/>
              </a:rPr>
              <a:t>on. </a:t>
            </a:r>
            <a:r>
              <a:rPr dirty="0" sz="1100" spc="10">
                <a:latin typeface="Times New Roman"/>
                <a:cs typeface="Times New Roman"/>
              </a:rPr>
              <a:t>Such analysis </a:t>
            </a:r>
            <a:r>
              <a:rPr dirty="0" sz="1100" spc="5">
                <a:latin typeface="Times New Roman"/>
                <a:cs typeface="Times New Roman"/>
              </a:rPr>
              <a:t>requires considerable expertise,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is  usually performed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industry analysts </a:t>
            </a:r>
            <a:r>
              <a:rPr dirty="0" sz="1100" spc="10">
                <a:latin typeface="Times New Roman"/>
                <a:cs typeface="Times New Roman"/>
              </a:rPr>
              <a:t>employed </a:t>
            </a:r>
            <a:r>
              <a:rPr dirty="0" sz="1100" spc="5">
                <a:latin typeface="Times New Roman"/>
                <a:cs typeface="Times New Roman"/>
              </a:rPr>
              <a:t>by brokerage firms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other: institutional  </a:t>
            </a:r>
            <a:r>
              <a:rPr dirty="0" sz="1100" spc="10">
                <a:latin typeface="Times New Roman"/>
                <a:cs typeface="Times New Roman"/>
              </a:rPr>
              <a:t>investors.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300"/>
              </a:lnSpc>
              <a:spcBef>
                <a:spcPts val="5"/>
              </a:spcBef>
            </a:pP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10">
                <a:latin typeface="Times New Roman"/>
                <a:cs typeface="Times New Roman"/>
              </a:rPr>
              <a:t>useful </a:t>
            </a:r>
            <a:r>
              <a:rPr dirty="0" sz="1100" spc="5">
                <a:latin typeface="Times New Roman"/>
                <a:cs typeface="Times New Roman"/>
              </a:rPr>
              <a:t>first step is to </a:t>
            </a:r>
            <a:r>
              <a:rPr dirty="0" sz="1100" spc="10">
                <a:latin typeface="Times New Roman"/>
                <a:cs typeface="Times New Roman"/>
              </a:rPr>
              <a:t>analyze </a:t>
            </a:r>
            <a:r>
              <a:rPr dirty="0" sz="1100" spc="5">
                <a:latin typeface="Times New Roman"/>
                <a:cs typeface="Times New Roman"/>
              </a:rPr>
              <a:t>industries in </a:t>
            </a:r>
            <a:r>
              <a:rPr dirty="0" sz="1100" spc="10">
                <a:latin typeface="Times New Roman"/>
                <a:cs typeface="Times New Roman"/>
              </a:rPr>
              <a:t>terms </a:t>
            </a:r>
            <a:r>
              <a:rPr dirty="0" sz="1100" spc="5">
                <a:latin typeface="Times New Roman"/>
                <a:cs typeface="Times New Roman"/>
              </a:rPr>
              <a:t>of their stage 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life cycle.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idea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to assess </a:t>
            </a:r>
            <a:r>
              <a:rPr dirty="0" sz="1100" spc="10">
                <a:latin typeface="Times New Roman"/>
                <a:cs typeface="Times New Roman"/>
              </a:rPr>
              <a:t>the general </a:t>
            </a:r>
            <a:r>
              <a:rPr dirty="0" sz="1100" spc="5">
                <a:latin typeface="Times New Roman"/>
                <a:cs typeface="Times New Roman"/>
              </a:rPr>
              <a:t>health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current position of the industry. </a:t>
            </a:r>
            <a:r>
              <a:rPr dirty="0" sz="1100" spc="2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second step involves </a:t>
            </a:r>
            <a:r>
              <a:rPr dirty="0" sz="1100" spc="10">
                <a:latin typeface="Times New Roman"/>
                <a:cs typeface="Times New Roman"/>
              </a:rPr>
              <a:t>a  </a:t>
            </a:r>
            <a:r>
              <a:rPr dirty="0" sz="1100" spc="5">
                <a:latin typeface="Times New Roman"/>
                <a:cs typeface="Times New Roman"/>
              </a:rPr>
              <a:t>qualitative analysis of industry characteristics </a:t>
            </a:r>
            <a:r>
              <a:rPr dirty="0" sz="1100" spc="10">
                <a:latin typeface="Times New Roman"/>
                <a:cs typeface="Times New Roman"/>
              </a:rPr>
              <a:t>designed </a:t>
            </a:r>
            <a:r>
              <a:rPr dirty="0" sz="1100" spc="5">
                <a:latin typeface="Times New Roman"/>
                <a:cs typeface="Times New Roman"/>
              </a:rPr>
              <a:t>to assist investors in assessing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future prospects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an </a:t>
            </a:r>
            <a:r>
              <a:rPr dirty="0" sz="1100" spc="10">
                <a:latin typeface="Times New Roman"/>
                <a:cs typeface="Times New Roman"/>
              </a:rPr>
              <a:t>industry. Each </a:t>
            </a:r>
            <a:r>
              <a:rPr dirty="0" sz="1100" spc="5">
                <a:latin typeface="Times New Roman"/>
                <a:cs typeface="Times New Roman"/>
              </a:rPr>
              <a:t>of these steps is </a:t>
            </a:r>
            <a:r>
              <a:rPr dirty="0" sz="1100" spc="10">
                <a:latin typeface="Times New Roman"/>
                <a:cs typeface="Times New Roman"/>
              </a:rPr>
              <a:t>examined </a:t>
            </a:r>
            <a:r>
              <a:rPr dirty="0" sz="1100" spc="5">
                <a:latin typeface="Times New Roman"/>
                <a:cs typeface="Times New Roman"/>
              </a:rPr>
              <a:t>in turn.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-75" b="1">
                <a:latin typeface="Times New Roman"/>
                <a:cs typeface="Times New Roman"/>
              </a:rPr>
              <a:t>The </a:t>
            </a:r>
            <a:r>
              <a:rPr dirty="0" sz="1100" spc="-65" b="1">
                <a:latin typeface="Times New Roman"/>
                <a:cs typeface="Times New Roman"/>
              </a:rPr>
              <a:t>Industry </a:t>
            </a:r>
            <a:r>
              <a:rPr dirty="0" sz="1100" spc="-60" b="1">
                <a:latin typeface="Times New Roman"/>
                <a:cs typeface="Times New Roman"/>
              </a:rPr>
              <a:t>Life</a:t>
            </a:r>
            <a:r>
              <a:rPr dirty="0" sz="1100" spc="25" b="1">
                <a:latin typeface="Times New Roman"/>
                <a:cs typeface="Times New Roman"/>
              </a:rPr>
              <a:t> </a:t>
            </a:r>
            <a:r>
              <a:rPr dirty="0" sz="1100" spc="-65" b="1">
                <a:latin typeface="Times New Roman"/>
                <a:cs typeface="Times New Roman"/>
              </a:rPr>
              <a:t>Cycle: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35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Many </a:t>
            </a:r>
            <a:r>
              <a:rPr dirty="0" sz="1100" spc="5">
                <a:latin typeface="Times New Roman"/>
                <a:cs typeface="Times New Roman"/>
              </a:rPr>
              <a:t>observers believe that industries </a:t>
            </a:r>
            <a:r>
              <a:rPr dirty="0" sz="1100" spc="10">
                <a:latin typeface="Times New Roman"/>
                <a:cs typeface="Times New Roman"/>
              </a:rPr>
              <a:t>evolve </a:t>
            </a:r>
            <a:r>
              <a:rPr dirty="0" sz="1100" spc="5">
                <a:latin typeface="Times New Roman"/>
                <a:cs typeface="Times New Roman"/>
              </a:rPr>
              <a:t>through at least four stages: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pioneering  stage, 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expansion  stage, 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stabilization  stage,  </a:t>
            </a:r>
            <a:r>
              <a:rPr dirty="0" sz="1100" spc="10">
                <a:latin typeface="Times New Roman"/>
                <a:cs typeface="Times New Roman"/>
              </a:rPr>
              <a:t>and  the </a:t>
            </a:r>
            <a:r>
              <a:rPr dirty="0" sz="1100" spc="5">
                <a:latin typeface="Times New Roman"/>
                <a:cs typeface="Times New Roman"/>
              </a:rPr>
              <a:t>deceleration  in</a:t>
            </a:r>
            <a:r>
              <a:rPr dirty="0" sz="1100" spc="-13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and/or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45"/>
              </a:lnSpc>
            </a:pPr>
            <a:r>
              <a:rPr dirty="0" sz="1100" spc="5">
                <a:latin typeface="Times New Roman"/>
                <a:cs typeface="Times New Roman"/>
              </a:rPr>
              <a:t>.decline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stage.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There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is</a:t>
            </a:r>
            <a:r>
              <a:rPr dirty="0" sz="1100" spc="6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an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obvious</a:t>
            </a:r>
            <a:r>
              <a:rPr dirty="0" sz="1100" spc="4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parallel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</a:t>
            </a:r>
            <a:r>
              <a:rPr dirty="0" sz="1100" spc="6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this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idea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to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human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development.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The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concept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310"/>
              </a:lnSpc>
            </a:pP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industry life </a:t>
            </a:r>
            <a:r>
              <a:rPr dirty="0" sz="1100" spc="10">
                <a:latin typeface="Times New Roman"/>
                <a:cs typeface="Times New Roman"/>
              </a:rPr>
              <a:t>cycle </a:t>
            </a:r>
            <a:r>
              <a:rPr dirty="0" sz="1100" spc="5">
                <a:latin typeface="Times New Roman"/>
                <a:cs typeface="Times New Roman"/>
              </a:rPr>
              <a:t>could </a:t>
            </a:r>
            <a:r>
              <a:rPr dirty="0" sz="1100" spc="10">
                <a:latin typeface="Times New Roman"/>
                <a:cs typeface="Times New Roman"/>
              </a:rPr>
              <a:t>apply </a:t>
            </a:r>
            <a:r>
              <a:rPr dirty="0" sz="1100" spc="5">
                <a:latin typeface="Times New Roman"/>
                <a:cs typeface="Times New Roman"/>
              </a:rPr>
              <a:t>to industries or </a:t>
            </a:r>
            <a:r>
              <a:rPr dirty="0" sz="1100" spc="10">
                <a:latin typeface="Times New Roman"/>
                <a:cs typeface="Times New Roman"/>
              </a:rPr>
              <a:t>product </a:t>
            </a:r>
            <a:r>
              <a:rPr dirty="0" sz="1100" spc="5">
                <a:latin typeface="Times New Roman"/>
                <a:cs typeface="Times New Roman"/>
              </a:rPr>
              <a:t>lines </a:t>
            </a:r>
            <a:r>
              <a:rPr dirty="0" sz="1100" spc="10">
                <a:latin typeface="Times New Roman"/>
                <a:cs typeface="Times New Roman"/>
              </a:rPr>
              <a:t>within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industries.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Pioneering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Stage: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rabicPeriod"/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300"/>
              </a:lnSpc>
            </a:pPr>
            <a:r>
              <a:rPr dirty="0" sz="1100" spc="5">
                <a:latin typeface="Times New Roman"/>
                <a:cs typeface="Times New Roman"/>
              </a:rPr>
              <a:t>In the pioneering stage, rapid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demand </a:t>
            </a:r>
            <a:r>
              <a:rPr dirty="0" sz="1100" spc="5">
                <a:latin typeface="Times New Roman"/>
                <a:cs typeface="Times New Roman"/>
              </a:rPr>
              <a:t>occurs. </a:t>
            </a:r>
            <a:r>
              <a:rPr dirty="0" sz="1100" spc="10">
                <a:latin typeface="Times New Roman"/>
                <a:cs typeface="Times New Roman"/>
              </a:rPr>
              <a:t>Although a 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companies  </a:t>
            </a:r>
            <a:r>
              <a:rPr dirty="0" sz="1100" spc="5">
                <a:latin typeface="Times New Roman"/>
                <a:cs typeface="Times New Roman"/>
              </a:rPr>
              <a:t>within </a:t>
            </a:r>
            <a:r>
              <a:rPr dirty="0" sz="1100" spc="10">
                <a:latin typeface="Times New Roman"/>
                <a:cs typeface="Times New Roman"/>
              </a:rPr>
              <a:t>a growing </a:t>
            </a:r>
            <a:r>
              <a:rPr dirty="0" sz="1100" spc="5">
                <a:latin typeface="Times New Roman"/>
                <a:cs typeface="Times New Roman"/>
              </a:rPr>
              <a:t>industry will fail at this </a:t>
            </a:r>
            <a:r>
              <a:rPr dirty="0" sz="1100" spc="10">
                <a:latin typeface="Times New Roman"/>
                <a:cs typeface="Times New Roman"/>
              </a:rPr>
              <a:t>stage because </a:t>
            </a:r>
            <a:r>
              <a:rPr dirty="0" sz="1100" spc="5">
                <a:latin typeface="Times New Roman"/>
                <a:cs typeface="Times New Roman"/>
              </a:rPr>
              <a:t>they will not survive the  competitive pressures, most </a:t>
            </a:r>
            <a:r>
              <a:rPr dirty="0" sz="1100" spc="10">
                <a:latin typeface="Times New Roman"/>
                <a:cs typeface="Times New Roman"/>
              </a:rPr>
              <a:t>experience </a:t>
            </a:r>
            <a:r>
              <a:rPr dirty="0" sz="1100" spc="5">
                <a:latin typeface="Times New Roman"/>
                <a:cs typeface="Times New Roman"/>
              </a:rPr>
              <a:t>rapid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 spc="5">
                <a:latin typeface="Times New Roman"/>
                <a:cs typeface="Times New Roman"/>
              </a:rPr>
              <a:t>in sales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earnings, possibly at an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increasing </a:t>
            </a:r>
            <a:r>
              <a:rPr dirty="0" sz="1100" spc="5">
                <a:latin typeface="Times New Roman"/>
                <a:cs typeface="Times New Roman"/>
              </a:rPr>
              <a:t>rate.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opportunities available </a:t>
            </a:r>
            <a:r>
              <a:rPr dirty="0" sz="1100" spc="15">
                <a:latin typeface="Times New Roman"/>
                <a:cs typeface="Times New Roman"/>
              </a:rPr>
              <a:t>may </a:t>
            </a:r>
            <a:r>
              <a:rPr dirty="0" sz="1100" spc="5">
                <a:latin typeface="Times New Roman"/>
                <a:cs typeface="Times New Roman"/>
              </a:rPr>
              <a:t>attract </a:t>
            </a:r>
            <a:r>
              <a:rPr dirty="0" sz="1100" spc="10">
                <a:latin typeface="Times New Roman"/>
                <a:cs typeface="Times New Roman"/>
              </a:rPr>
              <a:t>a number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companies,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well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venture capital. </a:t>
            </a:r>
            <a:r>
              <a:rPr dirty="0" sz="1100" spc="10">
                <a:latin typeface="Times New Roman"/>
                <a:cs typeface="Times New Roman"/>
              </a:rPr>
              <a:t>Considerable jockeying </a:t>
            </a:r>
            <a:r>
              <a:rPr dirty="0" sz="1100" spc="5">
                <a:latin typeface="Times New Roman"/>
                <a:cs typeface="Times New Roman"/>
              </a:rPr>
              <a:t>for position </a:t>
            </a:r>
            <a:r>
              <a:rPr dirty="0" sz="1100" spc="10">
                <a:latin typeface="Times New Roman"/>
                <a:cs typeface="Times New Roman"/>
              </a:rPr>
              <a:t>occurs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the companies’ </a:t>
            </a:r>
            <a:r>
              <a:rPr dirty="0" sz="1100" spc="5">
                <a:latin typeface="Times New Roman"/>
                <a:cs typeface="Times New Roman"/>
              </a:rPr>
              <a:t>battle each  other for survival, </a:t>
            </a:r>
            <a:r>
              <a:rPr dirty="0" sz="1100" spc="10">
                <a:latin typeface="Times New Roman"/>
                <a:cs typeface="Times New Roman"/>
              </a:rPr>
              <a:t>with the weaker-firms failing and dropping</a:t>
            </a:r>
            <a:r>
              <a:rPr dirty="0" sz="1100" spc="-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out.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400"/>
              </a:lnSpc>
              <a:spcBef>
                <a:spcPts val="5"/>
              </a:spcBef>
            </a:pPr>
            <a:r>
              <a:rPr dirty="0" sz="1100" spc="5">
                <a:latin typeface="Times New Roman"/>
                <a:cs typeface="Times New Roman"/>
              </a:rPr>
              <a:t>Investor risk in </a:t>
            </a:r>
            <a:r>
              <a:rPr dirty="0" sz="1100" spc="10">
                <a:latin typeface="Times New Roman"/>
                <a:cs typeface="Times New Roman"/>
              </a:rPr>
              <a:t>an unproven company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high, but </a:t>
            </a:r>
            <a:r>
              <a:rPr dirty="0" sz="1100" spc="10">
                <a:latin typeface="Times New Roman"/>
                <a:cs typeface="Times New Roman"/>
              </a:rPr>
              <a:t>so </a:t>
            </a:r>
            <a:r>
              <a:rPr dirty="0" sz="1100" spc="5">
                <a:latin typeface="Times New Roman"/>
                <a:cs typeface="Times New Roman"/>
              </a:rPr>
              <a:t>are expected returns if the </a:t>
            </a:r>
            <a:r>
              <a:rPr dirty="0" sz="1100" spc="10">
                <a:latin typeface="Times New Roman"/>
                <a:cs typeface="Times New Roman"/>
              </a:rPr>
              <a:t>company  </a:t>
            </a:r>
            <a:r>
              <a:rPr dirty="0" sz="1100" spc="5">
                <a:latin typeface="Times New Roman"/>
                <a:cs typeface="Times New Roman"/>
              </a:rPr>
              <a:t>succeeds. Profit margins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profits are often </a:t>
            </a:r>
            <a:r>
              <a:rPr dirty="0" sz="1100" spc="10">
                <a:latin typeface="Times New Roman"/>
                <a:cs typeface="Times New Roman"/>
              </a:rPr>
              <a:t>small </a:t>
            </a:r>
            <a:r>
              <a:rPr dirty="0" sz="1100" spc="5">
                <a:latin typeface="Times New Roman"/>
                <a:cs typeface="Times New Roman"/>
              </a:rPr>
              <a:t>or negative. </a:t>
            </a:r>
            <a:r>
              <a:rPr dirty="0" sz="1100" spc="10">
                <a:latin typeface="Times New Roman"/>
                <a:cs typeface="Times New Roman"/>
              </a:rPr>
              <a:t>At the pioneering stage </a:t>
            </a:r>
            <a:r>
              <a:rPr dirty="0" sz="1100" spc="5">
                <a:latin typeface="Times New Roman"/>
                <a:cs typeface="Times New Roman"/>
              </a:rPr>
              <a:t>of 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industry, it </a:t>
            </a:r>
            <a:r>
              <a:rPr dirty="0" sz="1100" spc="10">
                <a:latin typeface="Times New Roman"/>
                <a:cs typeface="Times New Roman"/>
              </a:rPr>
              <a:t>can </a:t>
            </a:r>
            <a:r>
              <a:rPr dirty="0" sz="1100" spc="15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difficult for security analysts to identify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likely survivors, just </a:t>
            </a:r>
            <a:r>
              <a:rPr dirty="0" sz="1100" spc="10">
                <a:latin typeface="Times New Roman"/>
                <a:cs typeface="Times New Roman"/>
              </a:rPr>
              <a:t>when  </a:t>
            </a:r>
            <a:r>
              <a:rPr dirty="0" sz="1100" spc="5">
                <a:latin typeface="Times New Roman"/>
                <a:cs typeface="Times New Roman"/>
              </a:rPr>
              <a:t>the ability </a:t>
            </a:r>
            <a:r>
              <a:rPr dirty="0" sz="1100">
                <a:latin typeface="Times New Roman"/>
                <a:cs typeface="Times New Roman"/>
              </a:rPr>
              <a:t>to </a:t>
            </a:r>
            <a:r>
              <a:rPr dirty="0" sz="1100" spc="5">
                <a:latin typeface="Times New Roman"/>
                <a:cs typeface="Times New Roman"/>
              </a:rPr>
              <a:t>identify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future strong performers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most </a:t>
            </a:r>
            <a:r>
              <a:rPr dirty="0" sz="1100" spc="10">
                <a:latin typeface="Times New Roman"/>
                <a:cs typeface="Times New Roman"/>
              </a:rPr>
              <a:t>valuable: By </a:t>
            </a:r>
            <a:r>
              <a:rPr dirty="0" sz="1100" spc="5">
                <a:latin typeface="Times New Roman"/>
                <a:cs typeface="Times New Roman"/>
              </a:rPr>
              <a:t>the time </a:t>
            </a:r>
            <a:r>
              <a:rPr dirty="0" sz="1100">
                <a:latin typeface="Times New Roman"/>
                <a:cs typeface="Times New Roman"/>
              </a:rPr>
              <a:t>it </a:t>
            </a:r>
            <a:r>
              <a:rPr dirty="0" sz="1100" spc="10">
                <a:latin typeface="Times New Roman"/>
                <a:cs typeface="Times New Roman"/>
              </a:rPr>
              <a:t>becomes  </a:t>
            </a:r>
            <a:r>
              <a:rPr dirty="0" sz="1100" spc="5">
                <a:latin typeface="Times New Roman"/>
                <a:cs typeface="Times New Roman"/>
              </a:rPr>
              <a:t>apparent </a:t>
            </a:r>
            <a:r>
              <a:rPr dirty="0" sz="1100" spc="10">
                <a:latin typeface="Times New Roman"/>
                <a:cs typeface="Times New Roman"/>
              </a:rPr>
              <a:t>who </a:t>
            </a:r>
            <a:r>
              <a:rPr dirty="0" sz="1100" spc="5">
                <a:latin typeface="Times New Roman"/>
                <a:cs typeface="Times New Roman"/>
              </a:rPr>
              <a:t>the real winners are, their prices </a:t>
            </a:r>
            <a:r>
              <a:rPr dirty="0" sz="1100" spc="10">
                <a:latin typeface="Times New Roman"/>
                <a:cs typeface="Times New Roman"/>
              </a:rPr>
              <a:t>may have been </a:t>
            </a:r>
            <a:r>
              <a:rPr dirty="0" sz="1100" spc="5">
                <a:latin typeface="Times New Roman"/>
                <a:cs typeface="Times New Roman"/>
              </a:rPr>
              <a:t>bid </a:t>
            </a:r>
            <a:r>
              <a:rPr dirty="0" sz="1100" spc="10">
                <a:latin typeface="Times New Roman"/>
                <a:cs typeface="Times New Roman"/>
              </a:rPr>
              <a:t>up </a:t>
            </a:r>
            <a:r>
              <a:rPr dirty="0" sz="1100" spc="5">
                <a:latin typeface="Times New Roman"/>
                <a:cs typeface="Times New Roman"/>
              </a:rPr>
              <a:t>considerably </a:t>
            </a:r>
            <a:r>
              <a:rPr dirty="0" sz="1100" spc="10">
                <a:latin typeface="Times New Roman"/>
                <a:cs typeface="Times New Roman"/>
              </a:rPr>
              <a:t>beyond  what they were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earlier </a:t>
            </a:r>
            <a:r>
              <a:rPr dirty="0" sz="1100" spc="10">
                <a:latin typeface="Times New Roman"/>
                <a:cs typeface="Times New Roman"/>
              </a:rPr>
              <a:t>stages of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development.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the early 1980s, the </a:t>
            </a:r>
            <a:r>
              <a:rPr dirty="0" sz="1100" spc="10">
                <a:latin typeface="Times New Roman"/>
                <a:cs typeface="Times New Roman"/>
              </a:rPr>
              <a:t>microcomputer </a:t>
            </a:r>
            <a:r>
              <a:rPr dirty="0" sz="1100" spc="5">
                <a:latin typeface="Times New Roman"/>
                <a:cs typeface="Times New Roman"/>
              </a:rPr>
              <a:t>business—both </a:t>
            </a:r>
            <a:r>
              <a:rPr dirty="0" sz="1100" spc="10">
                <a:latin typeface="Times New Roman"/>
                <a:cs typeface="Times New Roman"/>
              </a:rPr>
              <a:t>hardware and </a:t>
            </a:r>
            <a:r>
              <a:rPr dirty="0" sz="1100" spc="15">
                <a:latin typeface="Times New Roman"/>
                <a:cs typeface="Times New Roman"/>
              </a:rPr>
              <a:t>software— </a:t>
            </a:r>
            <a:r>
              <a:rPr dirty="0" sz="1100" spc="10">
                <a:latin typeface="Times New Roman"/>
                <a:cs typeface="Times New Roman"/>
              </a:rPr>
              <a:t>offered a  good example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companies </a:t>
            </a:r>
            <a:r>
              <a:rPr dirty="0" sz="1100" spc="5">
                <a:latin typeface="Times New Roman"/>
                <a:cs typeface="Times New Roman"/>
              </a:rPr>
              <a:t>in the pioneering stage. </a:t>
            </a:r>
            <a:r>
              <a:rPr dirty="0" sz="1100" spc="10">
                <a:latin typeface="Times New Roman"/>
                <a:cs typeface="Times New Roman"/>
              </a:rPr>
              <a:t>Given the </a:t>
            </a:r>
            <a:r>
              <a:rPr dirty="0" sz="1100" spc="5">
                <a:latin typeface="Times New Roman"/>
                <a:cs typeface="Times New Roman"/>
              </a:rPr>
              <a:t>explosion in expected  </a:t>
            </a:r>
            <a:r>
              <a:rPr dirty="0" sz="1100" spc="10">
                <a:latin typeface="Times New Roman"/>
                <a:cs typeface="Times New Roman"/>
              </a:rPr>
              <a:t>demand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products, </a:t>
            </a:r>
            <a:r>
              <a:rPr dirty="0" sz="1100" spc="10">
                <a:latin typeface="Times New Roman"/>
                <a:cs typeface="Times New Roman"/>
              </a:rPr>
              <a:t>many new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entered the </a:t>
            </a:r>
            <a:r>
              <a:rPr dirty="0" sz="1100" spc="5">
                <a:latin typeface="Times New Roman"/>
                <a:cs typeface="Times New Roman"/>
              </a:rPr>
              <a:t>business </a:t>
            </a:r>
            <a:r>
              <a:rPr dirty="0" sz="1100" spc="10">
                <a:latin typeface="Times New Roman"/>
                <a:cs typeface="Times New Roman"/>
              </a:rPr>
              <a:t>hoping </a:t>
            </a:r>
            <a:r>
              <a:rPr dirty="0" sz="1100" spc="5">
                <a:latin typeface="Times New Roman"/>
                <a:cs typeface="Times New Roman"/>
              </a:rPr>
              <a:t>to 'capture </a:t>
            </a:r>
            <a:r>
              <a:rPr dirty="0" sz="1100" spc="10">
                <a:latin typeface="Times New Roman"/>
                <a:cs typeface="Times New Roman"/>
              </a:rPr>
              <a:t>some  </a:t>
            </a:r>
            <a:r>
              <a:rPr dirty="0" sz="1100" spc="5">
                <a:latin typeface="Times New Roman"/>
                <a:cs typeface="Times New Roman"/>
              </a:rPr>
              <a:t>share of the total market. </a:t>
            </a:r>
            <a:r>
              <a:rPr dirty="0" sz="1100" spc="10">
                <a:latin typeface="Times New Roman"/>
                <a:cs typeface="Times New Roman"/>
              </a:rPr>
              <a:t>By </a:t>
            </a:r>
            <a:r>
              <a:rPr dirty="0" sz="1100" spc="5">
                <a:latin typeface="Times New Roman"/>
                <a:cs typeface="Times New Roman"/>
              </a:rPr>
              <a:t>1983, there </a:t>
            </a:r>
            <a:r>
              <a:rPr dirty="0" sz="1100" spc="10">
                <a:latin typeface="Times New Roman"/>
                <a:cs typeface="Times New Roman"/>
              </a:rPr>
              <a:t>were </a:t>
            </a:r>
            <a:r>
              <a:rPr dirty="0" sz="1100" spc="5">
                <a:latin typeface="Times New Roman"/>
                <a:cs typeface="Times New Roman"/>
              </a:rPr>
              <a:t>estimated </a:t>
            </a:r>
            <a:r>
              <a:rPr dirty="0" sz="1100" spc="10">
                <a:latin typeface="Times New Roman"/>
                <a:cs typeface="Times New Roman"/>
              </a:rPr>
              <a:t>1JC </a:t>
            </a:r>
            <a:r>
              <a:rPr dirty="0" sz="1100" spc="5">
                <a:latin typeface="Times New Roman"/>
                <a:cs typeface="Times New Roman"/>
              </a:rPr>
              <a:t>manufacturers, of </a:t>
            </a:r>
            <a:r>
              <a:rPr dirty="0" sz="1100" spc="10">
                <a:latin typeface="Times New Roman"/>
                <a:cs typeface="Times New Roman"/>
              </a:rPr>
              <a:t>home  computers, a </a:t>
            </a:r>
            <a:r>
              <a:rPr dirty="0" sz="1100" spc="5">
                <a:latin typeface="Times New Roman"/>
                <a:cs typeface="Times New Roman"/>
              </a:rPr>
              <a:t>clearly unsustainable </a:t>
            </a:r>
            <a:r>
              <a:rPr dirty="0" sz="1100" spc="10">
                <a:latin typeface="Times New Roman"/>
                <a:cs typeface="Times New Roman"/>
              </a:rPr>
              <a:t>number over the longer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run.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443230" indent="-215900">
              <a:lnSpc>
                <a:spcPct val="100000"/>
              </a:lnSpc>
              <a:buAutoNum type="arabicPeriod" startAt="2"/>
              <a:tabLst>
                <a:tab pos="443230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Expansion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Stage: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the second </a:t>
            </a:r>
            <a:r>
              <a:rPr dirty="0" sz="1100" spc="5">
                <a:latin typeface="Times New Roman"/>
                <a:cs typeface="Times New Roman"/>
              </a:rPr>
              <a:t>stage of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industry's </a:t>
            </a:r>
            <a:r>
              <a:rPr dirty="0" sz="1100">
                <a:latin typeface="Times New Roman"/>
                <a:cs typeface="Times New Roman"/>
              </a:rPr>
              <a:t>life </a:t>
            </a:r>
            <a:r>
              <a:rPr dirty="0" sz="1100" spc="10">
                <a:latin typeface="Times New Roman"/>
                <a:cs typeface="Times New Roman"/>
              </a:rPr>
              <a:t>cycle, the expansion </a:t>
            </a:r>
            <a:r>
              <a:rPr dirty="0" sz="1100" spc="5">
                <a:latin typeface="Times New Roman"/>
                <a:cs typeface="Times New Roman"/>
              </a:rPr>
              <a:t>stage,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survivors </a:t>
            </a:r>
            <a:r>
              <a:rPr dirty="0" sz="1100" spc="10">
                <a:latin typeface="Times New Roman"/>
                <a:cs typeface="Times New Roman"/>
              </a:rPr>
              <a:t>from the  </a:t>
            </a:r>
            <a:r>
              <a:rPr dirty="0" sz="1100" spc="5">
                <a:latin typeface="Times New Roman"/>
                <a:cs typeface="Times New Roman"/>
              </a:rPr>
              <a:t>pioneering </a:t>
            </a:r>
            <a:r>
              <a:rPr dirty="0" sz="1100" spc="10">
                <a:latin typeface="Times New Roman"/>
                <a:cs typeface="Times New Roman"/>
              </a:rPr>
              <a:t>stage </a:t>
            </a:r>
            <a:r>
              <a:rPr dirty="0" sz="1100" spc="5">
                <a:latin typeface="Times New Roman"/>
                <a:cs typeface="Times New Roman"/>
              </a:rPr>
              <a:t>are identifiable. </a:t>
            </a:r>
            <a:r>
              <a:rPr dirty="0" sz="1100" spc="10">
                <a:latin typeface="Times New Roman"/>
                <a:cs typeface="Times New Roman"/>
              </a:rPr>
              <a:t>They </a:t>
            </a:r>
            <a:r>
              <a:rPr dirty="0" sz="1100" spc="5">
                <a:latin typeface="Times New Roman"/>
                <a:cs typeface="Times New Roman"/>
              </a:rPr>
              <a:t>continue to </a:t>
            </a:r>
            <a:r>
              <a:rPr dirty="0" sz="1100" spc="10">
                <a:latin typeface="Times New Roman"/>
                <a:cs typeface="Times New Roman"/>
              </a:rPr>
              <a:t>grow and </a:t>
            </a:r>
            <a:r>
              <a:rPr dirty="0" sz="1100" spc="5">
                <a:latin typeface="Times New Roman"/>
                <a:cs typeface="Times New Roman"/>
              </a:rPr>
              <a:t>to prosper, but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rate of  </a:t>
            </a:r>
            <a:r>
              <a:rPr dirty="0" sz="1100" spc="10">
                <a:latin typeface="Times New Roman"/>
                <a:cs typeface="Times New Roman"/>
              </a:rPr>
              <a:t>growth </a:t>
            </a:r>
            <a:r>
              <a:rPr dirty="0" sz="1100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more moderate than before.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300"/>
              </a:lnSpc>
            </a:pPr>
            <a:r>
              <a:rPr dirty="0" sz="1100" spc="15">
                <a:latin typeface="Times New Roman"/>
                <a:cs typeface="Times New Roman"/>
              </a:rPr>
              <a:t>At </a:t>
            </a:r>
            <a:r>
              <a:rPr dirty="0" sz="1100" spc="5">
                <a:latin typeface="Times New Roman"/>
                <a:cs typeface="Times New Roman"/>
              </a:rPr>
              <a:t>the expansion </a:t>
            </a:r>
            <a:r>
              <a:rPr dirty="0" sz="1100" spc="10">
                <a:latin typeface="Times New Roman"/>
                <a:cs typeface="Times New Roman"/>
              </a:rPr>
              <a:t>stage </a:t>
            </a:r>
            <a:r>
              <a:rPr dirty="0" sz="1100" spc="5">
                <a:latin typeface="Times New Roman"/>
                <a:cs typeface="Times New Roman"/>
              </a:rPr>
              <a:t>of the cycle, industries </a:t>
            </a:r>
            <a:r>
              <a:rPr dirty="0" sz="1100" spc="10">
                <a:latin typeface="Times New Roman"/>
                <a:cs typeface="Times New Roman"/>
              </a:rPr>
              <a:t>are improving </a:t>
            </a:r>
            <a:r>
              <a:rPr dirty="0" sz="1100" spc="5">
                <a:latin typeface="Times New Roman"/>
                <a:cs typeface="Times New Roman"/>
              </a:rPr>
              <a:t>their </a:t>
            </a:r>
            <a:r>
              <a:rPr dirty="0" sz="1100" spc="10">
                <a:latin typeface="Times New Roman"/>
                <a:cs typeface="Times New Roman"/>
              </a:rPr>
              <a:t>products and perhaps  </a:t>
            </a:r>
            <a:r>
              <a:rPr dirty="0" sz="1100" spc="5">
                <a:latin typeface="Times New Roman"/>
                <a:cs typeface="Times New Roman"/>
              </a:rPr>
              <a:t>lowering their prices, they are more stable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solid,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at this </a:t>
            </a:r>
            <a:r>
              <a:rPr dirty="0" sz="1100" spc="10">
                <a:latin typeface="Times New Roman"/>
                <a:cs typeface="Times New Roman"/>
              </a:rPr>
              <a:t>stage </a:t>
            </a:r>
            <a:r>
              <a:rPr dirty="0" sz="1100" spc="5">
                <a:latin typeface="Times New Roman"/>
                <a:cs typeface="Times New Roman"/>
              </a:rPr>
              <a:t>they often attract  considerable </a:t>
            </a:r>
            <a:r>
              <a:rPr dirty="0" sz="1100" spc="10">
                <a:latin typeface="Times New Roman"/>
                <a:cs typeface="Times New Roman"/>
              </a:rPr>
              <a:t>investment </a:t>
            </a:r>
            <a:r>
              <a:rPr dirty="0" sz="1100" spc="5">
                <a:latin typeface="Times New Roman"/>
                <a:cs typeface="Times New Roman"/>
              </a:rPr>
              <a:t>funds Investors </a:t>
            </a:r>
            <a:r>
              <a:rPr dirty="0" sz="1100" spc="10">
                <a:latin typeface="Times New Roman"/>
                <a:cs typeface="Times New Roman"/>
              </a:rPr>
              <a:t>are more </a:t>
            </a:r>
            <a:r>
              <a:rPr dirty="0" sz="1100" spc="5">
                <a:latin typeface="Times New Roman"/>
                <a:cs typeface="Times New Roman"/>
              </a:rPr>
              <a:t>willing to </a:t>
            </a:r>
            <a:r>
              <a:rPr dirty="0" sz="1100" spc="10">
                <a:latin typeface="Times New Roman"/>
                <a:cs typeface="Times New Roman"/>
              </a:rPr>
              <a:t>invest </a:t>
            </a:r>
            <a:r>
              <a:rPr dirty="0" sz="1100" spc="5">
                <a:latin typeface="Times New Roman"/>
                <a:cs typeface="Times New Roman"/>
              </a:rPr>
              <a:t>in these </a:t>
            </a:r>
            <a:r>
              <a:rPr dirty="0" sz="1100" spc="10">
                <a:latin typeface="Times New Roman"/>
                <a:cs typeface="Times New Roman"/>
              </a:rPr>
              <a:t>industries now  </a:t>
            </a:r>
            <a:r>
              <a:rPr dirty="0" sz="1100" spc="5">
                <a:latin typeface="Times New Roman"/>
                <a:cs typeface="Times New Roman"/>
              </a:rPr>
              <a:t>that their potential </a:t>
            </a:r>
            <a:r>
              <a:rPr dirty="0" sz="1100" spc="10">
                <a:latin typeface="Times New Roman"/>
                <a:cs typeface="Times New Roman"/>
              </a:rPr>
              <a:t>has been demonstrated and the </a:t>
            </a:r>
            <a:r>
              <a:rPr dirty="0" sz="1100" spc="5">
                <a:latin typeface="Times New Roman"/>
                <a:cs typeface="Times New Roman"/>
              </a:rPr>
              <a:t>risk of failure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decreased.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038" y="578357"/>
            <a:ext cx="5308600" cy="7620"/>
          </a:xfrm>
          <a:custGeom>
            <a:avLst/>
            <a:gdLst/>
            <a:ahLst/>
            <a:cxnLst/>
            <a:rect l="l" t="t" r="r" b="b"/>
            <a:pathLst>
              <a:path w="5308600" h="7620">
                <a:moveTo>
                  <a:pt x="5308092" y="0"/>
                </a:moveTo>
                <a:lnTo>
                  <a:pt x="0" y="0"/>
                </a:lnTo>
                <a:lnTo>
                  <a:pt x="0" y="7620"/>
                </a:lnTo>
                <a:lnTo>
                  <a:pt x="5308092" y="7620"/>
                </a:lnTo>
                <a:lnTo>
                  <a:pt x="5308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34338" y="406989"/>
            <a:ext cx="5336540" cy="877125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12700" marR="8890">
              <a:lnSpc>
                <a:spcPct val="98300"/>
              </a:lnSpc>
              <a:spcBef>
                <a:spcPts val="150"/>
              </a:spcBef>
              <a:tabLst>
                <a:tab pos="5111750" algn="l"/>
              </a:tabLst>
            </a:pPr>
            <a:r>
              <a:rPr dirty="0" sz="1100" spc="5">
                <a:latin typeface="Times New Roman"/>
                <a:cs typeface="Times New Roman"/>
              </a:rPr>
              <a:t>Inves</a:t>
            </a:r>
            <a:r>
              <a:rPr dirty="0" sz="1100" spc="1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m</a:t>
            </a:r>
            <a:r>
              <a:rPr dirty="0" sz="1100" spc="5">
                <a:latin typeface="Times New Roman"/>
                <a:cs typeface="Times New Roman"/>
              </a:rPr>
              <a:t>e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5">
                <a:latin typeface="Times New Roman"/>
                <a:cs typeface="Times New Roman"/>
              </a:rPr>
              <a:t>A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l</a:t>
            </a:r>
            <a:r>
              <a:rPr dirty="0" sz="1100" spc="20">
                <a:latin typeface="Times New Roman"/>
                <a:cs typeface="Times New Roman"/>
              </a:rPr>
              <a:t>y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s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20">
                <a:latin typeface="Times New Roman"/>
                <a:cs typeface="Times New Roman"/>
              </a:rPr>
              <a:t>&amp;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Portfol</a:t>
            </a:r>
            <a:r>
              <a:rPr dirty="0" sz="1100" spc="-5">
                <a:latin typeface="Times New Roman"/>
                <a:cs typeface="Times New Roman"/>
              </a:rPr>
              <a:t>i</a:t>
            </a:r>
            <a:r>
              <a:rPr dirty="0" sz="1100" spc="10">
                <a:latin typeface="Times New Roman"/>
                <a:cs typeface="Times New Roman"/>
              </a:rPr>
              <a:t>o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Ma</a:t>
            </a:r>
            <a:r>
              <a:rPr dirty="0" sz="1100" spc="1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age</a:t>
            </a:r>
            <a:r>
              <a:rPr dirty="0" sz="1100" spc="10">
                <a:latin typeface="Times New Roman"/>
                <a:cs typeface="Times New Roman"/>
              </a:rPr>
              <a:t>m</a:t>
            </a:r>
            <a:r>
              <a:rPr dirty="0" sz="1100" spc="10">
                <a:latin typeface="Times New Roman"/>
                <a:cs typeface="Times New Roman"/>
              </a:rPr>
              <a:t>e</a:t>
            </a:r>
            <a:r>
              <a:rPr dirty="0" sz="1100" spc="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t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(</a:t>
            </a:r>
            <a:r>
              <a:rPr dirty="0" sz="1100" spc="15">
                <a:latin typeface="Times New Roman"/>
                <a:cs typeface="Times New Roman"/>
              </a:rPr>
              <a:t>F</a:t>
            </a:r>
            <a:r>
              <a:rPr dirty="0" sz="1100">
                <a:latin typeface="Times New Roman"/>
                <a:cs typeface="Times New Roman"/>
              </a:rPr>
              <a:t>I</a:t>
            </a:r>
            <a:r>
              <a:rPr dirty="0" sz="1100" spc="25">
                <a:latin typeface="Times New Roman"/>
                <a:cs typeface="Times New Roman"/>
              </a:rPr>
              <a:t>N</a:t>
            </a:r>
            <a:r>
              <a:rPr dirty="0" sz="1100" spc="5">
                <a:latin typeface="Times New Roman"/>
                <a:cs typeface="Times New Roman"/>
              </a:rPr>
              <a:t>630</a:t>
            </a:r>
            <a:r>
              <a:rPr dirty="0" sz="1100" spc="5">
                <a:latin typeface="Times New Roman"/>
                <a:cs typeface="Times New Roman"/>
              </a:rPr>
              <a:t>)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5">
                <a:latin typeface="Times New Roman"/>
                <a:cs typeface="Times New Roman"/>
              </a:rPr>
              <a:t>VU  </a:t>
            </a:r>
            <a:r>
              <a:rPr dirty="0" sz="1100" spc="5">
                <a:latin typeface="Times New Roman"/>
                <a:cs typeface="Times New Roman"/>
              </a:rPr>
              <a:t>Financial policies </a:t>
            </a:r>
            <a:r>
              <a:rPr dirty="0" sz="1100" spc="15">
                <a:latin typeface="Times New Roman"/>
                <a:cs typeface="Times New Roman"/>
              </a:rPr>
              <a:t>become </a:t>
            </a:r>
            <a:r>
              <a:rPr dirty="0" sz="1100" spc="5">
                <a:latin typeface="Times New Roman"/>
                <a:cs typeface="Times New Roman"/>
              </a:rPr>
              <a:t>firmly established at this stage. </a:t>
            </a: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capital </a:t>
            </a:r>
            <a:r>
              <a:rPr dirty="0" sz="1100" spc="10">
                <a:latin typeface="Times New Roman"/>
                <a:cs typeface="Times New Roman"/>
              </a:rPr>
              <a:t>base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widened </a:t>
            </a:r>
            <a:r>
              <a:rPr dirty="0" sz="1100" spc="5">
                <a:latin typeface="Times New Roman"/>
                <a:cs typeface="Times New Roman"/>
              </a:rPr>
              <a:t>and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strengthened. Profit margins </a:t>
            </a:r>
            <a:r>
              <a:rPr dirty="0" sz="1100" spc="10">
                <a:latin typeface="Times New Roman"/>
                <a:cs typeface="Times New Roman"/>
              </a:rPr>
              <a:t>are very </a:t>
            </a:r>
            <a:r>
              <a:rPr dirty="0" sz="1100" spc="5">
                <a:latin typeface="Times New Roman"/>
                <a:cs typeface="Times New Roman"/>
              </a:rPr>
              <a:t>high. Dividends often </a:t>
            </a:r>
            <a:r>
              <a:rPr dirty="0" sz="1100" spc="10">
                <a:latin typeface="Times New Roman"/>
                <a:cs typeface="Times New Roman"/>
              </a:rPr>
              <a:t>become payable, </a:t>
            </a:r>
            <a:r>
              <a:rPr dirty="0" sz="1100" spc="5">
                <a:latin typeface="Times New Roman"/>
                <a:cs typeface="Times New Roman"/>
              </a:rPr>
              <a:t>further  </a:t>
            </a:r>
            <a:r>
              <a:rPr dirty="0" sz="1100" spc="10">
                <a:latin typeface="Times New Roman"/>
                <a:cs typeface="Times New Roman"/>
              </a:rPr>
              <a:t>enhancing the </a:t>
            </a:r>
            <a:r>
              <a:rPr dirty="0" sz="1100" spc="5">
                <a:latin typeface="Times New Roman"/>
                <a:cs typeface="Times New Roman"/>
              </a:rPr>
              <a:t>attractiveness of </a:t>
            </a:r>
            <a:r>
              <a:rPr dirty="0" sz="1100" spc="10">
                <a:latin typeface="Times New Roman"/>
                <a:cs typeface="Times New Roman"/>
              </a:rPr>
              <a:t>these companies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0">
                <a:latin typeface="Times New Roman"/>
                <a:cs typeface="Times New Roman"/>
              </a:rPr>
              <a:t>a number </a:t>
            </a:r>
            <a:r>
              <a:rPr dirty="0" sz="1100" spc="5">
                <a:latin typeface="Times New Roman"/>
                <a:cs typeface="Times New Roman"/>
              </a:rPr>
              <a:t>of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investors.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spcBef>
                <a:spcPts val="5"/>
              </a:spcBef>
              <a:buAutoNum type="arabicPeriod" startAt="3"/>
              <a:tabLst>
                <a:tab pos="442595" algn="l"/>
              </a:tabLst>
            </a:pPr>
            <a:r>
              <a:rPr dirty="0" sz="1100" spc="5" b="1">
                <a:latin typeface="Times New Roman"/>
                <a:cs typeface="Times New Roman"/>
              </a:rPr>
              <a:t>Stabilization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Stage: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 startAt="3"/>
            </a:pPr>
            <a:endParaRPr sz="1100">
              <a:latin typeface="Times New Roman"/>
              <a:cs typeface="Times New Roman"/>
            </a:endParaRPr>
          </a:p>
          <a:p>
            <a:pPr algn="just" marL="12700" marR="508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Industries eventually evolve into the stabilization </a:t>
            </a:r>
            <a:r>
              <a:rPr dirty="0" sz="1100" spc="10">
                <a:latin typeface="Times New Roman"/>
                <a:cs typeface="Times New Roman"/>
              </a:rPr>
              <a:t>stage (sometimes </a:t>
            </a:r>
            <a:r>
              <a:rPr dirty="0" sz="1100" spc="5">
                <a:latin typeface="Times New Roman"/>
                <a:cs typeface="Times New Roman"/>
              </a:rPr>
              <a:t>referred to as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maturity stage), at </a:t>
            </a:r>
            <a:r>
              <a:rPr dirty="0" sz="1100" spc="10">
                <a:latin typeface="Times New Roman"/>
                <a:cs typeface="Times New Roman"/>
              </a:rPr>
              <a:t>which </a:t>
            </a:r>
            <a:r>
              <a:rPr dirty="0" sz="1100" spc="5">
                <a:latin typeface="Times New Roman"/>
                <a:cs typeface="Times New Roman"/>
              </a:rPr>
              <a:t>point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growth begins to moderate. </a:t>
            </a:r>
            <a:r>
              <a:rPr dirty="0" sz="1100" spc="10">
                <a:latin typeface="Times New Roman"/>
                <a:cs typeface="Times New Roman"/>
              </a:rPr>
              <a:t>This </a:t>
            </a:r>
            <a:r>
              <a:rPr dirty="0" sz="1100" spc="5" i="1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probably the longest  part of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industry life cycle. Products </a:t>
            </a:r>
            <a:r>
              <a:rPr dirty="0" sz="1100" spc="10">
                <a:latin typeface="Times New Roman"/>
                <a:cs typeface="Times New Roman"/>
              </a:rPr>
              <a:t>become more, </a:t>
            </a:r>
            <a:r>
              <a:rPr dirty="0" sz="1100" spc="5">
                <a:latin typeface="Times New Roman"/>
                <a:cs typeface="Times New Roman"/>
              </a:rPr>
              <a:t>standardized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less innovative, </a:t>
            </a:r>
            <a:r>
              <a:rPr dirty="0" sz="1100" spc="10">
                <a:latin typeface="Times New Roman"/>
                <a:cs typeface="Times New Roman"/>
              </a:rPr>
              <a:t>the  marketplace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full of competitors, and costs are </a:t>
            </a:r>
            <a:r>
              <a:rPr dirty="0" sz="1100" spc="5">
                <a:latin typeface="Times New Roman"/>
                <a:cs typeface="Times New Roman"/>
              </a:rPr>
              <a:t>stable </a:t>
            </a:r>
            <a:r>
              <a:rPr dirty="0" sz="1100" spc="10">
                <a:latin typeface="Times New Roman"/>
                <a:cs typeface="Times New Roman"/>
              </a:rPr>
              <a:t>rather than decreasing through  </a:t>
            </a:r>
            <a:r>
              <a:rPr dirty="0" sz="1100" spc="5">
                <a:latin typeface="Times New Roman"/>
                <a:cs typeface="Times New Roman"/>
              </a:rPr>
              <a:t>efficiency moves, for </a:t>
            </a:r>
            <a:r>
              <a:rPr dirty="0" sz="1100" spc="10">
                <a:latin typeface="Times New Roman"/>
                <a:cs typeface="Times New Roman"/>
              </a:rPr>
              <a:t>example. Management's </a:t>
            </a:r>
            <a:r>
              <a:rPr dirty="0" sz="1100" spc="5">
                <a:latin typeface="Times New Roman"/>
                <a:cs typeface="Times New Roman"/>
              </a:rPr>
              <a:t>ability to control costs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produce </a:t>
            </a:r>
            <a:r>
              <a:rPr dirty="0" sz="1100" spc="10">
                <a:latin typeface="Times New Roman"/>
                <a:cs typeface="Times New Roman"/>
              </a:rPr>
              <a:t>operating  </a:t>
            </a:r>
            <a:r>
              <a:rPr dirty="0" sz="1100" spc="5">
                <a:latin typeface="Times New Roman"/>
                <a:cs typeface="Times New Roman"/>
              </a:rPr>
              <a:t>efficiencies </a:t>
            </a:r>
            <a:r>
              <a:rPr dirty="0" sz="1100" spc="10">
                <a:latin typeface="Times New Roman"/>
                <a:cs typeface="Times New Roman"/>
              </a:rPr>
              <a:t>becomes </a:t>
            </a:r>
            <a:r>
              <a:rPr dirty="0" sz="1100" spc="5">
                <a:latin typeface="Times New Roman"/>
                <a:cs typeface="Times New Roman"/>
              </a:rPr>
              <a:t>very important in </a:t>
            </a:r>
            <a:r>
              <a:rPr dirty="0" sz="1100" spc="10">
                <a:latin typeface="Times New Roman"/>
                <a:cs typeface="Times New Roman"/>
              </a:rPr>
              <a:t>terms </a:t>
            </a:r>
            <a:r>
              <a:rPr dirty="0" sz="1100" spc="5">
                <a:latin typeface="Times New Roman"/>
                <a:cs typeface="Times New Roman"/>
              </a:rPr>
              <a:t>of affecting individual </a:t>
            </a:r>
            <a:r>
              <a:rPr dirty="0" sz="1100" spc="10">
                <a:latin typeface="Times New Roman"/>
                <a:cs typeface="Times New Roman"/>
              </a:rPr>
              <a:t>company </a:t>
            </a:r>
            <a:r>
              <a:rPr dirty="0" sz="1100" spc="5">
                <a:latin typeface="Times New Roman"/>
                <a:cs typeface="Times New Roman"/>
              </a:rPr>
              <a:t>profit  margins.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00"/>
              </a:lnSpc>
            </a:pPr>
            <a:r>
              <a:rPr dirty="0" sz="1100" spc="5">
                <a:latin typeface="Times New Roman"/>
                <a:cs typeface="Times New Roman"/>
              </a:rPr>
              <a:t>Industries at this </a:t>
            </a:r>
            <a:r>
              <a:rPr dirty="0" sz="1100" spc="10">
                <a:latin typeface="Times New Roman"/>
                <a:cs typeface="Times New Roman"/>
              </a:rPr>
              <a:t>stage continue </a:t>
            </a:r>
            <a:r>
              <a:rPr dirty="0" sz="1100" spc="5">
                <a:latin typeface="Times New Roman"/>
                <a:cs typeface="Times New Roman"/>
              </a:rPr>
              <a:t>to </a:t>
            </a:r>
            <a:r>
              <a:rPr dirty="0" sz="1100" spc="15">
                <a:latin typeface="Times New Roman"/>
                <a:cs typeface="Times New Roman"/>
              </a:rPr>
              <a:t>move </a:t>
            </a:r>
            <a:r>
              <a:rPr dirty="0" sz="1100" spc="5">
                <a:latin typeface="Times New Roman"/>
                <a:cs typeface="Times New Roman"/>
              </a:rPr>
              <a:t>along, but typically the industry growth rate  </a:t>
            </a:r>
            <a:r>
              <a:rPr dirty="0" sz="1100" spc="10">
                <a:latin typeface="Times New Roman"/>
                <a:cs typeface="Times New Roman"/>
              </a:rPr>
              <a:t>matches the </a:t>
            </a:r>
            <a:r>
              <a:rPr dirty="0" sz="1100" spc="5">
                <a:latin typeface="Times New Roman"/>
                <a:cs typeface="Times New Roman"/>
              </a:rPr>
              <a:t>growth rate </a:t>
            </a:r>
            <a:r>
              <a:rPr dirty="0" sz="1100" spc="10">
                <a:latin typeface="Times New Roman"/>
                <a:cs typeface="Times New Roman"/>
              </a:rPr>
              <a:t>for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economy </a:t>
            </a:r>
            <a:r>
              <a:rPr dirty="0" sz="1100" spc="5">
                <a:latin typeface="Times New Roman"/>
                <a:cs typeface="Times New Roman"/>
              </a:rPr>
              <a:t>as </a:t>
            </a:r>
            <a:r>
              <a:rPr dirty="0" sz="1100" spc="10">
                <a:latin typeface="Times New Roman"/>
                <a:cs typeface="Times New Roman"/>
              </a:rPr>
              <a:t>a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whole.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Times New Roman"/>
              <a:cs typeface="Times New Roman"/>
            </a:endParaRPr>
          </a:p>
          <a:p>
            <a:pPr marL="441959" indent="-215265">
              <a:lnSpc>
                <a:spcPct val="100000"/>
              </a:lnSpc>
              <a:buAutoNum type="arabicPeriod" startAt="4"/>
              <a:tabLst>
                <a:tab pos="442595" algn="l"/>
              </a:tabLst>
            </a:pPr>
            <a:r>
              <a:rPr dirty="0" sz="1100" spc="10" b="1">
                <a:latin typeface="Times New Roman"/>
                <a:cs typeface="Times New Roman"/>
              </a:rPr>
              <a:t>Declining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Stage: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5715">
              <a:lnSpc>
                <a:spcPct val="98500"/>
              </a:lnSpc>
            </a:pPr>
            <a:r>
              <a:rPr dirty="0" sz="1100" spc="15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industry's sales </a:t>
            </a:r>
            <a:r>
              <a:rPr dirty="0" sz="1100" spc="10">
                <a:latin typeface="Times New Roman"/>
                <a:cs typeface="Times New Roman"/>
              </a:rPr>
              <a:t>growth can </a:t>
            </a:r>
            <a:r>
              <a:rPr dirty="0" sz="1100" spc="5">
                <a:latin typeface="Times New Roman"/>
                <a:cs typeface="Times New Roman"/>
              </a:rPr>
              <a:t>decline as </a:t>
            </a:r>
            <a:r>
              <a:rPr dirty="0" sz="1100" spc="10">
                <a:latin typeface="Times New Roman"/>
                <a:cs typeface="Times New Roman"/>
              </a:rPr>
              <a:t>new </a:t>
            </a:r>
            <a:r>
              <a:rPr dirty="0" sz="1100" spc="5">
                <a:latin typeface="Times New Roman"/>
                <a:cs typeface="Times New Roman"/>
              </a:rPr>
              <a:t>products are </a:t>
            </a:r>
            <a:r>
              <a:rPr dirty="0" sz="1100" spc="10">
                <a:latin typeface="Times New Roman"/>
                <a:cs typeface="Times New Roman"/>
              </a:rPr>
              <a:t>developed and </a:t>
            </a:r>
            <a:r>
              <a:rPr dirty="0" sz="1100" spc="5">
                <a:latin typeface="Times New Roman"/>
                <a:cs typeface="Times New Roman"/>
              </a:rPr>
              <a:t>shifts in </a:t>
            </a:r>
            <a:r>
              <a:rPr dirty="0" sz="1100" spc="10">
                <a:latin typeface="Times New Roman"/>
                <a:cs typeface="Times New Roman"/>
              </a:rPr>
              <a:t>demand  </a:t>
            </a:r>
            <a:r>
              <a:rPr dirty="0" sz="1100" spc="5">
                <a:latin typeface="Times New Roman"/>
                <a:cs typeface="Times New Roman"/>
              </a:rPr>
              <a:t>occur. </a:t>
            </a:r>
            <a:r>
              <a:rPr dirty="0" sz="1100" spc="15">
                <a:latin typeface="Times New Roman"/>
                <a:cs typeface="Times New Roman"/>
              </a:rPr>
              <a:t>Think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the industry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home </a:t>
            </a:r>
            <a:r>
              <a:rPr dirty="0" sz="1100" spc="5">
                <a:latin typeface="Times New Roman"/>
                <a:cs typeface="Times New Roman"/>
              </a:rPr>
              <a:t>radios and black-and-white televisions.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firms </a:t>
            </a:r>
            <a:r>
              <a:rPr dirty="0" sz="1100" spc="10">
                <a:latin typeface="Times New Roman"/>
                <a:cs typeface="Times New Roman"/>
              </a:rPr>
              <a:t>in  an </a:t>
            </a:r>
            <a:r>
              <a:rPr dirty="0" sz="1100" spc="5">
                <a:latin typeface="Times New Roman"/>
                <a:cs typeface="Times New Roman"/>
              </a:rPr>
              <a:t>industry </a:t>
            </a:r>
            <a:r>
              <a:rPr dirty="0" sz="1100" spc="10">
                <a:latin typeface="Times New Roman"/>
                <a:cs typeface="Times New Roman"/>
              </a:rPr>
              <a:t>experiencing decline </a:t>
            </a:r>
            <a:r>
              <a:rPr dirty="0" sz="1100" spc="5">
                <a:latin typeface="Times New Roman"/>
                <a:cs typeface="Times New Roman"/>
              </a:rPr>
              <a:t>face significantly </a:t>
            </a:r>
            <a:r>
              <a:rPr dirty="0" sz="1100" spc="10">
                <a:latin typeface="Times New Roman"/>
                <a:cs typeface="Times New Roman"/>
              </a:rPr>
              <a:t>lower </a:t>
            </a:r>
            <a:r>
              <a:rPr dirty="0" sz="1100" spc="5">
                <a:latin typeface="Times New Roman"/>
                <a:cs typeface="Times New Roman"/>
              </a:rPr>
              <a:t>profits or </a:t>
            </a:r>
            <a:r>
              <a:rPr dirty="0" sz="1100" spc="10">
                <a:latin typeface="Times New Roman"/>
                <a:cs typeface="Times New Roman"/>
              </a:rPr>
              <a:t>even </a:t>
            </a:r>
            <a:r>
              <a:rPr dirty="0" sz="1100" spc="5">
                <a:latin typeface="Times New Roman"/>
                <a:cs typeface="Times New Roman"/>
              </a:rPr>
              <a:t>losses. Rates of  return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invested capital will tend to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low.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20" b="1">
                <a:latin typeface="Times New Roman"/>
                <a:cs typeface="Times New Roman"/>
              </a:rPr>
              <a:t>Qualitative </a:t>
            </a:r>
            <a:r>
              <a:rPr dirty="0" sz="1100" spc="10" b="1">
                <a:latin typeface="Times New Roman"/>
                <a:cs typeface="Times New Roman"/>
              </a:rPr>
              <a:t>Aspects </a:t>
            </a:r>
            <a:r>
              <a:rPr dirty="0" sz="1100" spc="5" b="1">
                <a:latin typeface="Times New Roman"/>
                <a:cs typeface="Times New Roman"/>
              </a:rPr>
              <a:t>of Industry</a:t>
            </a:r>
            <a:r>
              <a:rPr dirty="0" sz="1100" spc="40" b="1">
                <a:latin typeface="Times New Roman"/>
                <a:cs typeface="Times New Roman"/>
              </a:rPr>
              <a:t> </a:t>
            </a:r>
            <a:r>
              <a:rPr dirty="0" sz="1100" b="1">
                <a:latin typeface="Times New Roman"/>
                <a:cs typeface="Times New Roman"/>
              </a:rPr>
              <a:t>Analysis: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The analyst </a:t>
            </a:r>
            <a:r>
              <a:rPr dirty="0" sz="1100" spc="5">
                <a:latin typeface="Times New Roman"/>
                <a:cs typeface="Times New Roman"/>
              </a:rPr>
              <a:t>or investor should consider several </a:t>
            </a:r>
            <a:r>
              <a:rPr dirty="0" sz="1100" spc="10">
                <a:latin typeface="Times New Roman"/>
                <a:cs typeface="Times New Roman"/>
              </a:rPr>
              <a:t>important qualitative </a:t>
            </a:r>
            <a:r>
              <a:rPr dirty="0" sz="1100" spc="5">
                <a:latin typeface="Times New Roman"/>
                <a:cs typeface="Times New Roman"/>
              </a:rPr>
              <a:t>factors </a:t>
            </a:r>
            <a:r>
              <a:rPr dirty="0" sz="1100" spc="10">
                <a:latin typeface="Times New Roman"/>
                <a:cs typeface="Times New Roman"/>
              </a:rPr>
              <a:t>that can  </a:t>
            </a:r>
            <a:r>
              <a:rPr dirty="0" sz="1100" spc="5">
                <a:latin typeface="Times New Roman"/>
                <a:cs typeface="Times New Roman"/>
              </a:rPr>
              <a:t>characterize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industry. </a:t>
            </a:r>
            <a:r>
              <a:rPr dirty="0" sz="1100" spc="10">
                <a:latin typeface="Times New Roman"/>
                <a:cs typeface="Times New Roman"/>
              </a:rPr>
              <a:t>Knowing </a:t>
            </a:r>
            <a:r>
              <a:rPr dirty="0" sz="1100" spc="5">
                <a:latin typeface="Times New Roman"/>
                <a:cs typeface="Times New Roman"/>
              </a:rPr>
              <a:t>about </a:t>
            </a:r>
            <a:r>
              <a:rPr dirty="0" sz="1100" spc="10">
                <a:latin typeface="Times New Roman"/>
                <a:cs typeface="Times New Roman"/>
              </a:rPr>
              <a:t>these </a:t>
            </a:r>
            <a:r>
              <a:rPr dirty="0" sz="1100" spc="5">
                <a:latin typeface="Times New Roman"/>
                <a:cs typeface="Times New Roman"/>
              </a:rPr>
              <a:t>factors will </a:t>
            </a:r>
            <a:r>
              <a:rPr dirty="0" sz="1100" spc="10">
                <a:latin typeface="Times New Roman"/>
                <a:cs typeface="Times New Roman"/>
              </a:rPr>
              <a:t>help </a:t>
            </a:r>
            <a:r>
              <a:rPr dirty="0" sz="1100" spc="5">
                <a:latin typeface="Times New Roman"/>
                <a:cs typeface="Times New Roman"/>
              </a:rPr>
              <a:t>investors to </a:t>
            </a:r>
            <a:r>
              <a:rPr dirty="0" sz="1100" spc="10">
                <a:latin typeface="Times New Roman"/>
                <a:cs typeface="Times New Roman"/>
              </a:rPr>
              <a:t>analyze a </a:t>
            </a:r>
            <a:r>
              <a:rPr dirty="0" sz="1100" spc="5">
                <a:latin typeface="Times New Roman"/>
                <a:cs typeface="Times New Roman"/>
              </a:rPr>
              <a:t>par-  ticular industry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will aid in </a:t>
            </a:r>
            <a:r>
              <a:rPr dirty="0" sz="1100" spc="10">
                <a:latin typeface="Times New Roman"/>
                <a:cs typeface="Times New Roman"/>
              </a:rPr>
              <a:t>assessing </a:t>
            </a:r>
            <a:r>
              <a:rPr dirty="0" sz="1100" spc="5">
                <a:latin typeface="Times New Roman"/>
                <a:cs typeface="Times New Roman"/>
              </a:rPr>
              <a:t>its </a:t>
            </a:r>
            <a:r>
              <a:rPr dirty="0" sz="1100" spc="10">
                <a:latin typeface="Times New Roman"/>
                <a:cs typeface="Times New Roman"/>
              </a:rPr>
              <a:t>future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prospects.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10" b="1">
                <a:latin typeface="Times New Roman"/>
                <a:cs typeface="Times New Roman"/>
              </a:rPr>
              <a:t>The Historical</a:t>
            </a:r>
            <a:r>
              <a:rPr dirty="0" sz="1100" spc="-5" b="1">
                <a:latin typeface="Times New Roman"/>
                <a:cs typeface="Times New Roman"/>
              </a:rPr>
              <a:t> </a:t>
            </a:r>
            <a:r>
              <a:rPr dirty="0" sz="1100" spc="10" b="1">
                <a:latin typeface="Times New Roman"/>
                <a:cs typeface="Times New Roman"/>
              </a:rPr>
              <a:t>Performance: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00"/>
              </a:lnSpc>
            </a:pPr>
            <a:r>
              <a:rPr dirty="0" sz="1100" spc="10">
                <a:latin typeface="Times New Roman"/>
                <a:cs typeface="Times New Roman"/>
              </a:rPr>
              <a:t>As </a:t>
            </a:r>
            <a:r>
              <a:rPr dirty="0" sz="1100" spc="15">
                <a:latin typeface="Times New Roman"/>
                <a:cs typeface="Times New Roman"/>
              </a:rPr>
              <a:t>we </a:t>
            </a:r>
            <a:r>
              <a:rPr dirty="0" sz="1100" spc="10">
                <a:latin typeface="Times New Roman"/>
                <a:cs typeface="Times New Roman"/>
              </a:rPr>
              <a:t>have learned, some industries perform </a:t>
            </a:r>
            <a:r>
              <a:rPr dirty="0" sz="1100" spc="5">
                <a:latin typeface="Times New Roman"/>
                <a:cs typeface="Times New Roman"/>
              </a:rPr>
              <a:t>well </a:t>
            </a:r>
            <a:r>
              <a:rPr dirty="0" sz="1100" spc="10">
                <a:latin typeface="Times New Roman"/>
                <a:cs typeface="Times New Roman"/>
              </a:rPr>
              <a:t>and others poorly over long periods of  </a:t>
            </a:r>
            <a:r>
              <a:rPr dirty="0" sz="1100" spc="5">
                <a:latin typeface="Times New Roman"/>
                <a:cs typeface="Times New Roman"/>
              </a:rPr>
              <a:t>time. </a:t>
            </a:r>
            <a:r>
              <a:rPr dirty="0" sz="1100" spc="10">
                <a:latin typeface="Times New Roman"/>
                <a:cs typeface="Times New Roman"/>
              </a:rPr>
              <a:t>Although performance </a:t>
            </a:r>
            <a:r>
              <a:rPr dirty="0" sz="1100" spc="5">
                <a:latin typeface="Times New Roman"/>
                <a:cs typeface="Times New Roman"/>
              </a:rPr>
              <a:t>is </a:t>
            </a:r>
            <a:r>
              <a:rPr dirty="0" sz="1100" spc="10">
                <a:latin typeface="Times New Roman"/>
                <a:cs typeface="Times New Roman"/>
              </a:rPr>
              <a:t>not </a:t>
            </a:r>
            <a:r>
              <a:rPr dirty="0" sz="1100" spc="15">
                <a:latin typeface="Times New Roman"/>
                <a:cs typeface="Times New Roman"/>
              </a:rPr>
              <a:t>always </a:t>
            </a:r>
            <a:r>
              <a:rPr dirty="0" sz="1100" spc="10">
                <a:latin typeface="Times New Roman"/>
                <a:cs typeface="Times New Roman"/>
              </a:rPr>
              <a:t>consistent and predictable on the </a:t>
            </a:r>
            <a:r>
              <a:rPr dirty="0" sz="1100" spc="5">
                <a:latin typeface="Times New Roman"/>
                <a:cs typeface="Times New Roman"/>
              </a:rPr>
              <a:t>basis </a:t>
            </a:r>
            <a:r>
              <a:rPr dirty="0" sz="1100" spc="10">
                <a:latin typeface="Times New Roman"/>
                <a:cs typeface="Times New Roman"/>
              </a:rPr>
              <a:t>of the  </a:t>
            </a:r>
            <a:r>
              <a:rPr dirty="0" sz="1100" spc="5">
                <a:latin typeface="Times New Roman"/>
                <a:cs typeface="Times New Roman"/>
              </a:rPr>
              <a:t>past,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industry's track record should not </a:t>
            </a:r>
            <a:r>
              <a:rPr dirty="0" sz="1100" spc="10">
                <a:latin typeface="Times New Roman"/>
                <a:cs typeface="Times New Roman"/>
              </a:rPr>
              <a:t>be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ignored.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just" marL="12700" marR="7620">
              <a:lnSpc>
                <a:spcPct val="98400"/>
              </a:lnSpc>
            </a:pPr>
            <a:r>
              <a:rPr dirty="0" sz="1100" spc="5">
                <a:latin typeface="Times New Roman"/>
                <a:cs typeface="Times New Roman"/>
              </a:rPr>
              <a:t>Investors should </a:t>
            </a:r>
            <a:r>
              <a:rPr dirty="0" sz="1100" spc="10">
                <a:latin typeface="Times New Roman"/>
                <a:cs typeface="Times New Roman"/>
              </a:rPr>
              <a:t>consider the </a:t>
            </a:r>
            <a:r>
              <a:rPr dirty="0" sz="1100" spc="5">
                <a:latin typeface="Times New Roman"/>
                <a:cs typeface="Times New Roman"/>
              </a:rPr>
              <a:t>historical record .of sales </a:t>
            </a:r>
            <a:r>
              <a:rPr dirty="0" sz="1100" spc="10">
                <a:latin typeface="Times New Roman"/>
                <a:cs typeface="Times New Roman"/>
              </a:rPr>
              <a:t>and </a:t>
            </a:r>
            <a:r>
              <a:rPr dirty="0" sz="1100" spc="5">
                <a:latin typeface="Times New Roman"/>
                <a:cs typeface="Times New Roman"/>
              </a:rPr>
              <a:t>earnings </a:t>
            </a:r>
            <a:r>
              <a:rPr dirty="0" sz="1100" spc="10">
                <a:latin typeface="Times New Roman"/>
                <a:cs typeface="Times New Roman"/>
              </a:rPr>
              <a:t>growth and </a:t>
            </a:r>
            <a:r>
              <a:rPr dirty="0" sz="1100" spc="5">
                <a:latin typeface="Times New Roman"/>
                <a:cs typeface="Times New Roman"/>
              </a:rPr>
              <a:t>price  performance. Although the </a:t>
            </a:r>
            <a:r>
              <a:rPr dirty="0" sz="1100" spc="10">
                <a:latin typeface="Times New Roman"/>
                <a:cs typeface="Times New Roman"/>
              </a:rPr>
              <a:t>past cannot </a:t>
            </a:r>
            <a:r>
              <a:rPr dirty="0" sz="1100" spc="5">
                <a:latin typeface="Times New Roman"/>
                <a:cs typeface="Times New Roman"/>
              </a:rPr>
              <a:t>simply </a:t>
            </a:r>
            <a:r>
              <a:rPr dirty="0" sz="1100" spc="10">
                <a:latin typeface="Times New Roman"/>
                <a:cs typeface="Times New Roman"/>
              </a:rPr>
              <a:t>be </a:t>
            </a:r>
            <a:r>
              <a:rPr dirty="0" sz="1100" spc="5">
                <a:latin typeface="Times New Roman"/>
                <a:cs typeface="Times New Roman"/>
              </a:rPr>
              <a:t>extrapolated into the future, it </a:t>
            </a:r>
            <a:r>
              <a:rPr dirty="0" sz="1100" spc="10">
                <a:latin typeface="Times New Roman"/>
                <a:cs typeface="Times New Roman"/>
              </a:rPr>
              <a:t>does  </a:t>
            </a:r>
            <a:r>
              <a:rPr dirty="0" sz="1100" spc="5">
                <a:latin typeface="Times New Roman"/>
                <a:cs typeface="Times New Roman"/>
              </a:rPr>
              <a:t>provide </a:t>
            </a:r>
            <a:r>
              <a:rPr dirty="0" sz="1100" spc="10">
                <a:latin typeface="Times New Roman"/>
                <a:cs typeface="Times New Roman"/>
              </a:rPr>
              <a:t>some </a:t>
            </a:r>
            <a:r>
              <a:rPr dirty="0" sz="1100" spc="5">
                <a:latin typeface="Times New Roman"/>
                <a:cs typeface="Times New Roman"/>
              </a:rPr>
              <a:t>useful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information.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5" b="1">
                <a:latin typeface="Times New Roman"/>
                <a:cs typeface="Times New Roman"/>
              </a:rPr>
              <a:t>Competition: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350">
              <a:lnSpc>
                <a:spcPct val="98500"/>
              </a:lnSpc>
            </a:pPr>
            <a:r>
              <a:rPr dirty="0" sz="1100" spc="1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nature of the competitive conditions existing in an </a:t>
            </a:r>
            <a:r>
              <a:rPr dirty="0" sz="1100" spc="5">
                <a:latin typeface="Times New Roman"/>
                <a:cs typeface="Times New Roman"/>
              </a:rPr>
              <a:t>industry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can provide useful  </a:t>
            </a:r>
            <a:r>
              <a:rPr dirty="0" sz="1100" spc="5">
                <a:latin typeface="Times New Roman"/>
                <a:cs typeface="Times New Roman"/>
              </a:rPr>
              <a:t>information in assessing </a:t>
            </a:r>
            <a:r>
              <a:rPr dirty="0" sz="1100">
                <a:latin typeface="Times New Roman"/>
                <a:cs typeface="Times New Roman"/>
              </a:rPr>
              <a:t>its </a:t>
            </a:r>
            <a:r>
              <a:rPr dirty="0" sz="1100" spc="5">
                <a:latin typeface="Times New Roman"/>
                <a:cs typeface="Times New Roman"/>
              </a:rPr>
              <a:t>future. </a:t>
            </a:r>
            <a:r>
              <a:rPr dirty="0" sz="1100" spc="10">
                <a:latin typeface="Times New Roman"/>
                <a:cs typeface="Times New Roman"/>
              </a:rPr>
              <a:t>Is </a:t>
            </a:r>
            <a:r>
              <a:rPr dirty="0" sz="1100" spc="5">
                <a:latin typeface="Times New Roman"/>
                <a:cs typeface="Times New Roman"/>
              </a:rPr>
              <a:t>the industry protected </a:t>
            </a:r>
            <a:r>
              <a:rPr dirty="0" sz="1100" spc="15">
                <a:latin typeface="Times New Roman"/>
                <a:cs typeface="Times New Roman"/>
              </a:rPr>
              <a:t>from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entrance of </a:t>
            </a:r>
            <a:r>
              <a:rPr dirty="0" sz="1100" spc="10">
                <a:latin typeface="Times New Roman"/>
                <a:cs typeface="Times New Roman"/>
              </a:rPr>
              <a:t>new  </a:t>
            </a:r>
            <a:r>
              <a:rPr dirty="0" sz="1100" spc="5">
                <a:latin typeface="Times New Roman"/>
                <a:cs typeface="Times New Roman"/>
              </a:rPr>
              <a:t>competitors as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result </a:t>
            </a:r>
            <a:r>
              <a:rPr dirty="0" sz="1100" spc="10">
                <a:latin typeface="Times New Roman"/>
                <a:cs typeface="Times New Roman"/>
              </a:rPr>
              <a:t>of </a:t>
            </a:r>
            <a:r>
              <a:rPr dirty="0" sz="1100" spc="5">
                <a:latin typeface="Times New Roman"/>
                <a:cs typeface="Times New Roman"/>
              </a:rPr>
              <a:t>control </a:t>
            </a:r>
            <a:r>
              <a:rPr dirty="0" sz="1100" spc="10">
                <a:latin typeface="Times New Roman"/>
                <a:cs typeface="Times New Roman"/>
              </a:rPr>
              <a:t>of raw </a:t>
            </a:r>
            <a:r>
              <a:rPr dirty="0" sz="1100" spc="5">
                <a:latin typeface="Times New Roman"/>
                <a:cs typeface="Times New Roman"/>
              </a:rPr>
              <a:t>materials, prohibitive cost of building plants, </a:t>
            </a:r>
            <a:r>
              <a:rPr dirty="0" sz="1100" spc="10">
                <a:latin typeface="Times New Roman"/>
                <a:cs typeface="Times New Roman"/>
              </a:rPr>
              <a:t>the  </a:t>
            </a:r>
            <a:r>
              <a:rPr dirty="0" sz="1100" spc="5">
                <a:latin typeface="Times New Roman"/>
                <a:cs typeface="Times New Roman"/>
              </a:rPr>
              <a:t>level of production </a:t>
            </a:r>
            <a:r>
              <a:rPr dirty="0" sz="1100" spc="10">
                <a:latin typeface="Times New Roman"/>
                <a:cs typeface="Times New Roman"/>
              </a:rPr>
              <a:t>needed to </a:t>
            </a:r>
            <a:r>
              <a:rPr dirty="0" sz="1100" spc="5">
                <a:latin typeface="Times New Roman"/>
                <a:cs typeface="Times New Roman"/>
              </a:rPr>
              <a:t>operate profitably, and </a:t>
            </a:r>
            <a:r>
              <a:rPr dirty="0" sz="1100" spc="10">
                <a:latin typeface="Times New Roman"/>
                <a:cs typeface="Times New Roman"/>
              </a:rPr>
              <a:t>so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forth?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8400"/>
              </a:lnSpc>
            </a:pPr>
            <a:r>
              <a:rPr dirty="0" sz="1100" spc="10">
                <a:latin typeface="Times New Roman"/>
                <a:cs typeface="Times New Roman"/>
              </a:rPr>
              <a:t>Michael </a:t>
            </a:r>
            <a:r>
              <a:rPr dirty="0" sz="1100" spc="5">
                <a:latin typeface="Times New Roman"/>
                <a:cs typeface="Times New Roman"/>
              </a:rPr>
              <a:t>Porter </a:t>
            </a:r>
            <a:r>
              <a:rPr dirty="0" sz="1100" spc="10">
                <a:latin typeface="Times New Roman"/>
                <a:cs typeface="Times New Roman"/>
              </a:rPr>
              <a:t>has </a:t>
            </a:r>
            <a:r>
              <a:rPr dirty="0" sz="1100" spc="5">
                <a:latin typeface="Times New Roman"/>
                <a:cs typeface="Times New Roman"/>
              </a:rPr>
              <a:t>written extensively </a:t>
            </a:r>
            <a:r>
              <a:rPr dirty="0" sz="1100" spc="10">
                <a:latin typeface="Times New Roman"/>
                <a:cs typeface="Times New Roman"/>
              </a:rPr>
              <a:t>on </a:t>
            </a:r>
            <a:r>
              <a:rPr dirty="0" sz="1100" spc="5">
                <a:latin typeface="Times New Roman"/>
                <a:cs typeface="Times New Roman"/>
              </a:rPr>
              <a:t>the </a:t>
            </a:r>
            <a:r>
              <a:rPr dirty="0" sz="1100" spc="10">
                <a:latin typeface="Times New Roman"/>
                <a:cs typeface="Times New Roman"/>
              </a:rPr>
              <a:t>issue </a:t>
            </a:r>
            <a:r>
              <a:rPr dirty="0" sz="1100" spc="5">
                <a:latin typeface="Times New Roman"/>
                <a:cs typeface="Times New Roman"/>
              </a:rPr>
              <a:t>of </a:t>
            </a:r>
            <a:r>
              <a:rPr dirty="0" sz="1100" spc="10">
                <a:latin typeface="Times New Roman"/>
                <a:cs typeface="Times New Roman"/>
              </a:rPr>
              <a:t>competitive strategy, which </a:t>
            </a:r>
            <a:r>
              <a:rPr dirty="0" sz="1100" spc="5">
                <a:latin typeface="Times New Roman"/>
                <a:cs typeface="Times New Roman"/>
              </a:rPr>
              <a:t>involves </a:t>
            </a:r>
            <a:r>
              <a:rPr dirty="0" sz="1100" spc="285">
                <a:latin typeface="Times New Roman"/>
                <a:cs typeface="Times New Roman"/>
              </a:rPr>
              <a:t> </a:t>
            </a:r>
            <a:r>
              <a:rPr dirty="0" sz="1100" spc="10">
                <a:latin typeface="Times New Roman"/>
                <a:cs typeface="Times New Roman"/>
              </a:rPr>
              <a:t>the search </a:t>
            </a:r>
            <a:r>
              <a:rPr dirty="0" sz="1100" spc="5">
                <a:latin typeface="Times New Roman"/>
                <a:cs typeface="Times New Roman"/>
              </a:rPr>
              <a:t>for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competitive </a:t>
            </a:r>
            <a:r>
              <a:rPr dirty="0" sz="1100" spc="10">
                <a:latin typeface="Times New Roman"/>
                <a:cs typeface="Times New Roman"/>
              </a:rPr>
              <a:t>position </a:t>
            </a:r>
            <a:r>
              <a:rPr dirty="0" sz="1100" spc="5">
                <a:latin typeface="Times New Roman"/>
                <a:cs typeface="Times New Roman"/>
              </a:rPr>
              <a:t>in </a:t>
            </a:r>
            <a:r>
              <a:rPr dirty="0" sz="1100" spc="10">
                <a:latin typeface="Times New Roman"/>
                <a:cs typeface="Times New Roman"/>
              </a:rPr>
              <a:t>an </a:t>
            </a:r>
            <a:r>
              <a:rPr dirty="0" sz="1100" spc="5">
                <a:latin typeface="Times New Roman"/>
                <a:cs typeface="Times New Roman"/>
              </a:rPr>
              <a:t>industry. </a:t>
            </a:r>
            <a:r>
              <a:rPr dirty="0" sz="1100" spc="10">
                <a:latin typeface="Times New Roman"/>
                <a:cs typeface="Times New Roman"/>
              </a:rPr>
              <a:t>The </a:t>
            </a:r>
            <a:r>
              <a:rPr dirty="0" sz="1100" spc="5">
                <a:latin typeface="Times New Roman"/>
                <a:cs typeface="Times New Roman"/>
              </a:rPr>
              <a:t>intensity of competition in, an  industry determines that industry's ability to sustain </a:t>
            </a:r>
            <a:r>
              <a:rPr dirty="0" sz="1100" spc="10">
                <a:latin typeface="Times New Roman"/>
                <a:cs typeface="Times New Roman"/>
              </a:rPr>
              <a:t>above-average </a:t>
            </a:r>
            <a:r>
              <a:rPr dirty="0" sz="1100" spc="5">
                <a:latin typeface="Times New Roman"/>
                <a:cs typeface="Times New Roman"/>
              </a:rPr>
              <a:t>returns. This intensity </a:t>
            </a:r>
            <a:r>
              <a:rPr dirty="0" sz="1100">
                <a:latin typeface="Times New Roman"/>
                <a:cs typeface="Times New Roman"/>
              </a:rPr>
              <a:t>is  </a:t>
            </a:r>
            <a:r>
              <a:rPr dirty="0" sz="1100" spc="5">
                <a:latin typeface="Times New Roman"/>
                <a:cs typeface="Times New Roman"/>
              </a:rPr>
              <a:t>not </a:t>
            </a:r>
            <a:r>
              <a:rPr dirty="0" sz="1100" spc="10">
                <a:latin typeface="Times New Roman"/>
                <a:cs typeface="Times New Roman"/>
              </a:rPr>
              <a:t>a </a:t>
            </a:r>
            <a:r>
              <a:rPr dirty="0" sz="1100" spc="5">
                <a:latin typeface="Times New Roman"/>
                <a:cs typeface="Times New Roman"/>
              </a:rPr>
              <a:t>matter of luck, </a:t>
            </a:r>
            <a:r>
              <a:rPr dirty="0" sz="1100" spc="10">
                <a:latin typeface="Times New Roman"/>
                <a:cs typeface="Times New Roman"/>
              </a:rPr>
              <a:t>but a </a:t>
            </a:r>
            <a:r>
              <a:rPr dirty="0" sz="1100" spc="5">
                <a:latin typeface="Times New Roman"/>
                <a:cs typeface="Times New Roman"/>
              </a:rPr>
              <a:t>reflection of underlying </a:t>
            </a:r>
            <a:r>
              <a:rPr dirty="0" sz="1100" spc="10">
                <a:latin typeface="Times New Roman"/>
                <a:cs typeface="Times New Roman"/>
              </a:rPr>
              <a:t>factors that determine the strength of five  </a:t>
            </a:r>
            <a:r>
              <a:rPr dirty="0" sz="1100" spc="5">
                <a:latin typeface="Times New Roman"/>
                <a:cs typeface="Times New Roman"/>
              </a:rPr>
              <a:t>basic </a:t>
            </a:r>
            <a:r>
              <a:rPr dirty="0" sz="1100" spc="10">
                <a:latin typeface="Times New Roman"/>
                <a:cs typeface="Times New Roman"/>
              </a:rPr>
              <a:t>competitive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factors: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0016" y="9438193"/>
            <a:ext cx="2618105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(c) Copyrights Virtual University of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Times New Roman"/>
                <a:cs typeface="Times New Roman"/>
              </a:rPr>
              <a:t>Pakistan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98687" y="9438193"/>
            <a:ext cx="168910" cy="1981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5">
                <a:latin typeface="Times New Roman"/>
                <a:cs typeface="Times New Roman"/>
              </a:rPr>
              <a:t>99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038" y="9441180"/>
            <a:ext cx="5377180" cy="0"/>
          </a:xfrm>
          <a:custGeom>
            <a:avLst/>
            <a:gdLst/>
            <a:ahLst/>
            <a:cxnLst/>
            <a:rect l="l" t="t" r="r" b="b"/>
            <a:pathLst>
              <a:path w="5377180" h="0">
                <a:moveTo>
                  <a:pt x="0" y="0"/>
                </a:moveTo>
                <a:lnTo>
                  <a:pt x="5376671" y="0"/>
                </a:lnTo>
              </a:path>
            </a:pathLst>
          </a:custGeom>
          <a:ln w="89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afifa_naseer</dc:creator>
  <dc:title>Microsoft Word - Investment_analysis_and_portfolio_management_Lec01-45_.doc</dc:title>
  <dcterms:created xsi:type="dcterms:W3CDTF">2021-04-13T14:06:50Z</dcterms:created>
  <dcterms:modified xsi:type="dcterms:W3CDTF">2021-04-13T14:06:50Z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2010-06-16T00:00:00Z</vt:filetime>
  </property>
  <property fmtid="{D5CDD505-2E9C-101B-9397-08002B2CF9AE}" pid="3" name="Creator">
    <vt:lpwstr>PScript5.dll Version 5.2</vt:lpwstr>
  </property>
  <property fmtid="{D5CDD505-2E9C-101B-9397-08002B2CF9AE}" pid="4" name="LastSaved">
    <vt:filetime>2021-04-13T00:00:00Z</vt:filetime>
  </property>
</Properties>
</file>