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1012" r:id="rId5"/>
    <p:sldId id="1065" r:id="rId6"/>
    <p:sldId id="1066" r:id="rId7"/>
    <p:sldId id="1067" r:id="rId8"/>
    <p:sldId id="1068" r:id="rId9"/>
    <p:sldId id="1069" r:id="rId10"/>
    <p:sldId id="1070" r:id="rId11"/>
    <p:sldId id="1071" r:id="rId12"/>
    <p:sldId id="1072" r:id="rId13"/>
    <p:sldId id="1073" r:id="rId14"/>
    <p:sldId id="1074" r:id="rId15"/>
    <p:sldId id="1075" r:id="rId16"/>
    <p:sldId id="1076" r:id="rId17"/>
    <p:sldId id="107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D269-B7F3-4D60-B26B-E7E5DD22761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64D10-9796-4AD5-8BCF-99DAED556D30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A7AC-B093-4D2D-9EA0-1B7B5358396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B4DF-7043-4F2D-8667-107EFBABE26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C5C2-A69C-48DE-8246-9E857D5B2808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44E65-FFAA-4BAC-AAB4-F86764A9A443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06E2D-8718-4052-895A-17F71E55E42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B17E7-BB0E-4574-9966-258B297460D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178C8-16A8-4330-812D-21E180A018C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771A-E6A8-4946-B410-68642D84AC9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B9604-88B1-4C2F-A19A-E27BE9BAD23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7E95F-13B6-456D-A4E0-9FFABB5D617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4. Each </a:t>
            </a:r>
            <a:r>
              <a:rPr lang="en-US" dirty="0"/>
              <a:t>proxy is configured to support only a subset of the standard </a:t>
            </a:r>
            <a:r>
              <a:rPr lang="en-US" dirty="0" smtClean="0"/>
              <a:t>application’s command </a:t>
            </a:r>
            <a:r>
              <a:rPr lang="en-US" dirty="0"/>
              <a:t>set.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40747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5. Each </a:t>
            </a:r>
            <a:r>
              <a:rPr lang="en-US" dirty="0"/>
              <a:t>proxy is configured to allow access only to specific host systems. </a:t>
            </a:r>
            <a:endParaRPr lang="en-US" dirty="0" smtClean="0"/>
          </a:p>
          <a:p>
            <a:r>
              <a:rPr lang="en-US" dirty="0" smtClean="0"/>
              <a:t>This means </a:t>
            </a:r>
            <a:r>
              <a:rPr lang="en-US" dirty="0"/>
              <a:t>that the limited command/feature set may be applied only to a subset </a:t>
            </a:r>
            <a:r>
              <a:rPr lang="en-US" dirty="0" smtClean="0"/>
              <a:t>of systems </a:t>
            </a:r>
            <a:r>
              <a:rPr lang="en-US" dirty="0"/>
              <a:t>on the protected network.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227922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6. Each </a:t>
            </a:r>
            <a:r>
              <a:rPr lang="en-US" dirty="0"/>
              <a:t>proxy maintains detailed audit information by logging all traffic, </a:t>
            </a:r>
            <a:r>
              <a:rPr lang="en-US" dirty="0" smtClean="0"/>
              <a:t>each connection</a:t>
            </a:r>
            <a:r>
              <a:rPr lang="en-US" dirty="0"/>
              <a:t>, </a:t>
            </a:r>
            <a:r>
              <a:rPr lang="en-US" dirty="0" smtClean="0"/>
              <a:t>and the </a:t>
            </a:r>
            <a:r>
              <a:rPr lang="en-US" dirty="0"/>
              <a:t>duration of each connection. </a:t>
            </a:r>
            <a:endParaRPr lang="en-US" dirty="0" smtClean="0"/>
          </a:p>
          <a:p>
            <a:r>
              <a:rPr lang="en-US" dirty="0" smtClean="0"/>
              <a:t>The audit </a:t>
            </a:r>
            <a:r>
              <a:rPr lang="en-US" dirty="0"/>
              <a:t>log is an </a:t>
            </a:r>
            <a:r>
              <a:rPr lang="en-US" dirty="0" smtClean="0"/>
              <a:t>essential tool </a:t>
            </a:r>
            <a:r>
              <a:rPr lang="en-US" dirty="0"/>
              <a:t>for </a:t>
            </a:r>
            <a:r>
              <a:rPr lang="en-US" dirty="0" smtClean="0"/>
              <a:t>discovering and terminating attacks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16468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7. Each </a:t>
            </a:r>
            <a:r>
              <a:rPr lang="en-US" dirty="0"/>
              <a:t>proxy module is a very small software package specifically designed </a:t>
            </a:r>
            <a:r>
              <a:rPr lang="en-US" dirty="0" smtClean="0"/>
              <a:t>for network security.</a:t>
            </a:r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is easier to check </a:t>
            </a:r>
            <a:r>
              <a:rPr lang="en-US" dirty="0" smtClean="0"/>
              <a:t>such modules </a:t>
            </a:r>
            <a:r>
              <a:rPr lang="en-US" dirty="0"/>
              <a:t>for security flaws.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52342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8. Each </a:t>
            </a:r>
            <a:r>
              <a:rPr lang="en-US" dirty="0"/>
              <a:t>proxy is independent of other proxies on the bastion host.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there is </a:t>
            </a:r>
            <a:r>
              <a:rPr lang="en-US" dirty="0" smtClean="0"/>
              <a:t>a problem </a:t>
            </a:r>
            <a:r>
              <a:rPr lang="en-US" dirty="0"/>
              <a:t>with the operation of any </a:t>
            </a:r>
            <a:r>
              <a:rPr lang="en-US" dirty="0" smtClean="0"/>
              <a:t>proxy, it </a:t>
            </a:r>
            <a:r>
              <a:rPr lang="en-US" dirty="0"/>
              <a:t>can be uninstalled without </a:t>
            </a:r>
            <a:r>
              <a:rPr lang="en-US" dirty="0" smtClean="0"/>
              <a:t>affecting </a:t>
            </a:r>
            <a:r>
              <a:rPr lang="en-US" dirty="0"/>
              <a:t>operation of the other </a:t>
            </a:r>
            <a:r>
              <a:rPr lang="en-US" dirty="0" smtClean="0"/>
              <a:t>proxy applications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408988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9. A </a:t>
            </a:r>
            <a:r>
              <a:rPr lang="en-US" dirty="0"/>
              <a:t>proxy generally performs no disk access other than to read its initial </a:t>
            </a:r>
            <a:r>
              <a:rPr lang="en-US" dirty="0" smtClean="0"/>
              <a:t>configuration file.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149908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portions of the file system containing executable code can be made read only.</a:t>
            </a:r>
          </a:p>
          <a:p>
            <a:r>
              <a:rPr lang="en-US" dirty="0"/>
              <a:t> This makes it difficult for an intruder to install </a:t>
            </a:r>
            <a:r>
              <a:rPr lang="en-US" dirty="0" smtClean="0"/>
              <a:t>Trojan horse </a:t>
            </a:r>
            <a:r>
              <a:rPr lang="en-US" dirty="0"/>
              <a:t>sniffers or other dangerous files on the bastion host.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3937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10. Each </a:t>
            </a:r>
            <a:r>
              <a:rPr lang="en-US" dirty="0"/>
              <a:t>proxy runs as a </a:t>
            </a:r>
            <a:r>
              <a:rPr lang="en-US" dirty="0" err="1"/>
              <a:t>nonprivileged</a:t>
            </a:r>
            <a:r>
              <a:rPr lang="en-US" dirty="0"/>
              <a:t> user in a private and secured directory </a:t>
            </a:r>
            <a:r>
              <a:rPr lang="en-US" dirty="0" smtClean="0"/>
              <a:t>on the </a:t>
            </a:r>
            <a:r>
              <a:rPr lang="en-US" dirty="0"/>
              <a:t>bastion host.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937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Firewall basing.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It is common to base a firewall on a stand-alone machine running a common </a:t>
            </a:r>
            <a:r>
              <a:rPr lang="en-US" dirty="0" smtClean="0"/>
              <a:t>operating system</a:t>
            </a:r>
            <a:r>
              <a:rPr lang="en-US" dirty="0"/>
              <a:t>, such as UNIX or Linux</a:t>
            </a:r>
            <a:r>
              <a:rPr lang="en-US" dirty="0" smtClean="0"/>
              <a:t>.</a:t>
            </a:r>
          </a:p>
          <a:p>
            <a:r>
              <a:rPr lang="en-US" dirty="0" smtClean="0"/>
              <a:t>Firewall </a:t>
            </a:r>
            <a:r>
              <a:rPr lang="en-US" dirty="0"/>
              <a:t>functionality can also be </a:t>
            </a:r>
            <a:r>
              <a:rPr lang="en-US" dirty="0" smtClean="0"/>
              <a:t>implemented as </a:t>
            </a:r>
            <a:r>
              <a:rPr lang="en-US" dirty="0"/>
              <a:t>a software module in a router or LAN switch.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An </a:t>
            </a:r>
            <a:r>
              <a:rPr lang="en-US" dirty="0"/>
              <a:t>additional firewall basing </a:t>
            </a:r>
            <a:r>
              <a:rPr lang="en-US" dirty="0" smtClean="0"/>
              <a:t>consideration is: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3660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Bastion </a:t>
            </a:r>
            <a:r>
              <a:rPr lang="en-US" sz="3200" b="1" dirty="0" smtClean="0"/>
              <a:t>Host: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is </a:t>
            </a:r>
            <a:r>
              <a:rPr lang="en-US" dirty="0"/>
              <a:t>a system identified </a:t>
            </a:r>
            <a:r>
              <a:rPr lang="en-US" dirty="0" smtClean="0"/>
              <a:t>by the </a:t>
            </a:r>
            <a:r>
              <a:rPr lang="en-US" dirty="0"/>
              <a:t>firewall administrator as a critical </a:t>
            </a:r>
            <a:r>
              <a:rPr lang="en-US" dirty="0" smtClean="0"/>
              <a:t>strong point </a:t>
            </a:r>
            <a:r>
              <a:rPr lang="en-US" dirty="0"/>
              <a:t>in </a:t>
            </a:r>
            <a:r>
              <a:rPr lang="en-US" dirty="0" smtClean="0"/>
              <a:t> </a:t>
            </a:r>
            <a:r>
              <a:rPr lang="en-US" dirty="0"/>
              <a:t>network’s security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Typically</a:t>
            </a:r>
            <a:r>
              <a:rPr lang="en-US" dirty="0"/>
              <a:t>, the bastion host serves as a platform for </a:t>
            </a:r>
            <a:r>
              <a:rPr lang="en-US" dirty="0" smtClean="0"/>
              <a:t>an application-level </a:t>
            </a:r>
            <a:r>
              <a:rPr lang="en-US" dirty="0"/>
              <a:t>or circuit-level gateway.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332970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Common characteristics</a:t>
            </a:r>
            <a:r>
              <a:rPr lang="en-US" dirty="0"/>
              <a:t> of a bastion </a:t>
            </a:r>
            <a:r>
              <a:rPr lang="en-US" dirty="0" smtClean="0"/>
              <a:t>host are </a:t>
            </a:r>
            <a:r>
              <a:rPr lang="en-US" dirty="0"/>
              <a:t>as follows</a:t>
            </a:r>
            <a:r>
              <a:rPr lang="en-US" dirty="0" smtClean="0"/>
              <a:t>:</a:t>
            </a:r>
          </a:p>
          <a:p>
            <a:r>
              <a:rPr lang="en-US" dirty="0" smtClean="0"/>
              <a:t>1. The </a:t>
            </a:r>
            <a:r>
              <a:rPr lang="en-US" dirty="0"/>
              <a:t>bastion host hardware platform executes a secure version of its </a:t>
            </a:r>
            <a:r>
              <a:rPr lang="en-US" dirty="0" smtClean="0"/>
              <a:t>operating system</a:t>
            </a:r>
            <a:r>
              <a:rPr lang="en-US" dirty="0"/>
              <a:t>, making it a hardened system.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211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Only </a:t>
            </a:r>
            <a:r>
              <a:rPr lang="en-US" dirty="0"/>
              <a:t>the services that the network administrator considers essential </a:t>
            </a:r>
            <a:r>
              <a:rPr lang="en-US" dirty="0" smtClean="0"/>
              <a:t>are installed </a:t>
            </a:r>
            <a:r>
              <a:rPr lang="en-US" dirty="0"/>
              <a:t>on the bastion host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These </a:t>
            </a:r>
            <a:r>
              <a:rPr lang="en-US" dirty="0"/>
              <a:t>could include proxy applications for DNS</a:t>
            </a:r>
            <a:r>
              <a:rPr lang="en-US" dirty="0" smtClean="0"/>
              <a:t>, FTP</a:t>
            </a:r>
            <a:r>
              <a:rPr lang="en-US" dirty="0"/>
              <a:t>, HTTP, and SMTP.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248131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</a:t>
            </a:r>
            <a:r>
              <a:rPr lang="en-US" dirty="0"/>
              <a:t>B</a:t>
            </a:r>
            <a:r>
              <a:rPr lang="en-US" dirty="0" smtClean="0"/>
              <a:t>astion </a:t>
            </a:r>
            <a:r>
              <a:rPr lang="en-US" dirty="0"/>
              <a:t>host may require additional authentication before a user </a:t>
            </a:r>
            <a:r>
              <a:rPr lang="en-US" dirty="0" smtClean="0"/>
              <a:t>is allowed </a:t>
            </a:r>
            <a:r>
              <a:rPr lang="en-US" dirty="0"/>
              <a:t>access </a:t>
            </a:r>
            <a:r>
              <a:rPr lang="en-US" dirty="0" smtClean="0"/>
              <a:t>to the </a:t>
            </a:r>
            <a:r>
              <a:rPr lang="en-US" dirty="0"/>
              <a:t>proxy services. </a:t>
            </a:r>
            <a:endParaRPr lang="en-US" dirty="0" smtClean="0"/>
          </a:p>
          <a:p>
            <a:r>
              <a:rPr lang="en-US" dirty="0" smtClean="0"/>
              <a:t>Also, each </a:t>
            </a:r>
            <a:r>
              <a:rPr lang="en-US" dirty="0"/>
              <a:t>proxy service </a:t>
            </a:r>
            <a:r>
              <a:rPr lang="en-US" dirty="0" smtClean="0"/>
              <a:t>may require </a:t>
            </a:r>
            <a:r>
              <a:rPr lang="en-US" dirty="0"/>
              <a:t>its own authentication before granting user access.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Firewall Basing</a:t>
            </a:r>
          </a:p>
        </p:txBody>
      </p:sp>
    </p:spTree>
    <p:extLst>
      <p:ext uri="{BB962C8B-B14F-4D97-AF65-F5344CB8AC3E}">
        <p14:creationId xmlns:p14="http://schemas.microsoft.com/office/powerpoint/2010/main" val="125682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20340</TotalTime>
  <Words>495</Words>
  <Application>Microsoft Office PowerPoint</Application>
  <PresentationFormat>On-screen Show (4:3)</PresentationFormat>
  <Paragraphs>52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  <vt:lpstr>Firewall Basing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15380</cp:revision>
  <cp:lastPrinted>2015-04-15T04:00:00Z</cp:lastPrinted>
  <dcterms:created xsi:type="dcterms:W3CDTF">2015-04-10T12:56:27Z</dcterms:created>
  <dcterms:modified xsi:type="dcterms:W3CDTF">2016-07-27T03:02:58Z</dcterms:modified>
</cp:coreProperties>
</file>