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400" r:id="rId5"/>
    <p:sldId id="401" r:id="rId6"/>
    <p:sldId id="389" r:id="rId7"/>
    <p:sldId id="394" r:id="rId8"/>
    <p:sldId id="390" r:id="rId9"/>
    <p:sldId id="391" r:id="rId10"/>
    <p:sldId id="392" r:id="rId11"/>
    <p:sldId id="393" r:id="rId12"/>
    <p:sldId id="395" r:id="rId13"/>
    <p:sldId id="396" r:id="rId14"/>
    <p:sldId id="397" r:id="rId15"/>
    <p:sldId id="398" r:id="rId16"/>
    <p:sldId id="399" r:id="rId17"/>
    <p:sldId id="38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Lets assume that T is the message </a:t>
            </a:r>
            <a:r>
              <a:rPr lang="en-US" dirty="0">
                <a:latin typeface="+mj-lt"/>
              </a:rPr>
              <a:t>authentication code, also referred to as the tag</a:t>
            </a:r>
          </a:p>
          <a:p>
            <a:r>
              <a:rPr lang="en-US" dirty="0" err="1" smtClean="0">
                <a:latin typeface="+mj-lt"/>
              </a:rPr>
              <a:t>Tlen</a:t>
            </a:r>
            <a:r>
              <a:rPr lang="en-US" dirty="0" smtClean="0">
                <a:latin typeface="+mj-lt"/>
              </a:rPr>
              <a:t> = </a:t>
            </a:r>
            <a:r>
              <a:rPr lang="en-US" dirty="0">
                <a:latin typeface="+mj-lt"/>
              </a:rPr>
              <a:t>bit length of T</a:t>
            </a:r>
          </a:p>
          <a:p>
            <a:r>
              <a:rPr lang="en-US" dirty="0">
                <a:latin typeface="+mj-lt"/>
              </a:rPr>
              <a:t>MSB</a:t>
            </a:r>
            <a:r>
              <a:rPr lang="en-US" baseline="-25000" dirty="0">
                <a:latin typeface="+mj-lt"/>
              </a:rPr>
              <a:t>s</a:t>
            </a:r>
            <a:r>
              <a:rPr lang="en-US" dirty="0">
                <a:latin typeface="+mj-lt"/>
              </a:rPr>
              <a:t>(X) </a:t>
            </a:r>
            <a:r>
              <a:rPr lang="en-US" dirty="0" smtClean="0">
                <a:latin typeface="+mj-lt"/>
              </a:rPr>
              <a:t>= the </a:t>
            </a:r>
            <a:r>
              <a:rPr lang="en-US" dirty="0">
                <a:latin typeface="+mj-lt"/>
              </a:rPr>
              <a:t>s leftmost bits of the bit string </a:t>
            </a:r>
            <a:r>
              <a:rPr lang="en-US" dirty="0" smtClean="0">
                <a:latin typeface="+mj-lt"/>
              </a:rPr>
              <a:t>X.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02162" y="1142272"/>
            <a:ext cx="3931169" cy="8607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Calculation of CMAC</a:t>
            </a:r>
            <a:endParaRPr lang="en-US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2002972"/>
            <a:ext cx="51720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52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29592" y="1142272"/>
            <a:ext cx="7784638" cy="8607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Message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Length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is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Integer Multiple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Block Size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92" y="2112056"/>
            <a:ext cx="7443551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40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Message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Length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is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not Integer Multiple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Block Size:</a:t>
            </a:r>
          </a:p>
          <a:p>
            <a:r>
              <a:rPr lang="en-US" dirty="0" smtClean="0">
                <a:cs typeface="Arial"/>
              </a:rPr>
              <a:t>In this case, the final </a:t>
            </a:r>
            <a:r>
              <a:rPr lang="en-US" dirty="0">
                <a:cs typeface="Arial"/>
              </a:rPr>
              <a:t>block is padded to the right (least significant bits) with a 1 and as many 0s </a:t>
            </a:r>
            <a:r>
              <a:rPr lang="en-US" dirty="0" smtClean="0">
                <a:cs typeface="Arial"/>
              </a:rPr>
              <a:t>as necessary </a:t>
            </a:r>
            <a:r>
              <a:rPr lang="en-US" dirty="0">
                <a:cs typeface="Arial"/>
              </a:rPr>
              <a:t>so that the final block is also of length b.</a:t>
            </a: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/>
          </a:p>
          <a:p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CMAC operation </a:t>
            </a:r>
            <a:r>
              <a:rPr lang="en-US" dirty="0" smtClean="0">
                <a:cs typeface="Arial"/>
              </a:rPr>
              <a:t>then proceeds </a:t>
            </a:r>
            <a:r>
              <a:rPr lang="en-US" dirty="0">
                <a:cs typeface="Arial"/>
              </a:rPr>
              <a:t>as before, except that a different n-bit key K</a:t>
            </a:r>
            <a:r>
              <a:rPr lang="en-US" baseline="-25000" dirty="0">
                <a:cs typeface="Arial"/>
              </a:rPr>
              <a:t>2</a:t>
            </a:r>
            <a:r>
              <a:rPr lang="en-US" dirty="0">
                <a:cs typeface="Arial"/>
              </a:rPr>
              <a:t> is used instead of K</a:t>
            </a:r>
            <a:r>
              <a:rPr lang="en-US" baseline="-25000" dirty="0">
                <a:cs typeface="Arial"/>
              </a:rPr>
              <a:t>1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To generate the two </a:t>
            </a:r>
            <a:r>
              <a:rPr lang="en-US" i="1" dirty="0"/>
              <a:t>n</a:t>
            </a:r>
            <a:r>
              <a:rPr lang="en-US" dirty="0"/>
              <a:t>-bit keys, the block cipher is applied to the block </a:t>
            </a:r>
            <a:r>
              <a:rPr lang="en-US" dirty="0" smtClean="0"/>
              <a:t>that consists </a:t>
            </a:r>
            <a:r>
              <a:rPr lang="en-US" dirty="0"/>
              <a:t>entirely of 0 bits.</a:t>
            </a:r>
            <a:endParaRPr lang="en-US" dirty="0" smtClean="0">
              <a:cs typeface="Arial"/>
            </a:endParaRPr>
          </a:p>
          <a:p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4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first subkey is derived from the resulting ciphertext </a:t>
            </a:r>
            <a:r>
              <a:rPr lang="en-US" dirty="0" smtClean="0">
                <a:cs typeface="Arial"/>
              </a:rPr>
              <a:t>by a </a:t>
            </a:r>
            <a:r>
              <a:rPr lang="en-US" dirty="0">
                <a:cs typeface="Arial"/>
              </a:rPr>
              <a:t>left shift of one bit and, conditionally, by </a:t>
            </a:r>
            <a:r>
              <a:rPr lang="en-US" dirty="0" err="1">
                <a:cs typeface="Arial"/>
              </a:rPr>
              <a:t>XORing</a:t>
            </a:r>
            <a:r>
              <a:rPr lang="en-US" dirty="0">
                <a:cs typeface="Arial"/>
              </a:rPr>
              <a:t> a constant that depends on </a:t>
            </a:r>
            <a:r>
              <a:rPr lang="en-US" dirty="0" smtClean="0">
                <a:cs typeface="Arial"/>
              </a:rPr>
              <a:t>the block </a:t>
            </a:r>
            <a:r>
              <a:rPr lang="en-US" dirty="0">
                <a:cs typeface="Arial"/>
              </a:rPr>
              <a:t>size. </a:t>
            </a:r>
            <a:endParaRPr lang="en-US" dirty="0" smtClean="0">
              <a:cs typeface="Arial"/>
            </a:endParaRPr>
          </a:p>
          <a:p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6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second subkey is derived in the same manner from the first subkey.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17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7" y="2343377"/>
            <a:ext cx="7532914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29592" y="1142272"/>
            <a:ext cx="7784638" cy="8607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Message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Length is not Integer Multiple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Block Size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850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working of </a:t>
            </a:r>
            <a:r>
              <a:rPr lang="en-US" sz="2800" dirty="0" smtClean="0">
                <a:cs typeface="Arial" pitchFamily="34" charset="0"/>
              </a:rPr>
              <a:t>Cipher-based </a:t>
            </a:r>
            <a:r>
              <a:rPr lang="en-US" sz="2800" dirty="0" smtClean="0">
                <a:cs typeface="Arial" pitchFamily="34" charset="0"/>
              </a:rPr>
              <a:t>message authentication </a:t>
            </a:r>
            <a:r>
              <a:rPr lang="en-US" sz="2800" dirty="0">
                <a:cs typeface="Arial" pitchFamily="34" charset="0"/>
              </a:rPr>
              <a:t>code.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Message Authentication Code (MAC)</a:t>
            </a:r>
          </a:p>
          <a:p>
            <a:r>
              <a:rPr lang="en-US" dirty="0">
                <a:latin typeface="+mj-lt"/>
                <a:cs typeface="Arial"/>
              </a:rPr>
              <a:t>i</a:t>
            </a:r>
            <a:r>
              <a:rPr lang="en-US" dirty="0" smtClean="0">
                <a:latin typeface="+mj-lt"/>
                <a:cs typeface="Arial"/>
              </a:rPr>
              <a:t>s a technique that involves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use of </a:t>
            </a:r>
            <a:r>
              <a:rPr lang="en-US" dirty="0">
                <a:latin typeface="+mj-lt"/>
                <a:cs typeface="Arial"/>
              </a:rPr>
              <a:t>a secret key to generate a small block of data, known as a message </a:t>
            </a:r>
            <a:r>
              <a:rPr lang="en-US" dirty="0" smtClean="0">
                <a:latin typeface="+mj-lt"/>
                <a:cs typeface="Arial"/>
              </a:rPr>
              <a:t>authentication code </a:t>
            </a:r>
            <a:r>
              <a:rPr lang="en-US" dirty="0">
                <a:latin typeface="+mj-lt"/>
                <a:cs typeface="Arial"/>
              </a:rPr>
              <a:t>, that is appended to the message.</a:t>
            </a:r>
          </a:p>
          <a:p>
            <a:endParaRPr lang="en-US" dirty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8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3" y="1422400"/>
            <a:ext cx="7518401" cy="473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1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Cipher-based Message Authentication Code (CMAC):</a:t>
            </a:r>
            <a:endParaRPr lang="en-US" sz="3200" dirty="0"/>
          </a:p>
          <a:p>
            <a:r>
              <a:rPr lang="en-US" dirty="0" smtClean="0">
                <a:latin typeface="+mj-lt"/>
              </a:rPr>
              <a:t>Is a message authentication code based on </a:t>
            </a:r>
            <a:r>
              <a:rPr lang="en-US" dirty="0"/>
              <a:t>AES </a:t>
            </a:r>
            <a:r>
              <a:rPr lang="en-US" dirty="0" smtClean="0"/>
              <a:t>and triple DES.</a:t>
            </a:r>
          </a:p>
          <a:p>
            <a:r>
              <a:rPr lang="en-US" dirty="0"/>
              <a:t>It is specified in NIST Special Publication </a:t>
            </a:r>
            <a:r>
              <a:rPr lang="en-US" dirty="0" smtClean="0"/>
              <a:t>800-38B.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96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Message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Length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is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Integer Multiple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Block Size:</a:t>
            </a:r>
          </a:p>
          <a:p>
            <a:r>
              <a:rPr lang="en-US" dirty="0">
                <a:cs typeface="Arial"/>
              </a:rPr>
              <a:t>First, let us consider the operation of CMAC when the message is an integer multiple </a:t>
            </a:r>
            <a:r>
              <a:rPr lang="en-US" b="1" dirty="0">
                <a:cs typeface="Arial"/>
              </a:rPr>
              <a:t>n</a:t>
            </a:r>
            <a:r>
              <a:rPr lang="en-US" dirty="0">
                <a:cs typeface="Arial"/>
              </a:rPr>
              <a:t> of the cipher block length </a:t>
            </a:r>
            <a:r>
              <a:rPr lang="en-US" b="1" dirty="0">
                <a:cs typeface="Arial"/>
              </a:rPr>
              <a:t>b</a:t>
            </a:r>
            <a:r>
              <a:rPr lang="en-US" dirty="0">
                <a:cs typeface="Arial"/>
              </a:rPr>
              <a:t>.</a:t>
            </a: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/>
          </a:p>
          <a:p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For </a:t>
            </a:r>
            <a:r>
              <a:rPr lang="en-US" dirty="0">
                <a:latin typeface="+mj-lt"/>
              </a:rPr>
              <a:t>AES, b </a:t>
            </a:r>
            <a:r>
              <a:rPr lang="en-US" dirty="0" smtClean="0">
                <a:latin typeface="+mj-lt"/>
              </a:rPr>
              <a:t>= 128</a:t>
            </a:r>
            <a:r>
              <a:rPr lang="en-US" dirty="0">
                <a:latin typeface="+mj-lt"/>
              </a:rPr>
              <a:t>, and for triple DES, </a:t>
            </a:r>
            <a:r>
              <a:rPr lang="en-US" dirty="0" smtClean="0">
                <a:latin typeface="+mj-lt"/>
              </a:rPr>
              <a:t>b=64.</a:t>
            </a:r>
          </a:p>
          <a:p>
            <a:r>
              <a:rPr lang="en-US" dirty="0"/>
              <a:t>The message is divided into </a:t>
            </a:r>
            <a:r>
              <a:rPr lang="en-US" b="1" dirty="0"/>
              <a:t>n</a:t>
            </a:r>
            <a:r>
              <a:rPr lang="en-US" i="1" dirty="0"/>
              <a:t> </a:t>
            </a:r>
            <a:r>
              <a:rPr lang="en-US" dirty="0"/>
              <a:t>blocks </a:t>
            </a:r>
            <a:r>
              <a:rPr lang="en-US" dirty="0" smtClean="0"/>
              <a:t>     (</a:t>
            </a:r>
            <a:r>
              <a:rPr lang="en-US" dirty="0"/>
              <a:t>M</a:t>
            </a:r>
            <a:r>
              <a:rPr lang="en-US" baseline="-25000" dirty="0"/>
              <a:t>1</a:t>
            </a:r>
            <a:r>
              <a:rPr lang="en-US" dirty="0"/>
              <a:t>,M</a:t>
            </a:r>
            <a:r>
              <a:rPr lang="en-US" baseline="-25000" dirty="0"/>
              <a:t>2</a:t>
            </a:r>
            <a:r>
              <a:rPr lang="en-US" dirty="0"/>
              <a:t>, . . .,M</a:t>
            </a:r>
            <a:r>
              <a:rPr lang="en-US" baseline="-25000" dirty="0"/>
              <a:t>n</a:t>
            </a:r>
            <a:r>
              <a:rPr lang="en-US" dirty="0" smtClean="0"/>
              <a:t>).</a:t>
            </a:r>
          </a:p>
          <a:p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96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 algorithm makes use </a:t>
            </a:r>
            <a:r>
              <a:rPr lang="en-US" dirty="0" smtClean="0">
                <a:latin typeface="+mj-lt"/>
              </a:rPr>
              <a:t>of a </a:t>
            </a:r>
            <a:r>
              <a:rPr lang="en-US" dirty="0">
                <a:latin typeface="+mj-lt"/>
              </a:rPr>
              <a:t>k-bit encryption key K and an n-bit key, K</a:t>
            </a:r>
            <a:r>
              <a:rPr lang="en-US" baseline="-25000" dirty="0">
                <a:latin typeface="+mj-lt"/>
              </a:rPr>
              <a:t>1</a:t>
            </a:r>
            <a:r>
              <a:rPr lang="en-US" dirty="0">
                <a:latin typeface="+mj-lt"/>
              </a:rPr>
              <a:t>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For </a:t>
            </a:r>
            <a:r>
              <a:rPr lang="en-US" dirty="0">
                <a:latin typeface="+mj-lt"/>
              </a:rPr>
              <a:t>AES, the key size k is 128, 192, </a:t>
            </a:r>
            <a:r>
              <a:rPr lang="en-US" dirty="0" smtClean="0">
                <a:latin typeface="+mj-lt"/>
              </a:rPr>
              <a:t>or 256 bits</a:t>
            </a:r>
            <a:r>
              <a:rPr lang="en-US" dirty="0">
                <a:latin typeface="+mj-lt"/>
              </a:rPr>
              <a:t>.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For </a:t>
            </a:r>
            <a:r>
              <a:rPr lang="en-US" dirty="0">
                <a:latin typeface="+mj-lt"/>
              </a:rPr>
              <a:t>triple DES, the key size is 112 or 168 bits.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Cipher-Based MAC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467</Words>
  <Application>Microsoft Office PowerPoint</Application>
  <PresentationFormat>On-screen Show (4:3)</PresentationFormat>
  <Paragraphs>69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  <vt:lpstr>Cipher-Based MAC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3710</cp:revision>
  <cp:lastPrinted>2015-04-15T04:00:00Z</cp:lastPrinted>
  <dcterms:created xsi:type="dcterms:W3CDTF">2015-04-10T12:56:27Z</dcterms:created>
  <dcterms:modified xsi:type="dcterms:W3CDTF">2016-04-21T06:38:00Z</dcterms:modified>
</cp:coreProperties>
</file>