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378" r:id="rId5"/>
    <p:sldId id="442" r:id="rId6"/>
    <p:sldId id="443" r:id="rId7"/>
    <p:sldId id="444" r:id="rId8"/>
    <p:sldId id="445" r:id="rId9"/>
    <p:sldId id="446" r:id="rId10"/>
    <p:sldId id="447" r:id="rId11"/>
    <p:sldId id="441" r:id="rId12"/>
    <p:sldId id="454" r:id="rId13"/>
    <p:sldId id="455" r:id="rId14"/>
    <p:sldId id="456" r:id="rId15"/>
    <p:sldId id="448" r:id="rId16"/>
    <p:sldId id="449" r:id="rId17"/>
    <p:sldId id="450" r:id="rId18"/>
    <p:sldId id="451" r:id="rId19"/>
    <p:sldId id="453" r:id="rId20"/>
    <p:sldId id="440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3/29/2016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3/29/2016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3/29/2016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3/29/2016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3/29/2016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3/29/2016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3/29/2016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3/29/2016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Feistel Cipher Structure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The round function has the same general structure for each round but is parameterized by the round </a:t>
            </a:r>
            <a:r>
              <a:rPr lang="en-US" dirty="0" err="1" smtClean="0"/>
              <a:t>subkey</a:t>
            </a:r>
            <a:r>
              <a:rPr lang="en-US" dirty="0" smtClean="0"/>
              <a:t> </a:t>
            </a:r>
            <a:r>
              <a:rPr lang="en-US" i="1" dirty="0" smtClean="0"/>
              <a:t>K</a:t>
            </a:r>
            <a:r>
              <a:rPr lang="en-US" i="1" baseline="-25000" dirty="0" smtClean="0"/>
              <a:t>i</a:t>
            </a:r>
            <a:r>
              <a:rPr lang="en-US" dirty="0" smtClean="0"/>
              <a:t>.</a:t>
            </a:r>
          </a:p>
          <a:p>
            <a:r>
              <a:rPr lang="en-US" dirty="0" smtClean="0"/>
              <a:t>A </a:t>
            </a:r>
            <a:r>
              <a:rPr lang="en-US" dirty="0"/>
              <a:t>permutation </a:t>
            </a:r>
            <a:r>
              <a:rPr lang="en-US" dirty="0" smtClean="0"/>
              <a:t>is then performed to interchange </a:t>
            </a:r>
            <a:r>
              <a:rPr lang="en-US" dirty="0"/>
              <a:t>the two halves of the data.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Feistel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88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Feistel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09" y="1929486"/>
            <a:ext cx="3667125" cy="430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676" y="1136197"/>
            <a:ext cx="3752850" cy="496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902162" y="1142272"/>
            <a:ext cx="3787352" cy="1034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Feistel Encryption 16 rounds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9281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Feistel Decryption</a:t>
            </a:r>
            <a:endParaRPr lang="en-US" dirty="0" smtClean="0">
              <a:cs typeface="Arial"/>
            </a:endParaRPr>
          </a:p>
          <a:p>
            <a:r>
              <a:rPr lang="en-US" dirty="0">
                <a:cs typeface="Arial"/>
              </a:rPr>
              <a:t>Use the ciphertext as input to the algorithm</a:t>
            </a:r>
            <a:r>
              <a:rPr lang="en-US" dirty="0" smtClean="0">
                <a:cs typeface="Arial"/>
              </a:rPr>
              <a:t>, but </a:t>
            </a:r>
            <a:r>
              <a:rPr lang="en-US" dirty="0">
                <a:cs typeface="Arial"/>
              </a:rPr>
              <a:t>use the </a:t>
            </a:r>
            <a:r>
              <a:rPr lang="en-US" dirty="0" err="1">
                <a:cs typeface="Arial"/>
              </a:rPr>
              <a:t>subkeys</a:t>
            </a:r>
            <a:r>
              <a:rPr lang="en-US" dirty="0">
                <a:cs typeface="Arial"/>
              </a:rPr>
              <a:t> K</a:t>
            </a:r>
            <a:r>
              <a:rPr lang="en-US" baseline="-25000" dirty="0">
                <a:cs typeface="Arial"/>
              </a:rPr>
              <a:t>i</a:t>
            </a:r>
            <a:r>
              <a:rPr lang="en-US" dirty="0">
                <a:cs typeface="Arial"/>
              </a:rPr>
              <a:t> in reverse order</a:t>
            </a:r>
            <a:r>
              <a:rPr lang="en-US" dirty="0" smtClean="0">
                <a:cs typeface="Arial"/>
              </a:rPr>
              <a:t>. That </a:t>
            </a:r>
            <a:r>
              <a:rPr lang="en-US" dirty="0">
                <a:cs typeface="Arial"/>
              </a:rPr>
              <a:t>is, use K</a:t>
            </a:r>
            <a:r>
              <a:rPr lang="en-US" baseline="-25000" dirty="0">
                <a:cs typeface="Arial"/>
              </a:rPr>
              <a:t>n</a:t>
            </a:r>
            <a:r>
              <a:rPr lang="en-US" dirty="0">
                <a:cs typeface="Arial"/>
              </a:rPr>
              <a:t> in the first round, </a:t>
            </a:r>
            <a:r>
              <a:rPr lang="en-US" dirty="0" smtClean="0">
                <a:cs typeface="Arial"/>
              </a:rPr>
              <a:t>K</a:t>
            </a:r>
            <a:r>
              <a:rPr lang="en-US" baseline="-25000" dirty="0" smtClean="0">
                <a:cs typeface="Arial"/>
              </a:rPr>
              <a:t>n-1</a:t>
            </a:r>
            <a:r>
              <a:rPr lang="en-US" dirty="0" smtClean="0">
                <a:cs typeface="Arial"/>
              </a:rPr>
              <a:t> </a:t>
            </a:r>
            <a:r>
              <a:rPr lang="en-US" dirty="0">
                <a:cs typeface="Arial"/>
              </a:rPr>
              <a:t>in </a:t>
            </a:r>
            <a:r>
              <a:rPr lang="en-US" dirty="0" smtClean="0">
                <a:cs typeface="Arial"/>
              </a:rPr>
              <a:t>the second </a:t>
            </a:r>
            <a:r>
              <a:rPr lang="en-US" dirty="0">
                <a:cs typeface="Arial"/>
              </a:rPr>
              <a:t>round, and so on until K</a:t>
            </a:r>
            <a:r>
              <a:rPr lang="en-US" baseline="-25000" dirty="0">
                <a:cs typeface="Arial"/>
              </a:rPr>
              <a:t>1</a:t>
            </a:r>
            <a:r>
              <a:rPr lang="en-US" dirty="0">
                <a:cs typeface="Arial"/>
              </a:rPr>
              <a:t> is used in the last round.</a:t>
            </a:r>
            <a:endParaRPr lang="en-US" dirty="0" smtClean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Feistel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67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Feistel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902162" y="1142272"/>
            <a:ext cx="3787352" cy="1034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Feistel Decryption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520" y="1886404"/>
            <a:ext cx="3629025" cy="429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802" y="1000579"/>
            <a:ext cx="36576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710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Feistel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320" y="1227137"/>
            <a:ext cx="4791075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171" y="3551237"/>
            <a:ext cx="5486400" cy="2602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902162" y="4756329"/>
            <a:ext cx="2087781" cy="1034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Decryption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5719309" y="1730101"/>
            <a:ext cx="2087781" cy="1034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Encryption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1963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Feistel Cipher Design Features:</a:t>
            </a:r>
          </a:p>
          <a:p>
            <a:r>
              <a:rPr lang="en-US" b="1" dirty="0"/>
              <a:t>Block size:</a:t>
            </a:r>
            <a:r>
              <a:rPr lang="en-US" dirty="0"/>
              <a:t>  Larger block sizes mean greater security (all other things </a:t>
            </a:r>
            <a:r>
              <a:rPr lang="en-US" dirty="0" smtClean="0"/>
              <a:t>being equal</a:t>
            </a:r>
            <a:r>
              <a:rPr lang="en-US" dirty="0"/>
              <a:t>) but reduced encryption/decryption speed. </a:t>
            </a:r>
          </a:p>
          <a:p>
            <a:pPr marL="0" indent="0">
              <a:buNone/>
            </a:pPr>
            <a:endParaRPr lang="en-AU" sz="3200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Feistel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73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b="1" dirty="0"/>
              <a:t>Key size:</a:t>
            </a:r>
            <a:r>
              <a:rPr lang="en-US" dirty="0"/>
              <a:t>  Larger key size means greater security but may decrease </a:t>
            </a:r>
            <a:r>
              <a:rPr lang="en-US" dirty="0" smtClean="0"/>
              <a:t>encryption/decryption </a:t>
            </a:r>
            <a:r>
              <a:rPr lang="en-US" dirty="0"/>
              <a:t>speed.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Feistel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11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b="1" dirty="0" smtClean="0"/>
              <a:t>Number </a:t>
            </a:r>
            <a:r>
              <a:rPr lang="en-US" b="1" dirty="0"/>
              <a:t>of rounds:</a:t>
            </a:r>
            <a:r>
              <a:rPr lang="en-US" dirty="0"/>
              <a:t>  The essence of a symmetric block cipher is that a </a:t>
            </a:r>
            <a:r>
              <a:rPr lang="en-US" dirty="0" smtClean="0"/>
              <a:t>single round </a:t>
            </a:r>
            <a:r>
              <a:rPr lang="en-US" dirty="0"/>
              <a:t>offers inadequate security but that multiple rounds offer </a:t>
            </a:r>
            <a:r>
              <a:rPr lang="en-US" dirty="0" smtClean="0"/>
              <a:t>increasing security</a:t>
            </a:r>
            <a:r>
              <a:rPr lang="en-US" dirty="0"/>
              <a:t>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Feistel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12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b="1" dirty="0" err="1"/>
              <a:t>Subkey</a:t>
            </a:r>
            <a:r>
              <a:rPr lang="en-US" b="1" dirty="0"/>
              <a:t> generation algorithm:</a:t>
            </a:r>
            <a:r>
              <a:rPr lang="en-US" dirty="0"/>
              <a:t>  Greater complexity in this algorithm </a:t>
            </a:r>
            <a:r>
              <a:rPr lang="en-US" dirty="0" smtClean="0"/>
              <a:t>should lead </a:t>
            </a:r>
            <a:r>
              <a:rPr lang="en-US" dirty="0"/>
              <a:t>to greater difficulty of cryptanalysis.</a:t>
            </a:r>
          </a:p>
          <a:p>
            <a:r>
              <a:rPr lang="en-US" b="1" dirty="0" smtClean="0"/>
              <a:t>Round </a:t>
            </a:r>
            <a:r>
              <a:rPr lang="en-US" b="1" dirty="0"/>
              <a:t>function:</a:t>
            </a:r>
            <a:r>
              <a:rPr lang="en-US" dirty="0"/>
              <a:t>  G</a:t>
            </a:r>
            <a:r>
              <a:rPr lang="en-US" dirty="0" smtClean="0"/>
              <a:t>reater </a:t>
            </a:r>
            <a:r>
              <a:rPr lang="en-US" dirty="0"/>
              <a:t>complexity generally means greater </a:t>
            </a:r>
            <a:r>
              <a:rPr lang="en-US" dirty="0" smtClean="0"/>
              <a:t>resistance to </a:t>
            </a:r>
            <a:r>
              <a:rPr lang="en-US" dirty="0"/>
              <a:t>cryptanalysis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Feistel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82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891902" cy="4980233"/>
          </a:xfrm>
        </p:spPr>
        <p:txBody>
          <a:bodyPr>
            <a:noAutofit/>
          </a:bodyPr>
          <a:lstStyle/>
          <a:p>
            <a:r>
              <a:rPr lang="en-US" b="1" dirty="0"/>
              <a:t>Fast software </a:t>
            </a:r>
            <a:r>
              <a:rPr lang="en-US" b="1" dirty="0" smtClean="0"/>
              <a:t> Algorithms:</a:t>
            </a:r>
            <a:r>
              <a:rPr lang="en-US" dirty="0" smtClean="0"/>
              <a:t> Encryption </a:t>
            </a:r>
            <a:r>
              <a:rPr lang="en-US" dirty="0"/>
              <a:t>is </a:t>
            </a:r>
            <a:r>
              <a:rPr lang="en-US" dirty="0" smtClean="0"/>
              <a:t>embedded in </a:t>
            </a:r>
            <a:r>
              <a:rPr lang="en-US" dirty="0"/>
              <a:t>applications or utility functions in such a way as to preclude a </a:t>
            </a:r>
            <a:r>
              <a:rPr lang="en-US" dirty="0" smtClean="0"/>
              <a:t>hardware implementation. Thus, speed </a:t>
            </a:r>
            <a:r>
              <a:rPr lang="en-US" dirty="0"/>
              <a:t>of execution of the </a:t>
            </a:r>
            <a:r>
              <a:rPr lang="en-US" dirty="0" smtClean="0"/>
              <a:t>algorithm becomes </a:t>
            </a:r>
            <a:r>
              <a:rPr lang="en-US" dirty="0"/>
              <a:t>a concern.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Feistel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8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e</a:t>
            </a:r>
            <a:r>
              <a:rPr lang="en-US" sz="2800" dirty="0" smtClean="0">
                <a:cs typeface="Arial" pitchFamily="34" charset="0"/>
              </a:rPr>
              <a:t>xplain structure of Feistel Cipher.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Feistel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+mj-lt"/>
                <a:cs typeface="Arial"/>
              </a:rPr>
              <a:t>Ease </a:t>
            </a:r>
            <a:r>
              <a:rPr lang="en-US" b="1" dirty="0">
                <a:latin typeface="+mj-lt"/>
                <a:cs typeface="Arial"/>
              </a:rPr>
              <a:t>of analysis:</a:t>
            </a:r>
            <a:r>
              <a:rPr lang="en-US" dirty="0">
                <a:latin typeface="+mj-lt"/>
                <a:cs typeface="Arial"/>
              </a:rPr>
              <a:t> </a:t>
            </a:r>
            <a:r>
              <a:rPr lang="en-US" dirty="0" smtClean="0">
                <a:latin typeface="+mj-lt"/>
                <a:cs typeface="Arial"/>
              </a:rPr>
              <a:t>If </a:t>
            </a:r>
            <a:r>
              <a:rPr lang="en-US" dirty="0">
                <a:latin typeface="+mj-lt"/>
                <a:cs typeface="Arial"/>
              </a:rPr>
              <a:t>the algorithm can be concisely and clearly explained, it </a:t>
            </a:r>
            <a:r>
              <a:rPr lang="en-US" dirty="0" smtClean="0">
                <a:latin typeface="+mj-lt"/>
                <a:cs typeface="Arial"/>
              </a:rPr>
              <a:t>is easier </a:t>
            </a:r>
            <a:r>
              <a:rPr lang="en-US" dirty="0">
                <a:latin typeface="+mj-lt"/>
                <a:cs typeface="Arial"/>
              </a:rPr>
              <a:t>to analyze that algorithm for cryptanalytic vulnerabilities and </a:t>
            </a:r>
            <a:r>
              <a:rPr lang="en-US" dirty="0" smtClean="0">
                <a:latin typeface="+mj-lt"/>
                <a:cs typeface="Arial"/>
              </a:rPr>
              <a:t>develop </a:t>
            </a:r>
            <a:r>
              <a:rPr lang="en-US" dirty="0">
                <a:latin typeface="+mj-lt"/>
                <a:cs typeface="Arial"/>
              </a:rPr>
              <a:t>a higher level of assurance as to its strength.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Feistel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21553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22907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been</a:t>
            </a:r>
          </a:p>
          <a:p>
            <a:r>
              <a:rPr lang="en-US" dirty="0" smtClean="0">
                <a:latin typeface="+mj-lt"/>
                <a:cs typeface="Arial"/>
              </a:rPr>
              <a:t>adapted </a:t>
            </a:r>
            <a:r>
              <a:rPr lang="en-US" dirty="0">
                <a:latin typeface="+mj-lt"/>
                <a:cs typeface="Arial"/>
              </a:rPr>
              <a:t>from </a:t>
            </a:r>
            <a:r>
              <a:rPr lang="en-US" i="1" dirty="0" smtClean="0">
                <a:latin typeface="+mj-lt"/>
                <a:cs typeface="Arial"/>
              </a:rPr>
              <a:t>“</a:t>
            </a:r>
            <a:r>
              <a:rPr lang="en-US" i="1" dirty="0">
                <a:latin typeface="+mj-lt"/>
                <a:cs typeface="Arial"/>
              </a:rPr>
              <a:t>Network 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Feistel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Many symmetric block encryption </a:t>
            </a:r>
            <a:r>
              <a:rPr lang="en-US" dirty="0" smtClean="0">
                <a:cs typeface="Arial"/>
              </a:rPr>
              <a:t>algorithms have </a:t>
            </a:r>
            <a:r>
              <a:rPr lang="en-US" dirty="0">
                <a:cs typeface="Arial"/>
              </a:rPr>
              <a:t>a </a:t>
            </a:r>
            <a:r>
              <a:rPr lang="en-US" dirty="0" smtClean="0">
                <a:cs typeface="Arial"/>
              </a:rPr>
              <a:t>structure, which was first described </a:t>
            </a:r>
            <a:r>
              <a:rPr lang="en-US" dirty="0">
                <a:cs typeface="Arial"/>
              </a:rPr>
              <a:t>by Horst Feistel of IBM in </a:t>
            </a:r>
            <a:r>
              <a:rPr lang="en-US" dirty="0" smtClean="0">
                <a:cs typeface="Arial"/>
              </a:rPr>
              <a:t>1973. 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Feistel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53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Feistel Encryption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The inputs </a:t>
            </a:r>
            <a:r>
              <a:rPr lang="en-US" dirty="0">
                <a:cs typeface="Arial"/>
              </a:rPr>
              <a:t>to the encryption algorithm are a plaintext block of length 2w </a:t>
            </a:r>
            <a:r>
              <a:rPr lang="en-US" dirty="0" smtClean="0">
                <a:cs typeface="Arial"/>
              </a:rPr>
              <a:t>bits </a:t>
            </a:r>
            <a:r>
              <a:rPr lang="en-US" dirty="0">
                <a:cs typeface="Arial"/>
              </a:rPr>
              <a:t>and a </a:t>
            </a:r>
            <a:r>
              <a:rPr lang="en-US" dirty="0" smtClean="0">
                <a:cs typeface="Arial"/>
              </a:rPr>
              <a:t>key K.</a:t>
            </a:r>
          </a:p>
          <a:p>
            <a:r>
              <a:rPr lang="en-US" dirty="0">
                <a:cs typeface="Arial"/>
              </a:rPr>
              <a:t>The plaintext block is divided into two halves, </a:t>
            </a:r>
            <a:r>
              <a:rPr lang="en-US" dirty="0" smtClean="0">
                <a:cs typeface="Arial"/>
              </a:rPr>
              <a:t>LE</a:t>
            </a:r>
            <a:r>
              <a:rPr lang="en-US" i="1" baseline="-25000" dirty="0" smtClean="0"/>
              <a:t>0</a:t>
            </a:r>
            <a:r>
              <a:rPr lang="en-US" dirty="0" smtClean="0">
                <a:cs typeface="Arial"/>
              </a:rPr>
              <a:t>  </a:t>
            </a:r>
            <a:r>
              <a:rPr lang="en-US" dirty="0">
                <a:cs typeface="Arial"/>
              </a:rPr>
              <a:t>and </a:t>
            </a:r>
            <a:r>
              <a:rPr lang="en-US" dirty="0" smtClean="0">
                <a:cs typeface="Arial"/>
              </a:rPr>
              <a:t>RE</a:t>
            </a:r>
            <a:r>
              <a:rPr lang="en-US" i="1" baseline="-25000" dirty="0" smtClean="0"/>
              <a:t>0</a:t>
            </a:r>
            <a:r>
              <a:rPr lang="en-US" dirty="0" smtClean="0">
                <a:cs typeface="Arial"/>
              </a:rPr>
              <a:t>. </a:t>
            </a:r>
          </a:p>
          <a:p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Feistel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39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The </a:t>
            </a:r>
            <a:r>
              <a:rPr lang="en-US" dirty="0">
                <a:cs typeface="Arial"/>
              </a:rPr>
              <a:t>two halves </a:t>
            </a:r>
            <a:r>
              <a:rPr lang="en-US" dirty="0" smtClean="0">
                <a:cs typeface="Arial"/>
              </a:rPr>
              <a:t>of the </a:t>
            </a:r>
            <a:r>
              <a:rPr lang="en-US" dirty="0">
                <a:cs typeface="Arial"/>
              </a:rPr>
              <a:t>data pass through n rounds of processing and then combine to produce </a:t>
            </a:r>
            <a:r>
              <a:rPr lang="en-US" dirty="0" smtClean="0">
                <a:cs typeface="Arial"/>
              </a:rPr>
              <a:t>the ciphertext </a:t>
            </a:r>
            <a:r>
              <a:rPr lang="en-US" dirty="0">
                <a:cs typeface="Arial"/>
              </a:rPr>
              <a:t>block</a:t>
            </a:r>
            <a:r>
              <a:rPr lang="en-US" dirty="0" smtClean="0">
                <a:cs typeface="Arial"/>
              </a:rPr>
              <a:t>.</a:t>
            </a:r>
          </a:p>
          <a:p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Feistel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772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Each </a:t>
            </a:r>
            <a:r>
              <a:rPr lang="en-US" dirty="0"/>
              <a:t>round </a:t>
            </a:r>
            <a:r>
              <a:rPr lang="en-US" i="1" dirty="0" err="1"/>
              <a:t>i</a:t>
            </a:r>
            <a:r>
              <a:rPr lang="en-US" i="1" dirty="0"/>
              <a:t> </a:t>
            </a:r>
            <a:r>
              <a:rPr lang="en-US" dirty="0"/>
              <a:t>has as inputs </a:t>
            </a:r>
            <a:r>
              <a:rPr lang="en-US" i="1" dirty="0"/>
              <a:t>LE</a:t>
            </a:r>
            <a:r>
              <a:rPr lang="en-US" i="1" baseline="-25000" dirty="0"/>
              <a:t>i </a:t>
            </a:r>
            <a:r>
              <a:rPr lang="en-US" i="1" baseline="-25000" dirty="0" smtClean="0"/>
              <a:t>-</a:t>
            </a:r>
            <a:r>
              <a:rPr lang="en-US" baseline="-25000" dirty="0" smtClean="0"/>
              <a:t>1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i="1" dirty="0" err="1" smtClean="0"/>
              <a:t>RE</a:t>
            </a:r>
            <a:r>
              <a:rPr lang="en-US" i="1" baseline="-25000" dirty="0" err="1"/>
              <a:t>i</a:t>
            </a:r>
            <a:r>
              <a:rPr lang="en-US" i="1" baseline="-25000" dirty="0"/>
              <a:t> -</a:t>
            </a:r>
            <a:r>
              <a:rPr lang="en-US" baseline="-25000" dirty="0"/>
              <a:t>1</a:t>
            </a:r>
            <a:r>
              <a:rPr lang="en-US" dirty="0" smtClean="0"/>
              <a:t> </a:t>
            </a:r>
            <a:r>
              <a:rPr lang="en-US" dirty="0"/>
              <a:t>derived from </a:t>
            </a:r>
            <a:r>
              <a:rPr lang="en-US" dirty="0" smtClean="0"/>
              <a:t>the previous </a:t>
            </a:r>
            <a:r>
              <a:rPr lang="en-US" dirty="0"/>
              <a:t>round, as well as a </a:t>
            </a:r>
            <a:r>
              <a:rPr lang="en-US" dirty="0" err="1"/>
              <a:t>subkey</a:t>
            </a:r>
            <a:r>
              <a:rPr lang="en-US" dirty="0"/>
              <a:t> </a:t>
            </a:r>
            <a:r>
              <a:rPr lang="en-US" i="1" dirty="0" smtClean="0"/>
              <a:t>K</a:t>
            </a:r>
            <a:r>
              <a:rPr lang="en-US" i="1" baseline="-25000" dirty="0"/>
              <a:t>i </a:t>
            </a:r>
            <a:r>
              <a:rPr lang="en-US" i="1" dirty="0" smtClean="0"/>
              <a:t> </a:t>
            </a:r>
            <a:r>
              <a:rPr lang="en-US" dirty="0"/>
              <a:t>derived from the overall </a:t>
            </a:r>
            <a:r>
              <a:rPr lang="en-US" i="1" dirty="0"/>
              <a:t>K</a:t>
            </a:r>
            <a:r>
              <a:rPr lang="en-US" dirty="0"/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Feistel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30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In general, the </a:t>
            </a:r>
            <a:r>
              <a:rPr lang="en-US" dirty="0" err="1" smtClean="0"/>
              <a:t>subkeys</a:t>
            </a:r>
            <a:r>
              <a:rPr lang="en-US" dirty="0" smtClean="0"/>
              <a:t> K</a:t>
            </a:r>
            <a:r>
              <a:rPr lang="en-US" baseline="-25000" dirty="0" smtClean="0"/>
              <a:t>i</a:t>
            </a:r>
            <a:r>
              <a:rPr lang="en-US" dirty="0" smtClean="0"/>
              <a:t> are different from K and from each other and are generated from the key by a </a:t>
            </a:r>
            <a:r>
              <a:rPr lang="en-US" dirty="0" err="1" smtClean="0"/>
              <a:t>subkey</a:t>
            </a:r>
            <a:r>
              <a:rPr lang="en-US" dirty="0" smtClean="0"/>
              <a:t> generation algorithm.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Feistel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258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In a given round, a </a:t>
            </a:r>
            <a:r>
              <a:rPr lang="en-US" dirty="0"/>
              <a:t>substitution is performed on the left </a:t>
            </a:r>
            <a:r>
              <a:rPr lang="en-US" dirty="0" smtClean="0"/>
              <a:t>half of </a:t>
            </a:r>
            <a:r>
              <a:rPr lang="en-US" dirty="0"/>
              <a:t>the data</a:t>
            </a:r>
            <a:r>
              <a:rPr lang="en-US" dirty="0" smtClean="0"/>
              <a:t>. </a:t>
            </a:r>
          </a:p>
          <a:p>
            <a:r>
              <a:rPr lang="en-US" dirty="0" smtClean="0"/>
              <a:t>Apply a round </a:t>
            </a:r>
            <a:r>
              <a:rPr lang="en-US" dirty="0"/>
              <a:t>function F </a:t>
            </a:r>
            <a:r>
              <a:rPr lang="en-US" dirty="0" smtClean="0"/>
              <a:t>to the </a:t>
            </a:r>
            <a:r>
              <a:rPr lang="en-US" dirty="0"/>
              <a:t>right half of the data </a:t>
            </a:r>
            <a:r>
              <a:rPr lang="en-US" dirty="0" smtClean="0"/>
              <a:t>and then take XOR of </a:t>
            </a:r>
            <a:r>
              <a:rPr lang="en-US" dirty="0"/>
              <a:t>the output of that function and the left half </a:t>
            </a:r>
            <a:r>
              <a:rPr lang="en-US" dirty="0" smtClean="0"/>
              <a:t>of the </a:t>
            </a:r>
            <a:r>
              <a:rPr lang="en-US" dirty="0"/>
              <a:t>data.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Feistel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734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3317</TotalTime>
  <Words>585</Words>
  <Application>Microsoft Office PowerPoint</Application>
  <PresentationFormat>On-screen Show (4:3)</PresentationFormat>
  <Paragraphs>90</Paragraphs>
  <Slides>20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Feistel Cipher Structure</vt:lpstr>
      <vt:lpstr>Feistel Cipher Structure</vt:lpstr>
      <vt:lpstr>Feistel Cipher Structure</vt:lpstr>
      <vt:lpstr>Feistel Cipher Structure</vt:lpstr>
      <vt:lpstr>Feistel Cipher Structure</vt:lpstr>
      <vt:lpstr>Feistel Cipher Structure</vt:lpstr>
      <vt:lpstr>Feistel Cipher Structure</vt:lpstr>
      <vt:lpstr>Feistel Cipher Structure</vt:lpstr>
      <vt:lpstr>Feistel Cipher Structure</vt:lpstr>
      <vt:lpstr>Feistel Cipher Structure</vt:lpstr>
      <vt:lpstr>Feistel Cipher Structure</vt:lpstr>
      <vt:lpstr>Feistel Cipher Structure</vt:lpstr>
      <vt:lpstr>Feistel Cipher Structure</vt:lpstr>
      <vt:lpstr>Feistel Cipher Structure</vt:lpstr>
      <vt:lpstr>Feistel Cipher Structure</vt:lpstr>
      <vt:lpstr>Feistel Cipher Structure</vt:lpstr>
      <vt:lpstr>Feistel Cipher Structure</vt:lpstr>
      <vt:lpstr>Feistel Cipher Structure</vt:lpstr>
      <vt:lpstr>Feistel Cipher Structure</vt:lpstr>
      <vt:lpstr>Feistel Cipher Structure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1939</cp:revision>
  <cp:lastPrinted>2015-04-15T04:00:00Z</cp:lastPrinted>
  <dcterms:created xsi:type="dcterms:W3CDTF">2015-04-10T12:56:27Z</dcterms:created>
  <dcterms:modified xsi:type="dcterms:W3CDTF">2016-03-29T01:59:55Z</dcterms:modified>
</cp:coreProperties>
</file>