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332" r:id="rId5"/>
    <p:sldId id="346" r:id="rId6"/>
    <p:sldId id="349" r:id="rId7"/>
    <p:sldId id="350" r:id="rId8"/>
    <p:sldId id="348" r:id="rId9"/>
    <p:sldId id="351" r:id="rId10"/>
    <p:sldId id="352" r:id="rId11"/>
    <p:sldId id="347" r:id="rId12"/>
    <p:sldId id="353" r:id="rId13"/>
    <p:sldId id="354" r:id="rId14"/>
    <p:sldId id="355" r:id="rId15"/>
    <p:sldId id="356" r:id="rId16"/>
    <p:sldId id="357" r:id="rId17"/>
    <p:sldId id="368" r:id="rId18"/>
    <p:sldId id="361" r:id="rId19"/>
    <p:sldId id="362" r:id="rId20"/>
    <p:sldId id="364" r:id="rId21"/>
    <p:sldId id="367" r:id="rId22"/>
    <p:sldId id="345" r:id="rId23"/>
    <p:sldId id="369" r:id="rId24"/>
    <p:sldId id="37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>
        <p:scale>
          <a:sx n="72" d="100"/>
          <a:sy n="72" d="100"/>
        </p:scale>
        <p:origin x="-1218" y="15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3/18/2016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3/18/2016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3/18/2016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A Security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>
                <a:latin typeface="+mj-lt"/>
                <a:cs typeface="Arial"/>
              </a:rPr>
              <a:t>ii) result in significant damage </a:t>
            </a:r>
            <a:r>
              <a:rPr lang="en-US" dirty="0" smtClean="0">
                <a:latin typeface="+mj-lt"/>
                <a:cs typeface="Arial"/>
              </a:rPr>
              <a:t>to organizational assets</a:t>
            </a:r>
          </a:p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>
                <a:latin typeface="+mj-lt"/>
                <a:cs typeface="Arial"/>
              </a:rPr>
              <a:t>iii) result in significant financial </a:t>
            </a:r>
            <a:r>
              <a:rPr lang="en-US" dirty="0" smtClean="0">
                <a:latin typeface="+mj-lt"/>
                <a:cs typeface="Arial"/>
              </a:rPr>
              <a:t>loss </a:t>
            </a:r>
          </a:p>
          <a:p>
            <a:r>
              <a:rPr lang="en-US" dirty="0" smtClean="0">
                <a:latin typeface="+mj-lt"/>
                <a:cs typeface="Arial"/>
              </a:rPr>
              <a:t>or </a:t>
            </a:r>
            <a:r>
              <a:rPr lang="en-US" dirty="0">
                <a:latin typeface="+mj-lt"/>
                <a:cs typeface="Arial"/>
              </a:rPr>
              <a:t>(iv) result </a:t>
            </a:r>
            <a:r>
              <a:rPr lang="en-US" dirty="0" smtClean="0">
                <a:latin typeface="+mj-lt"/>
                <a:cs typeface="Arial"/>
              </a:rPr>
              <a:t>in significant </a:t>
            </a:r>
            <a:r>
              <a:rPr lang="en-US" dirty="0">
                <a:latin typeface="+mj-lt"/>
                <a:cs typeface="Arial"/>
              </a:rPr>
              <a:t>harm to individuals that does not involve loss of life or serious</a:t>
            </a:r>
            <a:r>
              <a:rPr lang="en-US" dirty="0" smtClean="0">
                <a:latin typeface="+mj-lt"/>
                <a:cs typeface="Arial"/>
              </a:rPr>
              <a:t>, life-threatening </a:t>
            </a:r>
            <a:r>
              <a:rPr lang="en-US" dirty="0">
                <a:latin typeface="+mj-lt"/>
                <a:cs typeface="Arial"/>
              </a:rPr>
              <a:t>injuries.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0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High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The loss could be expected to have a severe or catastrophic </a:t>
            </a:r>
            <a:r>
              <a:rPr lang="en-US" dirty="0" smtClean="0">
                <a:latin typeface="+mj-lt"/>
                <a:cs typeface="Arial"/>
              </a:rPr>
              <a:t>adverse effect </a:t>
            </a:r>
            <a:r>
              <a:rPr lang="en-US" dirty="0">
                <a:latin typeface="+mj-lt"/>
                <a:cs typeface="Arial"/>
              </a:rPr>
              <a:t>on organizational operations, organizational assets, or individuals.</a:t>
            </a:r>
          </a:p>
          <a:p>
            <a:r>
              <a:rPr lang="en-US" dirty="0">
                <a:latin typeface="+mj-lt"/>
                <a:cs typeface="Arial"/>
              </a:rPr>
              <a:t>A </a:t>
            </a:r>
            <a:r>
              <a:rPr lang="en-US" dirty="0" smtClean="0">
                <a:latin typeface="+mj-lt"/>
                <a:cs typeface="Arial"/>
              </a:rPr>
              <a:t>catastrophic </a:t>
            </a:r>
            <a:r>
              <a:rPr lang="en-US" dirty="0">
                <a:latin typeface="+mj-lt"/>
                <a:cs typeface="Arial"/>
              </a:rPr>
              <a:t>adverse effect means that,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 err="1">
                <a:latin typeface="+mj-lt"/>
                <a:cs typeface="Arial"/>
              </a:rPr>
              <a:t>i</a:t>
            </a:r>
            <a:r>
              <a:rPr lang="en-US" dirty="0">
                <a:latin typeface="+mj-lt"/>
                <a:cs typeface="Arial"/>
              </a:rPr>
              <a:t>) cause a severe degradation in or loss of mission capability to an extent </a:t>
            </a:r>
            <a:r>
              <a:rPr lang="en-US" dirty="0" smtClean="0">
                <a:latin typeface="+mj-lt"/>
                <a:cs typeface="Arial"/>
              </a:rPr>
              <a:t>and duration </a:t>
            </a:r>
            <a:r>
              <a:rPr lang="en-US" dirty="0">
                <a:latin typeface="+mj-lt"/>
                <a:cs typeface="Arial"/>
              </a:rPr>
              <a:t>that the organization is not able to perform one or more of its </a:t>
            </a:r>
            <a:r>
              <a:rPr lang="en-US" dirty="0" smtClean="0">
                <a:latin typeface="+mj-lt"/>
                <a:cs typeface="Arial"/>
              </a:rPr>
              <a:t>primary functions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2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>
                <a:latin typeface="+mj-lt"/>
                <a:cs typeface="Arial"/>
              </a:rPr>
              <a:t>ii) result in major damage to organizational </a:t>
            </a:r>
            <a:r>
              <a:rPr lang="en-US" dirty="0" smtClean="0">
                <a:latin typeface="+mj-lt"/>
                <a:cs typeface="Arial"/>
              </a:rPr>
              <a:t>assets</a:t>
            </a:r>
          </a:p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>
                <a:latin typeface="+mj-lt"/>
                <a:cs typeface="Arial"/>
              </a:rPr>
              <a:t>iii) </a:t>
            </a:r>
            <a:r>
              <a:rPr lang="en-US" dirty="0" smtClean="0">
                <a:latin typeface="+mj-lt"/>
                <a:cs typeface="Arial"/>
              </a:rPr>
              <a:t>result in </a:t>
            </a:r>
            <a:r>
              <a:rPr lang="en-US" dirty="0">
                <a:latin typeface="+mj-lt"/>
                <a:cs typeface="Arial"/>
              </a:rPr>
              <a:t>major financial </a:t>
            </a:r>
            <a:r>
              <a:rPr lang="en-US" dirty="0" smtClean="0">
                <a:latin typeface="+mj-lt"/>
                <a:cs typeface="Arial"/>
              </a:rPr>
              <a:t>loss </a:t>
            </a:r>
          </a:p>
          <a:p>
            <a:r>
              <a:rPr lang="en-US" dirty="0" smtClean="0">
                <a:latin typeface="+mj-lt"/>
                <a:cs typeface="Arial"/>
              </a:rPr>
              <a:t>or </a:t>
            </a:r>
            <a:r>
              <a:rPr lang="en-US" dirty="0">
                <a:latin typeface="+mj-lt"/>
                <a:cs typeface="Arial"/>
              </a:rPr>
              <a:t>(iv) result in severe or catastrophic harm to </a:t>
            </a:r>
            <a:r>
              <a:rPr lang="en-US" dirty="0" smtClean="0">
                <a:latin typeface="+mj-lt"/>
                <a:cs typeface="Arial"/>
              </a:rPr>
              <a:t>individuals involving </a:t>
            </a:r>
            <a:r>
              <a:rPr lang="en-US" dirty="0">
                <a:latin typeface="+mj-lt"/>
                <a:cs typeface="Arial"/>
              </a:rPr>
              <a:t>loss of life or serious, life-threatening injuries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2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Examples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of Security Requirements</a:t>
            </a:r>
          </a:p>
          <a:p>
            <a:r>
              <a:rPr lang="en-US" b="1" dirty="0">
                <a:latin typeface="+mj-lt"/>
              </a:rPr>
              <a:t>a</a:t>
            </a:r>
            <a:r>
              <a:rPr lang="en-US" b="1" dirty="0" smtClean="0">
                <a:latin typeface="+mj-lt"/>
              </a:rPr>
              <a:t>) Confidentiality:</a:t>
            </a:r>
          </a:p>
          <a:p>
            <a:r>
              <a:rPr lang="en-US" dirty="0">
                <a:latin typeface="+mj-lt"/>
              </a:rPr>
              <a:t> Student grade information is an asset whose confidentiality </a:t>
            </a:r>
            <a:r>
              <a:rPr lang="en-US" dirty="0" smtClean="0">
                <a:latin typeface="+mj-lt"/>
              </a:rPr>
              <a:t>is considered </a:t>
            </a:r>
            <a:r>
              <a:rPr lang="en-US" dirty="0">
                <a:latin typeface="+mj-lt"/>
              </a:rPr>
              <a:t>to be highly important by students</a:t>
            </a:r>
            <a:r>
              <a:rPr lang="en-US" dirty="0" smtClean="0">
                <a:latin typeface="+mj-lt"/>
              </a:rPr>
              <a:t>.</a:t>
            </a:r>
          </a:p>
          <a:p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2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3" y="1142271"/>
            <a:ext cx="3927383" cy="504649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Grade information should only be available to students, their parents, and </a:t>
            </a:r>
            <a:r>
              <a:rPr lang="en-US" dirty="0">
                <a:latin typeface="+mj-lt"/>
              </a:rPr>
              <a:t>employees that require the information to do their job.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Student enrollment information </a:t>
            </a:r>
            <a:r>
              <a:rPr lang="en-US" dirty="0">
                <a:latin typeface="+mj-lt"/>
              </a:rPr>
              <a:t>may have a moderate confidentiality rating. </a:t>
            </a:r>
            <a:endParaRPr lang="en-US" dirty="0" smtClean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11275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Student enrollment information is </a:t>
            </a:r>
            <a:r>
              <a:rPr lang="en-US" dirty="0">
                <a:latin typeface="+mj-lt"/>
              </a:rPr>
              <a:t>seen by more people on a daily basis, is less likely to </a:t>
            </a:r>
            <a:r>
              <a:rPr lang="en-US" dirty="0" smtClean="0">
                <a:latin typeface="+mj-lt"/>
              </a:rPr>
              <a:t>be targeted </a:t>
            </a:r>
            <a:r>
              <a:rPr lang="en-US" dirty="0">
                <a:latin typeface="+mj-lt"/>
              </a:rPr>
              <a:t>than grade </a:t>
            </a:r>
            <a:r>
              <a:rPr lang="en-US" dirty="0" smtClean="0">
                <a:latin typeface="+mj-lt"/>
              </a:rPr>
              <a:t>information</a:t>
            </a:r>
            <a:r>
              <a:rPr lang="en-US" dirty="0" smtClean="0">
                <a:latin typeface="+mj-lt"/>
              </a:rPr>
              <a:t> </a:t>
            </a:r>
            <a:r>
              <a:rPr lang="en-US" dirty="0"/>
              <a:t>and results in less damage if </a:t>
            </a:r>
            <a:r>
              <a:rPr lang="en-US" dirty="0" smtClean="0"/>
              <a:t>disclosed.</a:t>
            </a:r>
            <a:endParaRPr lang="en-US" dirty="0" smtClean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9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11275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Directory Information such as lists </a:t>
            </a:r>
            <a:r>
              <a:rPr lang="en-US" dirty="0">
                <a:latin typeface="+mj-lt"/>
              </a:rPr>
              <a:t>of students or faculty </a:t>
            </a:r>
            <a:r>
              <a:rPr lang="en-US" dirty="0" smtClean="0">
                <a:latin typeface="+mj-lt"/>
              </a:rPr>
              <a:t>may be assigned </a:t>
            </a:r>
            <a:r>
              <a:rPr lang="en-US" dirty="0">
                <a:latin typeface="+mj-lt"/>
              </a:rPr>
              <a:t>a low </a:t>
            </a:r>
            <a:r>
              <a:rPr lang="en-US" dirty="0" smtClean="0">
                <a:latin typeface="+mj-lt"/>
              </a:rPr>
              <a:t>or no confidentiality rating. </a:t>
            </a:r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2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+mj-lt"/>
              </a:rPr>
              <a:t>b) Integrity:</a:t>
            </a:r>
          </a:p>
          <a:p>
            <a:r>
              <a:rPr lang="en-US" dirty="0" smtClean="0">
                <a:latin typeface="+mj-lt"/>
              </a:rPr>
              <a:t>Assume a hospital patient’s </a:t>
            </a:r>
            <a:r>
              <a:rPr lang="en-US" dirty="0">
                <a:latin typeface="+mj-lt"/>
              </a:rPr>
              <a:t>allergy information </a:t>
            </a:r>
            <a:r>
              <a:rPr lang="en-US" dirty="0" smtClean="0">
                <a:latin typeface="+mj-lt"/>
              </a:rPr>
              <a:t>to be stored </a:t>
            </a:r>
            <a:r>
              <a:rPr lang="en-US" dirty="0">
                <a:latin typeface="+mj-lt"/>
              </a:rPr>
              <a:t>in a database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doctor should be able </a:t>
            </a:r>
            <a:r>
              <a:rPr lang="en-US" dirty="0" smtClean="0">
                <a:latin typeface="+mj-lt"/>
              </a:rPr>
              <a:t>to trust </a:t>
            </a:r>
            <a:r>
              <a:rPr lang="en-US" dirty="0">
                <a:latin typeface="+mj-lt"/>
              </a:rPr>
              <a:t>that the information is correct and current. </a:t>
            </a:r>
            <a:endParaRPr lang="en-US" dirty="0" smtClean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3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Suppose a nurse </a:t>
            </a:r>
            <a:r>
              <a:rPr lang="en-US" dirty="0">
                <a:latin typeface="+mj-lt"/>
              </a:rPr>
              <a:t>who is authorized </a:t>
            </a:r>
            <a:r>
              <a:rPr lang="en-US" dirty="0" smtClean="0">
                <a:latin typeface="+mj-lt"/>
              </a:rPr>
              <a:t>to update </a:t>
            </a:r>
            <a:r>
              <a:rPr lang="en-US" dirty="0">
                <a:latin typeface="+mj-lt"/>
              </a:rPr>
              <a:t>this </a:t>
            </a:r>
            <a:r>
              <a:rPr lang="en-US" dirty="0" smtClean="0">
                <a:latin typeface="+mj-lt"/>
              </a:rPr>
              <a:t>info deliberately falsifies </a:t>
            </a:r>
            <a:r>
              <a:rPr lang="en-US" dirty="0">
                <a:latin typeface="+mj-lt"/>
              </a:rPr>
              <a:t>the data to cause harm to the hospital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/>
              <a:t>R</a:t>
            </a:r>
            <a:r>
              <a:rPr lang="en-US" dirty="0" smtClean="0"/>
              <a:t>estore </a:t>
            </a:r>
            <a:r>
              <a:rPr lang="en-US" dirty="0"/>
              <a:t>to a trusted </a:t>
            </a:r>
            <a:r>
              <a:rPr lang="en-US" dirty="0" smtClean="0"/>
              <a:t>basis quickly and </a:t>
            </a:r>
            <a:r>
              <a:rPr lang="en-US" dirty="0" smtClean="0">
                <a:latin typeface="+mj-lt"/>
              </a:rPr>
              <a:t>to </a:t>
            </a:r>
            <a:r>
              <a:rPr lang="en-US" dirty="0">
                <a:latin typeface="+mj-lt"/>
              </a:rPr>
              <a:t>trace </a:t>
            </a:r>
            <a:r>
              <a:rPr lang="en-US" dirty="0" smtClean="0">
                <a:latin typeface="+mj-lt"/>
              </a:rPr>
              <a:t>the error </a:t>
            </a:r>
            <a:r>
              <a:rPr lang="en-US" dirty="0">
                <a:latin typeface="+mj-lt"/>
              </a:rPr>
              <a:t>back to the person responsible.</a:t>
            </a:r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5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d</a:t>
            </a:r>
            <a:r>
              <a:rPr lang="en-US" sz="2800" dirty="0" smtClean="0">
                <a:cs typeface="Arial" pitchFamily="34" charset="0"/>
              </a:rPr>
              <a:t>escribe levels of impact </a:t>
            </a:r>
            <a:r>
              <a:rPr lang="en-US" sz="2800" dirty="0">
                <a:cs typeface="Arial" pitchFamily="34" charset="0"/>
              </a:rPr>
              <a:t>of a </a:t>
            </a:r>
            <a:r>
              <a:rPr lang="en-US" sz="2800" dirty="0" smtClean="0">
                <a:cs typeface="Arial" pitchFamily="34" charset="0"/>
              </a:rPr>
              <a:t>security breach </a:t>
            </a:r>
            <a:r>
              <a:rPr lang="en-US" sz="2800" dirty="0">
                <a:cs typeface="Arial" pitchFamily="34" charset="0"/>
              </a:rPr>
              <a:t>on the system.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Patient allergy information requires high integrity. </a:t>
            </a:r>
          </a:p>
          <a:p>
            <a:r>
              <a:rPr lang="en-US" dirty="0" smtClean="0">
                <a:latin typeface="+mj-lt"/>
              </a:rPr>
              <a:t>Inaccurate </a:t>
            </a:r>
            <a:r>
              <a:rPr lang="en-US" dirty="0">
                <a:latin typeface="+mj-lt"/>
              </a:rPr>
              <a:t>information could result in serious harm </a:t>
            </a:r>
            <a:r>
              <a:rPr lang="en-US" dirty="0" smtClean="0">
                <a:latin typeface="+mj-lt"/>
              </a:rPr>
              <a:t>or death </a:t>
            </a:r>
            <a:r>
              <a:rPr lang="en-US" dirty="0">
                <a:latin typeface="+mj-lt"/>
              </a:rPr>
              <a:t>to a patient and expose the hospital to massive liability.</a:t>
            </a:r>
            <a:endParaRPr lang="en-US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5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Web site that offers a forum to registered users to discuss some specific topic would be assigned a moderate level of </a:t>
            </a:r>
            <a:r>
              <a:rPr lang="en-US" dirty="0" smtClean="0">
                <a:latin typeface="+mj-lt"/>
              </a:rPr>
              <a:t>integrity.</a:t>
            </a:r>
          </a:p>
          <a:p>
            <a:r>
              <a:rPr lang="en-US" dirty="0">
                <a:latin typeface="+mj-lt"/>
              </a:rPr>
              <a:t>An example of a low-integrity requirement is an anonymous online </a:t>
            </a:r>
            <a:r>
              <a:rPr lang="en-US" dirty="0" smtClean="0">
                <a:latin typeface="+mj-lt"/>
              </a:rPr>
              <a:t>poll.</a:t>
            </a: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0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50067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Availability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more critical a component or service, the higher the level of availability </a:t>
            </a:r>
            <a:r>
              <a:rPr lang="en-US" dirty="0" smtClean="0">
                <a:latin typeface="+mj-lt"/>
              </a:rPr>
              <a:t>required.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2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5006737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A system </a:t>
            </a:r>
            <a:r>
              <a:rPr lang="en-US" dirty="0">
                <a:latin typeface="+mj-lt"/>
              </a:rPr>
              <a:t>that provides authentication </a:t>
            </a:r>
            <a:r>
              <a:rPr lang="en-US" dirty="0" smtClean="0">
                <a:latin typeface="+mj-lt"/>
              </a:rPr>
              <a:t>services. </a:t>
            </a:r>
          </a:p>
          <a:p>
            <a:r>
              <a:rPr lang="en-US" dirty="0" smtClean="0">
                <a:latin typeface="+mj-lt"/>
              </a:rPr>
              <a:t>An </a:t>
            </a:r>
            <a:r>
              <a:rPr lang="en-US" dirty="0">
                <a:latin typeface="+mj-lt"/>
              </a:rPr>
              <a:t>interruption </a:t>
            </a:r>
            <a:r>
              <a:rPr lang="en-US" dirty="0" smtClean="0">
                <a:latin typeface="+mj-lt"/>
              </a:rPr>
              <a:t>results in inability </a:t>
            </a:r>
            <a:r>
              <a:rPr lang="en-US" dirty="0">
                <a:latin typeface="+mj-lt"/>
              </a:rPr>
              <a:t>for customers to access computing resources and for </a:t>
            </a:r>
            <a:r>
              <a:rPr lang="en-US" dirty="0" smtClean="0">
                <a:latin typeface="+mj-lt"/>
              </a:rPr>
              <a:t>staff </a:t>
            </a:r>
            <a:r>
              <a:rPr lang="en-US" dirty="0">
                <a:latin typeface="+mj-lt"/>
              </a:rPr>
              <a:t>to </a:t>
            </a:r>
            <a:r>
              <a:rPr lang="en-US" dirty="0" smtClean="0">
                <a:latin typeface="+mj-lt"/>
              </a:rPr>
              <a:t>access resources to </a:t>
            </a:r>
            <a:r>
              <a:rPr lang="en-US" dirty="0">
                <a:latin typeface="+mj-lt"/>
              </a:rPr>
              <a:t>perform critical tasks.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98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5006737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A </a:t>
            </a:r>
            <a:r>
              <a:rPr lang="en-US" dirty="0">
                <a:latin typeface="+mj-lt"/>
              </a:rPr>
              <a:t>moderate availability requirement is a public Web site for a </a:t>
            </a:r>
            <a:r>
              <a:rPr lang="en-US" dirty="0" smtClean="0">
                <a:latin typeface="+mj-lt"/>
              </a:rPr>
              <a:t>university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/>
              <a:t>An online telephone directory lookup application would be classified as a low-availability requirement.</a:t>
            </a:r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11965" y="5314122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06040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been</a:t>
            </a:r>
          </a:p>
          <a:p>
            <a:r>
              <a:rPr lang="en-US" dirty="0" smtClean="0">
                <a:latin typeface="+mj-lt"/>
                <a:cs typeface="Arial"/>
              </a:rPr>
              <a:t>adapted </a:t>
            </a:r>
            <a:r>
              <a:rPr lang="en-US" dirty="0">
                <a:latin typeface="+mj-lt"/>
                <a:cs typeface="Arial"/>
              </a:rPr>
              <a:t>from </a:t>
            </a:r>
            <a:r>
              <a:rPr lang="en-US" i="1" dirty="0" smtClean="0">
                <a:latin typeface="+mj-lt"/>
                <a:cs typeface="Arial"/>
              </a:rPr>
              <a:t>“</a:t>
            </a:r>
            <a:r>
              <a:rPr lang="en-US" i="1" dirty="0">
                <a:latin typeface="+mj-lt"/>
                <a:cs typeface="Arial"/>
              </a:rPr>
              <a:t>Network Security </a:t>
            </a:r>
            <a:r>
              <a:rPr lang="en-US" i="1" dirty="0" smtClean="0">
                <a:latin typeface="+mj-lt"/>
                <a:cs typeface="Arial"/>
              </a:rPr>
              <a:t>Essentials: Applications and Standards”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In case, there be a breach of security (i.e., a loss of confidentiality, integrity, or availability), </a:t>
            </a:r>
            <a:r>
              <a:rPr lang="en-US" dirty="0">
                <a:latin typeface="+mj-lt"/>
                <a:cs typeface="Arial"/>
              </a:rPr>
              <a:t>three levels of impact on organizations </a:t>
            </a:r>
            <a:r>
              <a:rPr lang="en-US" dirty="0" smtClean="0">
                <a:latin typeface="+mj-lt"/>
                <a:cs typeface="Arial"/>
              </a:rPr>
              <a:t>or individuals can be considered. 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7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Low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The loss could be expected to have a limited adverse effect on </a:t>
            </a:r>
            <a:r>
              <a:rPr lang="en-US" dirty="0" smtClean="0">
                <a:latin typeface="+mj-lt"/>
                <a:cs typeface="Arial"/>
              </a:rPr>
              <a:t>organizational operations</a:t>
            </a:r>
            <a:r>
              <a:rPr lang="en-US" dirty="0">
                <a:latin typeface="+mj-lt"/>
                <a:cs typeface="Arial"/>
              </a:rPr>
              <a:t>, organizational assets, or individuals.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>
                <a:cs typeface="Arial"/>
              </a:rPr>
              <a:t>A limited adverse effect means that,  a security breach might</a:t>
            </a:r>
            <a:endParaRPr lang="en-US" dirty="0" smtClean="0">
              <a:latin typeface="+mj-lt"/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 err="1">
                <a:latin typeface="+mj-lt"/>
                <a:cs typeface="Arial"/>
              </a:rPr>
              <a:t>i</a:t>
            </a:r>
            <a:r>
              <a:rPr lang="en-US" dirty="0">
                <a:latin typeface="+mj-lt"/>
                <a:cs typeface="Arial"/>
              </a:rPr>
              <a:t>) cause a degradation in mission capability to an extent </a:t>
            </a:r>
            <a:r>
              <a:rPr lang="en-US" dirty="0" smtClean="0">
                <a:latin typeface="+mj-lt"/>
                <a:cs typeface="Arial"/>
              </a:rPr>
              <a:t>and duration </a:t>
            </a:r>
            <a:r>
              <a:rPr lang="en-US" dirty="0">
                <a:latin typeface="+mj-lt"/>
                <a:cs typeface="Arial"/>
              </a:rPr>
              <a:t>that the organization is able to perform its primary functions, but </a:t>
            </a:r>
            <a:r>
              <a:rPr lang="en-US" dirty="0" smtClean="0">
                <a:latin typeface="+mj-lt"/>
                <a:cs typeface="Arial"/>
              </a:rPr>
              <a:t>the effectiveness </a:t>
            </a:r>
            <a:r>
              <a:rPr lang="en-US" dirty="0">
                <a:latin typeface="+mj-lt"/>
                <a:cs typeface="Arial"/>
              </a:rPr>
              <a:t>of the functions is noticeably </a:t>
            </a:r>
            <a:r>
              <a:rPr lang="en-US" dirty="0" smtClean="0">
                <a:latin typeface="+mj-lt"/>
                <a:cs typeface="Arial"/>
              </a:rPr>
              <a:t>reduced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7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>
                <a:latin typeface="+mj-lt"/>
                <a:cs typeface="Arial"/>
              </a:rPr>
              <a:t>ii) result in minor </a:t>
            </a:r>
            <a:r>
              <a:rPr lang="en-US" dirty="0" smtClean="0">
                <a:latin typeface="+mj-lt"/>
                <a:cs typeface="Arial"/>
              </a:rPr>
              <a:t>damage to </a:t>
            </a:r>
            <a:r>
              <a:rPr lang="en-US" dirty="0">
                <a:latin typeface="+mj-lt"/>
                <a:cs typeface="Arial"/>
              </a:rPr>
              <a:t>organizational </a:t>
            </a:r>
            <a:r>
              <a:rPr lang="en-US" dirty="0" smtClean="0">
                <a:latin typeface="+mj-lt"/>
                <a:cs typeface="Arial"/>
              </a:rPr>
              <a:t>assets</a:t>
            </a:r>
          </a:p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>
                <a:latin typeface="+mj-lt"/>
                <a:cs typeface="Arial"/>
              </a:rPr>
              <a:t>iii) result in minor financial </a:t>
            </a:r>
            <a:r>
              <a:rPr lang="en-US" dirty="0" smtClean="0">
                <a:latin typeface="+mj-lt"/>
                <a:cs typeface="Arial"/>
              </a:rPr>
              <a:t>loss </a:t>
            </a:r>
          </a:p>
          <a:p>
            <a:r>
              <a:rPr lang="en-US" dirty="0" smtClean="0">
                <a:latin typeface="+mj-lt"/>
                <a:cs typeface="Arial"/>
              </a:rPr>
              <a:t>or </a:t>
            </a:r>
            <a:r>
              <a:rPr lang="en-US" dirty="0">
                <a:latin typeface="+mj-lt"/>
                <a:cs typeface="Arial"/>
              </a:rPr>
              <a:t>(iv) result </a:t>
            </a:r>
            <a:r>
              <a:rPr lang="en-US" dirty="0" smtClean="0">
                <a:latin typeface="+mj-lt"/>
                <a:cs typeface="Arial"/>
              </a:rPr>
              <a:t>in minor </a:t>
            </a:r>
            <a:r>
              <a:rPr lang="en-US" dirty="0">
                <a:latin typeface="+mj-lt"/>
                <a:cs typeface="Arial"/>
              </a:rPr>
              <a:t>harm to individuals.</a:t>
            </a:r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Moderate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The loss could be expected to have a serious adverse effect </a:t>
            </a:r>
            <a:r>
              <a:rPr lang="en-US" dirty="0" smtClean="0">
                <a:latin typeface="+mj-lt"/>
                <a:cs typeface="Arial"/>
              </a:rPr>
              <a:t>on organizational </a:t>
            </a:r>
            <a:r>
              <a:rPr lang="en-US" dirty="0">
                <a:latin typeface="+mj-lt"/>
                <a:cs typeface="Arial"/>
              </a:rPr>
              <a:t>operations, organizational assets, or individuals.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 serious adverse </a:t>
            </a:r>
            <a:r>
              <a:rPr lang="en-US" dirty="0">
                <a:latin typeface="+mj-lt"/>
                <a:cs typeface="Arial"/>
              </a:rPr>
              <a:t>effect means </a:t>
            </a:r>
            <a:r>
              <a:rPr lang="en-US" dirty="0" smtClean="0">
                <a:latin typeface="+mj-lt"/>
                <a:cs typeface="Arial"/>
              </a:rPr>
              <a:t>that the </a:t>
            </a:r>
            <a:r>
              <a:rPr lang="en-US" dirty="0">
                <a:latin typeface="+mj-lt"/>
                <a:cs typeface="Arial"/>
              </a:rPr>
              <a:t>loss </a:t>
            </a:r>
            <a:r>
              <a:rPr lang="en-US" dirty="0" smtClean="0">
                <a:latin typeface="+mj-lt"/>
                <a:cs typeface="Arial"/>
              </a:rPr>
              <a:t>might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0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(</a:t>
            </a:r>
            <a:r>
              <a:rPr lang="en-US" dirty="0" err="1" smtClean="0">
                <a:latin typeface="+mj-lt"/>
                <a:cs typeface="Arial"/>
              </a:rPr>
              <a:t>i</a:t>
            </a:r>
            <a:r>
              <a:rPr lang="en-US" dirty="0" smtClean="0">
                <a:latin typeface="+mj-lt"/>
                <a:cs typeface="Arial"/>
              </a:rPr>
              <a:t>) cause a significant degradation </a:t>
            </a:r>
            <a:r>
              <a:rPr lang="en-US" dirty="0">
                <a:latin typeface="+mj-lt"/>
                <a:cs typeface="Arial"/>
              </a:rPr>
              <a:t>in mission capability to an extent and duration that </a:t>
            </a:r>
            <a:r>
              <a:rPr lang="en-US" dirty="0" smtClean="0">
                <a:latin typeface="+mj-lt"/>
                <a:cs typeface="Arial"/>
              </a:rPr>
              <a:t>the organization </a:t>
            </a:r>
            <a:r>
              <a:rPr lang="en-US" dirty="0">
                <a:latin typeface="+mj-lt"/>
                <a:cs typeface="Arial"/>
              </a:rPr>
              <a:t>is able to perform its primary functions, but the </a:t>
            </a:r>
            <a:r>
              <a:rPr lang="en-US" dirty="0" smtClean="0">
                <a:latin typeface="+mj-lt"/>
                <a:cs typeface="Arial"/>
              </a:rPr>
              <a:t>effectiveness of </a:t>
            </a:r>
            <a:r>
              <a:rPr lang="en-US" dirty="0">
                <a:latin typeface="+mj-lt"/>
                <a:cs typeface="Arial"/>
              </a:rPr>
              <a:t>the functions is significantly </a:t>
            </a:r>
            <a:r>
              <a:rPr lang="en-US" dirty="0" smtClean="0">
                <a:latin typeface="+mj-lt"/>
                <a:cs typeface="Arial"/>
              </a:rPr>
              <a:t>reduced.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Impact Of A Security Breach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0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</TotalTime>
  <Words>859</Words>
  <Application>Microsoft Office PowerPoint</Application>
  <PresentationFormat>On-screen Show (4:3)</PresentationFormat>
  <Paragraphs>104</Paragraphs>
  <Slides>24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  <vt:lpstr>Impact Of A Security Breach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994</cp:revision>
  <cp:lastPrinted>2015-04-15T04:00:00Z</cp:lastPrinted>
  <dcterms:created xsi:type="dcterms:W3CDTF">2015-04-10T12:56:27Z</dcterms:created>
  <dcterms:modified xsi:type="dcterms:W3CDTF">2016-03-18T02:04:44Z</dcterms:modified>
</cp:coreProperties>
</file>