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356" r:id="rId5"/>
    <p:sldId id="355" r:id="rId6"/>
    <p:sldId id="365" r:id="rId7"/>
    <p:sldId id="369" r:id="rId8"/>
    <p:sldId id="370" r:id="rId9"/>
    <p:sldId id="371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6" r:id="rId19"/>
    <p:sldId id="367" r:id="rId20"/>
    <p:sldId id="368" r:id="rId21"/>
    <p:sldId id="353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Function Requirements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26299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To </a:t>
            </a:r>
            <a:r>
              <a:rPr lang="en-US" dirty="0">
                <a:latin typeface="+mj-lt"/>
              </a:rPr>
              <a:t>be useful for message authentication, a hash function </a:t>
            </a:r>
            <a:r>
              <a:rPr lang="en-US" dirty="0" smtClean="0">
                <a:latin typeface="+mj-lt"/>
              </a:rPr>
              <a:t>H must </a:t>
            </a:r>
            <a:r>
              <a:rPr lang="en-US" dirty="0">
                <a:latin typeface="+mj-lt"/>
              </a:rPr>
              <a:t>have the following properties</a:t>
            </a:r>
            <a:r>
              <a:rPr lang="en-US" dirty="0" smtClean="0">
                <a:latin typeface="+mj-lt"/>
              </a:rPr>
              <a:t>:</a:t>
            </a:r>
          </a:p>
          <a:p>
            <a:r>
              <a:rPr lang="en-US" dirty="0">
                <a:latin typeface="+mj-lt"/>
              </a:rPr>
              <a:t>1.  H can be applied to a block of data of any size.</a:t>
            </a:r>
          </a:p>
          <a:p>
            <a:r>
              <a:rPr lang="en-US" dirty="0" smtClean="0">
                <a:latin typeface="+mj-lt"/>
              </a:rPr>
              <a:t>2</a:t>
            </a:r>
            <a:r>
              <a:rPr lang="en-US" dirty="0">
                <a:latin typeface="+mj-lt"/>
              </a:rPr>
              <a:t>.  H produces a fixed-length output.</a:t>
            </a: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30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26299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3.  </a:t>
            </a:r>
            <a:r>
              <a:rPr lang="en-US" dirty="0" smtClean="0">
                <a:latin typeface="+mj-lt"/>
              </a:rPr>
              <a:t>H(x) </a:t>
            </a:r>
            <a:r>
              <a:rPr lang="en-US" dirty="0">
                <a:latin typeface="+mj-lt"/>
              </a:rPr>
              <a:t>is relatively easy to compute for any given </a:t>
            </a:r>
            <a:r>
              <a:rPr lang="en-US" dirty="0" smtClean="0">
                <a:latin typeface="+mj-lt"/>
              </a:rPr>
              <a:t>x, </a:t>
            </a:r>
            <a:r>
              <a:rPr lang="en-US" dirty="0">
                <a:latin typeface="+mj-lt"/>
              </a:rPr>
              <a:t>making both hardware </a:t>
            </a:r>
            <a:r>
              <a:rPr lang="en-US" dirty="0" smtClean="0">
                <a:latin typeface="+mj-lt"/>
              </a:rPr>
              <a:t>and software </a:t>
            </a:r>
            <a:r>
              <a:rPr lang="en-US" dirty="0">
                <a:latin typeface="+mj-lt"/>
              </a:rPr>
              <a:t>implementations practical.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7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26299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4.  For any given code </a:t>
            </a:r>
            <a:r>
              <a:rPr lang="en-US" dirty="0" smtClean="0">
                <a:latin typeface="+mj-lt"/>
              </a:rPr>
              <a:t>h, </a:t>
            </a:r>
            <a:r>
              <a:rPr lang="en-US" dirty="0">
                <a:latin typeface="+mj-lt"/>
              </a:rPr>
              <a:t>it is </a:t>
            </a:r>
            <a:r>
              <a:rPr lang="en-US" dirty="0" smtClean="0">
                <a:latin typeface="+mj-lt"/>
              </a:rPr>
              <a:t>computationally </a:t>
            </a:r>
            <a:r>
              <a:rPr lang="en-US" dirty="0">
                <a:latin typeface="+mj-lt"/>
              </a:rPr>
              <a:t>infeasible to find x  such </a:t>
            </a:r>
            <a:r>
              <a:rPr lang="en-US" dirty="0" smtClean="0">
                <a:latin typeface="+mj-lt"/>
              </a:rPr>
              <a:t>that H(x) </a:t>
            </a:r>
            <a:r>
              <a:rPr lang="en-US" dirty="0">
                <a:latin typeface="+mj-lt"/>
              </a:rPr>
              <a:t>= h. 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A </a:t>
            </a:r>
            <a:r>
              <a:rPr lang="en-US" dirty="0">
                <a:latin typeface="+mj-lt"/>
              </a:rPr>
              <a:t>hash function with this property is referred to as </a:t>
            </a:r>
            <a:r>
              <a:rPr lang="en-US" b="1" dirty="0">
                <a:latin typeface="+mj-lt"/>
              </a:rPr>
              <a:t>one-way</a:t>
            </a:r>
            <a:r>
              <a:rPr lang="en-US" dirty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or </a:t>
            </a:r>
            <a:r>
              <a:rPr lang="en-US" b="1" dirty="0" err="1" smtClean="0">
                <a:latin typeface="+mj-lt"/>
              </a:rPr>
              <a:t>preimage</a:t>
            </a:r>
            <a:r>
              <a:rPr lang="en-US" b="1" dirty="0" smtClean="0">
                <a:latin typeface="+mj-lt"/>
              </a:rPr>
              <a:t> resistant</a:t>
            </a:r>
            <a:r>
              <a:rPr lang="en-US" dirty="0" smtClean="0">
                <a:latin typeface="+mj-lt"/>
              </a:rPr>
              <a:t>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69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26299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5. For any given block x, it is computationally infeasible to find </a:t>
            </a:r>
            <a:r>
              <a:rPr lang="en-US" dirty="0" smtClean="0">
                <a:latin typeface="+mj-lt"/>
              </a:rPr>
              <a:t>y ≠  </a:t>
            </a:r>
            <a:r>
              <a:rPr lang="en-US" dirty="0">
                <a:latin typeface="+mj-lt"/>
              </a:rPr>
              <a:t>x </a:t>
            </a:r>
            <a:r>
              <a:rPr lang="en-US" dirty="0" smtClean="0">
                <a:latin typeface="+mj-lt"/>
              </a:rPr>
              <a:t>with H(y</a:t>
            </a:r>
            <a:r>
              <a:rPr lang="en-US" dirty="0">
                <a:latin typeface="+mj-lt"/>
              </a:rPr>
              <a:t>) = H(x).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A </a:t>
            </a:r>
            <a:r>
              <a:rPr lang="en-US" dirty="0">
                <a:latin typeface="+mj-lt"/>
              </a:rPr>
              <a:t>hash function with this property is referred to as  </a:t>
            </a:r>
            <a:r>
              <a:rPr lang="en-US" b="1" dirty="0">
                <a:latin typeface="+mj-lt"/>
              </a:rPr>
              <a:t>second </a:t>
            </a:r>
            <a:r>
              <a:rPr lang="en-US" b="1" dirty="0" err="1" smtClean="0">
                <a:latin typeface="+mj-lt"/>
              </a:rPr>
              <a:t>preimage</a:t>
            </a:r>
            <a:r>
              <a:rPr lang="en-US" b="1" dirty="0" smtClean="0">
                <a:latin typeface="+mj-lt"/>
              </a:rPr>
              <a:t> resistant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 smtClean="0">
                <a:latin typeface="+mj-lt"/>
              </a:rPr>
              <a:t>This </a:t>
            </a:r>
            <a:r>
              <a:rPr lang="en-US" dirty="0">
                <a:latin typeface="+mj-lt"/>
              </a:rPr>
              <a:t>is </a:t>
            </a:r>
            <a:r>
              <a:rPr lang="en-US" dirty="0" smtClean="0">
                <a:latin typeface="+mj-lt"/>
              </a:rPr>
              <a:t>also </a:t>
            </a:r>
            <a:r>
              <a:rPr lang="en-US" dirty="0">
                <a:latin typeface="+mj-lt"/>
              </a:rPr>
              <a:t>referred to as  </a:t>
            </a:r>
            <a:r>
              <a:rPr lang="en-US" b="1" dirty="0">
                <a:latin typeface="+mj-lt"/>
              </a:rPr>
              <a:t>weak collision resistant</a:t>
            </a:r>
            <a:r>
              <a:rPr lang="en-US" dirty="0">
                <a:latin typeface="+mj-lt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39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26299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6. It </a:t>
            </a:r>
            <a:r>
              <a:rPr lang="en-US" dirty="0">
                <a:latin typeface="+mj-lt"/>
              </a:rPr>
              <a:t>is computationally infeasible to find any pair (x, y) such that H(x) </a:t>
            </a:r>
            <a:r>
              <a:rPr lang="en-US" dirty="0" smtClean="0">
                <a:latin typeface="+mj-lt"/>
              </a:rPr>
              <a:t>= H(y</a:t>
            </a:r>
            <a:r>
              <a:rPr lang="en-US" dirty="0">
                <a:latin typeface="+mj-lt"/>
              </a:rPr>
              <a:t>).</a:t>
            </a:r>
          </a:p>
          <a:p>
            <a:r>
              <a:rPr lang="en-US" dirty="0" smtClean="0">
                <a:latin typeface="+mj-lt"/>
              </a:rPr>
              <a:t>Such a </a:t>
            </a:r>
            <a:r>
              <a:rPr lang="en-US" dirty="0">
                <a:latin typeface="+mj-lt"/>
              </a:rPr>
              <a:t>hash function </a:t>
            </a:r>
            <a:r>
              <a:rPr lang="en-US" dirty="0" smtClean="0">
                <a:latin typeface="+mj-lt"/>
              </a:rPr>
              <a:t>is </a:t>
            </a:r>
            <a:r>
              <a:rPr lang="en-US" dirty="0">
                <a:latin typeface="+mj-lt"/>
              </a:rPr>
              <a:t>referred to as </a:t>
            </a:r>
            <a:r>
              <a:rPr lang="en-US" b="1" dirty="0">
                <a:latin typeface="+mj-lt"/>
              </a:rPr>
              <a:t>collision resistant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 smtClean="0">
                <a:latin typeface="+mj-lt"/>
              </a:rPr>
              <a:t>This is sometimes </a:t>
            </a:r>
            <a:r>
              <a:rPr lang="en-US" dirty="0">
                <a:latin typeface="+mj-lt"/>
              </a:rPr>
              <a:t>referred to as </a:t>
            </a:r>
            <a:r>
              <a:rPr lang="en-US" b="1" dirty="0">
                <a:latin typeface="+mj-lt"/>
              </a:rPr>
              <a:t>strong collision resistant</a:t>
            </a:r>
            <a:r>
              <a:rPr lang="en-US" dirty="0">
                <a:latin typeface="+mj-lt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10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26299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F</a:t>
            </a:r>
            <a:r>
              <a:rPr lang="en-US" dirty="0" smtClean="0">
                <a:latin typeface="+mj-lt"/>
              </a:rPr>
              <a:t>irst </a:t>
            </a:r>
            <a:r>
              <a:rPr lang="en-US" dirty="0">
                <a:latin typeface="+mj-lt"/>
              </a:rPr>
              <a:t>three properties are requirements for the practical application of </a:t>
            </a:r>
            <a:r>
              <a:rPr lang="en-US" dirty="0" smtClean="0">
                <a:latin typeface="+mj-lt"/>
              </a:rPr>
              <a:t>a hash </a:t>
            </a:r>
            <a:r>
              <a:rPr lang="en-US" dirty="0">
                <a:latin typeface="+mj-lt"/>
              </a:rPr>
              <a:t>function to message authentication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 smtClean="0"/>
              <a:t>The 4</a:t>
            </a:r>
            <a:r>
              <a:rPr lang="en-US" baseline="30000" dirty="0" smtClean="0"/>
              <a:t>th</a:t>
            </a:r>
            <a:r>
              <a:rPr lang="en-US" dirty="0" smtClean="0"/>
              <a:t> property </a:t>
            </a:r>
            <a:r>
              <a:rPr lang="en-US" dirty="0"/>
              <a:t>is important if the authentication technique involves </a:t>
            </a:r>
            <a:r>
              <a:rPr lang="en-US" dirty="0" smtClean="0"/>
              <a:t>the use </a:t>
            </a:r>
            <a:r>
              <a:rPr lang="en-US" dirty="0"/>
              <a:t>of a secret </a:t>
            </a:r>
            <a:r>
              <a:rPr lang="en-US" dirty="0" smtClean="0"/>
              <a:t>value.</a:t>
            </a:r>
            <a:endParaRPr lang="en-US" dirty="0" smtClean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26299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The fourth property, </a:t>
            </a:r>
            <a:r>
              <a:rPr lang="en-US" dirty="0" err="1">
                <a:latin typeface="+mj-lt"/>
              </a:rPr>
              <a:t>preimage</a:t>
            </a:r>
            <a:r>
              <a:rPr lang="en-US" dirty="0">
                <a:latin typeface="+mj-lt"/>
              </a:rPr>
              <a:t> resistant, </a:t>
            </a:r>
            <a:r>
              <a:rPr lang="en-US" dirty="0" smtClean="0">
                <a:latin typeface="+mj-lt"/>
              </a:rPr>
              <a:t>is the </a:t>
            </a:r>
            <a:r>
              <a:rPr lang="en-US" dirty="0">
                <a:latin typeface="+mj-lt"/>
              </a:rPr>
              <a:t>“one-way” property: It is easy to generate a code given a message, but </a:t>
            </a:r>
            <a:r>
              <a:rPr lang="en-US" dirty="0" smtClean="0">
                <a:latin typeface="+mj-lt"/>
              </a:rPr>
              <a:t>virtually impossible </a:t>
            </a:r>
            <a:r>
              <a:rPr lang="en-US" dirty="0">
                <a:latin typeface="+mj-lt"/>
              </a:rPr>
              <a:t>to generate a message given a code.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29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26299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The 5</a:t>
            </a:r>
            <a:r>
              <a:rPr lang="en-US" baseline="30000" dirty="0" smtClean="0">
                <a:latin typeface="+mj-lt"/>
              </a:rPr>
              <a:t>th</a:t>
            </a:r>
            <a:r>
              <a:rPr lang="en-US" dirty="0" smtClean="0">
                <a:latin typeface="+mj-lt"/>
              </a:rPr>
              <a:t> property prevents </a:t>
            </a:r>
            <a:r>
              <a:rPr lang="en-US" dirty="0">
                <a:latin typeface="+mj-lt"/>
              </a:rPr>
              <a:t>forgery when an encrypted hash code is </a:t>
            </a:r>
            <a:r>
              <a:rPr lang="en-US" dirty="0" smtClean="0">
                <a:latin typeface="+mj-lt"/>
              </a:rPr>
              <a:t>used.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29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26299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A hash function that satisfies the first five properties in the preceding list </a:t>
            </a:r>
            <a:r>
              <a:rPr lang="en-US" dirty="0" smtClean="0">
                <a:latin typeface="+mj-lt"/>
              </a:rPr>
              <a:t>is referred </a:t>
            </a:r>
            <a:r>
              <a:rPr lang="en-US" dirty="0">
                <a:latin typeface="+mj-lt"/>
              </a:rPr>
              <a:t>to as a weak hash function.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If </a:t>
            </a:r>
            <a:r>
              <a:rPr lang="en-US" dirty="0">
                <a:latin typeface="+mj-lt"/>
              </a:rPr>
              <a:t>the sixth property is also satisfied, then it </a:t>
            </a:r>
            <a:r>
              <a:rPr lang="en-US" dirty="0" smtClean="0">
                <a:latin typeface="+mj-lt"/>
              </a:rPr>
              <a:t>is referred </a:t>
            </a:r>
            <a:r>
              <a:rPr lang="en-US" dirty="0">
                <a:latin typeface="+mj-lt"/>
              </a:rPr>
              <a:t>to as a strong hash function.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1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Security of Hash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Functions: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Two </a:t>
            </a:r>
            <a:r>
              <a:rPr lang="en-US" dirty="0">
                <a:latin typeface="+mj-lt"/>
                <a:cs typeface="Arial"/>
              </a:rPr>
              <a:t>approaches to attacking a secure </a:t>
            </a:r>
            <a:r>
              <a:rPr lang="en-US" dirty="0" smtClean="0">
                <a:latin typeface="+mj-lt"/>
                <a:cs typeface="Arial"/>
              </a:rPr>
              <a:t>hash function are:</a:t>
            </a:r>
          </a:p>
          <a:p>
            <a:r>
              <a:rPr lang="en-US" dirty="0" smtClean="0">
                <a:latin typeface="+mj-lt"/>
                <a:cs typeface="Arial"/>
              </a:rPr>
              <a:t>Cryptanalysis, and</a:t>
            </a:r>
          </a:p>
          <a:p>
            <a:r>
              <a:rPr lang="en-US" dirty="0" smtClean="0">
                <a:latin typeface="+mj-lt"/>
                <a:cs typeface="Arial"/>
              </a:rPr>
              <a:t>brute-force </a:t>
            </a:r>
            <a:r>
              <a:rPr lang="en-US" dirty="0">
                <a:latin typeface="+mj-lt"/>
                <a:cs typeface="Arial"/>
              </a:rPr>
              <a:t>attack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7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hash function requirements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Cryptanalysis </a:t>
            </a:r>
            <a:r>
              <a:rPr lang="en-US" dirty="0">
                <a:latin typeface="+mj-lt"/>
                <a:cs typeface="Arial"/>
              </a:rPr>
              <a:t>of a hash function involves exploiting logical weaknesses in </a:t>
            </a:r>
            <a:r>
              <a:rPr lang="en-US" dirty="0" smtClean="0">
                <a:latin typeface="+mj-lt"/>
                <a:cs typeface="Arial"/>
              </a:rPr>
              <a:t>the algorithm.</a:t>
            </a:r>
            <a:endParaRPr lang="en-US" dirty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strength </a:t>
            </a:r>
            <a:r>
              <a:rPr lang="en-US" dirty="0">
                <a:latin typeface="+mj-lt"/>
                <a:cs typeface="Arial"/>
              </a:rPr>
              <a:t>of a hash function against brute-force attacks depends </a:t>
            </a:r>
            <a:r>
              <a:rPr lang="en-US" dirty="0" smtClean="0">
                <a:latin typeface="+mj-lt"/>
                <a:cs typeface="Arial"/>
              </a:rPr>
              <a:t>on length of </a:t>
            </a:r>
            <a:r>
              <a:rPr lang="en-US" dirty="0">
                <a:latin typeface="+mj-lt"/>
                <a:cs typeface="Arial"/>
              </a:rPr>
              <a:t>hash code produced </a:t>
            </a:r>
            <a:r>
              <a:rPr lang="en-US" dirty="0" smtClean="0">
                <a:latin typeface="+mj-lt"/>
                <a:cs typeface="Arial"/>
              </a:rPr>
              <a:t>by </a:t>
            </a:r>
            <a:r>
              <a:rPr lang="en-US" dirty="0">
                <a:latin typeface="+mj-lt"/>
                <a:cs typeface="Arial"/>
              </a:rPr>
              <a:t>algorithm.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27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r>
              <a:rPr lang="en-US" dirty="0"/>
              <a:t>For a hash code of length n</a:t>
            </a:r>
            <a:r>
              <a:rPr lang="en-US" dirty="0" smtClean="0"/>
              <a:t>, the </a:t>
            </a:r>
            <a:r>
              <a:rPr lang="en-US" dirty="0"/>
              <a:t>level of effort required is proportional to the following</a:t>
            </a:r>
            <a:r>
              <a:rPr lang="en-US" dirty="0" smtClean="0"/>
              <a:t>: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774" y="3982464"/>
            <a:ext cx="361185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04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: Applications and Standards</a:t>
            </a:r>
            <a:r>
              <a:rPr lang="en-US" i="1" dirty="0">
                <a:latin typeface="+mj-lt"/>
                <a:cs typeface="Arial"/>
              </a:rPr>
              <a:t>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The purpose of a hash function is to produce a “fingerprint” of a file, message, </a:t>
            </a:r>
            <a:r>
              <a:rPr lang="en-US" dirty="0" smtClean="0">
                <a:latin typeface="+mj-lt"/>
              </a:rPr>
              <a:t>or other </a:t>
            </a:r>
            <a:r>
              <a:rPr lang="en-US" dirty="0">
                <a:latin typeface="+mj-lt"/>
              </a:rPr>
              <a:t>block of data.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It accepts </a:t>
            </a:r>
            <a:r>
              <a:rPr lang="en-US" dirty="0">
                <a:latin typeface="+mj-lt"/>
              </a:rPr>
              <a:t>a variable-length block of data M as input and </a:t>
            </a:r>
            <a:r>
              <a:rPr lang="en-US" dirty="0" smtClean="0">
                <a:latin typeface="+mj-lt"/>
              </a:rPr>
              <a:t>produces a </a:t>
            </a:r>
            <a:r>
              <a:rPr lang="en-US" dirty="0">
                <a:latin typeface="+mj-lt"/>
              </a:rPr>
              <a:t>fixed-size hash value h = H(M).</a:t>
            </a:r>
            <a:endParaRPr lang="en-US" dirty="0" smtClean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9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A “good</a:t>
            </a:r>
            <a:r>
              <a:rPr lang="en-US" dirty="0">
                <a:latin typeface="+mj-lt"/>
              </a:rPr>
              <a:t>” hash function has the property that </a:t>
            </a:r>
            <a:r>
              <a:rPr lang="en-US" dirty="0" smtClean="0">
                <a:latin typeface="+mj-lt"/>
              </a:rPr>
              <a:t>the results </a:t>
            </a:r>
            <a:r>
              <a:rPr lang="en-US" dirty="0">
                <a:latin typeface="+mj-lt"/>
              </a:rPr>
              <a:t>of applying the function to a large set of inputs will produce outputs that </a:t>
            </a:r>
            <a:r>
              <a:rPr lang="en-US" dirty="0" smtClean="0">
                <a:latin typeface="+mj-lt"/>
              </a:rPr>
              <a:t>are evenly </a:t>
            </a:r>
            <a:r>
              <a:rPr lang="en-US" dirty="0">
                <a:latin typeface="+mj-lt"/>
              </a:rPr>
              <a:t>distributed and apparently random.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49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A change to any bit or bits in M results, with high probability</a:t>
            </a:r>
            <a:r>
              <a:rPr lang="en-US" dirty="0" smtClean="0">
                <a:latin typeface="+mj-lt"/>
              </a:rPr>
              <a:t>, in </a:t>
            </a:r>
            <a:r>
              <a:rPr lang="en-US" dirty="0">
                <a:latin typeface="+mj-lt"/>
              </a:rPr>
              <a:t>a change to the hash </a:t>
            </a:r>
            <a:r>
              <a:rPr lang="en-US" dirty="0" smtClean="0">
                <a:latin typeface="+mj-lt"/>
              </a:rPr>
              <a:t>code.</a:t>
            </a:r>
          </a:p>
          <a:p>
            <a:r>
              <a:rPr lang="en-US" dirty="0" smtClean="0">
                <a:latin typeface="+mj-lt"/>
              </a:rPr>
              <a:t>The </a:t>
            </a:r>
            <a:r>
              <a:rPr lang="en-US" dirty="0">
                <a:latin typeface="+mj-lt"/>
              </a:rPr>
              <a:t>principal object of </a:t>
            </a:r>
            <a:r>
              <a:rPr lang="en-US" dirty="0" smtClean="0">
                <a:latin typeface="+mj-lt"/>
              </a:rPr>
              <a:t>a hash </a:t>
            </a:r>
            <a:r>
              <a:rPr lang="en-US" dirty="0">
                <a:latin typeface="+mj-lt"/>
              </a:rPr>
              <a:t>function is data integrity</a:t>
            </a:r>
            <a:r>
              <a:rPr lang="en-US" dirty="0" smtClean="0">
                <a:latin typeface="+mj-lt"/>
              </a:rPr>
              <a:t>.</a:t>
            </a:r>
          </a:p>
          <a:p>
            <a:endParaRPr lang="en-US" dirty="0" smtClean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10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For a hash value h = H(x), we </a:t>
            </a:r>
            <a:r>
              <a:rPr lang="en-US" dirty="0" smtClean="0">
                <a:latin typeface="+mj-lt"/>
              </a:rPr>
              <a:t>say that </a:t>
            </a:r>
            <a:r>
              <a:rPr lang="en-US" dirty="0">
                <a:latin typeface="+mj-lt"/>
              </a:rPr>
              <a:t>x is the </a:t>
            </a:r>
            <a:r>
              <a:rPr lang="en-US" b="1" dirty="0" err="1">
                <a:latin typeface="+mj-lt"/>
              </a:rPr>
              <a:t>preimage</a:t>
            </a:r>
            <a:r>
              <a:rPr lang="en-US" dirty="0">
                <a:latin typeface="+mj-lt"/>
              </a:rPr>
              <a:t> of h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 smtClean="0">
                <a:latin typeface="+mj-lt"/>
              </a:rPr>
              <a:t>In other words,</a:t>
            </a:r>
            <a:r>
              <a:rPr lang="en-US" dirty="0" smtClean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x </a:t>
            </a:r>
            <a:r>
              <a:rPr lang="en-US" dirty="0">
                <a:latin typeface="+mj-lt"/>
              </a:rPr>
              <a:t>is a data block whose hash function, using </a:t>
            </a:r>
            <a:r>
              <a:rPr lang="en-US" dirty="0" smtClean="0">
                <a:latin typeface="+mj-lt"/>
              </a:rPr>
              <a:t>the function </a:t>
            </a:r>
            <a:r>
              <a:rPr lang="en-US" dirty="0">
                <a:latin typeface="+mj-lt"/>
              </a:rPr>
              <a:t>H, is h.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4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Because H is a many-to-one mapping, for any given hash value h</a:t>
            </a:r>
            <a:r>
              <a:rPr lang="en-US" dirty="0" smtClean="0">
                <a:latin typeface="+mj-lt"/>
              </a:rPr>
              <a:t>, there </a:t>
            </a:r>
            <a:r>
              <a:rPr lang="en-US" dirty="0">
                <a:latin typeface="+mj-lt"/>
              </a:rPr>
              <a:t>will in general be multiple </a:t>
            </a:r>
            <a:r>
              <a:rPr lang="en-US" dirty="0" err="1" smtClean="0">
                <a:latin typeface="+mj-lt"/>
              </a:rPr>
              <a:t>preimages</a:t>
            </a:r>
            <a:r>
              <a:rPr lang="en-US" dirty="0">
                <a:latin typeface="+mj-lt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36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A collision occurs if we have x ≠ y </a:t>
            </a:r>
            <a:r>
              <a:rPr lang="en-US" dirty="0" smtClean="0">
                <a:latin typeface="+mj-lt"/>
              </a:rPr>
              <a:t>and H(x</a:t>
            </a:r>
            <a:r>
              <a:rPr lang="en-US" dirty="0">
                <a:latin typeface="+mj-lt"/>
              </a:rPr>
              <a:t>) = H(y).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Because </a:t>
            </a:r>
            <a:r>
              <a:rPr lang="en-US" dirty="0">
                <a:latin typeface="+mj-lt"/>
              </a:rPr>
              <a:t>we are using hash functions for data integrity, collisions </a:t>
            </a:r>
            <a:r>
              <a:rPr lang="en-US" dirty="0" smtClean="0">
                <a:latin typeface="+mj-lt"/>
              </a:rPr>
              <a:t>are clearly </a:t>
            </a:r>
            <a:r>
              <a:rPr lang="en-US" dirty="0">
                <a:latin typeface="+mj-lt"/>
              </a:rPr>
              <a:t>undesirable.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Hash Function Requirements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36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7984</TotalTime>
  <Words>720</Words>
  <Application>Microsoft Office PowerPoint</Application>
  <PresentationFormat>On-screen Show (4:3)</PresentationFormat>
  <Paragraphs>88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  <vt:lpstr>Hash Function Requirements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3204</cp:revision>
  <cp:lastPrinted>2015-04-15T04:00:00Z</cp:lastPrinted>
  <dcterms:created xsi:type="dcterms:W3CDTF">2015-04-10T12:56:27Z</dcterms:created>
  <dcterms:modified xsi:type="dcterms:W3CDTF">2016-04-21T00:49:21Z</dcterms:modified>
</cp:coreProperties>
</file>