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332" r:id="rId5"/>
    <p:sldId id="339" r:id="rId6"/>
    <p:sldId id="342" r:id="rId7"/>
    <p:sldId id="340" r:id="rId8"/>
    <p:sldId id="343" r:id="rId9"/>
    <p:sldId id="344" r:id="rId10"/>
    <p:sldId id="345" r:id="rId11"/>
    <p:sldId id="346" r:id="rId12"/>
    <p:sldId id="347" r:id="rId13"/>
    <p:sldId id="348" r:id="rId14"/>
    <p:sldId id="341" r:id="rId15"/>
    <p:sldId id="349" r:id="rId16"/>
    <p:sldId id="350" r:id="rId17"/>
    <p:sldId id="351" r:id="rId18"/>
    <p:sldId id="352" r:id="rId19"/>
    <p:sldId id="353" r:id="rId20"/>
    <p:sldId id="35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2/21/2016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2/21/2016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2/21/2016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829569" cy="49682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Traffic Analysis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  <a:cs typeface="Arial"/>
              </a:rPr>
              <a:t>Even if contents of messages are encrypted, an opponent might still be able to observe the pattern of these messages. 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829569" cy="4968242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He could </a:t>
            </a:r>
            <a:r>
              <a:rPr lang="en-US" dirty="0">
                <a:latin typeface="+mj-lt"/>
                <a:cs typeface="Arial"/>
              </a:rPr>
              <a:t>determine the location and </a:t>
            </a:r>
            <a:r>
              <a:rPr lang="en-US" dirty="0" smtClean="0">
                <a:latin typeface="+mj-lt"/>
                <a:cs typeface="Arial"/>
              </a:rPr>
              <a:t>identity of </a:t>
            </a:r>
            <a:r>
              <a:rPr lang="en-US" dirty="0">
                <a:latin typeface="+mj-lt"/>
                <a:cs typeface="Arial"/>
              </a:rPr>
              <a:t>communicating hosts and could observe the frequency and length of </a:t>
            </a:r>
            <a:r>
              <a:rPr lang="en-US" dirty="0" smtClean="0">
                <a:latin typeface="+mj-lt"/>
                <a:cs typeface="Arial"/>
              </a:rPr>
              <a:t>messages being </a:t>
            </a:r>
            <a:r>
              <a:rPr lang="en-US" dirty="0">
                <a:latin typeface="+mj-lt"/>
                <a:cs typeface="Arial"/>
              </a:rPr>
              <a:t>exchanged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He </a:t>
            </a:r>
            <a:r>
              <a:rPr lang="en-US" dirty="0" smtClean="0">
                <a:latin typeface="+mj-lt"/>
                <a:cs typeface="Arial"/>
              </a:rPr>
              <a:t>can guess </a:t>
            </a:r>
            <a:r>
              <a:rPr lang="en-US" dirty="0">
                <a:latin typeface="+mj-lt"/>
                <a:cs typeface="Arial"/>
              </a:rPr>
              <a:t>the nature of </a:t>
            </a:r>
            <a:r>
              <a:rPr lang="en-US" dirty="0" smtClean="0">
                <a:latin typeface="+mj-lt"/>
                <a:cs typeface="Arial"/>
              </a:rPr>
              <a:t>the communication.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9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829569" cy="4968242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Passive attacks </a:t>
            </a:r>
            <a:r>
              <a:rPr lang="en-US" dirty="0" smtClean="0">
                <a:latin typeface="+mj-lt"/>
                <a:cs typeface="Arial"/>
              </a:rPr>
              <a:t>do </a:t>
            </a:r>
            <a:r>
              <a:rPr lang="en-US" dirty="0">
                <a:latin typeface="+mj-lt"/>
                <a:cs typeface="Arial"/>
              </a:rPr>
              <a:t>not </a:t>
            </a:r>
            <a:r>
              <a:rPr lang="en-US" dirty="0" smtClean="0">
                <a:latin typeface="+mj-lt"/>
                <a:cs typeface="Arial"/>
              </a:rPr>
              <a:t>alter </a:t>
            </a:r>
            <a:r>
              <a:rPr lang="en-US" dirty="0">
                <a:latin typeface="+mj-lt"/>
                <a:cs typeface="Arial"/>
              </a:rPr>
              <a:t>the data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Neither </a:t>
            </a:r>
            <a:r>
              <a:rPr lang="en-US" dirty="0">
                <a:latin typeface="+mj-lt"/>
                <a:cs typeface="Arial"/>
              </a:rPr>
              <a:t>the sender nor receiver is aware that a third </a:t>
            </a:r>
            <a:r>
              <a:rPr lang="en-US" dirty="0" smtClean="0">
                <a:latin typeface="+mj-lt"/>
                <a:cs typeface="Arial"/>
              </a:rPr>
              <a:t>party has  </a:t>
            </a:r>
            <a:r>
              <a:rPr lang="en-US" dirty="0">
                <a:latin typeface="+mj-lt"/>
                <a:cs typeface="Arial"/>
              </a:rPr>
              <a:t>observed the traffic pattern.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Emphasis is </a:t>
            </a:r>
            <a:r>
              <a:rPr lang="en-US" dirty="0">
                <a:latin typeface="+mj-lt"/>
                <a:cs typeface="Arial"/>
              </a:rPr>
              <a:t>on prevention rather than detection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Use Encryption.</a:t>
            </a:r>
          </a:p>
          <a:p>
            <a:pPr marL="0" indent="0">
              <a:buNone/>
            </a:pPr>
            <a:r>
              <a:rPr lang="en-US" sz="2400" dirty="0" smtClean="0">
                <a:latin typeface="+mj-lt"/>
                <a:cs typeface="Arial"/>
              </a:rPr>
              <a:t>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81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Active Attacks: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Active attacks </a:t>
            </a:r>
            <a:r>
              <a:rPr lang="en-US" dirty="0" smtClean="0">
                <a:latin typeface="+mj-lt"/>
                <a:cs typeface="Arial"/>
              </a:rPr>
              <a:t>involve </a:t>
            </a:r>
            <a:r>
              <a:rPr lang="en-US" dirty="0">
                <a:latin typeface="+mj-lt"/>
                <a:cs typeface="Arial"/>
              </a:rPr>
              <a:t>some modification of the data stream or </a:t>
            </a:r>
            <a:r>
              <a:rPr lang="en-US" dirty="0" smtClean="0">
                <a:latin typeface="+mj-lt"/>
                <a:cs typeface="Arial"/>
              </a:rPr>
              <a:t>the creation </a:t>
            </a:r>
            <a:r>
              <a:rPr lang="en-US" dirty="0">
                <a:latin typeface="+mj-lt"/>
                <a:cs typeface="Arial"/>
              </a:rPr>
              <a:t>of a false </a:t>
            </a:r>
            <a:r>
              <a:rPr lang="en-US" dirty="0" smtClean="0">
                <a:latin typeface="+mj-lt"/>
                <a:cs typeface="Arial"/>
              </a:rPr>
              <a:t>stream.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10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8" y="982887"/>
            <a:ext cx="7518400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0056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Active Attack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581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Active </a:t>
            </a:r>
            <a:r>
              <a:rPr lang="en-US" dirty="0">
                <a:latin typeface="+mj-lt"/>
                <a:cs typeface="Arial"/>
              </a:rPr>
              <a:t>attacks can be subdivided into four categories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  <a:cs typeface="Arial"/>
              </a:rPr>
              <a:t>masquerade</a:t>
            </a:r>
            <a:r>
              <a:rPr lang="en-US" dirty="0">
                <a:latin typeface="+mj-lt"/>
                <a:cs typeface="Arial"/>
              </a:rPr>
              <a:t>,</a:t>
            </a:r>
          </a:p>
          <a:p>
            <a:r>
              <a:rPr lang="en-US" dirty="0">
                <a:latin typeface="+mj-lt"/>
                <a:cs typeface="Arial"/>
              </a:rPr>
              <a:t>replay,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modification </a:t>
            </a:r>
            <a:r>
              <a:rPr lang="en-US" dirty="0">
                <a:latin typeface="+mj-lt"/>
                <a:cs typeface="Arial"/>
              </a:rPr>
              <a:t>of messages, and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denial </a:t>
            </a:r>
            <a:r>
              <a:rPr lang="en-US" dirty="0">
                <a:latin typeface="+mj-lt"/>
                <a:cs typeface="Arial"/>
              </a:rPr>
              <a:t>of service.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7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Masquerade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:</a:t>
            </a:r>
            <a:endParaRPr lang="en-US" sz="3200" b="1" dirty="0" smtClean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takes </a:t>
            </a:r>
            <a:r>
              <a:rPr lang="en-US" dirty="0">
                <a:latin typeface="+mj-lt"/>
                <a:cs typeface="Arial"/>
              </a:rPr>
              <a:t>place when one entity pretends to be a different </a:t>
            </a:r>
            <a:r>
              <a:rPr lang="en-US" dirty="0" smtClean="0">
                <a:latin typeface="+mj-lt"/>
                <a:cs typeface="Arial"/>
              </a:rPr>
              <a:t>entity.</a:t>
            </a:r>
          </a:p>
          <a:p>
            <a:r>
              <a:rPr lang="en-US" dirty="0" smtClean="0"/>
              <a:t>It usually </a:t>
            </a:r>
            <a:r>
              <a:rPr lang="en-US" dirty="0"/>
              <a:t>includes one of </a:t>
            </a:r>
            <a:r>
              <a:rPr lang="en-US" dirty="0" smtClean="0"/>
              <a:t>the other </a:t>
            </a:r>
            <a:r>
              <a:rPr lang="en-US" dirty="0"/>
              <a:t>forms of active attack.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Replay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involves </a:t>
            </a:r>
            <a:r>
              <a:rPr lang="en-US" dirty="0">
                <a:latin typeface="+mj-lt"/>
                <a:cs typeface="Arial"/>
              </a:rPr>
              <a:t>the passive capture of a data unit and its subsequent </a:t>
            </a:r>
            <a:r>
              <a:rPr lang="en-US" dirty="0" smtClean="0">
                <a:latin typeface="+mj-lt"/>
                <a:cs typeface="Arial"/>
              </a:rPr>
              <a:t>retransmission to </a:t>
            </a:r>
            <a:r>
              <a:rPr lang="en-US" dirty="0">
                <a:latin typeface="+mj-lt"/>
                <a:cs typeface="Arial"/>
              </a:rPr>
              <a:t>produce an unauthorized </a:t>
            </a:r>
            <a:r>
              <a:rPr lang="en-US" dirty="0" smtClean="0">
                <a:latin typeface="+mj-lt"/>
                <a:cs typeface="Arial"/>
              </a:rPr>
              <a:t>effect.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Modification of messages: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simply </a:t>
            </a:r>
            <a:r>
              <a:rPr lang="en-US" dirty="0">
                <a:latin typeface="+mj-lt"/>
                <a:cs typeface="Arial"/>
              </a:rPr>
              <a:t>means that some portion of a </a:t>
            </a:r>
            <a:r>
              <a:rPr lang="en-US" dirty="0" smtClean="0">
                <a:latin typeface="+mj-lt"/>
                <a:cs typeface="Arial"/>
              </a:rPr>
              <a:t>legitimate message </a:t>
            </a:r>
            <a:r>
              <a:rPr lang="en-US" dirty="0">
                <a:latin typeface="+mj-lt"/>
                <a:cs typeface="Arial"/>
              </a:rPr>
              <a:t>is altered, or that messages are delayed or reordered, to produce </a:t>
            </a:r>
            <a:r>
              <a:rPr lang="en-US" dirty="0" smtClean="0">
                <a:latin typeface="+mj-lt"/>
                <a:cs typeface="Arial"/>
              </a:rPr>
              <a:t>an unauthorized effect.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D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enial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of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Service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prevents </a:t>
            </a:r>
            <a:r>
              <a:rPr lang="en-US" dirty="0">
                <a:latin typeface="+mj-lt"/>
                <a:cs typeface="Arial"/>
              </a:rPr>
              <a:t>or inhibits the normal use or management </a:t>
            </a:r>
            <a:r>
              <a:rPr lang="en-US" dirty="0" smtClean="0">
                <a:latin typeface="+mj-lt"/>
                <a:cs typeface="Arial"/>
              </a:rPr>
              <a:t>of communications facilities.</a:t>
            </a:r>
          </a:p>
          <a:p>
            <a:r>
              <a:rPr lang="en-US" sz="2800" dirty="0" smtClean="0">
                <a:latin typeface="+mj-lt"/>
                <a:cs typeface="Arial"/>
              </a:rPr>
              <a:t>E.g. </a:t>
            </a:r>
            <a:r>
              <a:rPr lang="en-US" dirty="0" smtClean="0"/>
              <a:t>an </a:t>
            </a:r>
            <a:r>
              <a:rPr lang="en-US" dirty="0"/>
              <a:t>entity may suppress all messages directed to a particular </a:t>
            </a:r>
            <a:r>
              <a:rPr lang="en-US" dirty="0" smtClean="0"/>
              <a:t>destination.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the security attacks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02140" cy="4982757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Active Attacks are difficult </a:t>
            </a:r>
            <a:r>
              <a:rPr lang="en-US" dirty="0">
                <a:latin typeface="+mj-lt"/>
                <a:cs typeface="Arial"/>
              </a:rPr>
              <a:t>to prevent because of the wide variety of potential physical, software, </a:t>
            </a:r>
            <a:r>
              <a:rPr lang="en-US" dirty="0" smtClean="0">
                <a:latin typeface="+mj-lt"/>
                <a:cs typeface="Arial"/>
              </a:rPr>
              <a:t> and </a:t>
            </a:r>
            <a:r>
              <a:rPr lang="en-US" dirty="0">
                <a:latin typeface="+mj-lt"/>
                <a:cs typeface="Arial"/>
              </a:rPr>
              <a:t>network </a:t>
            </a:r>
            <a:r>
              <a:rPr lang="en-US" dirty="0" smtClean="0">
                <a:latin typeface="+mj-lt"/>
                <a:cs typeface="Arial"/>
              </a:rPr>
              <a:t>vulnerabilities.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Goal is to detect attacks and to recover from any disruption or delays caused by </a:t>
            </a:r>
            <a:r>
              <a:rPr lang="en-US" dirty="0" smtClean="0">
                <a:latin typeface="+mj-lt"/>
                <a:cs typeface="Arial"/>
              </a:rPr>
              <a:t>them.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1705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According to the OSI Architecture X.800,  </a:t>
            </a:r>
            <a:r>
              <a:rPr lang="en-US" dirty="0" smtClean="0">
                <a:latin typeface="+mj-lt"/>
                <a:cs typeface="Arial"/>
              </a:rPr>
              <a:t>security </a:t>
            </a:r>
            <a:r>
              <a:rPr lang="en-US" dirty="0" smtClean="0">
                <a:latin typeface="+mj-lt"/>
                <a:cs typeface="Arial"/>
              </a:rPr>
              <a:t>attacks can be classified in two </a:t>
            </a:r>
            <a:r>
              <a:rPr lang="en-US" dirty="0" smtClean="0">
                <a:latin typeface="+mj-lt"/>
                <a:cs typeface="Arial"/>
              </a:rPr>
              <a:t>categories: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passive attacks, and</a:t>
            </a:r>
          </a:p>
          <a:p>
            <a:r>
              <a:rPr lang="en-US" dirty="0" smtClean="0">
                <a:latin typeface="+mj-lt"/>
                <a:cs typeface="Arial"/>
              </a:rPr>
              <a:t>active </a:t>
            </a:r>
            <a:r>
              <a:rPr lang="en-US" dirty="0">
                <a:latin typeface="+mj-lt"/>
                <a:cs typeface="Arial"/>
              </a:rPr>
              <a:t>attacks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</a:t>
            </a:r>
            <a:r>
              <a:rPr lang="en-US" b="1" dirty="0">
                <a:latin typeface="+mj-lt"/>
                <a:cs typeface="Arial"/>
              </a:rPr>
              <a:t>passive attack</a:t>
            </a:r>
            <a:r>
              <a:rPr lang="en-US" dirty="0">
                <a:latin typeface="+mj-lt"/>
                <a:cs typeface="Arial"/>
              </a:rPr>
              <a:t> attempts </a:t>
            </a:r>
            <a:r>
              <a:rPr lang="en-US" dirty="0" smtClean="0">
                <a:latin typeface="+mj-lt"/>
                <a:cs typeface="Arial"/>
              </a:rPr>
              <a:t>to learn </a:t>
            </a:r>
            <a:r>
              <a:rPr lang="en-US" dirty="0">
                <a:latin typeface="+mj-lt"/>
                <a:cs typeface="Arial"/>
              </a:rPr>
              <a:t>or make use of information from the system but does not affect system resources.</a:t>
            </a:r>
          </a:p>
          <a:p>
            <a:r>
              <a:rPr lang="en-US" dirty="0">
                <a:latin typeface="+mj-lt"/>
                <a:cs typeface="Arial"/>
              </a:rPr>
              <a:t>An </a:t>
            </a:r>
            <a:r>
              <a:rPr lang="en-US" b="1" dirty="0">
                <a:latin typeface="+mj-lt"/>
                <a:cs typeface="Arial"/>
              </a:rPr>
              <a:t>active attack</a:t>
            </a:r>
            <a:r>
              <a:rPr lang="en-US" dirty="0">
                <a:latin typeface="+mj-lt"/>
                <a:cs typeface="Arial"/>
              </a:rPr>
              <a:t> attempts to alter system resources or affect their operation.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Passive Attacks: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Passive attacks </a:t>
            </a:r>
            <a:r>
              <a:rPr lang="en-US" dirty="0" smtClean="0">
                <a:latin typeface="+mj-lt"/>
                <a:cs typeface="Arial"/>
              </a:rPr>
              <a:t>are </a:t>
            </a:r>
            <a:r>
              <a:rPr lang="en-US" dirty="0">
                <a:latin typeface="+mj-lt"/>
                <a:cs typeface="Arial"/>
              </a:rPr>
              <a:t>in the nature of eavesdropping on, or </a:t>
            </a:r>
            <a:r>
              <a:rPr lang="en-US" dirty="0" smtClean="0">
                <a:latin typeface="+mj-lt"/>
                <a:cs typeface="Arial"/>
              </a:rPr>
              <a:t>monitoring of</a:t>
            </a:r>
            <a:r>
              <a:rPr lang="en-US" dirty="0">
                <a:latin typeface="+mj-lt"/>
                <a:cs typeface="Arial"/>
              </a:rPr>
              <a:t>, transmissions.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goal of the opponent is to obtain information that is </a:t>
            </a:r>
            <a:r>
              <a:rPr lang="en-US" dirty="0" smtClean="0">
                <a:latin typeface="+mj-lt"/>
                <a:cs typeface="Arial"/>
              </a:rPr>
              <a:t>being transmitted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5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57" y="1135740"/>
            <a:ext cx="738777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80056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Passive Attack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00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There are two types of passive attacks</a:t>
            </a:r>
          </a:p>
          <a:p>
            <a:r>
              <a:rPr lang="en-US" dirty="0" smtClean="0">
                <a:latin typeface="+mj-lt"/>
                <a:cs typeface="Arial"/>
              </a:rPr>
              <a:t>release of message contents, and</a:t>
            </a:r>
          </a:p>
          <a:p>
            <a:r>
              <a:rPr lang="en-US" dirty="0" smtClean="0">
                <a:latin typeface="+mj-lt"/>
                <a:cs typeface="Arial"/>
              </a:rPr>
              <a:t>traffic </a:t>
            </a:r>
            <a:r>
              <a:rPr lang="en-US" dirty="0">
                <a:latin typeface="+mj-lt"/>
                <a:cs typeface="Arial"/>
              </a:rPr>
              <a:t>analysis.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829569" cy="49682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Release of message contents:</a:t>
            </a:r>
            <a:endParaRPr lang="en-US" sz="3200" b="1" dirty="0">
              <a:solidFill>
                <a:srgbClr val="5B0505"/>
              </a:solidFill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 </a:t>
            </a:r>
            <a:r>
              <a:rPr lang="en-US" dirty="0">
                <a:latin typeface="+mj-lt"/>
                <a:cs typeface="Arial"/>
              </a:rPr>
              <a:t>telephone conversation</a:t>
            </a:r>
            <a:r>
              <a:rPr lang="en-US" dirty="0" smtClean="0">
                <a:latin typeface="+mj-lt"/>
                <a:cs typeface="Arial"/>
              </a:rPr>
              <a:t>, an e-mail message, </a:t>
            </a:r>
            <a:r>
              <a:rPr lang="en-US" dirty="0">
                <a:latin typeface="+mj-lt"/>
                <a:cs typeface="Arial"/>
              </a:rPr>
              <a:t>and a transferred file may contain </a:t>
            </a:r>
            <a:r>
              <a:rPr lang="en-US" dirty="0" smtClean="0">
                <a:latin typeface="+mj-lt"/>
                <a:cs typeface="Arial"/>
              </a:rPr>
              <a:t>confidential info. Prevent </a:t>
            </a:r>
            <a:r>
              <a:rPr lang="en-US" dirty="0">
                <a:latin typeface="+mj-lt"/>
                <a:cs typeface="Arial"/>
              </a:rPr>
              <a:t>an opponent from </a:t>
            </a:r>
            <a:r>
              <a:rPr lang="en-US" dirty="0" smtClean="0">
                <a:latin typeface="+mj-lt"/>
                <a:cs typeface="Arial"/>
              </a:rPr>
              <a:t>learning contents </a:t>
            </a:r>
            <a:r>
              <a:rPr lang="en-US" dirty="0">
                <a:latin typeface="+mj-lt"/>
                <a:cs typeface="Arial"/>
              </a:rPr>
              <a:t>of these transmissions.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7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</TotalTime>
  <Words>537</Words>
  <Application>Microsoft Office PowerPoint</Application>
  <PresentationFormat>On-screen Show (4:3)</PresentationFormat>
  <Paragraphs>95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  <vt:lpstr>Security Attacks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1197</cp:revision>
  <cp:lastPrinted>2015-04-15T04:00:00Z</cp:lastPrinted>
  <dcterms:created xsi:type="dcterms:W3CDTF">2015-04-10T12:56:27Z</dcterms:created>
  <dcterms:modified xsi:type="dcterms:W3CDTF">2016-02-21T12:46:30Z</dcterms:modified>
</cp:coreProperties>
</file>